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5.xml" ContentType="application/vnd.openxmlformats-officedocument.presentationml.notesSlid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0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2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142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Year-wiseMaleVsFemaleRatioofDeath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YearwiseSuicidehappenedforEducationCase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StatewiseSuicidehappenedforEducationCase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FemaleTop3ReasonsforSuicide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MaleTop3ReasonsforSuicide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AgegroupSuicideforMaleduetoAddiction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State-wiseSuicideforMaleduetoAddiction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TheRatioofMentalIllnessSuicideCase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Top5StatesandPercentageofDeathsforRelationshipSuicideCase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StatewiseDeathsforSuddenMentalTrauma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Year-wiseDeathsforSuddenMentalTrauma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Top5StatesintermsofTotalDeath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State-wiseRatioofDeathsforEducatedStudents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StudentsDeathRecordsintheLast5Year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PercentageofDeathrateforJobIssu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State-wiseDomesticProblemsCas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Year-wiseDomesticProblemsCas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WhichAgegroupGenerallyHangThemselv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Top5StateswhereSocialAbuseisthePrimaryCauseofSuicid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\Internship-Project\SQL\ThePercentageofDeathsforaFamilyProblem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IVY\Internship-Project\SQL\TheRatioofDeathsForLoveAffair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'Year-wiseMaleVsFemaleRatioofDea'!$K$1</c:f>
              <c:strCache>
                <c:ptCount val="1"/>
                <c:pt idx="0">
                  <c:v>Male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'Year-wiseMaleVsFemaleRatioofDea'!$J$2:$J$13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'Year-wiseMaleVsFemaleRatioofDea'!$K$2:$K$13</c:f>
              <c:numCache>
                <c:formatCode>General</c:formatCode>
                <c:ptCount val="12"/>
                <c:pt idx="0">
                  <c:v>8</c:v>
                </c:pt>
                <c:pt idx="1">
                  <c:v>17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E-498D-8F64-DB18521DAE80}"/>
            </c:ext>
          </c:extLst>
        </c:ser>
        <c:ser>
          <c:idx val="1"/>
          <c:order val="1"/>
          <c:tx>
            <c:strRef>
              <c:f>'Year-wiseMaleVsFemaleRatioofDea'!$L$1</c:f>
              <c:strCache>
                <c:ptCount val="1"/>
                <c:pt idx="0">
                  <c:v>Female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'Year-wiseMaleVsFemaleRatioofDea'!$J$2:$J$13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'Year-wiseMaleVsFemaleRatioofDea'!$L$2:$L$13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E-498D-8F64-DB18521DAE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9659455"/>
        <c:axId val="589660703"/>
      </c:lineChart>
      <c:catAx>
        <c:axId val="58965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660703"/>
        <c:crosses val="autoZero"/>
        <c:auto val="1"/>
        <c:lblAlgn val="ctr"/>
        <c:lblOffset val="100"/>
        <c:noMultiLvlLbl val="0"/>
      </c:catAx>
      <c:valAx>
        <c:axId val="589660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9659455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YearwiseSuicidehappenedforEduca!$B$1</c:f>
              <c:strCache>
                <c:ptCount val="1"/>
                <c:pt idx="0">
                  <c:v>Total_Deaths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YearwiseSuicidehappenedforEduca!$A$2:$A$13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YearwiseSuicidehappenedforEduca!$B$2:$B$13</c:f>
              <c:numCache>
                <c:formatCode>General</c:formatCode>
                <c:ptCount val="12"/>
                <c:pt idx="0">
                  <c:v>2263</c:v>
                </c:pt>
                <c:pt idx="1">
                  <c:v>2620</c:v>
                </c:pt>
                <c:pt idx="2">
                  <c:v>2700</c:v>
                </c:pt>
                <c:pt idx="3">
                  <c:v>2752</c:v>
                </c:pt>
                <c:pt idx="4">
                  <c:v>2365</c:v>
                </c:pt>
                <c:pt idx="5">
                  <c:v>2625</c:v>
                </c:pt>
                <c:pt idx="6">
                  <c:v>2519</c:v>
                </c:pt>
                <c:pt idx="7">
                  <c:v>2639</c:v>
                </c:pt>
                <c:pt idx="8">
                  <c:v>2604</c:v>
                </c:pt>
                <c:pt idx="9">
                  <c:v>2830</c:v>
                </c:pt>
                <c:pt idx="10">
                  <c:v>2897</c:v>
                </c:pt>
                <c:pt idx="11">
                  <c:v>2687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4E-489E-B660-2EEE766951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02372224"/>
        <c:axId val="1302370560"/>
      </c:lineChart>
      <c:catAx>
        <c:axId val="13023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370560"/>
        <c:crosses val="autoZero"/>
        <c:auto val="1"/>
        <c:lblAlgn val="ctr"/>
        <c:lblOffset val="100"/>
        <c:noMultiLvlLbl val="0"/>
      </c:catAx>
      <c:valAx>
        <c:axId val="130237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37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StatewiseSuicidehappenedforEduc!$B$1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tx1"/>
            </a:solidFill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StatewiseSuicidehappenedforEduc!$A$2:$A$6</c:f>
              <c:strCache>
                <c:ptCount val="5"/>
                <c:pt idx="0">
                  <c:v>West Bengal</c:v>
                </c:pt>
                <c:pt idx="1">
                  <c:v>Maharashtra</c:v>
                </c:pt>
                <c:pt idx="2">
                  <c:v>Tamil Nadu</c:v>
                </c:pt>
                <c:pt idx="3">
                  <c:v>Andhra Pradesh</c:v>
                </c:pt>
                <c:pt idx="4">
                  <c:v>Madhya Pradesh</c:v>
                </c:pt>
              </c:strCache>
            </c:strRef>
          </c:cat>
          <c:val>
            <c:numRef>
              <c:f>StatewiseSuicidehappenedforEduc!$B$2:$B$6</c:f>
              <c:numCache>
                <c:formatCode>General</c:formatCode>
                <c:ptCount val="5"/>
                <c:pt idx="0">
                  <c:v>5217</c:v>
                </c:pt>
                <c:pt idx="1">
                  <c:v>5212</c:v>
                </c:pt>
                <c:pt idx="2">
                  <c:v>3287</c:v>
                </c:pt>
                <c:pt idx="3">
                  <c:v>2909</c:v>
                </c:pt>
                <c:pt idx="4">
                  <c:v>2178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D-4E4B-9E31-9CAAB65D37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302373888"/>
        <c:axId val="1302369728"/>
      </c:barChart>
      <c:catAx>
        <c:axId val="130237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369728"/>
        <c:crosses val="autoZero"/>
        <c:auto val="1"/>
        <c:lblAlgn val="ctr"/>
        <c:lblOffset val="100"/>
        <c:noMultiLvlLbl val="0"/>
      </c:catAx>
      <c:valAx>
        <c:axId val="130236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37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FemaleTop3ReasonsforSuicide!$B$1</c:f>
              <c:strCache>
                <c:ptCount val="1"/>
                <c:pt idx="0">
                  <c:v>Total_Deaths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FemaleTop3ReasonsforSuicide!$A$2:$A$4</c:f>
              <c:strCache>
                <c:ptCount val="3"/>
                <c:pt idx="0">
                  <c:v>Married</c:v>
                </c:pt>
                <c:pt idx="1">
                  <c:v>House Wife</c:v>
                </c:pt>
                <c:pt idx="2">
                  <c:v>By Hanging</c:v>
                </c:pt>
              </c:strCache>
            </c:strRef>
          </c:cat>
          <c:val>
            <c:numRef>
              <c:f>FemaleTop3ReasonsforSuicide!$B$2:$B$4</c:f>
              <c:numCache>
                <c:formatCode>General</c:formatCode>
                <c:ptCount val="3"/>
                <c:pt idx="0">
                  <c:v>356767</c:v>
                </c:pt>
                <c:pt idx="1">
                  <c:v>285243</c:v>
                </c:pt>
                <c:pt idx="2">
                  <c:v>148423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85-425B-9F18-CBE9C57C04A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2698288"/>
        <c:axId val="1762696208"/>
      </c:barChart>
      <c:catAx>
        <c:axId val="176269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96208"/>
        <c:crosses val="autoZero"/>
        <c:auto val="1"/>
        <c:lblAlgn val="ctr"/>
        <c:lblOffset val="100"/>
        <c:noMultiLvlLbl val="0"/>
      </c:catAx>
      <c:valAx>
        <c:axId val="176269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9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MaleTop3ReasonsforSuicide!$B$1</c:f>
              <c:strCache>
                <c:ptCount val="1"/>
                <c:pt idx="0">
                  <c:v>Total_Deaths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MaleTop3ReasonsforSuicide!$A$2:$A$4</c:f>
              <c:strCache>
                <c:ptCount val="3"/>
                <c:pt idx="0">
                  <c:v>Married</c:v>
                </c:pt>
                <c:pt idx="1">
                  <c:v>Others (Please Specify)</c:v>
                </c:pt>
                <c:pt idx="2">
                  <c:v>By Hanging</c:v>
                </c:pt>
              </c:strCache>
            </c:strRef>
          </c:cat>
          <c:val>
            <c:numRef>
              <c:f>MaleTop3ReasonsforSuicide!$B$2:$B$4</c:f>
              <c:numCache>
                <c:formatCode>General</c:formatCode>
                <c:ptCount val="3"/>
                <c:pt idx="0">
                  <c:v>665007</c:v>
                </c:pt>
                <c:pt idx="1">
                  <c:v>357956</c:v>
                </c:pt>
                <c:pt idx="2">
                  <c:v>312532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F-4AD3-9A08-18EB7EE372E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54749904"/>
        <c:axId val="1754751984"/>
      </c:barChart>
      <c:catAx>
        <c:axId val="175474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751984"/>
        <c:crosses val="autoZero"/>
        <c:auto val="1"/>
        <c:lblAlgn val="ctr"/>
        <c:lblOffset val="100"/>
        <c:noMultiLvlLbl val="0"/>
      </c:catAx>
      <c:valAx>
        <c:axId val="1754751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74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AgegroupSuicideforMaleduetoAddi!$B$1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AgegroupSuicideforMaleduetoAddi!$A$2:$A$6</c:f>
              <c:strCache>
                <c:ptCount val="5"/>
                <c:pt idx="0">
                  <c:v>30-44</c:v>
                </c:pt>
                <c:pt idx="1">
                  <c:v>45-59</c:v>
                </c:pt>
                <c:pt idx="2">
                  <c:v>15-29</c:v>
                </c:pt>
                <c:pt idx="3">
                  <c:v>60+</c:v>
                </c:pt>
                <c:pt idx="4">
                  <c:v>0-14</c:v>
                </c:pt>
              </c:strCache>
            </c:strRef>
          </c:cat>
          <c:val>
            <c:numRef>
              <c:f>AgegroupSuicideforMaleduetoAddi!$B$2:$B$6</c:f>
              <c:numCache>
                <c:formatCode>General</c:formatCode>
                <c:ptCount val="5"/>
                <c:pt idx="0">
                  <c:v>18768</c:v>
                </c:pt>
                <c:pt idx="1">
                  <c:v>11977</c:v>
                </c:pt>
                <c:pt idx="2">
                  <c:v>9605</c:v>
                </c:pt>
                <c:pt idx="3">
                  <c:v>3196</c:v>
                </c:pt>
                <c:pt idx="4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E3E-A9A7-D588F5A582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2695792"/>
        <c:axId val="1762699536"/>
      </c:barChart>
      <c:catAx>
        <c:axId val="176269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99536"/>
        <c:crosses val="autoZero"/>
        <c:auto val="1"/>
        <c:lblAlgn val="ctr"/>
        <c:lblOffset val="100"/>
        <c:noMultiLvlLbl val="0"/>
      </c:catAx>
      <c:valAx>
        <c:axId val="176269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9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'State-wiseSuicideforMaleduetoAd'!$B$1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779-42F1-B259-B48D2F971F47}"/>
                </c:ext>
              </c:extLst>
            </c:dLbl>
            <c:dLbl>
              <c:idx val="1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779-42F1-B259-B48D2F971F47}"/>
                </c:ext>
              </c:extLst>
            </c:dLbl>
            <c:dLbl>
              <c:idx val="2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779-42F1-B259-B48D2F971F47}"/>
                </c:ext>
              </c:extLst>
            </c:dLbl>
            <c:dLbl>
              <c:idx val="3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779-42F1-B259-B48D2F971F47}"/>
                </c:ext>
              </c:extLst>
            </c:dLbl>
            <c:dLbl>
              <c:idx val="4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779-42F1-B259-B48D2F971F47}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'State-wiseSuicideforMaleduetoAd'!$A$2:$A$6</c:f>
              <c:strCache>
                <c:ptCount val="5"/>
                <c:pt idx="0">
                  <c:v>Maharashtra</c:v>
                </c:pt>
                <c:pt idx="1">
                  <c:v>Madhya Pradesh</c:v>
                </c:pt>
                <c:pt idx="2">
                  <c:v>Tamil Nadu</c:v>
                </c:pt>
                <c:pt idx="3">
                  <c:v>Kerala</c:v>
                </c:pt>
                <c:pt idx="4">
                  <c:v>Andhra Pradesh</c:v>
                </c:pt>
              </c:strCache>
            </c:strRef>
          </c:cat>
          <c:val>
            <c:numRef>
              <c:f>'State-wiseSuicideforMaleduetoAd'!$B$2:$B$6</c:f>
              <c:numCache>
                <c:formatCode>General</c:formatCode>
                <c:ptCount val="5"/>
                <c:pt idx="0">
                  <c:v>14790</c:v>
                </c:pt>
                <c:pt idx="1">
                  <c:v>3976</c:v>
                </c:pt>
                <c:pt idx="2">
                  <c:v>3523</c:v>
                </c:pt>
                <c:pt idx="3">
                  <c:v>2633</c:v>
                </c:pt>
                <c:pt idx="4">
                  <c:v>2450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2-482C-AFBA-C7532ABBDB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39261472"/>
        <c:axId val="1639263968"/>
      </c:barChart>
      <c:catAx>
        <c:axId val="163926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63968"/>
        <c:crosses val="autoZero"/>
        <c:auto val="1"/>
        <c:lblAlgn val="ctr"/>
        <c:lblOffset val="100"/>
        <c:noMultiLvlLbl val="0"/>
      </c:catAx>
      <c:valAx>
        <c:axId val="163926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61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BE-4040-BCC2-2BFDC531A6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BE-4040-BCC2-2BFDC531A633}"/>
              </c:ext>
            </c:extLst>
          </c:dPt>
          <c:dLbls>
            <c:dLbl>
              <c:idx val="0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9BE-4040-BCC2-2BFDC531A63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0B068B3E-999C-471E-A72E-F3ED8498601D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BE-4040-BCC2-2BFDC531A6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TheRatioofMentalIllnessSuicideC!$D$1:$E$1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TheRatioofMentalIllnessSuicideC!$D$2:$E$2</c:f>
              <c:numCache>
                <c:formatCode>General</c:formatCode>
                <c:ptCount val="2"/>
                <c:pt idx="0">
                  <c:v>9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BE-4040-BCC2-2BFDC531A6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Top5StatesandPercentageofDeaths!$B$1</c:f>
              <c:strCache>
                <c:ptCount val="1"/>
                <c:pt idx="0">
                  <c:v>Death_Percentage</c:v>
                </c:pt>
              </c:strCache>
            </c:strRef>
          </c:tx>
          <c:spPr>
            <a:solidFill>
              <a:schemeClr val="tx1"/>
            </a:solidFill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Top5StatesandPercentageofDeaths!$A$2:$A$6</c:f>
              <c:strCache>
                <c:ptCount val="5"/>
                <c:pt idx="0">
                  <c:v>Andhra Pradesh</c:v>
                </c:pt>
                <c:pt idx="1">
                  <c:v>Maharashtra</c:v>
                </c:pt>
                <c:pt idx="2">
                  <c:v>Gujarat</c:v>
                </c:pt>
                <c:pt idx="3">
                  <c:v>Odisha</c:v>
                </c:pt>
                <c:pt idx="4">
                  <c:v>Madhya Pradesh</c:v>
                </c:pt>
              </c:strCache>
            </c:strRef>
          </c:cat>
          <c:val>
            <c:numRef>
              <c:f>Top5StatesandPercentageofDeaths!$B$2:$B$6</c:f>
              <c:numCache>
                <c:formatCode>0.00%</c:formatCode>
                <c:ptCount val="5"/>
                <c:pt idx="0">
                  <c:v>7.3099999999999998E-2</c:v>
                </c:pt>
                <c:pt idx="1">
                  <c:v>6.7599999999999993E-2</c:v>
                </c:pt>
                <c:pt idx="2">
                  <c:v>5.4399999999999997E-2</c:v>
                </c:pt>
                <c:pt idx="3">
                  <c:v>5.4199999999999998E-2</c:v>
                </c:pt>
                <c:pt idx="4">
                  <c:v>5.04E-2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6-4619-B542-EFC0497444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834362352"/>
        <c:axId val="1834363600"/>
      </c:barChart>
      <c:catAx>
        <c:axId val="183436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363600"/>
        <c:crosses val="autoZero"/>
        <c:auto val="1"/>
        <c:lblAlgn val="ctr"/>
        <c:lblOffset val="100"/>
        <c:noMultiLvlLbl val="0"/>
      </c:catAx>
      <c:valAx>
        <c:axId val="1834363600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36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StatewiseDeathsforSuddenMentalT!$B$1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StatewiseDeathsforSuddenMentalT!$A$2:$A$6</c:f>
              <c:strCache>
                <c:ptCount val="5"/>
                <c:pt idx="0">
                  <c:v>Maharashtra</c:v>
                </c:pt>
                <c:pt idx="1">
                  <c:v>Andhra Pradesh</c:v>
                </c:pt>
                <c:pt idx="2">
                  <c:v>Karnataka</c:v>
                </c:pt>
                <c:pt idx="3">
                  <c:v>Tamil Nadu</c:v>
                </c:pt>
                <c:pt idx="4">
                  <c:v>Kerala</c:v>
                </c:pt>
              </c:strCache>
            </c:strRef>
          </c:cat>
          <c:val>
            <c:numRef>
              <c:f>StatewiseDeathsforSuddenMentalT!$B$2:$B$6</c:f>
              <c:numCache>
                <c:formatCode>General</c:formatCode>
                <c:ptCount val="5"/>
                <c:pt idx="0">
                  <c:v>52757</c:v>
                </c:pt>
                <c:pt idx="1">
                  <c:v>50323</c:v>
                </c:pt>
                <c:pt idx="2">
                  <c:v>41063</c:v>
                </c:pt>
                <c:pt idx="3">
                  <c:v>37846</c:v>
                </c:pt>
                <c:pt idx="4">
                  <c:v>32308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A-43C9-8DC8-7BD04F0D17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34364432"/>
        <c:axId val="1834351952"/>
      </c:barChart>
      <c:catAx>
        <c:axId val="1834364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351952"/>
        <c:crosses val="autoZero"/>
        <c:auto val="1"/>
        <c:lblAlgn val="ctr"/>
        <c:lblOffset val="100"/>
        <c:noMultiLvlLbl val="0"/>
      </c:catAx>
      <c:valAx>
        <c:axId val="1834351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436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'Year-wiseDeathsforSuddenMentalT'!$B$1</c:f>
              <c:strCache>
                <c:ptCount val="1"/>
                <c:pt idx="0">
                  <c:v>Total_Deaths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'Year-wiseDeathsforSuddenMentalT'!$A$2:$A$13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'Year-wiseDeathsforSuddenMentalT'!$B$2:$B$13</c:f>
              <c:numCache>
                <c:formatCode>General</c:formatCode>
                <c:ptCount val="12"/>
                <c:pt idx="0">
                  <c:v>24197</c:v>
                </c:pt>
                <c:pt idx="1">
                  <c:v>26019</c:v>
                </c:pt>
                <c:pt idx="2">
                  <c:v>25390</c:v>
                </c:pt>
                <c:pt idx="3">
                  <c:v>25697</c:v>
                </c:pt>
                <c:pt idx="4">
                  <c:v>25091</c:v>
                </c:pt>
                <c:pt idx="5">
                  <c:v>26961</c:v>
                </c:pt>
                <c:pt idx="6">
                  <c:v>27555</c:v>
                </c:pt>
                <c:pt idx="7">
                  <c:v>27925</c:v>
                </c:pt>
                <c:pt idx="8">
                  <c:v>26818</c:v>
                </c:pt>
                <c:pt idx="9">
                  <c:v>28917</c:v>
                </c:pt>
                <c:pt idx="10">
                  <c:v>26927</c:v>
                </c:pt>
                <c:pt idx="11">
                  <c:v>25399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2E-4572-B7C8-041E988E9D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34349872"/>
        <c:axId val="1834357776"/>
      </c:lineChart>
      <c:catAx>
        <c:axId val="183434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357776"/>
        <c:crosses val="autoZero"/>
        <c:auto val="1"/>
        <c:lblAlgn val="ctr"/>
        <c:lblOffset val="100"/>
        <c:noMultiLvlLbl val="0"/>
      </c:catAx>
      <c:valAx>
        <c:axId val="1834357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34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Top5StatesintermsofTotalDeaths!$B$1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tx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Top5StatesintermsofTotalDeaths!$A$2:$A$6</c:f>
              <c:strCache>
                <c:ptCount val="5"/>
                <c:pt idx="0">
                  <c:v>Maharashtra</c:v>
                </c:pt>
                <c:pt idx="1">
                  <c:v>West Bengal</c:v>
                </c:pt>
                <c:pt idx="2">
                  <c:v>Tamil Nadu</c:v>
                </c:pt>
                <c:pt idx="3">
                  <c:v>Andhra Pradesh</c:v>
                </c:pt>
                <c:pt idx="4">
                  <c:v>Karnataka</c:v>
                </c:pt>
              </c:strCache>
            </c:strRef>
          </c:cat>
          <c:val>
            <c:numRef>
              <c:f>Top5StatesintermsofTotalDeaths!$B$2:$B$6</c:f>
              <c:numCache>
                <c:formatCode>General</c:formatCode>
                <c:ptCount val="5"/>
                <c:pt idx="0">
                  <c:v>901945</c:v>
                </c:pt>
                <c:pt idx="1">
                  <c:v>849936</c:v>
                </c:pt>
                <c:pt idx="2">
                  <c:v>818691</c:v>
                </c:pt>
                <c:pt idx="3">
                  <c:v>814059</c:v>
                </c:pt>
                <c:pt idx="4">
                  <c:v>734825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2-4E94-B1B4-81F0FC796E0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93563183"/>
        <c:axId val="593559855"/>
      </c:barChart>
      <c:catAx>
        <c:axId val="59356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59855"/>
        <c:crosses val="autoZero"/>
        <c:auto val="1"/>
        <c:lblAlgn val="ctr"/>
        <c:lblOffset val="100"/>
        <c:noMultiLvlLbl val="0"/>
      </c:catAx>
      <c:valAx>
        <c:axId val="593559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356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'State-wiseRatioofDeathsforEduca'!$K$1</c:f>
              <c:strCache>
                <c:ptCount val="1"/>
                <c:pt idx="0">
                  <c:v>Male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'State-wiseRatioofDeathsforEduca'!$J$2:$J$11</c:f>
              <c:strCache>
                <c:ptCount val="10"/>
                <c:pt idx="0">
                  <c:v>Manipur</c:v>
                </c:pt>
                <c:pt idx="1">
                  <c:v>Haryana</c:v>
                </c:pt>
                <c:pt idx="2">
                  <c:v>D &amp; N Haveli</c:v>
                </c:pt>
                <c:pt idx="3">
                  <c:v>Arunachal Pradesh</c:v>
                </c:pt>
                <c:pt idx="4">
                  <c:v>Mizoram</c:v>
                </c:pt>
                <c:pt idx="5">
                  <c:v>Meghalaya</c:v>
                </c:pt>
                <c:pt idx="6">
                  <c:v>Andhra Pradesh</c:v>
                </c:pt>
                <c:pt idx="7">
                  <c:v>Chhattisgarh</c:v>
                </c:pt>
                <c:pt idx="8">
                  <c:v>Assam</c:v>
                </c:pt>
                <c:pt idx="9">
                  <c:v>Maharashtra</c:v>
                </c:pt>
              </c:strCache>
            </c:strRef>
          </c:cat>
          <c:val>
            <c:numRef>
              <c:f>'State-wiseRatioofDeathsforEduca'!$K$2:$K$11</c:f>
              <c:numCache>
                <c:formatCode>General</c:formatCode>
                <c:ptCount val="10"/>
                <c:pt idx="0">
                  <c:v>6</c:v>
                </c:pt>
                <c:pt idx="1">
                  <c:v>47</c:v>
                </c:pt>
                <c:pt idx="2">
                  <c:v>9</c:v>
                </c:pt>
                <c:pt idx="3">
                  <c:v>19</c:v>
                </c:pt>
                <c:pt idx="4">
                  <c:v>19</c:v>
                </c:pt>
                <c:pt idx="5">
                  <c:v>37</c:v>
                </c:pt>
                <c:pt idx="6">
                  <c:v>17</c:v>
                </c:pt>
                <c:pt idx="7">
                  <c:v>17</c:v>
                </c:pt>
                <c:pt idx="8">
                  <c:v>33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8-4B29-84B8-F913E58111C2}"/>
            </c:ext>
          </c:extLst>
        </c:ser>
        <c:ser>
          <c:idx val="1"/>
          <c:order val="1"/>
          <c:tx>
            <c:strRef>
              <c:f>'State-wiseRatioofDeathsforEduca'!$L$1</c:f>
              <c:strCache>
                <c:ptCount val="1"/>
                <c:pt idx="0">
                  <c:v>Female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'State-wiseRatioofDeathsforEduca'!$J$2:$J$11</c:f>
              <c:strCache>
                <c:ptCount val="10"/>
                <c:pt idx="0">
                  <c:v>Manipur</c:v>
                </c:pt>
                <c:pt idx="1">
                  <c:v>Haryana</c:v>
                </c:pt>
                <c:pt idx="2">
                  <c:v>D &amp; N Haveli</c:v>
                </c:pt>
                <c:pt idx="3">
                  <c:v>Arunachal Pradesh</c:v>
                </c:pt>
                <c:pt idx="4">
                  <c:v>Mizoram</c:v>
                </c:pt>
                <c:pt idx="5">
                  <c:v>Meghalaya</c:v>
                </c:pt>
                <c:pt idx="6">
                  <c:v>Andhra Pradesh</c:v>
                </c:pt>
                <c:pt idx="7">
                  <c:v>Chhattisgarh</c:v>
                </c:pt>
                <c:pt idx="8">
                  <c:v>Assam</c:v>
                </c:pt>
                <c:pt idx="9">
                  <c:v>Maharashtra</c:v>
                </c:pt>
              </c:strCache>
            </c:strRef>
          </c:cat>
          <c:val>
            <c:numRef>
              <c:f>'State-wiseRatioofDeathsforEduca'!$L$2:$L$11</c:f>
              <c:numCache>
                <c:formatCode>General</c:formatCode>
                <c:ptCount val="10"/>
                <c:pt idx="0">
                  <c:v>1</c:v>
                </c:pt>
                <c:pt idx="1">
                  <c:v>10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  <c:pt idx="6">
                  <c:v>5</c:v>
                </c:pt>
                <c:pt idx="7">
                  <c:v>5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F8-4B29-84B8-F913E58111C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849110624"/>
        <c:axId val="1849121440"/>
      </c:barChart>
      <c:catAx>
        <c:axId val="18491106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121440"/>
        <c:crosses val="autoZero"/>
        <c:auto val="1"/>
        <c:lblAlgn val="ctr"/>
        <c:lblOffset val="100"/>
        <c:noMultiLvlLbl val="0"/>
      </c:catAx>
      <c:valAx>
        <c:axId val="184912144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11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StudentsDeathRecordsintheLast5Y!$B$1</c:f>
              <c:strCache>
                <c:ptCount val="1"/>
                <c:pt idx="0">
                  <c:v>Total_Deaths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4.8944444444444443E-2"/>
                  <c:y val="3.70370370370369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B3E-4B98-BE16-26D50F0207D5}"/>
                </c:ext>
              </c:extLst>
            </c:dLbl>
            <c:dLbl>
              <c:idx val="1"/>
              <c:layout>
                <c:manualLayout>
                  <c:x val="-4.8944444444444499E-2"/>
                  <c:y val="-3.2407407407407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B3E-4B98-BE16-26D50F0207D5}"/>
                </c:ext>
              </c:extLst>
            </c:dLbl>
            <c:dLbl>
              <c:idx val="2"/>
              <c:layout>
                <c:manualLayout>
                  <c:x val="-5.1722222222222322E-2"/>
                  <c:y val="-4.1666666666666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B3E-4B98-BE16-26D50F0207D5}"/>
                </c:ext>
              </c:extLst>
            </c:dLbl>
            <c:dLbl>
              <c:idx val="3"/>
              <c:layout>
                <c:manualLayout>
                  <c:x val="-4.8944444444444443E-2"/>
                  <c:y val="3.24074074074073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B3E-4B98-BE16-26D50F0207D5}"/>
                </c:ext>
              </c:extLst>
            </c:dLbl>
            <c:dLbl>
              <c:idx val="4"/>
              <c:layout>
                <c:manualLayout>
                  <c:x val="-4.0611111111111112E-2"/>
                  <c:y val="2.3148148148148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B3E-4B98-BE16-26D50F0207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StudentsDeathRecordsintheLast5Y!$A$2:$A$6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StudentsDeathRecordsintheLast5Y!$B$2:$B$6</c:f>
              <c:numCache>
                <c:formatCode>General</c:formatCode>
                <c:ptCount val="5"/>
                <c:pt idx="0">
                  <c:v>6060</c:v>
                </c:pt>
                <c:pt idx="1">
                  <c:v>6761</c:v>
                </c:pt>
                <c:pt idx="2">
                  <c:v>7379</c:v>
                </c:pt>
                <c:pt idx="3">
                  <c:v>7696</c:v>
                </c:pt>
                <c:pt idx="4">
                  <c:v>6654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3E-4B98-BE16-26D50F0207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3784303"/>
        <c:axId val="583785135"/>
      </c:lineChart>
      <c:catAx>
        <c:axId val="58378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85135"/>
        <c:crosses val="autoZero"/>
        <c:auto val="1"/>
        <c:lblAlgn val="ctr"/>
        <c:lblOffset val="100"/>
        <c:noMultiLvlLbl val="0"/>
      </c:catAx>
      <c:valAx>
        <c:axId val="583785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784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64-4CFB-A770-18AFBFBB02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64-4CFB-A770-18AFBFBB02F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PercentageofDeathrateforJobIssu!$A$1:$B$1</c:f>
              <c:strCache>
                <c:ptCount val="2"/>
                <c:pt idx="0">
                  <c:v>Male_Percentage</c:v>
                </c:pt>
                <c:pt idx="1">
                  <c:v>Female_Percentage</c:v>
                </c:pt>
              </c:strCache>
            </c:strRef>
          </c:cat>
          <c:val>
            <c:numRef>
              <c:f>PercentageofDeathrateforJobIssu!$A$2:$B$2</c:f>
              <c:numCache>
                <c:formatCode>0.00%</c:formatCode>
                <c:ptCount val="2"/>
                <c:pt idx="0">
                  <c:v>0.8286</c:v>
                </c:pt>
                <c:pt idx="1">
                  <c:v>0.1714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64-4CFB-A770-18AFBFBB02F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'State-wiseDomesticProblemsCases'!$B$1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'State-wiseDomesticProblemsCases'!$A$2:$A$11</c:f>
              <c:strCache>
                <c:ptCount val="10"/>
                <c:pt idx="0">
                  <c:v>Maharashtra</c:v>
                </c:pt>
                <c:pt idx="1">
                  <c:v>West Bengal</c:v>
                </c:pt>
                <c:pt idx="2">
                  <c:v>Tamil Nadu</c:v>
                </c:pt>
                <c:pt idx="3">
                  <c:v>Madhya Pradesh</c:v>
                </c:pt>
                <c:pt idx="4">
                  <c:v>Andhra Pradesh</c:v>
                </c:pt>
                <c:pt idx="5">
                  <c:v>Kerala</c:v>
                </c:pt>
                <c:pt idx="6">
                  <c:v>Karnataka</c:v>
                </c:pt>
                <c:pt idx="7">
                  <c:v>Uttar Pradesh</c:v>
                </c:pt>
                <c:pt idx="8">
                  <c:v>Gujarat</c:v>
                </c:pt>
                <c:pt idx="9">
                  <c:v>Odisha</c:v>
                </c:pt>
              </c:strCache>
            </c:strRef>
          </c:cat>
          <c:val>
            <c:numRef>
              <c:f>'State-wiseDomesticProblemsCases'!$B$2:$B$11</c:f>
              <c:numCache>
                <c:formatCode>General</c:formatCode>
                <c:ptCount val="10"/>
                <c:pt idx="0">
                  <c:v>30463</c:v>
                </c:pt>
                <c:pt idx="1">
                  <c:v>23782</c:v>
                </c:pt>
                <c:pt idx="2">
                  <c:v>21881</c:v>
                </c:pt>
                <c:pt idx="3">
                  <c:v>16404</c:v>
                </c:pt>
                <c:pt idx="4">
                  <c:v>13771</c:v>
                </c:pt>
                <c:pt idx="5">
                  <c:v>10358</c:v>
                </c:pt>
                <c:pt idx="6">
                  <c:v>9803</c:v>
                </c:pt>
                <c:pt idx="7">
                  <c:v>9300</c:v>
                </c:pt>
                <c:pt idx="8">
                  <c:v>7482</c:v>
                </c:pt>
                <c:pt idx="9">
                  <c:v>6829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1-4E89-B5FC-727CF8322E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755124015"/>
        <c:axId val="755125263"/>
      </c:barChart>
      <c:catAx>
        <c:axId val="75512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125263"/>
        <c:crosses val="autoZero"/>
        <c:auto val="1"/>
        <c:lblAlgn val="ctr"/>
        <c:lblOffset val="100"/>
        <c:noMultiLvlLbl val="0"/>
      </c:catAx>
      <c:valAx>
        <c:axId val="7551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5124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'Year-wiseDomesticProblemsCases'!$B$1</c:f>
              <c:strCache>
                <c:ptCount val="1"/>
                <c:pt idx="0">
                  <c:v>Total_Deaths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5.5277777777777794E-2"/>
                  <c:y val="-7.8703703703703706E-2"/>
                </c:manualLayout>
              </c:layout>
              <c:tx>
                <c:rich>
                  <a:bodyPr/>
                  <a:lstStyle/>
                  <a:p>
                    <a:fld id="{92AB37CC-0A22-4801-8597-5F646D2149A1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9A-4A77-A58F-24A9B729FB2E}"/>
                </c:ext>
              </c:extLst>
            </c:dLbl>
            <c:dLbl>
              <c:idx val="1"/>
              <c:layout>
                <c:manualLayout>
                  <c:x val="-5.527777777777778E-2"/>
                  <c:y val="-6.0185185185185182E-2"/>
                </c:manualLayout>
              </c:layout>
              <c:tx>
                <c:rich>
                  <a:bodyPr/>
                  <a:lstStyle/>
                  <a:p>
                    <a:fld id="{5C529544-A7A5-46FA-A6C9-269829AD641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19A-4A77-A58F-24A9B729FB2E}"/>
                </c:ext>
              </c:extLst>
            </c:dLbl>
            <c:dLbl>
              <c:idx val="2"/>
              <c:layout>
                <c:manualLayout>
                  <c:x val="-5.527777777777778E-2"/>
                  <c:y val="-5.5555555555555601E-2"/>
                </c:manualLayout>
              </c:layout>
              <c:tx>
                <c:rich>
                  <a:bodyPr/>
                  <a:lstStyle/>
                  <a:p>
                    <a:fld id="{5D601B43-26B0-4C2D-862E-06E92D9BF7D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119A-4A77-A58F-24A9B729FB2E}"/>
                </c:ext>
              </c:extLst>
            </c:dLbl>
            <c:dLbl>
              <c:idx val="3"/>
              <c:layout>
                <c:manualLayout>
                  <c:x val="-5.527777777777778E-2"/>
                  <c:y val="-2.7777777777777821E-2"/>
                </c:manualLayout>
              </c:layout>
              <c:tx>
                <c:rich>
                  <a:bodyPr/>
                  <a:lstStyle/>
                  <a:p>
                    <a:fld id="{D18BB1FA-E7A6-452E-A013-F857B5D0D977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19A-4A77-A58F-24A9B729FB2E}"/>
                </c:ext>
              </c:extLst>
            </c:dLbl>
            <c:dLbl>
              <c:idx val="4"/>
              <c:layout>
                <c:manualLayout>
                  <c:x val="-5.2499999999999998E-2"/>
                  <c:y val="-6.018518518518523E-2"/>
                </c:manualLayout>
              </c:layout>
              <c:tx>
                <c:rich>
                  <a:bodyPr/>
                  <a:lstStyle/>
                  <a:p>
                    <a:fld id="{36D6B8E6-579E-4C96-AFEF-902C45C5A679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19A-4A77-A58F-24A9B729FB2E}"/>
                </c:ext>
              </c:extLst>
            </c:dLbl>
            <c:dLbl>
              <c:idx val="5"/>
              <c:layout>
                <c:manualLayout>
                  <c:x val="-5.8055555555555555E-2"/>
                  <c:y val="-4.6296296296296294E-2"/>
                </c:manualLayout>
              </c:layout>
              <c:tx>
                <c:rich>
                  <a:bodyPr/>
                  <a:lstStyle/>
                  <a:p>
                    <a:fld id="{6E0D32E0-F446-4872-97EE-86DFA9065930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19A-4A77-A58F-24A9B729FB2E}"/>
                </c:ext>
              </c:extLst>
            </c:dLbl>
            <c:dLbl>
              <c:idx val="6"/>
              <c:layout>
                <c:manualLayout>
                  <c:x val="-5.8055555555555659E-2"/>
                  <c:y val="-4.6296296296296294E-2"/>
                </c:manualLayout>
              </c:layout>
              <c:tx>
                <c:rich>
                  <a:bodyPr/>
                  <a:lstStyle/>
                  <a:p>
                    <a:fld id="{B37D747F-D012-49B5-9BB8-DB64588203F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19A-4A77-A58F-24A9B729FB2E}"/>
                </c:ext>
              </c:extLst>
            </c:dLbl>
            <c:dLbl>
              <c:idx val="7"/>
              <c:layout>
                <c:manualLayout>
                  <c:x val="-5.527777777777778E-2"/>
                  <c:y val="-5.0925925925925944E-2"/>
                </c:manualLayout>
              </c:layout>
              <c:tx>
                <c:rich>
                  <a:bodyPr/>
                  <a:lstStyle/>
                  <a:p>
                    <a:fld id="{51D41A64-301A-44D4-AE34-14528FCE42CE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19A-4A77-A58F-24A9B729FB2E}"/>
                </c:ext>
              </c:extLst>
            </c:dLbl>
            <c:dLbl>
              <c:idx val="8"/>
              <c:layout>
                <c:manualLayout>
                  <c:x val="-5.527777777777778E-2"/>
                  <c:y val="-4.6296296296296294E-2"/>
                </c:manualLayout>
              </c:layout>
              <c:tx>
                <c:rich>
                  <a:bodyPr/>
                  <a:lstStyle/>
                  <a:p>
                    <a:fld id="{428EB0DF-8AE4-4988-AFF9-CF204CDEA17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19A-4A77-A58F-24A9B729FB2E}"/>
                </c:ext>
              </c:extLst>
            </c:dLbl>
            <c:dLbl>
              <c:idx val="9"/>
              <c:layout>
                <c:manualLayout>
                  <c:x val="-8.7987751531058613E-3"/>
                  <c:y val="-6.9444444444444448E-2"/>
                </c:manualLayout>
              </c:layout>
              <c:tx>
                <c:rich>
                  <a:bodyPr/>
                  <a:lstStyle/>
                  <a:p>
                    <a:fld id="{07EA36FB-317B-4F15-A6D4-48EF5D5718B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19A-4A77-A58F-24A9B729FB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'Year-wiseDomesticProblemsCases'!$A$2:$A$11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</c:numCache>
            </c:numRef>
          </c:cat>
          <c:val>
            <c:numRef>
              <c:f>'Year-wiseDomesticProblemsCases'!$B$2:$B$11</c:f>
              <c:numCache>
                <c:formatCode>General</c:formatCode>
                <c:ptCount val="10"/>
                <c:pt idx="0">
                  <c:v>13504</c:v>
                </c:pt>
                <c:pt idx="1">
                  <c:v>13534</c:v>
                </c:pt>
                <c:pt idx="2">
                  <c:v>13630</c:v>
                </c:pt>
                <c:pt idx="3">
                  <c:v>15148</c:v>
                </c:pt>
                <c:pt idx="4">
                  <c:v>14727</c:v>
                </c:pt>
                <c:pt idx="5">
                  <c:v>14982</c:v>
                </c:pt>
                <c:pt idx="6">
                  <c:v>15157</c:v>
                </c:pt>
                <c:pt idx="7">
                  <c:v>15711</c:v>
                </c:pt>
                <c:pt idx="8">
                  <c:v>16381</c:v>
                </c:pt>
                <c:pt idx="9">
                  <c:v>13635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'Year-wiseDomesticProblemsCases'!$B$2:$B$11</c15:f>
                <c15:dlblRangeCache>
                  <c:ptCount val="10"/>
                  <c:pt idx="0">
                    <c:v>13504</c:v>
                  </c:pt>
                  <c:pt idx="1">
                    <c:v>13534</c:v>
                  </c:pt>
                  <c:pt idx="2">
                    <c:v>13630</c:v>
                  </c:pt>
                  <c:pt idx="3">
                    <c:v>15148</c:v>
                  </c:pt>
                  <c:pt idx="4">
                    <c:v>14727</c:v>
                  </c:pt>
                  <c:pt idx="5">
                    <c:v>14982</c:v>
                  </c:pt>
                  <c:pt idx="6">
                    <c:v>15157</c:v>
                  </c:pt>
                  <c:pt idx="7">
                    <c:v>15711</c:v>
                  </c:pt>
                  <c:pt idx="8">
                    <c:v>16381</c:v>
                  </c:pt>
                  <c:pt idx="9">
                    <c:v>13635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119A-4A77-A58F-24A9B729FB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67255343"/>
        <c:axId val="867250767"/>
      </c:lineChart>
      <c:catAx>
        <c:axId val="86725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250767"/>
        <c:crosses val="autoZero"/>
        <c:auto val="1"/>
        <c:lblAlgn val="ctr"/>
        <c:lblOffset val="100"/>
        <c:noMultiLvlLbl val="0"/>
      </c:catAx>
      <c:valAx>
        <c:axId val="867250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25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WhichAgegroupGenerallyHangThems!$B$1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WhichAgegroupGenerallyHangThems!$A$2:$A$6</c:f>
              <c:strCache>
                <c:ptCount val="5"/>
                <c:pt idx="0">
                  <c:v>15-29</c:v>
                </c:pt>
                <c:pt idx="1">
                  <c:v>30-44</c:v>
                </c:pt>
                <c:pt idx="2">
                  <c:v>45-59</c:v>
                </c:pt>
                <c:pt idx="3">
                  <c:v>60+</c:v>
                </c:pt>
                <c:pt idx="4">
                  <c:v>0-14</c:v>
                </c:pt>
              </c:strCache>
            </c:strRef>
          </c:cat>
          <c:val>
            <c:numRef>
              <c:f>WhichAgegroupGenerallyHangThems!$B$2:$B$6</c:f>
              <c:numCache>
                <c:formatCode>General</c:formatCode>
                <c:ptCount val="5"/>
                <c:pt idx="0">
                  <c:v>169622</c:v>
                </c:pt>
                <c:pt idx="1">
                  <c:v>159188</c:v>
                </c:pt>
                <c:pt idx="2">
                  <c:v>92455</c:v>
                </c:pt>
                <c:pt idx="3">
                  <c:v>32398</c:v>
                </c:pt>
                <c:pt idx="4">
                  <c:v>7292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A-419B-9BB2-D0A11855EF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759828800"/>
        <c:axId val="1759825472"/>
      </c:barChart>
      <c:catAx>
        <c:axId val="175982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825472"/>
        <c:crosses val="autoZero"/>
        <c:auto val="1"/>
        <c:lblAlgn val="ctr"/>
        <c:lblOffset val="100"/>
        <c:noMultiLvlLbl val="0"/>
      </c:catAx>
      <c:valAx>
        <c:axId val="175982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82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Top5StateswhereSocialAbuseisthe!$B$1</c:f>
              <c:strCache>
                <c:ptCount val="1"/>
                <c:pt idx="0">
                  <c:v>Total_Deaths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spPr>
                <a:solidFill>
                  <a:schemeClr val="dk1"/>
                </a:solidFill>
                <a:ln w="12700" cap="flat" cmpd="sng" algn="ctr">
                  <a:solidFill>
                    <a:schemeClr val="dk1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9FF-4D3E-9B9A-767C553057AD}"/>
                </c:ext>
              </c:extLst>
            </c:dLbl>
            <c:dLbl>
              <c:idx val="1"/>
              <c:spPr>
                <a:solidFill>
                  <a:schemeClr val="dk1"/>
                </a:solidFill>
                <a:ln w="12700" cap="flat" cmpd="sng" algn="ctr">
                  <a:solidFill>
                    <a:schemeClr val="dk1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9FF-4D3E-9B9A-767C553057AD}"/>
                </c:ext>
              </c:extLst>
            </c:dLbl>
            <c:dLbl>
              <c:idx val="2"/>
              <c:spPr>
                <a:solidFill>
                  <a:schemeClr val="dk1"/>
                </a:solidFill>
                <a:ln w="12700" cap="flat" cmpd="sng" algn="ctr">
                  <a:solidFill>
                    <a:schemeClr val="dk1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9FF-4D3E-9B9A-767C553057AD}"/>
                </c:ext>
              </c:extLst>
            </c:dLbl>
            <c:dLbl>
              <c:idx val="3"/>
              <c:spPr>
                <a:solidFill>
                  <a:schemeClr val="dk1"/>
                </a:solidFill>
                <a:ln w="12700" cap="flat" cmpd="sng" algn="ctr">
                  <a:solidFill>
                    <a:schemeClr val="dk1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19FF-4D3E-9B9A-767C553057AD}"/>
                </c:ext>
              </c:extLst>
            </c:dLbl>
            <c:dLbl>
              <c:idx val="4"/>
              <c:spPr>
                <a:solidFill>
                  <a:schemeClr val="dk1"/>
                </a:solidFill>
                <a:ln w="12700" cap="flat" cmpd="sng" algn="ctr">
                  <a:solidFill>
                    <a:schemeClr val="dk1">
                      <a:shade val="50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9FF-4D3E-9B9A-767C553057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Top5StateswhereSocialAbuseisthe!$A$2:$A$6</c:f>
              <c:strCache>
                <c:ptCount val="5"/>
                <c:pt idx="0">
                  <c:v>Madhya Pradesh</c:v>
                </c:pt>
                <c:pt idx="1">
                  <c:v>Maharashtra</c:v>
                </c:pt>
                <c:pt idx="2">
                  <c:v>Chhattisgarh</c:v>
                </c:pt>
                <c:pt idx="3">
                  <c:v>Uttar Pradesh</c:v>
                </c:pt>
                <c:pt idx="4">
                  <c:v>Gujarat</c:v>
                </c:pt>
              </c:strCache>
            </c:strRef>
          </c:cat>
          <c:val>
            <c:numRef>
              <c:f>Top5StateswhereSocialAbuseisthe!$B$2:$B$6</c:f>
              <c:numCache>
                <c:formatCode>General</c:formatCode>
                <c:ptCount val="5"/>
                <c:pt idx="0">
                  <c:v>1436</c:v>
                </c:pt>
                <c:pt idx="1">
                  <c:v>394</c:v>
                </c:pt>
                <c:pt idx="2">
                  <c:v>370</c:v>
                </c:pt>
                <c:pt idx="3">
                  <c:v>264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F-4D3E-9B9A-767C553057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39261888"/>
        <c:axId val="1639263968"/>
      </c:barChart>
      <c:catAx>
        <c:axId val="163926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63968"/>
        <c:crosses val="autoZero"/>
        <c:auto val="1"/>
        <c:lblAlgn val="ctr"/>
        <c:lblOffset val="100"/>
        <c:noMultiLvlLbl val="0"/>
      </c:catAx>
      <c:valAx>
        <c:axId val="163926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26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DE3-4C93-8EAE-103BD6480C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DE3-4C93-8EAE-103BD6480C8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ThePercentageofDeathsforaFamily!$A$1:$B$1</c:f>
              <c:strCache>
                <c:ptCount val="2"/>
                <c:pt idx="0">
                  <c:v>Male_Percentage</c:v>
                </c:pt>
                <c:pt idx="1">
                  <c:v>Female_Percentage</c:v>
                </c:pt>
              </c:strCache>
            </c:strRef>
          </c:cat>
          <c:val>
            <c:numRef>
              <c:f>ThePercentageofDeathsforaFamily!$A$2:$B$2</c:f>
              <c:numCache>
                <c:formatCode>0.00%</c:formatCode>
                <c:ptCount val="2"/>
                <c:pt idx="0">
                  <c:v>0.62960000000000005</c:v>
                </c:pt>
                <c:pt idx="1">
                  <c:v>0.37040000000000001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E3-4C93-8EAE-103BD6480C8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TheRatioofDeathsForLoveAffairs!$D$1:$E$1</cx:f>
        <cx:lvl ptCount="2">
          <cx:pt idx="0">Male</cx:pt>
          <cx:pt idx="1">Female</cx:pt>
        </cx:lvl>
      </cx:strDim>
      <cx:numDim type="size">
        <cx:f dir="row">TheRatioofDeathsForLoveAffairs!$D$2:$E$2</cx:f>
        <cx:lvl ptCount="2" formatCode="General">
          <cx:pt idx="0">11</cx:pt>
          <cx:pt idx="1">10</cx:pt>
        </cx:lvl>
      </cx:numDim>
    </cx:data>
  </cx:chartData>
  <cx:chart>
    <cx:plotArea>
      <cx:plotAreaRegion>
        <cx:series layoutId="sunburst" uniqueId="{240348A3-ABC1-4C2B-8FF7-7D244ACE961B}">
          <cx:dataLabels pos="ctr">
            <cx:visibility seriesName="0" categoryName="1" value="1"/>
          </cx:dataLabels>
          <cx:dataId val="0"/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>
            <a:lumMod val="50000"/>
          </a:schemeClr>
        </a:solidFill>
      </a:ln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E23AD-6521-49D0-B044-4AA0860A642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0570-285E-4DEB-B503-2AD4EE0DF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5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6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5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7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10570-285E-4DEB-B503-2AD4EE0DFB1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9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7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7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9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6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8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5C920-E436-4C01-BC34-349AEE8E6425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9CF7-51FC-4890-AA56-8B3D1B5CC2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5425" y="4029074"/>
            <a:ext cx="10610849" cy="1323975"/>
          </a:xfrm>
        </p:spPr>
        <p:txBody>
          <a:bodyPr/>
          <a:lstStyle/>
          <a:p>
            <a:pPr algn="r"/>
            <a:r>
              <a:rPr lang="en-IN" b="1" dirty="0" smtClean="0">
                <a:solidFill>
                  <a:schemeClr val="bg1"/>
                </a:solidFill>
              </a:rPr>
              <a:t>Suicides in India (2001-2012)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5572125"/>
            <a:ext cx="11274424" cy="1123950"/>
          </a:xfrm>
        </p:spPr>
        <p:txBody>
          <a:bodyPr>
            <a:normAutofit/>
          </a:bodyPr>
          <a:lstStyle/>
          <a:p>
            <a:pPr algn="r"/>
            <a:r>
              <a:rPr lang="en-IN" sz="3200" b="1" dirty="0" smtClean="0">
                <a:solidFill>
                  <a:schemeClr val="bg1"/>
                </a:solidFill>
              </a:rPr>
              <a:t>MySQL Project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Percentage of Death rate for Job Issue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 smtClean="0"/>
              <a:t>Unemployment </a:t>
            </a:r>
            <a:r>
              <a:rPr lang="en-IN" dirty="0"/>
              <a:t>and </a:t>
            </a:r>
            <a:r>
              <a:rPr lang="en-IN" dirty="0" smtClean="0"/>
              <a:t>Unemployed</a:t>
            </a:r>
          </a:p>
          <a:p>
            <a:pPr lvl="0"/>
            <a:r>
              <a:rPr lang="en-IN" dirty="0" smtClean="0"/>
              <a:t>Exact percentage:</a:t>
            </a:r>
          </a:p>
          <a:p>
            <a:pPr lvl="0"/>
            <a:r>
              <a:rPr lang="en-IN" dirty="0" smtClean="0"/>
              <a:t>Male = 82.86%, Female = 17.14%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719071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46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 &amp; Year-wise Domestic Problems </a:t>
            </a:r>
            <a:r>
              <a:rPr lang="en-IN" b="1" dirty="0" smtClean="0"/>
              <a:t>Cases (Female)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State-wise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Y</a:t>
            </a:r>
            <a:r>
              <a:rPr lang="en-IN" dirty="0" smtClean="0"/>
              <a:t>ear-wise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478959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2608756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91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Which Age group Generally Hang Themselves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15-29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05986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89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5 States where Social Abuse is the Primary Cause of Suicide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Rape cases</a:t>
            </a:r>
          </a:p>
          <a:p>
            <a:r>
              <a:rPr lang="en-IN" dirty="0"/>
              <a:t>Madhya </a:t>
            </a:r>
            <a:r>
              <a:rPr lang="en-IN" dirty="0" smtClean="0"/>
              <a:t>Pradesh</a:t>
            </a:r>
          </a:p>
          <a:p>
            <a:r>
              <a:rPr lang="en-IN" dirty="0" smtClean="0"/>
              <a:t>Maharashtra</a:t>
            </a:r>
          </a:p>
          <a:p>
            <a:r>
              <a:rPr lang="en-IN" dirty="0" smtClean="0"/>
              <a:t>Chhattisgarh</a:t>
            </a:r>
          </a:p>
          <a:p>
            <a:r>
              <a:rPr lang="en-IN" dirty="0" smtClean="0"/>
              <a:t>Uttar Pradesh</a:t>
            </a:r>
          </a:p>
          <a:p>
            <a:r>
              <a:rPr lang="en-IN" dirty="0" smtClean="0"/>
              <a:t>Gujarat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855205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240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Percentage of Deaths for a Family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Male = 62.96%</a:t>
            </a:r>
          </a:p>
          <a:p>
            <a:r>
              <a:rPr lang="en-IN" dirty="0" smtClean="0"/>
              <a:t>Female = 37.04%</a:t>
            </a:r>
          </a:p>
          <a:p>
            <a:r>
              <a:rPr lang="en-IN" dirty="0" smtClean="0"/>
              <a:t>Family problem, Property, and Poverty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592171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58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Year and State wise Suicide happened for Education Cases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Year wise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State wise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5246538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7747479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173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3 Reasons for Suicide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Male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Female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86329827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420115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184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Age group and State-wise </a:t>
            </a:r>
            <a:r>
              <a:rPr lang="en-IN" b="1" dirty="0" smtClean="0"/>
              <a:t>Suicide for </a:t>
            </a:r>
            <a:r>
              <a:rPr lang="en-IN" b="1" dirty="0"/>
              <a:t>Male due to </a:t>
            </a:r>
            <a:r>
              <a:rPr lang="en-IN" b="1" dirty="0" smtClean="0"/>
              <a:t>Addiction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Age group wise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State wise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702249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37242065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114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Ratio of Mental Illness Suicide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Male : Female = 9:5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725758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3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5 States and Percentage of Deaths for Relationship Suicide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IN" dirty="0" smtClean="0"/>
              <a:t>15-44 age group</a:t>
            </a:r>
          </a:p>
          <a:p>
            <a:r>
              <a:rPr lang="en-IN" dirty="0" smtClean="0"/>
              <a:t>Love affairs, Divorce</a:t>
            </a:r>
            <a:r>
              <a:rPr lang="en-IN" dirty="0"/>
              <a:t>, </a:t>
            </a:r>
            <a:r>
              <a:rPr lang="en-IN" dirty="0" smtClean="0"/>
              <a:t>Divorcee</a:t>
            </a:r>
            <a:endParaRPr lang="en-IN" dirty="0"/>
          </a:p>
          <a:p>
            <a:r>
              <a:rPr lang="en-IN" dirty="0"/>
              <a:t>Andhra </a:t>
            </a:r>
            <a:r>
              <a:rPr lang="en-IN" dirty="0" smtClean="0"/>
              <a:t>Pradesh</a:t>
            </a:r>
          </a:p>
          <a:p>
            <a:r>
              <a:rPr lang="en-IN" dirty="0" smtClean="0"/>
              <a:t>Maharashtra</a:t>
            </a:r>
          </a:p>
          <a:p>
            <a:r>
              <a:rPr lang="en-IN" dirty="0" smtClean="0"/>
              <a:t>Gujarat</a:t>
            </a:r>
          </a:p>
          <a:p>
            <a:r>
              <a:rPr lang="en-IN" dirty="0" smtClean="0"/>
              <a:t>Odisha</a:t>
            </a:r>
          </a:p>
          <a:p>
            <a:r>
              <a:rPr lang="en-IN" dirty="0" smtClean="0"/>
              <a:t>Madhya </a:t>
            </a:r>
            <a:r>
              <a:rPr lang="en-IN" dirty="0"/>
              <a:t>Pradesh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824293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Table of Content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About the Dataset</a:t>
            </a:r>
          </a:p>
          <a:p>
            <a:r>
              <a:rPr lang="en-IN" dirty="0" smtClean="0"/>
              <a:t>Objectives</a:t>
            </a:r>
          </a:p>
          <a:p>
            <a:r>
              <a:rPr lang="en-IN" dirty="0" smtClean="0"/>
              <a:t>Analysis</a:t>
            </a:r>
          </a:p>
          <a:p>
            <a:r>
              <a:rPr lang="en-IN" dirty="0"/>
              <a:t>Key Findings</a:t>
            </a:r>
          </a:p>
          <a:p>
            <a:r>
              <a:rPr lang="en-IN" dirty="0"/>
              <a:t>Final </a:t>
            </a:r>
            <a:r>
              <a:rPr lang="en-IN" dirty="0" smtClean="0"/>
              <a:t>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7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 and Year-wise Deaths for Sudden Mental Trauma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State-wise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Year-wise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054124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3215861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05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State-wise Ratio of Deaths for Educated Students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Graduate </a:t>
            </a:r>
            <a:r>
              <a:rPr lang="en-IN" dirty="0"/>
              <a:t>and </a:t>
            </a:r>
            <a:r>
              <a:rPr lang="en-IN" dirty="0" smtClean="0"/>
              <a:t>Above</a:t>
            </a:r>
          </a:p>
          <a:p>
            <a:r>
              <a:rPr lang="en-IN" dirty="0" smtClean="0"/>
              <a:t>Graduate</a:t>
            </a:r>
            <a:r>
              <a:rPr lang="en-IN" dirty="0"/>
              <a:t>, </a:t>
            </a:r>
            <a:r>
              <a:rPr lang="en-IN" dirty="0" smtClean="0"/>
              <a:t>Post Graduate, and Diploma</a:t>
            </a:r>
          </a:p>
          <a:p>
            <a:r>
              <a:rPr lang="en-IN" dirty="0" smtClean="0"/>
              <a:t>Manipur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6:1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607409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38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Suicide rate: </a:t>
            </a:r>
            <a:r>
              <a:rPr lang="en-IN" b="1" dirty="0" smtClean="0"/>
              <a:t>Male &gt; Female</a:t>
            </a:r>
            <a:endParaRPr lang="en-IN" b="1" dirty="0"/>
          </a:p>
          <a:p>
            <a:r>
              <a:rPr lang="en-IN" dirty="0" smtClean="0"/>
              <a:t>In </a:t>
            </a:r>
            <a:r>
              <a:rPr lang="en-IN" b="1" dirty="0" smtClean="0"/>
              <a:t>2012</a:t>
            </a:r>
            <a:r>
              <a:rPr lang="en-IN" dirty="0" smtClean="0"/>
              <a:t>, the ratio of Deaths was high</a:t>
            </a:r>
          </a:p>
          <a:p>
            <a:r>
              <a:rPr lang="en-IN" b="1" dirty="0" smtClean="0"/>
              <a:t>15-29 </a:t>
            </a:r>
            <a:r>
              <a:rPr lang="en-IN" dirty="0" smtClean="0"/>
              <a:t>age group has maximum Probability</a:t>
            </a:r>
            <a:endParaRPr lang="en-IN" dirty="0"/>
          </a:p>
          <a:p>
            <a:r>
              <a:rPr lang="en-IN" dirty="0" smtClean="0"/>
              <a:t>Maximum Suicide happened in </a:t>
            </a:r>
            <a:r>
              <a:rPr lang="en-IN" b="1" dirty="0" smtClean="0"/>
              <a:t>Maharashtra</a:t>
            </a:r>
          </a:p>
          <a:p>
            <a:r>
              <a:rPr lang="en-IN" dirty="0"/>
              <a:t>Love </a:t>
            </a:r>
            <a:r>
              <a:rPr lang="en-IN" dirty="0" smtClean="0"/>
              <a:t>Affairs, Male: Female = </a:t>
            </a:r>
            <a:r>
              <a:rPr lang="en-IN" b="1" dirty="0" smtClean="0"/>
              <a:t>11:10</a:t>
            </a:r>
          </a:p>
          <a:p>
            <a:r>
              <a:rPr lang="en-IN" b="1" dirty="0" smtClean="0"/>
              <a:t>34550 </a:t>
            </a:r>
            <a:r>
              <a:rPr lang="en-IN" dirty="0"/>
              <a:t>S</a:t>
            </a:r>
            <a:r>
              <a:rPr lang="en-IN" dirty="0" smtClean="0"/>
              <a:t>tudents were died in the last 5 years </a:t>
            </a:r>
            <a:r>
              <a:rPr lang="en-IN" dirty="0"/>
              <a:t>(</a:t>
            </a:r>
            <a:r>
              <a:rPr lang="en-IN" dirty="0" smtClean="0"/>
              <a:t>Year-wise: </a:t>
            </a:r>
            <a:r>
              <a:rPr lang="en-IN" b="1" dirty="0" smtClean="0"/>
              <a:t>2011</a:t>
            </a:r>
            <a:r>
              <a:rPr lang="en-IN" dirty="0" smtClean="0"/>
              <a:t>)</a:t>
            </a:r>
          </a:p>
          <a:p>
            <a:r>
              <a:rPr lang="en-IN" dirty="0" smtClean="0"/>
              <a:t>Job Issue, </a:t>
            </a:r>
            <a:r>
              <a:rPr lang="en-IN" b="1" dirty="0" smtClean="0"/>
              <a:t>Male</a:t>
            </a:r>
            <a:r>
              <a:rPr lang="en-IN" dirty="0" smtClean="0"/>
              <a:t> committed Suicide more often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8925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</a:t>
            </a:r>
            <a:r>
              <a:rPr lang="en-IN" b="1" dirty="0" smtClean="0"/>
              <a:t>Findings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Maximum Domestic Problem cases: </a:t>
            </a:r>
            <a:r>
              <a:rPr lang="en-IN" b="1" dirty="0"/>
              <a:t>Maharashtra</a:t>
            </a:r>
            <a:r>
              <a:rPr lang="en-IN" dirty="0"/>
              <a:t> (</a:t>
            </a:r>
            <a:r>
              <a:rPr lang="en-IN" dirty="0" smtClean="0"/>
              <a:t>Year-wise: </a:t>
            </a:r>
            <a:r>
              <a:rPr lang="en-IN" b="1" dirty="0"/>
              <a:t>2011</a:t>
            </a:r>
            <a:r>
              <a:rPr lang="en-IN" dirty="0" smtClean="0"/>
              <a:t>)</a:t>
            </a:r>
            <a:endParaRPr lang="en-IN" b="1" dirty="0" smtClean="0"/>
          </a:p>
          <a:p>
            <a:r>
              <a:rPr lang="en-IN" b="1" dirty="0" smtClean="0"/>
              <a:t>15-29</a:t>
            </a:r>
            <a:r>
              <a:rPr lang="en-IN" dirty="0" smtClean="0"/>
              <a:t> age group often Hang themselves</a:t>
            </a:r>
            <a:endParaRPr lang="en-IN" dirty="0"/>
          </a:p>
          <a:p>
            <a:r>
              <a:rPr lang="en-IN" b="1" dirty="0"/>
              <a:t>Madhya </a:t>
            </a:r>
            <a:r>
              <a:rPr lang="en-IN" b="1" dirty="0" smtClean="0"/>
              <a:t>Pradesh</a:t>
            </a:r>
            <a:r>
              <a:rPr lang="en-IN" dirty="0" smtClean="0"/>
              <a:t> is on top of Social </a:t>
            </a:r>
            <a:r>
              <a:rPr lang="en-IN" dirty="0"/>
              <a:t>A</a:t>
            </a:r>
            <a:r>
              <a:rPr lang="en-IN" dirty="0" smtClean="0"/>
              <a:t>buse</a:t>
            </a:r>
          </a:p>
          <a:p>
            <a:r>
              <a:rPr lang="en-IN" dirty="0" smtClean="0"/>
              <a:t>In Family problem, </a:t>
            </a:r>
            <a:r>
              <a:rPr lang="en-IN" b="1" dirty="0"/>
              <a:t>Male &gt; </a:t>
            </a:r>
            <a:r>
              <a:rPr lang="en-IN" b="1" dirty="0" smtClean="0"/>
              <a:t>Female</a:t>
            </a:r>
          </a:p>
          <a:p>
            <a:r>
              <a:rPr lang="en-IN" dirty="0"/>
              <a:t>Maximum E</a:t>
            </a:r>
            <a:r>
              <a:rPr lang="en-IN" dirty="0" smtClean="0"/>
              <a:t>ducation </a:t>
            </a:r>
            <a:r>
              <a:rPr lang="en-IN" dirty="0"/>
              <a:t>C</a:t>
            </a:r>
            <a:r>
              <a:rPr lang="en-IN" dirty="0" smtClean="0"/>
              <a:t>ases</a:t>
            </a:r>
            <a:r>
              <a:rPr lang="en-IN" dirty="0"/>
              <a:t>: </a:t>
            </a:r>
            <a:r>
              <a:rPr lang="en-IN" b="1" dirty="0" smtClean="0"/>
              <a:t>West Bengal</a:t>
            </a:r>
          </a:p>
          <a:p>
            <a:r>
              <a:rPr lang="en-IN" b="1" dirty="0" smtClean="0"/>
              <a:t>30-44 </a:t>
            </a:r>
            <a:r>
              <a:rPr lang="en-IN" dirty="0" smtClean="0"/>
              <a:t>age group is for Addiction cases (</a:t>
            </a:r>
            <a:r>
              <a:rPr lang="en-IN" b="1" dirty="0" smtClean="0"/>
              <a:t>Maharashtra</a:t>
            </a:r>
            <a:r>
              <a:rPr lang="en-IN" dirty="0" smtClean="0"/>
              <a:t> is on Top)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7812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Findings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Married</a:t>
            </a:r>
            <a:r>
              <a:rPr lang="en-IN" dirty="0"/>
              <a:t>: Common reason for Male and </a:t>
            </a:r>
            <a:r>
              <a:rPr lang="en-IN" dirty="0" smtClean="0"/>
              <a:t>Female</a:t>
            </a:r>
          </a:p>
          <a:p>
            <a:r>
              <a:rPr lang="en-IN" dirty="0" smtClean="0"/>
              <a:t>Mental </a:t>
            </a:r>
            <a:r>
              <a:rPr lang="en-IN" dirty="0"/>
              <a:t>illness, Male : Female = </a:t>
            </a:r>
            <a:r>
              <a:rPr lang="en-IN" b="1" dirty="0"/>
              <a:t>9:5</a:t>
            </a:r>
          </a:p>
          <a:p>
            <a:r>
              <a:rPr lang="en-IN" dirty="0" smtClean="0"/>
              <a:t>The Maximum </a:t>
            </a:r>
            <a:r>
              <a:rPr lang="en-IN" dirty="0"/>
              <a:t>percentage of </a:t>
            </a:r>
            <a:r>
              <a:rPr lang="en-IN" dirty="0" smtClean="0"/>
              <a:t>Relationship </a:t>
            </a:r>
            <a:r>
              <a:rPr lang="en-IN" dirty="0"/>
              <a:t>Cases: </a:t>
            </a:r>
            <a:r>
              <a:rPr lang="en-IN" b="1" dirty="0"/>
              <a:t>Andhra </a:t>
            </a:r>
            <a:r>
              <a:rPr lang="en-IN" b="1" dirty="0" smtClean="0"/>
              <a:t>Pradesh</a:t>
            </a:r>
            <a:endParaRPr lang="en-IN" dirty="0" smtClean="0"/>
          </a:p>
          <a:p>
            <a:r>
              <a:rPr lang="en-IN" dirty="0" smtClean="0"/>
              <a:t>Sudden </a:t>
            </a:r>
            <a:r>
              <a:rPr lang="en-IN" dirty="0"/>
              <a:t>Mental </a:t>
            </a:r>
            <a:r>
              <a:rPr lang="en-IN" dirty="0" smtClean="0"/>
              <a:t>Trauma: </a:t>
            </a:r>
            <a:r>
              <a:rPr lang="en-IN" b="1" dirty="0" smtClean="0"/>
              <a:t>316896 </a:t>
            </a:r>
            <a:r>
              <a:rPr lang="en-IN" dirty="0"/>
              <a:t>deaths </a:t>
            </a:r>
          </a:p>
          <a:p>
            <a:r>
              <a:rPr lang="en-IN" dirty="0" smtClean="0"/>
              <a:t>Maximum Sudden Mental Trauma cases</a:t>
            </a:r>
            <a:r>
              <a:rPr lang="en-IN" dirty="0"/>
              <a:t>: </a:t>
            </a:r>
            <a:r>
              <a:rPr lang="en-IN" b="1" dirty="0"/>
              <a:t>Maharashtra</a:t>
            </a:r>
            <a:r>
              <a:rPr lang="en-IN" dirty="0"/>
              <a:t> (</a:t>
            </a:r>
            <a:r>
              <a:rPr lang="en-IN" dirty="0" smtClean="0"/>
              <a:t>Year-wise: </a:t>
            </a:r>
            <a:r>
              <a:rPr lang="en-IN" b="1" dirty="0" smtClean="0"/>
              <a:t>2012</a:t>
            </a:r>
            <a:r>
              <a:rPr lang="en-IN" dirty="0" smtClean="0"/>
              <a:t>)</a:t>
            </a:r>
          </a:p>
          <a:p>
            <a:r>
              <a:rPr lang="en-IN" dirty="0" smtClean="0"/>
              <a:t>Maximum Ratio for </a:t>
            </a:r>
            <a:r>
              <a:rPr lang="en-IN" dirty="0"/>
              <a:t>E</a:t>
            </a:r>
            <a:r>
              <a:rPr lang="en-IN" dirty="0" smtClean="0"/>
              <a:t>ducated Students: </a:t>
            </a:r>
            <a:r>
              <a:rPr lang="en-IN" b="1" dirty="0" smtClean="0"/>
              <a:t>Manipur</a:t>
            </a:r>
            <a:r>
              <a:rPr lang="en-IN" dirty="0" smtClean="0"/>
              <a:t> (Male: Female=6: 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98" y="365125"/>
            <a:ext cx="11178702" cy="1325563"/>
          </a:xfrm>
        </p:spPr>
        <p:txBody>
          <a:bodyPr/>
          <a:lstStyle/>
          <a:p>
            <a:r>
              <a:rPr lang="en-IN" b="1" dirty="0" smtClean="0"/>
              <a:t>About the 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4432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				      Twelve Years of Data					      </a:t>
            </a:r>
            <a:r>
              <a:rPr lang="en-US" dirty="0"/>
              <a:t>	</a:t>
            </a:r>
            <a:r>
              <a:rPr lang="en-US" dirty="0" smtClean="0"/>
              <a:t>	      Total Seven Columns</a:t>
            </a:r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States in India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smtClean="0"/>
              <a:t>Year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Suicide </a:t>
            </a:r>
            <a:r>
              <a:rPr lang="en-US" dirty="0">
                <a:sym typeface="Wingdings" panose="05000000000000000000" pitchFamily="2" charset="2"/>
              </a:rPr>
              <a:t>Y</a:t>
            </a:r>
            <a:r>
              <a:rPr lang="en-US" dirty="0" smtClean="0">
                <a:sym typeface="Wingdings" panose="05000000000000000000" pitchFamily="2" charset="2"/>
              </a:rPr>
              <a:t>ear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err="1" smtClean="0"/>
              <a:t>Type_code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Type of Suicide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smtClean="0"/>
              <a:t>Type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Details about the Suicide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smtClean="0"/>
              <a:t>Gender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Male or Female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err="1" smtClean="0"/>
              <a:t>Age_group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 Age </a:t>
            </a:r>
            <a:r>
              <a:rPr lang="en-US" dirty="0"/>
              <a:t>G</a:t>
            </a:r>
            <a:r>
              <a:rPr lang="en-US" dirty="0" smtClean="0"/>
              <a:t>roup of </a:t>
            </a:r>
          </a:p>
          <a:p>
            <a:pPr marL="0" indent="0">
              <a:buNone/>
            </a:pPr>
            <a:r>
              <a:rPr lang="en-US" dirty="0" smtClean="0"/>
              <a:t>					      the Person who Committed Suicide</a:t>
            </a:r>
          </a:p>
          <a:p>
            <a:pPr marL="0" indent="0">
              <a:buNone/>
            </a:pPr>
            <a:r>
              <a:rPr lang="en-US" dirty="0" smtClean="0"/>
              <a:t>					      </a:t>
            </a:r>
            <a:r>
              <a:rPr lang="en-US" b="1" dirty="0" smtClean="0"/>
              <a:t>Total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Total Deaths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6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Male Vs Female Ratio of Deaths from 2001 to 2012</a:t>
            </a:r>
          </a:p>
          <a:p>
            <a:r>
              <a:rPr lang="en-IN" dirty="0"/>
              <a:t>Top 5 States in terms of Total Deaths</a:t>
            </a:r>
          </a:p>
          <a:p>
            <a:r>
              <a:rPr lang="en-IN" dirty="0"/>
              <a:t>Male Vs Female Ratio of Deaths For Love Affairs</a:t>
            </a:r>
          </a:p>
          <a:p>
            <a:r>
              <a:rPr lang="en-IN" dirty="0"/>
              <a:t>Students Death Records in the Last 5 Years</a:t>
            </a:r>
          </a:p>
          <a:p>
            <a:r>
              <a:rPr lang="en-IN" dirty="0"/>
              <a:t>Males and Females Percentage of Death rate for Job Issue</a:t>
            </a:r>
          </a:p>
          <a:p>
            <a:r>
              <a:rPr lang="en-IN" dirty="0"/>
              <a:t>State &amp; Year-wise Domestic Problems </a:t>
            </a:r>
            <a:r>
              <a:rPr lang="en-IN" dirty="0" smtClean="0"/>
              <a:t>Cases for Female</a:t>
            </a:r>
            <a:endParaRPr lang="en-IN" dirty="0"/>
          </a:p>
          <a:p>
            <a:r>
              <a:rPr lang="en-IN" dirty="0"/>
              <a:t>Which Age group Generally Hang Themselves</a:t>
            </a:r>
          </a:p>
          <a:p>
            <a:r>
              <a:rPr lang="en-IN" dirty="0"/>
              <a:t>Top 5 States where Social Abuse is the Primary Cause of Suicide</a:t>
            </a:r>
          </a:p>
        </p:txBody>
      </p:sp>
    </p:spTree>
    <p:extLst>
      <p:ext uri="{BB962C8B-B14F-4D97-AF65-F5344CB8AC3E}">
        <p14:creationId xmlns:p14="http://schemas.microsoft.com/office/powerpoint/2010/main" val="42251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Objectives (Cont.)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Males and Females Percentage of Deaths for a Family Problem</a:t>
            </a:r>
          </a:p>
          <a:p>
            <a:r>
              <a:rPr lang="en-IN" dirty="0"/>
              <a:t>Year and State wise Suicide happened for Education Cases</a:t>
            </a:r>
          </a:p>
          <a:p>
            <a:r>
              <a:rPr lang="en-IN" dirty="0"/>
              <a:t>Top 3 Reasons for Suicide for Male and Female </a:t>
            </a:r>
          </a:p>
          <a:p>
            <a:r>
              <a:rPr lang="en-IN" dirty="0"/>
              <a:t>Age group and State-wise Suicide </a:t>
            </a:r>
            <a:r>
              <a:rPr lang="en-IN" dirty="0" smtClean="0"/>
              <a:t>happened for </a:t>
            </a:r>
            <a:r>
              <a:rPr lang="en-IN" dirty="0"/>
              <a:t>Male due to Addiction</a:t>
            </a:r>
          </a:p>
          <a:p>
            <a:r>
              <a:rPr lang="en-IN" dirty="0"/>
              <a:t>Males and Females Ratio of Mental Illness Suicide Cases</a:t>
            </a:r>
          </a:p>
          <a:p>
            <a:r>
              <a:rPr lang="en-IN" dirty="0"/>
              <a:t>Top 5 States and Percentage of Deaths for Relationship Suicide Cases</a:t>
            </a:r>
          </a:p>
          <a:p>
            <a:r>
              <a:rPr lang="en-IN" dirty="0"/>
              <a:t>State and Year-wise Deaths for Sudden Mental Trauma</a:t>
            </a:r>
          </a:p>
          <a:p>
            <a:r>
              <a:rPr lang="en-IN" dirty="0"/>
              <a:t>State-wise Ratio of Deaths for Educated Students</a:t>
            </a:r>
          </a:p>
        </p:txBody>
      </p:sp>
    </p:spTree>
    <p:extLst>
      <p:ext uri="{BB962C8B-B14F-4D97-AF65-F5344CB8AC3E}">
        <p14:creationId xmlns:p14="http://schemas.microsoft.com/office/powerpoint/2010/main" val="31614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Year-wise Male </a:t>
            </a:r>
            <a:r>
              <a:rPr lang="en-IN" b="1" dirty="0"/>
              <a:t>Vs Female Ratio of Deaths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1.6 to 1.9</a:t>
            </a:r>
          </a:p>
          <a:p>
            <a:r>
              <a:rPr lang="en-IN" dirty="0" smtClean="0"/>
              <a:t>Male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095871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88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5 States in terms of Total Deaths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Maharashtra</a:t>
            </a:r>
          </a:p>
          <a:p>
            <a:r>
              <a:rPr lang="en-IN" dirty="0" smtClean="0"/>
              <a:t>West Bengal</a:t>
            </a:r>
          </a:p>
          <a:p>
            <a:r>
              <a:rPr lang="en-IN" dirty="0" smtClean="0"/>
              <a:t>Tamil Nadu</a:t>
            </a:r>
          </a:p>
          <a:p>
            <a:r>
              <a:rPr lang="en-IN" dirty="0" smtClean="0"/>
              <a:t>Andhra Pradesh</a:t>
            </a:r>
          </a:p>
          <a:p>
            <a:r>
              <a:rPr lang="en-IN" dirty="0" smtClean="0"/>
              <a:t>Karnataka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41564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28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Ratio of Deaths For Love Affairs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Male : Female = 11: 10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Male = 23700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Female = 21339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Maximum Probability: </a:t>
            </a:r>
            <a:r>
              <a:rPr lang="en-IN" b="1" dirty="0" smtClean="0">
                <a:sym typeface="Wingdings" panose="05000000000000000000" pitchFamily="2" charset="2"/>
              </a:rPr>
              <a:t>Male</a:t>
            </a:r>
            <a:r>
              <a:rPr lang="en-IN" dirty="0" smtClean="0">
                <a:sym typeface="Wingdings" panose="05000000000000000000" pitchFamily="2" charset="2"/>
              </a:rPr>
              <a:t>  </a:t>
            </a:r>
            <a:endParaRPr lang="en-I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838200" y="1825625"/>
              <a:ext cx="5181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5181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5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Students Death Records in the Last 5 Years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2011 </a:t>
            </a:r>
            <a:r>
              <a:rPr lang="en-IN" dirty="0" smtClean="0">
                <a:sym typeface="Wingdings" panose="05000000000000000000" pitchFamily="2" charset="2"/>
              </a:rPr>
              <a:t> 7696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822806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1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642</Words>
  <Application>Microsoft Office PowerPoint</Application>
  <PresentationFormat>Widescreen</PresentationFormat>
  <Paragraphs>164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Suicides in India (2001-2012)</vt:lpstr>
      <vt:lpstr>Table of Content</vt:lpstr>
      <vt:lpstr>About the Dataset</vt:lpstr>
      <vt:lpstr>Objectives</vt:lpstr>
      <vt:lpstr>Objectives (Cont.)</vt:lpstr>
      <vt:lpstr>Year-wise Male Vs Female Ratio of Deaths</vt:lpstr>
      <vt:lpstr>Top 5 States in terms of Total Deaths</vt:lpstr>
      <vt:lpstr>The Ratio of Deaths For Love Affairs</vt:lpstr>
      <vt:lpstr>Students Death Records in the Last 5 Years</vt:lpstr>
      <vt:lpstr>Percentage of Death rate for Job Issue</vt:lpstr>
      <vt:lpstr>State &amp; Year-wise Domestic Problems Cases (Female)</vt:lpstr>
      <vt:lpstr>Which Age group Generally Hang Themselves</vt:lpstr>
      <vt:lpstr>Top 5 States where Social Abuse is the Primary Cause of Suicide</vt:lpstr>
      <vt:lpstr>The Percentage of Deaths for a Family Problem</vt:lpstr>
      <vt:lpstr>Year and State wise Suicide happened for Education Cases</vt:lpstr>
      <vt:lpstr>Top 3 Reasons for Suicide</vt:lpstr>
      <vt:lpstr>Age group and State-wise Suicide for Male due to Addiction</vt:lpstr>
      <vt:lpstr>The Ratio of Mental Illness Suicide Cases</vt:lpstr>
      <vt:lpstr>Top 5 States and Percentage of Deaths for Relationship Suicide Cases</vt:lpstr>
      <vt:lpstr>State and Year-wise Deaths for Sudden Mental Trauma</vt:lpstr>
      <vt:lpstr>State-wise Ratio of Deaths for Educated Students</vt:lpstr>
      <vt:lpstr>Key Findings</vt:lpstr>
      <vt:lpstr>Key Findings (Cont.)</vt:lpstr>
      <vt:lpstr>Key Findings (Cont.)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Barik</dc:creator>
  <cp:lastModifiedBy>Supriyo Barik</cp:lastModifiedBy>
  <cp:revision>113</cp:revision>
  <dcterms:created xsi:type="dcterms:W3CDTF">2021-01-02T13:50:27Z</dcterms:created>
  <dcterms:modified xsi:type="dcterms:W3CDTF">2021-02-10T16:24:50Z</dcterms:modified>
</cp:coreProperties>
</file>