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1316D12-847C-4F8F-8F3E-0B7BCF0BA426}" type="datetimeFigureOut">
              <a:rPr lang="en-IN" smtClean="0"/>
              <a:t>16-05-2020</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FDCCC2C-15F6-404B-BD9B-AB6F181C69B2}" type="slidenum">
              <a:rPr lang="en-IN" smtClean="0"/>
              <a:t>‹#›</a:t>
            </a:fld>
            <a:endParaRPr lang="en-IN"/>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5079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16D12-847C-4F8F-8F3E-0B7BCF0BA426}"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179928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16D12-847C-4F8F-8F3E-0B7BCF0BA426}"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34084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316D12-847C-4F8F-8F3E-0B7BCF0BA426}" type="datetimeFigureOut">
              <a:rPr lang="en-IN" smtClean="0"/>
              <a:t>16-05-2020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412115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1316D12-847C-4F8F-8F3E-0B7BCF0BA426}" type="datetimeFigureOut">
              <a:rPr lang="en-IN" smtClean="0"/>
              <a:t>16-05-2020</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FDCCC2C-15F6-404B-BD9B-AB6F181C69B2}"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23084880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316D12-847C-4F8F-8F3E-0B7BCF0BA426}" type="datetimeFigureOut">
              <a:rPr lang="en-IN" smtClean="0"/>
              <a:t>16-05-2020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158558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316D12-847C-4F8F-8F3E-0B7BCF0BA426}" type="datetimeFigureOut">
              <a:rPr lang="en-IN" smtClean="0"/>
              <a:t>16-05-2020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390541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316D12-847C-4F8F-8F3E-0B7BCF0BA426}" type="datetimeFigureOut">
              <a:rPr lang="en-IN" smtClean="0"/>
              <a:t>16-05-2020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36486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16D12-847C-4F8F-8F3E-0B7BCF0BA426}" type="datetimeFigureOut">
              <a:rPr lang="en-IN" smtClean="0"/>
              <a:t>16-05-2020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DCCC2C-15F6-404B-BD9B-AB6F181C69B2}" type="slidenum">
              <a:rPr lang="en-IN" smtClean="0"/>
              <a:t>‹#›</a:t>
            </a:fld>
            <a:endParaRPr lang="en-IN"/>
          </a:p>
        </p:txBody>
      </p:sp>
    </p:spTree>
    <p:extLst>
      <p:ext uri="{BB962C8B-B14F-4D97-AF65-F5344CB8AC3E}">
        <p14:creationId xmlns:p14="http://schemas.microsoft.com/office/powerpoint/2010/main" val="246942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1316D12-847C-4F8F-8F3E-0B7BCF0BA426}" type="datetimeFigureOut">
              <a:rPr lang="en-IN" smtClean="0"/>
              <a:t>16-05-2020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DCCC2C-15F6-404B-BD9B-AB6F181C69B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7850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1316D12-847C-4F8F-8F3E-0B7BCF0BA426}" type="datetimeFigureOut">
              <a:rPr lang="en-IN" smtClean="0"/>
              <a:t>16-05-2020</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DCCC2C-15F6-404B-BD9B-AB6F181C69B2}"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97154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1316D12-847C-4F8F-8F3E-0B7BCF0BA426}" type="datetimeFigureOut">
              <a:rPr lang="en-IN" smtClean="0"/>
              <a:t>16-05-2020</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FDCCC2C-15F6-404B-BD9B-AB6F181C69B2}"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25011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71600" y="685800"/>
            <a:ext cx="9601200" cy="5524500"/>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a:t>R</a:t>
            </a:r>
            <a:r>
              <a:rPr lang="en-IN" dirty="0" smtClean="0"/>
              <a:t>esearch Project</a:t>
            </a:r>
            <a:br>
              <a:rPr lang="en-IN" dirty="0" smtClean="0"/>
            </a:br>
            <a:r>
              <a:rPr lang="en-IN" dirty="0" smtClean="0"/>
              <a:t>Covid19-India</a:t>
            </a:r>
            <a:endParaRPr lang="en-IN" dirty="0"/>
          </a:p>
        </p:txBody>
      </p:sp>
    </p:spTree>
    <p:extLst>
      <p:ext uri="{BB962C8B-B14F-4D97-AF65-F5344CB8AC3E}">
        <p14:creationId xmlns:p14="http://schemas.microsoft.com/office/powerpoint/2010/main" val="125214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5. Compare State wise Total Hospitals, Beds and Total </a:t>
            </a:r>
            <a:r>
              <a:rPr lang="en-IN" dirty="0"/>
              <a:t>C</a:t>
            </a:r>
            <a:r>
              <a:rPr lang="en-IN" dirty="0" smtClean="0"/>
              <a:t>onfirmed Cases, Cured, Deaths. </a:t>
            </a:r>
            <a:endParaRPr lang="en-IN" dirty="0"/>
          </a:p>
        </p:txBody>
      </p:sp>
      <p:sp>
        <p:nvSpPr>
          <p:cNvPr id="4" name="Content Placeholder 3"/>
          <p:cNvSpPr>
            <a:spLocks noGrp="1"/>
          </p:cNvSpPr>
          <p:nvPr>
            <p:ph sz="half" idx="1"/>
          </p:nvPr>
        </p:nvSpPr>
        <p:spPr/>
        <p:txBody>
          <a:bodyPr>
            <a:normAutofit fontScale="77500" lnSpcReduction="20000"/>
          </a:bodyPr>
          <a:lstStyle/>
          <a:p>
            <a:r>
              <a:rPr lang="en-IN" dirty="0" smtClean="0"/>
              <a:t>Query:</a:t>
            </a:r>
          </a:p>
          <a:p>
            <a:r>
              <a:rPr lang="en-IN" dirty="0"/>
              <a:t>select temp1.state,totalhospitals,totalbeds,TotalConfirmedCases,TotalCured,TotalDeaths from(select State, TotalPublicHealthFacilities_HMIS+NumRuralHospitals_NHP18+ NumUrbanHospitals_NHP18 as </a:t>
            </a:r>
            <a:r>
              <a:rPr lang="en-IN" dirty="0" err="1"/>
              <a:t>TotalHospitals</a:t>
            </a:r>
            <a:r>
              <a:rPr lang="en-IN" dirty="0"/>
              <a:t>, NumPublicBeds_HMIS+NumRuralBeds_NHP18+NumUrbanBeds_NHP18 as </a:t>
            </a:r>
            <a:r>
              <a:rPr lang="en-IN" dirty="0" err="1"/>
              <a:t>TotalBeds</a:t>
            </a:r>
            <a:r>
              <a:rPr lang="en-IN" dirty="0"/>
              <a:t> from </a:t>
            </a:r>
            <a:r>
              <a:rPr lang="en-IN" dirty="0" err="1"/>
              <a:t>hospitalbedsindia</a:t>
            </a:r>
            <a:r>
              <a:rPr lang="en-IN" dirty="0"/>
              <a:t>) as Temp1,(select state, sum(Confirmed) as </a:t>
            </a:r>
            <a:r>
              <a:rPr lang="en-IN" dirty="0" err="1"/>
              <a:t>TotalConfirmedCases,sum</a:t>
            </a:r>
            <a:r>
              <a:rPr lang="en-IN" dirty="0"/>
              <a:t>(Cured) as </a:t>
            </a:r>
            <a:r>
              <a:rPr lang="en-IN" dirty="0" err="1"/>
              <a:t>TotalCured</a:t>
            </a:r>
            <a:r>
              <a:rPr lang="en-IN" dirty="0"/>
              <a:t>, sum(Deaths) as </a:t>
            </a:r>
            <a:r>
              <a:rPr lang="en-IN" dirty="0" err="1"/>
              <a:t>TotalDeaths</a:t>
            </a:r>
            <a:r>
              <a:rPr lang="en-IN" dirty="0"/>
              <a:t> from covid_19_india group by State) as Temp2 where temp1.State=temp2.State order by </a:t>
            </a:r>
            <a:r>
              <a:rPr lang="en-IN" dirty="0" err="1"/>
              <a:t>TotalConfirmedCases</a:t>
            </a:r>
            <a:r>
              <a:rPr lang="en-IN" dirty="0"/>
              <a:t> </a:t>
            </a:r>
            <a:r>
              <a:rPr lang="en-IN" dirty="0" err="1"/>
              <a:t>desc</a:t>
            </a:r>
            <a:r>
              <a:rPr lang="en-IN" dirty="0"/>
              <a:t>;</a:t>
            </a:r>
          </a:p>
        </p:txBody>
      </p:sp>
      <p:sp>
        <p:nvSpPr>
          <p:cNvPr id="5" name="Content Placeholder 4"/>
          <p:cNvSpPr>
            <a:spLocks noGrp="1"/>
          </p:cNvSpPr>
          <p:nvPr>
            <p:ph sz="half" idx="2"/>
          </p:nvPr>
        </p:nvSpPr>
        <p:spPr/>
        <p:txBody>
          <a:bodyPr>
            <a:normAutofit fontScale="77500" lnSpcReduction="20000"/>
          </a:bodyPr>
          <a:lstStyle/>
          <a:p>
            <a:r>
              <a:rPr lang="en-IN" dirty="0" smtClean="0"/>
              <a:t>Output:</a:t>
            </a:r>
          </a:p>
          <a:p>
            <a:endParaRPr lang="en-IN" dirty="0" smtClean="0"/>
          </a:p>
          <a:p>
            <a:endParaRPr lang="en-IN" dirty="0"/>
          </a:p>
        </p:txBody>
      </p:sp>
      <p:pic>
        <p:nvPicPr>
          <p:cNvPr id="6" name="Picture 5"/>
          <p:cNvPicPr>
            <a:picLocks noChangeAspect="1"/>
          </p:cNvPicPr>
          <p:nvPr/>
        </p:nvPicPr>
        <p:blipFill>
          <a:blip r:embed="rId2"/>
          <a:stretch>
            <a:fillRect/>
          </a:stretch>
        </p:blipFill>
        <p:spPr>
          <a:xfrm>
            <a:off x="6525403" y="2652712"/>
            <a:ext cx="4447398" cy="2595563"/>
          </a:xfrm>
          <a:prstGeom prst="rect">
            <a:avLst/>
          </a:prstGeom>
        </p:spPr>
      </p:pic>
    </p:spTree>
    <p:extLst>
      <p:ext uri="{BB962C8B-B14F-4D97-AF65-F5344CB8AC3E}">
        <p14:creationId xmlns:p14="http://schemas.microsoft.com/office/powerpoint/2010/main" val="153761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As we can see, Maharashtra has the maximum number of cases but the sate has fewer hospitals and beds. Whereas Tamil Nadu holds the 4th position on positive cases but has maximum beds across India. Utter Pradesh and West Bengal have 2nd and 3rd positions on the number of beds but have less positive cases compared to Gujrat and Delhi. Number of cured are relatively same for the number of positive cases except for Gujrat</a:t>
            </a:r>
            <a:r>
              <a:rPr lang="en-IN" dirty="0" smtClean="0"/>
              <a:t>.</a:t>
            </a:r>
            <a:endParaRPr lang="en-IN" dirty="0"/>
          </a:p>
        </p:txBody>
      </p:sp>
    </p:spTree>
    <p:extLst>
      <p:ext uri="{BB962C8B-B14F-4D97-AF65-F5344CB8AC3E}">
        <p14:creationId xmlns:p14="http://schemas.microsoft.com/office/powerpoint/2010/main" val="368180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6. Find the </a:t>
            </a:r>
            <a:r>
              <a:rPr lang="en-IN" dirty="0"/>
              <a:t>S</a:t>
            </a:r>
            <a:r>
              <a:rPr lang="en-IN" dirty="0" smtClean="0"/>
              <a:t>tate wise Number of Patient who are Now Under Treatment. Show Less Effected States </a:t>
            </a:r>
            <a:r>
              <a:rPr lang="en-IN" dirty="0"/>
              <a:t>F</a:t>
            </a:r>
            <a:r>
              <a:rPr lang="en-IN" dirty="0" smtClean="0"/>
              <a:t>irst.</a:t>
            </a:r>
            <a:endParaRPr lang="en-IN" dirty="0"/>
          </a:p>
        </p:txBody>
      </p:sp>
      <p:sp>
        <p:nvSpPr>
          <p:cNvPr id="5" name="Content Placeholder 4"/>
          <p:cNvSpPr>
            <a:spLocks noGrp="1"/>
          </p:cNvSpPr>
          <p:nvPr>
            <p:ph sz="half" idx="1"/>
          </p:nvPr>
        </p:nvSpPr>
        <p:spPr>
          <a:xfrm>
            <a:off x="1371600" y="2714625"/>
            <a:ext cx="4447786" cy="3152775"/>
          </a:xfrm>
        </p:spPr>
        <p:txBody>
          <a:bodyPr/>
          <a:lstStyle/>
          <a:p>
            <a:r>
              <a:rPr lang="en-IN" dirty="0" smtClean="0"/>
              <a:t>Query:</a:t>
            </a:r>
          </a:p>
          <a:p>
            <a:r>
              <a:rPr lang="en-US" dirty="0"/>
              <a:t>Select state, </a:t>
            </a:r>
            <a:r>
              <a:rPr lang="en-US" dirty="0" err="1"/>
              <a:t>TotalConfirmedCases</a:t>
            </a:r>
            <a:r>
              <a:rPr lang="en-US" dirty="0"/>
              <a:t>-(</a:t>
            </a:r>
            <a:r>
              <a:rPr lang="en-US" dirty="0" err="1"/>
              <a:t>TotalCured+TotalDeaths</a:t>
            </a:r>
            <a:r>
              <a:rPr lang="en-US" dirty="0"/>
              <a:t>) as </a:t>
            </a:r>
            <a:r>
              <a:rPr lang="en-US" dirty="0" err="1"/>
              <a:t>UnderTreatment</a:t>
            </a:r>
            <a:r>
              <a:rPr lang="en-US" dirty="0"/>
              <a:t> from(select state, sum(Confirmed) as </a:t>
            </a:r>
            <a:r>
              <a:rPr lang="en-US" dirty="0" err="1"/>
              <a:t>TotalConfirmedCases,sum</a:t>
            </a:r>
            <a:r>
              <a:rPr lang="en-US" dirty="0"/>
              <a:t>(Cured) as </a:t>
            </a:r>
            <a:r>
              <a:rPr lang="en-US" dirty="0" err="1"/>
              <a:t>TotalCured</a:t>
            </a:r>
            <a:r>
              <a:rPr lang="en-US" dirty="0"/>
              <a:t>, sum(Deaths) as </a:t>
            </a:r>
            <a:r>
              <a:rPr lang="en-US" dirty="0" err="1"/>
              <a:t>TotalDeaths</a:t>
            </a:r>
            <a:r>
              <a:rPr lang="en-US" dirty="0"/>
              <a:t> from covid_19_india group by State) as Temp order by 2;</a:t>
            </a:r>
            <a:endParaRPr lang="en-IN" dirty="0"/>
          </a:p>
        </p:txBody>
      </p:sp>
      <p:sp>
        <p:nvSpPr>
          <p:cNvPr id="6" name="Content Placeholder 5"/>
          <p:cNvSpPr>
            <a:spLocks noGrp="1"/>
          </p:cNvSpPr>
          <p:nvPr>
            <p:ph sz="half" idx="2"/>
          </p:nvPr>
        </p:nvSpPr>
        <p:spPr>
          <a:xfrm>
            <a:off x="6525403" y="2714625"/>
            <a:ext cx="4447786" cy="3152775"/>
          </a:xfrm>
        </p:spPr>
        <p:txBody>
          <a:bodyPr/>
          <a:lstStyle/>
          <a:p>
            <a:r>
              <a:rPr lang="en-IN" dirty="0" smtClean="0"/>
              <a:t>Output:</a:t>
            </a:r>
          </a:p>
          <a:p>
            <a:endParaRPr lang="en-IN" dirty="0"/>
          </a:p>
        </p:txBody>
      </p:sp>
      <p:pic>
        <p:nvPicPr>
          <p:cNvPr id="7" name="Picture 6"/>
          <p:cNvPicPr>
            <a:picLocks noChangeAspect="1"/>
          </p:cNvPicPr>
          <p:nvPr/>
        </p:nvPicPr>
        <p:blipFill>
          <a:blip r:embed="rId2"/>
          <a:stretch>
            <a:fillRect/>
          </a:stretch>
        </p:blipFill>
        <p:spPr>
          <a:xfrm>
            <a:off x="6525403" y="3162299"/>
            <a:ext cx="3067050" cy="2257425"/>
          </a:xfrm>
          <a:prstGeom prst="rect">
            <a:avLst/>
          </a:prstGeom>
        </p:spPr>
      </p:pic>
    </p:spTree>
    <p:extLst>
      <p:ext uri="{BB962C8B-B14F-4D97-AF65-F5344CB8AC3E}">
        <p14:creationId xmlns:p14="http://schemas.microsoft.com/office/powerpoint/2010/main" val="158339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a:t>
            </a:r>
          </a:p>
        </p:txBody>
      </p:sp>
      <p:sp>
        <p:nvSpPr>
          <p:cNvPr id="5" name="Content Placeholder 4"/>
          <p:cNvSpPr>
            <a:spLocks noGrp="1"/>
          </p:cNvSpPr>
          <p:nvPr>
            <p:ph idx="1"/>
          </p:nvPr>
        </p:nvSpPr>
        <p:spPr/>
        <p:txBody>
          <a:bodyPr/>
          <a:lstStyle/>
          <a:p>
            <a:r>
              <a:rPr lang="en-US" dirty="0"/>
              <a:t>Under-Treatment patients are shown in the output. Nagaland has less effected cases where 2 patients are currently under treatment. The next state is Dadra Nagar Haveli with 6, Arunachal Pradesh with 18, and so on.</a:t>
            </a:r>
            <a:endParaRPr lang="en-IN" dirty="0"/>
          </a:p>
        </p:txBody>
      </p:sp>
    </p:spTree>
    <p:extLst>
      <p:ext uri="{BB962C8B-B14F-4D97-AF65-F5344CB8AC3E}">
        <p14:creationId xmlns:p14="http://schemas.microsoft.com/office/powerpoint/2010/main" val="200560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7</a:t>
            </a:r>
            <a:r>
              <a:rPr lang="en-IN" dirty="0" smtClean="0"/>
              <a:t>. Find Total Positive Cases (in Descending </a:t>
            </a:r>
            <a:r>
              <a:rPr lang="en-IN" dirty="0"/>
              <a:t>O</a:t>
            </a:r>
            <a:r>
              <a:rPr lang="en-IN" dirty="0" smtClean="0"/>
              <a:t>rder), Total Pull Tests, Total Negative Tests, and Positive Cases Percentage</a:t>
            </a:r>
            <a:endParaRPr lang="en-IN" dirty="0"/>
          </a:p>
        </p:txBody>
      </p:sp>
      <p:sp>
        <p:nvSpPr>
          <p:cNvPr id="4" name="Content Placeholder 3"/>
          <p:cNvSpPr>
            <a:spLocks noGrp="1"/>
          </p:cNvSpPr>
          <p:nvPr>
            <p:ph sz="half" idx="1"/>
          </p:nvPr>
        </p:nvSpPr>
        <p:spPr>
          <a:xfrm>
            <a:off x="1371600" y="2428875"/>
            <a:ext cx="4447786" cy="3438525"/>
          </a:xfrm>
        </p:spPr>
        <p:txBody>
          <a:bodyPr>
            <a:normAutofit lnSpcReduction="10000"/>
          </a:bodyPr>
          <a:lstStyle/>
          <a:p>
            <a:r>
              <a:rPr lang="en-IN" dirty="0" smtClean="0"/>
              <a:t>Query:</a:t>
            </a:r>
          </a:p>
          <a:p>
            <a:r>
              <a:rPr lang="en-IN" dirty="0"/>
              <a:t>select left(DateTime,10) as Date, </a:t>
            </a:r>
            <a:r>
              <a:rPr lang="en-IN" dirty="0" err="1"/>
              <a:t>TotalPositiveCases,TotalSamplesTested-TotalIndividualsTested</a:t>
            </a:r>
            <a:r>
              <a:rPr lang="en-IN" dirty="0"/>
              <a:t> as </a:t>
            </a:r>
            <a:r>
              <a:rPr lang="en-IN" dirty="0" err="1" smtClean="0"/>
              <a:t>TotalPullTest</a:t>
            </a:r>
            <a:r>
              <a:rPr lang="en-IN" dirty="0"/>
              <a:t>, </a:t>
            </a:r>
            <a:r>
              <a:rPr lang="en-IN" dirty="0" err="1"/>
              <a:t>TotalSamplesTested-TotalPositiveCases</a:t>
            </a:r>
            <a:r>
              <a:rPr lang="en-IN" dirty="0"/>
              <a:t> as </a:t>
            </a:r>
            <a:r>
              <a:rPr lang="en-IN" dirty="0" err="1"/>
              <a:t>TotalNegTest</a:t>
            </a:r>
            <a:r>
              <a:rPr lang="en-IN" dirty="0"/>
              <a:t>, </a:t>
            </a:r>
            <a:r>
              <a:rPr lang="en-IN" dirty="0" err="1"/>
              <a:t>concat</a:t>
            </a:r>
            <a:r>
              <a:rPr lang="en-IN" dirty="0"/>
              <a:t>(round((</a:t>
            </a:r>
            <a:r>
              <a:rPr lang="en-IN" dirty="0" err="1"/>
              <a:t>TotalPositiveCases</a:t>
            </a:r>
            <a:r>
              <a:rPr lang="en-IN" dirty="0"/>
              <a:t>*100)/TotalIndividualsTested,2),'%') as </a:t>
            </a:r>
            <a:r>
              <a:rPr lang="en-IN" dirty="0" err="1"/>
              <a:t>PositiveCasePercentage</a:t>
            </a:r>
            <a:r>
              <a:rPr lang="en-IN" dirty="0"/>
              <a:t> from </a:t>
            </a:r>
            <a:r>
              <a:rPr lang="en-IN" dirty="0" err="1"/>
              <a:t>icmrtestingdetails</a:t>
            </a:r>
            <a:r>
              <a:rPr lang="en-IN" dirty="0"/>
              <a:t> order by cast(</a:t>
            </a:r>
            <a:r>
              <a:rPr lang="en-IN" dirty="0" err="1"/>
              <a:t>TotalPositiveCases</a:t>
            </a:r>
            <a:r>
              <a:rPr lang="en-IN" dirty="0"/>
              <a:t> as signed) </a:t>
            </a:r>
            <a:r>
              <a:rPr lang="en-IN" dirty="0" err="1"/>
              <a:t>desc</a:t>
            </a:r>
            <a:r>
              <a:rPr lang="en-IN" dirty="0"/>
              <a:t>;</a:t>
            </a:r>
          </a:p>
        </p:txBody>
      </p:sp>
      <p:sp>
        <p:nvSpPr>
          <p:cNvPr id="5" name="Content Placeholder 4"/>
          <p:cNvSpPr>
            <a:spLocks noGrp="1"/>
          </p:cNvSpPr>
          <p:nvPr>
            <p:ph sz="half" idx="2"/>
          </p:nvPr>
        </p:nvSpPr>
        <p:spPr>
          <a:xfrm>
            <a:off x="6525403" y="2428875"/>
            <a:ext cx="4447786" cy="3438525"/>
          </a:xfrm>
        </p:spPr>
        <p:txBody>
          <a:bodyPr>
            <a:normAutofit lnSpcReduction="10000"/>
          </a:bodyPr>
          <a:lstStyle/>
          <a:p>
            <a:r>
              <a:rPr lang="en-IN" dirty="0" smtClean="0"/>
              <a:t>Output:</a:t>
            </a:r>
          </a:p>
          <a:p>
            <a:endParaRPr lang="en-IN" dirty="0" smtClean="0"/>
          </a:p>
          <a:p>
            <a:endParaRPr lang="en-IN" dirty="0"/>
          </a:p>
        </p:txBody>
      </p:sp>
      <p:pic>
        <p:nvPicPr>
          <p:cNvPr id="8" name="Picture 7"/>
          <p:cNvPicPr>
            <a:picLocks noChangeAspect="1"/>
          </p:cNvPicPr>
          <p:nvPr/>
        </p:nvPicPr>
        <p:blipFill>
          <a:blip r:embed="rId2"/>
          <a:stretch>
            <a:fillRect/>
          </a:stretch>
        </p:blipFill>
        <p:spPr>
          <a:xfrm>
            <a:off x="6348996" y="3033711"/>
            <a:ext cx="4800600" cy="2833689"/>
          </a:xfrm>
          <a:prstGeom prst="rect">
            <a:avLst/>
          </a:prstGeom>
        </p:spPr>
      </p:pic>
    </p:spTree>
    <p:extLst>
      <p:ext uri="{BB962C8B-B14F-4D97-AF65-F5344CB8AC3E}">
        <p14:creationId xmlns:p14="http://schemas.microsoft.com/office/powerpoint/2010/main" val="165330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IN" dirty="0" smtClean="0"/>
              <a:t>The Date range is from 13-03-2020 to 27-04-2020 (For this table).</a:t>
            </a:r>
          </a:p>
          <a:p>
            <a:r>
              <a:rPr lang="en-US" dirty="0"/>
              <a:t>The maximum positive cases are 23502 on 23-04-2020. As per the data, the number of positive cases is increasing i.e. the date and positive cases are directly proportional to each other. The percentage of positive cases is based on the total sample tested on each date. As per the recent data, it is almost the same i.e. 4.4 to 4.6%. After that, it gradually decreasing. So, we can say that the percentage is also in the proportional relation with the date column.</a:t>
            </a:r>
            <a:endParaRPr lang="en-IN" dirty="0"/>
          </a:p>
        </p:txBody>
      </p:sp>
    </p:spTree>
    <p:extLst>
      <p:ext uri="{BB962C8B-B14F-4D97-AF65-F5344CB8AC3E}">
        <p14:creationId xmlns:p14="http://schemas.microsoft.com/office/powerpoint/2010/main" val="419752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8. Gender and Age (after 40) Wise Effected People. Maximum Effected People at First</a:t>
            </a:r>
            <a:endParaRPr lang="en-IN" dirty="0"/>
          </a:p>
        </p:txBody>
      </p:sp>
      <p:sp>
        <p:nvSpPr>
          <p:cNvPr id="5" name="Content Placeholder 4"/>
          <p:cNvSpPr>
            <a:spLocks noGrp="1"/>
          </p:cNvSpPr>
          <p:nvPr>
            <p:ph sz="half" idx="1"/>
          </p:nvPr>
        </p:nvSpPr>
        <p:spPr/>
        <p:txBody>
          <a:bodyPr/>
          <a:lstStyle/>
          <a:p>
            <a:r>
              <a:rPr lang="en-IN" dirty="0" smtClean="0"/>
              <a:t>Query:</a:t>
            </a:r>
          </a:p>
          <a:p>
            <a:r>
              <a:rPr lang="en-US" dirty="0"/>
              <a:t>select count(id) as </a:t>
            </a:r>
            <a:r>
              <a:rPr lang="en-US" dirty="0" err="1"/>
              <a:t>NumberofEff</a:t>
            </a:r>
            <a:r>
              <a:rPr lang="en-US" dirty="0"/>
              <a:t>, gender, age from </a:t>
            </a:r>
            <a:r>
              <a:rPr lang="en-US" dirty="0" err="1"/>
              <a:t>individualdetails</a:t>
            </a:r>
            <a:r>
              <a:rPr lang="en-US" dirty="0"/>
              <a:t> where age&gt;40group by </a:t>
            </a:r>
            <a:r>
              <a:rPr lang="en-US" dirty="0" err="1"/>
              <a:t>gender,ageorder</a:t>
            </a:r>
            <a:r>
              <a:rPr lang="en-US" dirty="0"/>
              <a:t> by 1 </a:t>
            </a:r>
            <a:r>
              <a:rPr lang="en-US" dirty="0" err="1"/>
              <a:t>desc</a:t>
            </a:r>
            <a:r>
              <a:rPr lang="en-US" dirty="0"/>
              <a:t>;</a:t>
            </a:r>
            <a:endParaRPr lang="en-IN" dirty="0"/>
          </a:p>
        </p:txBody>
      </p:sp>
      <p:sp>
        <p:nvSpPr>
          <p:cNvPr id="6" name="Content Placeholder 5"/>
          <p:cNvSpPr>
            <a:spLocks noGrp="1"/>
          </p:cNvSpPr>
          <p:nvPr>
            <p:ph sz="half" idx="2"/>
          </p:nvPr>
        </p:nvSpPr>
        <p:spPr/>
        <p:txBody>
          <a:bodyPr/>
          <a:lstStyle/>
          <a:p>
            <a:r>
              <a:rPr lang="en-IN" dirty="0" smtClean="0"/>
              <a:t>Output:</a:t>
            </a:r>
          </a:p>
          <a:p>
            <a:endParaRPr lang="en-IN" dirty="0"/>
          </a:p>
        </p:txBody>
      </p:sp>
      <p:pic>
        <p:nvPicPr>
          <p:cNvPr id="9" name="Picture 8"/>
          <p:cNvPicPr>
            <a:picLocks noChangeAspect="1"/>
          </p:cNvPicPr>
          <p:nvPr/>
        </p:nvPicPr>
        <p:blipFill>
          <a:blip r:embed="rId2"/>
          <a:stretch>
            <a:fillRect/>
          </a:stretch>
        </p:blipFill>
        <p:spPr>
          <a:xfrm>
            <a:off x="6525403" y="2962274"/>
            <a:ext cx="2047875" cy="2228850"/>
          </a:xfrm>
          <a:prstGeom prst="rect">
            <a:avLst/>
          </a:prstGeom>
        </p:spPr>
      </p:pic>
    </p:spTree>
    <p:extLst>
      <p:ext uri="{BB962C8B-B14F-4D97-AF65-F5344CB8AC3E}">
        <p14:creationId xmlns:p14="http://schemas.microsoft.com/office/powerpoint/2010/main" val="3314775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Male persons whose ages between 42-55 are more affected in covid19. 40 male people have affected from 31-01-2020 to 26-04-2020 and the age group is 50 at position no 1. 2nd is age group 45 male with 37 affected. 3rd is the age group 60 male with 35 affected. As per females are a concern, 45 to 60 age groups are quite in an affected danger zone.</a:t>
            </a:r>
            <a:endParaRPr lang="en-IN" dirty="0"/>
          </a:p>
        </p:txBody>
      </p:sp>
    </p:spTree>
    <p:extLst>
      <p:ext uri="{BB962C8B-B14F-4D97-AF65-F5344CB8AC3E}">
        <p14:creationId xmlns:p14="http://schemas.microsoft.com/office/powerpoint/2010/main" val="394838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9. Number of Effected </a:t>
            </a:r>
            <a:r>
              <a:rPr lang="en-IN" dirty="0"/>
              <a:t>P</a:t>
            </a:r>
            <a:r>
              <a:rPr lang="en-IN" dirty="0" smtClean="0"/>
              <a:t>ersons who Nationality is not Indian</a:t>
            </a:r>
            <a:endParaRPr lang="en-IN" dirty="0"/>
          </a:p>
        </p:txBody>
      </p:sp>
      <p:sp>
        <p:nvSpPr>
          <p:cNvPr id="5" name="Content Placeholder 4"/>
          <p:cNvSpPr>
            <a:spLocks noGrp="1"/>
          </p:cNvSpPr>
          <p:nvPr>
            <p:ph sz="half" idx="1"/>
          </p:nvPr>
        </p:nvSpPr>
        <p:spPr/>
        <p:txBody>
          <a:bodyPr/>
          <a:lstStyle/>
          <a:p>
            <a:r>
              <a:rPr lang="en-IN" dirty="0" smtClean="0"/>
              <a:t>Query:</a:t>
            </a:r>
          </a:p>
          <a:p>
            <a:r>
              <a:rPr lang="en-US" dirty="0"/>
              <a:t>select nationality, count(id) as </a:t>
            </a:r>
            <a:r>
              <a:rPr lang="en-US" dirty="0" err="1"/>
              <a:t>NumberofEff</a:t>
            </a:r>
            <a:r>
              <a:rPr lang="en-US" dirty="0"/>
              <a:t> from </a:t>
            </a:r>
            <a:r>
              <a:rPr lang="en-US" dirty="0" err="1"/>
              <a:t>individualdetails</a:t>
            </a:r>
            <a:r>
              <a:rPr lang="en-US" dirty="0"/>
              <a:t> where nationality &lt;&gt; 'India' group by nationality order by 2 </a:t>
            </a:r>
            <a:r>
              <a:rPr lang="en-US" dirty="0" err="1"/>
              <a:t>desc</a:t>
            </a:r>
            <a:r>
              <a:rPr lang="en-US" dirty="0"/>
              <a:t>;</a:t>
            </a:r>
            <a:endParaRPr lang="en-IN" dirty="0"/>
          </a:p>
        </p:txBody>
      </p:sp>
      <p:sp>
        <p:nvSpPr>
          <p:cNvPr id="6" name="Content Placeholder 5"/>
          <p:cNvSpPr>
            <a:spLocks noGrp="1"/>
          </p:cNvSpPr>
          <p:nvPr>
            <p:ph sz="half" idx="2"/>
          </p:nvPr>
        </p:nvSpPr>
        <p:spPr/>
        <p:txBody>
          <a:bodyPr/>
          <a:lstStyle/>
          <a:p>
            <a:r>
              <a:rPr lang="en-IN" dirty="0" smtClean="0"/>
              <a:t>Output:</a:t>
            </a:r>
          </a:p>
          <a:p>
            <a:endParaRPr lang="en-IN" dirty="0"/>
          </a:p>
        </p:txBody>
      </p:sp>
      <p:pic>
        <p:nvPicPr>
          <p:cNvPr id="7" name="Picture 6"/>
          <p:cNvPicPr>
            <a:picLocks noChangeAspect="1"/>
          </p:cNvPicPr>
          <p:nvPr/>
        </p:nvPicPr>
        <p:blipFill>
          <a:blip r:embed="rId2"/>
          <a:stretch>
            <a:fillRect/>
          </a:stretch>
        </p:blipFill>
        <p:spPr>
          <a:xfrm>
            <a:off x="6525403" y="3076574"/>
            <a:ext cx="2495550" cy="2000250"/>
          </a:xfrm>
          <a:prstGeom prst="rect">
            <a:avLst/>
          </a:prstGeom>
        </p:spPr>
      </p:pic>
    </p:spTree>
    <p:extLst>
      <p:ext uri="{BB962C8B-B14F-4D97-AF65-F5344CB8AC3E}">
        <p14:creationId xmlns:p14="http://schemas.microsoft.com/office/powerpoint/2010/main" val="157643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smtClean="0"/>
              <a:t>1</a:t>
            </a:r>
            <a:r>
              <a:rPr lang="en-US" baseline="30000" dirty="0" smtClean="0"/>
              <a:t>st</a:t>
            </a:r>
            <a:r>
              <a:rPr lang="en-US" dirty="0" smtClean="0"/>
              <a:t> row </a:t>
            </a:r>
            <a:r>
              <a:rPr lang="en-US" dirty="0"/>
              <a:t>has not identified the name of the nation due to incomplete data but as per the query that must those persons whose nationality is not Indian. If we consider from row number 2, Italy holds the </a:t>
            </a:r>
            <a:r>
              <a:rPr lang="en-US" dirty="0" smtClean="0"/>
              <a:t>1</a:t>
            </a:r>
            <a:r>
              <a:rPr lang="en-US" baseline="30000" dirty="0" smtClean="0"/>
              <a:t>st</a:t>
            </a:r>
            <a:r>
              <a:rPr lang="en-US" dirty="0" smtClean="0"/>
              <a:t> position</a:t>
            </a:r>
            <a:r>
              <a:rPr lang="en-US" dirty="0"/>
              <a:t>, Indonesia </a:t>
            </a:r>
            <a:r>
              <a:rPr lang="en-US" dirty="0" smtClean="0"/>
              <a:t>2</a:t>
            </a:r>
            <a:r>
              <a:rPr lang="en-US" baseline="30000" dirty="0" smtClean="0"/>
              <a:t>nd</a:t>
            </a:r>
            <a:r>
              <a:rPr lang="en-US" dirty="0" smtClean="0"/>
              <a:t> position</a:t>
            </a:r>
            <a:r>
              <a:rPr lang="en-US" dirty="0"/>
              <a:t>, UK </a:t>
            </a:r>
            <a:r>
              <a:rPr lang="en-US" dirty="0" smtClean="0"/>
              <a:t>3</a:t>
            </a:r>
            <a:r>
              <a:rPr lang="en-US" baseline="30000" dirty="0" smtClean="0"/>
              <a:t>rd</a:t>
            </a:r>
            <a:r>
              <a:rPr lang="en-US" dirty="0" smtClean="0"/>
              <a:t> </a:t>
            </a:r>
            <a:r>
              <a:rPr lang="en-US" dirty="0"/>
              <a:t>position, and so on.</a:t>
            </a:r>
            <a:r>
              <a:rPr lang="en-IN" dirty="0" smtClean="0"/>
              <a:t> </a:t>
            </a:r>
            <a:endParaRPr lang="en-IN" dirty="0"/>
          </a:p>
        </p:txBody>
      </p:sp>
    </p:spTree>
    <p:extLst>
      <p:ext uri="{BB962C8B-B14F-4D97-AF65-F5344CB8AC3E}">
        <p14:creationId xmlns:p14="http://schemas.microsoft.com/office/powerpoint/2010/main" val="384129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1. Find Top 3 Affected </a:t>
            </a:r>
            <a:r>
              <a:rPr lang="en-IN" dirty="0"/>
              <a:t>A</a:t>
            </a:r>
            <a:r>
              <a:rPr lang="en-IN" dirty="0" smtClean="0"/>
              <a:t>ge Groups and their Percentage</a:t>
            </a:r>
            <a:endParaRPr lang="en-IN" dirty="0"/>
          </a:p>
        </p:txBody>
      </p:sp>
      <p:sp>
        <p:nvSpPr>
          <p:cNvPr id="6" name="Content Placeholder 5"/>
          <p:cNvSpPr>
            <a:spLocks noGrp="1"/>
          </p:cNvSpPr>
          <p:nvPr>
            <p:ph sz="half" idx="1"/>
          </p:nvPr>
        </p:nvSpPr>
        <p:spPr/>
        <p:txBody>
          <a:bodyPr/>
          <a:lstStyle/>
          <a:p>
            <a:r>
              <a:rPr lang="en-IN" dirty="0" smtClean="0"/>
              <a:t>Query:</a:t>
            </a:r>
          </a:p>
          <a:p>
            <a:r>
              <a:rPr lang="en-US" dirty="0"/>
              <a:t>Select * from </a:t>
            </a:r>
            <a:r>
              <a:rPr lang="en-US" dirty="0" err="1"/>
              <a:t>agegroupdetails</a:t>
            </a:r>
            <a:r>
              <a:rPr lang="en-US" dirty="0"/>
              <a:t> order by </a:t>
            </a:r>
            <a:r>
              <a:rPr lang="en-US" dirty="0" err="1"/>
              <a:t>TotalCases</a:t>
            </a:r>
            <a:r>
              <a:rPr lang="en-US" dirty="0"/>
              <a:t> </a:t>
            </a:r>
            <a:r>
              <a:rPr lang="en-US" dirty="0" err="1"/>
              <a:t>desc</a:t>
            </a:r>
            <a:r>
              <a:rPr lang="en-US" dirty="0"/>
              <a:t> limit 3;</a:t>
            </a:r>
            <a:endParaRPr lang="en-IN" dirty="0"/>
          </a:p>
        </p:txBody>
      </p:sp>
      <p:sp>
        <p:nvSpPr>
          <p:cNvPr id="7" name="Content Placeholder 6"/>
          <p:cNvSpPr>
            <a:spLocks noGrp="1"/>
          </p:cNvSpPr>
          <p:nvPr>
            <p:ph sz="half" idx="2"/>
          </p:nvPr>
        </p:nvSpPr>
        <p:spPr/>
        <p:txBody>
          <a:bodyPr/>
          <a:lstStyle/>
          <a:p>
            <a:r>
              <a:rPr lang="en-IN" dirty="0" smtClean="0"/>
              <a:t>Output:</a:t>
            </a:r>
          </a:p>
          <a:p>
            <a:endParaRPr lang="en-IN" dirty="0" smtClean="0"/>
          </a:p>
          <a:p>
            <a:endParaRPr lang="en-IN" dirty="0"/>
          </a:p>
        </p:txBody>
      </p:sp>
      <p:pic>
        <p:nvPicPr>
          <p:cNvPr id="8" name="Picture 7"/>
          <p:cNvPicPr>
            <a:picLocks noChangeAspect="1"/>
          </p:cNvPicPr>
          <p:nvPr/>
        </p:nvPicPr>
        <p:blipFill>
          <a:blip r:embed="rId2"/>
          <a:stretch>
            <a:fillRect/>
          </a:stretch>
        </p:blipFill>
        <p:spPr>
          <a:xfrm>
            <a:off x="6525403" y="2867025"/>
            <a:ext cx="2981325" cy="876300"/>
          </a:xfrm>
          <a:prstGeom prst="rect">
            <a:avLst/>
          </a:prstGeom>
        </p:spPr>
      </p:pic>
    </p:spTree>
    <p:extLst>
      <p:ext uri="{BB962C8B-B14F-4D97-AF65-F5344CB8AC3E}">
        <p14:creationId xmlns:p14="http://schemas.microsoft.com/office/powerpoint/2010/main" val="3857247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10. Group the Data Using Current Status and Show the Number of People</a:t>
            </a:r>
            <a:endParaRPr lang="en-IN" dirty="0"/>
          </a:p>
        </p:txBody>
      </p:sp>
      <p:sp>
        <p:nvSpPr>
          <p:cNvPr id="4" name="Content Placeholder 3"/>
          <p:cNvSpPr>
            <a:spLocks noGrp="1"/>
          </p:cNvSpPr>
          <p:nvPr>
            <p:ph sz="half" idx="1"/>
          </p:nvPr>
        </p:nvSpPr>
        <p:spPr/>
        <p:txBody>
          <a:bodyPr/>
          <a:lstStyle/>
          <a:p>
            <a:r>
              <a:rPr lang="en-IN" dirty="0" smtClean="0"/>
              <a:t>Query:</a:t>
            </a:r>
          </a:p>
          <a:p>
            <a:r>
              <a:rPr lang="en-US" dirty="0"/>
              <a:t>select </a:t>
            </a:r>
            <a:r>
              <a:rPr lang="en-US" dirty="0" err="1"/>
              <a:t>current_status</a:t>
            </a:r>
            <a:r>
              <a:rPr lang="en-US" dirty="0"/>
              <a:t>, count(id) as </a:t>
            </a:r>
            <a:r>
              <a:rPr lang="en-US" dirty="0" err="1"/>
              <a:t>NumberofEff</a:t>
            </a:r>
            <a:r>
              <a:rPr lang="en-US" dirty="0"/>
              <a:t> from </a:t>
            </a:r>
            <a:r>
              <a:rPr lang="en-US" dirty="0" err="1"/>
              <a:t>individualdetails</a:t>
            </a:r>
            <a:r>
              <a:rPr lang="en-US" dirty="0"/>
              <a:t> group by </a:t>
            </a:r>
            <a:r>
              <a:rPr lang="en-US" dirty="0" err="1"/>
              <a:t>current_status</a:t>
            </a:r>
            <a:r>
              <a:rPr lang="en-US" dirty="0"/>
              <a:t>;</a:t>
            </a:r>
            <a:endParaRPr lang="en-IN" dirty="0"/>
          </a:p>
        </p:txBody>
      </p:sp>
      <p:sp>
        <p:nvSpPr>
          <p:cNvPr id="5" name="Content Placeholder 4"/>
          <p:cNvSpPr>
            <a:spLocks noGrp="1"/>
          </p:cNvSpPr>
          <p:nvPr>
            <p:ph sz="half" idx="2"/>
          </p:nvPr>
        </p:nvSpPr>
        <p:spPr/>
        <p:txBody>
          <a:bodyPr/>
          <a:lstStyle/>
          <a:p>
            <a:r>
              <a:rPr lang="en-IN" dirty="0" smtClean="0"/>
              <a:t>Output:</a:t>
            </a:r>
          </a:p>
          <a:p>
            <a:endParaRPr lang="en-IN" dirty="0"/>
          </a:p>
        </p:txBody>
      </p:sp>
      <p:pic>
        <p:nvPicPr>
          <p:cNvPr id="6" name="Picture 5"/>
          <p:cNvPicPr>
            <a:picLocks noChangeAspect="1"/>
          </p:cNvPicPr>
          <p:nvPr/>
        </p:nvPicPr>
        <p:blipFill>
          <a:blip r:embed="rId2"/>
          <a:stretch>
            <a:fillRect/>
          </a:stretch>
        </p:blipFill>
        <p:spPr>
          <a:xfrm>
            <a:off x="6525403" y="2838450"/>
            <a:ext cx="1990725" cy="1066800"/>
          </a:xfrm>
          <a:prstGeom prst="rect">
            <a:avLst/>
          </a:prstGeom>
        </p:spPr>
      </p:pic>
    </p:spTree>
    <p:extLst>
      <p:ext uri="{BB962C8B-B14F-4D97-AF65-F5344CB8AC3E}">
        <p14:creationId xmlns:p14="http://schemas.microsoft.com/office/powerpoint/2010/main" val="1485123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smtClean="0"/>
              <a:t>In </a:t>
            </a:r>
            <a:r>
              <a:rPr lang="en-US" dirty="0"/>
              <a:t>this particular duration, maximum people are hospitalized and the number of persons are 27662.</a:t>
            </a:r>
            <a:endParaRPr lang="en-IN" dirty="0"/>
          </a:p>
        </p:txBody>
      </p:sp>
    </p:spTree>
    <p:extLst>
      <p:ext uri="{BB962C8B-B14F-4D97-AF65-F5344CB8AC3E}">
        <p14:creationId xmlns:p14="http://schemas.microsoft.com/office/powerpoint/2010/main" val="624975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809750"/>
          </a:xfrm>
        </p:spPr>
        <p:txBody>
          <a:bodyPr>
            <a:normAutofit fontScale="90000"/>
          </a:bodyPr>
          <a:lstStyle/>
          <a:p>
            <a:r>
              <a:rPr lang="en-IN" dirty="0" smtClean="0"/>
              <a:t>11. List the Number of Patients who have Recovered. Show Their Id, States, City, Current Status and Max Days to Recover</a:t>
            </a:r>
            <a:endParaRPr lang="en-IN" dirty="0"/>
          </a:p>
        </p:txBody>
      </p:sp>
      <p:sp>
        <p:nvSpPr>
          <p:cNvPr id="4" name="Content Placeholder 3"/>
          <p:cNvSpPr>
            <a:spLocks noGrp="1"/>
          </p:cNvSpPr>
          <p:nvPr>
            <p:ph sz="half" idx="1"/>
          </p:nvPr>
        </p:nvSpPr>
        <p:spPr>
          <a:xfrm>
            <a:off x="1371600" y="2495550"/>
            <a:ext cx="4447786" cy="3371850"/>
          </a:xfrm>
        </p:spPr>
        <p:txBody>
          <a:bodyPr/>
          <a:lstStyle/>
          <a:p>
            <a:r>
              <a:rPr lang="en-IN" dirty="0" smtClean="0"/>
              <a:t>Query:</a:t>
            </a:r>
          </a:p>
          <a:p>
            <a:r>
              <a:rPr lang="en-US" dirty="0"/>
              <a:t>select id, </a:t>
            </a:r>
            <a:r>
              <a:rPr lang="en-US" dirty="0" err="1"/>
              <a:t>detected_state,detected_city,current_status,datediff</a:t>
            </a:r>
            <a:r>
              <a:rPr lang="en-US" dirty="0"/>
              <a:t>(</a:t>
            </a:r>
            <a:r>
              <a:rPr lang="en-US" dirty="0" err="1"/>
              <a:t>str_to_date</a:t>
            </a:r>
            <a:r>
              <a:rPr lang="en-US" dirty="0"/>
              <a:t>(left(status_change_date,10),'%d-%m-%Y'),</a:t>
            </a:r>
            <a:r>
              <a:rPr lang="en-US" dirty="0" err="1"/>
              <a:t>str_to_date</a:t>
            </a:r>
            <a:r>
              <a:rPr lang="en-US" dirty="0"/>
              <a:t>(left(diagnosed_date,10),'%d-%m-%Y')) as </a:t>
            </a:r>
            <a:r>
              <a:rPr lang="en-US" dirty="0" err="1"/>
              <a:t>Daysfrom</a:t>
            </a:r>
            <a:r>
              <a:rPr lang="en-US" dirty="0"/>
              <a:t> </a:t>
            </a:r>
            <a:r>
              <a:rPr lang="en-US" dirty="0" err="1"/>
              <a:t>individualdetails</a:t>
            </a:r>
            <a:r>
              <a:rPr lang="en-US" dirty="0"/>
              <a:t> where </a:t>
            </a:r>
            <a:r>
              <a:rPr lang="en-US" dirty="0" err="1"/>
              <a:t>current_status</a:t>
            </a:r>
            <a:r>
              <a:rPr lang="en-US" dirty="0"/>
              <a:t>='Recovered' order by 5 </a:t>
            </a:r>
            <a:r>
              <a:rPr lang="en-US" dirty="0" err="1"/>
              <a:t>desc</a:t>
            </a:r>
            <a:r>
              <a:rPr lang="en-US" dirty="0"/>
              <a:t>;</a:t>
            </a:r>
            <a:endParaRPr lang="en-IN" dirty="0" smtClean="0"/>
          </a:p>
          <a:p>
            <a:endParaRPr lang="en-IN" dirty="0"/>
          </a:p>
        </p:txBody>
      </p:sp>
      <p:sp>
        <p:nvSpPr>
          <p:cNvPr id="5" name="Content Placeholder 4"/>
          <p:cNvSpPr>
            <a:spLocks noGrp="1"/>
          </p:cNvSpPr>
          <p:nvPr>
            <p:ph sz="half" idx="2"/>
          </p:nvPr>
        </p:nvSpPr>
        <p:spPr>
          <a:xfrm>
            <a:off x="6525403" y="2495550"/>
            <a:ext cx="4447786" cy="3371850"/>
          </a:xfrm>
        </p:spPr>
        <p:txBody>
          <a:bodyPr/>
          <a:lstStyle/>
          <a:p>
            <a:r>
              <a:rPr lang="en-IN" dirty="0" smtClean="0"/>
              <a:t>Output:</a:t>
            </a:r>
          </a:p>
          <a:p>
            <a:endParaRPr lang="en-IN" dirty="0" smtClean="0"/>
          </a:p>
          <a:p>
            <a:endParaRPr lang="en-IN" dirty="0"/>
          </a:p>
        </p:txBody>
      </p:sp>
      <p:pic>
        <p:nvPicPr>
          <p:cNvPr id="7" name="Picture 6"/>
          <p:cNvPicPr>
            <a:picLocks noChangeAspect="1"/>
          </p:cNvPicPr>
          <p:nvPr/>
        </p:nvPicPr>
        <p:blipFill>
          <a:blip r:embed="rId2"/>
          <a:stretch>
            <a:fillRect/>
          </a:stretch>
        </p:blipFill>
        <p:spPr>
          <a:xfrm>
            <a:off x="6525403" y="3081337"/>
            <a:ext cx="4095750" cy="2200275"/>
          </a:xfrm>
          <a:prstGeom prst="rect">
            <a:avLst/>
          </a:prstGeom>
        </p:spPr>
      </p:pic>
    </p:spTree>
    <p:extLst>
      <p:ext uri="{BB962C8B-B14F-4D97-AF65-F5344CB8AC3E}">
        <p14:creationId xmlns:p14="http://schemas.microsoft.com/office/powerpoint/2010/main" val="213936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A maximum of 25 days are required to recover from covid19. As per the initial results, all those persons who are recovered from those all are from the same state and same city as well. Everybody has taken 25 days to recover.</a:t>
            </a:r>
            <a:endParaRPr lang="en-IN" dirty="0"/>
          </a:p>
        </p:txBody>
      </p:sp>
    </p:spTree>
    <p:extLst>
      <p:ext uri="{BB962C8B-B14F-4D97-AF65-F5344CB8AC3E}">
        <p14:creationId xmlns:p14="http://schemas.microsoft.com/office/powerpoint/2010/main" val="4184198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12. Find State wise Positive </a:t>
            </a:r>
            <a:r>
              <a:rPr lang="en-IN" dirty="0"/>
              <a:t>C</a:t>
            </a:r>
            <a:r>
              <a:rPr lang="en-IN" dirty="0" smtClean="0"/>
              <a:t>ases and Population Ratio</a:t>
            </a:r>
            <a:endParaRPr lang="en-IN" dirty="0"/>
          </a:p>
        </p:txBody>
      </p:sp>
      <p:sp>
        <p:nvSpPr>
          <p:cNvPr id="4" name="Content Placeholder 3"/>
          <p:cNvSpPr>
            <a:spLocks noGrp="1"/>
          </p:cNvSpPr>
          <p:nvPr>
            <p:ph sz="half" idx="1"/>
          </p:nvPr>
        </p:nvSpPr>
        <p:spPr/>
        <p:txBody>
          <a:bodyPr>
            <a:normAutofit fontScale="92500" lnSpcReduction="10000"/>
          </a:bodyPr>
          <a:lstStyle/>
          <a:p>
            <a:r>
              <a:rPr lang="en-IN" dirty="0" smtClean="0"/>
              <a:t>Query:</a:t>
            </a:r>
          </a:p>
          <a:p>
            <a:r>
              <a:rPr lang="en-US" dirty="0"/>
              <a:t>select </a:t>
            </a:r>
            <a:r>
              <a:rPr lang="en-US" dirty="0" err="1"/>
              <a:t>StateUnionTerritory,round</a:t>
            </a:r>
            <a:r>
              <a:rPr lang="en-US" dirty="0"/>
              <a:t>(</a:t>
            </a:r>
            <a:r>
              <a:rPr lang="en-US" dirty="0" err="1"/>
              <a:t>TotalConfirmedCases</a:t>
            </a:r>
            <a:r>
              <a:rPr lang="en-US" dirty="0"/>
              <a:t>/Population,5) as Ratio from(select </a:t>
            </a:r>
            <a:r>
              <a:rPr lang="en-US" dirty="0" err="1"/>
              <a:t>StateUnionTerritory,Population</a:t>
            </a:r>
            <a:r>
              <a:rPr lang="en-US" dirty="0"/>
              <a:t> from population_india_census2011) as temp1,(select state, sum(Confirmed) as </a:t>
            </a:r>
            <a:r>
              <a:rPr lang="en-US" dirty="0" err="1"/>
              <a:t>TotalConfirmedCases</a:t>
            </a:r>
            <a:r>
              <a:rPr lang="en-US" dirty="0"/>
              <a:t> from covid_19_india group by State) as temp2 where temp1.StateUnionTerritory=temp2.state order by 2 </a:t>
            </a:r>
            <a:r>
              <a:rPr lang="en-US" dirty="0" err="1"/>
              <a:t>desc</a:t>
            </a:r>
            <a:r>
              <a:rPr lang="en-US" dirty="0"/>
              <a:t>;</a:t>
            </a:r>
            <a:endParaRPr lang="en-IN" dirty="0"/>
          </a:p>
        </p:txBody>
      </p:sp>
      <p:sp>
        <p:nvSpPr>
          <p:cNvPr id="5" name="Content Placeholder 4"/>
          <p:cNvSpPr>
            <a:spLocks noGrp="1"/>
          </p:cNvSpPr>
          <p:nvPr>
            <p:ph sz="half" idx="2"/>
          </p:nvPr>
        </p:nvSpPr>
        <p:spPr/>
        <p:txBody>
          <a:bodyPr>
            <a:normAutofit fontScale="92500" lnSpcReduction="10000"/>
          </a:bodyPr>
          <a:lstStyle/>
          <a:p>
            <a:r>
              <a:rPr lang="en-IN" dirty="0" smtClean="0"/>
              <a:t>Output:</a:t>
            </a:r>
          </a:p>
          <a:p>
            <a:endParaRPr lang="en-IN" dirty="0" smtClean="0"/>
          </a:p>
          <a:p>
            <a:endParaRPr lang="en-IN" dirty="0"/>
          </a:p>
        </p:txBody>
      </p:sp>
      <p:pic>
        <p:nvPicPr>
          <p:cNvPr id="6" name="Picture 5"/>
          <p:cNvPicPr>
            <a:picLocks noChangeAspect="1"/>
          </p:cNvPicPr>
          <p:nvPr/>
        </p:nvPicPr>
        <p:blipFill>
          <a:blip r:embed="rId2"/>
          <a:stretch>
            <a:fillRect/>
          </a:stretch>
        </p:blipFill>
        <p:spPr>
          <a:xfrm>
            <a:off x="6525403" y="2957511"/>
            <a:ext cx="2562225" cy="2238375"/>
          </a:xfrm>
          <a:prstGeom prst="rect">
            <a:avLst/>
          </a:prstGeom>
        </p:spPr>
      </p:pic>
    </p:spTree>
    <p:extLst>
      <p:ext uri="{BB962C8B-B14F-4D97-AF65-F5344CB8AC3E}">
        <p14:creationId xmlns:p14="http://schemas.microsoft.com/office/powerpoint/2010/main" val="3172225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a:t>
            </a:r>
          </a:p>
        </p:txBody>
      </p:sp>
      <p:sp>
        <p:nvSpPr>
          <p:cNvPr id="5" name="Content Placeholder 4"/>
          <p:cNvSpPr>
            <a:spLocks noGrp="1"/>
          </p:cNvSpPr>
          <p:nvPr>
            <p:ph idx="1"/>
          </p:nvPr>
        </p:nvSpPr>
        <p:spPr/>
        <p:txBody>
          <a:bodyPr/>
          <a:lstStyle/>
          <a:p>
            <a:r>
              <a:rPr lang="en-IN" dirty="0" smtClean="0"/>
              <a:t>As per the </a:t>
            </a:r>
            <a:r>
              <a:rPr lang="en-IN" dirty="0"/>
              <a:t>Positive Cases versus Population </a:t>
            </a:r>
            <a:r>
              <a:rPr lang="en-IN" dirty="0" smtClean="0"/>
              <a:t>Ratio, Delhi holds the 1</a:t>
            </a:r>
            <a:r>
              <a:rPr lang="en-IN" baseline="30000" dirty="0" smtClean="0"/>
              <a:t>st</a:t>
            </a:r>
            <a:r>
              <a:rPr lang="en-IN" dirty="0" smtClean="0"/>
              <a:t> position with ratio =   0.00622. This means 622 people have effected per 1 lakh. Ladakh holds the 2</a:t>
            </a:r>
            <a:r>
              <a:rPr lang="en-IN" baseline="30000" dirty="0" smtClean="0"/>
              <a:t>nd</a:t>
            </a:r>
            <a:r>
              <a:rPr lang="en-IN" dirty="0" smtClean="0"/>
              <a:t> position and Maharashtra holds the 3</a:t>
            </a:r>
            <a:r>
              <a:rPr lang="en-IN" baseline="30000" dirty="0" smtClean="0"/>
              <a:t>rd</a:t>
            </a:r>
            <a:r>
              <a:rPr lang="en-IN" dirty="0" smtClean="0"/>
              <a:t> position with  0.00409 and 0.00251 respectively. </a:t>
            </a:r>
            <a:endParaRPr lang="en-IN" dirty="0"/>
          </a:p>
        </p:txBody>
      </p:sp>
    </p:spTree>
    <p:extLst>
      <p:ext uri="{BB962C8B-B14F-4D97-AF65-F5344CB8AC3E}">
        <p14:creationId xmlns:p14="http://schemas.microsoft.com/office/powerpoint/2010/main" val="3234139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13. Find Population wise Hospital Bed Ratio for Rural and Urban Area</a:t>
            </a:r>
            <a:endParaRPr lang="en-IN" dirty="0"/>
          </a:p>
        </p:txBody>
      </p:sp>
      <p:sp>
        <p:nvSpPr>
          <p:cNvPr id="4" name="Content Placeholder 3"/>
          <p:cNvSpPr>
            <a:spLocks noGrp="1"/>
          </p:cNvSpPr>
          <p:nvPr>
            <p:ph sz="half" idx="1"/>
          </p:nvPr>
        </p:nvSpPr>
        <p:spPr/>
        <p:txBody>
          <a:bodyPr>
            <a:normAutofit fontScale="70000" lnSpcReduction="20000"/>
          </a:bodyPr>
          <a:lstStyle/>
          <a:p>
            <a:r>
              <a:rPr lang="en-IN" dirty="0" smtClean="0"/>
              <a:t>Query:</a:t>
            </a:r>
          </a:p>
          <a:p>
            <a:r>
              <a:rPr lang="en-IN" dirty="0"/>
              <a:t>select State,NumRuralBeds_NHP18/</a:t>
            </a:r>
            <a:r>
              <a:rPr lang="en-IN" dirty="0" err="1"/>
              <a:t>RuralPopulation</a:t>
            </a:r>
            <a:r>
              <a:rPr lang="en-IN" dirty="0"/>
              <a:t> as RurPopBedRatio,NumUrbanBeds_NHP18/</a:t>
            </a:r>
            <a:r>
              <a:rPr lang="en-IN" dirty="0" err="1"/>
              <a:t>UrbanPopulation</a:t>
            </a:r>
            <a:r>
              <a:rPr lang="en-IN" dirty="0"/>
              <a:t> as </a:t>
            </a:r>
            <a:r>
              <a:rPr lang="en-IN" dirty="0" err="1"/>
              <a:t>UrbPopBedRatio</a:t>
            </a:r>
            <a:r>
              <a:rPr lang="en-IN" dirty="0"/>
              <a:t> from(select State,RuralPopulation,NumRuralHospitals_NHP18,NumRuralBeds_NHP18,UrbanPopulation,NumUrbanHospitals_NHP18,NumUrbanBeds_NHP18 from(select </a:t>
            </a:r>
            <a:r>
              <a:rPr lang="en-IN" dirty="0" err="1"/>
              <a:t>StateUnionTerritory,RuralPopulation,UrbanPopulation</a:t>
            </a:r>
            <a:r>
              <a:rPr lang="en-IN" dirty="0"/>
              <a:t> from population_india_census2011) as temp1,(select State,NumRuralHospitals_NHP18,NumRuralBeds_NHP18,NumUrbanHospitals_NHP18,NumUrbanBeds_NHP18 from </a:t>
            </a:r>
            <a:r>
              <a:rPr lang="en-IN" dirty="0" err="1"/>
              <a:t>hospitalbedsindia</a:t>
            </a:r>
            <a:r>
              <a:rPr lang="en-IN" dirty="0"/>
              <a:t>) as temp2 where temp1.StateUnionTerritory=temp2.state) as temp3 order by 2;</a:t>
            </a:r>
          </a:p>
        </p:txBody>
      </p:sp>
      <p:sp>
        <p:nvSpPr>
          <p:cNvPr id="5" name="Content Placeholder 4"/>
          <p:cNvSpPr>
            <a:spLocks noGrp="1"/>
          </p:cNvSpPr>
          <p:nvPr>
            <p:ph sz="half" idx="2"/>
          </p:nvPr>
        </p:nvSpPr>
        <p:spPr/>
        <p:txBody>
          <a:bodyPr>
            <a:normAutofit fontScale="70000" lnSpcReduction="20000"/>
          </a:bodyPr>
          <a:lstStyle/>
          <a:p>
            <a:r>
              <a:rPr lang="en-IN" dirty="0" smtClean="0"/>
              <a:t>Output:</a:t>
            </a:r>
          </a:p>
          <a:p>
            <a:endParaRPr lang="en-IN" dirty="0"/>
          </a:p>
        </p:txBody>
      </p:sp>
      <p:pic>
        <p:nvPicPr>
          <p:cNvPr id="6" name="Picture 5"/>
          <p:cNvPicPr>
            <a:picLocks noChangeAspect="1"/>
          </p:cNvPicPr>
          <p:nvPr/>
        </p:nvPicPr>
        <p:blipFill>
          <a:blip r:embed="rId2"/>
          <a:stretch>
            <a:fillRect/>
          </a:stretch>
        </p:blipFill>
        <p:spPr>
          <a:xfrm>
            <a:off x="6525403" y="2952749"/>
            <a:ext cx="3400425" cy="2247900"/>
          </a:xfrm>
          <a:prstGeom prst="rect">
            <a:avLst/>
          </a:prstGeom>
        </p:spPr>
      </p:pic>
    </p:spTree>
    <p:extLst>
      <p:ext uri="{BB962C8B-B14F-4D97-AF65-F5344CB8AC3E}">
        <p14:creationId xmlns:p14="http://schemas.microsoft.com/office/powerpoint/2010/main" val="2692506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The query plays a vital role that shows population-wise available beds for both rural and urban areas. The query is written in such a way that the main subquery should return a master table which contains state wise Rural Population, Number of Rural Hospitals, Number of Rural Beds, Urban Population, Number of Urban Hospitals, and Number of Urban Beds. After the query, it demonstrates that Chandigarh and Delhi have no hospital beds in rural areas per 10,000 people in the state. Whereas in urban areas that have 8 and 15 beds/ 10,000 people respectively.</a:t>
            </a:r>
            <a:r>
              <a:rPr lang="en-IN" dirty="0" smtClean="0"/>
              <a:t>   </a:t>
            </a:r>
            <a:endParaRPr lang="en-IN" dirty="0"/>
          </a:p>
          <a:p>
            <a:endParaRPr lang="en-IN" dirty="0"/>
          </a:p>
        </p:txBody>
      </p:sp>
    </p:spTree>
    <p:extLst>
      <p:ext uri="{BB962C8B-B14F-4D97-AF65-F5344CB8AC3E}">
        <p14:creationId xmlns:p14="http://schemas.microsoft.com/office/powerpoint/2010/main" val="197623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14. Find State Wise Total Sample Tested, Total Positive, Total Negative, and Missing Record Status</a:t>
            </a:r>
            <a:endParaRPr lang="en-IN" dirty="0"/>
          </a:p>
        </p:txBody>
      </p:sp>
      <p:sp>
        <p:nvSpPr>
          <p:cNvPr id="4" name="Content Placeholder 3"/>
          <p:cNvSpPr>
            <a:spLocks noGrp="1"/>
          </p:cNvSpPr>
          <p:nvPr>
            <p:ph sz="half" idx="1"/>
          </p:nvPr>
        </p:nvSpPr>
        <p:spPr/>
        <p:txBody>
          <a:bodyPr>
            <a:normAutofit fontScale="92500" lnSpcReduction="10000"/>
          </a:bodyPr>
          <a:lstStyle/>
          <a:p>
            <a:r>
              <a:rPr lang="en-IN" dirty="0" smtClean="0"/>
              <a:t>Query:</a:t>
            </a:r>
          </a:p>
          <a:p>
            <a:r>
              <a:rPr lang="en-IN" dirty="0"/>
              <a:t>select State, sum(</a:t>
            </a:r>
            <a:r>
              <a:rPr lang="en-IN" dirty="0" err="1"/>
              <a:t>TotalSamples</a:t>
            </a:r>
            <a:r>
              <a:rPr lang="en-IN" dirty="0"/>
              <a:t>) as </a:t>
            </a:r>
            <a:r>
              <a:rPr lang="en-IN" dirty="0" err="1"/>
              <a:t>TotalSamp</a:t>
            </a:r>
            <a:r>
              <a:rPr lang="en-IN" dirty="0"/>
              <a:t>, sum(Negative) as </a:t>
            </a:r>
            <a:r>
              <a:rPr lang="en-IN" dirty="0" err="1"/>
              <a:t>TotalNeg</a:t>
            </a:r>
            <a:r>
              <a:rPr lang="en-IN" dirty="0"/>
              <a:t>, sum(Positive) as </a:t>
            </a:r>
            <a:r>
              <a:rPr lang="en-IN" dirty="0" err="1"/>
              <a:t>TotalPos</a:t>
            </a:r>
            <a:r>
              <a:rPr lang="en-IN" dirty="0"/>
              <a:t>, if(sum(</a:t>
            </a:r>
            <a:r>
              <a:rPr lang="en-IN" dirty="0" err="1"/>
              <a:t>TotalSamples</a:t>
            </a:r>
            <a:r>
              <a:rPr lang="en-IN" dirty="0"/>
              <a:t>)-sum(Negative)-sum(Positive)&lt;0,(CONCAT(sum(</a:t>
            </a:r>
            <a:r>
              <a:rPr lang="en-IN" dirty="0" err="1"/>
              <a:t>TotalSamples</a:t>
            </a:r>
            <a:r>
              <a:rPr lang="en-IN" dirty="0"/>
              <a:t>)-sum(Negative)-sum(Positive)*-1,'  ','Extra Data')),(CONCAT(sum(</a:t>
            </a:r>
            <a:r>
              <a:rPr lang="en-IN" dirty="0" err="1"/>
              <a:t>TotalSamples</a:t>
            </a:r>
            <a:r>
              <a:rPr lang="en-IN" dirty="0"/>
              <a:t>)-sum(Negative)-sum(Positive),'  ','Missing Data'))) as </a:t>
            </a:r>
            <a:r>
              <a:rPr lang="en-IN" dirty="0" err="1"/>
              <a:t>MisingRecStatus</a:t>
            </a:r>
            <a:r>
              <a:rPr lang="en-IN" dirty="0"/>
              <a:t> from </a:t>
            </a:r>
            <a:r>
              <a:rPr lang="en-IN" dirty="0" err="1"/>
              <a:t>statewisetestingdetails</a:t>
            </a:r>
            <a:r>
              <a:rPr lang="en-IN" dirty="0"/>
              <a:t> group by State order by 2 </a:t>
            </a:r>
            <a:r>
              <a:rPr lang="en-IN" dirty="0" err="1"/>
              <a:t>desc</a:t>
            </a:r>
            <a:r>
              <a:rPr lang="en-IN" dirty="0"/>
              <a:t>;</a:t>
            </a:r>
          </a:p>
        </p:txBody>
      </p:sp>
      <p:sp>
        <p:nvSpPr>
          <p:cNvPr id="5" name="Content Placeholder 4"/>
          <p:cNvSpPr>
            <a:spLocks noGrp="1"/>
          </p:cNvSpPr>
          <p:nvPr>
            <p:ph sz="half" idx="2"/>
          </p:nvPr>
        </p:nvSpPr>
        <p:spPr/>
        <p:txBody>
          <a:bodyPr>
            <a:normAutofit fontScale="92500" lnSpcReduction="10000"/>
          </a:bodyPr>
          <a:lstStyle/>
          <a:p>
            <a:r>
              <a:rPr lang="en-IN" dirty="0" smtClean="0"/>
              <a:t>Output:</a:t>
            </a:r>
          </a:p>
          <a:p>
            <a:endParaRPr lang="en-IN" dirty="0"/>
          </a:p>
        </p:txBody>
      </p:sp>
      <p:pic>
        <p:nvPicPr>
          <p:cNvPr id="6" name="Picture 5"/>
          <p:cNvPicPr>
            <a:picLocks noChangeAspect="1"/>
          </p:cNvPicPr>
          <p:nvPr/>
        </p:nvPicPr>
        <p:blipFill>
          <a:blip r:embed="rId2"/>
          <a:stretch>
            <a:fillRect/>
          </a:stretch>
        </p:blipFill>
        <p:spPr>
          <a:xfrm>
            <a:off x="6525403" y="2933698"/>
            <a:ext cx="4447397" cy="2667001"/>
          </a:xfrm>
          <a:prstGeom prst="rect">
            <a:avLst/>
          </a:prstGeom>
        </p:spPr>
      </p:pic>
    </p:spTree>
    <p:extLst>
      <p:ext uri="{BB962C8B-B14F-4D97-AF65-F5344CB8AC3E}">
        <p14:creationId xmlns:p14="http://schemas.microsoft.com/office/powerpoint/2010/main" val="2264230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Maharashtra has the maximum number of sample tests. 2nd is Tamil Nadu and 3rd is Rajasthan. After that, there is another column for missing data records. Maharashtra has 494632 extra data, Tamil Nadu has 143016 missing data, Rajasthan has 236755 </a:t>
            </a:r>
            <a:r>
              <a:rPr lang="en-US" dirty="0" smtClean="0"/>
              <a:t>missing </a:t>
            </a:r>
            <a:r>
              <a:rPr lang="en-US" dirty="0"/>
              <a:t>data, and so on. So all the states have not given actual positive and negative records. </a:t>
            </a:r>
            <a:endParaRPr lang="en-IN" dirty="0"/>
          </a:p>
        </p:txBody>
      </p:sp>
    </p:spTree>
    <p:extLst>
      <p:ext uri="{BB962C8B-B14F-4D97-AF65-F5344CB8AC3E}">
        <p14:creationId xmlns:p14="http://schemas.microsoft.com/office/powerpoint/2010/main" val="2414481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Discussion</a:t>
            </a:r>
            <a:endParaRPr lang="en-IN" dirty="0"/>
          </a:p>
        </p:txBody>
      </p:sp>
      <p:sp>
        <p:nvSpPr>
          <p:cNvPr id="6" name="Content Placeholder 5"/>
          <p:cNvSpPr>
            <a:spLocks noGrp="1"/>
          </p:cNvSpPr>
          <p:nvPr>
            <p:ph idx="1"/>
          </p:nvPr>
        </p:nvSpPr>
        <p:spPr/>
        <p:txBody>
          <a:bodyPr/>
          <a:lstStyle/>
          <a:p>
            <a:r>
              <a:rPr lang="en-US" dirty="0"/>
              <a:t>People whose age is between 20 to 49 are more affected by Covid19. Specifically for the 20 to 29 age group. The percentage effect for them is 24.86 percent. As per the given specified date, the number od total case for them is 172. Next is 146 for the 30-39 group of people. 112 cases for 40-49 age groups. The percentage for them are 21.10 and 16.18 respectively</a:t>
            </a:r>
            <a:r>
              <a:rPr lang="en-IN" dirty="0" smtClean="0"/>
              <a:t>. </a:t>
            </a:r>
            <a:endParaRPr lang="en-IN" dirty="0"/>
          </a:p>
        </p:txBody>
      </p:sp>
    </p:spTree>
    <p:extLst>
      <p:ext uri="{BB962C8B-B14F-4D97-AF65-F5344CB8AC3E}">
        <p14:creationId xmlns:p14="http://schemas.microsoft.com/office/powerpoint/2010/main" val="394918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15. </a:t>
            </a:r>
            <a:r>
              <a:rPr lang="en-IN" dirty="0"/>
              <a:t>Find </a:t>
            </a:r>
            <a:r>
              <a:rPr lang="en-IN" dirty="0" smtClean="0"/>
              <a:t>Date </a:t>
            </a:r>
            <a:r>
              <a:rPr lang="en-IN" dirty="0"/>
              <a:t>Wise Total Sample Tested, Total Positive, Total Negative, and Missing Record Status</a:t>
            </a:r>
          </a:p>
        </p:txBody>
      </p:sp>
      <p:sp>
        <p:nvSpPr>
          <p:cNvPr id="5" name="Content Placeholder 4"/>
          <p:cNvSpPr>
            <a:spLocks noGrp="1"/>
          </p:cNvSpPr>
          <p:nvPr>
            <p:ph sz="half" idx="1"/>
          </p:nvPr>
        </p:nvSpPr>
        <p:spPr/>
        <p:txBody>
          <a:bodyPr>
            <a:normAutofit fontScale="92500" lnSpcReduction="20000"/>
          </a:bodyPr>
          <a:lstStyle/>
          <a:p>
            <a:r>
              <a:rPr lang="en-IN" dirty="0" smtClean="0"/>
              <a:t>Query:</a:t>
            </a:r>
          </a:p>
          <a:p>
            <a:r>
              <a:rPr lang="en-IN" dirty="0"/>
              <a:t>select </a:t>
            </a:r>
            <a:r>
              <a:rPr lang="en-IN" dirty="0" err="1"/>
              <a:t>str_to_date</a:t>
            </a:r>
            <a:r>
              <a:rPr lang="en-IN" dirty="0"/>
              <a:t>(</a:t>
            </a:r>
            <a:r>
              <a:rPr lang="en-IN" dirty="0" err="1"/>
              <a:t>Date,'%d</a:t>
            </a:r>
            <a:r>
              <a:rPr lang="en-IN" dirty="0"/>
              <a:t>-%m-%Y') as </a:t>
            </a:r>
            <a:r>
              <a:rPr lang="en-IN" dirty="0" err="1"/>
              <a:t>Date,sum</a:t>
            </a:r>
            <a:r>
              <a:rPr lang="en-IN" dirty="0"/>
              <a:t>(</a:t>
            </a:r>
            <a:r>
              <a:rPr lang="en-IN" dirty="0" err="1"/>
              <a:t>TotalSamples</a:t>
            </a:r>
            <a:r>
              <a:rPr lang="en-IN" dirty="0"/>
              <a:t>) as </a:t>
            </a:r>
            <a:r>
              <a:rPr lang="en-IN" dirty="0" err="1"/>
              <a:t>TotalSamp</a:t>
            </a:r>
            <a:r>
              <a:rPr lang="en-IN" dirty="0"/>
              <a:t>, sum(Negative) as </a:t>
            </a:r>
            <a:r>
              <a:rPr lang="en-IN" dirty="0" err="1"/>
              <a:t>TotalNeg</a:t>
            </a:r>
            <a:r>
              <a:rPr lang="en-IN" dirty="0"/>
              <a:t>, sum(Positive) as </a:t>
            </a:r>
            <a:r>
              <a:rPr lang="en-IN" dirty="0" err="1"/>
              <a:t>TotalPos</a:t>
            </a:r>
            <a:r>
              <a:rPr lang="en-IN" dirty="0"/>
              <a:t>, if(sum(</a:t>
            </a:r>
            <a:r>
              <a:rPr lang="en-IN" dirty="0" err="1"/>
              <a:t>TotalSamples</a:t>
            </a:r>
            <a:r>
              <a:rPr lang="en-IN" dirty="0"/>
              <a:t>)-sum(Negative)-sum(Positive)&lt;0,(CONCAT(sum(</a:t>
            </a:r>
            <a:r>
              <a:rPr lang="en-IN" dirty="0" err="1"/>
              <a:t>TotalSamples</a:t>
            </a:r>
            <a:r>
              <a:rPr lang="en-IN" dirty="0"/>
              <a:t>)-sum(Negative)-sum(Positive)*-1,'  ','Extra Data')),(CONCAT(sum(</a:t>
            </a:r>
            <a:r>
              <a:rPr lang="en-IN" dirty="0" err="1"/>
              <a:t>TotalSamples</a:t>
            </a:r>
            <a:r>
              <a:rPr lang="en-IN" dirty="0"/>
              <a:t>)-sum(Negative)-sum(Positive),'  ','Missing Data'))) as </a:t>
            </a:r>
            <a:r>
              <a:rPr lang="en-IN" dirty="0" err="1"/>
              <a:t>MisingRecStatus</a:t>
            </a:r>
            <a:r>
              <a:rPr lang="en-IN" dirty="0"/>
              <a:t> from </a:t>
            </a:r>
            <a:r>
              <a:rPr lang="en-IN" dirty="0" err="1"/>
              <a:t>statewisetestingdetails</a:t>
            </a:r>
            <a:r>
              <a:rPr lang="en-IN" dirty="0"/>
              <a:t> group by </a:t>
            </a:r>
            <a:r>
              <a:rPr lang="en-IN" dirty="0" err="1"/>
              <a:t>str_to_date</a:t>
            </a:r>
            <a:r>
              <a:rPr lang="en-IN" dirty="0"/>
              <a:t>(</a:t>
            </a:r>
            <a:r>
              <a:rPr lang="en-IN" dirty="0" err="1"/>
              <a:t>Date,'%d</a:t>
            </a:r>
            <a:r>
              <a:rPr lang="en-IN" dirty="0"/>
              <a:t>-%m-%Y') order by 2 </a:t>
            </a:r>
            <a:r>
              <a:rPr lang="en-IN" dirty="0" err="1"/>
              <a:t>desc</a:t>
            </a:r>
            <a:r>
              <a:rPr lang="en-IN" dirty="0"/>
              <a:t>;</a:t>
            </a:r>
          </a:p>
        </p:txBody>
      </p:sp>
      <p:sp>
        <p:nvSpPr>
          <p:cNvPr id="6" name="Content Placeholder 5"/>
          <p:cNvSpPr>
            <a:spLocks noGrp="1"/>
          </p:cNvSpPr>
          <p:nvPr>
            <p:ph sz="half" idx="2"/>
          </p:nvPr>
        </p:nvSpPr>
        <p:spPr/>
        <p:txBody>
          <a:bodyPr>
            <a:normAutofit fontScale="92500" lnSpcReduction="20000"/>
          </a:bodyPr>
          <a:lstStyle/>
          <a:p>
            <a:r>
              <a:rPr lang="en-IN" dirty="0" smtClean="0"/>
              <a:t>Output:</a:t>
            </a:r>
          </a:p>
          <a:p>
            <a:endParaRPr lang="en-IN" dirty="0"/>
          </a:p>
        </p:txBody>
      </p:sp>
      <p:pic>
        <p:nvPicPr>
          <p:cNvPr id="7" name="Picture 6"/>
          <p:cNvPicPr>
            <a:picLocks noChangeAspect="1"/>
          </p:cNvPicPr>
          <p:nvPr/>
        </p:nvPicPr>
        <p:blipFill>
          <a:blip r:embed="rId2"/>
          <a:stretch>
            <a:fillRect/>
          </a:stretch>
        </p:blipFill>
        <p:spPr>
          <a:xfrm>
            <a:off x="6525403" y="2771773"/>
            <a:ext cx="4419600" cy="2609851"/>
          </a:xfrm>
          <a:prstGeom prst="rect">
            <a:avLst/>
          </a:prstGeom>
        </p:spPr>
      </p:pic>
    </p:spTree>
    <p:extLst>
      <p:ext uri="{BB962C8B-B14F-4D97-AF65-F5344CB8AC3E}">
        <p14:creationId xmlns:p14="http://schemas.microsoft.com/office/powerpoint/2010/main" val="993506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a:t>10th May has the maximum number of sample tests. The 2nd is on 9th May and the 3rd is on 8th May. After that, there is another column for missing data records. 10th may have 244913 missing data, 9th may have 229540 missing data, 8th may have 219143 missing data, and so on. So every day all the hospitals have not given actual positive and negative records. Sample testing is increasing day by day along with missing data also increasing day by day.</a:t>
            </a:r>
            <a:endParaRPr lang="en-IN" dirty="0"/>
          </a:p>
        </p:txBody>
      </p:sp>
    </p:spTree>
    <p:extLst>
      <p:ext uri="{BB962C8B-B14F-4D97-AF65-F5344CB8AC3E}">
        <p14:creationId xmlns:p14="http://schemas.microsoft.com/office/powerpoint/2010/main" val="2820358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371600" y="685800"/>
            <a:ext cx="9601200" cy="5486400"/>
          </a:xfrm>
        </p:spPr>
        <p:txBody>
          <a:bodyPr/>
          <a:lstStyle/>
          <a:p>
            <a:pPr algn="ct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Thank You</a:t>
            </a:r>
            <a:endParaRPr lang="en-IN" dirty="0"/>
          </a:p>
        </p:txBody>
      </p:sp>
    </p:spTree>
    <p:extLst>
      <p:ext uri="{BB962C8B-B14F-4D97-AF65-F5344CB8AC3E}">
        <p14:creationId xmlns:p14="http://schemas.microsoft.com/office/powerpoint/2010/main" val="405015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1847850"/>
          </a:xfrm>
        </p:spPr>
        <p:txBody>
          <a:bodyPr>
            <a:normAutofit fontScale="90000"/>
          </a:bodyPr>
          <a:lstStyle/>
          <a:p>
            <a:r>
              <a:rPr lang="en-IN" dirty="0" smtClean="0"/>
              <a:t>2.</a:t>
            </a:r>
            <a:r>
              <a:rPr lang="en-US" dirty="0" smtClean="0"/>
              <a:t> State Wise </a:t>
            </a:r>
            <a:r>
              <a:rPr lang="en-US" dirty="0"/>
              <a:t>Total Confirmed, </a:t>
            </a:r>
            <a:r>
              <a:rPr lang="en-US" dirty="0" smtClean="0"/>
              <a:t>Total Cured, Total Death Cases</a:t>
            </a:r>
            <a:r>
              <a:rPr lang="en-US" dirty="0"/>
              <a:t>. Show the Confirmed</a:t>
            </a:r>
            <a:r>
              <a:rPr lang="en-US" dirty="0" smtClean="0"/>
              <a:t> </a:t>
            </a:r>
            <a:r>
              <a:rPr lang="en-US" dirty="0"/>
              <a:t>in D</a:t>
            </a:r>
            <a:r>
              <a:rPr lang="en-US" dirty="0" smtClean="0"/>
              <a:t>escending Order </a:t>
            </a:r>
            <a:endParaRPr lang="en-IN" dirty="0"/>
          </a:p>
        </p:txBody>
      </p:sp>
      <p:sp>
        <p:nvSpPr>
          <p:cNvPr id="5" name="Content Placeholder 4"/>
          <p:cNvSpPr>
            <a:spLocks noGrp="1"/>
          </p:cNvSpPr>
          <p:nvPr>
            <p:ph sz="half" idx="1"/>
          </p:nvPr>
        </p:nvSpPr>
        <p:spPr>
          <a:xfrm>
            <a:off x="1371600" y="2752725"/>
            <a:ext cx="4447786" cy="3114675"/>
          </a:xfrm>
        </p:spPr>
        <p:txBody>
          <a:bodyPr/>
          <a:lstStyle/>
          <a:p>
            <a:r>
              <a:rPr lang="en-IN" dirty="0" smtClean="0"/>
              <a:t>Query:</a:t>
            </a:r>
          </a:p>
          <a:p>
            <a:r>
              <a:rPr lang="en-US" dirty="0"/>
              <a:t>select state, sum(Confirmed) as </a:t>
            </a:r>
            <a:r>
              <a:rPr lang="en-US" dirty="0" err="1"/>
              <a:t>TotalConfirmedCases,sum</a:t>
            </a:r>
            <a:r>
              <a:rPr lang="en-US" dirty="0"/>
              <a:t>(Cured) as </a:t>
            </a:r>
            <a:r>
              <a:rPr lang="en-US" dirty="0" err="1"/>
              <a:t>TotalCured</a:t>
            </a:r>
            <a:r>
              <a:rPr lang="en-US" dirty="0"/>
              <a:t>, sum(Deaths) as </a:t>
            </a:r>
            <a:r>
              <a:rPr lang="en-US" dirty="0" err="1"/>
              <a:t>TotalDeaths</a:t>
            </a:r>
            <a:r>
              <a:rPr lang="en-US" dirty="0"/>
              <a:t> from covid_19_india group by State order by 2 </a:t>
            </a:r>
            <a:r>
              <a:rPr lang="en-US" dirty="0" err="1"/>
              <a:t>desc</a:t>
            </a:r>
            <a:r>
              <a:rPr lang="en-US" dirty="0"/>
              <a:t>;</a:t>
            </a:r>
            <a:endParaRPr lang="en-IN" dirty="0"/>
          </a:p>
        </p:txBody>
      </p:sp>
      <p:sp>
        <p:nvSpPr>
          <p:cNvPr id="6" name="Content Placeholder 5"/>
          <p:cNvSpPr>
            <a:spLocks noGrp="1"/>
          </p:cNvSpPr>
          <p:nvPr>
            <p:ph sz="half" idx="2"/>
          </p:nvPr>
        </p:nvSpPr>
        <p:spPr>
          <a:xfrm>
            <a:off x="6525403" y="2533650"/>
            <a:ext cx="4447786" cy="3333750"/>
          </a:xfrm>
        </p:spPr>
        <p:txBody>
          <a:bodyPr/>
          <a:lstStyle/>
          <a:p>
            <a:r>
              <a:rPr lang="en-IN" dirty="0" smtClean="0"/>
              <a:t>Output:</a:t>
            </a:r>
          </a:p>
          <a:p>
            <a:endParaRPr lang="en-IN" dirty="0"/>
          </a:p>
        </p:txBody>
      </p:sp>
      <p:pic>
        <p:nvPicPr>
          <p:cNvPr id="3" name="Picture 2"/>
          <p:cNvPicPr>
            <a:picLocks noChangeAspect="1"/>
          </p:cNvPicPr>
          <p:nvPr/>
        </p:nvPicPr>
        <p:blipFill>
          <a:blip r:embed="rId2"/>
          <a:stretch>
            <a:fillRect/>
          </a:stretch>
        </p:blipFill>
        <p:spPr>
          <a:xfrm>
            <a:off x="6525403" y="3171824"/>
            <a:ext cx="4305300" cy="2276475"/>
          </a:xfrm>
          <a:prstGeom prst="rect">
            <a:avLst/>
          </a:prstGeom>
        </p:spPr>
      </p:pic>
    </p:spTree>
    <p:extLst>
      <p:ext uri="{BB962C8B-B14F-4D97-AF65-F5344CB8AC3E}">
        <p14:creationId xmlns:p14="http://schemas.microsoft.com/office/powerpoint/2010/main" val="303151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a:t>
            </a:r>
          </a:p>
        </p:txBody>
      </p:sp>
      <p:sp>
        <p:nvSpPr>
          <p:cNvPr id="5" name="Content Placeholder 4"/>
          <p:cNvSpPr>
            <a:spLocks noGrp="1"/>
          </p:cNvSpPr>
          <p:nvPr>
            <p:ph idx="1"/>
          </p:nvPr>
        </p:nvSpPr>
        <p:spPr/>
        <p:txBody>
          <a:bodyPr/>
          <a:lstStyle/>
          <a:p>
            <a:r>
              <a:rPr lang="en-IN" dirty="0" smtClean="0"/>
              <a:t>From 30-01-2020 to 11-05-2020, the total number of confirmed cases are presented based on states. If we mark those states as rank then the 1</a:t>
            </a:r>
            <a:r>
              <a:rPr lang="en-IN" baseline="30000" dirty="0" smtClean="0"/>
              <a:t>st</a:t>
            </a:r>
            <a:r>
              <a:rPr lang="en-IN" dirty="0" smtClean="0"/>
              <a:t> rank is Maharashtra, 2</a:t>
            </a:r>
            <a:r>
              <a:rPr lang="en-IN" baseline="30000" dirty="0" smtClean="0"/>
              <a:t>nd</a:t>
            </a:r>
            <a:r>
              <a:rPr lang="en-IN" dirty="0" smtClean="0"/>
              <a:t> rank is Gujrat, 3</a:t>
            </a:r>
            <a:r>
              <a:rPr lang="en-IN" baseline="30000" dirty="0" smtClean="0"/>
              <a:t>rd</a:t>
            </a:r>
            <a:r>
              <a:rPr lang="en-IN" dirty="0" smtClean="0"/>
              <a:t> rank is Delhi, and so on. The number of confirmed cases of that states are 282319, 109693, 104349, and so on. If we consider total cured and deaths, then Maharashtra also holds the first position. The amount of total cured in Delhi and </a:t>
            </a:r>
            <a:r>
              <a:rPr lang="en-IN" dirty="0"/>
              <a:t>T</a:t>
            </a:r>
            <a:r>
              <a:rPr lang="en-IN" dirty="0" smtClean="0"/>
              <a:t>amil Nadu are 26490 and 27230 respectively. But the cured in Gujrat is 19351. So as per the cured, </a:t>
            </a:r>
            <a:r>
              <a:rPr lang="en-IN" dirty="0"/>
              <a:t>Tamil </a:t>
            </a:r>
            <a:r>
              <a:rPr lang="en-IN" dirty="0" smtClean="0"/>
              <a:t>Nadu holds the second position then Delhi. After that Rajasthan then Gujrat. </a:t>
            </a:r>
            <a:endParaRPr lang="en-IN" dirty="0"/>
          </a:p>
        </p:txBody>
      </p:sp>
    </p:spTree>
    <p:extLst>
      <p:ext uri="{BB962C8B-B14F-4D97-AF65-F5344CB8AC3E}">
        <p14:creationId xmlns:p14="http://schemas.microsoft.com/office/powerpoint/2010/main" val="227060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3.</a:t>
            </a:r>
            <a:r>
              <a:rPr lang="en-US" dirty="0" smtClean="0"/>
              <a:t> Date </a:t>
            </a:r>
            <a:r>
              <a:rPr lang="en-US" dirty="0"/>
              <a:t>Wise Total Confirmed, Total Cured, Total Death Cases. Show the Confirmed in Descending Order </a:t>
            </a:r>
            <a:endParaRPr lang="en-IN" dirty="0"/>
          </a:p>
        </p:txBody>
      </p:sp>
      <p:sp>
        <p:nvSpPr>
          <p:cNvPr id="5" name="Content Placeholder 4"/>
          <p:cNvSpPr>
            <a:spLocks noGrp="1"/>
          </p:cNvSpPr>
          <p:nvPr>
            <p:ph sz="half" idx="1"/>
          </p:nvPr>
        </p:nvSpPr>
        <p:spPr>
          <a:xfrm>
            <a:off x="1371600" y="2762250"/>
            <a:ext cx="4447786" cy="3105150"/>
          </a:xfrm>
        </p:spPr>
        <p:txBody>
          <a:bodyPr/>
          <a:lstStyle/>
          <a:p>
            <a:r>
              <a:rPr lang="en-IN" dirty="0" smtClean="0"/>
              <a:t>Query:</a:t>
            </a:r>
          </a:p>
          <a:p>
            <a:r>
              <a:rPr lang="en-US" dirty="0"/>
              <a:t>select </a:t>
            </a:r>
            <a:r>
              <a:rPr lang="en-US" dirty="0" err="1"/>
              <a:t>str_to_date</a:t>
            </a:r>
            <a:r>
              <a:rPr lang="en-US" dirty="0"/>
              <a:t>(</a:t>
            </a:r>
            <a:r>
              <a:rPr lang="en-US" dirty="0" err="1"/>
              <a:t>Date,'%d</a:t>
            </a:r>
            <a:r>
              <a:rPr lang="en-US" dirty="0"/>
              <a:t>-%m-%Y') as Date, sum(Confirmed) as </a:t>
            </a:r>
            <a:r>
              <a:rPr lang="en-US" dirty="0" err="1"/>
              <a:t>TotalConfirmedCases,sum</a:t>
            </a:r>
            <a:r>
              <a:rPr lang="en-US" dirty="0"/>
              <a:t>(Cured) as </a:t>
            </a:r>
            <a:r>
              <a:rPr lang="en-US" dirty="0" err="1"/>
              <a:t>TotalCured</a:t>
            </a:r>
            <a:r>
              <a:rPr lang="en-US" dirty="0"/>
              <a:t>, sum(Deaths) as </a:t>
            </a:r>
            <a:r>
              <a:rPr lang="en-US" dirty="0" err="1"/>
              <a:t>TotalDeaths</a:t>
            </a:r>
            <a:r>
              <a:rPr lang="en-US" dirty="0"/>
              <a:t> from covid_19_india group by </a:t>
            </a:r>
            <a:r>
              <a:rPr lang="en-US" dirty="0" err="1"/>
              <a:t>str_to_date</a:t>
            </a:r>
            <a:r>
              <a:rPr lang="en-US" dirty="0"/>
              <a:t>(</a:t>
            </a:r>
            <a:r>
              <a:rPr lang="en-US" dirty="0" err="1"/>
              <a:t>Date,'%d</a:t>
            </a:r>
            <a:r>
              <a:rPr lang="en-US" dirty="0"/>
              <a:t>-%m-%Y') order by 2 </a:t>
            </a:r>
            <a:r>
              <a:rPr lang="en-US" dirty="0" err="1"/>
              <a:t>desc</a:t>
            </a:r>
            <a:r>
              <a:rPr lang="en-US" dirty="0"/>
              <a:t>;</a:t>
            </a:r>
            <a:endParaRPr lang="en-IN" dirty="0"/>
          </a:p>
        </p:txBody>
      </p:sp>
      <p:sp>
        <p:nvSpPr>
          <p:cNvPr id="6" name="Content Placeholder 5"/>
          <p:cNvSpPr>
            <a:spLocks noGrp="1"/>
          </p:cNvSpPr>
          <p:nvPr>
            <p:ph sz="half" idx="2"/>
          </p:nvPr>
        </p:nvSpPr>
        <p:spPr>
          <a:xfrm>
            <a:off x="6525403" y="2762250"/>
            <a:ext cx="4447786" cy="3105150"/>
          </a:xfrm>
        </p:spPr>
        <p:txBody>
          <a:bodyPr/>
          <a:lstStyle/>
          <a:p>
            <a:r>
              <a:rPr lang="en-IN" dirty="0" smtClean="0"/>
              <a:t>Output:</a:t>
            </a:r>
          </a:p>
          <a:p>
            <a:endParaRPr lang="en-IN" dirty="0"/>
          </a:p>
        </p:txBody>
      </p:sp>
      <p:pic>
        <p:nvPicPr>
          <p:cNvPr id="7" name="Picture 6"/>
          <p:cNvPicPr>
            <a:picLocks noChangeAspect="1"/>
          </p:cNvPicPr>
          <p:nvPr/>
        </p:nvPicPr>
        <p:blipFill>
          <a:blip r:embed="rId2"/>
          <a:stretch>
            <a:fillRect/>
          </a:stretch>
        </p:blipFill>
        <p:spPr>
          <a:xfrm>
            <a:off x="6525403" y="3181350"/>
            <a:ext cx="3981450" cy="2266950"/>
          </a:xfrm>
          <a:prstGeom prst="rect">
            <a:avLst/>
          </a:prstGeom>
        </p:spPr>
      </p:pic>
    </p:spTree>
    <p:extLst>
      <p:ext uri="{BB962C8B-B14F-4D97-AF65-F5344CB8AC3E}">
        <p14:creationId xmlns:p14="http://schemas.microsoft.com/office/powerpoint/2010/main" val="241538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US" dirty="0" smtClean="0"/>
              <a:t>From </a:t>
            </a:r>
            <a:r>
              <a:rPr lang="en-US" dirty="0"/>
              <a:t>30-01-2020 to 11-05-2020, the total number of confirmed cases are presented based on dates. The output is shown in descending order based on the confirmed cases column. So the date column in the output screen also demonstrates that it is also in descending order. The last day of the taken dataset is the maximum number of Confirmed cases i.e. 67152. Next is 10th May 2020 and then 9th May 2020. So that we can say, day by day it is increasing. Total cured and deaths are also in the same manner as the Confirmed cases.</a:t>
            </a:r>
            <a:endParaRPr lang="en-IN" dirty="0"/>
          </a:p>
        </p:txBody>
      </p:sp>
    </p:spTree>
    <p:extLst>
      <p:ext uri="{BB962C8B-B14F-4D97-AF65-F5344CB8AC3E}">
        <p14:creationId xmlns:p14="http://schemas.microsoft.com/office/powerpoint/2010/main" val="361316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4. State wise </a:t>
            </a:r>
            <a:r>
              <a:rPr lang="en-US" dirty="0" smtClean="0"/>
              <a:t>Total </a:t>
            </a:r>
            <a:r>
              <a:rPr lang="en-US" dirty="0"/>
              <a:t>Hospitals and </a:t>
            </a:r>
            <a:r>
              <a:rPr lang="en-US" dirty="0" smtClean="0"/>
              <a:t>Total Beds </a:t>
            </a:r>
            <a:r>
              <a:rPr lang="en-US" dirty="0"/>
              <a:t>A</a:t>
            </a:r>
            <a:r>
              <a:rPr lang="en-US" dirty="0" smtClean="0"/>
              <a:t>vailable. </a:t>
            </a:r>
            <a:r>
              <a:rPr lang="en-US" dirty="0"/>
              <a:t>Show Total </a:t>
            </a:r>
            <a:r>
              <a:rPr lang="en-US" dirty="0" smtClean="0"/>
              <a:t>Beds </a:t>
            </a:r>
            <a:r>
              <a:rPr lang="en-US" dirty="0"/>
              <a:t>in D</a:t>
            </a:r>
            <a:r>
              <a:rPr lang="en-US" dirty="0" smtClean="0"/>
              <a:t>escending Order</a:t>
            </a:r>
            <a:endParaRPr lang="en-IN" dirty="0"/>
          </a:p>
        </p:txBody>
      </p:sp>
      <p:sp>
        <p:nvSpPr>
          <p:cNvPr id="5" name="Content Placeholder 4"/>
          <p:cNvSpPr>
            <a:spLocks noGrp="1"/>
          </p:cNvSpPr>
          <p:nvPr>
            <p:ph sz="half" idx="1"/>
          </p:nvPr>
        </p:nvSpPr>
        <p:spPr>
          <a:xfrm>
            <a:off x="1371600" y="2657475"/>
            <a:ext cx="4447786" cy="3209925"/>
          </a:xfrm>
        </p:spPr>
        <p:txBody>
          <a:bodyPr/>
          <a:lstStyle/>
          <a:p>
            <a:r>
              <a:rPr lang="en-IN" dirty="0" smtClean="0"/>
              <a:t>Query:</a:t>
            </a:r>
          </a:p>
          <a:p>
            <a:r>
              <a:rPr lang="en-IN" dirty="0"/>
              <a:t>select State, TotalPublicHealthFacilities_HMIS+NumRuralHospitals_NHP18+ NumUrbanHospitals_NHP18 as </a:t>
            </a:r>
            <a:r>
              <a:rPr lang="en-IN" dirty="0" err="1"/>
              <a:t>TotalHospitals</a:t>
            </a:r>
            <a:r>
              <a:rPr lang="en-IN" dirty="0"/>
              <a:t>, NumPublicBeds_HMIS+NumRuralBeds_NHP18+NumUrbanBeds_NHP18 as </a:t>
            </a:r>
            <a:r>
              <a:rPr lang="en-IN" dirty="0" err="1"/>
              <a:t>TotalBeds</a:t>
            </a:r>
            <a:r>
              <a:rPr lang="en-IN" dirty="0"/>
              <a:t> from </a:t>
            </a:r>
            <a:r>
              <a:rPr lang="en-IN" dirty="0" err="1"/>
              <a:t>hospitalbedsindia</a:t>
            </a:r>
            <a:r>
              <a:rPr lang="en-IN" dirty="0"/>
              <a:t> order by 3 </a:t>
            </a:r>
            <a:r>
              <a:rPr lang="en-IN" dirty="0" err="1"/>
              <a:t>desc</a:t>
            </a:r>
            <a:r>
              <a:rPr lang="en-IN" dirty="0"/>
              <a:t>;</a:t>
            </a:r>
          </a:p>
        </p:txBody>
      </p:sp>
      <p:sp>
        <p:nvSpPr>
          <p:cNvPr id="6" name="Content Placeholder 5"/>
          <p:cNvSpPr>
            <a:spLocks noGrp="1"/>
          </p:cNvSpPr>
          <p:nvPr>
            <p:ph sz="half" idx="2"/>
          </p:nvPr>
        </p:nvSpPr>
        <p:spPr>
          <a:xfrm>
            <a:off x="6525403" y="2657475"/>
            <a:ext cx="4447786" cy="3209925"/>
          </a:xfrm>
        </p:spPr>
        <p:txBody>
          <a:bodyPr/>
          <a:lstStyle/>
          <a:p>
            <a:r>
              <a:rPr lang="en-IN" dirty="0" smtClean="0"/>
              <a:t>Output:</a:t>
            </a:r>
          </a:p>
          <a:p>
            <a:endParaRPr lang="en-IN" dirty="0"/>
          </a:p>
        </p:txBody>
      </p:sp>
      <p:pic>
        <p:nvPicPr>
          <p:cNvPr id="2" name="Picture 1"/>
          <p:cNvPicPr>
            <a:picLocks noChangeAspect="1"/>
          </p:cNvPicPr>
          <p:nvPr/>
        </p:nvPicPr>
        <p:blipFill>
          <a:blip r:embed="rId2"/>
          <a:stretch>
            <a:fillRect/>
          </a:stretch>
        </p:blipFill>
        <p:spPr>
          <a:xfrm>
            <a:off x="6525403" y="3119437"/>
            <a:ext cx="2952750" cy="2286000"/>
          </a:xfrm>
          <a:prstGeom prst="rect">
            <a:avLst/>
          </a:prstGeom>
        </p:spPr>
      </p:pic>
    </p:spTree>
    <p:extLst>
      <p:ext uri="{BB962C8B-B14F-4D97-AF65-F5344CB8AC3E}">
        <p14:creationId xmlns:p14="http://schemas.microsoft.com/office/powerpoint/2010/main" val="221011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Discussion</a:t>
            </a:r>
          </a:p>
        </p:txBody>
      </p:sp>
      <p:sp>
        <p:nvSpPr>
          <p:cNvPr id="6" name="Content Placeholder 5"/>
          <p:cNvSpPr>
            <a:spLocks noGrp="1"/>
          </p:cNvSpPr>
          <p:nvPr>
            <p:ph idx="1"/>
          </p:nvPr>
        </p:nvSpPr>
        <p:spPr/>
        <p:txBody>
          <a:bodyPr/>
          <a:lstStyle/>
          <a:p>
            <a:r>
              <a:rPr lang="en-IN" dirty="0" smtClean="0"/>
              <a:t>Tamil Nadu has the maximum number of beds across India. Utter Pradesh holds the second position and West Bengal holds the third position. The number of beds of those states are 150148, 134570, and 129729 respectively. As per the number of hospitals, Utter Pradesh holds the 1</a:t>
            </a:r>
            <a:r>
              <a:rPr lang="en-IN" baseline="30000" dirty="0" smtClean="0"/>
              <a:t>st</a:t>
            </a:r>
            <a:r>
              <a:rPr lang="en-IN" dirty="0" smtClean="0"/>
              <a:t> position with 8757 hospitals. Karnataka and Maharashtra hold the 2</a:t>
            </a:r>
            <a:r>
              <a:rPr lang="en-IN" baseline="30000" dirty="0" smtClean="0"/>
              <a:t>nd</a:t>
            </a:r>
            <a:r>
              <a:rPr lang="en-IN" dirty="0" smtClean="0"/>
              <a:t> and 3</a:t>
            </a:r>
            <a:r>
              <a:rPr lang="en-IN" baseline="30000" dirty="0" smtClean="0"/>
              <a:t>rd</a:t>
            </a:r>
            <a:r>
              <a:rPr lang="en-IN" dirty="0" smtClean="0"/>
              <a:t> positions with 5788 and 3950 number of hospitals respectively.</a:t>
            </a:r>
            <a:endParaRPr lang="en-IN" dirty="0"/>
          </a:p>
        </p:txBody>
      </p:sp>
    </p:spTree>
    <p:extLst>
      <p:ext uri="{BB962C8B-B14F-4D97-AF65-F5344CB8AC3E}">
        <p14:creationId xmlns:p14="http://schemas.microsoft.com/office/powerpoint/2010/main" val="1750378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TM10001105[[fn=Crop]]</Template>
  <TotalTime>949</TotalTime>
  <Words>1947</Words>
  <Application>Microsoft Office PowerPoint</Application>
  <PresentationFormat>Widescreen</PresentationFormat>
  <Paragraphs>93</Paragraphs>
  <Slides>32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32</vt:i4>
      </vt:variant>
    </vt:vector>
  </HeadingPairs>
  <TitlesOfParts>
    <vt:vector size="34" baseType="lpstr">
      <vt:lpstr>Franklin Gothic Book</vt:lpstr>
      <vt:lpstr>Crop</vt:lpstr>
      <vt:lpstr>    Research Project Covid19-India</vt:lpstr>
      <vt:lpstr>1. Find Top 3 Affected Age Groups and their Percentage</vt:lpstr>
      <vt:lpstr>Discussion</vt:lpstr>
      <vt:lpstr>2. State Wise Total Confirmed, Total Cured, Total Death Cases. Show the Confirmed in Descending Order </vt:lpstr>
      <vt:lpstr>Discussion</vt:lpstr>
      <vt:lpstr>3. Date Wise Total Confirmed, Total Cured, Total Death Cases. Show the Confirmed in Descending Order </vt:lpstr>
      <vt:lpstr>Discussion</vt:lpstr>
      <vt:lpstr>4. State wise Total Hospitals and Total Beds Available. Show Total Beds in Descending Order</vt:lpstr>
      <vt:lpstr>Discussion</vt:lpstr>
      <vt:lpstr>5. Compare State wise Total Hospitals, Beds and Total Confirmed Cases, Cured, Deaths. </vt:lpstr>
      <vt:lpstr>Discussion</vt:lpstr>
      <vt:lpstr>6. Find the State wise Number of Patient who are Now Under Treatment. Show Less Effected States First.</vt:lpstr>
      <vt:lpstr>Discussion</vt:lpstr>
      <vt:lpstr>7. Find Total Positive Cases (in Descending Order), Total Pull Tests, Total Negative Tests, and Positive Cases Percentage</vt:lpstr>
      <vt:lpstr>Discussion</vt:lpstr>
      <vt:lpstr>8. Gender and Age (after 40) Wise Effected People. Maximum Effected People at First</vt:lpstr>
      <vt:lpstr>Discussion</vt:lpstr>
      <vt:lpstr>9. Number of Effected Persons who Nationality is not Indian</vt:lpstr>
      <vt:lpstr>Discussion</vt:lpstr>
      <vt:lpstr>10. Group the Data Using Current Status and Show the Number of People</vt:lpstr>
      <vt:lpstr>Discussion</vt:lpstr>
      <vt:lpstr>11. List the Number of Patients who have Recovered. Show Their Id, States, City, Current Status and Max Days to Recover</vt:lpstr>
      <vt:lpstr>Discussion</vt:lpstr>
      <vt:lpstr>12. Find State wise Positive Cases and Population Ratio</vt:lpstr>
      <vt:lpstr>Discussion</vt:lpstr>
      <vt:lpstr>13. Find Population wise Hospital Bed Ratio for Rural and Urban Area</vt:lpstr>
      <vt:lpstr>Discussion</vt:lpstr>
      <vt:lpstr>14. Find State Wise Total Sample Tested, Total Positive, Total Negative, and Missing Record Status</vt:lpstr>
      <vt:lpstr>Discussion</vt:lpstr>
      <vt:lpstr>15. Find Date Wise Total Sample Tested, Total Positive, Total Negative, and Missing Record Status</vt:lpstr>
      <vt:lpstr>Discussion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Research Project Covid19-India</dc:title>
  <dc:creator>Supriyo Barik</dc:creator>
  <cp:lastModifiedBy>Supriyo Barik</cp:lastModifiedBy>
  <cp:revision>75</cp:revision>
  <dcterms:created xsi:type="dcterms:W3CDTF">2020-05-13T16:13:04Z</dcterms:created>
  <dcterms:modified xsi:type="dcterms:W3CDTF">2020-05-16T15:03:41Z</dcterms:modified>
</cp:coreProperties>
</file>