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8" r:id="rId4"/>
    <p:sldId id="271" r:id="rId5"/>
    <p:sldId id="263" r:id="rId6"/>
    <p:sldId id="266" r:id="rId7"/>
    <p:sldId id="267" r:id="rId8"/>
    <p:sldId id="274" r:id="rId9"/>
    <p:sldId id="272" r:id="rId10"/>
    <p:sldId id="275" r:id="rId11"/>
    <p:sldId id="276" r:id="rId12"/>
    <p:sldId id="277" r:id="rId13"/>
    <p:sldId id="278" r:id="rId14"/>
    <p:sldId id="264" r:id="rId15"/>
    <p:sldId id="269" r:id="rId16"/>
    <p:sldId id="265" r:id="rId17"/>
    <p:sldId id="27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5633" y="1447800"/>
            <a:ext cx="8153400" cy="1600200"/>
          </a:xfrm>
        </p:spPr>
        <p:txBody>
          <a:bodyPr/>
          <a:lstStyle/>
          <a:p>
            <a:pPr algn="ctr"/>
            <a:r>
              <a:rPr lang="en-IN" b="1" dirty="0"/>
              <a:t>Linear Regression </a:t>
            </a:r>
            <a:r>
              <a:rPr lang="en-IN" b="1" dirty="0" smtClean="0"/>
              <a:t>Assignment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sz="2400" b="1" dirty="0" err="1" smtClean="0"/>
              <a:t>Life_Expectancy</a:t>
            </a:r>
            <a:r>
              <a:rPr lang="en-IN" sz="2400" b="1" dirty="0" smtClean="0"/>
              <a:t> Prediction</a:t>
            </a:r>
            <a:endParaRPr lang="en-IN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32869" y="4343400"/>
            <a:ext cx="6511131" cy="329259"/>
          </a:xfrm>
        </p:spPr>
        <p:txBody>
          <a:bodyPr/>
          <a:lstStyle/>
          <a:p>
            <a:r>
              <a:rPr lang="en-IN" b="1" dirty="0"/>
              <a:t>   </a:t>
            </a:r>
            <a:r>
              <a:rPr lang="en-IN" b="1" dirty="0" smtClean="0"/>
              <a:t>Supriyo Barik –IVY Professional school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Graphical display of significant </a:t>
            </a:r>
            <a:r>
              <a:rPr lang="en-IN" b="1" dirty="0" smtClean="0">
                <a:latin typeface="Cambria" pitchFamily="18" charset="0"/>
                <a:ea typeface="Cambria" pitchFamily="18" charset="0"/>
              </a:rPr>
              <a:t>variables</a:t>
            </a:r>
            <a:br>
              <a:rPr lang="en-IN" b="1" dirty="0" smtClean="0">
                <a:latin typeface="Cambria" pitchFamily="18" charset="0"/>
                <a:ea typeface="Cambria" pitchFamily="18" charset="0"/>
              </a:rPr>
            </a:br>
            <a:r>
              <a:rPr lang="en-IN" b="1" dirty="0" smtClean="0">
                <a:latin typeface="Cambria" pitchFamily="18" charset="0"/>
                <a:ea typeface="Cambria" pitchFamily="18" charset="0"/>
              </a:rPr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Variable3: </a:t>
            </a:r>
            <a:r>
              <a:rPr lang="en-IN" b="0" dirty="0" smtClean="0">
                <a:latin typeface="Cambria" panose="02040503050406030204" pitchFamily="18" charset="0"/>
              </a:rPr>
              <a:t>BMI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Variable4: </a:t>
            </a:r>
            <a:r>
              <a:rPr lang="en-IN" b="0" dirty="0" err="1" smtClean="0">
                <a:latin typeface="Cambria" panose="02040503050406030204" pitchFamily="18" charset="0"/>
              </a:rPr>
              <a:t>Under_five_Deaths</a:t>
            </a:r>
            <a:endParaRPr lang="en-IN" b="0" dirty="0" smtClean="0">
              <a:latin typeface="Cambria" panose="020405030504060302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90551"/>
            <a:ext cx="4092295" cy="253005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1530" y="1100627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85" y="2890551"/>
            <a:ext cx="409229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Graphical display of significant </a:t>
            </a:r>
            <a:r>
              <a:rPr lang="en-IN" b="1" dirty="0">
                <a:latin typeface="Cambria" pitchFamily="18" charset="0"/>
                <a:ea typeface="Cambria" pitchFamily="18" charset="0"/>
              </a:rPr>
              <a:t>variables</a:t>
            </a:r>
            <a:br>
              <a:rPr lang="en-IN" b="1" dirty="0">
                <a:latin typeface="Cambria" pitchFamily="18" charset="0"/>
                <a:ea typeface="Cambria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</a:rPr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Variable5: </a:t>
            </a:r>
            <a:r>
              <a:rPr lang="en-IN" b="0" dirty="0" smtClean="0">
                <a:latin typeface="Cambria" panose="02040503050406030204" pitchFamily="18" charset="0"/>
              </a:rPr>
              <a:t>Polio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Variable6: </a:t>
            </a:r>
            <a:r>
              <a:rPr lang="en-IN" b="0" dirty="0" err="1" smtClean="0">
                <a:latin typeface="Cambria" panose="02040503050406030204" pitchFamily="18" charset="0"/>
              </a:rPr>
              <a:t>Total_Expenditure</a:t>
            </a:r>
            <a:endParaRPr lang="en-IN" b="0" dirty="0" smtClean="0">
              <a:latin typeface="Cambria" panose="02040503050406030204" pitchFamily="18" charset="0"/>
            </a:endParaRPr>
          </a:p>
          <a:p>
            <a:pPr marL="0" indent="0"/>
            <a:endParaRPr lang="en-IN" b="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19400"/>
            <a:ext cx="4092295" cy="2530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5" y="2819400"/>
            <a:ext cx="409229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Graphical display of significant </a:t>
            </a:r>
            <a:r>
              <a:rPr lang="en-IN" b="1" dirty="0">
                <a:latin typeface="Cambria" pitchFamily="18" charset="0"/>
                <a:ea typeface="Cambria" pitchFamily="18" charset="0"/>
              </a:rPr>
              <a:t>variables</a:t>
            </a:r>
            <a:br>
              <a:rPr lang="en-IN" b="1" dirty="0">
                <a:latin typeface="Cambria" pitchFamily="18" charset="0"/>
                <a:ea typeface="Cambria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</a:rPr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Variable7: </a:t>
            </a:r>
            <a:r>
              <a:rPr lang="en-IN" b="0" dirty="0" smtClean="0">
                <a:latin typeface="Cambria" panose="02040503050406030204" pitchFamily="18" charset="0"/>
              </a:rPr>
              <a:t>Diphtheria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Variable8: </a:t>
            </a:r>
            <a:r>
              <a:rPr lang="en-IN" b="0" dirty="0" smtClean="0">
                <a:latin typeface="Cambria" panose="02040503050406030204" pitchFamily="18" charset="0"/>
              </a:rPr>
              <a:t>HIV_AIDS</a:t>
            </a:r>
          </a:p>
          <a:p>
            <a:pPr marL="0" indent="0"/>
            <a:endParaRPr lang="en-IN" b="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19400"/>
            <a:ext cx="4092295" cy="2530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05" y="2819399"/>
            <a:ext cx="409229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Graphical display of significant </a:t>
            </a:r>
            <a:r>
              <a:rPr lang="en-IN" b="1" dirty="0">
                <a:latin typeface="Cambria" pitchFamily="18" charset="0"/>
                <a:ea typeface="Cambria" pitchFamily="18" charset="0"/>
              </a:rPr>
              <a:t>variables</a:t>
            </a:r>
            <a:br>
              <a:rPr lang="en-IN" b="1" dirty="0">
                <a:latin typeface="Cambria" pitchFamily="18" charset="0"/>
                <a:ea typeface="Cambria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</a:rPr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20940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Variable9: </a:t>
            </a:r>
            <a:r>
              <a:rPr lang="en-IN" b="0" dirty="0" err="1" smtClean="0">
                <a:latin typeface="Cambria" panose="02040503050406030204" pitchFamily="18" charset="0"/>
              </a:rPr>
              <a:t>Per_Capita_GDP</a:t>
            </a:r>
            <a:endParaRPr lang="en-IN" b="0" dirty="0" smtClean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Variable10: </a:t>
            </a:r>
            <a:r>
              <a:rPr lang="en-IN" b="0" dirty="0" smtClean="0">
                <a:latin typeface="Cambria" panose="02040503050406030204" pitchFamily="18" charset="0"/>
              </a:rPr>
              <a:t>Thinness1to19Years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Variable11: </a:t>
            </a:r>
            <a:r>
              <a:rPr lang="en-IN" b="0" dirty="0" err="1" smtClean="0">
                <a:latin typeface="Cambria" panose="02040503050406030204" pitchFamily="18" charset="0"/>
              </a:rPr>
              <a:t>Income_Composition_of_Resources</a:t>
            </a:r>
            <a:endParaRPr lang="en-IN" b="0" dirty="0" smtClean="0">
              <a:latin typeface="Cambria" panose="02040503050406030204" pitchFamily="18" charset="0"/>
            </a:endParaRPr>
          </a:p>
          <a:p>
            <a:pPr marL="0" indent="0"/>
            <a:endParaRPr lang="en-IN" b="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95" y="2150418"/>
            <a:ext cx="3756305" cy="2040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7540"/>
            <a:ext cx="4092295" cy="2093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522" y="4423927"/>
            <a:ext cx="4092295" cy="20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520940" cy="6096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     RESULTS OBTAINED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520940" cy="4114800"/>
          </a:xfrm>
        </p:spPr>
        <p:txBody>
          <a:bodyPr>
            <a:noAutofit/>
          </a:bodyPr>
          <a:lstStyle/>
          <a:p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 *** </a:t>
            </a:r>
            <a:r>
              <a:rPr lang="en-IN" sz="1400" dirty="0">
                <a:latin typeface="Cambria" pitchFamily="18" charset="0"/>
                <a:ea typeface="Cambria" pitchFamily="18" charset="0"/>
              </a:rPr>
              <a:t>Key and mandatory mentions for this R-Project</a:t>
            </a:r>
            <a:r>
              <a:rPr lang="en-IN" sz="1400" dirty="0" smtClean="0">
                <a:latin typeface="Cambria" pitchFamily="18" charset="0"/>
                <a:ea typeface="Cambria" pitchFamily="18" charset="0"/>
              </a:rPr>
              <a:t>: </a:t>
            </a:r>
            <a:endParaRPr lang="en-IN" sz="1400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R-square </a:t>
            </a:r>
            <a:r>
              <a:rPr lang="en-IN" sz="1400" b="0" dirty="0">
                <a:latin typeface="Cambria" pitchFamily="18" charset="0"/>
                <a:ea typeface="Cambria" pitchFamily="18" charset="0"/>
              </a:rPr>
              <a:t>and 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adjusted-R-square: </a:t>
            </a:r>
            <a:r>
              <a:rPr lang="en-IN" sz="1400" b="0" dirty="0" smtClean="0">
                <a:latin typeface="Cambria" panose="02040503050406030204" pitchFamily="18" charset="0"/>
              </a:rPr>
              <a:t>0.7799865 and </a:t>
            </a:r>
            <a:r>
              <a:rPr lang="en-IN" sz="1400" b="0" dirty="0">
                <a:latin typeface="Cambria" panose="02040503050406030204" pitchFamily="18" charset="0"/>
              </a:rPr>
              <a:t>0.7720693 </a:t>
            </a:r>
            <a:endParaRPr lang="en-IN" sz="1400" b="0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err="1" smtClean="0">
                <a:latin typeface="Cambria" pitchFamily="18" charset="0"/>
                <a:ea typeface="Cambria" pitchFamily="18" charset="0"/>
              </a:rPr>
              <a:t>Bp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-test </a:t>
            </a:r>
            <a:r>
              <a:rPr lang="en-IN" sz="1400" b="0" dirty="0">
                <a:latin typeface="Cambria" pitchFamily="18" charset="0"/>
                <a:ea typeface="Cambria" pitchFamily="18" charset="0"/>
              </a:rPr>
              <a:t>outcome and interpretation: &lt; 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0.00000000000000022</a:t>
            </a:r>
          </a:p>
          <a:p>
            <a:pPr marL="0" indent="0"/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It means that the </a:t>
            </a:r>
            <a:r>
              <a:rPr lang="en-US" sz="1400" b="0" dirty="0" smtClean="0">
                <a:latin typeface="Cambria" panose="02040503050406030204" pitchFamily="18" charset="0"/>
              </a:rPr>
              <a:t>Null </a:t>
            </a:r>
            <a:r>
              <a:rPr lang="en-US" sz="1400" b="0" dirty="0">
                <a:latin typeface="Cambria" panose="02040503050406030204" pitchFamily="18" charset="0"/>
              </a:rPr>
              <a:t>hypothesis </a:t>
            </a:r>
            <a:r>
              <a:rPr lang="en-US" sz="1400" b="0" dirty="0" smtClean="0">
                <a:latin typeface="Cambria" panose="02040503050406030204" pitchFamily="18" charset="0"/>
              </a:rPr>
              <a:t>is accepted </a:t>
            </a:r>
            <a:r>
              <a:rPr lang="en-US" sz="1400" b="0" dirty="0">
                <a:latin typeface="Cambria" panose="02040503050406030204" pitchFamily="18" charset="0"/>
              </a:rPr>
              <a:t>and Homoscedasticity </a:t>
            </a:r>
            <a:r>
              <a:rPr lang="en-US" sz="1400" b="0" dirty="0" smtClean="0">
                <a:latin typeface="Cambria" panose="02040503050406030204" pitchFamily="18" charset="0"/>
              </a:rPr>
              <a:t>exists</a:t>
            </a:r>
            <a:endParaRPr lang="en-IN" sz="1400" b="0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Ad-test </a:t>
            </a:r>
            <a:r>
              <a:rPr lang="en-IN" sz="1400" b="0" dirty="0">
                <a:latin typeface="Cambria" pitchFamily="18" charset="0"/>
                <a:ea typeface="Cambria" pitchFamily="18" charset="0"/>
              </a:rPr>
              <a:t>outcome and interpretation: 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0.000000000001568</a:t>
            </a:r>
          </a:p>
          <a:p>
            <a:pPr marL="0" indent="0"/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It means </a:t>
            </a:r>
            <a:r>
              <a:rPr lang="en-US" sz="1400" b="0" dirty="0">
                <a:latin typeface="Cambria" panose="02040503050406030204" pitchFamily="18" charset="0"/>
              </a:rPr>
              <a:t>t</a:t>
            </a:r>
            <a:r>
              <a:rPr lang="en-US" sz="1400" b="0" dirty="0" smtClean="0">
                <a:latin typeface="Cambria" panose="02040503050406030204" pitchFamily="18" charset="0"/>
              </a:rPr>
              <a:t>he </a:t>
            </a:r>
            <a:r>
              <a:rPr lang="en-US" sz="1400" b="0" dirty="0">
                <a:latin typeface="Cambria" panose="02040503050406030204" pitchFamily="18" charset="0"/>
              </a:rPr>
              <a:t>test rejects the hypothesis of normality </a:t>
            </a:r>
            <a:r>
              <a:rPr lang="en-US" sz="1400" b="0" dirty="0" smtClean="0">
                <a:latin typeface="Cambria" panose="02040503050406030204" pitchFamily="18" charset="0"/>
              </a:rPr>
              <a:t>(p-value </a:t>
            </a:r>
            <a:r>
              <a:rPr lang="en-US" sz="1400" b="0" dirty="0">
                <a:latin typeface="Cambria" panose="02040503050406030204" pitchFamily="18" charset="0"/>
              </a:rPr>
              <a:t>is less than </a:t>
            </a:r>
            <a:r>
              <a:rPr lang="en-US" sz="1400" b="0" dirty="0" smtClean="0">
                <a:latin typeface="Cambria" panose="02040503050406030204" pitchFamily="18" charset="0"/>
              </a:rPr>
              <a:t>0.05)</a:t>
            </a:r>
            <a:endParaRPr lang="en-IN" sz="1400" b="0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err="1" smtClean="0">
                <a:latin typeface="Cambria" pitchFamily="18" charset="0"/>
                <a:ea typeface="Cambria" pitchFamily="18" charset="0"/>
              </a:rPr>
              <a:t>dwtest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400" b="0" dirty="0">
                <a:latin typeface="Cambria" pitchFamily="18" charset="0"/>
                <a:ea typeface="Cambria" pitchFamily="18" charset="0"/>
              </a:rPr>
              <a:t>/ Dwt-test outcome and 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interpretation: </a:t>
            </a:r>
            <a:r>
              <a:rPr lang="en-US" sz="1400" b="0" dirty="0" smtClean="0">
                <a:latin typeface="Cambria" panose="02040503050406030204" pitchFamily="18" charset="0"/>
              </a:rPr>
              <a:t>0</a:t>
            </a:r>
          </a:p>
          <a:p>
            <a:pPr marL="0" indent="0"/>
            <a:r>
              <a:rPr lang="en-US" sz="1400" b="0" dirty="0" smtClean="0">
                <a:latin typeface="Cambria" panose="02040503050406030204" pitchFamily="18" charset="0"/>
              </a:rPr>
              <a:t>It means that the </a:t>
            </a:r>
            <a:r>
              <a:rPr lang="en-US" sz="1400" b="0" dirty="0">
                <a:latin typeface="Cambria" panose="02040503050406030204" pitchFamily="18" charset="0"/>
              </a:rPr>
              <a:t>p-value is &lt;0.05, we reject </a:t>
            </a:r>
            <a:r>
              <a:rPr lang="en-US" sz="1400" b="0" dirty="0" smtClean="0">
                <a:latin typeface="Cambria" panose="02040503050406030204" pitchFamily="18" charset="0"/>
              </a:rPr>
              <a:t>H0, and it is </a:t>
            </a:r>
            <a:r>
              <a:rPr lang="en-IN" sz="1400" b="0" dirty="0">
                <a:latin typeface="Cambria" panose="02040503050406030204" pitchFamily="18" charset="0"/>
              </a:rPr>
              <a:t>positive </a:t>
            </a:r>
            <a:r>
              <a:rPr lang="en-IN" sz="1400" b="0" dirty="0" smtClean="0">
                <a:latin typeface="Cambria" panose="02040503050406030204" pitchFamily="18" charset="0"/>
              </a:rPr>
              <a:t>autocorrelation</a:t>
            </a:r>
            <a:endParaRPr lang="en-IN" sz="1400" b="0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MAPE value, </a:t>
            </a:r>
            <a:r>
              <a:rPr lang="en-IN" sz="1400" b="0" dirty="0">
                <a:latin typeface="Cambria" pitchFamily="18" charset="0"/>
                <a:ea typeface="Cambria" pitchFamily="18" charset="0"/>
              </a:rPr>
              <a:t>model accuracy 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score, </a:t>
            </a:r>
            <a:r>
              <a:rPr lang="en-IN" sz="1400" b="0" dirty="0">
                <a:latin typeface="Cambria" pitchFamily="18" charset="0"/>
                <a:ea typeface="Cambria" pitchFamily="18" charset="0"/>
              </a:rPr>
              <a:t>and </a:t>
            </a: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implication: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smtClean="0">
                <a:latin typeface="Cambria" pitchFamily="18" charset="0"/>
                <a:ea typeface="Cambria" pitchFamily="18" charset="0"/>
              </a:rPr>
              <a:t>MAPE: </a:t>
            </a:r>
            <a:r>
              <a:rPr lang="en-IN" sz="1400" b="0" dirty="0" smtClean="0">
                <a:latin typeface="Cambria" panose="02040503050406030204" pitchFamily="18" charset="0"/>
              </a:rPr>
              <a:t>0.0427. (T</a:t>
            </a:r>
            <a:r>
              <a:rPr lang="en-US" sz="1400" b="0" dirty="0" smtClean="0">
                <a:latin typeface="Cambria" panose="02040503050406030204" pitchFamily="18" charset="0"/>
              </a:rPr>
              <a:t>he </a:t>
            </a:r>
            <a:r>
              <a:rPr lang="en-US" sz="1400" b="0" dirty="0">
                <a:latin typeface="Cambria" panose="02040503050406030204" pitchFamily="18" charset="0"/>
              </a:rPr>
              <a:t>average difference between the forecasted value and the actual value is </a:t>
            </a:r>
            <a:r>
              <a:rPr lang="en-US" sz="1400" b="0" dirty="0" smtClean="0">
                <a:latin typeface="Cambria" panose="02040503050406030204" pitchFamily="18" charset="0"/>
              </a:rPr>
              <a:t>4%. It is an excellent result</a:t>
            </a:r>
            <a:r>
              <a:rPr lang="en-IN" sz="1400" b="0" dirty="0" smtClean="0">
                <a:latin typeface="Cambria" panose="020405030504060302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smtClean="0">
                <a:latin typeface="Cambria" panose="02040503050406030204" pitchFamily="18" charset="0"/>
              </a:rPr>
              <a:t>Prediction </a:t>
            </a:r>
            <a:r>
              <a:rPr lang="en-IN" sz="1400" b="0" dirty="0">
                <a:latin typeface="Cambria" panose="02040503050406030204" pitchFamily="18" charset="0"/>
              </a:rPr>
              <a:t>error, </a:t>
            </a:r>
            <a:r>
              <a:rPr lang="en-IN" sz="1400" b="0" dirty="0" smtClean="0">
                <a:latin typeface="Cambria" panose="02040503050406030204" pitchFamily="18" charset="0"/>
              </a:rPr>
              <a:t>RMSE: 3.58. (</a:t>
            </a:r>
            <a:r>
              <a:rPr lang="en-US" sz="1400" b="0" dirty="0">
                <a:latin typeface="Cambria" panose="02040503050406030204" pitchFamily="18" charset="0"/>
              </a:rPr>
              <a:t>T</a:t>
            </a:r>
            <a:r>
              <a:rPr lang="en-US" sz="1400" b="0" dirty="0" smtClean="0">
                <a:latin typeface="Cambria" panose="02040503050406030204" pitchFamily="18" charset="0"/>
              </a:rPr>
              <a:t>he </a:t>
            </a:r>
            <a:r>
              <a:rPr lang="en-US" sz="1400" b="0" dirty="0">
                <a:latin typeface="Cambria" panose="02040503050406030204" pitchFamily="18" charset="0"/>
              </a:rPr>
              <a:t>standard deviation of the unexplained </a:t>
            </a:r>
            <a:r>
              <a:rPr lang="en-US" sz="1400" b="0" dirty="0" smtClean="0">
                <a:latin typeface="Cambria" panose="02040503050406030204" pitchFamily="18" charset="0"/>
              </a:rPr>
              <a:t>variance. </a:t>
            </a:r>
            <a:r>
              <a:rPr lang="en-US" sz="1400" b="0" dirty="0">
                <a:latin typeface="Cambria" panose="02040503050406030204" pitchFamily="18" charset="0"/>
              </a:rPr>
              <a:t>Lower values of RMSE indicate </a:t>
            </a:r>
            <a:r>
              <a:rPr lang="en-US" sz="1400" b="0" dirty="0" smtClean="0">
                <a:latin typeface="Cambria" panose="02040503050406030204" pitchFamily="18" charset="0"/>
              </a:rPr>
              <a:t>a better fit. Hence, Good</a:t>
            </a:r>
            <a:r>
              <a:rPr lang="en-IN" sz="1400" b="0" dirty="0" smtClean="0">
                <a:latin typeface="Cambria" panose="020405030504060302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dirty="0" smtClean="0">
                <a:latin typeface="Cambria" panose="02040503050406030204" pitchFamily="18" charset="0"/>
              </a:rPr>
              <a:t>Accuracy Score: 78%. It </a:t>
            </a:r>
            <a:r>
              <a:rPr lang="en-US" sz="1400" b="0" dirty="0" smtClean="0">
                <a:latin typeface="Cambria" panose="02040503050406030204" pitchFamily="18" charset="0"/>
              </a:rPr>
              <a:t>indicates that the model </a:t>
            </a:r>
            <a:r>
              <a:rPr lang="en-US" sz="1400" b="0" dirty="0">
                <a:latin typeface="Cambria" panose="02040503050406030204" pitchFamily="18" charset="0"/>
              </a:rPr>
              <a:t>better predicts the </a:t>
            </a:r>
            <a:r>
              <a:rPr lang="en-US" sz="1400" b="0" dirty="0" smtClean="0">
                <a:latin typeface="Cambria" panose="02040503050406030204" pitchFamily="18" charset="0"/>
              </a:rPr>
              <a:t>outcome at 78%.</a:t>
            </a:r>
            <a:endParaRPr lang="en-IN" sz="1400" b="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520940" cy="54864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Variable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relationships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59040" cy="392857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*** </a:t>
            </a:r>
            <a:r>
              <a:rPr lang="en-US" sz="1800" i="1" dirty="0">
                <a:latin typeface="Cambria" pitchFamily="18" charset="0"/>
                <a:ea typeface="Cambria" pitchFamily="18" charset="0"/>
              </a:rPr>
              <a:t>Positive variables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 marL="0" indent="0" algn="ctr"/>
            <a:r>
              <a:rPr lang="en-IN" b="0" dirty="0" smtClean="0">
                <a:latin typeface="Cambria" panose="02040503050406030204" pitchFamily="18" charset="0"/>
              </a:rPr>
              <a:t>BMI</a:t>
            </a:r>
            <a:r>
              <a:rPr lang="en-IN" b="0" i="1" dirty="0" smtClean="0">
                <a:latin typeface="Cambria" pitchFamily="18" charset="0"/>
              </a:rPr>
              <a:t>, </a:t>
            </a:r>
            <a:r>
              <a:rPr lang="en-IN" b="0" dirty="0" smtClean="0">
                <a:latin typeface="Cambria" panose="02040503050406030204" pitchFamily="18" charset="0"/>
              </a:rPr>
              <a:t>Polio, </a:t>
            </a:r>
            <a:r>
              <a:rPr lang="en-IN" b="0" dirty="0" err="1" smtClean="0">
                <a:latin typeface="Cambria" panose="02040503050406030204" pitchFamily="18" charset="0"/>
              </a:rPr>
              <a:t>Total_Expenditure</a:t>
            </a:r>
            <a:r>
              <a:rPr lang="en-IN" b="0" dirty="0" smtClean="0">
                <a:latin typeface="Cambria" panose="02040503050406030204" pitchFamily="18" charset="0"/>
              </a:rPr>
              <a:t>, Diphtheria, </a:t>
            </a:r>
            <a:r>
              <a:rPr lang="en-IN" b="0" dirty="0" err="1" smtClean="0">
                <a:latin typeface="Cambria" panose="02040503050406030204" pitchFamily="18" charset="0"/>
              </a:rPr>
              <a:t>Per_Capita_GDP</a:t>
            </a:r>
            <a:r>
              <a:rPr lang="en-IN" b="0" dirty="0" smtClean="0">
                <a:latin typeface="Cambria" panose="02040503050406030204" pitchFamily="18" charset="0"/>
              </a:rPr>
              <a:t>, and </a:t>
            </a:r>
            <a:r>
              <a:rPr lang="en-IN" b="0" dirty="0" err="1" smtClean="0">
                <a:latin typeface="Cambria" panose="02040503050406030204" pitchFamily="18" charset="0"/>
              </a:rPr>
              <a:t>Income_Composition_of_Resources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endParaRPr lang="en-US" sz="1800" i="1" dirty="0">
              <a:latin typeface="Cambria" pitchFamily="18" charset="0"/>
              <a:ea typeface="Cambria" pitchFamily="18" charset="0"/>
            </a:endParaRPr>
          </a:p>
          <a:p>
            <a:r>
              <a:rPr lang="en-US" sz="1800" i="1" dirty="0">
                <a:latin typeface="Cambria" pitchFamily="18" charset="0"/>
                <a:ea typeface="Cambria" pitchFamily="18" charset="0"/>
              </a:rPr>
              <a:t>*** Negative Variables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IN" b="0" dirty="0">
                <a:latin typeface="Cambria" panose="02040503050406030204" pitchFamily="18" charset="0"/>
              </a:rPr>
              <a:t>Year (2007, 2008, 2009, 2010, 2011, 2012, 2013, and </a:t>
            </a:r>
            <a:r>
              <a:rPr lang="en-IN" b="0" dirty="0" smtClean="0">
                <a:latin typeface="Cambria" panose="02040503050406030204" pitchFamily="18" charset="0"/>
              </a:rPr>
              <a:t>2014), </a:t>
            </a:r>
            <a:r>
              <a:rPr lang="en-IN" b="0" dirty="0" err="1" smtClean="0">
                <a:latin typeface="Cambria" panose="02040503050406030204" pitchFamily="18" charset="0"/>
              </a:rPr>
              <a:t>Adult_Mortality</a:t>
            </a:r>
            <a:r>
              <a:rPr lang="en-IN" b="0" dirty="0" smtClean="0">
                <a:latin typeface="Cambria" panose="02040503050406030204" pitchFamily="18" charset="0"/>
              </a:rPr>
              <a:t>, </a:t>
            </a:r>
            <a:r>
              <a:rPr lang="en-IN" b="0" dirty="0" err="1" smtClean="0">
                <a:latin typeface="Cambria" panose="02040503050406030204" pitchFamily="18" charset="0"/>
              </a:rPr>
              <a:t>Under_five_Deaths</a:t>
            </a:r>
            <a:r>
              <a:rPr lang="en-IN" b="0" dirty="0" smtClean="0">
                <a:latin typeface="Cambria" panose="02040503050406030204" pitchFamily="18" charset="0"/>
              </a:rPr>
              <a:t>, HIV_AIDS, and Thinness1to19Years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520940" cy="6096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Business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RECOMMENDATIONs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520940" cy="4191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 smtClean="0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than the year 2007.</a:t>
            </a:r>
            <a:endParaRPr lang="en-IN" sz="1500" b="0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2001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2008.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2009.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2012.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2013.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year, which is 2001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tha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n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the year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The number of people those who are under the </a:t>
            </a:r>
            <a:r>
              <a:rPr lang="en-IN" sz="1500" b="0" dirty="0" err="1" smtClean="0">
                <a:latin typeface="Cambria" pitchFamily="18" charset="0"/>
                <a:ea typeface="Cambria" pitchFamily="18" charset="0"/>
              </a:rPr>
              <a:t>adult_mortality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has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less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than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who 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are 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over the </a:t>
            </a:r>
            <a:r>
              <a:rPr lang="en-IN" sz="1500" b="0" dirty="0" err="1" smtClean="0">
                <a:latin typeface="Cambria" pitchFamily="18" charset="0"/>
                <a:ea typeface="Cambria" pitchFamily="18" charset="0"/>
              </a:rPr>
              <a:t>adult_mortality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0" dirty="0">
                <a:latin typeface="Cambria" pitchFamily="18" charset="0"/>
                <a:ea typeface="Cambria" pitchFamily="18" charset="0"/>
              </a:rPr>
              <a:t>The number of people who are under the stable BMI has more </a:t>
            </a:r>
            <a:r>
              <a:rPr lang="en-IN" sz="1500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sz="1500" b="0" dirty="0">
                <a:latin typeface="Cambria" pitchFamily="18" charset="0"/>
                <a:ea typeface="Cambria" pitchFamily="18" charset="0"/>
              </a:rPr>
              <a:t> than others (beyond the range</a:t>
            </a:r>
            <a:r>
              <a:rPr lang="en-IN" sz="1500" b="0" dirty="0" smtClean="0">
                <a:latin typeface="Cambria" pitchFamily="18" charset="0"/>
                <a:ea typeface="Cambria" pitchFamily="18" charset="0"/>
              </a:rPr>
              <a:t>).</a:t>
            </a:r>
            <a:endParaRPr lang="en-IN" sz="1500" b="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20940" cy="5334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Business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RECOMMENDATIONs </a:t>
            </a:r>
            <a:r>
              <a:rPr lang="en-IN" b="1" dirty="0">
                <a:latin typeface="Cambria" pitchFamily="18" charset="0"/>
                <a:ea typeface="Cambria" pitchFamily="18" charset="0"/>
              </a:rPr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62000"/>
            <a:ext cx="752094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 are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under_five_deaths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has less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those who are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over_five_deaths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 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 took polio has more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those who are not taken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 are under the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total_expenditure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has more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others (beyond the range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 took DTP3 (Diphtheria) has more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those who are not taken. </a:t>
            </a:r>
            <a:endParaRPr lang="en-US" b="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 had suffered HIV_AIDS has less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those who had not suffered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whose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Per_Capita_GDP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is high has more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who’s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Per_Capita_GDP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is low. </a:t>
            </a:r>
            <a:endParaRPr lang="en-US" b="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whose prevalence of thinness between 1 to 1.9 has less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whose prevalence of thinness is higher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number of people who have a good range of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Income_Composition_of_Resources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has more </a:t>
            </a:r>
            <a:r>
              <a:rPr lang="en-US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 than others (beyond the range).</a:t>
            </a:r>
            <a:endParaRPr lang="en-IN" b="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5648623" cy="16002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   THANK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YOU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1676400" cy="134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520940" cy="68580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          </a:t>
            </a:r>
            <a:r>
              <a:rPr lang="en-US" sz="3200" b="1" dirty="0">
                <a:latin typeface="Cambria" pitchFamily="18" charset="0"/>
                <a:ea typeface="Cambria" pitchFamily="18" charset="0"/>
              </a:rPr>
              <a:t>OBJECTIVE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520940" cy="4038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Segoe UI Semibold" pitchFamily="34" charset="0"/>
              <a:ea typeface="Cambria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itchFamily="18" charset="0"/>
              </a:rPr>
              <a:t> 1)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We got the 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dataset related to </a:t>
            </a:r>
            <a:r>
              <a:rPr lang="en-US" b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lang="en-US" b="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expectancy named </a:t>
            </a:r>
            <a:r>
              <a:rPr lang="en-US" b="0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“Life_Expectancy_Data.csv.” </a:t>
            </a:r>
            <a:r>
              <a:rPr lang="en-US" b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b="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project, we have received the average </a:t>
            </a:r>
            <a:r>
              <a:rPr lang="en-US" b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expectancy of people of 193 Countries. </a:t>
            </a:r>
            <a:r>
              <a:rPr lang="en-US" b="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to </a:t>
            </a:r>
            <a:r>
              <a:rPr lang="en-US" b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next </a:t>
            </a:r>
            <a:r>
              <a:rPr lang="en-US" b="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year’s value </a:t>
            </a:r>
            <a:r>
              <a:rPr lang="en-US" b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average life </a:t>
            </a:r>
            <a:r>
              <a:rPr lang="en-US" b="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expectancy.</a:t>
            </a:r>
            <a:endParaRPr lang="en-IN" b="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>
                <a:latin typeface="Cambria" pitchFamily="18" charset="0"/>
                <a:ea typeface="Cambria" pitchFamily="18" charset="0"/>
              </a:rPr>
              <a:t>2)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As per the goal of the project, 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we are running a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Linear regression on </a:t>
            </a:r>
            <a:r>
              <a:rPr lang="en-IN" b="0" dirty="0" err="1" smtClean="0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IN" b="0" i="1" dirty="0" smtClean="0">
                <a:latin typeface="Cambria" pitchFamily="18" charset="0"/>
                <a:ea typeface="Cambria" pitchFamily="18" charset="0"/>
              </a:rPr>
              <a:t>Y)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to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analyze 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the influence of several independent factors (Country, Year, Status,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Adult_Mortality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Infant_Deaths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Alcohol,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Percentage_Expenditure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Hepatitis_B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Measles, BMI, Under-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five_Deaths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Polio,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Total_Expenditure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Diphtheria, HIV/AIDS, GDP,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Per_Capita_GDP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Population, Thinness_1-19_Years, Thinness_5-9_Years,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Income_Composition_of_Resources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, and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Schooling) that 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affect </a:t>
            </a:r>
            <a:r>
              <a:rPr lang="en-IN" b="0" dirty="0" smtClean="0">
                <a:latin typeface="Cambria" pitchFamily="18" charset="0"/>
                <a:ea typeface="Cambria" pitchFamily="18" charset="0"/>
              </a:rPr>
              <a:t>dependent / target variable Y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Segoe UI Semibold" pitchFamily="34" charset="0"/>
              <a:cs typeface="Segoe UI Semibold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21" y="685800"/>
            <a:ext cx="7520940" cy="548640"/>
          </a:xfrm>
        </p:spPr>
        <p:txBody>
          <a:bodyPr/>
          <a:lstStyle/>
          <a:p>
            <a:r>
              <a:rPr lang="en-US" sz="3200" b="1" dirty="0">
                <a:latin typeface="Cambria" pitchFamily="18" charset="0"/>
                <a:ea typeface="Cambria" pitchFamily="18" charset="0"/>
              </a:rPr>
              <a:t>            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421" y="1371600"/>
            <a:ext cx="7635240" cy="4538172"/>
          </a:xfrm>
        </p:spPr>
        <p:txBody>
          <a:bodyPr/>
          <a:lstStyle/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*** 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dependent variable/target variable is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Life_expectancy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It is a 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continuous column. Hence we will run a linear regression model. It represents the age of the person.</a:t>
            </a:r>
            <a:endParaRPr lang="en-US" b="0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***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Graphical representations of the target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43" y="3389238"/>
            <a:ext cx="4092295" cy="2530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838200"/>
            <a:ext cx="752094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Count of variables and observations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3156477"/>
          </a:xfrm>
        </p:spPr>
        <p:txBody>
          <a:bodyPr>
            <a:normAutofit/>
          </a:bodyPr>
          <a:lstStyle/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>
                <a:latin typeface="Cambria" pitchFamily="18" charset="0"/>
                <a:ea typeface="Cambria" pitchFamily="18" charset="0"/>
              </a:rPr>
              <a:t>  *** </a:t>
            </a:r>
            <a:r>
              <a:rPr lang="en-IN" sz="1800" b="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sz="1800" b="0" dirty="0">
                <a:latin typeface="Cambria" panose="02040503050406030204" pitchFamily="18" charset="0"/>
              </a:rPr>
              <a:t>Structure of the dataset is </a:t>
            </a:r>
            <a:r>
              <a:rPr lang="en-IN" sz="1800" b="0" dirty="0" smtClean="0">
                <a:latin typeface="Cambria" panose="02040503050406030204" pitchFamily="18" charset="0"/>
              </a:rPr>
              <a:t>2938 </a:t>
            </a:r>
            <a:r>
              <a:rPr lang="en-IN" sz="1800" b="0" dirty="0">
                <a:latin typeface="Cambria" panose="02040503050406030204" pitchFamily="18" charset="0"/>
              </a:rPr>
              <a:t>obs. of </a:t>
            </a:r>
            <a:r>
              <a:rPr lang="en-IN" sz="1800" b="0" dirty="0" smtClean="0">
                <a:latin typeface="Cambria" panose="02040503050406030204" pitchFamily="18" charset="0"/>
              </a:rPr>
              <a:t>23 variables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.</a:t>
            </a:r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20940" cy="54864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SIGNIFICANT VARIABLES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373224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AutoNum type="arabicParenR"/>
            </a:pPr>
            <a:r>
              <a:rPr lang="en-IN" sz="1500" b="0" dirty="0">
                <a:latin typeface="Cambria" panose="02040503050406030204" pitchFamily="18" charset="0"/>
              </a:rPr>
              <a:t>Year (2007, 2008, 2009, 2010, 2011, 2012, 2013, </a:t>
            </a:r>
            <a:r>
              <a:rPr lang="en-IN" sz="1500" b="0" dirty="0" smtClean="0">
                <a:latin typeface="Cambria" panose="02040503050406030204" pitchFamily="18" charset="0"/>
              </a:rPr>
              <a:t>and 2014)</a:t>
            </a:r>
            <a:endParaRPr lang="en-IN" sz="1500" b="0" i="1" dirty="0" smtClean="0">
              <a:latin typeface="Cambria" pitchFamily="18" charset="0"/>
            </a:endParaRPr>
          </a:p>
          <a:p>
            <a:pPr>
              <a:buFont typeface="Arial" pitchFamily="34" charset="0"/>
              <a:buAutoNum type="arabicParenR"/>
            </a:pPr>
            <a:r>
              <a:rPr lang="en-IN" sz="1500" b="0" dirty="0" err="1" smtClean="0">
                <a:latin typeface="Cambria" panose="02040503050406030204" pitchFamily="18" charset="0"/>
              </a:rPr>
              <a:t>Adult_Mortality</a:t>
            </a:r>
            <a:endParaRPr lang="en-IN" sz="1500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sz="1500" b="0" dirty="0">
                <a:latin typeface="Cambria" panose="02040503050406030204" pitchFamily="18" charset="0"/>
              </a:rPr>
              <a:t>BMI</a:t>
            </a:r>
            <a:endParaRPr lang="en-IN" sz="1500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sz="1500" b="0" dirty="0" err="1">
                <a:latin typeface="Cambria" panose="02040503050406030204" pitchFamily="18" charset="0"/>
              </a:rPr>
              <a:t>Under_five_Deaths</a:t>
            </a:r>
            <a:endParaRPr lang="en-IN" sz="1500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sz="1500" b="0" dirty="0" smtClean="0">
                <a:latin typeface="Cambria" panose="02040503050406030204" pitchFamily="18" charset="0"/>
              </a:rPr>
              <a:t>Polio</a:t>
            </a:r>
          </a:p>
          <a:p>
            <a:pPr>
              <a:buAutoNum type="arabicParenR"/>
            </a:pPr>
            <a:r>
              <a:rPr lang="en-IN" sz="1500" b="0" dirty="0" err="1" smtClean="0">
                <a:latin typeface="Cambria" panose="02040503050406030204" pitchFamily="18" charset="0"/>
              </a:rPr>
              <a:t>Total_Expenditure</a:t>
            </a:r>
            <a:endParaRPr lang="en-IN" sz="1500" b="0" dirty="0" smtClean="0">
              <a:latin typeface="Cambria" panose="02040503050406030204" pitchFamily="18" charset="0"/>
            </a:endParaRPr>
          </a:p>
          <a:p>
            <a:pPr>
              <a:buAutoNum type="arabicParenR"/>
            </a:pPr>
            <a:r>
              <a:rPr lang="en-IN" sz="1500" b="0" dirty="0" smtClean="0">
                <a:latin typeface="Cambria" panose="02040503050406030204" pitchFamily="18" charset="0"/>
              </a:rPr>
              <a:t>Diphtheria</a:t>
            </a:r>
          </a:p>
          <a:p>
            <a:pPr>
              <a:buAutoNum type="arabicParenR"/>
            </a:pPr>
            <a:r>
              <a:rPr lang="en-IN" sz="1500" b="0" dirty="0" smtClean="0">
                <a:latin typeface="Cambria" panose="02040503050406030204" pitchFamily="18" charset="0"/>
              </a:rPr>
              <a:t>HIV_AIDS</a:t>
            </a:r>
          </a:p>
          <a:p>
            <a:pPr>
              <a:buAutoNum type="arabicParenR"/>
            </a:pPr>
            <a:r>
              <a:rPr lang="en-IN" sz="1500" b="0" dirty="0" err="1" smtClean="0">
                <a:latin typeface="Cambria" panose="02040503050406030204" pitchFamily="18" charset="0"/>
              </a:rPr>
              <a:t>Per_Capita_GDP</a:t>
            </a:r>
            <a:endParaRPr lang="en-IN" sz="1500" b="0" dirty="0" smtClean="0">
              <a:latin typeface="Cambria" panose="02040503050406030204" pitchFamily="18" charset="0"/>
            </a:endParaRPr>
          </a:p>
          <a:p>
            <a:pPr>
              <a:buAutoNum type="arabicParenR"/>
            </a:pPr>
            <a:r>
              <a:rPr lang="en-IN" sz="1500" b="0" dirty="0">
                <a:latin typeface="Cambria" panose="02040503050406030204" pitchFamily="18" charset="0"/>
              </a:rPr>
              <a:t>Thinness1to19Years</a:t>
            </a:r>
            <a:endParaRPr lang="en-IN" sz="1500" b="0" i="1" dirty="0" smtClean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sz="1500" b="0" dirty="0" err="1" smtClean="0">
                <a:latin typeface="Cambria" panose="02040503050406030204" pitchFamily="18" charset="0"/>
              </a:rPr>
              <a:t>Income_Composition_of_Resources</a:t>
            </a:r>
            <a:endParaRPr lang="en-IN" sz="1500" b="0" dirty="0" smtClean="0">
              <a:latin typeface="Cambria" panose="02040503050406030204" pitchFamily="18" charset="0"/>
            </a:endParaRPr>
          </a:p>
          <a:p>
            <a:pPr>
              <a:buAutoNum type="arabicParenR"/>
            </a:pPr>
            <a:endParaRPr lang="en-IN" sz="1500" b="0" i="1" dirty="0">
              <a:latin typeface="Cambria" panose="02040503050406030204" pitchFamily="18" charset="0"/>
              <a:ea typeface="Cambria" pitchFamily="18" charset="0"/>
            </a:endParaRPr>
          </a:p>
          <a:p>
            <a:pPr>
              <a:buAutoNum type="arabicParenR"/>
            </a:pPr>
            <a:endParaRPr lang="en-IN" sz="1500" b="0" i="1" dirty="0" smtClean="0">
              <a:latin typeface="Cambria" panose="02040503050406030204" pitchFamily="18" charset="0"/>
              <a:ea typeface="Cambria" pitchFamily="18" charset="0"/>
            </a:endParaRPr>
          </a:p>
          <a:p>
            <a:pPr marL="0" indent="0"/>
            <a:r>
              <a:rPr lang="en-IN" sz="1500" b="0" i="1" dirty="0" smtClean="0">
                <a:latin typeface="Cambria" panose="02040503050406030204" pitchFamily="18" charset="0"/>
                <a:ea typeface="Cambria" pitchFamily="18" charset="0"/>
              </a:rPr>
              <a:t>       *** These </a:t>
            </a:r>
            <a:r>
              <a:rPr lang="en-IN" sz="1500" b="0" i="1" smtClean="0">
                <a:latin typeface="Cambria" panose="02040503050406030204" pitchFamily="18" charset="0"/>
                <a:ea typeface="Cambria" pitchFamily="18" charset="0"/>
              </a:rPr>
              <a:t>variables are satisfied </a:t>
            </a:r>
            <a:r>
              <a:rPr lang="en-IN" sz="1500" b="0" i="1" dirty="0" smtClean="0">
                <a:latin typeface="Cambria" panose="02040503050406030204" pitchFamily="18" charset="0"/>
                <a:ea typeface="Cambria" pitchFamily="18" charset="0"/>
              </a:rPr>
              <a:t>the </a:t>
            </a:r>
            <a:r>
              <a:rPr lang="en-US" sz="1400" b="0" dirty="0" err="1" smtClean="0">
                <a:latin typeface="Cambria" panose="02040503050406030204" pitchFamily="18" charset="0"/>
              </a:rPr>
              <a:t>multicollinearity</a:t>
            </a:r>
            <a:r>
              <a:rPr lang="en-US" sz="1400" b="0" dirty="0" smtClean="0">
                <a:latin typeface="Cambria" panose="02040503050406030204" pitchFamily="18" charset="0"/>
              </a:rPr>
              <a:t> test of the model as well.</a:t>
            </a:r>
            <a:endParaRPr lang="en-IN" sz="1400" b="0" dirty="0">
              <a:latin typeface="Cambria" pitchFamily="18" charset="0"/>
              <a:ea typeface="Cambria" pitchFamily="18" charset="0"/>
            </a:endParaRPr>
          </a:p>
          <a:p>
            <a:pPr marL="0" indent="0"/>
            <a:endParaRPr lang="en-IN" sz="1500" b="0" i="1" dirty="0">
              <a:latin typeface="Cambria" pitchFamily="18" charset="0"/>
              <a:ea typeface="Cambria" pitchFamily="18" charset="0"/>
            </a:endParaRPr>
          </a:p>
          <a:p>
            <a:pPr marL="0" indent="0"/>
            <a:endParaRPr lang="en-IN" sz="1500" b="0" i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20940" cy="548640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             INSIGNIFICANT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520940" cy="3579849"/>
          </a:xfrm>
        </p:spPr>
        <p:txBody>
          <a:bodyPr>
            <a:normAutofit fontScale="92500" lnSpcReduction="20000"/>
          </a:bodyPr>
          <a:lstStyle/>
          <a:p>
            <a:pPr>
              <a:buAutoNum type="arabicParenR"/>
            </a:pP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Country</a:t>
            </a:r>
            <a:endParaRPr lang="en-US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Remaining Years</a:t>
            </a:r>
            <a:endParaRPr lang="en-US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Status</a:t>
            </a:r>
            <a:endParaRPr lang="en-US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b="0" i="1" dirty="0" err="1" smtClean="0">
                <a:latin typeface="Cambria" pitchFamily="18" charset="0"/>
                <a:ea typeface="Cambria" pitchFamily="18" charset="0"/>
              </a:rPr>
              <a:t>Infant_Deaths</a:t>
            </a:r>
            <a:endParaRPr lang="en-US" b="0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b="0" dirty="0">
                <a:latin typeface="Cambria" panose="02040503050406030204" pitchFamily="18" charset="0"/>
              </a:rPr>
              <a:t>Alcohol </a:t>
            </a:r>
            <a:endParaRPr lang="en-IN" b="0" dirty="0" smtClean="0">
              <a:latin typeface="Cambria" panose="02040503050406030204" pitchFamily="18" charset="0"/>
            </a:endParaRPr>
          </a:p>
          <a:p>
            <a:pPr>
              <a:buAutoNum type="arabicParenR"/>
            </a:pPr>
            <a:r>
              <a:rPr lang="en-IN" b="0" dirty="0" err="1" smtClean="0">
                <a:latin typeface="Cambria" panose="02040503050406030204" pitchFamily="18" charset="0"/>
              </a:rPr>
              <a:t>Percentage_Expenditure</a:t>
            </a:r>
            <a:r>
              <a:rPr lang="en-IN" b="0" dirty="0" smtClean="0">
                <a:latin typeface="Cambria" panose="02040503050406030204" pitchFamily="18" charset="0"/>
              </a:rPr>
              <a:t> </a:t>
            </a:r>
          </a:p>
          <a:p>
            <a:pPr>
              <a:buAutoNum type="arabicParenR"/>
            </a:pPr>
            <a:r>
              <a:rPr lang="en-IN" b="0" dirty="0" err="1" smtClean="0">
                <a:latin typeface="Cambria" panose="02040503050406030204" pitchFamily="18" charset="0"/>
              </a:rPr>
              <a:t>Hepatitis_B</a:t>
            </a:r>
            <a:r>
              <a:rPr lang="en-IN" b="0" dirty="0" smtClean="0">
                <a:latin typeface="Cambria" panose="02040503050406030204" pitchFamily="18" charset="0"/>
              </a:rPr>
              <a:t> </a:t>
            </a:r>
          </a:p>
          <a:p>
            <a:pPr>
              <a:buAutoNum type="arabicParenR"/>
            </a:pPr>
            <a:r>
              <a:rPr lang="en-IN" b="0" dirty="0" smtClean="0">
                <a:latin typeface="Cambria" panose="02040503050406030204" pitchFamily="18" charset="0"/>
              </a:rPr>
              <a:t>Measles</a:t>
            </a:r>
          </a:p>
          <a:p>
            <a:pPr>
              <a:buAutoNum type="arabicParenR"/>
            </a:pPr>
            <a:r>
              <a:rPr lang="en-IN" b="0" dirty="0" smtClean="0">
                <a:latin typeface="Cambria" panose="02040503050406030204" pitchFamily="18" charset="0"/>
              </a:rPr>
              <a:t>GDP</a:t>
            </a:r>
          </a:p>
          <a:p>
            <a:pPr>
              <a:buAutoNum type="arabicParenR"/>
            </a:pPr>
            <a:r>
              <a:rPr lang="en-IN" b="0" dirty="0" smtClean="0">
                <a:latin typeface="Cambria" panose="02040503050406030204" pitchFamily="18" charset="0"/>
              </a:rPr>
              <a:t>Population</a:t>
            </a:r>
          </a:p>
          <a:p>
            <a:pPr>
              <a:buAutoNum type="arabicParenR"/>
            </a:pPr>
            <a:r>
              <a:rPr lang="en-IN" b="0" dirty="0">
                <a:latin typeface="Cambria" panose="02040503050406030204" pitchFamily="18" charset="0"/>
              </a:rPr>
              <a:t>Thinness_5-9_Years </a:t>
            </a:r>
            <a:endParaRPr lang="en-IN" b="0" dirty="0" smtClean="0">
              <a:latin typeface="Cambria" panose="02040503050406030204" pitchFamily="18" charset="0"/>
            </a:endParaRPr>
          </a:p>
          <a:p>
            <a:pPr>
              <a:buAutoNum type="arabicParenR"/>
            </a:pPr>
            <a:r>
              <a:rPr lang="en-US" b="0" i="1" dirty="0">
                <a:latin typeface="Cambria" pitchFamily="18" charset="0"/>
                <a:ea typeface="Cambria" pitchFamily="18" charset="0"/>
              </a:rPr>
              <a:t>Schooling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20940" cy="609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Explanation of significant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4037049"/>
          </a:xfrm>
        </p:spPr>
        <p:txBody>
          <a:bodyPr/>
          <a:lstStyle/>
          <a:p>
            <a:r>
              <a:rPr lang="en-US" b="0" dirty="0" smtClean="0">
                <a:latin typeface="Cambria" pitchFamily="18" charset="0"/>
                <a:ea typeface="Cambria" pitchFamily="18" charset="0"/>
              </a:rPr>
              <a:t>*** Based on the </a:t>
            </a:r>
            <a:r>
              <a:rPr lang="en-US" b="0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b="0" dirty="0" smtClean="0">
                <a:latin typeface="Cambria" pitchFamily="18" charset="0"/>
                <a:ea typeface="Cambria" pitchFamily="18" charset="0"/>
              </a:rPr>
              <a:t> value, we can finalize the importance of independent variables on the target variable. </a:t>
            </a:r>
            <a:endParaRPr lang="en-US" b="0" i="1" dirty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>
                <a:latin typeface="Cambria" pitchFamily="18" charset="0"/>
                <a:ea typeface="Cambria" pitchFamily="18" charset="0"/>
              </a:rPr>
              <a:t> **  </a:t>
            </a:r>
            <a:r>
              <a:rPr lang="en-US" b="0" i="1" u="sng" dirty="0" smtClean="0">
                <a:latin typeface="Cambria" pitchFamily="18" charset="0"/>
                <a:ea typeface="Cambria" pitchFamily="18" charset="0"/>
              </a:rPr>
              <a:t>Variables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US" b="0" i="1" u="sng" dirty="0" smtClean="0">
                <a:latin typeface="Cambria" pitchFamily="18" charset="0"/>
                <a:ea typeface="Cambria" pitchFamily="18" charset="0"/>
              </a:rPr>
              <a:t>P-Value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US" b="0" i="1" u="sng" dirty="0" smtClean="0">
                <a:latin typeface="Cambria" pitchFamily="18" charset="0"/>
                <a:ea typeface="Cambria" pitchFamily="18" charset="0"/>
              </a:rPr>
              <a:t>Significance</a:t>
            </a: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2007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) 		0.025270 	                 Significant at 95% confidence</a:t>
            </a:r>
            <a:endParaRPr lang="en-US" b="0" i="1" dirty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2008)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 0.049842 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 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95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% confidence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2009)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 0.039742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  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95% confidence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2010)	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0.064018	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90%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confidence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2011)	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0.006998	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99%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confidence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2012)	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0.007568	 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99% confidence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2013)	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0.019319	 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95% confidence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0" i="1" dirty="0" smtClean="0">
                <a:latin typeface="Cambria" pitchFamily="18" charset="0"/>
                <a:ea typeface="Cambria" pitchFamily="18" charset="0"/>
              </a:rPr>
              <a:t>I(Year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== 2014)		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0.023339                  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95% confidence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  <a:ea typeface="Cambria" pitchFamily="18" charset="0"/>
              </a:rPr>
              <a:t> Explanation of significant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variables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latin typeface="Cambria" pitchFamily="18" charset="0"/>
                <a:ea typeface="Cambria" pitchFamily="18" charset="0"/>
              </a:rPr>
              <a:t>**  </a:t>
            </a:r>
            <a:r>
              <a:rPr lang="en-US" b="0" i="1" u="sng" dirty="0">
                <a:latin typeface="Cambria" pitchFamily="18" charset="0"/>
                <a:ea typeface="Cambria" pitchFamily="18" charset="0"/>
              </a:rPr>
              <a:t>Variables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		</a:t>
            </a:r>
            <a:r>
              <a:rPr lang="en-US" b="0" i="1" u="sng" dirty="0">
                <a:latin typeface="Cambria" pitchFamily="18" charset="0"/>
                <a:ea typeface="Cambria" pitchFamily="18" charset="0"/>
              </a:rPr>
              <a:t>P-Value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		</a:t>
            </a:r>
            <a:r>
              <a:rPr lang="en-US" b="0" i="1" u="sng" dirty="0" smtClean="0">
                <a:latin typeface="Cambria" pitchFamily="18" charset="0"/>
                <a:ea typeface="Cambria" pitchFamily="18" charset="0"/>
              </a:rPr>
              <a:t>Significance</a:t>
            </a:r>
            <a:endParaRPr lang="en-US" b="0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0" dirty="0" err="1" smtClean="0">
                <a:latin typeface="Cambria" panose="02040503050406030204" pitchFamily="18" charset="0"/>
              </a:rPr>
              <a:t>Adult_Mortality</a:t>
            </a:r>
            <a:r>
              <a:rPr lang="en-IN" b="0" dirty="0" smtClean="0">
                <a:latin typeface="Cambria" panose="02040503050406030204" pitchFamily="18" charset="0"/>
              </a:rPr>
              <a:t>         &lt; 0.0000000000000002                      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99.5%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>
                <a:latin typeface="Cambria" panose="02040503050406030204" pitchFamily="18" charset="0"/>
              </a:rPr>
              <a:t>BMI		 </a:t>
            </a:r>
            <a:r>
              <a:rPr lang="en-IN" b="0" dirty="0" smtClean="0">
                <a:latin typeface="Cambria" panose="02040503050406030204" pitchFamily="18" charset="0"/>
              </a:rPr>
              <a:t>      	0.00000000000062	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	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 err="1" smtClean="0">
                <a:latin typeface="Cambria" panose="02040503050406030204" pitchFamily="18" charset="0"/>
              </a:rPr>
              <a:t>Under_five_Deaths</a:t>
            </a:r>
            <a:r>
              <a:rPr lang="en-IN" b="0" dirty="0">
                <a:latin typeface="Cambria" panose="02040503050406030204" pitchFamily="18" charset="0"/>
              </a:rPr>
              <a:t> </a:t>
            </a:r>
            <a:r>
              <a:rPr lang="en-IN" b="0" dirty="0" smtClean="0">
                <a:latin typeface="Cambria" panose="02040503050406030204" pitchFamily="18" charset="0"/>
              </a:rPr>
              <a:t>		0.001536	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99%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>
                <a:latin typeface="Cambria" panose="02040503050406030204" pitchFamily="18" charset="0"/>
              </a:rPr>
              <a:t>Polio			 </a:t>
            </a:r>
            <a:r>
              <a:rPr lang="en-IN" b="0" dirty="0" smtClean="0">
                <a:latin typeface="Cambria" panose="02040503050406030204" pitchFamily="18" charset="0"/>
              </a:rPr>
              <a:t>0.000863	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 err="1" smtClean="0">
                <a:latin typeface="Cambria" panose="02040503050406030204" pitchFamily="18" charset="0"/>
              </a:rPr>
              <a:t>Total_Expenditure</a:t>
            </a:r>
            <a:r>
              <a:rPr lang="en-IN" b="0" dirty="0">
                <a:latin typeface="Cambria" panose="02040503050406030204" pitchFamily="18" charset="0"/>
              </a:rPr>
              <a:t>		 </a:t>
            </a:r>
            <a:r>
              <a:rPr lang="en-IN" b="0" dirty="0" smtClean="0">
                <a:latin typeface="Cambria" panose="02040503050406030204" pitchFamily="18" charset="0"/>
              </a:rPr>
              <a:t>0.000761	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>
                <a:latin typeface="Cambria" panose="02040503050406030204" pitchFamily="18" charset="0"/>
              </a:rPr>
              <a:t>Diphtheria		 </a:t>
            </a:r>
            <a:r>
              <a:rPr lang="en-IN" b="0" dirty="0" smtClean="0">
                <a:latin typeface="Cambria" panose="02040503050406030204" pitchFamily="18" charset="0"/>
              </a:rPr>
              <a:t>	0.000239	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 smtClean="0">
                <a:latin typeface="Cambria" panose="02040503050406030204" pitchFamily="18" charset="0"/>
              </a:rPr>
              <a:t>HIV_AIDS		 </a:t>
            </a:r>
            <a:r>
              <a:rPr lang="en-IN" b="0" dirty="0">
                <a:latin typeface="Cambria" panose="02040503050406030204" pitchFamily="18" charset="0"/>
              </a:rPr>
              <a:t>&lt; </a:t>
            </a:r>
            <a:r>
              <a:rPr lang="en-IN" b="0" dirty="0" smtClean="0">
                <a:latin typeface="Cambria" panose="02040503050406030204" pitchFamily="18" charset="0"/>
              </a:rPr>
              <a:t>0.0000000000000002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 err="1" smtClean="0">
                <a:latin typeface="Cambria" panose="02040503050406030204" pitchFamily="18" charset="0"/>
              </a:rPr>
              <a:t>Per_Capita_GDP</a:t>
            </a:r>
            <a:r>
              <a:rPr lang="en-IN" b="0" dirty="0">
                <a:latin typeface="Cambria" panose="02040503050406030204" pitchFamily="18" charset="0"/>
              </a:rPr>
              <a:t>	 &lt; </a:t>
            </a:r>
            <a:r>
              <a:rPr lang="en-IN" b="0" dirty="0" smtClean="0">
                <a:latin typeface="Cambria" panose="02040503050406030204" pitchFamily="18" charset="0"/>
              </a:rPr>
              <a:t>0.0000000000000002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 smtClean="0">
                <a:latin typeface="Cambria" panose="02040503050406030204" pitchFamily="18" charset="0"/>
              </a:rPr>
              <a:t>Thinness1to19Years            0.00003387704207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 smtClean="0">
              <a:latin typeface="Cambria" panose="02040503050406030204" pitchFamily="18" charset="0"/>
            </a:endParaRPr>
          </a:p>
          <a:p>
            <a:r>
              <a:rPr lang="en-IN" b="0" dirty="0" err="1" smtClean="0">
                <a:latin typeface="Cambria" panose="02040503050406030204" pitchFamily="18" charset="0"/>
              </a:rPr>
              <a:t>Income_Composition</a:t>
            </a:r>
            <a:r>
              <a:rPr lang="en-IN" b="0" dirty="0" smtClean="0">
                <a:latin typeface="Cambria" panose="02040503050406030204" pitchFamily="18" charset="0"/>
              </a:rPr>
              <a:t>_</a:t>
            </a:r>
          </a:p>
          <a:p>
            <a:r>
              <a:rPr lang="en-IN" b="0" dirty="0" err="1" smtClean="0">
                <a:latin typeface="Cambria" panose="02040503050406030204" pitchFamily="18" charset="0"/>
              </a:rPr>
              <a:t>of_Resources</a:t>
            </a:r>
            <a:r>
              <a:rPr lang="en-IN" b="0" dirty="0" smtClean="0">
                <a:latin typeface="Cambria" panose="02040503050406030204" pitchFamily="18" charset="0"/>
              </a:rPr>
              <a:t> 	    &lt; 0.0000000000000002           	</a:t>
            </a:r>
            <a:r>
              <a:rPr lang="en-US" b="0" i="1" dirty="0" smtClean="0">
                <a:latin typeface="Cambria" pitchFamily="18" charset="0"/>
                <a:ea typeface="Cambria" pitchFamily="18" charset="0"/>
              </a:rPr>
              <a:t>Significant </a:t>
            </a:r>
            <a:r>
              <a:rPr lang="en-US" b="0" i="1" dirty="0">
                <a:latin typeface="Cambria" pitchFamily="18" charset="0"/>
                <a:ea typeface="Cambria" pitchFamily="18" charset="0"/>
              </a:rPr>
              <a:t>at 99.5% confidence</a:t>
            </a:r>
            <a:endParaRPr lang="en-IN" b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548640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Graphical display of significant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Variable1: Year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>
                <a:latin typeface="Cambria" pitchFamily="18" charset="0"/>
                <a:ea typeface="Cambria" pitchFamily="18" charset="0"/>
              </a:rPr>
              <a:t>Variable2</a:t>
            </a:r>
            <a:r>
              <a:rPr lang="en-IN" b="0" dirty="0">
                <a:latin typeface="Cambria" pitchFamily="18" charset="0"/>
                <a:ea typeface="Cambria" pitchFamily="18" charset="0"/>
              </a:rPr>
              <a:t>: </a:t>
            </a:r>
            <a:r>
              <a:rPr lang="en-IN" b="0" dirty="0" err="1">
                <a:latin typeface="Cambria" pitchFamily="18" charset="0"/>
                <a:ea typeface="Cambria" pitchFamily="18" charset="0"/>
              </a:rPr>
              <a:t>Adult_Mortality</a:t>
            </a:r>
            <a:endParaRPr lang="en-IN" b="0" i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64901"/>
            <a:ext cx="4092295" cy="2530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80" y="2864901"/>
            <a:ext cx="409229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1096</TotalTime>
  <Words>892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</vt:lpstr>
      <vt:lpstr>Franklin Gothic Book</vt:lpstr>
      <vt:lpstr>Franklin Gothic Medium</vt:lpstr>
      <vt:lpstr>Segoe UI Semibold</vt:lpstr>
      <vt:lpstr>Times New Roman</vt:lpstr>
      <vt:lpstr>Tunga</vt:lpstr>
      <vt:lpstr>Wingdings</vt:lpstr>
      <vt:lpstr>Angles</vt:lpstr>
      <vt:lpstr>Linear Regression Assignment  Life_Expectancy Prediction</vt:lpstr>
      <vt:lpstr>                        OBJECTIVE</vt:lpstr>
      <vt:lpstr>            DEPENDENT VARIABLE</vt:lpstr>
      <vt:lpstr>Count of variables and observations</vt:lpstr>
      <vt:lpstr>              SIGNIFICANT VARIABLES</vt:lpstr>
      <vt:lpstr>              INSIGNIFICANT VARIABLES</vt:lpstr>
      <vt:lpstr> Explanation of significant variables</vt:lpstr>
      <vt:lpstr> Explanation of significant variables (Cont.)</vt:lpstr>
      <vt:lpstr>Graphical display of significant variables</vt:lpstr>
      <vt:lpstr>Graphical display of significant variables (Cont.)</vt:lpstr>
      <vt:lpstr>Graphical display of significant variables (Cont.)</vt:lpstr>
      <vt:lpstr>Graphical display of significant variables (Cont.)</vt:lpstr>
      <vt:lpstr>Graphical display of significant variables (Cont.)</vt:lpstr>
      <vt:lpstr>                   RESULTS OBTAINED</vt:lpstr>
      <vt:lpstr>            Variable relationships</vt:lpstr>
      <vt:lpstr>        Business RECOMMENDATIONs</vt:lpstr>
      <vt:lpstr>Business RECOMMENDATIONs (Cont.)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MARKET CUSTOMER VALUE ANALYSIS</dc:title>
  <dc:creator>Mim Roy</dc:creator>
  <cp:lastModifiedBy>Supriyo Barik</cp:lastModifiedBy>
  <cp:revision>96</cp:revision>
  <dcterms:created xsi:type="dcterms:W3CDTF">2006-08-16T00:00:00Z</dcterms:created>
  <dcterms:modified xsi:type="dcterms:W3CDTF">2021-08-24T16:46:32Z</dcterms:modified>
</cp:coreProperties>
</file>