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85" r:id="rId3"/>
    <p:sldId id="262" r:id="rId4"/>
    <p:sldId id="268" r:id="rId5"/>
    <p:sldId id="271" r:id="rId6"/>
    <p:sldId id="275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63" r:id="rId19"/>
    <p:sldId id="289" r:id="rId20"/>
    <p:sldId id="287" r:id="rId21"/>
    <p:sldId id="288" r:id="rId22"/>
    <p:sldId id="290" r:id="rId23"/>
    <p:sldId id="291" r:id="rId24"/>
    <p:sldId id="292" r:id="rId25"/>
    <p:sldId id="293" r:id="rId26"/>
    <p:sldId id="294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5633" y="1981200"/>
            <a:ext cx="8153400" cy="670906"/>
          </a:xfrm>
        </p:spPr>
        <p:txBody>
          <a:bodyPr/>
          <a:lstStyle/>
          <a:p>
            <a:r>
              <a:rPr lang="en-US" sz="4000" dirty="0">
                <a:latin typeface="Britannic Bold" pitchFamily="34" charset="0"/>
              </a:rPr>
              <a:t>      </a:t>
            </a:r>
            <a:r>
              <a:rPr lang="en-US" b="1" dirty="0"/>
              <a:t>Website Ad-Click Assignment</a:t>
            </a:r>
            <a:endParaRPr lang="en-IN" sz="4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9400" y="4343400"/>
            <a:ext cx="6324600" cy="329259"/>
          </a:xfrm>
        </p:spPr>
        <p:txBody>
          <a:bodyPr/>
          <a:lstStyle/>
          <a:p>
            <a:pPr algn="ctr"/>
            <a:r>
              <a:rPr lang="en-IN" b="1" dirty="0" smtClean="0"/>
              <a:t>Supriyo Barik – Ivy Professional school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Internet_Usage</a:t>
            </a:r>
            <a:r>
              <a:rPr lang="en-IN" dirty="0" smtClean="0"/>
              <a:t>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dirty="0"/>
              <a:t>It is a </a:t>
            </a:r>
            <a:r>
              <a:rPr lang="en-IN" b="0" dirty="0" smtClean="0"/>
              <a:t>non-uniform random distribution</a:t>
            </a:r>
            <a:endParaRPr lang="en-IN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/>
              <a:t>Most of the data </a:t>
            </a:r>
            <a:r>
              <a:rPr lang="en-IN" b="0" dirty="0" smtClean="0"/>
              <a:t>fall </a:t>
            </a:r>
            <a:r>
              <a:rPr lang="en-IN" b="0" dirty="0"/>
              <a:t>under </a:t>
            </a:r>
            <a:r>
              <a:rPr lang="en-IN" b="0" dirty="0" smtClean="0"/>
              <a:t>190 to 240 </a:t>
            </a:r>
            <a:r>
              <a:rPr lang="en-IN" b="0" dirty="0"/>
              <a:t>mins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/>
              <a:t>It is the a</a:t>
            </a:r>
            <a:r>
              <a:rPr lang="en-IN" b="0" dirty="0" smtClean="0"/>
              <a:t>verage </a:t>
            </a:r>
            <a:r>
              <a:rPr lang="en-IN" b="0" dirty="0"/>
              <a:t>minutes a day user spent on the internet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385" y="2743200"/>
            <a:ext cx="3768090" cy="2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Year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dirty="0"/>
              <a:t>It is a </a:t>
            </a:r>
            <a:r>
              <a:rPr lang="en-IN" b="0" dirty="0" smtClean="0"/>
              <a:t>uniform distribution</a:t>
            </a:r>
            <a:endParaRPr lang="en-IN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/>
              <a:t>All values are 2020</a:t>
            </a:r>
            <a:endParaRPr lang="en-IN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/>
              <a:t>It </a:t>
            </a:r>
            <a:r>
              <a:rPr lang="en-IN" b="0" dirty="0" smtClean="0"/>
              <a:t>means in which </a:t>
            </a:r>
            <a:r>
              <a:rPr lang="en-IN" b="0" dirty="0"/>
              <a:t>year the data is collected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0340" y="3124200"/>
            <a:ext cx="3726180" cy="22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43484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Bivariate analysis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Time_spent</a:t>
            </a:r>
            <a:r>
              <a:rPr lang="en-IN" dirty="0" smtClean="0"/>
              <a:t> vs click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The scatter plot signifies that visitors have clicked the ad most of the time at any duration. 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As </a:t>
            </a:r>
            <a:r>
              <a:rPr lang="en-US" b="0" dirty="0"/>
              <a:t>we build the logistic model, this column will play a vital role where Y=1</a:t>
            </a:r>
            <a:r>
              <a:rPr lang="en-IN" b="0" dirty="0" smtClean="0"/>
              <a:t>.</a:t>
            </a:r>
            <a:endParaRPr lang="en-IN" b="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28900" y="2890552"/>
            <a:ext cx="390906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 </a:t>
            </a:r>
            <a:r>
              <a:rPr lang="en-IN" dirty="0"/>
              <a:t>vs click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The scatter plot signifies that visitors have clicked the ad most of the time at random ages. 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As </a:t>
            </a:r>
            <a:r>
              <a:rPr lang="en-US" b="0" dirty="0"/>
              <a:t>we build the logistic model, this column will play a vital where for Y=1</a:t>
            </a:r>
            <a:r>
              <a:rPr lang="en-IN" b="0" dirty="0" smtClean="0"/>
              <a:t>.</a:t>
            </a:r>
            <a:endParaRPr lang="en-IN" b="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8900" y="2890552"/>
            <a:ext cx="390906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</a:t>
            </a:r>
            <a:r>
              <a:rPr lang="en-IN" dirty="0" err="1"/>
              <a:t>N</a:t>
            </a:r>
            <a:r>
              <a:rPr lang="en-IN" dirty="0" err="1" smtClean="0"/>
              <a:t>ternet_usage</a:t>
            </a:r>
            <a:r>
              <a:rPr lang="en-IN" dirty="0" smtClean="0"/>
              <a:t> </a:t>
            </a:r>
            <a:r>
              <a:rPr lang="en-IN" dirty="0"/>
              <a:t>vs click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The scatter plot signifies that visitors have clicked the ad most of the time surfing the internet. 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As </a:t>
            </a:r>
            <a:r>
              <a:rPr lang="en-US" b="0" dirty="0"/>
              <a:t>we build the logistic model, this column will play a vital role where Y=1</a:t>
            </a:r>
            <a:r>
              <a:rPr lang="en-IN" b="0" dirty="0" smtClean="0"/>
              <a:t>.</a:t>
            </a:r>
            <a:endParaRPr lang="en-IN" b="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28900" y="2819400"/>
            <a:ext cx="390906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Avg_Income</a:t>
            </a:r>
            <a:r>
              <a:rPr lang="en-IN" dirty="0" smtClean="0"/>
              <a:t> VS click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The scatter plot signifies that visitors have clicked the ad most of the time at any range of average income. 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As </a:t>
            </a:r>
            <a:r>
              <a:rPr lang="en-US" b="0" dirty="0"/>
              <a:t>we build the logistic model, this column will play a vital role where Y=1</a:t>
            </a:r>
            <a:r>
              <a:rPr lang="en-IN" b="0" dirty="0" smtClean="0"/>
              <a:t>.</a:t>
            </a:r>
            <a:endParaRPr lang="en-IN" b="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8900" y="2743200"/>
            <a:ext cx="390906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43484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Model building and Outcome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20940" cy="54864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      </a:t>
            </a:r>
            <a:r>
              <a:rPr lang="en-US" b="1" dirty="0">
                <a:latin typeface="Cambria" panose="02040503050406030204" pitchFamily="18" charset="0"/>
              </a:rPr>
              <a:t>potential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VARIABLES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20940" cy="3579849"/>
          </a:xfrm>
        </p:spPr>
        <p:txBody>
          <a:bodyPr>
            <a:normAutofit lnSpcReduction="10000"/>
          </a:bodyPr>
          <a:lstStyle/>
          <a:p>
            <a:r>
              <a:rPr lang="en-IN" b="0" dirty="0">
                <a:latin typeface="Cambria" pitchFamily="18" charset="0"/>
                <a:ea typeface="Cambria" pitchFamily="18" charset="0"/>
              </a:rPr>
              <a:t>       </a:t>
            </a:r>
            <a:endParaRPr lang="en-IN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b="0" dirty="0" err="1"/>
              <a:t>Time_Spent</a:t>
            </a:r>
            <a:endParaRPr lang="en-IN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b="0" dirty="0"/>
              <a:t>Age </a:t>
            </a:r>
            <a:endParaRPr lang="en-IN" b="0" dirty="0" smtClean="0"/>
          </a:p>
          <a:p>
            <a:pPr>
              <a:buAutoNum type="arabicParenR"/>
            </a:pPr>
            <a:r>
              <a:rPr lang="en-IN" b="0" dirty="0" err="1"/>
              <a:t>Avg_Income</a:t>
            </a:r>
            <a:endParaRPr lang="en-IN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b="0" dirty="0" err="1"/>
              <a:t>Internet_Usage</a:t>
            </a:r>
            <a:endParaRPr lang="en-IN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b="0" dirty="0" err="1"/>
              <a:t>Ad_Topic</a:t>
            </a:r>
            <a:r>
              <a:rPr lang="en-IN" b="0" dirty="0"/>
              <a:t> (product_3, product_8, product_21, and product_28)</a:t>
            </a:r>
            <a:endParaRPr lang="en-IN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b="0" dirty="0" err="1" smtClean="0"/>
              <a:t>City_code</a:t>
            </a:r>
            <a:r>
              <a:rPr lang="en-IN" b="0" dirty="0" smtClean="0"/>
              <a:t> </a:t>
            </a:r>
            <a:r>
              <a:rPr lang="en-IN" b="0" dirty="0"/>
              <a:t>(City_2, City_3, City_4, City_5, City_6, and City_7</a:t>
            </a:r>
            <a:r>
              <a:rPr lang="en-IN" b="0" dirty="0" smtClean="0"/>
              <a:t>)</a:t>
            </a:r>
          </a:p>
          <a:p>
            <a:pPr>
              <a:buAutoNum type="arabicParenR"/>
            </a:pPr>
            <a:r>
              <a:rPr lang="en-IN" b="0" dirty="0" err="1" smtClean="0"/>
              <a:t>Time_Period</a:t>
            </a:r>
            <a:r>
              <a:rPr lang="en-IN" b="0" dirty="0" smtClean="0"/>
              <a:t> </a:t>
            </a:r>
            <a:r>
              <a:rPr lang="en-IN" b="0" dirty="0"/>
              <a:t>(Mid-Night and Morning</a:t>
            </a:r>
            <a:r>
              <a:rPr lang="en-IN" b="0" dirty="0" smtClean="0"/>
              <a:t>)</a:t>
            </a:r>
          </a:p>
          <a:p>
            <a:pPr marL="0" indent="0"/>
            <a:endParaRPr lang="en-IN" b="0" i="1" dirty="0">
              <a:latin typeface="Cambria" pitchFamily="18" charset="0"/>
              <a:ea typeface="Cambria" pitchFamily="18" charset="0"/>
            </a:endParaRPr>
          </a:p>
          <a:p>
            <a:pPr marL="0" indent="0"/>
            <a:r>
              <a:rPr lang="en-IN" b="0" i="1" dirty="0" smtClean="0">
                <a:latin typeface="Cambria" pitchFamily="18" charset="0"/>
                <a:ea typeface="Cambria" pitchFamily="18" charset="0"/>
              </a:rPr>
              <a:t>*** 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These are </a:t>
            </a:r>
            <a:r>
              <a:rPr lang="en-US" b="0" dirty="0">
                <a:latin typeface="Cambria" panose="02040503050406030204" pitchFamily="18" charset="0"/>
              </a:rPr>
              <a:t>significant variables </a:t>
            </a:r>
            <a:r>
              <a:rPr lang="en-US" b="0" dirty="0" smtClean="0">
                <a:latin typeface="Cambria" panose="02040503050406030204" pitchFamily="18" charset="0"/>
              </a:rPr>
              <a:t>also (selected after </a:t>
            </a:r>
            <a:r>
              <a:rPr lang="en-US" b="0" dirty="0">
                <a:latin typeface="Cambria" panose="02040503050406030204" pitchFamily="18" charset="0"/>
              </a:rPr>
              <a:t>removing the variables with high </a:t>
            </a:r>
            <a:r>
              <a:rPr lang="en-US" b="0" dirty="0" err="1">
                <a:latin typeface="Cambria" panose="02040503050406030204" pitchFamily="18" charset="0"/>
              </a:rPr>
              <a:t>multicollinearity</a:t>
            </a:r>
            <a:r>
              <a:rPr lang="en-US" b="0" dirty="0">
                <a:latin typeface="Cambria" panose="02040503050406030204" pitchFamily="18" charset="0"/>
              </a:rPr>
              <a:t> from the </a:t>
            </a:r>
            <a:r>
              <a:rPr lang="en-US" b="0" dirty="0" smtClean="0">
                <a:latin typeface="Cambria" panose="02040503050406030204" pitchFamily="18" charset="0"/>
              </a:rPr>
              <a:t>model)</a:t>
            </a:r>
            <a:endParaRPr lang="en-IN" b="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importance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dirty="0" smtClean="0"/>
              <a:t>Based on the potential variables, the top three most important variables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err="1" smtClean="0"/>
              <a:t>Internet_Usage</a:t>
            </a:r>
            <a:endParaRPr lang="en-I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/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err="1" smtClean="0"/>
              <a:t>Avg_Income</a:t>
            </a:r>
            <a:r>
              <a:rPr lang="en-IN" b="0" dirty="0" smtClean="0"/>
              <a:t> 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7761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43484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Business problem overview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35864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Observations from the confusion matrix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Diagnostic Test values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1) 		Actual	</a:t>
            </a:r>
            <a:r>
              <a:rPr lang="en-US" dirty="0"/>
              <a:t> </a:t>
            </a:r>
            <a:r>
              <a:rPr lang="en-US" dirty="0" smtClean="0"/>
              <a:t>      0    </a:t>
            </a:r>
            <a:r>
              <a:rPr lang="en-US" dirty="0"/>
              <a:t>1</a:t>
            </a:r>
            <a:endParaRPr lang="en-IN" dirty="0"/>
          </a:p>
          <a:p>
            <a:r>
              <a:rPr lang="en-US" dirty="0" smtClean="0"/>
              <a:t>Predicted        	0 </a:t>
            </a:r>
            <a:r>
              <a:rPr lang="en-US" b="0" dirty="0"/>
              <a:t>1049   87</a:t>
            </a:r>
            <a:endParaRPr lang="en-IN" b="0" dirty="0"/>
          </a:p>
          <a:p>
            <a:r>
              <a:rPr lang="en-US" dirty="0"/>
              <a:t>        	        </a:t>
            </a:r>
            <a:r>
              <a:rPr lang="en-US" dirty="0" smtClean="0"/>
              <a:t>	1   </a:t>
            </a:r>
            <a:r>
              <a:rPr lang="en-US" b="0" dirty="0"/>
              <a:t>37  </a:t>
            </a:r>
            <a:r>
              <a:rPr lang="en-US" b="0" dirty="0" smtClean="0"/>
              <a:t>824</a:t>
            </a:r>
            <a:endParaRPr lang="en-IN" b="0" dirty="0"/>
          </a:p>
          <a:p>
            <a:r>
              <a:rPr lang="en-IN" dirty="0" smtClean="0"/>
              <a:t>2)</a:t>
            </a:r>
          </a:p>
          <a:p>
            <a:r>
              <a:rPr lang="en-US" dirty="0"/>
              <a:t>AUC matrix:</a:t>
            </a:r>
            <a:endParaRPr lang="en-IN" dirty="0"/>
          </a:p>
          <a:p>
            <a:r>
              <a:rPr lang="en-US" dirty="0"/>
              <a:t>Metric          	Values</a:t>
            </a:r>
            <a:endParaRPr lang="en-IN" dirty="0"/>
          </a:p>
          <a:p>
            <a:r>
              <a:rPr lang="en-US" b="0" dirty="0"/>
              <a:t>threshold     	0.5365780</a:t>
            </a:r>
            <a:endParaRPr lang="en-IN" b="0" dirty="0"/>
          </a:p>
          <a:p>
            <a:r>
              <a:rPr lang="en-US" b="0" dirty="0"/>
              <a:t>specificity     	0.9045005</a:t>
            </a:r>
            <a:endParaRPr lang="en-IN" b="0" dirty="0"/>
          </a:p>
          <a:p>
            <a:r>
              <a:rPr lang="en-US" b="0" dirty="0"/>
              <a:t>sensitivity         </a:t>
            </a:r>
            <a:r>
              <a:rPr lang="en-US" b="0" dirty="0" smtClean="0"/>
              <a:t>	0.9659300</a:t>
            </a:r>
            <a:endParaRPr lang="en-IN" b="0" dirty="0"/>
          </a:p>
          <a:p>
            <a:r>
              <a:rPr lang="en-US" b="0" dirty="0"/>
              <a:t>AUC                   </a:t>
            </a:r>
            <a:r>
              <a:rPr lang="en-US" b="0" dirty="0" smtClean="0"/>
              <a:t>	0.9653539</a:t>
            </a:r>
            <a:endParaRPr lang="en-IN" b="0" dirty="0"/>
          </a:p>
          <a:p>
            <a:r>
              <a:rPr lang="en-US" b="0" dirty="0" err="1"/>
              <a:t>AccuracyRate</a:t>
            </a:r>
            <a:r>
              <a:rPr lang="en-US" b="0" dirty="0"/>
              <a:t>   </a:t>
            </a:r>
            <a:r>
              <a:rPr lang="en-US" b="0" dirty="0" smtClean="0"/>
              <a:t>	0.9379069</a:t>
            </a:r>
            <a:endParaRPr lang="en-IN" b="0" dirty="0"/>
          </a:p>
          <a:p>
            <a:r>
              <a:rPr lang="en-US" b="0" dirty="0"/>
              <a:t>Gini 		 </a:t>
            </a:r>
            <a:r>
              <a:rPr lang="en-US" b="0" dirty="0" smtClean="0"/>
              <a:t>0.9307078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4128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Diagnostic Test </a:t>
            </a:r>
            <a:r>
              <a:rPr lang="en-IN" dirty="0" smtClean="0"/>
              <a:t>values with </a:t>
            </a:r>
            <a:r>
              <a:rPr lang="en-IN" dirty="0" err="1" smtClean="0"/>
              <a:t>Roc_curve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Precision value of the model:  0.95</a:t>
            </a:r>
            <a:endParaRPr lang="en-IN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Accuracy of the model:  0.93</a:t>
            </a:r>
            <a:endParaRPr lang="en-IN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Recall value of the model:  0.04</a:t>
            </a:r>
            <a:endParaRPr lang="en-IN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f1 score of the model:  </a:t>
            </a:r>
            <a:r>
              <a:rPr lang="en-US" b="0" dirty="0" smtClean="0"/>
              <a:t>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err="1" smtClean="0"/>
              <a:t>Roc_curve</a:t>
            </a:r>
            <a:r>
              <a:rPr lang="en-IN" b="0" dirty="0" smtClean="0"/>
              <a:t> :</a:t>
            </a:r>
            <a:endParaRPr lang="en-IN" b="0" dirty="0"/>
          </a:p>
          <a:p>
            <a:endParaRPr lang="en-IN" b="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8900" y="2971800"/>
            <a:ext cx="390906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51104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Business RECOMMENDATIONs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1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523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number of visitors who are spending more time is more likely to click the ad than those who are spending less time on the </a:t>
            </a:r>
            <a:r>
              <a:rPr lang="en-US" dirty="0" smtClean="0"/>
              <a:t>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Age </a:t>
            </a:r>
            <a:r>
              <a:rPr lang="en-US" dirty="0"/>
              <a:t>has a positive impact hence visitors of any age are more likely to click the </a:t>
            </a:r>
            <a:r>
              <a:rPr lang="en-US" dirty="0" smtClean="0"/>
              <a:t>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number of visitors who have a high average income is more likely to click the ad than those who have a less average </a:t>
            </a:r>
            <a:r>
              <a:rPr lang="en-US" dirty="0" smtClean="0"/>
              <a:t>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number of visitors who are using more internet is more likely to click the ad than those who are using less </a:t>
            </a:r>
            <a:r>
              <a:rPr lang="en-US" dirty="0" smtClean="0"/>
              <a:t>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Ad_Topic</a:t>
            </a:r>
            <a:r>
              <a:rPr lang="en-US" dirty="0"/>
              <a:t>, product_3 is more likely to click the ad than the headline of the advertisement </a:t>
            </a:r>
            <a:r>
              <a:rPr lang="en-US" dirty="0" smtClean="0"/>
              <a:t>product_1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Ad_Topic</a:t>
            </a:r>
            <a:r>
              <a:rPr lang="en-US" dirty="0"/>
              <a:t>, product_8 is more likely to click the ad than the headline of the advertisement product_1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Ad_Topic</a:t>
            </a:r>
            <a:r>
              <a:rPr lang="en-US" dirty="0"/>
              <a:t>, product_21 is more likely to click the ad than the headline of the advertisement </a:t>
            </a:r>
            <a:r>
              <a:rPr lang="en-US" dirty="0" smtClean="0"/>
              <a:t>product_1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Ad_Topic</a:t>
            </a:r>
            <a:r>
              <a:rPr lang="en-US" dirty="0"/>
              <a:t>, product_28 is more likely to click the ad than the headline of the advertisement </a:t>
            </a:r>
            <a:r>
              <a:rPr lang="en-US" dirty="0" smtClean="0"/>
              <a:t>product_1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city_code</a:t>
            </a:r>
            <a:r>
              <a:rPr lang="en-US" dirty="0"/>
              <a:t>, the user from city_2 is more likely to click the ad than the user in </a:t>
            </a:r>
            <a:r>
              <a:rPr lang="en-US" dirty="0" smtClean="0"/>
              <a:t>city_1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city_code</a:t>
            </a:r>
            <a:r>
              <a:rPr lang="en-US" dirty="0"/>
              <a:t>, the user from city_3 is more likely to click the ad than the user in </a:t>
            </a:r>
            <a:r>
              <a:rPr lang="en-US" dirty="0" smtClean="0"/>
              <a:t>city_1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city_code</a:t>
            </a:r>
            <a:r>
              <a:rPr lang="en-US" dirty="0"/>
              <a:t>, the user from city_4 is more likely to click the ad than the user in city_1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6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city_code</a:t>
            </a:r>
            <a:r>
              <a:rPr lang="en-US" dirty="0"/>
              <a:t>, the user from city_5 is more likely to click the ad than the user in </a:t>
            </a:r>
            <a:r>
              <a:rPr lang="en-US" dirty="0" smtClean="0"/>
              <a:t>city_1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city_code</a:t>
            </a:r>
            <a:r>
              <a:rPr lang="en-US" dirty="0"/>
              <a:t>, the user from city_6 is more likely to click the ad than the user in </a:t>
            </a:r>
            <a:r>
              <a:rPr lang="en-US" dirty="0" smtClean="0"/>
              <a:t>city_1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city_code</a:t>
            </a:r>
            <a:r>
              <a:rPr lang="en-US" dirty="0"/>
              <a:t>, the user from city_7 is more likely to click the ad than the user in </a:t>
            </a:r>
            <a:r>
              <a:rPr lang="en-US" dirty="0" smtClean="0"/>
              <a:t>city_1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Mid-Night </a:t>
            </a:r>
            <a:r>
              <a:rPr lang="en-US" dirty="0" err="1"/>
              <a:t>time_period</a:t>
            </a:r>
            <a:r>
              <a:rPr lang="en-US" dirty="0"/>
              <a:t> is more likely time to click the ad than Early-Morning </a:t>
            </a:r>
            <a:r>
              <a:rPr lang="en-US" dirty="0" err="1" smtClean="0"/>
              <a:t>Time_period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Morning </a:t>
            </a:r>
            <a:r>
              <a:rPr lang="en-US" dirty="0" err="1"/>
              <a:t>time_period</a:t>
            </a:r>
            <a:r>
              <a:rPr lang="en-US" dirty="0"/>
              <a:t> is more likely time to click the ad than Early-Morning </a:t>
            </a:r>
            <a:r>
              <a:rPr lang="en-US" dirty="0" err="1" smtClean="0"/>
              <a:t>Time_period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2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5648623" cy="16002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         THANK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YOU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05400"/>
            <a:ext cx="1676400" cy="134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520940" cy="54864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                </a:t>
            </a:r>
            <a:r>
              <a:rPr lang="en-US" sz="3200" b="1" dirty="0">
                <a:latin typeface="Cambria" pitchFamily="18" charset="0"/>
                <a:ea typeface="Cambria" pitchFamily="18" charset="0"/>
              </a:rPr>
              <a:t>OBJECTIVE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520940" cy="392857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Segoe UI Semibold" pitchFamily="34" charset="0"/>
              <a:ea typeface="Cambria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itchFamily="18" charset="0"/>
              </a:rPr>
              <a:t> 1) We got the dataset called “Web_data.csv”. For this project, we have received various months of data in the year 2020. It is already being provided the clicked and non-clicked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visit_id</a:t>
            </a:r>
            <a:r>
              <a:rPr lang="en-US" dirty="0">
                <a:latin typeface="Cambria" pitchFamily="18" charset="0"/>
                <a:ea typeface="Cambria" pitchFamily="18" charset="0"/>
              </a:rPr>
              <a:t>. Here, the goal is to Predict who is likely going to click on the Advertisement so it can contribute to more revenue generation to the organization</a:t>
            </a:r>
            <a:r>
              <a:rPr lang="en-US" dirty="0" smtClean="0"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IN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r>
              <a:rPr lang="en-IN" dirty="0">
                <a:latin typeface="Cambria" pitchFamily="18" charset="0"/>
                <a:ea typeface="Cambria" pitchFamily="18" charset="0"/>
              </a:rPr>
              <a:t>2) </a:t>
            </a:r>
            <a:r>
              <a:rPr lang="en-US" dirty="0">
                <a:latin typeface="Cambria" panose="02040503050406030204" pitchFamily="18" charset="0"/>
              </a:rPr>
              <a:t>Considering this objective of the project, we are running a Logistic Regression on Clicked (</a:t>
            </a:r>
            <a:r>
              <a:rPr lang="en-US" i="1" dirty="0">
                <a:latin typeface="Cambria" panose="02040503050406030204" pitchFamily="18" charset="0"/>
              </a:rPr>
              <a:t>Y). </a:t>
            </a:r>
            <a:r>
              <a:rPr lang="en-US" dirty="0">
                <a:latin typeface="Cambria" panose="02040503050406030204" pitchFamily="18" charset="0"/>
              </a:rPr>
              <a:t>The target is to analyze the influence of several independent factors (</a:t>
            </a:r>
            <a:r>
              <a:rPr lang="en-US" dirty="0" err="1">
                <a:latin typeface="Cambria" panose="02040503050406030204" pitchFamily="18" charset="0"/>
              </a:rPr>
              <a:t>Time_Spent</a:t>
            </a:r>
            <a:r>
              <a:rPr lang="en-US" dirty="0">
                <a:latin typeface="Cambria" panose="02040503050406030204" pitchFamily="18" charset="0"/>
              </a:rPr>
              <a:t>, Age, </a:t>
            </a:r>
            <a:r>
              <a:rPr lang="en-US" dirty="0" err="1">
                <a:latin typeface="Cambria" panose="02040503050406030204" pitchFamily="18" charset="0"/>
              </a:rPr>
              <a:t>Avg_Income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Internet_Usage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Ad_Topic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Country_Name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City_code</a:t>
            </a:r>
            <a:r>
              <a:rPr lang="en-US" dirty="0">
                <a:latin typeface="Cambria" panose="02040503050406030204" pitchFamily="18" charset="0"/>
              </a:rPr>
              <a:t>, Male, </a:t>
            </a:r>
            <a:r>
              <a:rPr lang="en-US" dirty="0" err="1">
                <a:latin typeface="Cambria" panose="02040503050406030204" pitchFamily="18" charset="0"/>
              </a:rPr>
              <a:t>Time_Period</a:t>
            </a:r>
            <a:r>
              <a:rPr lang="en-US" dirty="0">
                <a:latin typeface="Cambria" panose="02040503050406030204" pitchFamily="18" charset="0"/>
              </a:rPr>
              <a:t>, Weekday, Month, and Year) that affect dependent variable Y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.</a:t>
            </a:r>
            <a:endParaRPr lang="en-IN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dirty="0">
              <a:latin typeface="Segoe UI Semibold" pitchFamily="34" charset="0"/>
              <a:cs typeface="Segoe UI Semibold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421" y="685800"/>
            <a:ext cx="7520940" cy="548640"/>
          </a:xfrm>
        </p:spPr>
        <p:txBody>
          <a:bodyPr/>
          <a:lstStyle/>
          <a:p>
            <a:r>
              <a:rPr lang="en-US" sz="3200" b="1" dirty="0">
                <a:latin typeface="Cambria" pitchFamily="18" charset="0"/>
                <a:ea typeface="Cambria" pitchFamily="18" charset="0"/>
              </a:rPr>
              <a:t>            DEPENDENT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421" y="1371600"/>
            <a:ext cx="7635240" cy="4538172"/>
          </a:xfrm>
        </p:spPr>
        <p:txBody>
          <a:bodyPr/>
          <a:lstStyle/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*** </a:t>
            </a:r>
            <a:r>
              <a:rPr lang="en-US" i="1" dirty="0">
                <a:latin typeface="Cambria" pitchFamily="18" charset="0"/>
                <a:ea typeface="Cambria" pitchFamily="18" charset="0"/>
              </a:rPr>
              <a:t>The dependent variable/target variable is clicked. It is a categorical column with 0 and 1. 0 means not clicked, and 1 means  clicked that ad.</a:t>
            </a:r>
          </a:p>
          <a:p>
            <a:endParaRPr lang="en-US" i="1" dirty="0">
              <a:latin typeface="Cambria" pitchFamily="18" charset="0"/>
              <a:ea typeface="Cambria" pitchFamily="18" charset="0"/>
            </a:endParaRPr>
          </a:p>
          <a:p>
            <a:r>
              <a:rPr lang="en-US" i="1" dirty="0">
                <a:latin typeface="Cambria" pitchFamily="18" charset="0"/>
                <a:ea typeface="Cambria" pitchFamily="18" charset="0"/>
              </a:rPr>
              <a:t>*** Graphical representations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of the target variable:</a:t>
            </a:r>
          </a:p>
          <a:p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3352800"/>
            <a:ext cx="3557951" cy="2394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838200"/>
            <a:ext cx="7520940" cy="548640"/>
          </a:xfrm>
        </p:spPr>
        <p:txBody>
          <a:bodyPr/>
          <a:lstStyle/>
          <a:p>
            <a:r>
              <a:rPr lang="en-IN" b="1" dirty="0">
                <a:latin typeface="Cambria" pitchFamily="18" charset="0"/>
                <a:ea typeface="Cambria" pitchFamily="18" charset="0"/>
              </a:rPr>
              <a:t>Count of variables and observations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76400"/>
            <a:ext cx="7520940" cy="3156477"/>
          </a:xfrm>
        </p:spPr>
        <p:txBody>
          <a:bodyPr>
            <a:normAutofit/>
          </a:bodyPr>
          <a:lstStyle/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*** 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IN" b="0" dirty="0" smtClean="0"/>
              <a:t>Structure of the dataset </a:t>
            </a:r>
            <a:r>
              <a:rPr lang="en-IN" b="0" dirty="0" smtClean="0">
                <a:latin typeface="+mj-lt"/>
              </a:rPr>
              <a:t>is 6657 obs. of 14 variables.</a:t>
            </a:r>
            <a:endParaRPr lang="en-IN" b="0" dirty="0">
              <a:latin typeface="+mj-lt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43484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Univariate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9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Time_Spent</a:t>
            </a:r>
            <a:r>
              <a:rPr lang="en-IN" dirty="0"/>
              <a:t> </a:t>
            </a:r>
            <a:r>
              <a:rPr lang="en-IN" dirty="0" smtClean="0"/>
              <a:t>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It is a negatively skewed data distribution (left</a:t>
            </a:r>
            <a:r>
              <a:rPr lang="en-US" b="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Most </a:t>
            </a:r>
            <a:r>
              <a:rPr lang="en-US" b="0" dirty="0"/>
              <a:t>of the data fall under 75 to 85 mins 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is the average time spent by the user on the website</a:t>
            </a:r>
            <a:endParaRPr lang="en-IN" b="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9380" y="2743200"/>
            <a:ext cx="3848100" cy="25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 Column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It is a normal </a:t>
            </a:r>
            <a:r>
              <a:rPr lang="en-US" b="0" dirty="0" smtClean="0"/>
              <a:t>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Most </a:t>
            </a:r>
            <a:r>
              <a:rPr lang="en-US" b="0" dirty="0"/>
              <a:t>of the data fall under 25 to 50 </a:t>
            </a:r>
            <a:r>
              <a:rPr lang="en-US" b="0" dirty="0" smtClean="0"/>
              <a:t>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is the user’s age in years</a:t>
            </a:r>
            <a:endParaRPr lang="en-IN" b="0" dirty="0"/>
          </a:p>
        </p:txBody>
      </p:sp>
      <p:pic>
        <p:nvPicPr>
          <p:cNvPr id="7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30" y="2861977"/>
            <a:ext cx="390939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Avg_income</a:t>
            </a:r>
            <a:r>
              <a:rPr lang="en-IN" dirty="0" smtClean="0"/>
              <a:t>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It is a negatively skewed data distribution (left</a:t>
            </a:r>
            <a:r>
              <a:rPr lang="en-US" b="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Most </a:t>
            </a:r>
            <a:r>
              <a:rPr lang="en-US" b="0" dirty="0"/>
              <a:t>of the data fall under 5000 to </a:t>
            </a:r>
            <a:r>
              <a:rPr lang="en-US" b="0" dirty="0" smtClean="0"/>
              <a:t>7000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is the average Income of the geographical area of the user</a:t>
            </a:r>
            <a:endParaRPr lang="en-IN" b="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1292" y="2890552"/>
            <a:ext cx="37242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1712</TotalTime>
  <Words>914</Words>
  <Application>Microsoft Office PowerPoint</Application>
  <PresentationFormat>On-screen Show (4:3)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Britannic Bold</vt:lpstr>
      <vt:lpstr>Calibri</vt:lpstr>
      <vt:lpstr>Cambria</vt:lpstr>
      <vt:lpstr>Franklin Gothic Book</vt:lpstr>
      <vt:lpstr>Franklin Gothic Medium</vt:lpstr>
      <vt:lpstr>Segoe UI Semibold</vt:lpstr>
      <vt:lpstr>Tunga</vt:lpstr>
      <vt:lpstr>Wingdings</vt:lpstr>
      <vt:lpstr>Angles</vt:lpstr>
      <vt:lpstr>      Website Ad-Click Assignment</vt:lpstr>
      <vt:lpstr>Business problem overview</vt:lpstr>
      <vt:lpstr>                        OBJECTIVE</vt:lpstr>
      <vt:lpstr>            DEPENDENT VARIABLE</vt:lpstr>
      <vt:lpstr>Count of variables and observations</vt:lpstr>
      <vt:lpstr>Univariate analysis</vt:lpstr>
      <vt:lpstr>Time_Spent column</vt:lpstr>
      <vt:lpstr>Age Column</vt:lpstr>
      <vt:lpstr>Avg_income column</vt:lpstr>
      <vt:lpstr>Internet_Usage column</vt:lpstr>
      <vt:lpstr>Year column</vt:lpstr>
      <vt:lpstr>Bivariate analysis</vt:lpstr>
      <vt:lpstr>Time_spent vs click</vt:lpstr>
      <vt:lpstr>Age vs click</vt:lpstr>
      <vt:lpstr>INternet_usage vs click</vt:lpstr>
      <vt:lpstr>Avg_Income VS click</vt:lpstr>
      <vt:lpstr>Model building and Outcome</vt:lpstr>
      <vt:lpstr>              potential VARIABLES</vt:lpstr>
      <vt:lpstr>Variable importance</vt:lpstr>
      <vt:lpstr>Observations from the confusion matrix</vt:lpstr>
      <vt:lpstr>Diagnostic Test values</vt:lpstr>
      <vt:lpstr>Diagnostic Test values with Roc_curve</vt:lpstr>
      <vt:lpstr>Business RECOMMENDATIONs</vt:lpstr>
      <vt:lpstr>Recommendations</vt:lpstr>
      <vt:lpstr>Recommendations (Cont.)</vt:lpstr>
      <vt:lpstr>Recommendations (Cont.)</vt:lpstr>
      <vt:lpstr>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MARKET CUSTOMER VALUE ANALYSIS</dc:title>
  <dc:creator>Mim Roy</dc:creator>
  <cp:lastModifiedBy>Supriyo Barik</cp:lastModifiedBy>
  <cp:revision>94</cp:revision>
  <dcterms:created xsi:type="dcterms:W3CDTF">2006-08-16T00:00:00Z</dcterms:created>
  <dcterms:modified xsi:type="dcterms:W3CDTF">2021-08-24T16:44:02Z</dcterms:modified>
</cp:coreProperties>
</file>