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2"/>
  </p:notesMasterIdLst>
  <p:handoutMasterIdLst>
    <p:handoutMasterId r:id="rId103"/>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84" r:id="rId18"/>
    <p:sldId id="685" r:id="rId19"/>
    <p:sldId id="687" r:id="rId20"/>
    <p:sldId id="686" r:id="rId21"/>
    <p:sldId id="688" r:id="rId22"/>
    <p:sldId id="689" r:id="rId23"/>
    <p:sldId id="661" r:id="rId24"/>
    <p:sldId id="646" r:id="rId25"/>
    <p:sldId id="620" r:id="rId26"/>
    <p:sldId id="657" r:id="rId27"/>
    <p:sldId id="656" r:id="rId28"/>
    <p:sldId id="672" r:id="rId29"/>
    <p:sldId id="662" r:id="rId30"/>
    <p:sldId id="617" r:id="rId31"/>
    <p:sldId id="618" r:id="rId32"/>
    <p:sldId id="300" r:id="rId33"/>
    <p:sldId id="286" r:id="rId34"/>
    <p:sldId id="368" r:id="rId35"/>
    <p:sldId id="306" r:id="rId36"/>
    <p:sldId id="615" r:id="rId37"/>
    <p:sldId id="288" r:id="rId38"/>
    <p:sldId id="285" r:id="rId39"/>
    <p:sldId id="294" r:id="rId40"/>
    <p:sldId id="298" r:id="rId41"/>
    <p:sldId id="284" r:id="rId42"/>
    <p:sldId id="296" r:id="rId43"/>
    <p:sldId id="297" r:id="rId44"/>
    <p:sldId id="658" r:id="rId45"/>
    <p:sldId id="625" r:id="rId46"/>
    <p:sldId id="629" r:id="rId47"/>
    <p:sldId id="628" r:id="rId48"/>
    <p:sldId id="665" r:id="rId49"/>
    <p:sldId id="311" r:id="rId50"/>
    <p:sldId id="666" r:id="rId51"/>
    <p:sldId id="653" r:id="rId52"/>
    <p:sldId id="674" r:id="rId53"/>
    <p:sldId id="312" r:id="rId54"/>
    <p:sldId id="676" r:id="rId55"/>
    <p:sldId id="652" r:id="rId56"/>
    <p:sldId id="677" r:id="rId57"/>
    <p:sldId id="678" r:id="rId58"/>
    <p:sldId id="664" r:id="rId59"/>
    <p:sldId id="683" r:id="rId60"/>
    <p:sldId id="259" r:id="rId61"/>
    <p:sldId id="682" r:id="rId62"/>
    <p:sldId id="421" r:id="rId63"/>
    <p:sldId id="614" r:id="rId64"/>
    <p:sldId id="583" r:id="rId65"/>
    <p:sldId id="622" r:id="rId66"/>
    <p:sldId id="605" r:id="rId67"/>
    <p:sldId id="604" r:id="rId68"/>
    <p:sldId id="606" r:id="rId69"/>
    <p:sldId id="607" r:id="rId70"/>
    <p:sldId id="649" r:id="rId71"/>
    <p:sldId id="637" r:id="rId72"/>
    <p:sldId id="640" r:id="rId73"/>
    <p:sldId id="660" r:id="rId74"/>
    <p:sldId id="279" r:id="rId75"/>
    <p:sldId id="271" r:id="rId76"/>
    <p:sldId id="633" r:id="rId77"/>
    <p:sldId id="641" r:id="rId78"/>
    <p:sldId id="596" r:id="rId79"/>
    <p:sldId id="609" r:id="rId80"/>
    <p:sldId id="611" r:id="rId81"/>
    <p:sldId id="616" r:id="rId82"/>
    <p:sldId id="624" r:id="rId83"/>
    <p:sldId id="621" r:id="rId84"/>
    <p:sldId id="313" r:id="rId85"/>
    <p:sldId id="671" r:id="rId86"/>
    <p:sldId id="305" r:id="rId87"/>
    <p:sldId id="623" r:id="rId88"/>
    <p:sldId id="631" r:id="rId89"/>
    <p:sldId id="634" r:id="rId90"/>
    <p:sldId id="663" r:id="rId91"/>
    <p:sldId id="302" r:id="rId92"/>
    <p:sldId id="303" r:id="rId93"/>
    <p:sldId id="613" r:id="rId94"/>
    <p:sldId id="659" r:id="rId95"/>
    <p:sldId id="643" r:id="rId96"/>
    <p:sldId id="644" r:id="rId97"/>
    <p:sldId id="645" r:id="rId98"/>
    <p:sldId id="668" r:id="rId99"/>
    <p:sldId id="669" r:id="rId100"/>
    <p:sldId id="673" r:id="rId10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企業経営リスク分析＆対策" id="{FDECF7C8-8A6D-4388-8E92-2B9C07BB47EC}">
          <p14:sldIdLst>
            <p14:sldId id="267"/>
            <p14:sldId id="600"/>
            <p14:sldId id="679"/>
            <p14:sldId id="602"/>
            <p14:sldId id="681"/>
            <p14:sldId id="680"/>
            <p14:sldId id="598"/>
            <p14:sldId id="601"/>
            <p14:sldId id="599"/>
            <p14:sldId id="603"/>
            <p14:sldId id="630"/>
            <p14:sldId id="647"/>
          </p14:sldIdLst>
        </p14:section>
        <p14:section name="産業パーク目標" id="{9B01B4AA-8769-42F5-B05B-46DBA93D4093}">
          <p14:sldIdLst>
            <p14:sldId id="655"/>
            <p14:sldId id="627"/>
            <p14:sldId id="684"/>
            <p14:sldId id="685"/>
            <p14:sldId id="687"/>
            <p14:sldId id="686"/>
            <p14:sldId id="688"/>
            <p14:sldId id="689"/>
          </p14:sldIdLst>
        </p14:section>
        <p14:section name="セキュリティ対策" id="{FD44000E-2378-4FC8-91E1-5C238003C214}">
          <p14:sldIdLst>
            <p14:sldId id="661"/>
            <p14:sldId id="646"/>
            <p14:sldId id="620"/>
          </p14:sldIdLst>
        </p14:section>
        <p14:section name="マーキング戦略" id="{2CF1C55D-A128-4B50-8507-78419BA7FBDF}">
          <p14:sldIdLst>
            <p14:sldId id="657"/>
            <p14:sldId id="656"/>
            <p14:sldId id="672"/>
          </p14:sldIdLst>
        </p14:section>
        <p14:section name="産業パーク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企業（例）" id="{B9200AD9-732E-4CB9-92FF-418C8A8B324D}">
          <p14:sldIdLst>
            <p14:sldId id="658"/>
            <p14:sldId id="625"/>
            <p14:sldId id="629"/>
            <p14:sldId id="628"/>
            <p14:sldId id="665"/>
            <p14:sldId id="311"/>
            <p14:sldId id="666"/>
            <p14:sldId id="653"/>
            <p14:sldId id="674"/>
            <p14:sldId id="312"/>
            <p14:sldId id="676"/>
            <p14:sldId id="652"/>
            <p14:sldId id="677"/>
            <p14:sldId id="678"/>
            <p14:sldId id="664"/>
          </p14:sldIdLst>
        </p14:section>
        <p14:section name="組織改革" id="{D13A7451-7AE4-484A-8C69-3C5657EE0585}">
          <p14:sldIdLst>
            <p14:sldId id="683"/>
            <p14:sldId id="259"/>
            <p14:sldId id="682"/>
            <p14:sldId id="421"/>
            <p14:sldId id="614"/>
            <p14:sldId id="583"/>
            <p14:sldId id="622"/>
            <p14:sldId id="605"/>
            <p14:sldId id="604"/>
            <p14:sldId id="606"/>
            <p14:sldId id="607"/>
            <p14:sldId id="649"/>
            <p14:sldId id="637"/>
            <p14:sldId id="640"/>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会社プレゼン" id="{407E76A8-E167-49CE-94C1-8F7334C3359A}">
          <p14:sldIdLst>
            <p14:sldId id="663"/>
            <p14:sldId id="302"/>
            <p14:sldId id="303"/>
            <p14:sldId id="613"/>
          </p14:sldIdLst>
        </p14:section>
        <p14:section name="社内チームワークとコスト精算" id="{0303DD33-FC07-4C67-8FBD-C55B17EBF7FE}">
          <p14:sldIdLst>
            <p14:sldId id="659"/>
            <p14:sldId id="643"/>
            <p14:sldId id="644"/>
            <p14:sldId id="645"/>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84894" autoAdjust="0"/>
  </p:normalViewPr>
  <p:slideViewPr>
    <p:cSldViewPr snapToGrid="0">
      <p:cViewPr varScale="1">
        <p:scale>
          <a:sx n="71" d="100"/>
          <a:sy n="71" d="100"/>
        </p:scale>
        <p:origin x="858" y="36"/>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2022/6/21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0" dirty="0">
                <a:solidFill>
                  <a:srgbClr val="D4D4D4"/>
                </a:solidFill>
                <a:effectLst/>
                <a:latin typeface="Consolas" panose="020B0609020204030204" pitchFamily="49" charset="0"/>
              </a:rPr>
              <a:t>ある地方政府と　協力して　大学生実践センターを構築してください。</a:t>
            </a:r>
          </a:p>
          <a:p>
            <a:r>
              <a:rPr lang="ja-JP" altLang="en-US" b="0" dirty="0">
                <a:solidFill>
                  <a:srgbClr val="D4D4D4"/>
                </a:solidFill>
                <a:effectLst/>
                <a:latin typeface="Consolas" panose="020B0609020204030204" pitchFamily="49" charset="0"/>
              </a:rPr>
              <a:t>想定　毎年</a:t>
            </a:r>
            <a:r>
              <a:rPr lang="en-US" altLang="ja-JP" b="0" dirty="0">
                <a:solidFill>
                  <a:srgbClr val="D4D4D4"/>
                </a:solidFill>
                <a:effectLst/>
                <a:latin typeface="Consolas" panose="020B0609020204030204" pitchFamily="49" charset="0"/>
              </a:rPr>
              <a:t>500</a:t>
            </a:r>
            <a:r>
              <a:rPr lang="ja-JP" altLang="en-US" b="0" dirty="0">
                <a:solidFill>
                  <a:srgbClr val="D4D4D4"/>
                </a:solidFill>
                <a:effectLst/>
                <a:latin typeface="Consolas" panose="020B0609020204030204" pitchFamily="49" charset="0"/>
              </a:rPr>
              <a:t>名以上新卒を育成することです。</a:t>
            </a:r>
          </a:p>
          <a:p>
            <a:r>
              <a:rPr lang="ja-JP" altLang="en-US" b="0" dirty="0">
                <a:solidFill>
                  <a:srgbClr val="D4D4D4"/>
                </a:solidFill>
                <a:effectLst/>
                <a:latin typeface="Consolas" panose="020B0609020204030204" pitchFamily="49" charset="0"/>
              </a:rPr>
              <a:t>地方政府の公文書により　条件満足になれば　支援金を支給することがあります。</a:t>
            </a:r>
          </a:p>
          <a:p>
            <a:r>
              <a:rPr lang="ja-JP" altLang="en-US" b="0" dirty="0">
                <a:solidFill>
                  <a:srgbClr val="D4D4D4"/>
                </a:solidFill>
                <a:effectLst/>
                <a:latin typeface="Consolas" panose="020B0609020204030204" pitchFamily="49" charset="0"/>
              </a:rPr>
              <a:t>まだ　地方政府は　まだ　投資ファンドがあります。</a:t>
            </a:r>
          </a:p>
          <a:p>
            <a:r>
              <a:rPr lang="ja-JP" altLang="en-US" b="0" dirty="0">
                <a:solidFill>
                  <a:srgbClr val="D4D4D4"/>
                </a:solidFill>
                <a:effectLst/>
                <a:latin typeface="Consolas" panose="020B0609020204030204" pitchFamily="49" charset="0"/>
              </a:rPr>
              <a:t>まだ　税金返還も　できます。</a:t>
            </a:r>
          </a:p>
          <a:p>
            <a:r>
              <a:rPr lang="ja-JP" altLang="en-US" b="0" dirty="0">
                <a:solidFill>
                  <a:srgbClr val="D4D4D4"/>
                </a:solidFill>
                <a:effectLst/>
                <a:latin typeface="Consolas" panose="020B0609020204030204" pitchFamily="49" charset="0"/>
              </a:rPr>
              <a:t>ですから　地方政府と協力して　北京証券取引所のルールにより　人材サービスの株式会社を　設立してください。</a:t>
            </a:r>
            <a:endParaRPr lang="en-US" altLang="ja-JP" b="0" dirty="0">
              <a:solidFill>
                <a:srgbClr val="D4D4D4"/>
              </a:solidFill>
              <a:effectLst/>
              <a:latin typeface="Consolas" panose="020B0609020204030204" pitchFamily="49" charset="0"/>
            </a:endParaRPr>
          </a:p>
          <a:p>
            <a:endParaRPr lang="en-US" altLang="ja-JP" b="0" dirty="0">
              <a:solidFill>
                <a:srgbClr val="D4D4D4"/>
              </a:solidFill>
              <a:effectLst/>
              <a:latin typeface="Consolas" panose="020B0609020204030204" pitchFamily="49" charset="0"/>
            </a:endParaRPr>
          </a:p>
          <a:p>
            <a:r>
              <a:rPr lang="ja-JP" altLang="en-US" b="0" dirty="0">
                <a:solidFill>
                  <a:srgbClr val="D4D4D4"/>
                </a:solidFill>
                <a:effectLst/>
                <a:latin typeface="Consolas" panose="020B0609020204030204" pitchFamily="49" charset="0"/>
              </a:rPr>
              <a:t>ある</a:t>
            </a:r>
            <a:r>
              <a:rPr lang="en-US" altLang="ja-JP" b="0" dirty="0">
                <a:solidFill>
                  <a:srgbClr val="D4D4D4"/>
                </a:solidFill>
                <a:effectLst/>
                <a:latin typeface="Consolas" panose="020B0609020204030204" pitchFamily="49" charset="0"/>
              </a:rPr>
              <a:t>20</a:t>
            </a:r>
            <a:r>
              <a:rPr lang="ja-JP" altLang="en-US" b="0" dirty="0">
                <a:solidFill>
                  <a:srgbClr val="D4D4D4"/>
                </a:solidFill>
                <a:effectLst/>
                <a:latin typeface="Consolas" panose="020B0609020204030204" pitchFamily="49" charset="0"/>
              </a:rPr>
              <a:t>年以上のオフショア開発歴史の都市に　ある大学の旧化工学院の日本式建築を活用して　中日先端技術産業パックを構築してください。</a:t>
            </a:r>
          </a:p>
          <a:p>
            <a:r>
              <a:rPr lang="ja-JP" altLang="en-US" b="0" dirty="0">
                <a:solidFill>
                  <a:srgbClr val="D4D4D4"/>
                </a:solidFill>
                <a:effectLst/>
                <a:latin typeface="Consolas" panose="020B0609020204030204" pitchFamily="49" charset="0"/>
              </a:rPr>
              <a:t>まだ　ハイテックパックと技術開発区の大学と協力して　各開発センターの設立も　プランしてください。</a:t>
            </a:r>
          </a:p>
          <a:p>
            <a:r>
              <a:rPr lang="ja-JP" altLang="en-US" b="0" dirty="0">
                <a:solidFill>
                  <a:srgbClr val="D4D4D4"/>
                </a:solidFill>
                <a:effectLst/>
                <a:latin typeface="Consolas" panose="020B0609020204030204" pitchFamily="49" charset="0"/>
              </a:rPr>
              <a:t>地方政府は　サポート可能です。</a:t>
            </a:r>
          </a:p>
          <a:p>
            <a:endParaRPr lang="ja-JP"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626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922115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05931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682659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572429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73607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118302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38790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1392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9451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54273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824519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21862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103532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2904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823897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r>
              <a:rPr lang="en-US" altLang="ja-JP" dirty="0"/>
              <a:t>2022/5/28</a:t>
            </a:r>
            <a:r>
              <a:rPr lang="ja-JP" altLang="en-US" dirty="0"/>
              <a:t>　三つ柱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Add</a:t>
            </a:r>
            <a:r>
              <a:rPr lang="ja-JP" altLang="en-US" dirty="0"/>
              <a:t>　</a:t>
            </a:r>
            <a:r>
              <a:rPr lang="en-US" altLang="ja-JP" dirty="0"/>
              <a:t>MASSC</a:t>
            </a:r>
          </a:p>
          <a:p>
            <a:r>
              <a:rPr lang="en-US" altLang="ja-JP" dirty="0"/>
              <a:t>2022/2/18</a:t>
            </a:r>
            <a:r>
              <a:rPr lang="ja-JP" altLang="en-US" dirty="0"/>
              <a:t>　</a:t>
            </a:r>
            <a:r>
              <a:rPr lang="en-US" altLang="ja-JP" dirty="0"/>
              <a:t>add</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2022/5/28</a:t>
            </a:r>
            <a:r>
              <a:rPr lang="ja-JP" altLang="en-US" dirty="0"/>
              <a:t>　三つ柱</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2022/2/2</a:t>
            </a:r>
            <a:r>
              <a:rPr lang="ja-JP" altLang="en-US" dirty="0"/>
              <a:t>　管理部</a:t>
            </a:r>
          </a:p>
          <a:p>
            <a:r>
              <a:rPr lang="en-US" altLang="ja-JP" dirty="0"/>
              <a:t>2022/1/5</a:t>
            </a:r>
            <a:r>
              <a:rPr lang="ja-JP" altLang="en-US"/>
              <a:t>　ミス</a:t>
            </a:r>
            <a:r>
              <a:rPr lang="ja-JP" altLang="en-US" dirty="0"/>
              <a:t>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en-US" altLang="ja-JP" dirty="0"/>
              <a:t>2022/5/30</a:t>
            </a:r>
            <a:r>
              <a:rPr lang="ja-JP" altLang="en-US" dirty="0"/>
              <a:t>　評価、賞与支給の時間を修正</a:t>
            </a:r>
            <a:endParaRPr lang="en-US" altLang="ja-JP" dirty="0"/>
          </a:p>
          <a:p>
            <a:r>
              <a:rPr lang="en-US" altLang="ja-JP" dirty="0"/>
              <a:t>2022/1/16</a:t>
            </a:r>
            <a:r>
              <a:rPr lang="ja-JP" altLang="en-US" dirty="0"/>
              <a:t>　ミス修正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dirty="0"/>
              <a:t>　　被紹介人の人柄、能力、ソーシャルネットワークなどの確認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2022/6/21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2022/6/21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2022/6/21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2022/6/21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2022/6/21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中日先端技術産業パーク</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7"/>
            <a:ext cx="9144000" cy="1846659"/>
          </a:xfrm>
        </p:spPr>
        <p:txBody>
          <a:bodyPr/>
          <a:lstStyle/>
          <a:p>
            <a:r>
              <a:rPr lang="en-US" altLang="zh-CN" dirty="0"/>
              <a:t>Sun Shubin</a:t>
            </a:r>
          </a:p>
          <a:p>
            <a:endParaRPr lang="en-US" altLang="zh-CN" dirty="0"/>
          </a:p>
          <a:p>
            <a:endParaRPr lang="en-US" altLang="zh-CN" dirty="0"/>
          </a:p>
          <a:p>
            <a:r>
              <a:rPr lang="ja-JP" altLang="en-US"/>
              <a:t>この文書は　作成している、まだ　中国語と日本語は　混在になる。</a:t>
            </a:r>
            <a:endParaRPr lang="en-US" altLang="zh-CN" dirty="0"/>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2022/6/21</a:t>
            </a:fld>
            <a:endParaRPr lang="en-US"/>
          </a:p>
        </p:txBody>
      </p:sp>
    </p:spTree>
    <p:extLst>
      <p:ext uri="{BB962C8B-B14F-4D97-AF65-F5344CB8AC3E}">
        <p14:creationId xmlns:p14="http://schemas.microsoft.com/office/powerpoint/2010/main" val="3884999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2022/6/21</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2022/6/21</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43198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産業パークの所在地：中国・大連</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t>施設サポート：大連地方政府</a:t>
            </a:r>
            <a:endParaRPr lang="en-US" altLang="ja-JP" dirty="0"/>
          </a:p>
          <a:p>
            <a:pPr lvl="1"/>
            <a:r>
              <a:rPr lang="zh-CN" altLang="en-US" dirty="0"/>
              <a:t>位置：大连西岗区一二九街</a:t>
            </a:r>
          </a:p>
          <a:p>
            <a:pPr lvl="1"/>
            <a:r>
              <a:rPr lang="zh-CN" altLang="en-US" dirty="0"/>
              <a:t>建筑：正在闲置的日式建筑，包括</a:t>
            </a:r>
          </a:p>
          <a:p>
            <a:pPr lvl="1"/>
            <a:r>
              <a:rPr lang="zh-CN" altLang="en-US" dirty="0"/>
              <a:t>     </a:t>
            </a:r>
            <a:r>
              <a:rPr lang="en-US" altLang="zh-CN" dirty="0"/>
              <a:t>- </a:t>
            </a:r>
            <a:r>
              <a:rPr lang="zh-CN" altLang="en-US" dirty="0"/>
              <a:t>大连理工大学旧化工学院南院，北院，东院</a:t>
            </a:r>
          </a:p>
          <a:p>
            <a:pPr lvl="1"/>
            <a:r>
              <a:rPr lang="zh-CN" altLang="en-US" dirty="0"/>
              <a:t>     </a:t>
            </a:r>
            <a:r>
              <a:rPr lang="en-US" altLang="zh-CN" dirty="0"/>
              <a:t>- </a:t>
            </a:r>
            <a:r>
              <a:rPr lang="zh-CN" altLang="en-US" dirty="0"/>
              <a:t>大连化物所</a:t>
            </a:r>
          </a:p>
          <a:p>
            <a:pPr lvl="1"/>
            <a:endParaRPr lang="zh-CN" altLang="en-US" dirty="0"/>
          </a:p>
          <a:p>
            <a:pPr lvl="1"/>
            <a:r>
              <a:rPr lang="zh-CN" altLang="en-US" dirty="0"/>
              <a:t>场地规划：</a:t>
            </a:r>
          </a:p>
          <a:p>
            <a:pPr lvl="1"/>
            <a:r>
              <a:rPr lang="zh-CN" altLang="en-US" dirty="0"/>
              <a:t>先端技术研究与开发：大连理工大学旧化工学院南院，北院，大连化物所</a:t>
            </a:r>
          </a:p>
          <a:p>
            <a:pPr lvl="1"/>
            <a:r>
              <a:rPr lang="zh-CN" altLang="en-US" dirty="0"/>
              <a:t>先端技术技能实践中心：大连理工大学旧化工学院东院</a:t>
            </a:r>
            <a:endParaRPr lang="en-US" altLang="ja-JP" dirty="0"/>
          </a:p>
          <a:p>
            <a:pPr marL="342900" indent="-342900">
              <a:buFont typeface="Wingdings" panose="05000000000000000000" pitchFamily="2" charset="2"/>
              <a:buChar char="l"/>
            </a:pPr>
            <a:r>
              <a:rPr lang="ja-JP" altLang="en-US" dirty="0"/>
              <a:t>運営：</a:t>
            </a:r>
            <a:endParaRPr lang="en-US" altLang="zh-CN"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2022/6/21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産業パークの所在地：日本・東京（関東）</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lang="ja-JP" altLang="en-US" dirty="0"/>
              <a:t>施設サポート：日本政府（或は東京都）</a:t>
            </a:r>
            <a:endParaRPr lang="en-US" altLang="ja-JP" dirty="0"/>
          </a:p>
          <a:p>
            <a:pPr marL="342900" indent="-342900">
              <a:buFont typeface="Wingdings" panose="05000000000000000000" pitchFamily="2" charset="2"/>
              <a:buChar char="l"/>
            </a:pPr>
            <a:r>
              <a:rPr lang="ja-JP" altLang="en-US" dirty="0"/>
              <a:t>運営：</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2022/6/21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3356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産業パークの文化</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r>
              <a:rPr lang="en-US" altLang="ja-JP" dirty="0"/>
              <a:t>"</a:t>
            </a:r>
            <a:r>
              <a:rPr lang="ja-JP" altLang="en-US" dirty="0"/>
              <a:t>ワンチーム”の文化</a:t>
            </a:r>
          </a:p>
          <a:p>
            <a:endParaRPr lang="ja-JP" altLang="en-US" dirty="0"/>
          </a:p>
          <a:p>
            <a:r>
              <a:rPr lang="en-US" altLang="ja-JP" dirty="0">
                <a:latin typeface="MS Mincho" panose="02020609040205080304" pitchFamily="49" charset="-128"/>
                <a:ea typeface="MS Mincho" panose="02020609040205080304" pitchFamily="49" charset="-128"/>
              </a:rPr>
              <a:t>One</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Team</a:t>
            </a:r>
            <a:r>
              <a:rPr lang="ja-JP" altLang="en-US" dirty="0">
                <a:latin typeface="MS Mincho" panose="02020609040205080304" pitchFamily="49" charset="-128"/>
                <a:ea typeface="MS Mincho" panose="02020609040205080304" pitchFamily="49" charset="-128"/>
              </a:rPr>
              <a:t>というは　平等な地位、同じ目標に　いっしょに　頑張って　協力して　業務を推進することである。</a:t>
            </a:r>
          </a:p>
          <a:p>
            <a:r>
              <a:rPr lang="ja-JP" altLang="en-US" dirty="0">
                <a:latin typeface="MS Mincho" panose="02020609040205080304" pitchFamily="49" charset="-128"/>
                <a:ea typeface="MS Mincho" panose="02020609040205080304" pitchFamily="49" charset="-128"/>
              </a:rPr>
              <a:t>受発注、請負ではなくて　”</a:t>
            </a:r>
            <a:r>
              <a:rPr lang="en-US" altLang="ja-JP" dirty="0">
                <a:latin typeface="MS Mincho" panose="02020609040205080304" pitchFamily="49" charset="-128"/>
                <a:ea typeface="MS Mincho" panose="02020609040205080304" pitchFamily="49" charset="-128"/>
              </a:rPr>
              <a:t>Lab”</a:t>
            </a:r>
            <a:r>
              <a:rPr lang="ja-JP" altLang="en-US" dirty="0">
                <a:latin typeface="MS Mincho" panose="02020609040205080304" pitchFamily="49" charset="-128"/>
                <a:ea typeface="MS Mincho" panose="02020609040205080304" pitchFamily="49" charset="-128"/>
              </a:rPr>
              <a:t>式の専用リモート開発部隊である。</a:t>
            </a:r>
          </a:p>
          <a:p>
            <a:r>
              <a:rPr lang="ja-JP" altLang="en-US" dirty="0">
                <a:latin typeface="MS Mincho" panose="02020609040205080304" pitchFamily="49" charset="-128"/>
                <a:ea typeface="MS Mincho" panose="02020609040205080304" pitchFamily="49" charset="-128"/>
              </a:rPr>
              <a:t>審議・仲裁チームを設定し、だれでも　提案できる、仲裁結果により　きちんと対応することである。</a:t>
            </a:r>
          </a:p>
          <a:p>
            <a:endParaRPr lang="ja-JP" altLang="en-US"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コスト最低、コミュニケーション・生産性最高、イノベーションできる。</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69797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コアビジネス：先端技術産学研連携</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53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コアビジネス：先端技術技能実践センター</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1292662"/>
          </a:xfrm>
        </p:spPr>
        <p:txBody>
          <a:bodyPr/>
          <a:lstStyle/>
          <a:p>
            <a:pPr marL="342900" indent="-342900">
              <a:buFont typeface="Wingdings" panose="05000000000000000000" pitchFamily="2" charset="2"/>
              <a:buChar char="l"/>
            </a:pPr>
            <a:r>
              <a:rPr lang="ja-JP" altLang="en-US" dirty="0"/>
              <a:t>大学卒業生の就職支援</a:t>
            </a:r>
            <a:endParaRPr lang="en-US" altLang="zh-CN" dirty="0"/>
          </a:p>
          <a:p>
            <a:pPr marL="800100" lvl="1" indent="-342900">
              <a:buFont typeface="Wingdings" panose="05000000000000000000" pitchFamily="2" charset="2"/>
              <a:buChar char="l"/>
            </a:pPr>
            <a:r>
              <a:rPr lang="zh-CN" altLang="en-US" dirty="0"/>
              <a:t>提供不超过</a:t>
            </a:r>
            <a:r>
              <a:rPr lang="en-US" altLang="zh-CN" dirty="0"/>
              <a:t>2</a:t>
            </a:r>
            <a:r>
              <a:rPr lang="zh-CN" altLang="en-US" dirty="0"/>
              <a:t>年的带薪技能实践（</a:t>
            </a:r>
            <a:r>
              <a:rPr lang="en-US" altLang="zh-CN" dirty="0"/>
              <a:t>1</a:t>
            </a:r>
            <a:r>
              <a:rPr lang="zh-CN" altLang="en-US" dirty="0"/>
              <a:t>年期劳动合同，最多可续签</a:t>
            </a:r>
            <a:r>
              <a:rPr lang="en-US" altLang="zh-CN" dirty="0"/>
              <a:t>1</a:t>
            </a:r>
            <a:r>
              <a:rPr lang="zh-CN" altLang="en-US" dirty="0"/>
              <a:t>年）</a:t>
            </a:r>
          </a:p>
          <a:p>
            <a:pPr marL="342900" indent="-342900">
              <a:buFont typeface="Wingdings" panose="05000000000000000000" pitchFamily="2" charset="2"/>
              <a:buChar char="l"/>
            </a:pPr>
            <a:r>
              <a:rPr lang="ja-JP" altLang="en-US" dirty="0"/>
              <a:t>大学三年生、四年生のインターンシップ</a:t>
            </a:r>
            <a:endParaRPr lang="en-US" altLang="zh-CN" dirty="0"/>
          </a:p>
          <a:p>
            <a:pPr marL="800100" lvl="1" indent="-342900">
              <a:buFont typeface="Wingdings" panose="05000000000000000000" pitchFamily="2" charset="2"/>
              <a:buChar char="l"/>
            </a:pPr>
            <a:r>
              <a:rPr lang="zh-CN" altLang="en-US" dirty="0"/>
              <a:t>带薪技能实习（根据绩效评价支付时薪）</a:t>
            </a: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40749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コアビジネス：データセンター関連の研究・運営</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ハードウエア　</a:t>
            </a:r>
            <a:endParaRPr lang="en-US" altLang="ja-JP"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ja-JP" altLang="en-US" dirty="0"/>
              <a:t>ソフトウエア</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プライベートネットワーク</a:t>
            </a:r>
            <a:endParaRPr lang="en-US" altLang="ja-JP" dirty="0"/>
          </a:p>
          <a:p>
            <a:pPr marL="342900" indent="-342900">
              <a:buFont typeface="Wingdings" panose="05000000000000000000" pitchFamily="2" charset="2"/>
              <a:buChar char="l"/>
            </a:pPr>
            <a:r>
              <a:rPr lang="ja-JP" altLang="en-US" dirty="0"/>
              <a:t>開発環境：</a:t>
            </a:r>
            <a:r>
              <a:rPr lang="en-US" altLang="ja-JP" dirty="0"/>
              <a:t>VDI</a:t>
            </a:r>
            <a:r>
              <a:rPr lang="ja-JP" altLang="en-US" dirty="0"/>
              <a:t>を利用して　データセンターをリモートアクセスできます。</a:t>
            </a:r>
          </a:p>
          <a:p>
            <a:r>
              <a:rPr lang="ja-JP" altLang="en-US" dirty="0"/>
              <a:t>　　　　　すべてデータは　法律により　各国側に　保存しています。</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　</a:t>
            </a:r>
            <a:endParaRPr lang="zh-CN" altLang="en-US" dirty="0"/>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2839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運営コスト</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企業利益（上場の親会社なので）：最高</a:t>
            </a:r>
            <a:r>
              <a:rPr lang="en-US" altLang="ja-JP" dirty="0">
                <a:latin typeface="MS Mincho" panose="02020609040205080304" pitchFamily="49" charset="-128"/>
                <a:ea typeface="MS Mincho" panose="02020609040205080304" pitchFamily="49" charset="-128"/>
              </a:rPr>
              <a:t>15%</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20%</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人材育成、先端技術研究など投資、メンバー異動などリスク予防：約</a:t>
            </a:r>
            <a:r>
              <a:rPr lang="en-US" altLang="ja-JP" dirty="0">
                <a:latin typeface="MS Mincho" panose="02020609040205080304" pitchFamily="49" charset="-128"/>
                <a:ea typeface="MS Mincho" panose="02020609040205080304" pitchFamily="49" charset="-128"/>
              </a:rPr>
              <a:t>10%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15%</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人件費（管理費用も含めた）：最低</a:t>
            </a:r>
            <a:r>
              <a:rPr lang="en-US" altLang="ja-JP" dirty="0">
                <a:latin typeface="MS Mincho" panose="02020609040205080304" pitchFamily="49" charset="-128"/>
                <a:ea typeface="MS Mincho" panose="02020609040205080304" pitchFamily="49" charset="-128"/>
              </a:rPr>
              <a:t>70%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75%</a:t>
            </a:r>
          </a:p>
          <a:p>
            <a:pPr marL="342900" indent="-342900">
              <a:buFont typeface="Wingdings" panose="05000000000000000000" pitchFamily="2" charset="2"/>
              <a:buChar char="l"/>
            </a:pP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日本の通常</a:t>
            </a:r>
            <a:r>
              <a:rPr lang="en-US" altLang="ja-JP" dirty="0">
                <a:latin typeface="MS Mincho" panose="02020609040205080304" pitchFamily="49" charset="-128"/>
                <a:ea typeface="MS Mincho" panose="02020609040205080304" pitchFamily="49" charset="-128"/>
              </a:rPr>
              <a:t>3</a:t>
            </a:r>
            <a:r>
              <a:rPr lang="ja-JP" altLang="en-US" dirty="0">
                <a:latin typeface="MS Mincho" panose="02020609040205080304" pitchFamily="49" charset="-128"/>
                <a:ea typeface="MS Mincho" panose="02020609040205080304" pitchFamily="49" charset="-128"/>
              </a:rPr>
              <a:t>重下請けの場合　実働開発費用は　客先発注額の５０％不足（</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後、最高投入約０．５１です）</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1161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70627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738664"/>
          </a:xfrm>
        </p:spPr>
        <p:txBody>
          <a:bodyPr/>
          <a:lstStyle/>
          <a:p>
            <a:r>
              <a:rPr lang="ja-JP" altLang="en-US" dirty="0"/>
              <a:t>開発ネットワークから　外に　資料をコピーすることは　事前申請すること　プロセスにより　手続きます。</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8867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801314"/>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highlight>
                  <a:srgbClr val="00FF00"/>
                </a:highlight>
              </a:rPr>
              <a:t>産業パークイベント</a:t>
            </a:r>
            <a:endParaRPr lang="en-US" altLang="ja-JP" sz="2400" dirty="0">
              <a:highlight>
                <a:srgbClr val="00FF00"/>
              </a:highlight>
            </a:endParaRPr>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3662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4801314"/>
          </a:xfrm>
        </p:spPr>
        <p:txBody>
          <a:bodyPr/>
          <a:lstStyle/>
          <a:p>
            <a:pPr marL="285750" indent="-285750">
              <a:buFont typeface="Arial" panose="020B0604020202020204" pitchFamily="34" charset="0"/>
              <a:buChar char="•"/>
            </a:pPr>
            <a:r>
              <a:rPr lang="ja-JP" altLang="en-US" dirty="0">
                <a:highlight>
                  <a:srgbClr val="00FF00"/>
                </a:highlight>
              </a:rPr>
              <a:t>企業経営リスク分析＆対策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dirty="0"/>
              <a:t>産業パークのイベント</a:t>
            </a:r>
            <a:endParaRPr lang="en-US" altLang="ja-JP" sz="2400" dirty="0"/>
          </a:p>
          <a:p>
            <a:pPr marL="285750" indent="-285750">
              <a:buFont typeface="Arial" panose="020B0604020202020204" pitchFamily="34" charset="0"/>
              <a:buChar char="•"/>
            </a:pPr>
            <a:r>
              <a:rPr lang="ja-JP" altLang="en-US" dirty="0"/>
              <a:t>産業パークの企業（例）</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企業の</a:t>
            </a:r>
            <a:r>
              <a:rPr lang="ja-JP" altLang="en-US" sz="2400" dirty="0"/>
              <a:t>プレゼン</a:t>
            </a:r>
            <a:endParaRPr lang="en-US" altLang="ja-JP" sz="2400" dirty="0"/>
          </a:p>
          <a:p>
            <a:pPr marL="285750" indent="-285750">
              <a:buFont typeface="Arial" panose="020B0604020202020204" pitchFamily="34" charset="0"/>
              <a:buChar char="•"/>
            </a:pPr>
            <a:r>
              <a:rPr lang="ja-JP" altLang="en-US" sz="2400" dirty="0"/>
              <a:t>組織チームワークとコスト精算</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2022/6/21</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2022/6/21</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2022/6/21</a:t>
            </a:fld>
            <a:endParaRPr lang="en-US"/>
          </a:p>
        </p:txBody>
      </p:sp>
    </p:spTree>
    <p:extLst>
      <p:ext uri="{BB962C8B-B14F-4D97-AF65-F5344CB8AC3E}">
        <p14:creationId xmlns:p14="http://schemas.microsoft.com/office/powerpoint/2010/main" val="386718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2022/6/21</a:t>
            </a:fld>
            <a:endParaRPr lang="en-US"/>
          </a:p>
        </p:txBody>
      </p:sp>
    </p:spTree>
    <p:extLst>
      <p:ext uri="{BB962C8B-B14F-4D97-AF65-F5344CB8AC3E}">
        <p14:creationId xmlns:p14="http://schemas.microsoft.com/office/powerpoint/2010/main" val="82701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2022/6/21</a:t>
            </a:fld>
            <a:endParaRPr lang="en-US"/>
          </a:p>
        </p:txBody>
      </p:sp>
    </p:spTree>
    <p:extLst>
      <p:ext uri="{BB962C8B-B14F-4D97-AF65-F5344CB8AC3E}">
        <p14:creationId xmlns:p14="http://schemas.microsoft.com/office/powerpoint/2010/main" val="1180505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2022/6/21</a:t>
            </a:fld>
            <a:endParaRPr lang="en-US"/>
          </a:p>
        </p:txBody>
      </p:sp>
    </p:spTree>
    <p:extLst>
      <p:ext uri="{BB962C8B-B14F-4D97-AF65-F5344CB8AC3E}">
        <p14:creationId xmlns:p14="http://schemas.microsoft.com/office/powerpoint/2010/main" val="227788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2022/6/21</a:t>
            </a:fld>
            <a:endParaRPr lang="en-US"/>
          </a:p>
        </p:txBody>
      </p:sp>
    </p:spTree>
    <p:extLst>
      <p:ext uri="{BB962C8B-B14F-4D97-AF65-F5344CB8AC3E}">
        <p14:creationId xmlns:p14="http://schemas.microsoft.com/office/powerpoint/2010/main" val="428100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2022/6/21</a:t>
            </a:fld>
            <a:endParaRPr lang="en-US"/>
          </a:p>
        </p:txBody>
      </p:sp>
    </p:spTree>
    <p:extLst>
      <p:ext uri="{BB962C8B-B14F-4D97-AF65-F5344CB8AC3E}">
        <p14:creationId xmlns:p14="http://schemas.microsoft.com/office/powerpoint/2010/main" val="228438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2022/6/21</a:t>
            </a:fld>
            <a:endParaRPr lang="en-US"/>
          </a:p>
        </p:txBody>
      </p:sp>
    </p:spTree>
    <p:extLst>
      <p:ext uri="{BB962C8B-B14F-4D97-AF65-F5344CB8AC3E}">
        <p14:creationId xmlns:p14="http://schemas.microsoft.com/office/powerpoint/2010/main" val="320655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2022/6/21</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2022/6/21</a:t>
            </a:fld>
            <a:endParaRPr lang="en-US"/>
          </a:p>
        </p:txBody>
      </p:sp>
    </p:spTree>
    <p:extLst>
      <p:ext uri="{BB962C8B-B14F-4D97-AF65-F5344CB8AC3E}">
        <p14:creationId xmlns:p14="http://schemas.microsoft.com/office/powerpoint/2010/main" val="1695426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2022/6/21</a:t>
            </a:fld>
            <a:endParaRPr lang="en-US"/>
          </a:p>
        </p:txBody>
      </p:sp>
    </p:spTree>
    <p:extLst>
      <p:ext uri="{BB962C8B-B14F-4D97-AF65-F5344CB8AC3E}">
        <p14:creationId xmlns:p14="http://schemas.microsoft.com/office/powerpoint/2010/main" val="1936059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2022/6/21</a:t>
            </a:fld>
            <a:endParaRPr lang="en-US"/>
          </a:p>
        </p:txBody>
      </p:sp>
    </p:spTree>
    <p:extLst>
      <p:ext uri="{BB962C8B-B14F-4D97-AF65-F5344CB8AC3E}">
        <p14:creationId xmlns:p14="http://schemas.microsoft.com/office/powerpoint/2010/main" val="280235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2022/6/21</a:t>
            </a:fld>
            <a:endParaRPr lang="en-US"/>
          </a:p>
        </p:txBody>
      </p:sp>
    </p:spTree>
    <p:extLst>
      <p:ext uri="{BB962C8B-B14F-4D97-AF65-F5344CB8AC3E}">
        <p14:creationId xmlns:p14="http://schemas.microsoft.com/office/powerpoint/2010/main" val="31547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1318071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みんなの大好きな会社グループです！！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2022/6/21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1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2022/6/21</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787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118136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184878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8675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3263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31036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75933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2547252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924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47960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2636736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3256974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165068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8466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2022/6/21</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2022/6/21</a:t>
            </a:fld>
            <a:endParaRPr lang="en-US"/>
          </a:p>
        </p:txBody>
      </p:sp>
    </p:spTree>
    <p:extLst>
      <p:ext uri="{BB962C8B-B14F-4D97-AF65-F5344CB8AC3E}">
        <p14:creationId xmlns:p14="http://schemas.microsoft.com/office/powerpoint/2010/main" val="3801938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2022/6/21</a:t>
            </a:fld>
            <a:endParaRPr lang="en-US"/>
          </a:p>
        </p:txBody>
      </p:sp>
    </p:spTree>
    <p:extLst>
      <p:ext uri="{BB962C8B-B14F-4D97-AF65-F5344CB8AC3E}">
        <p14:creationId xmlns:p14="http://schemas.microsoft.com/office/powerpoint/2010/main" val="388427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2022/6/21</a:t>
            </a:fld>
            <a:endParaRPr lang="en-US"/>
          </a:p>
        </p:txBody>
      </p:sp>
    </p:spTree>
    <p:extLst>
      <p:ext uri="{BB962C8B-B14F-4D97-AF65-F5344CB8AC3E}">
        <p14:creationId xmlns:p14="http://schemas.microsoft.com/office/powerpoint/2010/main" val="70693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2022/6/21</a:t>
            </a:fld>
            <a:endParaRPr lang="en-US"/>
          </a:p>
        </p:txBody>
      </p:sp>
    </p:spTree>
    <p:extLst>
      <p:ext uri="{BB962C8B-B14F-4D97-AF65-F5344CB8AC3E}">
        <p14:creationId xmlns:p14="http://schemas.microsoft.com/office/powerpoint/2010/main" val="1444263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2022/6/21</a:t>
            </a:fld>
            <a:endParaRPr lang="en-US"/>
          </a:p>
        </p:txBody>
      </p:sp>
    </p:spTree>
    <p:extLst>
      <p:ext uri="{BB962C8B-B14F-4D97-AF65-F5344CB8AC3E}">
        <p14:creationId xmlns:p14="http://schemas.microsoft.com/office/powerpoint/2010/main" val="26026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2022/6/21</a:t>
            </a:fld>
            <a:endParaRPr lang="en-US"/>
          </a:p>
        </p:txBody>
      </p:sp>
    </p:spTree>
    <p:extLst>
      <p:ext uri="{BB962C8B-B14F-4D97-AF65-F5344CB8AC3E}">
        <p14:creationId xmlns:p14="http://schemas.microsoft.com/office/powerpoint/2010/main" val="1594105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2022/6/21</a:t>
            </a:fld>
            <a:endParaRPr lang="en-US"/>
          </a:p>
        </p:txBody>
      </p:sp>
    </p:spTree>
    <p:extLst>
      <p:ext uri="{BB962C8B-B14F-4D97-AF65-F5344CB8AC3E}">
        <p14:creationId xmlns:p14="http://schemas.microsoft.com/office/powerpoint/2010/main" val="17740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2022/6/21</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636009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2022/6/21</a:t>
            </a:fld>
            <a:endParaRPr lang="en-US"/>
          </a:p>
        </p:txBody>
      </p:sp>
    </p:spTree>
    <p:extLst>
      <p:ext uri="{BB962C8B-B14F-4D97-AF65-F5344CB8AC3E}">
        <p14:creationId xmlns:p14="http://schemas.microsoft.com/office/powerpoint/2010/main" val="1850721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2022/6/21</a:t>
            </a:fld>
            <a:endParaRPr lang="en-US"/>
          </a:p>
        </p:txBody>
      </p:sp>
    </p:spTree>
    <p:extLst>
      <p:ext uri="{BB962C8B-B14F-4D97-AF65-F5344CB8AC3E}">
        <p14:creationId xmlns:p14="http://schemas.microsoft.com/office/powerpoint/2010/main" val="1525267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2022/6/21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2022/6/21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2022/6/21</a:t>
            </a:fld>
            <a:endParaRPr lang="en-US"/>
          </a:p>
        </p:txBody>
      </p:sp>
    </p:spTree>
    <p:extLst>
      <p:ext uri="{BB962C8B-B14F-4D97-AF65-F5344CB8AC3E}">
        <p14:creationId xmlns:p14="http://schemas.microsoft.com/office/powerpoint/2010/main" val="17135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2022/6/21</a:t>
            </a:fld>
            <a:endParaRPr lang="en-US"/>
          </a:p>
        </p:txBody>
      </p:sp>
    </p:spTree>
    <p:extLst>
      <p:ext uri="{BB962C8B-B14F-4D97-AF65-F5344CB8AC3E}">
        <p14:creationId xmlns:p14="http://schemas.microsoft.com/office/powerpoint/2010/main" val="787263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2022/6/21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2022/6/21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産業パークイベント「テックショー」に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産業パークイベント「テックショー」に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2022/6/21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2022/6/21</a:t>
            </a:fld>
            <a:endParaRPr lang="en-US"/>
          </a:p>
        </p:txBody>
      </p:sp>
    </p:spTree>
    <p:extLst>
      <p:ext uri="{BB962C8B-B14F-4D97-AF65-F5344CB8AC3E}">
        <p14:creationId xmlns:p14="http://schemas.microsoft.com/office/powerpoint/2010/main" val="972395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2022/6/21</a:t>
            </a:fld>
            <a:endParaRPr lang="en-US"/>
          </a:p>
        </p:txBody>
      </p:sp>
    </p:spTree>
    <p:extLst>
      <p:ext uri="{BB962C8B-B14F-4D97-AF65-F5344CB8AC3E}">
        <p14:creationId xmlns:p14="http://schemas.microsoft.com/office/powerpoint/2010/main" val="1876796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2022/6/21</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2022/6/21</a:t>
            </a:fld>
            <a:endParaRPr lang="en-US"/>
          </a:p>
        </p:txBody>
      </p:sp>
    </p:spTree>
    <p:extLst>
      <p:ext uri="{BB962C8B-B14F-4D97-AF65-F5344CB8AC3E}">
        <p14:creationId xmlns:p14="http://schemas.microsoft.com/office/powerpoint/2010/main" val="3343118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2022/6/21</a:t>
            </a:fld>
            <a:endParaRPr lang="en-US"/>
          </a:p>
        </p:txBody>
      </p:sp>
    </p:spTree>
    <p:extLst>
      <p:ext uri="{BB962C8B-B14F-4D97-AF65-F5344CB8AC3E}">
        <p14:creationId xmlns:p14="http://schemas.microsoft.com/office/powerpoint/2010/main" val="2170065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2022/6/21</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2022/6/21</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358103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2022/6/21</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2022/6/21</a:t>
            </a:fld>
            <a:endParaRPr lang="en-US"/>
          </a:p>
        </p:txBody>
      </p:sp>
    </p:spTree>
    <p:extLst>
      <p:ext uri="{BB962C8B-B14F-4D97-AF65-F5344CB8AC3E}">
        <p14:creationId xmlns:p14="http://schemas.microsoft.com/office/powerpoint/2010/main" val="30536688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2022/6/21</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894007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4064487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4709</TotalTime>
  <Words>11999</Words>
  <Application>Microsoft Office PowerPoint</Application>
  <PresentationFormat>宽屏</PresentationFormat>
  <Paragraphs>2376</Paragraphs>
  <Slides>100</Slides>
  <Notes>95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8" baseType="lpstr">
      <vt:lpstr>Meiryo</vt:lpstr>
      <vt:lpstr>ＭＳ ゴシック</vt:lpstr>
      <vt:lpstr>MS Mincho</vt:lpstr>
      <vt:lpstr>ＭＳ Ｐゴシック</vt:lpstr>
      <vt:lpstr>宋体</vt:lpstr>
      <vt:lpstr>宋体</vt:lpstr>
      <vt:lpstr>宋体</vt:lpstr>
      <vt:lpstr>等线</vt:lpstr>
      <vt:lpstr>Arial</vt:lpstr>
      <vt:lpstr>Calibri</vt:lpstr>
      <vt:lpstr>Consolas</vt:lpstr>
      <vt:lpstr>Roboto</vt:lpstr>
      <vt:lpstr>Segoe UI</vt:lpstr>
      <vt:lpstr>Tahoma</vt:lpstr>
      <vt:lpstr>Times New Roman</vt:lpstr>
      <vt:lpstr>Wingdings</vt:lpstr>
      <vt:lpstr>Office Theme</vt:lpstr>
      <vt:lpstr>Worksheet</vt:lpstr>
      <vt:lpstr>中日先端技術産業パーク</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産業パークの所在地：中国・大連</vt:lpstr>
      <vt:lpstr>産業パークの所在地：日本・東京（関東）</vt:lpstr>
      <vt:lpstr>産業パークの文化</vt:lpstr>
      <vt:lpstr>コアビジネス：先端技術産学研連携</vt:lpstr>
      <vt:lpstr>コアビジネス：先端技術技能実践センター</vt:lpstr>
      <vt:lpstr>コアビジネス：データセンター関連の研究・運営</vt:lpstr>
      <vt:lpstr>運営コスト</vt:lpstr>
      <vt:lpstr>目次</vt:lpstr>
      <vt:lpstr>パソコンのロック</vt:lpstr>
      <vt:lpstr>仮想化技術を活用して　VDIで専用開発環境を構築すること</vt:lpstr>
      <vt:lpstr>目次</vt:lpstr>
      <vt:lpstr>中小企業向けの人事・労務サービス</vt:lpstr>
      <vt:lpstr>バーチャルスクール</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図書出版(出版社限定：技術評論社)</vt:lpstr>
      <vt:lpstr>ジャーナル</vt:lpstr>
      <vt:lpstr>キャリアディベロップメントフォーラム</vt:lpstr>
      <vt:lpstr>目次</vt:lpstr>
      <vt:lpstr>社内部署間のチームワーク</vt:lpstr>
      <vt:lpstr>部署間の利益分配</vt:lpstr>
      <vt:lpstr>コスト精算</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1549</cp:revision>
  <cp:lastPrinted>2022-02-04T10:31:37Z</cp:lastPrinted>
  <dcterms:created xsi:type="dcterms:W3CDTF">2021-07-14T02:05:05Z</dcterms:created>
  <dcterms:modified xsi:type="dcterms:W3CDTF">2022-06-21T01:37:24Z</dcterms:modified>
</cp:coreProperties>
</file>