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6"/>
  </p:notesMasterIdLst>
  <p:handoutMasterIdLst>
    <p:handoutMasterId r:id="rId97"/>
  </p:handoutMasterIdLst>
  <p:sldIdLst>
    <p:sldId id="256" r:id="rId2"/>
    <p:sldId id="584" r:id="rId3"/>
    <p:sldId id="670" r:id="rId4"/>
    <p:sldId id="267" r:id="rId5"/>
    <p:sldId id="600" r:id="rId6"/>
    <p:sldId id="679" r:id="rId7"/>
    <p:sldId id="602" r:id="rId8"/>
    <p:sldId id="681" r:id="rId9"/>
    <p:sldId id="680" r:id="rId10"/>
    <p:sldId id="598" r:id="rId11"/>
    <p:sldId id="601" r:id="rId12"/>
    <p:sldId id="599" r:id="rId13"/>
    <p:sldId id="603" r:id="rId14"/>
    <p:sldId id="630" r:id="rId15"/>
    <p:sldId id="647" r:id="rId16"/>
    <p:sldId id="655" r:id="rId17"/>
    <p:sldId id="627" r:id="rId18"/>
    <p:sldId id="625" r:id="rId19"/>
    <p:sldId id="629" r:id="rId20"/>
    <p:sldId id="628" r:id="rId21"/>
    <p:sldId id="665" r:id="rId22"/>
    <p:sldId id="311" r:id="rId23"/>
    <p:sldId id="666" r:id="rId24"/>
    <p:sldId id="653" r:id="rId25"/>
    <p:sldId id="674" r:id="rId26"/>
    <p:sldId id="312" r:id="rId27"/>
    <p:sldId id="676" r:id="rId28"/>
    <p:sldId id="652" r:id="rId29"/>
    <p:sldId id="677" r:id="rId30"/>
    <p:sldId id="678" r:id="rId31"/>
    <p:sldId id="664" r:id="rId32"/>
    <p:sldId id="657" r:id="rId33"/>
    <p:sldId id="656" r:id="rId34"/>
    <p:sldId id="672" r:id="rId35"/>
    <p:sldId id="658" r:id="rId36"/>
    <p:sldId id="259" r:id="rId37"/>
    <p:sldId id="682" r:id="rId38"/>
    <p:sldId id="421" r:id="rId39"/>
    <p:sldId id="614" r:id="rId40"/>
    <p:sldId id="583" r:id="rId41"/>
    <p:sldId id="622" r:id="rId42"/>
    <p:sldId id="605" r:id="rId43"/>
    <p:sldId id="604" r:id="rId44"/>
    <p:sldId id="606" r:id="rId45"/>
    <p:sldId id="607" r:id="rId46"/>
    <p:sldId id="649" r:id="rId47"/>
    <p:sldId id="637" r:id="rId48"/>
    <p:sldId id="640" r:id="rId49"/>
    <p:sldId id="659" r:id="rId50"/>
    <p:sldId id="643" r:id="rId51"/>
    <p:sldId id="644" r:id="rId52"/>
    <p:sldId id="645" r:id="rId53"/>
    <p:sldId id="660" r:id="rId54"/>
    <p:sldId id="279" r:id="rId55"/>
    <p:sldId id="271" r:id="rId56"/>
    <p:sldId id="633" r:id="rId57"/>
    <p:sldId id="641" r:id="rId58"/>
    <p:sldId id="596" r:id="rId59"/>
    <p:sldId id="609" r:id="rId60"/>
    <p:sldId id="611" r:id="rId61"/>
    <p:sldId id="616" r:id="rId62"/>
    <p:sldId id="624" r:id="rId63"/>
    <p:sldId id="621" r:id="rId64"/>
    <p:sldId id="313" r:id="rId65"/>
    <p:sldId id="671" r:id="rId66"/>
    <p:sldId id="305" r:id="rId67"/>
    <p:sldId id="623" r:id="rId68"/>
    <p:sldId id="631" r:id="rId69"/>
    <p:sldId id="634" r:id="rId70"/>
    <p:sldId id="661" r:id="rId71"/>
    <p:sldId id="646" r:id="rId72"/>
    <p:sldId id="620" r:id="rId73"/>
    <p:sldId id="662" r:id="rId74"/>
    <p:sldId id="617" r:id="rId75"/>
    <p:sldId id="618" r:id="rId76"/>
    <p:sldId id="300" r:id="rId77"/>
    <p:sldId id="286" r:id="rId78"/>
    <p:sldId id="368" r:id="rId79"/>
    <p:sldId id="306" r:id="rId80"/>
    <p:sldId id="615" r:id="rId81"/>
    <p:sldId id="288" r:id="rId82"/>
    <p:sldId id="285" r:id="rId83"/>
    <p:sldId id="294" r:id="rId84"/>
    <p:sldId id="298" r:id="rId85"/>
    <p:sldId id="284" r:id="rId86"/>
    <p:sldId id="296" r:id="rId87"/>
    <p:sldId id="297" r:id="rId88"/>
    <p:sldId id="663" r:id="rId89"/>
    <p:sldId id="302" r:id="rId90"/>
    <p:sldId id="303" r:id="rId91"/>
    <p:sldId id="613" r:id="rId92"/>
    <p:sldId id="668" r:id="rId93"/>
    <p:sldId id="669" r:id="rId94"/>
    <p:sldId id="673" r:id="rId95"/>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70"/>
          </p14:sldIdLst>
        </p14:section>
        <p14:section name="現状分析" id="{FDECF7C8-8A6D-4388-8E92-2B9C07BB47EC}">
          <p14:sldIdLst>
            <p14:sldId id="267"/>
            <p14:sldId id="600"/>
            <p14:sldId id="679"/>
            <p14:sldId id="602"/>
            <p14:sldId id="681"/>
            <p14:sldId id="680"/>
            <p14:sldId id="598"/>
            <p14:sldId id="601"/>
            <p14:sldId id="599"/>
            <p14:sldId id="603"/>
            <p14:sldId id="630"/>
            <p14:sldId id="647"/>
          </p14:sldIdLst>
        </p14:section>
        <p14:section name="会社目標" id="{9B01B4AA-8769-42F5-B05B-46DBA93D4093}">
          <p14:sldIdLst>
            <p14:sldId id="655"/>
            <p14:sldId id="627"/>
            <p14:sldId id="625"/>
            <p14:sldId id="629"/>
            <p14:sldId id="628"/>
            <p14:sldId id="665"/>
            <p14:sldId id="311"/>
            <p14:sldId id="666"/>
            <p14:sldId id="653"/>
            <p14:sldId id="674"/>
            <p14:sldId id="312"/>
            <p14:sldId id="676"/>
            <p14:sldId id="652"/>
            <p14:sldId id="677"/>
            <p14:sldId id="678"/>
            <p14:sldId id="664"/>
          </p14:sldIdLst>
        </p14:section>
        <p14:section name="マーキング戦略" id="{2CF1C55D-A128-4B50-8507-78419BA7FBDF}">
          <p14:sldIdLst>
            <p14:sldId id="657"/>
            <p14:sldId id="656"/>
            <p14:sldId id="672"/>
          </p14:sldIdLst>
        </p14:section>
        <p14:section name="組織改革" id="{D13A7451-7AE4-484A-8C69-3C5657EE0585}">
          <p14:sldIdLst>
            <p14:sldId id="658"/>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84894" autoAdjust="0"/>
  </p:normalViewPr>
  <p:slideViewPr>
    <p:cSldViewPr snapToGrid="0">
      <p:cViewPr varScale="1">
        <p:scale>
          <a:sx n="71" d="100"/>
          <a:sy n="71" d="100"/>
        </p:scale>
        <p:origin x="852" y="78"/>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en-US" altLang="ja-JP" dirty="0"/>
              <a:t>2022/1/28</a:t>
            </a:r>
            <a:r>
              <a:rPr lang="ja-JP" altLang="en-US" dirty="0"/>
              <a:t>　</a:t>
            </a:r>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2022/1/11</a:t>
            </a:r>
            <a:r>
              <a:rPr lang="ja-JP" altLang="en-US" dirty="0"/>
              <a:t>　ミス修正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ミス修正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7004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2022/2/13</a:t>
            </a:r>
            <a:r>
              <a:rPr lang="ja-JP" altLang="en-US" sz="1200" b="0" dirty="0">
                <a:latin typeface="SimSun" panose="02010600030101010101" pitchFamily="2" charset="-122"/>
                <a:ea typeface="SimSun" panose="02010600030101010101" pitchFamily="2" charset="-122"/>
              </a:rPr>
              <a:t>更新　</a:t>
            </a: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2022/2/10</a:t>
            </a:r>
            <a:r>
              <a:rPr lang="ja-JP" altLang="en-US" sz="1200" b="0" dirty="0">
                <a:latin typeface="SimSun" panose="02010600030101010101" pitchFamily="2" charset="-122"/>
                <a:ea typeface="SimSun" panose="02010600030101010101" pitchFamily="2" charset="-122"/>
              </a:rPr>
              <a:t>ミス修正　</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2022/2/4 </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2456349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ミス修正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endParaRPr lang="en-US" altLang="ja-JP" dirty="0"/>
          </a:p>
          <a:p>
            <a:r>
              <a:rPr lang="en-US" altLang="ja-JP" dirty="0"/>
              <a:t>2022/2/18</a:t>
            </a:r>
            <a:r>
              <a:rPr lang="ja-JP" altLang="en-US" dirty="0"/>
              <a:t>　</a:t>
            </a:r>
            <a:r>
              <a:rPr lang="en-US" altLang="ja-JP" dirty="0"/>
              <a:t>add</a:t>
            </a:r>
          </a:p>
          <a:p>
            <a:r>
              <a:rPr lang="en-US" altLang="ja-JP" dirty="0"/>
              <a:t>2022/3/6</a:t>
            </a:r>
            <a:r>
              <a:rPr lang="ja-JP" altLang="en-US" dirty="0"/>
              <a:t>　</a:t>
            </a:r>
            <a:r>
              <a:rPr lang="en-US" altLang="ja-JP" dirty="0"/>
              <a:t>Add</a:t>
            </a:r>
            <a:r>
              <a:rPr lang="ja-JP" altLang="en-US" dirty="0"/>
              <a:t>　</a:t>
            </a:r>
            <a:r>
              <a:rPr lang="en-US" altLang="ja-JP" dirty="0"/>
              <a:t>MASSC</a:t>
            </a:r>
            <a:endParaRPr lang="ja-JP"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r>
              <a:rPr lang="en-US" altLang="ja-JP" dirty="0"/>
              <a:t>2022/1/5</a:t>
            </a:r>
            <a:r>
              <a:rPr lang="ja-JP" altLang="en-US" dirty="0"/>
              <a:t>ミス修正</a:t>
            </a:r>
            <a:endParaRPr lang="en-US" altLang="ja-JP" dirty="0"/>
          </a:p>
          <a:p>
            <a:r>
              <a:rPr lang="en-US" altLang="ja-JP" dirty="0"/>
              <a:t>2022/2/2</a:t>
            </a:r>
            <a:r>
              <a:rPr lang="ja-JP" altLang="en-US" dirty="0"/>
              <a:t>管理部</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a:p>
            <a:r>
              <a:rPr lang="en-US" altLang="ja-JP" dirty="0"/>
              <a:t>2022/2/14</a:t>
            </a:r>
            <a:r>
              <a:rPr lang="ja-JP" altLang="en-US" dirty="0"/>
              <a:t>　</a:t>
            </a:r>
            <a:r>
              <a:rPr lang="en-US" altLang="ja-JP" dirty="0"/>
              <a:t>add</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en-US" altLang="ja-JP" dirty="0"/>
              <a:t>Startup Plan</a:t>
            </a:r>
            <a:endParaRPr lang="ja-JP" altLang="en-US" dirty="0"/>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2022/3/6</a:t>
            </a:fld>
            <a:endParaRPr lang="en-US"/>
          </a:p>
        </p:txBody>
      </p:sp>
    </p:spTree>
    <p:extLst>
      <p:ext uri="{BB962C8B-B14F-4D97-AF65-F5344CB8AC3E}">
        <p14:creationId xmlns:p14="http://schemas.microsoft.com/office/powerpoint/2010/main" val="238283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2022/3/6</a:t>
            </a:fld>
            <a:endParaRPr lang="en-US"/>
          </a:p>
        </p:txBody>
      </p:sp>
    </p:spTree>
    <p:extLst>
      <p:ext uri="{BB962C8B-B14F-4D97-AF65-F5344CB8AC3E}">
        <p14:creationId xmlns:p14="http://schemas.microsoft.com/office/powerpoint/2010/main" val="388499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2022/3/6</a:t>
            </a:fld>
            <a:endParaRPr lang="en-US"/>
          </a:p>
        </p:txBody>
      </p:sp>
    </p:spTree>
    <p:extLst>
      <p:ext uri="{BB962C8B-B14F-4D97-AF65-F5344CB8AC3E}">
        <p14:creationId xmlns:p14="http://schemas.microsoft.com/office/powerpoint/2010/main" val="115186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2022/3/6</a:t>
            </a:fld>
            <a:endParaRPr lang="en-US"/>
          </a:p>
        </p:txBody>
      </p:sp>
    </p:spTree>
    <p:extLst>
      <p:ext uri="{BB962C8B-B14F-4D97-AF65-F5344CB8AC3E}">
        <p14:creationId xmlns:p14="http://schemas.microsoft.com/office/powerpoint/2010/main" val="182831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会社目標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77860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a:t>みんなの大好き</a:t>
            </a:r>
            <a:r>
              <a:rPr lang="ja-JP" altLang="en-US" sz="4800" dirty="0"/>
              <a:t>な会社です！！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2022/3/6</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ビジネスユニット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サービス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Tree>
    <p:extLst>
      <p:ext uri="{BB962C8B-B14F-4D97-AF65-F5344CB8AC3E}">
        <p14:creationId xmlns:p14="http://schemas.microsoft.com/office/powerpoint/2010/main" val="914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1477328"/>
          </a:xfrm>
        </p:spPr>
        <p:txBody>
          <a:bodyPr/>
          <a:lstStyle/>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726040173"/>
              </p:ext>
            </p:extLst>
          </p:nvPr>
        </p:nvGraphicFramePr>
        <p:xfrm>
          <a:off x="316983" y="2074458"/>
          <a:ext cx="11458651" cy="4258680"/>
        </p:xfrm>
        <a:graphic>
          <a:graphicData uri="http://schemas.openxmlformats.org/drawingml/2006/table">
            <a:tbl>
              <a:tblPr firstRow="1" bandRow="1">
                <a:tableStyleId>{5C22544A-7EE6-4342-B048-85BDC9FD1C3A}</a:tableStyleId>
              </a:tblPr>
              <a:tblGrid>
                <a:gridCol w="1695694">
                  <a:extLst>
                    <a:ext uri="{9D8B030D-6E8A-4147-A177-3AD203B41FA5}">
                      <a16:colId xmlns:a16="http://schemas.microsoft.com/office/drawing/2014/main" val="3370354385"/>
                    </a:ext>
                  </a:extLst>
                </a:gridCol>
                <a:gridCol w="7963051">
                  <a:extLst>
                    <a:ext uri="{9D8B030D-6E8A-4147-A177-3AD203B41FA5}">
                      <a16:colId xmlns:a16="http://schemas.microsoft.com/office/drawing/2014/main" val="3006470623"/>
                    </a:ext>
                  </a:extLst>
                </a:gridCol>
                <a:gridCol w="1799906">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０．９</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グロバール組織・運営管理</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solidFill>
                            <a:schemeClr val="dk1"/>
                          </a:solidFill>
                          <a:latin typeface="SimSun" panose="02010600030101010101" pitchFamily="2" charset="-122"/>
                          <a:ea typeface="SimSun" panose="02010600030101010101" pitchFamily="2" charset="-122"/>
                          <a:cs typeface="+mn-cs"/>
                        </a:rPr>
                        <a:t>2021/</a:t>
                      </a:r>
                      <a:r>
                        <a:rPr lang="en-US" altLang="ja-JP" dirty="0">
                          <a:solidFill>
                            <a:schemeClr val="dk1"/>
                          </a:solidFill>
                          <a:latin typeface="SimSun" panose="02010600030101010101" pitchFamily="2" charset="-122"/>
                          <a:ea typeface="SimSun" panose="02010600030101010101" pitchFamily="2" charset="-122"/>
                          <a:cs typeface="+mn-cs"/>
                        </a:rPr>
                        <a:t>02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18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０．８</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10</a:t>
                      </a:r>
                      <a:r>
                        <a:rPr lang="ja-JP" altLang="en-US" dirty="0">
                          <a:latin typeface="SimSun" panose="02010600030101010101" pitchFamily="2" charset="-122"/>
                          <a:ea typeface="SimSun" panose="02010600030101010101" pitchFamily="2" charset="-122"/>
                        </a:rPr>
                        <a:t>年プラン：未来</a:t>
                      </a:r>
                      <a:r>
                        <a:rPr lang="en-US" altLang="ja-JP" dirty="0">
                          <a:latin typeface="SimSun" panose="02010600030101010101" pitchFamily="2" charset="-122"/>
                          <a:ea typeface="SimSun" panose="02010600030101010101" pitchFamily="2" charset="-122"/>
                        </a:rPr>
                        <a:t>10</a:t>
                      </a:r>
                      <a:r>
                        <a:rPr lang="ja-JP" altLang="en-US" dirty="0">
                          <a:latin typeface="SimSun" panose="02010600030101010101" pitchFamily="2" charset="-122"/>
                          <a:ea typeface="SimSun" panose="02010600030101010101" pitchFamily="2" charset="-122"/>
                        </a:rPr>
                        <a:t>年成功可能のビジネスマップ、人事の三つ柱</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solidFill>
                            <a:schemeClr val="dk1"/>
                          </a:solidFill>
                          <a:latin typeface="SimSun" panose="02010600030101010101" pitchFamily="2" charset="-122"/>
                          <a:ea typeface="SimSun" panose="02010600030101010101" pitchFamily="2" charset="-122"/>
                          <a:cs typeface="+mn-cs"/>
                        </a:rPr>
                        <a:t>2021/</a:t>
                      </a:r>
                      <a:r>
                        <a:rPr lang="en-US" altLang="ja-JP" dirty="0">
                          <a:solidFill>
                            <a:schemeClr val="dk1"/>
                          </a:solidFill>
                          <a:latin typeface="SimSun" panose="02010600030101010101" pitchFamily="2" charset="-122"/>
                          <a:ea typeface="SimSun" panose="02010600030101010101" pitchFamily="2" charset="-122"/>
                          <a:cs typeface="+mn-cs"/>
                        </a:rPr>
                        <a:t>02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01</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０．７</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グローバル教育</a:t>
                      </a:r>
                      <a:r>
                        <a:rPr lang="en-US" altLang="ja-JP" dirty="0">
                          <a:latin typeface="SimSun" panose="02010600030101010101" pitchFamily="2" charset="-122"/>
                          <a:ea typeface="SimSun" panose="02010600030101010101" pitchFamily="2" charset="-122"/>
                        </a:rPr>
                        <a:t>DX</a:t>
                      </a:r>
                      <a:r>
                        <a:rPr lang="ja-JP" altLang="en-US" dirty="0">
                          <a:latin typeface="SimSun" panose="02010600030101010101" pitchFamily="2" charset="-122"/>
                          <a:ea typeface="SimSun" panose="02010600030101010101" pitchFamily="2" charset="-122"/>
                        </a:rPr>
                        <a:t>支援事業、マーケティング＆セールス、参考文献</a:t>
                      </a:r>
                      <a:endParaRPr lang="zh-CN" altLang="en-US" dirty="0">
                        <a:latin typeface="SimSun" panose="02010600030101010101" pitchFamily="2" charset="-122"/>
                        <a:ea typeface="SimSun" panose="02010600030101010101" pitchFamily="2" charset="-122"/>
                      </a:endParaRPr>
                    </a:p>
                  </a:txBody>
                  <a:tcPr/>
                </a:tc>
                <a:tc>
                  <a:txBody>
                    <a:bodyPr/>
                    <a:lstStyle/>
                    <a:p>
                      <a:r>
                        <a:rPr lang="en-US" altLang="zh-CN" dirty="0">
                          <a:solidFill>
                            <a:schemeClr val="dk1"/>
                          </a:solidFill>
                          <a:latin typeface="SimSun" panose="02010600030101010101" pitchFamily="2" charset="-122"/>
                          <a:ea typeface="SimSun" panose="02010600030101010101" pitchFamily="2" charset="-122"/>
                          <a:cs typeface="+mn-cs"/>
                        </a:rPr>
                        <a:t>2021/1</a:t>
                      </a:r>
                      <a:r>
                        <a:rPr lang="en-US" altLang="ja-JP" dirty="0">
                          <a:solidFill>
                            <a:schemeClr val="dk1"/>
                          </a:solidFill>
                          <a:latin typeface="SimSun" panose="02010600030101010101" pitchFamily="2" charset="-122"/>
                          <a:ea typeface="SimSun" panose="02010600030101010101" pitchFamily="2" charset="-122"/>
                          <a:cs typeface="+mn-cs"/>
                        </a:rPr>
                        <a:t>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12</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０．６</a:t>
                      </a:r>
                      <a:endParaRPr lang="zh-CN" altLang="en-US" dirty="0">
                        <a:latin typeface="SimSun" panose="02010600030101010101" pitchFamily="2" charset="-122"/>
                        <a:ea typeface="SimSun" panose="02010600030101010101" pitchFamily="2" charset="-122"/>
                      </a:endParaRPr>
                    </a:p>
                  </a:txBody>
                  <a:tcPr/>
                </a:tc>
                <a:tc>
                  <a:txBody>
                    <a:bodyPr/>
                    <a:lstStyle/>
                    <a:p>
                      <a:pPr marL="0"/>
                      <a:r>
                        <a:rPr lang="ja-JP" altLang="en-US" dirty="0">
                          <a:solidFill>
                            <a:schemeClr val="dk1"/>
                          </a:solidFill>
                          <a:latin typeface="SimSun" panose="02010600030101010101" pitchFamily="2" charset="-122"/>
                          <a:ea typeface="SimSun" panose="02010600030101010101" pitchFamily="2" charset="-122"/>
                          <a:cs typeface="+mn-cs"/>
                        </a:rPr>
                        <a:t>ビジネスモデル</a:t>
                      </a:r>
                      <a:r>
                        <a:rPr lang="zh-CN" altLang="en-US"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OKR</a:t>
                      </a:r>
                      <a:r>
                        <a:rPr lang="ja-JP" altLang="en-US" dirty="0">
                          <a:solidFill>
                            <a:schemeClr val="dk1"/>
                          </a:solidFill>
                          <a:latin typeface="SimSun" panose="02010600030101010101" pitchFamily="2" charset="-122"/>
                          <a:ea typeface="SimSun" panose="02010600030101010101" pitchFamily="2" charset="-122"/>
                          <a:cs typeface="+mn-cs"/>
                        </a:rPr>
                        <a:t>評価、社員紹介制度、</a:t>
                      </a:r>
                      <a:r>
                        <a:rPr lang="en-US" altLang="ja-JP" dirty="0">
                          <a:solidFill>
                            <a:schemeClr val="dk1"/>
                          </a:solidFill>
                          <a:latin typeface="SimSun" panose="02010600030101010101" pitchFamily="2" charset="-122"/>
                          <a:ea typeface="SimSun" panose="02010600030101010101" pitchFamily="2" charset="-122"/>
                          <a:cs typeface="+mn-cs"/>
                        </a:rPr>
                        <a:t>GIGA</a:t>
                      </a:r>
                      <a:r>
                        <a:rPr lang="ja-JP" altLang="en-US" dirty="0">
                          <a:solidFill>
                            <a:schemeClr val="dk1"/>
                          </a:solidFill>
                          <a:latin typeface="SimSun" panose="02010600030101010101" pitchFamily="2" charset="-122"/>
                          <a:ea typeface="SimSun" panose="02010600030101010101" pitchFamily="2" charset="-122"/>
                          <a:cs typeface="+mn-cs"/>
                        </a:rPr>
                        <a:t>スクールの</a:t>
                      </a:r>
                      <a:r>
                        <a:rPr lang="en-US" altLang="ja-JP" dirty="0">
                          <a:solidFill>
                            <a:schemeClr val="dk1"/>
                          </a:solidFill>
                          <a:latin typeface="SimSun" panose="02010600030101010101" pitchFamily="2" charset="-122"/>
                          <a:ea typeface="SimSun" panose="02010600030101010101" pitchFamily="2" charset="-122"/>
                          <a:cs typeface="+mn-cs"/>
                        </a:rPr>
                        <a:t>ICT</a:t>
                      </a:r>
                      <a:r>
                        <a:rPr lang="ja-JP" altLang="en-US">
                          <a:solidFill>
                            <a:schemeClr val="dk1"/>
                          </a:solidFill>
                          <a:latin typeface="SimSun" panose="02010600030101010101" pitchFamily="2" charset="-122"/>
                          <a:ea typeface="SimSun" panose="02010600030101010101" pitchFamily="2" charset="-122"/>
                          <a:cs typeface="+mn-cs"/>
                        </a:rPr>
                        <a:t>支援</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r>
                        <a:rPr lang="en-US" altLang="zh-CN" dirty="0">
                          <a:solidFill>
                            <a:schemeClr val="dk1"/>
                          </a:solidFill>
                          <a:latin typeface="SimSun" panose="02010600030101010101" pitchFamily="2" charset="-122"/>
                          <a:ea typeface="SimSun" panose="02010600030101010101" pitchFamily="2" charset="-122"/>
                          <a:cs typeface="+mn-cs"/>
                        </a:rPr>
                        <a:t>2021/11/26</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０．５</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組織体制、人事</a:t>
                      </a:r>
                      <a:r>
                        <a:rPr lang="ja-JP" altLang="en-US">
                          <a:latin typeface="SimSun" panose="02010600030101010101" pitchFamily="2" charset="-122"/>
                          <a:ea typeface="SimSun" panose="02010600030101010101" pitchFamily="2" charset="-122"/>
                        </a:rPr>
                        <a:t>管理、社内副職、ビジネスマナー、セキュリティ</a:t>
                      </a:r>
                      <a:r>
                        <a:rPr lang="ja-JP" altLang="en-US" dirty="0">
                          <a:latin typeface="SimSun" panose="02010600030101010101" pitchFamily="2" charset="-122"/>
                          <a:ea typeface="SimSun" panose="02010600030101010101" pitchFamily="2" charset="-122"/>
                        </a:rPr>
                        <a:t>対策</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2021/11/18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０．３</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業務改善ポイント</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2021/10/28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2022/3/6</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540911195"/>
              </p:ext>
            </p:extLst>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2022/3/6</a:t>
            </a:fld>
            <a:endParaRPr lang="en-US"/>
          </a:p>
        </p:txBody>
      </p:sp>
    </p:spTree>
    <p:extLst>
      <p:ext uri="{BB962C8B-B14F-4D97-AF65-F5344CB8AC3E}">
        <p14:creationId xmlns:p14="http://schemas.microsoft.com/office/powerpoint/2010/main" val="7925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2022/3/6</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1806934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2022/3/6</a:t>
            </a:fld>
            <a:endParaRPr lang="en-US"/>
          </a:p>
        </p:txBody>
      </p:sp>
    </p:spTree>
    <p:extLst>
      <p:ext uri="{BB962C8B-B14F-4D97-AF65-F5344CB8AC3E}">
        <p14:creationId xmlns:p14="http://schemas.microsoft.com/office/powerpoint/2010/main" val="3498777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2022/3/6</a:t>
            </a:fld>
            <a:endParaRPr lang="en-US"/>
          </a:p>
        </p:txBody>
      </p:sp>
    </p:spTree>
    <p:extLst>
      <p:ext uri="{BB962C8B-B14F-4D97-AF65-F5344CB8AC3E}">
        <p14:creationId xmlns:p14="http://schemas.microsoft.com/office/powerpoint/2010/main" val="10246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2022/3/6</a:t>
            </a:fld>
            <a:endParaRPr lang="en-US"/>
          </a:p>
        </p:txBody>
      </p:sp>
    </p:spTree>
    <p:extLst>
      <p:ext uri="{BB962C8B-B14F-4D97-AF65-F5344CB8AC3E}">
        <p14:creationId xmlns:p14="http://schemas.microsoft.com/office/powerpoint/2010/main" val="4061246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2022/3/6</a:t>
            </a:fld>
            <a:endParaRPr lang="en-US"/>
          </a:p>
        </p:txBody>
      </p:sp>
    </p:spTree>
    <p:extLst>
      <p:ext uri="{BB962C8B-B14F-4D97-AF65-F5344CB8AC3E}">
        <p14:creationId xmlns:p14="http://schemas.microsoft.com/office/powerpoint/2010/main" val="424559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392766936"/>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2022/3/6</a:t>
            </a:fld>
            <a:endParaRPr lang="en-US"/>
          </a:p>
        </p:txBody>
      </p:sp>
    </p:spTree>
    <p:extLst>
      <p:ext uri="{BB962C8B-B14F-4D97-AF65-F5344CB8AC3E}">
        <p14:creationId xmlns:p14="http://schemas.microsoft.com/office/powerpoint/2010/main" val="3529069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2886704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2022/3/6</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1318071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613541" y="2733393"/>
            <a:ext cx="804736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en-US" altLang="ja-JP" dirty="0"/>
              <a:t>HRD</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2" y="3942029"/>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8134989" y="1072395"/>
            <a:ext cx="1596356" cy="83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677584" y="3889015"/>
            <a:ext cx="796371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664520" y="5048920"/>
            <a:ext cx="794520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348832" y="1521803"/>
            <a:ext cx="1068641" cy="5558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5400000">
            <a:off x="6067367" y="1803269"/>
            <a:ext cx="1075707" cy="12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8" y="3942029"/>
            <a:ext cx="752748"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08664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コミュニティ</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534783" y="1297097"/>
            <a:ext cx="1102119" cy="103875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610205" y="1260430"/>
            <a:ext cx="1104677" cy="11146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97" idx="2"/>
            <a:endCxn id="84" idx="0"/>
          </p:cNvCxnSpPr>
          <p:nvPr/>
        </p:nvCxnSpPr>
        <p:spPr>
          <a:xfrm rot="16200000" flipH="1">
            <a:off x="6883595" y="987040"/>
            <a:ext cx="1104677" cy="16614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89608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97" idx="1"/>
            <a:endCxn id="6" idx="1"/>
          </p:cNvCxnSpPr>
          <p:nvPr/>
        </p:nvCxnSpPr>
        <p:spPr>
          <a:xfrm rot="10800000" flipV="1">
            <a:off x="546745" y="1080749"/>
            <a:ext cx="4528707" cy="4150859"/>
          </a:xfrm>
          <a:prstGeom prst="bentConnector3">
            <a:avLst>
              <a:gd name="adj1" fmla="val 1050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97" idx="1"/>
            <a:endCxn id="66" idx="1"/>
          </p:cNvCxnSpPr>
          <p:nvPr/>
        </p:nvCxnSpPr>
        <p:spPr>
          <a:xfrm rot="10800000" flipV="1">
            <a:off x="569677" y="1080749"/>
            <a:ext cx="4505774" cy="1836997"/>
          </a:xfrm>
          <a:prstGeom prst="bentConnector3">
            <a:avLst>
              <a:gd name="adj1" fmla="val 1050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FA5D62-4620-4A9D-B0FF-34DDDDEDA30C}"/>
              </a:ext>
            </a:extLst>
          </p:cNvPr>
          <p:cNvSpPr txBox="1"/>
          <p:nvPr/>
        </p:nvSpPr>
        <p:spPr>
          <a:xfrm>
            <a:off x="206614" y="6156568"/>
            <a:ext cx="11645154" cy="369332"/>
          </a:xfrm>
          <a:prstGeom prst="rect">
            <a:avLst/>
          </a:prstGeom>
          <a:noFill/>
          <a:ln>
            <a:noFill/>
          </a:ln>
        </p:spPr>
        <p:txBody>
          <a:bodyPr wrap="square">
            <a:spAutoFit/>
          </a:bodyPr>
          <a:lstStyle/>
          <a:p>
            <a:r>
              <a:rPr lang="en-US" altLang="ja-JP" dirty="0" err="1"/>
              <a:t>OS:Out</a:t>
            </a:r>
            <a:r>
              <a:rPr lang="en-US" altLang="ja-JP" dirty="0"/>
              <a:t> Sourcing     </a:t>
            </a:r>
            <a:r>
              <a:rPr lang="en-US" altLang="ja-JP" dirty="0" err="1"/>
              <a:t>SI:</a:t>
            </a:r>
            <a:r>
              <a:rPr lang="en-US" altLang="ja-JP" dirty="0" err="1">
                <a:solidFill>
                  <a:srgbClr val="000000"/>
                </a:solidFill>
                <a:latin typeface="Roboto" panose="02000000000000000000" pitchFamily="2" charset="0"/>
              </a:rPr>
              <a:t>S</a:t>
            </a:r>
            <a:r>
              <a:rPr lang="en-US" altLang="ja-JP" b="0" i="0" dirty="0" err="1">
                <a:solidFill>
                  <a:srgbClr val="000000"/>
                </a:solidFill>
                <a:effectLst/>
                <a:latin typeface="Roboto" panose="02000000000000000000" pitchFamily="2" charset="0"/>
              </a:rPr>
              <a:t>ystem</a:t>
            </a:r>
            <a:r>
              <a:rPr lang="en-US" altLang="ja-JP" b="0" i="0" dirty="0">
                <a:solidFill>
                  <a:srgbClr val="000000"/>
                </a:solidFill>
                <a:effectLst/>
                <a:latin typeface="Roboto" panose="02000000000000000000" pitchFamily="2" charset="0"/>
              </a:rPr>
              <a:t> Integration</a:t>
            </a:r>
            <a:r>
              <a:rPr lang="ja-JP" altLang="en-US" b="0" i="0" dirty="0">
                <a:solidFill>
                  <a:srgbClr val="000000"/>
                </a:solidFill>
                <a:effectLst/>
                <a:latin typeface="Roboto" panose="02000000000000000000" pitchFamily="2" charset="0"/>
              </a:rPr>
              <a:t>　</a:t>
            </a:r>
            <a:r>
              <a:rPr lang="en-US" altLang="ja-JP" b="0" i="0" dirty="0" err="1">
                <a:solidFill>
                  <a:srgbClr val="000000"/>
                </a:solidFill>
                <a:effectLst/>
                <a:latin typeface="Roboto" panose="02000000000000000000" pitchFamily="2" charset="0"/>
              </a:rPr>
              <a:t>PdM</a:t>
            </a:r>
            <a:r>
              <a:rPr lang="ja-JP" altLang="en-US" b="0" i="0" dirty="0">
                <a:solidFill>
                  <a:srgbClr val="000000"/>
                </a:solidFill>
                <a:effectLst/>
                <a:latin typeface="Roboto" panose="02000000000000000000" pitchFamily="2" charset="0"/>
              </a:rPr>
              <a:t>：</a:t>
            </a: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r>
              <a:rPr lang="en-US" altLang="ja-JP" sz="1800" dirty="0">
                <a:effectLst/>
                <a:latin typeface="Tahoma" panose="020B0604030504040204" pitchFamily="34" charset="0"/>
              </a:rPr>
              <a:t>SSC</a:t>
            </a:r>
            <a:r>
              <a:rPr lang="ja-JP" altLang="en-US" sz="1800" dirty="0">
                <a:effectLst/>
                <a:latin typeface="Tahoma" panose="020B0604030504040204" pitchFamily="34" charset="0"/>
              </a:rPr>
              <a:t>：</a:t>
            </a:r>
            <a:r>
              <a:rPr lang="en-US" altLang="ja-JP" sz="1800" dirty="0">
                <a:effectLst/>
                <a:latin typeface="Tahoma" panose="020B0604030504040204" pitchFamily="34" charset="0"/>
              </a:rPr>
              <a:t>Service Sharing Center</a:t>
            </a:r>
            <a:r>
              <a:rPr lang="ja-JP" altLang="en-US" sz="1800" dirty="0">
                <a:effectLst/>
                <a:latin typeface="Tahoma" panose="020B0604030504040204" pitchFamily="34" charset="0"/>
              </a:rPr>
              <a:t>　　</a:t>
            </a:r>
            <a:r>
              <a:rPr lang="en-US" altLang="ja-JP" sz="1800" dirty="0">
                <a:effectLst/>
                <a:latin typeface="Tahoma" panose="020B0604030504040204" pitchFamily="34" charset="0"/>
              </a:rPr>
              <a:t>MA</a:t>
            </a:r>
            <a:r>
              <a:rPr lang="ja-JP" altLang="en-US" sz="1800" dirty="0">
                <a:effectLst/>
                <a:latin typeface="Tahoma" panose="020B0604030504040204" pitchFamily="34" charset="0"/>
              </a:rPr>
              <a:t>：管理会計</a:t>
            </a:r>
            <a:endParaRPr lang="ja-JP" altLang="en-US" dirty="0"/>
          </a:p>
        </p:txBody>
      </p: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275223" y="1061887"/>
            <a:ext cx="1126468" cy="15335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97" idx="1"/>
            <a:endCxn id="143" idx="1"/>
          </p:cNvCxnSpPr>
          <p:nvPr/>
        </p:nvCxnSpPr>
        <p:spPr>
          <a:xfrm rot="10800000" flipV="1">
            <a:off x="538605" y="1080750"/>
            <a:ext cx="4536846" cy="2986770"/>
          </a:xfrm>
          <a:prstGeom prst="bentConnector3">
            <a:avLst>
              <a:gd name="adj1" fmla="val 105039"/>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8628423"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97" idx="2"/>
            <a:endCxn id="61" idx="0"/>
          </p:cNvCxnSpPr>
          <p:nvPr/>
        </p:nvCxnSpPr>
        <p:spPr>
          <a:xfrm rot="16200000" flipH="1">
            <a:off x="7161428" y="709207"/>
            <a:ext cx="1090786" cy="220320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274727"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538975" y="689170"/>
            <a:ext cx="670418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406793" y="712769"/>
            <a:ext cx="2618856"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21400" y="794618"/>
            <a:ext cx="1113022" cy="2054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798590" y="1527426"/>
            <a:ext cx="1068640" cy="5446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332035"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376471"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333512"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731345" y="887729"/>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773825" y="1160070"/>
            <a:ext cx="230703" cy="42468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117939" y="948746"/>
            <a:ext cx="250580" cy="8672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49465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61243" y="2477793"/>
            <a:ext cx="8158194"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519437" y="2662459"/>
            <a:ext cx="843039"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494268" y="3764400"/>
            <a:ext cx="868208"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56292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53672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504692"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8188675"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519437" y="3132886"/>
            <a:ext cx="843039"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468071" y="3982370"/>
            <a:ext cx="894405" cy="271401"/>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468071" y="3982370"/>
            <a:ext cx="89440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36984" y="1091419"/>
            <a:ext cx="109760" cy="4140190"/>
          </a:xfrm>
          <a:prstGeom prst="bentConnector3">
            <a:avLst>
              <a:gd name="adj1" fmla="val -2082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36984" y="1091419"/>
            <a:ext cx="146140" cy="1826328"/>
          </a:xfrm>
          <a:prstGeom prst="bentConnector3">
            <a:avLst>
              <a:gd name="adj1" fmla="val -1564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FA5D62-4620-4A9D-B0FF-34DDDDEDA30C}"/>
              </a:ext>
            </a:extLst>
          </p:cNvPr>
          <p:cNvSpPr txBox="1"/>
          <p:nvPr/>
        </p:nvSpPr>
        <p:spPr>
          <a:xfrm>
            <a:off x="206614" y="6156568"/>
            <a:ext cx="11645154" cy="369332"/>
          </a:xfrm>
          <a:prstGeom prst="rect">
            <a:avLst/>
          </a:prstGeom>
          <a:noFill/>
          <a:ln>
            <a:noFill/>
          </a:ln>
        </p:spPr>
        <p:txBody>
          <a:bodyPr wrap="square">
            <a:spAutoFit/>
          </a:bodyPr>
          <a:lstStyle/>
          <a:p>
            <a:r>
              <a:rPr lang="en-US" altLang="ja-JP" dirty="0" err="1"/>
              <a:t>OS:Out</a:t>
            </a:r>
            <a:r>
              <a:rPr lang="en-US" altLang="ja-JP" dirty="0"/>
              <a:t> Sourcing     </a:t>
            </a:r>
            <a:r>
              <a:rPr lang="en-US" altLang="ja-JP" dirty="0" err="1"/>
              <a:t>SI:</a:t>
            </a:r>
            <a:r>
              <a:rPr lang="en-US" altLang="ja-JP" dirty="0" err="1">
                <a:solidFill>
                  <a:srgbClr val="000000"/>
                </a:solidFill>
                <a:latin typeface="Roboto" panose="02000000000000000000" pitchFamily="2" charset="0"/>
              </a:rPr>
              <a:t>S</a:t>
            </a:r>
            <a:r>
              <a:rPr lang="en-US" altLang="ja-JP" b="0" i="0" dirty="0" err="1">
                <a:solidFill>
                  <a:srgbClr val="000000"/>
                </a:solidFill>
                <a:effectLst/>
                <a:latin typeface="Roboto" panose="02000000000000000000" pitchFamily="2" charset="0"/>
              </a:rPr>
              <a:t>ystem</a:t>
            </a:r>
            <a:r>
              <a:rPr lang="en-US" altLang="ja-JP" b="0" i="0" dirty="0">
                <a:solidFill>
                  <a:srgbClr val="000000"/>
                </a:solidFill>
                <a:effectLst/>
                <a:latin typeface="Roboto" panose="02000000000000000000" pitchFamily="2" charset="0"/>
              </a:rPr>
              <a:t> Integration</a:t>
            </a:r>
            <a:r>
              <a:rPr lang="ja-JP" altLang="en-US" b="0" i="0" dirty="0">
                <a:solidFill>
                  <a:srgbClr val="000000"/>
                </a:solidFill>
                <a:effectLst/>
                <a:latin typeface="Roboto" panose="02000000000000000000" pitchFamily="2" charset="0"/>
              </a:rPr>
              <a:t>　</a:t>
            </a:r>
            <a:r>
              <a:rPr lang="en-US" altLang="ja-JP" b="0" i="0" dirty="0" err="1">
                <a:solidFill>
                  <a:srgbClr val="000000"/>
                </a:solidFill>
                <a:effectLst/>
                <a:latin typeface="Roboto" panose="02000000000000000000" pitchFamily="2" charset="0"/>
              </a:rPr>
              <a:t>PdM</a:t>
            </a:r>
            <a:r>
              <a:rPr lang="ja-JP" altLang="en-US" b="0" i="0" dirty="0">
                <a:solidFill>
                  <a:srgbClr val="000000"/>
                </a:solidFill>
                <a:effectLst/>
                <a:latin typeface="Roboto" panose="02000000000000000000" pitchFamily="2" charset="0"/>
              </a:rPr>
              <a:t>：</a:t>
            </a: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r>
              <a:rPr lang="en-US" altLang="ja-JP" sz="1800" dirty="0">
                <a:effectLst/>
                <a:latin typeface="Tahoma" panose="020B0604030504040204" pitchFamily="34" charset="0"/>
              </a:rPr>
              <a:t>SSC</a:t>
            </a:r>
            <a:r>
              <a:rPr lang="ja-JP" altLang="en-US" sz="1800" dirty="0">
                <a:effectLst/>
                <a:latin typeface="Tahoma" panose="020B0604030504040204" pitchFamily="34" charset="0"/>
              </a:rPr>
              <a:t>：</a:t>
            </a:r>
            <a:r>
              <a:rPr lang="en-US" altLang="ja-JP" sz="1800" dirty="0">
                <a:effectLst/>
                <a:latin typeface="Tahoma" panose="020B0604030504040204" pitchFamily="34" charset="0"/>
              </a:rPr>
              <a:t>Service Sharing Center</a:t>
            </a:r>
            <a:endParaRPr lang="ja-JP" altLang="en-US" dirty="0"/>
          </a:p>
        </p:txBody>
      </p: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468071" y="3982370"/>
            <a:ext cx="894405" cy="154781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36984" y="862353"/>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0639" y="1091419"/>
            <a:ext cx="3458828"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27704"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36983" y="1091418"/>
            <a:ext cx="101621" cy="2976101"/>
          </a:xfrm>
          <a:prstGeom prst="bentConnector3">
            <a:avLst>
              <a:gd name="adj1" fmla="val -22495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791266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9933905" y="1466607"/>
            <a:ext cx="1065037" cy="6839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9960790" y="234112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Tree>
    <p:extLst>
      <p:ext uri="{BB962C8B-B14F-4D97-AF65-F5344CB8AC3E}">
        <p14:creationId xmlns:p14="http://schemas.microsoft.com/office/powerpoint/2010/main" val="2549996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2022/3/6</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2022/3/6</a:t>
            </a:fld>
            <a:endParaRPr lang="en-US"/>
          </a:p>
        </p:txBody>
      </p:sp>
    </p:spTree>
    <p:extLst>
      <p:ext uri="{BB962C8B-B14F-4D97-AF65-F5344CB8AC3E}">
        <p14:creationId xmlns:p14="http://schemas.microsoft.com/office/powerpoint/2010/main" val="380193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3693319"/>
          </a:xfrm>
        </p:spPr>
        <p:txBody>
          <a:bodyPr/>
          <a:lstStyle/>
          <a:p>
            <a:pPr marL="285750" indent="-285750">
              <a:buFont typeface="Arial" panose="020B0604020202020204" pitchFamily="34" charset="0"/>
              <a:buChar char="•"/>
            </a:pPr>
            <a:r>
              <a:rPr lang="ja-JP" altLang="en-US" dirty="0">
                <a:highlight>
                  <a:srgbClr val="00FF00"/>
                </a:highlight>
              </a:rPr>
              <a:t>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298466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2022/3/6</a:t>
            </a:fld>
            <a:endParaRPr lang="en-US"/>
          </a:p>
        </p:txBody>
      </p:sp>
    </p:spTree>
    <p:extLst>
      <p:ext uri="{BB962C8B-B14F-4D97-AF65-F5344CB8AC3E}">
        <p14:creationId xmlns:p14="http://schemas.microsoft.com/office/powerpoint/2010/main" val="3884277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2022/3/6</a:t>
            </a:fld>
            <a:endParaRPr lang="en-US"/>
          </a:p>
        </p:txBody>
      </p:sp>
    </p:spTree>
    <p:extLst>
      <p:ext uri="{BB962C8B-B14F-4D97-AF65-F5344CB8AC3E}">
        <p14:creationId xmlns:p14="http://schemas.microsoft.com/office/powerpoint/2010/main" val="70693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2022/3/6</a:t>
            </a:fld>
            <a:endParaRPr lang="en-US"/>
          </a:p>
        </p:txBody>
      </p:sp>
    </p:spTree>
    <p:extLst>
      <p:ext uri="{BB962C8B-B14F-4D97-AF65-F5344CB8AC3E}">
        <p14:creationId xmlns:p14="http://schemas.microsoft.com/office/powerpoint/2010/main" val="1444263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2022/3/6</a:t>
            </a:fld>
            <a:endParaRPr lang="en-US"/>
          </a:p>
        </p:txBody>
      </p:sp>
    </p:spTree>
    <p:extLst>
      <p:ext uri="{BB962C8B-B14F-4D97-AF65-F5344CB8AC3E}">
        <p14:creationId xmlns:p14="http://schemas.microsoft.com/office/powerpoint/2010/main" val="260266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2022/3/6</a:t>
            </a:fld>
            <a:endParaRPr lang="en-US"/>
          </a:p>
        </p:txBody>
      </p:sp>
    </p:spTree>
    <p:extLst>
      <p:ext uri="{BB962C8B-B14F-4D97-AF65-F5344CB8AC3E}">
        <p14:creationId xmlns:p14="http://schemas.microsoft.com/office/powerpoint/2010/main" val="1594105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2022/3/6</a:t>
            </a:fld>
            <a:endParaRPr lang="en-US"/>
          </a:p>
        </p:txBody>
      </p:sp>
    </p:spTree>
    <p:extLst>
      <p:ext uri="{BB962C8B-B14F-4D97-AF65-F5344CB8AC3E}">
        <p14:creationId xmlns:p14="http://schemas.microsoft.com/office/powerpoint/2010/main" val="177404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2022/3/6</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2022/3/6</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289400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2022/3/6</a:t>
            </a:fld>
            <a:endParaRPr lang="en-US"/>
          </a:p>
        </p:txBody>
      </p:sp>
    </p:spTree>
    <p:extLst>
      <p:ext uri="{BB962C8B-B14F-4D97-AF65-F5344CB8AC3E}">
        <p14:creationId xmlns:p14="http://schemas.microsoft.com/office/powerpoint/2010/main" val="3203915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2636009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2022/3/6</a:t>
            </a:fld>
            <a:endParaRPr lang="en-US"/>
          </a:p>
        </p:txBody>
      </p:sp>
    </p:spTree>
    <p:extLst>
      <p:ext uri="{BB962C8B-B14F-4D97-AF65-F5344CB8AC3E}">
        <p14:creationId xmlns:p14="http://schemas.microsoft.com/office/powerpoint/2010/main" val="1850721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2022/3/6</a:t>
            </a:fld>
            <a:endParaRPr lang="en-US"/>
          </a:p>
        </p:txBody>
      </p:sp>
    </p:spTree>
    <p:extLst>
      <p:ext uri="{BB962C8B-B14F-4D97-AF65-F5344CB8AC3E}">
        <p14:creationId xmlns:p14="http://schemas.microsoft.com/office/powerpoint/2010/main" val="1525267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026"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2022/3/6</a:t>
            </a:fld>
            <a:endParaRPr lang="en-US"/>
          </a:p>
        </p:txBody>
      </p:sp>
    </p:spTree>
    <p:extLst>
      <p:ext uri="{BB962C8B-B14F-4D97-AF65-F5344CB8AC3E}">
        <p14:creationId xmlns:p14="http://schemas.microsoft.com/office/powerpoint/2010/main" val="171359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2022/3/6</a:t>
            </a:fld>
            <a:endParaRPr lang="en-US"/>
          </a:p>
        </p:txBody>
      </p:sp>
    </p:spTree>
    <p:extLst>
      <p:ext uri="{BB962C8B-B14F-4D97-AF65-F5344CB8AC3E}">
        <p14:creationId xmlns:p14="http://schemas.microsoft.com/office/powerpoint/2010/main" val="787263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2022/3/6</a:t>
            </a:fld>
            <a:endParaRPr lang="en-US"/>
          </a:p>
        </p:txBody>
      </p:sp>
    </p:spTree>
    <p:extLst>
      <p:ext uri="{BB962C8B-B14F-4D97-AF65-F5344CB8AC3E}">
        <p14:creationId xmlns:p14="http://schemas.microsoft.com/office/powerpoint/2010/main" val="972395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2022/3/6</a:t>
            </a:fld>
            <a:endParaRPr lang="en-US"/>
          </a:p>
        </p:txBody>
      </p:sp>
    </p:spTree>
    <p:extLst>
      <p:ext uri="{BB962C8B-B14F-4D97-AF65-F5344CB8AC3E}">
        <p14:creationId xmlns:p14="http://schemas.microsoft.com/office/powerpoint/2010/main" val="1876796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2022/3/6</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2022/3/6</a:t>
            </a:fld>
            <a:endParaRPr lang="en-US"/>
          </a:p>
        </p:txBody>
      </p:sp>
    </p:spTree>
    <p:extLst>
      <p:ext uri="{BB962C8B-B14F-4D97-AF65-F5344CB8AC3E}">
        <p14:creationId xmlns:p14="http://schemas.microsoft.com/office/powerpoint/2010/main" val="334311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2022/3/6</a:t>
            </a:fld>
            <a:endParaRPr lang="en-US"/>
          </a:p>
        </p:txBody>
      </p:sp>
    </p:spTree>
    <p:extLst>
      <p:ext uri="{BB962C8B-B14F-4D97-AF65-F5344CB8AC3E}">
        <p14:creationId xmlns:p14="http://schemas.microsoft.com/office/powerpoint/2010/main" val="21700656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2022/3/6</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2022/3/6</a:t>
            </a:fld>
            <a:endParaRPr lang="en-US"/>
          </a:p>
        </p:txBody>
      </p:sp>
    </p:spTree>
    <p:extLst>
      <p:ext uri="{BB962C8B-B14F-4D97-AF65-F5344CB8AC3E}">
        <p14:creationId xmlns:p14="http://schemas.microsoft.com/office/powerpoint/2010/main" val="1048579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706275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366243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2022/3/6</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2022/3/6</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2022/3/6</a:t>
            </a:fld>
            <a:endParaRPr lang="en-US"/>
          </a:p>
        </p:txBody>
      </p:sp>
    </p:spTree>
    <p:extLst>
      <p:ext uri="{BB962C8B-B14F-4D97-AF65-F5344CB8AC3E}">
        <p14:creationId xmlns:p14="http://schemas.microsoft.com/office/powerpoint/2010/main" val="3867185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2022/3/6</a:t>
            </a:fld>
            <a:endParaRPr lang="en-US"/>
          </a:p>
        </p:txBody>
      </p:sp>
    </p:spTree>
    <p:extLst>
      <p:ext uri="{BB962C8B-B14F-4D97-AF65-F5344CB8AC3E}">
        <p14:creationId xmlns:p14="http://schemas.microsoft.com/office/powerpoint/2010/main" val="8270158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2022/3/6</a:t>
            </a:fld>
            <a:endParaRPr lang="en-US"/>
          </a:p>
        </p:txBody>
      </p:sp>
    </p:spTree>
    <p:extLst>
      <p:ext uri="{BB962C8B-B14F-4D97-AF65-F5344CB8AC3E}">
        <p14:creationId xmlns:p14="http://schemas.microsoft.com/office/powerpoint/2010/main" val="118050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2022/3/6</a:t>
            </a:fld>
            <a:endParaRPr lang="en-US"/>
          </a:p>
        </p:txBody>
      </p:sp>
    </p:spTree>
    <p:extLst>
      <p:ext uri="{BB962C8B-B14F-4D97-AF65-F5344CB8AC3E}">
        <p14:creationId xmlns:p14="http://schemas.microsoft.com/office/powerpoint/2010/main" val="36996229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2022/3/6</a:t>
            </a:fld>
            <a:endParaRPr lang="en-US"/>
          </a:p>
        </p:txBody>
      </p:sp>
    </p:spTree>
    <p:extLst>
      <p:ext uri="{BB962C8B-B14F-4D97-AF65-F5344CB8AC3E}">
        <p14:creationId xmlns:p14="http://schemas.microsoft.com/office/powerpoint/2010/main" val="2277885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2022/3/6</a:t>
            </a:fld>
            <a:endParaRPr lang="en-US"/>
          </a:p>
        </p:txBody>
      </p:sp>
    </p:spTree>
    <p:extLst>
      <p:ext uri="{BB962C8B-B14F-4D97-AF65-F5344CB8AC3E}">
        <p14:creationId xmlns:p14="http://schemas.microsoft.com/office/powerpoint/2010/main" val="42810048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2022/3/6</a:t>
            </a:fld>
            <a:endParaRPr lang="en-US"/>
          </a:p>
        </p:txBody>
      </p:sp>
    </p:spTree>
    <p:extLst>
      <p:ext uri="{BB962C8B-B14F-4D97-AF65-F5344CB8AC3E}">
        <p14:creationId xmlns:p14="http://schemas.microsoft.com/office/powerpoint/2010/main" val="2284386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2022/3/6</a:t>
            </a:fld>
            <a:endParaRPr lang="en-US"/>
          </a:p>
        </p:txBody>
      </p:sp>
    </p:spTree>
    <p:extLst>
      <p:ext uri="{BB962C8B-B14F-4D97-AF65-F5344CB8AC3E}">
        <p14:creationId xmlns:p14="http://schemas.microsoft.com/office/powerpoint/2010/main" val="32065562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2022/3/6</a:t>
            </a:fld>
            <a:endParaRPr lang="en-US"/>
          </a:p>
        </p:txBody>
      </p:sp>
    </p:spTree>
    <p:extLst>
      <p:ext uri="{BB962C8B-B14F-4D97-AF65-F5344CB8AC3E}">
        <p14:creationId xmlns:p14="http://schemas.microsoft.com/office/powerpoint/2010/main" val="169542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2022/3/6</a:t>
            </a:fld>
            <a:endParaRPr lang="en-US"/>
          </a:p>
        </p:txBody>
      </p:sp>
    </p:spTree>
    <p:extLst>
      <p:ext uri="{BB962C8B-B14F-4D97-AF65-F5344CB8AC3E}">
        <p14:creationId xmlns:p14="http://schemas.microsoft.com/office/powerpoint/2010/main" val="19360598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2022/3/6</a:t>
            </a:fld>
            <a:endParaRPr lang="en-US"/>
          </a:p>
        </p:txBody>
      </p:sp>
    </p:spTree>
    <p:extLst>
      <p:ext uri="{BB962C8B-B14F-4D97-AF65-F5344CB8AC3E}">
        <p14:creationId xmlns:p14="http://schemas.microsoft.com/office/powerpoint/2010/main" val="28023548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2022/3/6</a:t>
            </a:fld>
            <a:endParaRPr lang="en-US"/>
          </a:p>
        </p:txBody>
      </p:sp>
    </p:spTree>
    <p:extLst>
      <p:ext uri="{BB962C8B-B14F-4D97-AF65-F5344CB8AC3E}">
        <p14:creationId xmlns:p14="http://schemas.microsoft.com/office/powerpoint/2010/main" val="31547525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23581038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2022/3/6</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2022/3/6</a:t>
            </a:fld>
            <a:endParaRPr lang="en-US"/>
          </a:p>
        </p:txBody>
      </p:sp>
    </p:spTree>
    <p:extLst>
      <p:ext uri="{BB962C8B-B14F-4D97-AF65-F5344CB8AC3E}">
        <p14:creationId xmlns:p14="http://schemas.microsoft.com/office/powerpoint/2010/main" val="10678736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2022/3/6</a:t>
            </a:fld>
            <a:endParaRPr lang="en-US"/>
          </a:p>
        </p:txBody>
      </p:sp>
    </p:spTree>
    <p:extLst>
      <p:ext uri="{BB962C8B-B14F-4D97-AF65-F5344CB8AC3E}">
        <p14:creationId xmlns:p14="http://schemas.microsoft.com/office/powerpoint/2010/main" val="30536688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2022/3/6</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2022/3/6</a:t>
            </a:fld>
            <a:endParaRPr lang="en-US"/>
          </a:p>
        </p:txBody>
      </p:sp>
    </p:spTree>
    <p:extLst>
      <p:ext uri="{BB962C8B-B14F-4D97-AF65-F5344CB8AC3E}">
        <p14:creationId xmlns:p14="http://schemas.microsoft.com/office/powerpoint/2010/main" val="24064487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4491</TotalTime>
  <Words>11373</Words>
  <Application>Microsoft Office PowerPoint</Application>
  <PresentationFormat>ワイド画面</PresentationFormat>
  <Paragraphs>2294</Paragraphs>
  <Slides>94</Slides>
  <Notes>94</Notes>
  <HiddenSlides>0</HiddenSlides>
  <MMClips>0</MMClips>
  <ScaleCrop>false</ScaleCrop>
  <HeadingPairs>
    <vt:vector size="8" baseType="variant">
      <vt:variant>
        <vt:lpstr>使用されているフォント</vt:lpstr>
      </vt:variant>
      <vt:variant>
        <vt:i4>14</vt:i4>
      </vt:variant>
      <vt:variant>
        <vt:lpstr>テーマ</vt:lpstr>
      </vt:variant>
      <vt:variant>
        <vt:i4>1</vt:i4>
      </vt:variant>
      <vt:variant>
        <vt:lpstr>埋め込まれた OLE サーバー</vt:lpstr>
      </vt:variant>
      <vt:variant>
        <vt:i4>1</vt:i4>
      </vt:variant>
      <vt:variant>
        <vt:lpstr>スライド タイトル</vt:lpstr>
      </vt:variant>
      <vt:variant>
        <vt:i4>94</vt:i4>
      </vt:variant>
    </vt:vector>
  </HeadingPairs>
  <TitlesOfParts>
    <vt:vector size="110" baseType="lpstr">
      <vt:lpstr>Meiryo</vt:lpstr>
      <vt:lpstr>ＭＳ ゴシック</vt:lpstr>
      <vt:lpstr>ＭＳ Ｐゴシック</vt:lpstr>
      <vt:lpstr>等线</vt:lpstr>
      <vt:lpstr>宋体</vt:lpstr>
      <vt:lpstr>宋体</vt:lpstr>
      <vt:lpstr>宋体</vt:lpstr>
      <vt:lpstr>Arial</vt:lpstr>
      <vt:lpstr>Calibri</vt:lpstr>
      <vt:lpstr>Roboto</vt:lpstr>
      <vt:lpstr>Segoe UI</vt:lpstr>
      <vt:lpstr>Tahoma</vt:lpstr>
      <vt:lpstr>Times New Roman</vt:lpstr>
      <vt:lpstr>Wingdings</vt:lpstr>
      <vt:lpstr>Office Theme</vt:lpstr>
      <vt:lpstr>Worksheet</vt:lpstr>
      <vt:lpstr>Startup Plan</vt:lpstr>
      <vt:lpstr>重要説明   </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社風</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中小企業向けの人事・労務サービス</vt:lpstr>
      <vt:lpstr>バーチャルスクール</vt:lpstr>
      <vt:lpstr>目次</vt:lpstr>
      <vt:lpstr>アジャイル組織構造(三次元の組織)－ビジネス推進体制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社員へサポート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1373</cp:revision>
  <cp:lastPrinted>2022-02-04T10:31:37Z</cp:lastPrinted>
  <dcterms:created xsi:type="dcterms:W3CDTF">2021-07-14T02:05:05Z</dcterms:created>
  <dcterms:modified xsi:type="dcterms:W3CDTF">2022-03-06T08:55:08Z</dcterms:modified>
</cp:coreProperties>
</file>