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7"/>
  </p:notesMasterIdLst>
  <p:handoutMasterIdLst>
    <p:handoutMasterId r:id="rId158"/>
  </p:handoutMasterIdLst>
  <p:sldIdLst>
    <p:sldId id="256" r:id="rId2"/>
    <p:sldId id="584" r:id="rId3"/>
    <p:sldId id="697" r:id="rId4"/>
    <p:sldId id="670" r:id="rId5"/>
    <p:sldId id="726" r:id="rId6"/>
    <p:sldId id="267" r:id="rId7"/>
    <p:sldId id="715" r:id="rId8"/>
    <p:sldId id="708" r:id="rId9"/>
    <p:sldId id="709" r:id="rId10"/>
    <p:sldId id="711" r:id="rId11"/>
    <p:sldId id="710" r:id="rId12"/>
    <p:sldId id="712" r:id="rId13"/>
    <p:sldId id="713" r:id="rId14"/>
    <p:sldId id="725" r:id="rId15"/>
    <p:sldId id="729" r:id="rId16"/>
    <p:sldId id="730" r:id="rId17"/>
    <p:sldId id="731" r:id="rId18"/>
    <p:sldId id="732" r:id="rId19"/>
    <p:sldId id="733" r:id="rId20"/>
    <p:sldId id="688" r:id="rId21"/>
    <p:sldId id="737" r:id="rId22"/>
    <p:sldId id="689" r:id="rId23"/>
    <p:sldId id="685" r:id="rId24"/>
    <p:sldId id="734" r:id="rId25"/>
    <p:sldId id="695" r:id="rId26"/>
    <p:sldId id="721" r:id="rId27"/>
    <p:sldId id="728" r:id="rId28"/>
    <p:sldId id="735" r:id="rId29"/>
    <p:sldId id="736" r:id="rId30"/>
    <p:sldId id="738" r:id="rId31"/>
    <p:sldId id="739" r:id="rId32"/>
    <p:sldId id="751" r:id="rId33"/>
    <p:sldId id="690" r:id="rId34"/>
    <p:sldId id="679" r:id="rId35"/>
    <p:sldId id="701" r:id="rId36"/>
    <p:sldId id="683" r:id="rId37"/>
    <p:sldId id="622" r:id="rId38"/>
    <p:sldId id="602" r:id="rId39"/>
    <p:sldId id="684" r:id="rId40"/>
    <p:sldId id="681" r:id="rId41"/>
    <p:sldId id="680" r:id="rId42"/>
    <p:sldId id="598" r:id="rId43"/>
    <p:sldId id="601" r:id="rId44"/>
    <p:sldId id="599" r:id="rId45"/>
    <p:sldId id="603" r:id="rId46"/>
    <p:sldId id="647" r:id="rId47"/>
    <p:sldId id="600" r:id="rId48"/>
    <p:sldId id="705" r:id="rId49"/>
    <p:sldId id="706" r:id="rId50"/>
    <p:sldId id="630" r:id="rId51"/>
    <p:sldId id="740" r:id="rId52"/>
    <p:sldId id="703" r:id="rId53"/>
    <p:sldId id="702" r:id="rId54"/>
    <p:sldId id="625" r:id="rId55"/>
    <p:sldId id="627" r:id="rId56"/>
    <p:sldId id="628" r:id="rId57"/>
    <p:sldId id="665" r:id="rId58"/>
    <p:sldId id="311" r:id="rId59"/>
    <p:sldId id="704" r:id="rId60"/>
    <p:sldId id="653" r:id="rId61"/>
    <p:sldId id="674" r:id="rId62"/>
    <p:sldId id="312" r:id="rId63"/>
    <p:sldId id="676" r:id="rId64"/>
    <p:sldId id="652" r:id="rId65"/>
    <p:sldId id="677" r:id="rId66"/>
    <p:sldId id="678" r:id="rId67"/>
    <p:sldId id="664" r:id="rId68"/>
    <p:sldId id="757" r:id="rId69"/>
    <p:sldId id="741" r:id="rId70"/>
    <p:sldId id="259" r:id="rId71"/>
    <p:sldId id="682" r:id="rId72"/>
    <p:sldId id="421" r:id="rId73"/>
    <p:sldId id="595" r:id="rId74"/>
    <p:sldId id="585" r:id="rId75"/>
    <p:sldId id="759" r:id="rId76"/>
    <p:sldId id="760" r:id="rId77"/>
    <p:sldId id="742" r:id="rId78"/>
    <p:sldId id="744" r:id="rId79"/>
    <p:sldId id="743" r:id="rId80"/>
    <p:sldId id="746" r:id="rId81"/>
    <p:sldId id="745" r:id="rId82"/>
    <p:sldId id="583" r:id="rId83"/>
    <p:sldId id="747" r:id="rId84"/>
    <p:sldId id="605" r:id="rId85"/>
    <p:sldId id="604" r:id="rId86"/>
    <p:sldId id="748" r:id="rId87"/>
    <p:sldId id="749" r:id="rId88"/>
    <p:sldId id="534" r:id="rId89"/>
    <p:sldId id="511" r:id="rId90"/>
    <p:sldId id="649" r:id="rId91"/>
    <p:sldId id="607" r:id="rId92"/>
    <p:sldId id="606" r:id="rId93"/>
    <p:sldId id="750" r:id="rId94"/>
    <p:sldId id="614" r:id="rId95"/>
    <p:sldId id="640" r:id="rId96"/>
    <p:sldId id="659" r:id="rId97"/>
    <p:sldId id="643" r:id="rId98"/>
    <p:sldId id="644" r:id="rId99"/>
    <p:sldId id="645" r:id="rId100"/>
    <p:sldId id="660" r:id="rId101"/>
    <p:sldId id="279" r:id="rId102"/>
    <p:sldId id="271" r:id="rId103"/>
    <p:sldId id="633" r:id="rId104"/>
    <p:sldId id="641" r:id="rId105"/>
    <p:sldId id="596" r:id="rId106"/>
    <p:sldId id="609" r:id="rId107"/>
    <p:sldId id="611" r:id="rId108"/>
    <p:sldId id="616" r:id="rId109"/>
    <p:sldId id="624" r:id="rId110"/>
    <p:sldId id="621" r:id="rId111"/>
    <p:sldId id="313" r:id="rId112"/>
    <p:sldId id="671" r:id="rId113"/>
    <p:sldId id="305" r:id="rId114"/>
    <p:sldId id="623" r:id="rId115"/>
    <p:sldId id="631" r:id="rId116"/>
    <p:sldId id="634" r:id="rId117"/>
    <p:sldId id="661" r:id="rId118"/>
    <p:sldId id="646" r:id="rId119"/>
    <p:sldId id="620" r:id="rId120"/>
    <p:sldId id="662" r:id="rId121"/>
    <p:sldId id="617" r:id="rId122"/>
    <p:sldId id="618" r:id="rId123"/>
    <p:sldId id="300" r:id="rId124"/>
    <p:sldId id="286" r:id="rId125"/>
    <p:sldId id="368" r:id="rId126"/>
    <p:sldId id="306" r:id="rId127"/>
    <p:sldId id="615" r:id="rId128"/>
    <p:sldId id="288" r:id="rId129"/>
    <p:sldId id="285" r:id="rId130"/>
    <p:sldId id="294" r:id="rId131"/>
    <p:sldId id="298" r:id="rId132"/>
    <p:sldId id="284" r:id="rId133"/>
    <p:sldId id="296" r:id="rId134"/>
    <p:sldId id="297" r:id="rId135"/>
    <p:sldId id="663" r:id="rId136"/>
    <p:sldId id="302" r:id="rId137"/>
    <p:sldId id="303" r:id="rId138"/>
    <p:sldId id="613" r:id="rId139"/>
    <p:sldId id="668" r:id="rId140"/>
    <p:sldId id="699" r:id="rId141"/>
    <p:sldId id="755" r:id="rId142"/>
    <p:sldId id="753" r:id="rId143"/>
    <p:sldId id="754" r:id="rId144"/>
    <p:sldId id="756" r:id="rId145"/>
    <p:sldId id="752" r:id="rId146"/>
    <p:sldId id="700" r:id="rId147"/>
    <p:sldId id="698" r:id="rId148"/>
    <p:sldId id="673" r:id="rId149"/>
    <p:sldId id="669" r:id="rId150"/>
    <p:sldId id="723" r:id="rId151"/>
    <p:sldId id="758" r:id="rId152"/>
    <p:sldId id="718" r:id="rId153"/>
    <p:sldId id="719" r:id="rId154"/>
    <p:sldId id="722" r:id="rId155"/>
    <p:sldId id="717" r:id="rId156"/>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タート" id="{D6BADB3B-9B03-4CDB-9022-7C147E17B948}">
          <p14:sldIdLst>
            <p14:sldId id="256"/>
            <p14:sldId id="584"/>
            <p14:sldId id="697"/>
            <p14:sldId id="670"/>
          </p14:sldIdLst>
        </p14:section>
        <p14:section name="目次" id="{857E0384-3B10-485E-AF14-9328910CE2C6}">
          <p14:sldIdLst>
            <p14:sldId id="726"/>
            <p14:sldId id="267"/>
            <p14:sldId id="715"/>
            <p14:sldId id="708"/>
            <p14:sldId id="709"/>
            <p14:sldId id="711"/>
            <p14:sldId id="710"/>
            <p14:sldId id="712"/>
            <p14:sldId id="713"/>
            <p14:sldId id="725"/>
          </p14:sldIdLst>
        </p14:section>
        <p14:section name="リスク洗出・課題整理" id="{FDECF7C8-8A6D-4388-8E92-2B9C07BB47EC}">
          <p14:sldIdLst>
            <p14:sldId id="729"/>
            <p14:sldId id="730"/>
            <p14:sldId id="731"/>
            <p14:sldId id="732"/>
            <p14:sldId id="733"/>
            <p14:sldId id="688"/>
            <p14:sldId id="737"/>
            <p14:sldId id="689"/>
            <p14:sldId id="685"/>
            <p14:sldId id="734"/>
            <p14:sldId id="695"/>
            <p14:sldId id="721"/>
            <p14:sldId id="728"/>
            <p14:sldId id="735"/>
            <p14:sldId id="736"/>
            <p14:sldId id="738"/>
            <p14:sldId id="739"/>
            <p14:sldId id="751"/>
            <p14:sldId id="690"/>
            <p14:sldId id="679"/>
            <p14:sldId id="701"/>
            <p14:sldId id="683"/>
            <p14:sldId id="622"/>
            <p14:sldId id="602"/>
            <p14:sldId id="684"/>
            <p14:sldId id="681"/>
            <p14:sldId id="680"/>
            <p14:sldId id="598"/>
            <p14:sldId id="601"/>
            <p14:sldId id="599"/>
            <p14:sldId id="603"/>
            <p14:sldId id="647"/>
            <p14:sldId id="600"/>
            <p14:sldId id="705"/>
            <p14:sldId id="706"/>
            <p14:sldId id="630"/>
          </p14:sldIdLst>
        </p14:section>
        <p14:section name="日本国のゴール" id="{9B01B4AA-8769-42F5-B05B-46DBA93D4093}">
          <p14:sldIdLst>
            <p14:sldId id="740"/>
            <p14:sldId id="703"/>
            <p14:sldId id="702"/>
            <p14:sldId id="625"/>
            <p14:sldId id="627"/>
            <p14:sldId id="628"/>
            <p14:sldId id="665"/>
            <p14:sldId id="311"/>
            <p14:sldId id="704"/>
            <p14:sldId id="653"/>
            <p14:sldId id="674"/>
            <p14:sldId id="312"/>
            <p14:sldId id="676"/>
            <p14:sldId id="652"/>
            <p14:sldId id="677"/>
            <p14:sldId id="678"/>
            <p14:sldId id="664"/>
          </p14:sldIdLst>
        </p14:section>
        <p14:section name="課題の解消対策" id="{D13A7451-7AE4-484A-8C69-3C5657EE0585}">
          <p14:sldIdLst>
            <p14:sldId id="757"/>
          </p14:sldIdLst>
        </p14:section>
        <p14:section name="行政業務改善" id="{8442E79C-46F8-4CFD-B559-2BA0D588BD17}">
          <p14:sldIdLst>
            <p14:sldId id="741"/>
            <p14:sldId id="259"/>
            <p14:sldId id="682"/>
            <p14:sldId id="421"/>
            <p14:sldId id="595"/>
            <p14:sldId id="585"/>
            <p14:sldId id="759"/>
            <p14:sldId id="760"/>
            <p14:sldId id="742"/>
            <p14:sldId id="744"/>
            <p14:sldId id="743"/>
            <p14:sldId id="746"/>
            <p14:sldId id="745"/>
            <p14:sldId id="583"/>
            <p14:sldId id="747"/>
            <p14:sldId id="605"/>
            <p14:sldId id="604"/>
          </p14:sldIdLst>
        </p14:section>
        <p14:section name="政府のサービス：人材開発" id="{563D8229-36FA-47B0-BC35-F224EB94348D}">
          <p14:sldIdLst>
            <p14:sldId id="748"/>
            <p14:sldId id="749"/>
            <p14:sldId id="534"/>
            <p14:sldId id="511"/>
          </p14:sldIdLst>
        </p14:section>
        <p14:section name="政府のサービス：健康・安全" id="{5B74B282-F1F5-49AD-8B68-2E631B736B79}">
          <p14:sldIdLst>
            <p14:sldId id="649"/>
          </p14:sldIdLst>
        </p14:section>
        <p14:section name="政府のサービス：経済" id="{1EE72E09-DBC7-47EB-A0C5-DE4E57AA46A2}">
          <p14:sldIdLst>
            <p14:sldId id="607"/>
            <p14:sldId id="606"/>
          </p14:sldIdLst>
        </p14:section>
        <p14:section name="政府のサービス：SDGｓ" id="{BEF69301-4C5A-4F0A-B41C-6569C701405B}">
          <p14:sldIdLst>
            <p14:sldId id="750"/>
            <p14:sldId id="614"/>
            <p14:sldId id="640"/>
          </p14:sldIdLst>
        </p14:section>
        <p14:section name="社内チームワークとコスト精算" id="{0303DD33-FC07-4C67-8FBD-C55B17EBF7FE}">
          <p14:sldIdLst>
            <p14:sldId id="659"/>
            <p14:sldId id="643"/>
            <p14:sldId id="644"/>
            <p14:sldId id="645"/>
          </p14:sldIdLst>
        </p14:section>
        <p14:section name="人事管理" id="{B484A0D6-6FE3-41FE-8622-A604DDF0D43B}">
          <p14:sldIdLst>
            <p14:sldId id="660"/>
            <p14:sldId id="279"/>
            <p14:sldId id="271"/>
            <p14:sldId id="633"/>
            <p14:sldId id="641"/>
            <p14:sldId id="596"/>
            <p14:sldId id="609"/>
            <p14:sldId id="611"/>
            <p14:sldId id="616"/>
            <p14:sldId id="624"/>
            <p14:sldId id="621"/>
            <p14:sldId id="313"/>
            <p14:sldId id="671"/>
            <p14:sldId id="305"/>
            <p14:sldId id="623"/>
            <p14:sldId id="631"/>
            <p14:sldId id="634"/>
          </p14:sldIdLst>
        </p14:section>
        <p14:section name="セキュリティ対策" id="{FD44000E-2378-4FC8-91E1-5C238003C214}">
          <p14:sldIdLst>
            <p14:sldId id="661"/>
            <p14:sldId id="646"/>
            <p14:sldId id="620"/>
          </p14:sldIdLst>
        </p14:section>
        <p14:section name="社内イベント" id="{49218D8C-2C59-40CF-A6E4-D7E0090D2AAB}">
          <p14:sldIdLst>
            <p14:sldId id="662"/>
            <p14:sldId id="617"/>
            <p14:sldId id="618"/>
            <p14:sldId id="300"/>
            <p14:sldId id="286"/>
            <p14:sldId id="368"/>
            <p14:sldId id="306"/>
            <p14:sldId id="615"/>
            <p14:sldId id="288"/>
            <p14:sldId id="285"/>
            <p14:sldId id="294"/>
            <p14:sldId id="298"/>
            <p14:sldId id="284"/>
            <p14:sldId id="296"/>
            <p14:sldId id="297"/>
          </p14:sldIdLst>
        </p14:section>
        <p14:section name="会社プレゼン" id="{407E76A8-E167-49CE-94C1-8F7334C3359A}">
          <p14:sldIdLst>
            <p14:sldId id="663"/>
            <p14:sldId id="302"/>
            <p14:sldId id="303"/>
            <p14:sldId id="613"/>
          </p14:sldIdLst>
        </p14:section>
        <p14:section name="付録" id="{AA2E9FAD-3D51-4F5C-B3E7-CA264B4AF19C}">
          <p14:sldIdLst>
            <p14:sldId id="668"/>
            <p14:sldId id="699"/>
            <p14:sldId id="755"/>
            <p14:sldId id="753"/>
            <p14:sldId id="754"/>
            <p14:sldId id="756"/>
            <p14:sldId id="752"/>
            <p14:sldId id="700"/>
            <p14:sldId id="698"/>
            <p14:sldId id="673"/>
            <p14:sldId id="669"/>
            <p14:sldId id="723"/>
            <p14:sldId id="758"/>
            <p14:sldId id="718"/>
            <p14:sldId id="719"/>
            <p14:sldId id="722"/>
            <p14:sldId id="717"/>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52" autoAdjust="0"/>
    <p:restoredTop sz="77039" autoAdjust="0"/>
  </p:normalViewPr>
  <p:slideViewPr>
    <p:cSldViewPr snapToGrid="0">
      <p:cViewPr varScale="1">
        <p:scale>
          <a:sx n="64" d="100"/>
          <a:sy n="64" d="100"/>
        </p:scale>
        <p:origin x="1386" y="78"/>
      </p:cViewPr>
      <p:guideLst>
        <p:guide orient="horz" pos="2160"/>
        <p:guide pos="3817"/>
      </p:guideLst>
    </p:cSldViewPr>
  </p:slideViewPr>
  <p:outlineViewPr>
    <p:cViewPr>
      <p:scale>
        <a:sx n="33" d="100"/>
        <a:sy n="33" d="100"/>
      </p:scale>
      <p:origin x="0" y="-27792"/>
    </p:cViewPr>
  </p:outlineViewPr>
  <p:notesTextViewPr>
    <p:cViewPr>
      <p:scale>
        <a:sx n="1" d="1"/>
        <a:sy n="1" d="1"/>
      </p:scale>
      <p:origin x="0" y="0"/>
    </p:cViewPr>
  </p:notesTextViewPr>
  <p:notesViewPr>
    <p:cSldViewPr snapToGrid="0">
      <p:cViewPr varScale="1">
        <p:scale>
          <a:sx n="58" d="100"/>
          <a:sy n="58" d="100"/>
        </p:scale>
        <p:origin x="339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2022/3/18</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2022/3/18</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a:t>
            </a:fld>
            <a:endParaRPr lang="zh-CN" altLang="en-US"/>
          </a:p>
        </p:txBody>
      </p:sp>
    </p:spTree>
    <p:extLst>
      <p:ext uri="{BB962C8B-B14F-4D97-AF65-F5344CB8AC3E}">
        <p14:creationId xmlns:p14="http://schemas.microsoft.com/office/powerpoint/2010/main" val="401011215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毎２年増補改訂、ソース・ケーススタディなど　無料ダウンロード</a:t>
            </a:r>
            <a:endParaRPr lang="en-US" altLang="ja-JP" dirty="0"/>
          </a:p>
          <a:p>
            <a:r>
              <a:rPr lang="ja-JP" altLang="en-US" dirty="0"/>
              <a:t>サイト：</a:t>
            </a:r>
            <a:r>
              <a:rPr lang="en-US" altLang="ja-JP" dirty="0"/>
              <a:t>****.github.io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136</a:t>
            </a:fld>
            <a:endParaRPr lang="zh-CN" altLang="en-US"/>
          </a:p>
        </p:txBody>
      </p:sp>
    </p:spTree>
    <p:extLst>
      <p:ext uri="{BB962C8B-B14F-4D97-AF65-F5344CB8AC3E}">
        <p14:creationId xmlns:p14="http://schemas.microsoft.com/office/powerpoint/2010/main" val="118263162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137</a:t>
            </a:fld>
            <a:endParaRPr lang="zh-CN" altLang="en-US"/>
          </a:p>
        </p:txBody>
      </p:sp>
    </p:spTree>
    <p:extLst>
      <p:ext uri="{BB962C8B-B14F-4D97-AF65-F5344CB8AC3E}">
        <p14:creationId xmlns:p14="http://schemas.microsoft.com/office/powerpoint/2010/main" val="395196485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138</a:t>
            </a:fld>
            <a:endParaRPr lang="zh-CN" altLang="en-US"/>
          </a:p>
        </p:txBody>
      </p:sp>
    </p:spTree>
    <p:extLst>
      <p:ext uri="{BB962C8B-B14F-4D97-AF65-F5344CB8AC3E}">
        <p14:creationId xmlns:p14="http://schemas.microsoft.com/office/powerpoint/2010/main" val="309591345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139</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148</a:t>
            </a:fld>
            <a:endParaRPr lang="zh-CN" altLang="en-US"/>
          </a:p>
        </p:txBody>
      </p:sp>
    </p:spTree>
    <p:extLst>
      <p:ext uri="{BB962C8B-B14F-4D97-AF65-F5344CB8AC3E}">
        <p14:creationId xmlns:p14="http://schemas.microsoft.com/office/powerpoint/2010/main" val="94475833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149</a:t>
            </a:fld>
            <a:endParaRPr lang="zh-CN" altLang="en-US"/>
          </a:p>
        </p:txBody>
      </p:sp>
    </p:spTree>
    <p:extLst>
      <p:ext uri="{BB962C8B-B14F-4D97-AF65-F5344CB8AC3E}">
        <p14:creationId xmlns:p14="http://schemas.microsoft.com/office/powerpoint/2010/main" val="301483679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155</a:t>
            </a:fld>
            <a:endParaRPr lang="zh-CN" altLang="en-US"/>
          </a:p>
        </p:txBody>
      </p:sp>
    </p:spTree>
    <p:extLst>
      <p:ext uri="{BB962C8B-B14F-4D97-AF65-F5344CB8AC3E}">
        <p14:creationId xmlns:p14="http://schemas.microsoft.com/office/powerpoint/2010/main" val="2999594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a:t>
            </a:fld>
            <a:endParaRPr lang="zh-CN" altLang="en-US"/>
          </a:p>
        </p:txBody>
      </p:sp>
    </p:spTree>
    <p:extLst>
      <p:ext uri="{BB962C8B-B14F-4D97-AF65-F5344CB8AC3E}">
        <p14:creationId xmlns:p14="http://schemas.microsoft.com/office/powerpoint/2010/main" val="1713496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a:t>
            </a:fld>
            <a:endParaRPr lang="zh-CN" altLang="en-US"/>
          </a:p>
        </p:txBody>
      </p:sp>
    </p:spTree>
    <p:extLst>
      <p:ext uri="{BB962C8B-B14F-4D97-AF65-F5344CB8AC3E}">
        <p14:creationId xmlns:p14="http://schemas.microsoft.com/office/powerpoint/2010/main" val="3163448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1285759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2022/3/8</a:t>
            </a:r>
            <a:r>
              <a:rPr kumimoji="1" lang="ja-JP" altLang="en-US" dirty="0"/>
              <a:t>　</a:t>
            </a:r>
            <a:r>
              <a:rPr kumimoji="1" lang="en-US" altLang="ja-JP" dirty="0"/>
              <a:t>add</a:t>
            </a:r>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4190431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31</a:t>
            </a:fld>
            <a:endParaRPr lang="zh-CN" altLang="en-US"/>
          </a:p>
        </p:txBody>
      </p:sp>
    </p:spTree>
    <p:extLst>
      <p:ext uri="{BB962C8B-B14F-4D97-AF65-F5344CB8AC3E}">
        <p14:creationId xmlns:p14="http://schemas.microsoft.com/office/powerpoint/2010/main" val="4237935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34</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デジタル社会の形成に関する内閣の事務を内閣官房と共に助け、その行政事務の迅速かつ重点的な遂行を図ることを目的として内閣に設置される</a:t>
            </a:r>
            <a:r>
              <a:rPr kumimoji="1" lang="en-US" altLang="ja-JP" dirty="0"/>
              <a:t>[19]</a:t>
            </a:r>
            <a:r>
              <a:rPr kumimoji="1" lang="ja-JP" altLang="en-US" dirty="0"/>
              <a:t>。復興庁と同様に国家行政組織法の適用が除外されており、必要な事項はデジタル庁設置法に規定されている。</a:t>
            </a:r>
          </a:p>
          <a:p>
            <a:endParaRPr kumimoji="1" lang="ja-JP" altLang="en-US" dirty="0"/>
          </a:p>
          <a:p>
            <a:r>
              <a:rPr kumimoji="1" lang="ja-JP" altLang="en-US" dirty="0"/>
              <a:t>国・地方行政の</a:t>
            </a:r>
            <a:r>
              <a:rPr kumimoji="1" lang="en-US" altLang="ja-JP" dirty="0"/>
              <a:t>IT</a:t>
            </a:r>
            <a:r>
              <a:rPr kumimoji="1" lang="ja-JP" altLang="en-US" dirty="0"/>
              <a:t>化や</a:t>
            </a:r>
            <a:r>
              <a:rPr kumimoji="1" lang="en-US" altLang="ja-JP" dirty="0"/>
              <a:t>DX</a:t>
            </a:r>
            <a:r>
              <a:rPr kumimoji="1" lang="ja-JP" altLang="en-US" dirty="0"/>
              <a:t>（デジタルトランスフォーメーション）の推進を目的として</a:t>
            </a:r>
            <a:r>
              <a:rPr kumimoji="1" lang="en-US" altLang="ja-JP" dirty="0"/>
              <a:t>IT</a:t>
            </a:r>
            <a:r>
              <a:rPr kumimoji="1" lang="ja-JP" altLang="en-US" dirty="0"/>
              <a:t>分野を担当する。また、発足時における職員約</a:t>
            </a:r>
            <a:r>
              <a:rPr kumimoji="1" lang="en-US" altLang="ja-JP" dirty="0"/>
              <a:t>600</a:t>
            </a:r>
            <a:r>
              <a:rPr kumimoji="1" lang="ja-JP" altLang="en-US" dirty="0"/>
              <a:t>人のうち約</a:t>
            </a:r>
            <a:r>
              <a:rPr kumimoji="1" lang="en-US" altLang="ja-JP" dirty="0"/>
              <a:t>200</a:t>
            </a:r>
            <a:r>
              <a:rPr kumimoji="1" lang="ja-JP" altLang="en-US" dirty="0"/>
              <a:t>人は、</a:t>
            </a:r>
            <a:r>
              <a:rPr kumimoji="1" lang="en-US" altLang="ja-JP" dirty="0"/>
              <a:t>IT</a:t>
            </a:r>
            <a:r>
              <a:rPr kumimoji="1" lang="ja-JP" altLang="en-US" dirty="0"/>
              <a:t>企業など民間から起用している。</a:t>
            </a:r>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u="none" strike="noStrike" dirty="0">
                <a:solidFill>
                  <a:srgbClr val="333333"/>
                </a:solidFill>
                <a:effectLst/>
                <a:latin typeface="Noto Sans" panose="020B0502040204020203" pitchFamily="34" charset="0"/>
              </a:rPr>
              <a:t>Chief Architect</a:t>
            </a:r>
            <a:r>
              <a:rPr lang="ja-JP" altLang="en-US" b="0" i="0" u="none" strike="noStrike" dirty="0">
                <a:solidFill>
                  <a:srgbClr val="333333"/>
                </a:solidFill>
                <a:effectLst/>
                <a:latin typeface="Noto Sans" panose="020B0502040204020203" pitchFamily="34" charset="0"/>
              </a:rPr>
              <a:t>　　　</a:t>
            </a:r>
            <a:r>
              <a:rPr kumimoji="1" lang="ja-JP" altLang="en-US" dirty="0"/>
              <a:t>江崎浩　　えさき ひろし　　　＊＊大規模システム実務経験は　いくら？？</a:t>
            </a:r>
            <a:endParaRPr kumimoji="1" lang="en-US" altLang="ja-JP" dirty="0"/>
          </a:p>
          <a:p>
            <a:r>
              <a:rPr kumimoji="1" lang="ja-JP" altLang="en-US" dirty="0"/>
              <a:t>本籍は筑後市大字長崎。</a:t>
            </a:r>
            <a:r>
              <a:rPr kumimoji="1" lang="en-US" altLang="ja-JP" dirty="0"/>
              <a:t>1975</a:t>
            </a:r>
            <a:r>
              <a:rPr kumimoji="1" lang="ja-JP" altLang="en-US" dirty="0"/>
              <a:t>年筑後市立二川小学校卒業。</a:t>
            </a:r>
            <a:r>
              <a:rPr kumimoji="1" lang="en-US" altLang="ja-JP" dirty="0"/>
              <a:t>1978</a:t>
            </a:r>
            <a:r>
              <a:rPr kumimoji="1" lang="ja-JP" altLang="en-US" dirty="0"/>
              <a:t>年筑後市立筑後中学校卒業。</a:t>
            </a:r>
            <a:r>
              <a:rPr kumimoji="1" lang="en-US" altLang="ja-JP" dirty="0"/>
              <a:t>1981</a:t>
            </a:r>
            <a:r>
              <a:rPr kumimoji="1" lang="ja-JP" altLang="en-US" dirty="0"/>
              <a:t>年福岡県立八女高等学校卒業。</a:t>
            </a:r>
            <a:r>
              <a:rPr kumimoji="1" lang="en-US" altLang="ja-JP" dirty="0"/>
              <a:t>1985</a:t>
            </a:r>
            <a:r>
              <a:rPr kumimoji="1" lang="ja-JP" altLang="en-US" dirty="0"/>
              <a:t>年九州大学工学部電子工学科卒業。</a:t>
            </a:r>
            <a:r>
              <a:rPr kumimoji="1" lang="en-US" altLang="ja-JP" dirty="0"/>
              <a:t>1987</a:t>
            </a:r>
            <a:r>
              <a:rPr kumimoji="1" lang="ja-JP" altLang="en-US" dirty="0"/>
              <a:t>年九州大学大学院工学研究科電子工学専攻修士課程修了、東芝入社、総合研究所通信機器研究所入所。</a:t>
            </a:r>
            <a:r>
              <a:rPr kumimoji="1" lang="en-US" altLang="ja-JP" dirty="0"/>
              <a:t>1990</a:t>
            </a:r>
            <a:r>
              <a:rPr kumimoji="1" lang="ja-JP" altLang="en-US" dirty="0"/>
              <a:t>年ベルコア客員研究員。</a:t>
            </a:r>
            <a:r>
              <a:rPr kumimoji="1" lang="en-US" altLang="ja-JP" dirty="0"/>
              <a:t>1994</a:t>
            </a:r>
            <a:r>
              <a:rPr kumimoji="1" lang="ja-JP" altLang="en-US" dirty="0"/>
              <a:t>年コロンビア大学電気通信研究所客員研究員。</a:t>
            </a:r>
            <a:r>
              <a:rPr kumimoji="1" lang="en-US" altLang="ja-JP" dirty="0"/>
              <a:t>1997</a:t>
            </a:r>
            <a:r>
              <a:rPr kumimoji="1" lang="ja-JP" altLang="en-US" dirty="0"/>
              <a:t>年東芝コンピュータネットワークプロダクト事業部に異動。</a:t>
            </a:r>
            <a:r>
              <a:rPr kumimoji="1" lang="en-US" altLang="ja-JP" dirty="0"/>
              <a:t>1998</a:t>
            </a:r>
            <a:r>
              <a:rPr kumimoji="1" lang="ja-JP" altLang="en-US" dirty="0"/>
              <a:t>年東京大学大型計算機センター研究開発部助教授、</a:t>
            </a:r>
            <a:r>
              <a:rPr kumimoji="1" lang="en-US" altLang="ja-JP" dirty="0"/>
              <a:t>WIDE</a:t>
            </a:r>
            <a:r>
              <a:rPr kumimoji="1" lang="ja-JP" altLang="en-US" dirty="0"/>
              <a:t>プロジェクト運営協議会委員、博士（工学）。</a:t>
            </a:r>
            <a:r>
              <a:rPr kumimoji="1" lang="en-US" altLang="ja-JP" dirty="0"/>
              <a:t>1999</a:t>
            </a:r>
            <a:r>
              <a:rPr kumimoji="1" lang="ja-JP" altLang="en-US" dirty="0"/>
              <a:t>年東京大学情報基盤センタ研究開発部助教授。</a:t>
            </a:r>
            <a:r>
              <a:rPr kumimoji="1" lang="en-US" altLang="ja-JP" dirty="0"/>
              <a:t>1999</a:t>
            </a:r>
            <a:r>
              <a:rPr kumimoji="1" lang="ja-JP" altLang="en-US" dirty="0"/>
              <a:t>年ワイドリサーチ取締役、アヴァブネットジャパン取締役。</a:t>
            </a:r>
            <a:r>
              <a:rPr kumimoji="1" lang="en-US" altLang="ja-JP" dirty="0"/>
              <a:t>2001</a:t>
            </a:r>
            <a:r>
              <a:rPr kumimoji="1" lang="ja-JP" altLang="en-US" dirty="0"/>
              <a:t>年東京大学大学院情報理工学系研究科電子情報学専攻助教授。</a:t>
            </a:r>
            <a:r>
              <a:rPr kumimoji="1" lang="en-US" altLang="ja-JP" dirty="0"/>
              <a:t>2004</a:t>
            </a:r>
            <a:r>
              <a:rPr kumimoji="1" lang="ja-JP" altLang="en-US" dirty="0"/>
              <a:t>年</a:t>
            </a:r>
            <a:r>
              <a:rPr kumimoji="1" lang="en-US" altLang="ja-JP" dirty="0"/>
              <a:t>IRI</a:t>
            </a:r>
            <a:r>
              <a:rPr kumimoji="1" lang="ja-JP" altLang="en-US" dirty="0"/>
              <a:t>ユビテック取締役。</a:t>
            </a:r>
            <a:r>
              <a:rPr kumimoji="1" lang="en-US" altLang="ja-JP" dirty="0"/>
              <a:t>2005</a:t>
            </a:r>
            <a:r>
              <a:rPr kumimoji="1" lang="ja-JP" altLang="en-US" dirty="0"/>
              <a:t>年東京大学大学院情報理工学系研究科電子情報学専攻教授。</a:t>
            </a:r>
            <a:r>
              <a:rPr kumimoji="1" lang="en-US" altLang="ja-JP" dirty="0"/>
              <a:t>2021</a:t>
            </a:r>
            <a:r>
              <a:rPr kumimoji="1" lang="ja-JP" altLang="en-US" dirty="0"/>
              <a:t>年デジタル庁</a:t>
            </a:r>
            <a:r>
              <a:rPr kumimoji="1" lang="en-US" altLang="ja-JP" dirty="0"/>
              <a:t>Chief Architect</a:t>
            </a:r>
            <a:r>
              <a:rPr kumimoji="1" lang="ja-JP" altLang="en-US" dirty="0"/>
              <a:t>。</a:t>
            </a:r>
            <a:r>
              <a:rPr kumimoji="1" lang="en-US" altLang="ja-JP" dirty="0"/>
              <a:t>WIDE</a:t>
            </a:r>
            <a:r>
              <a:rPr kumimoji="1" lang="ja-JP" altLang="en-US" dirty="0"/>
              <a:t>プロジェクト代表、日本ネットワークインフォメーションセンター副理事長。</a:t>
            </a:r>
            <a:endParaRPr kumimoji="1" lang="en-US" altLang="ja-JP" dirty="0"/>
          </a:p>
          <a:p>
            <a:endParaRPr kumimoji="1" lang="en-US" altLang="ja-JP" dirty="0"/>
          </a:p>
          <a:p>
            <a:endParaRPr kumimoji="1" lang="en-US" altLang="ja-JP" dirty="0"/>
          </a:p>
          <a:p>
            <a:r>
              <a:rPr kumimoji="1" lang="en-US" altLang="ja-JP" dirty="0"/>
              <a:t>Chief Design Officer</a:t>
            </a:r>
            <a:r>
              <a:rPr kumimoji="1" lang="ja-JP" altLang="en-US" dirty="0"/>
              <a:t>　浅沼 尚　　あさぬま たかし　　　</a:t>
            </a:r>
            <a:endParaRPr kumimoji="1" lang="en-US" altLang="ja-JP" dirty="0"/>
          </a:p>
          <a:p>
            <a:endParaRPr kumimoji="1" lang="en-US" altLang="ja-JP" dirty="0"/>
          </a:p>
          <a:p>
            <a:r>
              <a:rPr kumimoji="1" lang="en-US" altLang="ja-JP" dirty="0"/>
              <a:t>1976</a:t>
            </a:r>
            <a:r>
              <a:rPr kumimoji="1" lang="ja-JP" altLang="en-US" dirty="0"/>
              <a:t>年生まれ　東京都出身。慶應義塾大学理工学部機械工学科卒業、同大学大学院総合デザイン工学専攻 修士課程修了。</a:t>
            </a:r>
            <a:r>
              <a:rPr kumimoji="1" lang="en-US" altLang="ja-JP" dirty="0"/>
              <a:t>2001</a:t>
            </a:r>
            <a:r>
              <a:rPr kumimoji="1" lang="ja-JP" altLang="en-US" dirty="0"/>
              <a:t>年に株式会社東芝に入社。映像機器や生活家電部門においてインダストリアルデザイナーとして経験を積み、</a:t>
            </a:r>
            <a:r>
              <a:rPr kumimoji="1" lang="en-US" altLang="ja-JP" dirty="0"/>
              <a:t>2013</a:t>
            </a:r>
            <a:r>
              <a:rPr kumimoji="1" lang="ja-JP" altLang="en-US" dirty="0"/>
              <a:t>年にデザインディレクターとして北米の東芝グループ会社に赴任。その後、デザイン部門の戦略立案やコーポレートブランディング業務に従事。</a:t>
            </a:r>
            <a:r>
              <a:rPr kumimoji="1" lang="en-US" altLang="ja-JP" dirty="0"/>
              <a:t>2017</a:t>
            </a:r>
            <a:r>
              <a:rPr kumimoji="1" lang="ja-JP" altLang="en-US" dirty="0"/>
              <a:t>年に世界</a:t>
            </a:r>
            <a:r>
              <a:rPr kumimoji="1" lang="en-US" altLang="ja-JP" dirty="0"/>
              <a:t>10</a:t>
            </a:r>
            <a:r>
              <a:rPr kumimoji="1" lang="ja-JP" altLang="en-US" dirty="0"/>
              <a:t>拠点で</a:t>
            </a:r>
            <a:r>
              <a:rPr kumimoji="1" lang="en-US" altLang="ja-JP" dirty="0"/>
              <a:t>IT</a:t>
            </a:r>
            <a:r>
              <a:rPr kumimoji="1" lang="ja-JP" altLang="en-US" dirty="0"/>
              <a:t>サービスを展開する</a:t>
            </a:r>
            <a:r>
              <a:rPr kumimoji="1" lang="en-US" altLang="ja-JP" dirty="0" err="1"/>
              <a:t>Tigerspike</a:t>
            </a:r>
            <a:r>
              <a:rPr kumimoji="1" lang="ja-JP" altLang="en-US" dirty="0"/>
              <a:t>株式会社（以降</a:t>
            </a:r>
            <a:r>
              <a:rPr kumimoji="1" lang="en-US" altLang="ja-JP" dirty="0" err="1"/>
              <a:t>Tigerspike</a:t>
            </a:r>
            <a:r>
              <a:rPr kumimoji="1" lang="ja-JP" altLang="en-US" dirty="0"/>
              <a:t>）へ転職。金融、保険、小売、航空業界等の大手企業の</a:t>
            </a:r>
            <a:r>
              <a:rPr kumimoji="1" lang="en-US" altLang="ja-JP" dirty="0"/>
              <a:t>UX</a:t>
            </a:r>
            <a:r>
              <a:rPr kumimoji="1" lang="ja-JP" altLang="en-US" dirty="0"/>
              <a:t>デザインコンサルティングを担当。</a:t>
            </a:r>
            <a:r>
              <a:rPr kumimoji="1" lang="en-US" altLang="ja-JP" dirty="0"/>
              <a:t>UX Lead</a:t>
            </a:r>
            <a:r>
              <a:rPr kumimoji="1" lang="ja-JP" altLang="en-US" dirty="0"/>
              <a:t>としてデジタルサービスにおける体験デザイン戦略の立案やサービスコンセプトの開発を主導。</a:t>
            </a:r>
            <a:r>
              <a:rPr kumimoji="1" lang="en-US" altLang="ja-JP" dirty="0"/>
              <a:t>2018</a:t>
            </a:r>
            <a:r>
              <a:rPr kumimoji="1" lang="ja-JP" altLang="en-US" dirty="0"/>
              <a:t>年</a:t>
            </a:r>
            <a:r>
              <a:rPr kumimoji="1" lang="en-US" altLang="ja-JP" dirty="0"/>
              <a:t>5</a:t>
            </a:r>
            <a:r>
              <a:rPr kumimoji="1" lang="ja-JP" altLang="en-US" dirty="0"/>
              <a:t>月から</a:t>
            </a:r>
            <a:r>
              <a:rPr kumimoji="1" lang="en-US" altLang="ja-JP" dirty="0"/>
              <a:t>Japan Digital Design</a:t>
            </a:r>
            <a:r>
              <a:rPr kumimoji="1" lang="ja-JP" altLang="en-US" dirty="0"/>
              <a:t>株式会社（以降</a:t>
            </a:r>
            <a:r>
              <a:rPr kumimoji="1" lang="en-US" altLang="ja-JP" dirty="0"/>
              <a:t>JDD</a:t>
            </a:r>
            <a:r>
              <a:rPr kumimoji="1" lang="ja-JP" altLang="en-US" dirty="0"/>
              <a:t>）で同社における体験デザインのプロセス整備とデザインチームの立ち上げを行い、同年</a:t>
            </a:r>
            <a:r>
              <a:rPr kumimoji="1" lang="en-US" altLang="ja-JP" dirty="0"/>
              <a:t>9</a:t>
            </a:r>
            <a:r>
              <a:rPr kumimoji="1" lang="ja-JP" altLang="en-US" dirty="0"/>
              <a:t>月から</a:t>
            </a:r>
            <a:r>
              <a:rPr kumimoji="1" lang="en-US" altLang="ja-JP" dirty="0"/>
              <a:t>Chief Experience Officer</a:t>
            </a:r>
            <a:r>
              <a:rPr kumimoji="1" lang="ja-JP" altLang="en-US" dirty="0"/>
              <a:t>に就任。慶應義塾大学大学院総合デザイン工学専攻博士課程修了。博士（工学）。</a:t>
            </a:r>
            <a:endParaRPr kumimoji="1" lang="en-US" altLang="ja-JP" dirty="0"/>
          </a:p>
          <a:p>
            <a:endParaRPr kumimoji="1" lang="en-US" altLang="ja-JP" dirty="0"/>
          </a:p>
          <a:p>
            <a:r>
              <a:rPr kumimoji="1" lang="en-US" altLang="ja-JP" dirty="0"/>
              <a:t>Chief Information Security Officer</a:t>
            </a:r>
            <a:r>
              <a:rPr kumimoji="1" lang="ja-JP" altLang="en-US" dirty="0"/>
              <a:t>　　　坂 明　　さか あきら</a:t>
            </a:r>
            <a:endParaRPr kumimoji="1" lang="en-US" altLang="ja-JP" dirty="0"/>
          </a:p>
          <a:p>
            <a:r>
              <a:rPr kumimoji="1" lang="en-US" altLang="ja-JP" dirty="0"/>
              <a:t>1981</a:t>
            </a:r>
            <a:r>
              <a:rPr kumimoji="1" lang="ja-JP" altLang="en-US" dirty="0"/>
              <a:t>年、警察庁に入庁。目黒警察署長、通商産業省（現経済産業省）通商政策局中南米室長、兵庫県警察本部長、国土交通省大臣官房審議官（自動車局担当）等を務めたほか、生活安全局セキュリティシステム対策室長、情報技術犯罪対策課長として勤務し、サイバー犯罪対策に従事。</a:t>
            </a:r>
          </a:p>
          <a:p>
            <a:r>
              <a:rPr kumimoji="1" lang="en-US" altLang="ja-JP" dirty="0"/>
              <a:t>2002</a:t>
            </a:r>
            <a:r>
              <a:rPr kumimoji="1" lang="ja-JP" altLang="en-US" dirty="0"/>
              <a:t>年にはハーバード大学国際問題研究所（</a:t>
            </a:r>
            <a:r>
              <a:rPr kumimoji="1" lang="en-US" altLang="ja-JP" dirty="0"/>
              <a:t>WCFIA</a:t>
            </a:r>
            <a:r>
              <a:rPr kumimoji="1" lang="ja-JP" altLang="en-US" dirty="0"/>
              <a:t>）客員研究員としてサイバーテロの研究に従事し、</a:t>
            </a:r>
            <a:r>
              <a:rPr kumimoji="1" lang="en-US" altLang="ja-JP" dirty="0"/>
              <a:t>2008</a:t>
            </a:r>
            <a:r>
              <a:rPr kumimoji="1" lang="ja-JP" altLang="en-US" dirty="0"/>
              <a:t>年から</a:t>
            </a:r>
            <a:r>
              <a:rPr kumimoji="1" lang="en-US" altLang="ja-JP" dirty="0"/>
              <a:t>2</a:t>
            </a:r>
            <a:r>
              <a:rPr kumimoji="1" lang="ja-JP" altLang="en-US" dirty="0"/>
              <a:t>年間は慶應義塾大学大学院政策・メディア研究科教授。</a:t>
            </a:r>
          </a:p>
          <a:p>
            <a:r>
              <a:rPr kumimoji="1" lang="ja-JP" altLang="en-US" dirty="0"/>
              <a:t>また、原子力規制委員会核セキュリティに関する検討会委員、国土交通省</a:t>
            </a:r>
            <a:r>
              <a:rPr kumimoji="1" lang="en-US" altLang="ja-JP" dirty="0"/>
              <a:t>IT</a:t>
            </a:r>
            <a:r>
              <a:rPr kumimoji="1" lang="ja-JP" altLang="en-US" dirty="0"/>
              <a:t>政策検討会委員、観光庁旅行業情報流出事案検討会委員、警察庁サイバーセキュリティ政策会議委員、国土交通省自動車検査証の電子化に関する検討会委員も務めた。本年開催された東京オリンピック・パラリンピック競技大会では、同組織委員会</a:t>
            </a:r>
            <a:r>
              <a:rPr kumimoji="1" lang="en-US" altLang="ja-JP" dirty="0"/>
              <a:t>CISO</a:t>
            </a:r>
            <a:r>
              <a:rPr kumimoji="1" lang="ja-JP" altLang="en-US" dirty="0"/>
              <a:t>を務めた。</a:t>
            </a:r>
          </a:p>
          <a:p>
            <a:r>
              <a:rPr kumimoji="1" lang="ja-JP" altLang="en-US" dirty="0"/>
              <a:t>現在は、デジタル庁</a:t>
            </a:r>
            <a:r>
              <a:rPr kumimoji="1" lang="en-US" altLang="ja-JP" dirty="0"/>
              <a:t>CISO</a:t>
            </a:r>
            <a:r>
              <a:rPr kumimoji="1" lang="ja-JP" altLang="en-US" dirty="0"/>
              <a:t>のほか、公益財団法人公共政策調査会（</a:t>
            </a:r>
            <a:r>
              <a:rPr kumimoji="1" lang="en-US" altLang="ja-JP" dirty="0"/>
              <a:t>CPP</a:t>
            </a:r>
            <a:r>
              <a:rPr kumimoji="1" lang="ja-JP" altLang="en-US" dirty="0"/>
              <a:t>）専務理事、日本サイバー犯罪対策センター（</a:t>
            </a:r>
            <a:r>
              <a:rPr kumimoji="1" lang="en-US" altLang="ja-JP" dirty="0"/>
              <a:t>JC3</a:t>
            </a:r>
            <a:r>
              <a:rPr kumimoji="1" lang="ja-JP" altLang="en-US" dirty="0"/>
              <a:t>）理事を務める。</a:t>
            </a:r>
            <a:endParaRPr kumimoji="1" lang="en-US" altLang="ja-JP" dirty="0"/>
          </a:p>
          <a:p>
            <a:endParaRPr kumimoji="1" lang="en-US" altLang="ja-JP" dirty="0"/>
          </a:p>
          <a:p>
            <a:r>
              <a:rPr kumimoji="1" lang="en-US" altLang="ja-JP" dirty="0"/>
              <a:t>Chief Product Officer</a:t>
            </a:r>
            <a:r>
              <a:rPr kumimoji="1" lang="ja-JP" altLang="en-US" dirty="0"/>
              <a:t>　　水島 壮太　みずしま そうた</a:t>
            </a:r>
            <a:endParaRPr kumimoji="1" lang="en-US" altLang="ja-JP" dirty="0"/>
          </a:p>
          <a:p>
            <a:r>
              <a:rPr kumimoji="1" lang="ja-JP" altLang="en-US" dirty="0"/>
              <a:t>日本</a:t>
            </a:r>
            <a:r>
              <a:rPr kumimoji="1" lang="en-US" altLang="ja-JP" dirty="0"/>
              <a:t>CPO</a:t>
            </a:r>
            <a:r>
              <a:rPr kumimoji="1" lang="ja-JP" altLang="en-US" dirty="0"/>
              <a:t>協会 理事 </a:t>
            </a:r>
            <a:r>
              <a:rPr kumimoji="1" lang="en-US" altLang="ja-JP" dirty="0"/>
              <a:t>/</a:t>
            </a:r>
            <a:r>
              <a:rPr kumimoji="1" lang="ja-JP" altLang="en-US" dirty="0"/>
              <a:t>デジタル庁 </a:t>
            </a:r>
            <a:r>
              <a:rPr kumimoji="1" lang="en-US" altLang="ja-JP" dirty="0"/>
              <a:t>CPO / </a:t>
            </a:r>
            <a:r>
              <a:rPr kumimoji="1" lang="ja-JP" altLang="en-US" dirty="0"/>
              <a:t>ラクスル株式会社 執行役員 </a:t>
            </a:r>
            <a:r>
              <a:rPr kumimoji="1" lang="en-US" altLang="ja-JP" dirty="0"/>
              <a:t>CPO</a:t>
            </a:r>
          </a:p>
          <a:p>
            <a:r>
              <a:rPr kumimoji="1" lang="ja-JP" altLang="en-US" dirty="0"/>
              <a:t>慶應義塾大学院 政策・メディア研究科卒。新卒で日本</a:t>
            </a:r>
            <a:r>
              <a:rPr kumimoji="1" lang="en-US" altLang="ja-JP" dirty="0"/>
              <a:t>IBM</a:t>
            </a:r>
            <a:r>
              <a:rPr kumimoji="1" lang="ja-JP" altLang="en-US" dirty="0"/>
              <a:t>に入社し、アーキテクトとして金融系システム開発などでキャリアを積んだ後、</a:t>
            </a:r>
            <a:r>
              <a:rPr kumimoji="1" lang="en-US" altLang="ja-JP" dirty="0" err="1"/>
              <a:t>DeNA</a:t>
            </a:r>
            <a:r>
              <a:rPr kumimoji="1" lang="ja-JP" altLang="en-US" dirty="0"/>
              <a:t>に転職。ソーシャルゲームプラットフォームのグローバル技術コンサルティング部門の立ち上げや</a:t>
            </a:r>
            <a:r>
              <a:rPr kumimoji="1" lang="en-US" altLang="ja-JP" dirty="0"/>
              <a:t>BaaS</a:t>
            </a:r>
            <a:r>
              <a:rPr kumimoji="1" lang="ja-JP" altLang="en-US" dirty="0"/>
              <a:t>の開発、展開した後に買収した子会社にて女性向けキュレーションメディアのアプリ開発をリード。</a:t>
            </a:r>
            <a:r>
              <a:rPr kumimoji="1" lang="en-US" altLang="ja-JP" dirty="0"/>
              <a:t>2017</a:t>
            </a:r>
            <a:r>
              <a:rPr kumimoji="1" lang="ja-JP" altLang="en-US" dirty="0"/>
              <a:t>年</a:t>
            </a:r>
            <a:r>
              <a:rPr kumimoji="1" lang="en-US" altLang="ja-JP" dirty="0"/>
              <a:t>10</a:t>
            </a:r>
            <a:r>
              <a:rPr kumimoji="1" lang="ja-JP" altLang="en-US" dirty="0"/>
              <a:t>月より、ラクスル株式会社で執行役員</a:t>
            </a:r>
            <a:r>
              <a:rPr kumimoji="1" lang="en-US" altLang="ja-JP" dirty="0"/>
              <a:t>CPO</a:t>
            </a:r>
            <a:r>
              <a:rPr kumimoji="1" lang="ja-JP" altLang="en-US" dirty="0"/>
              <a:t>兼印刷事業のプロダクトオーナーとして開発組織を指揮。</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000000"/>
                </a:solidFill>
                <a:effectLst/>
                <a:latin typeface="Arial" panose="020B0604020202020204" pitchFamily="34" charset="0"/>
              </a:rPr>
              <a:t>Chief Technology Officer</a:t>
            </a:r>
            <a:r>
              <a:rPr lang="ja-JP" altLang="en-US" b="0" i="0" dirty="0">
                <a:solidFill>
                  <a:srgbClr val="000000"/>
                </a:solidFill>
                <a:effectLst/>
                <a:latin typeface="Arial" panose="020B0604020202020204" pitchFamily="34" charset="0"/>
              </a:rPr>
              <a:t>　　　　藤本真樹　</a:t>
            </a:r>
            <a:r>
              <a:rPr lang="ja-JP" altLang="en-US" b="0" i="0" dirty="0">
                <a:solidFill>
                  <a:srgbClr val="222222"/>
                </a:solidFill>
                <a:effectLst/>
                <a:latin typeface="Noto Sans" panose="020B0502040504020204" pitchFamily="34" charset="0"/>
              </a:rPr>
              <a:t>ふじもと まさき　　</a:t>
            </a:r>
            <a:r>
              <a:rPr kumimoji="1" lang="ja-JP" altLang="en-US" dirty="0"/>
              <a:t>＊＊大規模システム実務経験は　いくら？？</a:t>
            </a:r>
            <a:endParaRPr kumimoji="1" lang="en-US" altLang="ja-JP" dirty="0"/>
          </a:p>
          <a:p>
            <a:endParaRPr kumimoji="1" lang="en-US" altLang="ja-JP" dirty="0"/>
          </a:p>
          <a:p>
            <a:r>
              <a:rPr kumimoji="1" lang="en-US" altLang="ja-JP" dirty="0"/>
              <a:t>1997</a:t>
            </a:r>
            <a:r>
              <a:rPr kumimoji="1" lang="ja-JP" altLang="en-US" dirty="0"/>
              <a:t>年筑波大学附属駒場高等学校卒業。</a:t>
            </a:r>
            <a:endParaRPr kumimoji="1" lang="en-US" altLang="ja-JP" dirty="0"/>
          </a:p>
          <a:p>
            <a:r>
              <a:rPr kumimoji="1" lang="en-US" altLang="ja-JP" dirty="0"/>
              <a:t>2001</a:t>
            </a:r>
            <a:r>
              <a:rPr kumimoji="1" lang="ja-JP" altLang="en-US" dirty="0"/>
              <a:t>年に上智大学文学部英文米文学科卒業後、アルバイト先だったベンチャー企業のアストラザスタジオに入社。</a:t>
            </a:r>
            <a:endParaRPr kumimoji="1" lang="en-US" altLang="ja-JP" dirty="0"/>
          </a:p>
          <a:p>
            <a:r>
              <a:rPr kumimoji="1" lang="en-US" altLang="ja-JP" dirty="0"/>
              <a:t>2003</a:t>
            </a:r>
            <a:r>
              <a:rPr kumimoji="1" lang="ja-JP" altLang="en-US" dirty="0"/>
              <a:t>年テューンビズに入社。取引先の楽天のプロデューサーだった田中良和と出会い、</a:t>
            </a:r>
            <a:r>
              <a:rPr kumimoji="1" lang="en-US" altLang="ja-JP" dirty="0"/>
              <a:t>2005</a:t>
            </a:r>
            <a:r>
              <a:rPr kumimoji="1" lang="ja-JP" altLang="en-US" dirty="0"/>
              <a:t>年グリー取締役。</a:t>
            </a:r>
            <a:endParaRPr kumimoji="1" lang="en-US" altLang="ja-JP" dirty="0"/>
          </a:p>
          <a:p>
            <a:r>
              <a:rPr kumimoji="1" lang="en-US" altLang="ja-JP" dirty="0"/>
              <a:t>2010</a:t>
            </a:r>
            <a:r>
              <a:rPr kumimoji="1" lang="ja-JP" altLang="en-US" dirty="0"/>
              <a:t>年グリー取締役執行役員最高技術責任者プラットフォーム開発本部長。</a:t>
            </a:r>
            <a:endParaRPr kumimoji="1" lang="en-US" altLang="ja-JP" dirty="0"/>
          </a:p>
          <a:p>
            <a:r>
              <a:rPr kumimoji="1" lang="en-US" altLang="ja-JP" dirty="0"/>
              <a:t>2011</a:t>
            </a:r>
            <a:r>
              <a:rPr kumimoji="1" lang="ja-JP" altLang="en-US" dirty="0"/>
              <a:t>年グリー取締役執行役員最高技術責任者開発本部長。</a:t>
            </a:r>
            <a:endParaRPr kumimoji="1" lang="en-US" altLang="ja-JP" dirty="0"/>
          </a:p>
          <a:p>
            <a:r>
              <a:rPr kumimoji="1" lang="en-US" altLang="ja-JP" dirty="0"/>
              <a:t>2012</a:t>
            </a:r>
            <a:r>
              <a:rPr kumimoji="1" lang="ja-JP" altLang="en-US" dirty="0"/>
              <a:t>年グリー取締役執行役員常務最高技術責任者開発本部長。</a:t>
            </a:r>
            <a:endParaRPr kumimoji="1" lang="en-US" altLang="ja-JP" dirty="0"/>
          </a:p>
          <a:p>
            <a:r>
              <a:rPr kumimoji="1" lang="en-US" altLang="ja-JP" dirty="0"/>
              <a:t>2013</a:t>
            </a:r>
            <a:r>
              <a:rPr kumimoji="1" lang="ja-JP" altLang="en-US" dirty="0"/>
              <a:t>年グリー取締役執行役員常務最高技術責任者開発統括本部長。</a:t>
            </a:r>
            <a:endParaRPr kumimoji="1" lang="en-US" altLang="ja-JP" dirty="0"/>
          </a:p>
          <a:p>
            <a:r>
              <a:rPr kumimoji="1" lang="en-US" altLang="ja-JP" dirty="0"/>
              <a:t>2015</a:t>
            </a:r>
            <a:r>
              <a:rPr kumimoji="1" lang="ja-JP" altLang="en-US" dirty="0"/>
              <a:t>年グリー取締役執行役員常務最高技術責任者開発統括。</a:t>
            </a:r>
            <a:endParaRPr kumimoji="1" lang="en-US" altLang="ja-JP" dirty="0"/>
          </a:p>
          <a:p>
            <a:r>
              <a:rPr kumimoji="1" lang="en-US" altLang="ja-JP" dirty="0"/>
              <a:t>2016</a:t>
            </a:r>
            <a:r>
              <a:rPr kumimoji="1" lang="ja-JP" altLang="en-US" dirty="0"/>
              <a:t>年グリー取締役執行役員常務最高技術責任者開発・人事統括。</a:t>
            </a:r>
            <a:endParaRPr kumimoji="1" lang="en-US" altLang="ja-JP" dirty="0"/>
          </a:p>
          <a:p>
            <a:r>
              <a:rPr kumimoji="1" lang="en-US" altLang="ja-JP" dirty="0"/>
              <a:t>2017</a:t>
            </a:r>
            <a:r>
              <a:rPr kumimoji="1" lang="ja-JP" altLang="en-US" dirty="0"/>
              <a:t>年グリー取締役上級執行役員最高技術責任者開発・人事統括、ファンプレックス取締役。</a:t>
            </a:r>
            <a:endParaRPr kumimoji="1" lang="en-US" altLang="ja-JP" dirty="0"/>
          </a:p>
          <a:p>
            <a:r>
              <a:rPr kumimoji="1" lang="en-US" altLang="ja-JP" dirty="0"/>
              <a:t>2019</a:t>
            </a:r>
            <a:r>
              <a:rPr kumimoji="1" lang="ja-JP" altLang="en-US" dirty="0"/>
              <a:t>年グリー取締役上級執行役員最高技術責任者開発管掌。</a:t>
            </a:r>
            <a:endParaRPr kumimoji="1" lang="en-US" altLang="ja-JP" dirty="0"/>
          </a:p>
          <a:p>
            <a:r>
              <a:rPr kumimoji="1" lang="en-US" altLang="ja-JP" dirty="0"/>
              <a:t>2021</a:t>
            </a:r>
            <a:r>
              <a:rPr kumimoji="1" lang="ja-JP" altLang="en-US" dirty="0"/>
              <a:t>年デジタル庁</a:t>
            </a:r>
            <a:r>
              <a:rPr kumimoji="1" lang="en-US" altLang="ja-JP" dirty="0"/>
              <a:t>Chief Technology Officer</a:t>
            </a:r>
            <a:r>
              <a:rPr kumimoji="1" lang="ja-JP" altLang="en-US" dirty="0"/>
              <a:t>。</a:t>
            </a:r>
            <a:endParaRPr kumimoji="1" lang="en-US" altLang="ja-JP" dirty="0"/>
          </a:p>
          <a:p>
            <a:endParaRPr kumimoji="1" lang="en-US" altLang="ja-JP" dirty="0"/>
          </a:p>
          <a:p>
            <a:r>
              <a:rPr kumimoji="1" lang="ja-JP" altLang="en-US" dirty="0"/>
              <a:t>グリー株式会社（英名：</a:t>
            </a:r>
            <a:r>
              <a:rPr kumimoji="1" lang="en-US" altLang="ja-JP" dirty="0"/>
              <a:t>GREE, Inc.</a:t>
            </a:r>
            <a:r>
              <a:rPr kumimoji="1" lang="ja-JP" altLang="en-US" dirty="0"/>
              <a:t>）</a:t>
            </a:r>
            <a:endParaRPr kumimoji="1" lang="en-US" altLang="ja-JP" dirty="0"/>
          </a:p>
          <a:p>
            <a:pPr algn="l" fontAlgn="base">
              <a:buFont typeface="Arial" panose="020B0604020202020204" pitchFamily="34" charset="0"/>
              <a:buChar char="•"/>
            </a:pPr>
            <a:r>
              <a:rPr lang="ja-JP" altLang="en-US" b="0" i="0" dirty="0">
                <a:solidFill>
                  <a:srgbClr val="445566"/>
                </a:solidFill>
                <a:effectLst/>
                <a:latin typeface="游ゴシック体"/>
              </a:rPr>
              <a:t>ゲーム事業</a:t>
            </a:r>
          </a:p>
          <a:p>
            <a:pPr algn="l" fontAlgn="base">
              <a:buFont typeface="Arial" panose="020B0604020202020204" pitchFamily="34" charset="0"/>
              <a:buChar char="•"/>
            </a:pPr>
            <a:r>
              <a:rPr lang="ja-JP" altLang="en-US" b="0" i="0" dirty="0">
                <a:solidFill>
                  <a:srgbClr val="445566"/>
                </a:solidFill>
                <a:effectLst/>
                <a:latin typeface="游ゴシック体"/>
              </a:rPr>
              <a:t>メタバース事業</a:t>
            </a:r>
          </a:p>
          <a:p>
            <a:pPr algn="l" fontAlgn="base">
              <a:buFont typeface="Arial" panose="020B0604020202020204" pitchFamily="34" charset="0"/>
              <a:buChar char="•"/>
            </a:pPr>
            <a:r>
              <a:rPr lang="ja-JP" altLang="en-US" b="0" i="0" dirty="0">
                <a:solidFill>
                  <a:srgbClr val="445566"/>
                </a:solidFill>
                <a:effectLst/>
                <a:latin typeface="游ゴシック体"/>
              </a:rPr>
              <a:t>メディア事業</a:t>
            </a:r>
          </a:p>
          <a:p>
            <a:pPr algn="l" fontAlgn="base">
              <a:buFont typeface="Arial" panose="020B0604020202020204" pitchFamily="34" charset="0"/>
              <a:buChar char="•"/>
            </a:pPr>
            <a:r>
              <a:rPr lang="ja-JP" altLang="en-US" b="0" i="0" dirty="0">
                <a:solidFill>
                  <a:srgbClr val="445566"/>
                </a:solidFill>
                <a:effectLst/>
                <a:latin typeface="游ゴシック体"/>
              </a:rPr>
              <a:t>広告事業</a:t>
            </a:r>
          </a:p>
          <a:p>
            <a:pPr algn="l" fontAlgn="base">
              <a:buFont typeface="Arial" panose="020B0604020202020204" pitchFamily="34" charset="0"/>
              <a:buChar char="•"/>
            </a:pPr>
            <a:r>
              <a:rPr lang="ja-JP" altLang="en-US" b="0" i="0" dirty="0">
                <a:solidFill>
                  <a:srgbClr val="445566"/>
                </a:solidFill>
                <a:effectLst/>
                <a:latin typeface="游ゴシック体"/>
              </a:rPr>
              <a:t>投資・インキュベーション事業</a:t>
            </a:r>
          </a:p>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36</a:t>
            </a:fld>
            <a:endParaRPr lang="zh-CN" altLang="en-US"/>
          </a:p>
        </p:txBody>
      </p:sp>
    </p:spTree>
    <p:extLst>
      <p:ext uri="{BB962C8B-B14F-4D97-AF65-F5344CB8AC3E}">
        <p14:creationId xmlns:p14="http://schemas.microsoft.com/office/powerpoint/2010/main" val="886733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37</a:t>
            </a:fld>
            <a:endParaRPr lang="zh-CN" altLang="en-US"/>
          </a:p>
        </p:txBody>
      </p:sp>
    </p:spTree>
    <p:extLst>
      <p:ext uri="{BB962C8B-B14F-4D97-AF65-F5344CB8AC3E}">
        <p14:creationId xmlns:p14="http://schemas.microsoft.com/office/powerpoint/2010/main" val="3097327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38</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2113924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39</a:t>
            </a:fld>
            <a:endParaRPr lang="zh-CN" altLang="en-US"/>
          </a:p>
        </p:txBody>
      </p:sp>
    </p:spTree>
    <p:extLst>
      <p:ext uri="{BB962C8B-B14F-4D97-AF65-F5344CB8AC3E}">
        <p14:creationId xmlns:p14="http://schemas.microsoft.com/office/powerpoint/2010/main" val="12797591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r>
              <a:rPr lang="en-US" altLang="ja-JP" sz="1200" dirty="0">
                <a:latin typeface="simsun" panose="02010600030101010101" pitchFamily="2" charset="-122"/>
                <a:ea typeface="simsun" panose="02010600030101010101" pitchFamily="2" charset="-122"/>
              </a:rPr>
              <a:t>2022/1/10add</a:t>
            </a:r>
            <a:r>
              <a:rPr lang="ja-JP" altLang="en-US" sz="1200" dirty="0">
                <a:latin typeface="simsun" panose="02010600030101010101" pitchFamily="2" charset="-122"/>
                <a:ea typeface="simsun" panose="02010600030101010101" pitchFamily="2" charset="-122"/>
              </a:rPr>
              <a:t>）</a:t>
            </a:r>
            <a:endParaRPr lang="en-US" altLang="ja-JP" sz="1200" dirty="0">
              <a:latin typeface="simsun" panose="02010600030101010101" pitchFamily="2" charset="-122"/>
              <a:ea typeface="simsun" panose="02010600030101010101" pitchFamily="2" charset="-122"/>
            </a:endParaRPr>
          </a:p>
          <a:p>
            <a:pPr defTabSz="990752">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dirty="0">
                <a:latin typeface="simsun" panose="02010600030101010101" pitchFamily="2" charset="-122"/>
                <a:ea typeface="simsun" panose="02010600030101010101" pitchFamily="2" charset="-122"/>
              </a:rPr>
              <a:t>2022/1/28</a:t>
            </a:r>
            <a:r>
              <a:rPr lang="ja-JP" altLang="en-US" sz="1200" dirty="0">
                <a:latin typeface="simsun" panose="02010600030101010101" pitchFamily="2" charset="-122"/>
                <a:ea typeface="simsun" panose="02010600030101010101" pitchFamily="2" charset="-122"/>
              </a:rPr>
              <a:t>　</a:t>
            </a:r>
            <a:r>
              <a:rPr lang="en-US" altLang="zh-CN" sz="1200" dirty="0">
                <a:latin typeface="simsun" panose="02010600030101010101" pitchFamily="2" charset="-122"/>
                <a:ea typeface="simsun" panose="02010600030101010101" pitchFamily="2" charset="-122"/>
              </a:rPr>
              <a:t>HRBP</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  </a:t>
            </a:r>
            <a:r>
              <a:rPr lang="en-US" altLang="zh-CN" sz="1200" dirty="0">
                <a:latin typeface="simsun" panose="02010600030101010101" pitchFamily="2" charset="-122"/>
                <a:ea typeface="simsun" panose="02010600030101010101" pitchFamily="2" charset="-122"/>
              </a:rPr>
              <a:t>2022/2/4 Add</a:t>
            </a: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・求職者様、弊社社員共にマスク着用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社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■社内外のステークホルダーと円滑に調整を進めてきた経験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正社員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名（契約社員含む）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2022/1/10add</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47</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2022/1/7</a:t>
            </a:r>
            <a:r>
              <a:rPr lang="ja-JP" altLang="en-US" sz="1200" i="0" dirty="0">
                <a:solidFill>
                  <a:srgbClr val="2B2B2B"/>
                </a:solidFill>
                <a:effectLst/>
                <a:latin typeface="SimSun" panose="02010600030101010101" pitchFamily="2" charset="-122"/>
                <a:ea typeface="SimSun" panose="02010600030101010101" pitchFamily="2" charset="-122"/>
              </a:rPr>
              <a:t>）</a:t>
            </a:r>
            <a:endParaRPr lang="ja-JP" altLang="en-US" sz="1200" i="0" dirty="0">
              <a:solidFill>
                <a:srgbClr val="000000"/>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以下の内容を追加（</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2022/1/10</a:t>
            </a:r>
            <a:r>
              <a:rPr lang="zh-CN" altLang="en-US" dirty="0">
                <a:solidFill>
                  <a:srgbClr val="3C3C3C"/>
                </a:solidFill>
                <a:latin typeface="SimSun" panose="02010600030101010101" pitchFamily="2" charset="-122"/>
                <a:ea typeface="SimSun" panose="02010600030101010101" pitchFamily="2" charset="-122"/>
              </a:rPr>
              <a:t>）</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社内开发优先，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社内开发优先选择，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2022/1/10</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r>
              <a:rPr lang="en-US" altLang="ja-JP" sz="1200" i="0" dirty="0">
                <a:solidFill>
                  <a:srgbClr val="2B2B2B"/>
                </a:solidFill>
                <a:effectLst/>
                <a:latin typeface="SimSun" panose="02010600030101010101" pitchFamily="2" charset="-122"/>
                <a:ea typeface="SimSun" panose="02010600030101010101" pitchFamily="2" charset="-122"/>
              </a:rPr>
              <a:t>2022/1/16add</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a:solidFill>
                  <a:srgbClr val="2B2B2B"/>
                </a:solidFill>
                <a:effectLst/>
                <a:latin typeface="SimSun" panose="02010600030101010101" pitchFamily="2" charset="-122"/>
                <a:ea typeface="SimSun" panose="02010600030101010101" pitchFamily="2" charset="-122"/>
              </a:rPr>
              <a:t>2022/2/10</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50</a:t>
            </a:fld>
            <a:endParaRPr lang="zh-CN" altLang="en-US"/>
          </a:p>
        </p:txBody>
      </p:sp>
    </p:spTree>
    <p:extLst>
      <p:ext uri="{BB962C8B-B14F-4D97-AF65-F5344CB8AC3E}">
        <p14:creationId xmlns:p14="http://schemas.microsoft.com/office/powerpoint/2010/main" val="909772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493592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54</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55</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12226050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a:t>
            </a:r>
            <a:r>
              <a:rPr lang="ja-JP" altLang="en-US" b="0" i="0" dirty="0">
                <a:solidFill>
                  <a:srgbClr val="000000"/>
                </a:solidFill>
                <a:effectLst/>
                <a:latin typeface="Arial" panose="020B0604020202020204" pitchFamily="34" charset="0"/>
              </a:rPr>
              <a:t>柔軟性や俊敏性の高い</a:t>
            </a:r>
            <a:r>
              <a:rPr lang="ja-JP" altLang="en-US" b="1" i="0" dirty="0">
                <a:solidFill>
                  <a:srgbClr val="000000"/>
                </a:solidFill>
                <a:effectLst/>
                <a:latin typeface="Arial" panose="020B0604020202020204" pitchFamily="34" charset="0"/>
              </a:rPr>
              <a:t>組織</a:t>
            </a:r>
            <a:r>
              <a:rPr lang="ja-JP" altLang="en-US" b="0" i="0" dirty="0">
                <a:solidFill>
                  <a:srgbClr val="000000"/>
                </a:solidFill>
                <a:effectLst/>
                <a:latin typeface="Arial" panose="020B0604020202020204" pitchFamily="34" charset="0"/>
              </a:rPr>
              <a:t>構造で、計画重視でなく、実行しながら改善を加えていく点に特徴があります。 改善を前提としているため意思決定のスピードが早く、そのためトップダウンでなく現場に一定の権限を与えます。</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行政機構図　　　</a:t>
            </a:r>
            <a:r>
              <a:rPr lang="en-US" altLang="zh-CN" dirty="0"/>
              <a:t>https://www.cas.go.jp/jp/gaiyou/jimu/jinjikyoku/satei_01_05.html</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2022/3/13</a:t>
            </a:r>
            <a:r>
              <a:rPr lang="ja-JP" altLang="en-US" dirty="0"/>
              <a:t>　初版</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70</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dirty="0"/>
              <a:t>組織管理と経営戦略</a:t>
            </a:r>
            <a:endParaRPr lang="en-US" altLang="ja-JP" dirty="0"/>
          </a:p>
          <a:p>
            <a:pPr defTabSz="990752">
              <a:defRPr/>
            </a:pPr>
            <a:endParaRPr lang="en-US" altLang="zh-CN" dirty="0"/>
          </a:p>
          <a:p>
            <a:pPr defTabSz="990752">
              <a:defRPr/>
            </a:pPr>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71</a:t>
            </a:fld>
            <a:endParaRPr lang="zh-CN" altLang="en-US"/>
          </a:p>
        </p:txBody>
      </p:sp>
    </p:spTree>
    <p:extLst>
      <p:ext uri="{BB962C8B-B14F-4D97-AF65-F5344CB8AC3E}">
        <p14:creationId xmlns:p14="http://schemas.microsoft.com/office/powerpoint/2010/main" val="24336600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p>
          <a:p>
            <a:endParaRPr lang="en-US" altLang="zh-CN" dirty="0"/>
          </a:p>
          <a:p>
            <a:endParaRPr lang="en-US" altLang="zh-CN" dirty="0"/>
          </a:p>
          <a:p>
            <a:endParaRPr lang="en-US" altLang="zh-CN" dirty="0"/>
          </a:p>
          <a:p>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72</a:t>
            </a:fld>
            <a:endParaRPr lang="zh-CN" altLang="en-US"/>
          </a:p>
        </p:txBody>
      </p:sp>
    </p:spTree>
    <p:extLst>
      <p:ext uri="{BB962C8B-B14F-4D97-AF65-F5344CB8AC3E}">
        <p14:creationId xmlns:p14="http://schemas.microsoft.com/office/powerpoint/2010/main" val="2136793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a16="http://schemas.microsoft.com/office/drawing/2014/main" id="{022EDF39-69DC-476E-ABD1-3BF2AF58AEBD}"/>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37AAD37E-4FA1-47FC-896D-5D2E4ADFA53B}"/>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793142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85</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86</a:t>
            </a:fld>
            <a:endParaRPr lang="zh-CN" altLang="en-US"/>
          </a:p>
        </p:txBody>
      </p:sp>
    </p:spTree>
    <p:extLst>
      <p:ext uri="{BB962C8B-B14F-4D97-AF65-F5344CB8AC3E}">
        <p14:creationId xmlns:p14="http://schemas.microsoft.com/office/powerpoint/2010/main" val="42728348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87</a:t>
            </a:fld>
            <a:endParaRPr lang="zh-CN" altLang="en-US"/>
          </a:p>
        </p:txBody>
      </p:sp>
    </p:spTree>
    <p:extLst>
      <p:ext uri="{BB962C8B-B14F-4D97-AF65-F5344CB8AC3E}">
        <p14:creationId xmlns:p14="http://schemas.microsoft.com/office/powerpoint/2010/main" val="10221096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ja-JP" altLang="en-US" dirty="0"/>
          </a:p>
        </p:txBody>
      </p:sp>
      <p:sp>
        <p:nvSpPr>
          <p:cNvPr id="5" name="页脚占位符 4">
            <a:extLst>
              <a:ext uri="{FF2B5EF4-FFF2-40B4-BE49-F238E27FC236}">
                <a16:creationId xmlns:a16="http://schemas.microsoft.com/office/drawing/2014/main" id="{5A5B8BD0-FFC4-46A3-BD22-385D0E0AE055}"/>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0EE33C44-613A-4A29-9350-58DE7BC006AF}"/>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397960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知识图谱</a:t>
            </a:r>
          </a:p>
        </p:txBody>
      </p:sp>
      <p:sp>
        <p:nvSpPr>
          <p:cNvPr id="4" name="页眉占位符 3"/>
          <p:cNvSpPr>
            <a:spLocks noGrp="1"/>
          </p:cNvSpPr>
          <p:nvPr>
            <p:ph type="hdr" sz="quarter"/>
          </p:nvPr>
        </p:nvSpPr>
        <p:spPr/>
        <p:txBody>
          <a:bodyPr/>
          <a:lstStyle/>
          <a:p>
            <a:pPr>
              <a:defRPr/>
            </a:pPr>
            <a:r>
              <a:rPr lang="zh-CN" altLang="en-US"/>
              <a:t>基于人工智能的人力资源解决方案</a:t>
            </a:r>
          </a:p>
        </p:txBody>
      </p:sp>
      <p:sp>
        <p:nvSpPr>
          <p:cNvPr id="5" name="页脚占位符 4"/>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灯片编号占位符 5"/>
          <p:cNvSpPr>
            <a:spLocks noGrp="1"/>
          </p:cNvSpPr>
          <p:nvPr>
            <p:ph type="sldNum" sz="quarter" idx="5"/>
          </p:nvPr>
        </p:nvSpPr>
        <p:spPr/>
        <p:txBody>
          <a:bodyPr/>
          <a:lstStyle/>
          <a:p>
            <a:fld id="{8B803157-88B9-41D5-B0E8-83471B12A46A}" type="slidenum">
              <a:rPr lang="en-US" altLang="zh-CN" smtClean="0"/>
              <a:pPr/>
              <a:t>89</a:t>
            </a:fld>
            <a:endParaRPr lang="zh-CN" altLang="zh-CN"/>
          </a:p>
        </p:txBody>
      </p:sp>
    </p:spTree>
    <p:extLst>
      <p:ext uri="{BB962C8B-B14F-4D97-AF65-F5344CB8AC3E}">
        <p14:creationId xmlns:p14="http://schemas.microsoft.com/office/powerpoint/2010/main" val="24759571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2022/1/16add</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90</a:t>
            </a:fld>
            <a:endParaRPr lang="zh-CN" altLang="en-US"/>
          </a:p>
        </p:txBody>
      </p:sp>
    </p:spTree>
    <p:extLst>
      <p:ext uri="{BB962C8B-B14F-4D97-AF65-F5344CB8AC3E}">
        <p14:creationId xmlns:p14="http://schemas.microsoft.com/office/powerpoint/2010/main" val="15539792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91</a:t>
            </a:fld>
            <a:endParaRPr lang="zh-CN" altLang="en-US"/>
          </a:p>
        </p:txBody>
      </p:sp>
    </p:spTree>
    <p:extLst>
      <p:ext uri="{BB962C8B-B14F-4D97-AF65-F5344CB8AC3E}">
        <p14:creationId xmlns:p14="http://schemas.microsoft.com/office/powerpoint/2010/main" val="32346617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プロダクト（</a:t>
            </a:r>
            <a:r>
              <a:rPr lang="en-US" altLang="ja-JP" sz="1300" dirty="0"/>
              <a:t>2022/1/5</a:t>
            </a:r>
            <a:r>
              <a:rPr lang="ja-JP" altLang="en-US" sz="1300" dirty="0"/>
              <a:t>追加）</a:t>
            </a:r>
            <a:endParaRPr lang="en-US" altLang="ja-JP" sz="1300" dirty="0"/>
          </a:p>
          <a:p>
            <a:pPr defTabSz="990752">
              <a:defRPr/>
            </a:pPr>
            <a:endParaRPr lang="en-US" altLang="ja-JP" sz="1300"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92</a:t>
            </a:fld>
            <a:endParaRPr lang="zh-CN" altLang="en-US"/>
          </a:p>
        </p:txBody>
      </p:sp>
    </p:spTree>
    <p:extLst>
      <p:ext uri="{BB962C8B-B14F-4D97-AF65-F5344CB8AC3E}">
        <p14:creationId xmlns:p14="http://schemas.microsoft.com/office/powerpoint/2010/main" val="7063241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94</a:t>
            </a:fld>
            <a:endParaRPr lang="zh-CN" altLang="en-US"/>
          </a:p>
        </p:txBody>
      </p:sp>
    </p:spTree>
    <p:extLst>
      <p:ext uri="{BB962C8B-B14F-4D97-AF65-F5344CB8AC3E}">
        <p14:creationId xmlns:p14="http://schemas.microsoft.com/office/powerpoint/2010/main" val="29832757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dirty="0"/>
          </a:p>
          <a:p>
            <a:pPr defTabSz="990752">
              <a:defRPr/>
            </a:pPr>
            <a:endParaRPr lang="en-US" altLang="zh-CN" dirty="0"/>
          </a:p>
          <a:p>
            <a:pPr defTabSz="990752">
              <a:defRPr/>
            </a:pP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95</a:t>
            </a:fld>
            <a:endParaRPr lang="zh-CN" altLang="en-US"/>
          </a:p>
        </p:txBody>
      </p:sp>
    </p:spTree>
    <p:extLst>
      <p:ext uri="{BB962C8B-B14F-4D97-AF65-F5344CB8AC3E}">
        <p14:creationId xmlns:p14="http://schemas.microsoft.com/office/powerpoint/2010/main" val="709026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42055943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96</a:t>
            </a:fld>
            <a:endParaRPr lang="zh-CN" altLang="en-US"/>
          </a:p>
        </p:txBody>
      </p:sp>
    </p:spTree>
    <p:extLst>
      <p:ext uri="{BB962C8B-B14F-4D97-AF65-F5344CB8AC3E}">
        <p14:creationId xmlns:p14="http://schemas.microsoft.com/office/powerpoint/2010/main" val="27380016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97</a:t>
            </a:fld>
            <a:endParaRPr lang="zh-CN" altLang="en-US"/>
          </a:p>
        </p:txBody>
      </p:sp>
    </p:spTree>
    <p:extLst>
      <p:ext uri="{BB962C8B-B14F-4D97-AF65-F5344CB8AC3E}">
        <p14:creationId xmlns:p14="http://schemas.microsoft.com/office/powerpoint/2010/main" val="3724210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98</a:t>
            </a:fld>
            <a:endParaRPr lang="zh-CN" altLang="en-US"/>
          </a:p>
        </p:txBody>
      </p:sp>
    </p:spTree>
    <p:extLst>
      <p:ext uri="{BB962C8B-B14F-4D97-AF65-F5344CB8AC3E}">
        <p14:creationId xmlns:p14="http://schemas.microsoft.com/office/powerpoint/2010/main" val="3035677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a:p>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99</a:t>
            </a:fld>
            <a:endParaRPr lang="zh-CN" altLang="en-US"/>
          </a:p>
        </p:txBody>
      </p:sp>
    </p:spTree>
    <p:extLst>
      <p:ext uri="{BB962C8B-B14F-4D97-AF65-F5344CB8AC3E}">
        <p14:creationId xmlns:p14="http://schemas.microsoft.com/office/powerpoint/2010/main" val="496393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100</a:t>
            </a:fld>
            <a:endParaRPr lang="zh-CN" altLang="en-US"/>
          </a:p>
        </p:txBody>
      </p:sp>
    </p:spTree>
    <p:extLst>
      <p:ext uri="{BB962C8B-B14F-4D97-AF65-F5344CB8AC3E}">
        <p14:creationId xmlns:p14="http://schemas.microsoft.com/office/powerpoint/2010/main" val="18217310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101</a:t>
            </a:fld>
            <a:endParaRPr lang="zh-CN" altLang="en-US"/>
          </a:p>
        </p:txBody>
      </p:sp>
    </p:spTree>
    <p:extLst>
      <p:ext uri="{BB962C8B-B14F-4D97-AF65-F5344CB8AC3E}">
        <p14:creationId xmlns:p14="http://schemas.microsoft.com/office/powerpoint/2010/main" val="101903638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102</a:t>
            </a:fld>
            <a:endParaRPr lang="zh-CN" altLang="en-US"/>
          </a:p>
        </p:txBody>
      </p:sp>
    </p:spTree>
    <p:extLst>
      <p:ext uri="{BB962C8B-B14F-4D97-AF65-F5344CB8AC3E}">
        <p14:creationId xmlns:p14="http://schemas.microsoft.com/office/powerpoint/2010/main" val="14830891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103</a:t>
            </a:fld>
            <a:endParaRPr lang="zh-CN" altLang="en-US"/>
          </a:p>
        </p:txBody>
      </p:sp>
    </p:spTree>
    <p:extLst>
      <p:ext uri="{BB962C8B-B14F-4D97-AF65-F5344CB8AC3E}">
        <p14:creationId xmlns:p14="http://schemas.microsoft.com/office/powerpoint/2010/main" val="40055576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r>
              <a:rPr lang="en-US" altLang="ja-JP" dirty="0"/>
              <a:t>2022/1/11memo</a:t>
            </a:r>
            <a:r>
              <a:rPr lang="ja-JP" altLang="en-US"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r>
              <a:rPr lang="en-US" altLang="zh-CN" dirty="0"/>
              <a:t>2022/1/7</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104</a:t>
            </a:fld>
            <a:endParaRPr lang="zh-CN" altLang="en-US"/>
          </a:p>
        </p:txBody>
      </p:sp>
    </p:spTree>
    <p:extLst>
      <p:ext uri="{BB962C8B-B14F-4D97-AF65-F5344CB8AC3E}">
        <p14:creationId xmlns:p14="http://schemas.microsoft.com/office/powerpoint/2010/main" val="62371570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  （</a:t>
            </a:r>
            <a:r>
              <a:rPr lang="en-US" altLang="zh-CN" dirty="0"/>
              <a:t>20211213</a:t>
            </a:r>
            <a:r>
              <a:rPr lang="zh-CN" altLang="en-US" dirty="0"/>
              <a:t>追加）</a:t>
            </a:r>
            <a:endParaRPr lang="en-US" altLang="ja-JP" dirty="0"/>
          </a:p>
          <a:p>
            <a:endParaRPr lang="en-US" altLang="zh-CN" dirty="0"/>
          </a:p>
          <a:p>
            <a:r>
              <a:rPr lang="ja-JP" altLang="en-US" dirty="0"/>
              <a:t>給料の旧新転換</a:t>
            </a:r>
            <a:endParaRPr lang="en-US" altLang="ja-JP" dirty="0"/>
          </a:p>
          <a:p>
            <a:r>
              <a:rPr lang="ja-JP" altLang="en-US" dirty="0"/>
              <a:t>６０％以上の社員は　新制度になったの場合　全社員は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今まで在籍の社員は自己選択します。但し　一回選択だけだ</a:t>
            </a:r>
            <a:endParaRPr lang="en-US" altLang="ja-JP" dirty="0"/>
          </a:p>
          <a:p>
            <a:endParaRPr lang="en-US" altLang="zh-CN" dirty="0"/>
          </a:p>
          <a:p>
            <a:r>
              <a:rPr lang="ja-JP" altLang="en-US" dirty="0"/>
              <a:t>例外：待機社員は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r>
              <a:rPr lang="en-US" altLang="ja-JP" dirty="0"/>
              <a:t>2022/1/11memo</a:t>
            </a:r>
            <a:r>
              <a:rPr lang="ja-JP" altLang="en-US" dirty="0"/>
              <a:t>）</a:t>
            </a:r>
            <a:endParaRPr lang="en-US" altLang="ja-JP" dirty="0"/>
          </a:p>
          <a:p>
            <a:endParaRPr lang="en-US" altLang="ja-JP" dirty="0"/>
          </a:p>
          <a:p>
            <a:r>
              <a:rPr lang="ja-JP" altLang="en-US" dirty="0"/>
              <a:t>割合を削除する（</a:t>
            </a:r>
            <a:r>
              <a:rPr lang="en-US" altLang="ja-JP" dirty="0"/>
              <a:t>2022/1/7</a:t>
            </a:r>
            <a:r>
              <a:rPr lang="ja-JP" altLang="en-US" dirty="0"/>
              <a:t>）</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r>
              <a:rPr lang="ja-JP" altLang="en-US" dirty="0"/>
              <a:t>ミス修正（</a:t>
            </a:r>
            <a:r>
              <a:rPr lang="en-US" altLang="ja-JP" dirty="0"/>
              <a:t>2022/1/16</a:t>
            </a:r>
            <a:r>
              <a:rPr lang="ja-JP" altLang="en-US" dirty="0"/>
              <a:t>）</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105</a:t>
            </a:fld>
            <a:endParaRPr lang="zh-CN" altLang="en-US"/>
          </a:p>
        </p:txBody>
      </p:sp>
    </p:spTree>
    <p:extLst>
      <p:ext uri="{BB962C8B-B14F-4D97-AF65-F5344CB8AC3E}">
        <p14:creationId xmlns:p14="http://schemas.microsoft.com/office/powerpoint/2010/main" val="3477223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359820610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106</a:t>
            </a:fld>
            <a:endParaRPr lang="zh-CN" altLang="en-US"/>
          </a:p>
        </p:txBody>
      </p:sp>
    </p:spTree>
    <p:extLst>
      <p:ext uri="{BB962C8B-B14F-4D97-AF65-F5344CB8AC3E}">
        <p14:creationId xmlns:p14="http://schemas.microsoft.com/office/powerpoint/2010/main" val="349765208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en-US" altLang="zh-CN" b="0" i="0" dirty="0">
                <a:solidFill>
                  <a:srgbClr val="4E4E4E"/>
                </a:solidFill>
                <a:effectLst/>
                <a:latin typeface="Segoe UI" panose="020B0502040204020203" pitchFamily="34" charset="0"/>
              </a:rPr>
              <a:t>2022/1/6</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107</a:t>
            </a:fld>
            <a:endParaRPr lang="zh-CN" altLang="en-US"/>
          </a:p>
        </p:txBody>
      </p:sp>
    </p:spTree>
    <p:extLst>
      <p:ext uri="{BB962C8B-B14F-4D97-AF65-F5344CB8AC3E}">
        <p14:creationId xmlns:p14="http://schemas.microsoft.com/office/powerpoint/2010/main" val="229368321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108</a:t>
            </a:fld>
            <a:endParaRPr lang="zh-CN" altLang="en-US"/>
          </a:p>
        </p:txBody>
      </p:sp>
    </p:spTree>
    <p:extLst>
      <p:ext uri="{BB962C8B-B14F-4D97-AF65-F5344CB8AC3E}">
        <p14:creationId xmlns:p14="http://schemas.microsoft.com/office/powerpoint/2010/main" val="138337247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defTabSz="990752">
              <a:defRPr/>
            </a:pPr>
            <a:r>
              <a:rPr lang="ja-JP" altLang="en-US" dirty="0"/>
              <a:t>待機ルール（</a:t>
            </a:r>
            <a:r>
              <a:rPr lang="en-US" altLang="ja-JP" dirty="0"/>
              <a:t>2022/1/5</a:t>
            </a:r>
            <a:r>
              <a:rPr lang="ja-JP" altLang="en-US" dirty="0"/>
              <a:t>追加）</a:t>
            </a:r>
            <a:endParaRPr lang="en-US" altLang="ja-JP" dirty="0"/>
          </a:p>
          <a:p>
            <a:pPr defTabSz="990752">
              <a:defRPr/>
            </a:pPr>
            <a:r>
              <a:rPr lang="ja-JP" altLang="en-US" dirty="0"/>
              <a:t>ミス修正　</a:t>
            </a:r>
            <a:r>
              <a:rPr lang="en-US" altLang="ja-JP" dirty="0"/>
              <a:t>2022/02/10</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109</a:t>
            </a:fld>
            <a:endParaRPr lang="zh-CN" altLang="en-US"/>
          </a:p>
        </p:txBody>
      </p:sp>
    </p:spTree>
    <p:extLst>
      <p:ext uri="{BB962C8B-B14F-4D97-AF65-F5344CB8AC3E}">
        <p14:creationId xmlns:p14="http://schemas.microsoft.com/office/powerpoint/2010/main" val="292079962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ミス修正　</a:t>
            </a:r>
            <a:r>
              <a:rPr lang="en-US" altLang="ja-JP"/>
              <a:t>2022/02/10</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110</a:t>
            </a:fld>
            <a:endParaRPr lang="zh-CN" altLang="en-US"/>
          </a:p>
        </p:txBody>
      </p:sp>
    </p:spTree>
    <p:extLst>
      <p:ext uri="{BB962C8B-B14F-4D97-AF65-F5344CB8AC3E}">
        <p14:creationId xmlns:p14="http://schemas.microsoft.com/office/powerpoint/2010/main" val="28391235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ベトナムの新卒採用（</a:t>
            </a:r>
            <a:r>
              <a:rPr lang="en-US" altLang="ja-JP" dirty="0"/>
              <a:t>2022/1/5</a:t>
            </a:r>
            <a:r>
              <a:rPr lang="ja-JP" altLang="en-US" dirty="0"/>
              <a:t>追加）</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111</a:t>
            </a:fld>
            <a:endParaRPr lang="zh-CN" altLang="en-US"/>
          </a:p>
        </p:txBody>
      </p:sp>
    </p:spTree>
    <p:extLst>
      <p:ext uri="{BB962C8B-B14F-4D97-AF65-F5344CB8AC3E}">
        <p14:creationId xmlns:p14="http://schemas.microsoft.com/office/powerpoint/2010/main" val="177136794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情報学（</a:t>
            </a:r>
            <a:r>
              <a:rPr lang="en-US" altLang="ja-JP" dirty="0"/>
              <a:t>2022/1/31</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112</a:t>
            </a:fld>
            <a:endParaRPr lang="zh-CN" altLang="en-US"/>
          </a:p>
        </p:txBody>
      </p:sp>
    </p:spTree>
    <p:extLst>
      <p:ext uri="{BB962C8B-B14F-4D97-AF65-F5344CB8AC3E}">
        <p14:creationId xmlns:p14="http://schemas.microsoft.com/office/powerpoint/2010/main" val="128741060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採用流れ</a:t>
            </a:r>
            <a:r>
              <a:rPr lang="ja-JP" altLang="en-US" dirty="0">
                <a:sym typeface="Wingdings" panose="05000000000000000000" pitchFamily="2" charset="2"/>
              </a:rPr>
              <a:t>（２０２１</a:t>
            </a:r>
            <a:r>
              <a:rPr lang="en-US" altLang="ja-JP" dirty="0">
                <a:sym typeface="Wingdings" panose="05000000000000000000" pitchFamily="2" charset="2"/>
              </a:rPr>
              <a:t>/</a:t>
            </a:r>
            <a:r>
              <a:rPr lang="ja-JP" altLang="en-US" dirty="0">
                <a:sym typeface="Wingdings" panose="05000000000000000000" pitchFamily="2" charset="2"/>
              </a:rPr>
              <a:t>１２</a:t>
            </a:r>
            <a:r>
              <a:rPr lang="en-US" altLang="ja-JP" dirty="0">
                <a:sym typeface="Wingdings" panose="05000000000000000000" pitchFamily="2" charset="2"/>
              </a:rPr>
              <a:t>/</a:t>
            </a:r>
            <a:r>
              <a:rPr lang="ja-JP" altLang="en-US" dirty="0">
                <a:sym typeface="Wingdings" panose="05000000000000000000" pitchFamily="2" charset="2"/>
              </a:rPr>
              <a:t>１２追加</a:t>
            </a:r>
            <a:r>
              <a:rPr lang="ja-JP" altLang="en-US" dirty="0"/>
              <a:t>）</a:t>
            </a:r>
            <a:endParaRPr lang="en-US" altLang="ja-JP" dirty="0"/>
          </a:p>
          <a:p>
            <a:r>
              <a:rPr lang="ja-JP" altLang="en-US" dirty="0"/>
              <a:t>①紹介人　社内募集情報により　応募者の長所、短所、条件などを確認し、情報資料を人事に送る</a:t>
            </a:r>
            <a:endParaRPr lang="en-US" altLang="ja-JP" dirty="0"/>
          </a:p>
          <a:p>
            <a:r>
              <a:rPr lang="ja-JP" altLang="en-US" dirty="0"/>
              <a:t>②対面面談　経営本部マネージャー２名及びサポート１名、人事部リクルート１名、面談時間１時間以上</a:t>
            </a:r>
            <a:endParaRPr lang="en-US" altLang="ja-JP" dirty="0"/>
          </a:p>
          <a:p>
            <a:r>
              <a:rPr lang="ja-JP" altLang="en-US" dirty="0"/>
              <a:t>業務知識、技術、コミュニケーション力、業績、キャリア、入社条件など</a:t>
            </a:r>
            <a:endParaRPr lang="en-US" altLang="ja-JP" dirty="0"/>
          </a:p>
          <a:p>
            <a:r>
              <a:rPr lang="ja-JP" altLang="en-US" dirty="0"/>
              <a:t>③内定条件面談　人事から　入社条件を確認し　入社手続きを紹介（リモート　或いは電話）</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113</a:t>
            </a:fld>
            <a:endParaRPr lang="zh-CN" altLang="en-US"/>
          </a:p>
        </p:txBody>
      </p:sp>
    </p:spTree>
    <p:extLst>
      <p:ext uri="{BB962C8B-B14F-4D97-AF65-F5344CB8AC3E}">
        <p14:creationId xmlns:p14="http://schemas.microsoft.com/office/powerpoint/2010/main" val="25748722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114</a:t>
            </a:fld>
            <a:endParaRPr lang="zh-CN" altLang="en-US"/>
          </a:p>
        </p:txBody>
      </p:sp>
    </p:spTree>
    <p:extLst>
      <p:ext uri="{BB962C8B-B14F-4D97-AF65-F5344CB8AC3E}">
        <p14:creationId xmlns:p14="http://schemas.microsoft.com/office/powerpoint/2010/main" val="142529970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115</a:t>
            </a:fld>
            <a:endParaRPr lang="zh-CN" altLang="en-US"/>
          </a:p>
        </p:txBody>
      </p:sp>
    </p:spTree>
    <p:extLst>
      <p:ext uri="{BB962C8B-B14F-4D97-AF65-F5344CB8AC3E}">
        <p14:creationId xmlns:p14="http://schemas.microsoft.com/office/powerpoint/2010/main" val="830692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a:t>
            </a:fld>
            <a:endParaRPr lang="zh-CN" altLang="en-US"/>
          </a:p>
        </p:txBody>
      </p:sp>
    </p:spTree>
    <p:extLst>
      <p:ext uri="{BB962C8B-B14F-4D97-AF65-F5344CB8AC3E}">
        <p14:creationId xmlns:p14="http://schemas.microsoft.com/office/powerpoint/2010/main" val="233299395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ミス修正（</a:t>
            </a:r>
            <a:r>
              <a:rPr lang="en-US" altLang="ja-JP" dirty="0"/>
              <a:t>2022/1/5</a:t>
            </a:r>
            <a:r>
              <a:rPr lang="ja-JP" altLang="en-US" dirty="0"/>
              <a:t>）</a:t>
            </a:r>
            <a:endParaRPr lang="en-US" altLang="ja-JP" dirty="0"/>
          </a:p>
          <a:p>
            <a:endParaRPr lang="en-US" altLang="zh-CN" dirty="0"/>
          </a:p>
          <a:p>
            <a:r>
              <a:rPr lang="ja-JP" altLang="en-US" dirty="0"/>
              <a:t>紹介人の責任　　</a:t>
            </a:r>
            <a:r>
              <a:rPr lang="en-US" altLang="ja-JP" dirty="0"/>
              <a:t>2022/2/10add</a:t>
            </a:r>
          </a:p>
          <a:p>
            <a:r>
              <a:rPr lang="ja-JP" altLang="en-US" dirty="0"/>
              <a:t>　　会社の紹介</a:t>
            </a:r>
            <a:endParaRPr lang="en-US" altLang="ja-JP" dirty="0"/>
          </a:p>
          <a:p>
            <a:r>
              <a:rPr lang="ja-JP" altLang="en-US"/>
              <a:t>　　被紹介人の人柄、能力、ソーシャルネットワークなどの確認</a:t>
            </a:r>
            <a:endParaRPr lang="en-US" altLang="zh-CN"/>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116</a:t>
            </a:fld>
            <a:endParaRPr lang="zh-CN" altLang="en-US"/>
          </a:p>
        </p:txBody>
      </p:sp>
    </p:spTree>
    <p:extLst>
      <p:ext uri="{BB962C8B-B14F-4D97-AF65-F5344CB8AC3E}">
        <p14:creationId xmlns:p14="http://schemas.microsoft.com/office/powerpoint/2010/main" val="321869434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117</a:t>
            </a:fld>
            <a:endParaRPr lang="zh-CN" altLang="en-US"/>
          </a:p>
        </p:txBody>
      </p:sp>
    </p:spTree>
    <p:extLst>
      <p:ext uri="{BB962C8B-B14F-4D97-AF65-F5344CB8AC3E}">
        <p14:creationId xmlns:p14="http://schemas.microsoft.com/office/powerpoint/2010/main" val="414157053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2022/1/8</a:t>
            </a:r>
            <a:r>
              <a:rPr lang="ja-JP" altLang="en-US" dirty="0"/>
              <a:t>追加</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118</a:t>
            </a:fld>
            <a:endParaRPr lang="zh-CN" altLang="en-US"/>
          </a:p>
        </p:txBody>
      </p:sp>
    </p:spTree>
    <p:extLst>
      <p:ext uri="{BB962C8B-B14F-4D97-AF65-F5344CB8AC3E}">
        <p14:creationId xmlns:p14="http://schemas.microsoft.com/office/powerpoint/2010/main" val="406714259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119</a:t>
            </a:fld>
            <a:endParaRPr lang="zh-CN" altLang="en-US"/>
          </a:p>
        </p:txBody>
      </p:sp>
    </p:spTree>
    <p:extLst>
      <p:ext uri="{BB962C8B-B14F-4D97-AF65-F5344CB8AC3E}">
        <p14:creationId xmlns:p14="http://schemas.microsoft.com/office/powerpoint/2010/main" val="100593871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120</a:t>
            </a:fld>
            <a:endParaRPr lang="zh-CN" altLang="en-US"/>
          </a:p>
        </p:txBody>
      </p:sp>
    </p:spTree>
    <p:extLst>
      <p:ext uri="{BB962C8B-B14F-4D97-AF65-F5344CB8AC3E}">
        <p14:creationId xmlns:p14="http://schemas.microsoft.com/office/powerpoint/2010/main" val="289494445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修正（</a:t>
            </a:r>
            <a:r>
              <a:rPr lang="en-US" altLang="ja-JP" dirty="0"/>
              <a:t>2022/1/5</a:t>
            </a:r>
            <a:r>
              <a:rPr lang="ja-JP" altLang="en-US" dirty="0"/>
              <a:t>）</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121</a:t>
            </a:fld>
            <a:endParaRPr lang="zh-CN" altLang="en-US"/>
          </a:p>
        </p:txBody>
      </p:sp>
    </p:spTree>
    <p:extLst>
      <p:ext uri="{BB962C8B-B14F-4D97-AF65-F5344CB8AC3E}">
        <p14:creationId xmlns:p14="http://schemas.microsoft.com/office/powerpoint/2010/main" val="388565199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禁止：録音、録画</a:t>
            </a:r>
            <a:r>
              <a:rPr lang="zh-CN" altLang="en-US" dirty="0"/>
              <a:t>、</a:t>
            </a:r>
            <a:r>
              <a:rPr lang="ja-JP" altLang="en-US" dirty="0"/>
              <a:t>オンライ視聴</a:t>
            </a:r>
            <a:endParaRPr lang="zh-CN" altLang="en-US" dirty="0"/>
          </a:p>
          <a:p>
            <a:endParaRPr lang="en-US" altLang="ja-JP" dirty="0"/>
          </a:p>
          <a:p>
            <a:r>
              <a:rPr lang="ja-JP" altLang="en-US" dirty="0"/>
              <a:t>部署、</a:t>
            </a:r>
            <a:r>
              <a:rPr lang="en-US" altLang="ja-JP" dirty="0"/>
              <a:t>PM</a:t>
            </a:r>
            <a:r>
              <a:rPr lang="ja-JP" altLang="en-US" dirty="0"/>
              <a:t>は　管理の業務を紹介して　人材を募集します。</a:t>
            </a:r>
            <a:endParaRPr lang="en-US" altLang="ja-JP" dirty="0"/>
          </a:p>
          <a:p>
            <a:pPr defTabSz="990752">
              <a:defRPr/>
            </a:pPr>
            <a:r>
              <a:rPr lang="ja-JP" altLang="en-US" dirty="0"/>
              <a:t>部署、</a:t>
            </a:r>
            <a:r>
              <a:rPr lang="en-US" altLang="ja-JP" dirty="0"/>
              <a:t>PM</a:t>
            </a:r>
            <a:r>
              <a:rPr lang="ja-JP" altLang="en-US" dirty="0"/>
              <a:t>は　提供可能の副業を紹介して　一部業務を　社員に外注します。</a:t>
            </a:r>
            <a:endParaRPr lang="en-US" altLang="ja-JP" dirty="0"/>
          </a:p>
          <a:p>
            <a:pPr defTabSz="990752">
              <a:defRPr/>
            </a:pPr>
            <a:r>
              <a:rPr lang="ja-JP" altLang="en-US" dirty="0"/>
              <a:t>経験シーア</a:t>
            </a:r>
            <a:endParaRPr lang="en-US" altLang="ja-JP" dirty="0"/>
          </a:p>
          <a:p>
            <a:pPr defTabSz="990752">
              <a:defRPr/>
            </a:pPr>
            <a:r>
              <a:rPr lang="ja-JP" altLang="en-US" dirty="0"/>
              <a:t>社内イベントアピール</a:t>
            </a:r>
            <a:endParaRPr lang="en-US" altLang="ja-JP"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122</a:t>
            </a:fld>
            <a:endParaRPr lang="zh-CN" altLang="en-US"/>
          </a:p>
        </p:txBody>
      </p:sp>
    </p:spTree>
    <p:extLst>
      <p:ext uri="{BB962C8B-B14F-4D97-AF65-F5344CB8AC3E}">
        <p14:creationId xmlns:p14="http://schemas.microsoft.com/office/powerpoint/2010/main" val="277780288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禁止：録音、録画</a:t>
            </a:r>
            <a:r>
              <a:rPr lang="zh-CN" altLang="en-US" dirty="0"/>
              <a:t>、</a:t>
            </a:r>
            <a:r>
              <a:rPr lang="ja-JP" altLang="en-US" dirty="0"/>
              <a:t>オンライ視聴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123</a:t>
            </a:fld>
            <a:endParaRPr lang="zh-CN" altLang="en-US"/>
          </a:p>
        </p:txBody>
      </p:sp>
    </p:spTree>
    <p:extLst>
      <p:ext uri="{BB962C8B-B14F-4D97-AF65-F5344CB8AC3E}">
        <p14:creationId xmlns:p14="http://schemas.microsoft.com/office/powerpoint/2010/main" val="81282270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オンライ視聴　</a:t>
            </a:r>
            <a:r>
              <a:rPr lang="en-US" altLang="ja-JP" dirty="0"/>
              <a:t>OK</a:t>
            </a:r>
          </a:p>
          <a:p>
            <a:r>
              <a:rPr lang="ja-JP" altLang="en-US" dirty="0"/>
              <a:t>外部公開　</a:t>
            </a:r>
            <a:r>
              <a:rPr lang="en-US" altLang="ja-JP" dirty="0"/>
              <a:t>OK</a:t>
            </a:r>
          </a:p>
          <a:p>
            <a:pPr defTabSz="990752">
              <a:defRPr/>
            </a:pPr>
            <a:r>
              <a:rPr lang="ja-JP" altLang="en-US" dirty="0"/>
              <a:t>録画あり　再視聴可能</a:t>
            </a:r>
            <a:endParaRPr lang="en-US" altLang="ja-JP" dirty="0"/>
          </a:p>
          <a:p>
            <a:r>
              <a:rPr lang="ja-JP" altLang="en-US" dirty="0"/>
              <a:t>内部</a:t>
            </a:r>
            <a:r>
              <a:rPr lang="en-US" altLang="ja-JP" dirty="0"/>
              <a:t>Q</a:t>
            </a:r>
            <a:r>
              <a:rPr lang="ja-JP" altLang="en-US" dirty="0"/>
              <a:t>＆</a:t>
            </a:r>
            <a:r>
              <a:rPr lang="en-US" altLang="ja-JP" dirty="0"/>
              <a:t>A</a:t>
            </a:r>
            <a:r>
              <a:rPr lang="ja-JP" altLang="en-US" dirty="0"/>
              <a:t>　可能</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124</a:t>
            </a:fld>
            <a:endParaRPr lang="zh-CN" altLang="en-US"/>
          </a:p>
        </p:txBody>
      </p:sp>
    </p:spTree>
    <p:extLst>
      <p:ext uri="{BB962C8B-B14F-4D97-AF65-F5344CB8AC3E}">
        <p14:creationId xmlns:p14="http://schemas.microsoft.com/office/powerpoint/2010/main" val="244442728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2022/1/7</a:t>
            </a:r>
            <a:r>
              <a:rPr lang="ja-JP" altLang="en-US" dirty="0"/>
              <a:t>追加</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125</a:t>
            </a:fld>
            <a:endParaRPr lang="zh-CN" altLang="en-US"/>
          </a:p>
        </p:txBody>
      </p:sp>
    </p:spTree>
    <p:extLst>
      <p:ext uri="{BB962C8B-B14F-4D97-AF65-F5344CB8AC3E}">
        <p14:creationId xmlns:p14="http://schemas.microsoft.com/office/powerpoint/2010/main" val="5521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a:t>
            </a:fld>
            <a:endParaRPr lang="zh-CN" altLang="en-US"/>
          </a:p>
        </p:txBody>
      </p:sp>
    </p:spTree>
    <p:extLst>
      <p:ext uri="{BB962C8B-B14F-4D97-AF65-F5344CB8AC3E}">
        <p14:creationId xmlns:p14="http://schemas.microsoft.com/office/powerpoint/2010/main" val="416891001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500" b="1" dirty="0"/>
              <a:t>IT</a:t>
            </a:r>
            <a:r>
              <a:rPr lang="ja-JP" altLang="en-US" sz="1500" b="1" dirty="0"/>
              <a:t>業界関連法律・社員評価（</a:t>
            </a:r>
            <a:r>
              <a:rPr lang="en-US" altLang="ja-JP" sz="1500" b="1" dirty="0"/>
              <a:t>OKR</a:t>
            </a:r>
            <a:r>
              <a:rPr lang="ja-JP" altLang="en-US" sz="1500" b="1" dirty="0"/>
              <a:t>）</a:t>
            </a:r>
            <a:endParaRPr lang="en-US" altLang="ja-JP" sz="1500" b="1" dirty="0"/>
          </a:p>
          <a:p>
            <a:pPr fontAlgn="t"/>
            <a:r>
              <a:rPr lang="ja-JP" altLang="zh-CN" sz="1300" dirty="0">
                <a:solidFill>
                  <a:srgbClr val="FFFFFF"/>
                </a:solidFill>
                <a:latin typeface="Calibri" panose="020F0502020204030204" pitchFamily="34" charset="0"/>
              </a:rPr>
              <a:t>法律</a:t>
            </a:r>
            <a:r>
              <a:rPr lang="ja-JP" altLang="en-US" sz="1300" dirty="0">
                <a:solidFill>
                  <a:srgbClr val="FFFFFF"/>
                </a:solidFill>
                <a:latin typeface="Calibri" panose="020F0502020204030204" pitchFamily="34" charset="0"/>
              </a:rPr>
              <a:t>：</a:t>
            </a:r>
            <a:r>
              <a:rPr lang="ja-JP" altLang="zh-CN" sz="1300" dirty="0">
                <a:solidFill>
                  <a:srgbClr val="FFFFFF"/>
                </a:solidFill>
                <a:latin typeface="Calibri" panose="020F0502020204030204" pitchFamily="34" charset="0"/>
              </a:rPr>
              <a:t>著作権法</a:t>
            </a:r>
            <a:r>
              <a:rPr lang="ja-JP" altLang="en-US" sz="1300" dirty="0">
                <a:solidFill>
                  <a:srgbClr val="FFFFFF"/>
                </a:solidFill>
                <a:latin typeface="Calibri" panose="020F0502020204030204" pitchFamily="34" charset="0"/>
              </a:rPr>
              <a:t>、</a:t>
            </a:r>
            <a:r>
              <a:rPr lang="ja-JP" altLang="zh-CN" sz="1300" dirty="0">
                <a:solidFill>
                  <a:srgbClr val="000000"/>
                </a:solidFill>
                <a:latin typeface="Calibri" panose="020F0502020204030204" pitchFamily="34" charset="0"/>
              </a:rPr>
              <a:t>労働法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民法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個人</a:t>
            </a:r>
            <a:r>
              <a:rPr lang="ja-JP" altLang="zh-CN" sz="1300">
                <a:solidFill>
                  <a:srgbClr val="000000"/>
                </a:solidFill>
                <a:latin typeface="Calibri" panose="020F0502020204030204" pitchFamily="34" charset="0"/>
              </a:rPr>
              <a:t>情報保護法</a:t>
            </a:r>
            <a:r>
              <a:rPr lang="ja-JP" altLang="en-US" sz="1300">
                <a:solidFill>
                  <a:srgbClr val="000000"/>
                </a:solidFill>
                <a:latin typeface="Calibri" panose="020F0502020204030204" pitchFamily="34" charset="0"/>
              </a:rPr>
              <a:t>、入国管理法</a:t>
            </a:r>
            <a:endParaRPr lang="zh-CN" altLang="zh-CN" sz="1300" dirty="0">
              <a:latin typeface="Arial" panose="020B0604020202020204" pitchFamily="34" charset="0"/>
            </a:endParaRPr>
          </a:p>
          <a:p>
            <a:pPr fontAlgn="t"/>
            <a:r>
              <a:rPr lang="ja-JP" altLang="zh-CN" sz="1300" dirty="0">
                <a:solidFill>
                  <a:srgbClr val="000000"/>
                </a:solidFill>
                <a:latin typeface="Calibri" panose="020F0502020204030204" pitchFamily="34" charset="0"/>
              </a:rPr>
              <a:t>社内管理ルール</a:t>
            </a:r>
            <a:r>
              <a:rPr lang="ja-JP" altLang="en-US" sz="1300" dirty="0">
                <a:solidFill>
                  <a:srgbClr val="000000"/>
                </a:solidFill>
                <a:latin typeface="Calibri" panose="020F0502020204030204" pitchFamily="34" charset="0"/>
              </a:rPr>
              <a:t>：</a:t>
            </a:r>
            <a:endParaRPr lang="en-US" altLang="ja-JP" sz="1300" dirty="0">
              <a:solidFill>
                <a:srgbClr val="000000"/>
              </a:solidFill>
              <a:latin typeface="Calibri" panose="020F0502020204030204" pitchFamily="34" charset="0"/>
            </a:endParaRPr>
          </a:p>
          <a:p>
            <a:pPr fontAlgn="t"/>
            <a:r>
              <a:rPr lang="ja-JP" altLang="zh-CN" sz="1300" dirty="0">
                <a:solidFill>
                  <a:srgbClr val="000000"/>
                </a:solidFill>
                <a:latin typeface="Calibri" panose="020F0502020204030204" pitchFamily="34" charset="0"/>
              </a:rPr>
              <a:t>業績評価</a:t>
            </a:r>
            <a:r>
              <a:rPr lang="ja-JP" altLang="en-US" sz="1300" dirty="0">
                <a:solidFill>
                  <a:srgbClr val="000000"/>
                </a:solidFill>
                <a:latin typeface="Calibri" panose="020F0502020204030204" pitchFamily="34" charset="0"/>
              </a:rPr>
              <a:t>、</a:t>
            </a:r>
            <a:r>
              <a:rPr lang="en-US" altLang="zh-CN" sz="1300" dirty="0">
                <a:solidFill>
                  <a:srgbClr val="000000"/>
                </a:solidFill>
                <a:latin typeface="Calibri" panose="020F0502020204030204" pitchFamily="34" charset="0"/>
              </a:rPr>
              <a:t>OKR</a:t>
            </a:r>
            <a:r>
              <a:rPr lang="ja-JP" altLang="zh-CN" sz="1300" dirty="0">
                <a:solidFill>
                  <a:srgbClr val="000000"/>
                </a:solidFill>
                <a:latin typeface="Calibri" panose="020F0502020204030204" pitchFamily="34" charset="0"/>
              </a:rPr>
              <a:t>とは</a:t>
            </a:r>
            <a:endParaRPr lang="en-US" altLang="ja-JP" sz="1300" dirty="0">
              <a:solidFill>
                <a:srgbClr val="000000"/>
              </a:solidFill>
              <a:latin typeface="Calibri" panose="020F0502020204030204" pitchFamily="34" charset="0"/>
            </a:endParaRPr>
          </a:p>
          <a:p>
            <a:pPr fontAlgn="t"/>
            <a:endParaRPr lang="en-US" altLang="zh-CN" sz="2000" dirty="0">
              <a:solidFill>
                <a:srgbClr val="000000"/>
              </a:solidFill>
              <a:latin typeface="Calibri" panose="020F0502020204030204" pitchFamily="34" charset="0"/>
            </a:endParaRPr>
          </a:p>
          <a:p>
            <a:pPr fontAlgn="t"/>
            <a:endParaRPr lang="en-US" altLang="zh-CN" sz="2000" dirty="0">
              <a:latin typeface="Arial" panose="020B0604020202020204" pitchFamily="34" charset="0"/>
            </a:endParaRPr>
          </a:p>
          <a:p>
            <a:pPr fontAlgn="t"/>
            <a:endParaRPr lang="en-US" altLang="zh-CN" sz="2000" dirty="0">
              <a:latin typeface="Arial" panose="020B0604020202020204" pitchFamily="34" charset="0"/>
            </a:endParaRPr>
          </a:p>
          <a:p>
            <a:pPr defTabSz="990752" fontAlgn="t">
              <a:defRPr/>
            </a:pPr>
            <a:r>
              <a:rPr lang="ja-JP" altLang="en-US" sz="2000" dirty="0">
                <a:latin typeface="Arial" panose="020B0604020202020204" pitchFamily="34" charset="0"/>
              </a:rPr>
              <a:t>参照資料：</a:t>
            </a:r>
            <a:r>
              <a:rPr lang="en-US" altLang="ja-JP" sz="2000" dirty="0">
                <a:latin typeface="Arial" panose="020B0604020202020204" pitchFamily="34" charset="0"/>
              </a:rPr>
              <a:t>https://sunshubin.github.io/</a:t>
            </a:r>
            <a:endParaRPr lang="zh-CN" altLang="en-US" sz="2000" dirty="0"/>
          </a:p>
          <a:p>
            <a:pPr fontAlgn="t"/>
            <a:endParaRPr lang="zh-CN" altLang="zh-CN" sz="2000"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126</a:t>
            </a:fld>
            <a:endParaRPr lang="zh-CN" altLang="en-US"/>
          </a:p>
        </p:txBody>
      </p:sp>
    </p:spTree>
    <p:extLst>
      <p:ext uri="{BB962C8B-B14F-4D97-AF65-F5344CB8AC3E}">
        <p14:creationId xmlns:p14="http://schemas.microsoft.com/office/powerpoint/2010/main" val="208557869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300" b="1" dirty="0">
                <a:latin typeface="simsun" panose="02010600030101010101" pitchFamily="2" charset="-122"/>
                <a:ea typeface="simsun" panose="02010600030101010101" pitchFamily="2" charset="-122"/>
              </a:rPr>
              <a:t>人材ビジネスの基礎知識</a:t>
            </a:r>
            <a:endParaRPr lang="en-US" altLang="ja-JP" sz="1300" b="1" dirty="0">
              <a:latin typeface="simsun" panose="02010600030101010101" pitchFamily="2" charset="-122"/>
              <a:ea typeface="simsun" panose="02010600030101010101" pitchFamily="2" charset="-122"/>
            </a:endParaRPr>
          </a:p>
          <a:p>
            <a:pPr fontAlgn="t"/>
            <a:r>
              <a:rPr lang="ja-JP" altLang="zh-CN" sz="1300" dirty="0">
                <a:solidFill>
                  <a:srgbClr val="FFFFFF"/>
                </a:solidFill>
                <a:latin typeface="simsun" panose="02010600030101010101" pitchFamily="2" charset="-122"/>
                <a:ea typeface="simsun" panose="02010600030101010101" pitchFamily="2" charset="-122"/>
              </a:rPr>
              <a:t>働い方改革と労働力市場</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人材ビジネス概要</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労働力確保サービス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人事労務サービス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人材ビジネスの課題</a:t>
            </a:r>
            <a:endParaRPr lang="zh-CN" altLang="zh-CN" sz="1300" dirty="0">
              <a:latin typeface="simsun" panose="02010600030101010101" pitchFamily="2" charset="-122"/>
              <a:ea typeface="simsun" panose="02010600030101010101" pitchFamily="2" charset="-122"/>
            </a:endParaRPr>
          </a:p>
          <a:p>
            <a:endParaRPr lang="en-US" altLang="zh-CN" sz="1300" dirty="0">
              <a:latin typeface="simsun" panose="02010600030101010101" pitchFamily="2" charset="-122"/>
              <a:ea typeface="simsun" panose="02010600030101010101" pitchFamily="2" charset="-122"/>
            </a:endParaRPr>
          </a:p>
          <a:p>
            <a:r>
              <a:rPr lang="ja-JP" altLang="en-US" sz="1300" b="1" dirty="0">
                <a:latin typeface="simsun" panose="02010600030101010101" pitchFamily="2" charset="-122"/>
                <a:ea typeface="simsun" panose="02010600030101010101" pitchFamily="2" charset="-122"/>
              </a:rPr>
              <a:t>小売業界の</a:t>
            </a:r>
            <a:r>
              <a:rPr lang="ja-JP" altLang="zh-CN" sz="1300" b="1" dirty="0">
                <a:solidFill>
                  <a:srgbClr val="FFFFFF"/>
                </a:solidFill>
                <a:latin typeface="simsun" panose="02010600030101010101" pitchFamily="2" charset="-122"/>
                <a:ea typeface="simsun" panose="02010600030101010101" pitchFamily="2" charset="-122"/>
              </a:rPr>
              <a:t>基本</a:t>
            </a:r>
            <a:endParaRPr lang="en-US" altLang="ja-JP" sz="1300" b="1" dirty="0">
              <a:latin typeface="simsun" panose="02010600030101010101" pitchFamily="2" charset="-122"/>
              <a:ea typeface="simsun" panose="02010600030101010101" pitchFamily="2" charset="-122"/>
            </a:endParaRPr>
          </a:p>
          <a:p>
            <a:r>
              <a:rPr lang="en-US" altLang="ja-JP" sz="1300" dirty="0">
                <a:latin typeface="simsun" panose="02010600030101010101" pitchFamily="2" charset="-122"/>
                <a:ea typeface="simsun" panose="02010600030101010101" pitchFamily="2" charset="-122"/>
              </a:rPr>
              <a:t>      </a:t>
            </a:r>
            <a:r>
              <a:rPr lang="ja-JP" altLang="zh-CN" sz="1300" dirty="0">
                <a:solidFill>
                  <a:srgbClr val="FFFFFF"/>
                </a:solidFill>
                <a:latin typeface="simsun" panose="02010600030101010101" pitchFamily="2" charset="-122"/>
                <a:ea typeface="simsun" panose="02010600030101010101" pitchFamily="2" charset="-122"/>
              </a:rPr>
              <a:t>物流</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物流の基礎知識</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業界別の物流の仕組み</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物流を支える最新技術</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物流に関連する法律</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物流の現状課題と将来の展望</a:t>
            </a:r>
            <a:endParaRPr lang="en-US" altLang="ja-JP" sz="1300" dirty="0">
              <a:solidFill>
                <a:srgbClr val="000000"/>
              </a:solidFill>
              <a:latin typeface="simsun" panose="02010600030101010101" pitchFamily="2" charset="-122"/>
              <a:ea typeface="simsun" panose="02010600030101010101" pitchFamily="2" charset="-122"/>
            </a:endParaRPr>
          </a:p>
          <a:p>
            <a:pPr fontAlgn="t"/>
            <a:endParaRPr lang="en-US" altLang="zh-CN" sz="1300" dirty="0">
              <a:solidFill>
                <a:srgbClr val="000000"/>
              </a:solidFill>
              <a:latin typeface="simsun" panose="02010600030101010101" pitchFamily="2" charset="-122"/>
              <a:ea typeface="simsun" panose="02010600030101010101" pitchFamily="2" charset="-122"/>
            </a:endParaRPr>
          </a:p>
          <a:p>
            <a:pPr defTabSz="990752" fontAlgn="t">
              <a:defRPr/>
            </a:pPr>
            <a:r>
              <a:rPr lang="ja-JP" altLang="en-US" sz="1300" b="1" dirty="0">
                <a:latin typeface="simsun" panose="02010600030101010101" pitchFamily="2" charset="-122"/>
                <a:ea typeface="simsun" panose="02010600030101010101" pitchFamily="2" charset="-122"/>
              </a:rPr>
              <a:t>プロダクトマネージャー</a:t>
            </a:r>
            <a:endParaRPr lang="zh-CN" altLang="en-US" sz="1300" b="1"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     ソーシャルネットワークの基礎知識</a:t>
            </a:r>
            <a:endParaRPr lang="en-US" altLang="ja-JP" sz="1300" dirty="0">
              <a:latin typeface="simsun" panose="02010600030101010101" pitchFamily="2" charset="-122"/>
              <a:ea typeface="simsun" panose="02010600030101010101" pitchFamily="2" charset="-122"/>
            </a:endParaRPr>
          </a:p>
          <a:p>
            <a:pPr fontAlgn="t"/>
            <a:endParaRPr lang="en-US" altLang="zh-CN" sz="1300"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参照資料：</a:t>
            </a:r>
            <a:r>
              <a:rPr lang="en-US" altLang="ja-JP" sz="1300" dirty="0">
                <a:latin typeface="simsun" panose="02010600030101010101" pitchFamily="2" charset="-122"/>
                <a:ea typeface="simsun" panose="02010600030101010101" pitchFamily="2" charset="-122"/>
              </a:rPr>
              <a:t>https://sunshubin.github.io/</a:t>
            </a:r>
            <a:endParaRPr lang="zh-CN" altLang="en-US" sz="1300" dirty="0">
              <a:latin typeface="simsun" panose="02010600030101010101" pitchFamily="2" charset="-122"/>
              <a:ea typeface="simsun" panose="02010600030101010101" pitchFamily="2" charset="-122"/>
            </a:endParaRPr>
          </a:p>
          <a:p>
            <a:pPr fontAlgn="t"/>
            <a:endParaRPr lang="zh-CN" altLang="zh-CN" sz="130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127</a:t>
            </a:fld>
            <a:endParaRPr lang="zh-CN" altLang="en-US"/>
          </a:p>
        </p:txBody>
      </p:sp>
    </p:spTree>
    <p:extLst>
      <p:ext uri="{BB962C8B-B14F-4D97-AF65-F5344CB8AC3E}">
        <p14:creationId xmlns:p14="http://schemas.microsoft.com/office/powerpoint/2010/main" val="43087252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128</a:t>
            </a:fld>
            <a:endParaRPr lang="zh-CN" altLang="en-US"/>
          </a:p>
        </p:txBody>
      </p:sp>
    </p:spTree>
    <p:extLst>
      <p:ext uri="{BB962C8B-B14F-4D97-AF65-F5344CB8AC3E}">
        <p14:creationId xmlns:p14="http://schemas.microsoft.com/office/powerpoint/2010/main" val="417199830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129</a:t>
            </a:fld>
            <a:endParaRPr lang="zh-CN" altLang="en-US"/>
          </a:p>
        </p:txBody>
      </p:sp>
    </p:spTree>
    <p:extLst>
      <p:ext uri="{BB962C8B-B14F-4D97-AF65-F5344CB8AC3E}">
        <p14:creationId xmlns:p14="http://schemas.microsoft.com/office/powerpoint/2010/main" val="402425229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130</a:t>
            </a:fld>
            <a:endParaRPr lang="zh-CN" altLang="en-US"/>
          </a:p>
        </p:txBody>
      </p:sp>
    </p:spTree>
    <p:extLst>
      <p:ext uri="{BB962C8B-B14F-4D97-AF65-F5344CB8AC3E}">
        <p14:creationId xmlns:p14="http://schemas.microsoft.com/office/powerpoint/2010/main" val="204782775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131</a:t>
            </a:fld>
            <a:endParaRPr lang="zh-CN" altLang="en-US"/>
          </a:p>
        </p:txBody>
      </p:sp>
    </p:spTree>
    <p:extLst>
      <p:ext uri="{BB962C8B-B14F-4D97-AF65-F5344CB8AC3E}">
        <p14:creationId xmlns:p14="http://schemas.microsoft.com/office/powerpoint/2010/main" val="185825888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132</a:t>
            </a:fld>
            <a:endParaRPr lang="zh-CN" altLang="en-US"/>
          </a:p>
        </p:txBody>
      </p:sp>
    </p:spTree>
    <p:extLst>
      <p:ext uri="{BB962C8B-B14F-4D97-AF65-F5344CB8AC3E}">
        <p14:creationId xmlns:p14="http://schemas.microsoft.com/office/powerpoint/2010/main" val="366596774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133</a:t>
            </a:fld>
            <a:endParaRPr lang="zh-CN" altLang="en-US"/>
          </a:p>
        </p:txBody>
      </p:sp>
    </p:spTree>
    <p:extLst>
      <p:ext uri="{BB962C8B-B14F-4D97-AF65-F5344CB8AC3E}">
        <p14:creationId xmlns:p14="http://schemas.microsoft.com/office/powerpoint/2010/main" val="25195037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134</a:t>
            </a:fld>
            <a:endParaRPr lang="zh-CN" altLang="en-US"/>
          </a:p>
        </p:txBody>
      </p:sp>
    </p:spTree>
    <p:extLst>
      <p:ext uri="{BB962C8B-B14F-4D97-AF65-F5344CB8AC3E}">
        <p14:creationId xmlns:p14="http://schemas.microsoft.com/office/powerpoint/2010/main" val="166614591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135</a:t>
            </a:fld>
            <a:endParaRPr lang="zh-CN" altLang="en-US"/>
          </a:p>
        </p:txBody>
      </p:sp>
    </p:spTree>
    <p:extLst>
      <p:ext uri="{BB962C8B-B14F-4D97-AF65-F5344CB8AC3E}">
        <p14:creationId xmlns:p14="http://schemas.microsoft.com/office/powerpoint/2010/main" val="3908081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2022/3/18</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2022/3/18</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2022/3/18</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2022/3/18</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2022/3/18</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2022/3/18</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2022/3/18</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368F3-721F-46E8-9C49-A35C9B928DC4}"/>
              </a:ext>
            </a:extLst>
          </p:cNvPr>
          <p:cNvSpPr>
            <a:spLocks noGrp="1"/>
          </p:cNvSpPr>
          <p:nvPr>
            <p:ph type="title"/>
          </p:nvPr>
        </p:nvSpPr>
        <p:spPr>
          <a:xfrm>
            <a:off x="609600" y="95252"/>
            <a:ext cx="10972800" cy="514348"/>
          </a:xfrm>
          <a:prstGeom prst="rect">
            <a:avLst/>
          </a:prstGeom>
        </p:spPr>
        <p:txBody>
          <a:bodyPr anchor="ctr"/>
          <a:lstStyle>
            <a:lvl1pPr>
              <a:defRPr sz="3200">
                <a:solidFill>
                  <a:schemeClr val="tx1"/>
                </a:solidFill>
              </a:defRPr>
            </a:lvl1pPr>
          </a:lstStyle>
          <a:p>
            <a:r>
              <a:rPr lang="zh-CN" altLang="en-US" dirty="0"/>
              <a:t>单击此处编辑母版标题样式</a:t>
            </a:r>
          </a:p>
        </p:txBody>
      </p:sp>
      <p:sp>
        <p:nvSpPr>
          <p:cNvPr id="4" name="内容占位符 3">
            <a:extLst>
              <a:ext uri="{FF2B5EF4-FFF2-40B4-BE49-F238E27FC236}">
                <a16:creationId xmlns:a16="http://schemas.microsoft.com/office/drawing/2014/main" id="{00F34783-9212-4D95-B1C5-2CB5FCC3CA1E}"/>
              </a:ext>
            </a:extLst>
          </p:cNvPr>
          <p:cNvSpPr>
            <a:spLocks noGrp="1"/>
          </p:cNvSpPr>
          <p:nvPr>
            <p:ph sz="quarter" idx="12"/>
          </p:nvPr>
        </p:nvSpPr>
        <p:spPr>
          <a:xfrm>
            <a:off x="609600" y="779610"/>
            <a:ext cx="10972800" cy="5468790"/>
          </a:xfrm>
        </p:spPr>
        <p:txBody>
          <a:bodyPr/>
          <a:lstStyle>
            <a:lvl1pPr>
              <a:defRPr>
                <a:solidFill>
                  <a:schemeClr val="tx1"/>
                </a:solidFill>
                <a:latin typeface="+mj-ea"/>
                <a:ea typeface="+mj-ea"/>
              </a:defRPr>
            </a:lvl1pPr>
            <a:lvl2pPr>
              <a:defRPr>
                <a:solidFill>
                  <a:schemeClr val="tx1"/>
                </a:solidFill>
                <a:latin typeface="+mj-ea"/>
                <a:ea typeface="+mj-ea"/>
              </a:defRPr>
            </a:lvl2pPr>
            <a:lvl3pPr>
              <a:defRPr>
                <a:solidFill>
                  <a:schemeClr val="tx1"/>
                </a:solidFill>
                <a:latin typeface="+mj-ea"/>
                <a:ea typeface="+mj-ea"/>
              </a:defRPr>
            </a:lvl3pPr>
            <a:lvl4pPr>
              <a:defRPr>
                <a:solidFill>
                  <a:schemeClr val="tx1"/>
                </a:solidFill>
                <a:latin typeface="+mj-ea"/>
                <a:ea typeface="+mj-ea"/>
              </a:defRPr>
            </a:lvl4pPr>
            <a:lvl5pPr>
              <a:defRPr>
                <a:solidFill>
                  <a:schemeClr val="tx1"/>
                </a:solidFill>
                <a:latin typeface="+mj-ea"/>
                <a:ea typeface="+mj-ea"/>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Straight Connector 28">
            <a:extLst>
              <a:ext uri="{FF2B5EF4-FFF2-40B4-BE49-F238E27FC236}">
                <a16:creationId xmlns:a16="http://schemas.microsoft.com/office/drawing/2014/main" id="{D2CDFF7F-18BC-4527-AAAC-ECD8C09143EE}"/>
              </a:ext>
            </a:extLst>
          </p:cNvPr>
          <p:cNvSpPr>
            <a:spLocks noChangeShapeType="1"/>
          </p:cNvSpPr>
          <p:nvPr userDrawn="1">
            <p:custDataLst>
              <p:tags r:id="rId1"/>
            </p:custDataLst>
          </p:nvPr>
        </p:nvSpPr>
        <p:spPr bwMode="auto">
          <a:xfrm>
            <a:off x="609600" y="6858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25327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0"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1"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2022/3/18</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package" Target="../embeddings/Microsoft_Excel_Worksheet.xlsx"/><Relationship Id="rId4" Type="http://schemas.openxmlformats.org/officeDocument/2006/relationships/image" Target="../media/image12.png"/></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1663304"/>
            <a:ext cx="10073390" cy="1846659"/>
          </a:xfrm>
        </p:spPr>
        <p:txBody>
          <a:bodyPr/>
          <a:lstStyle/>
          <a:p>
            <a:r>
              <a:rPr lang="ja-JP" altLang="en-US" dirty="0">
                <a:latin typeface="MS Mincho" panose="02020609040205080304" pitchFamily="49" charset="-128"/>
                <a:ea typeface="MS Mincho" panose="02020609040205080304" pitchFamily="49" charset="-128"/>
              </a:rPr>
              <a:t>日本政府のイノベーション</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931157"/>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政府のサービス：</a:t>
            </a:r>
            <a:r>
              <a:rPr lang="ja-JP" altLang="en-US" sz="2400" dirty="0">
                <a:highlight>
                  <a:srgbClr val="00FF00"/>
                </a:highlight>
              </a:rPr>
              <a:t>人材開発</a:t>
            </a:r>
            <a:endParaRPr lang="ja-JP" altLang="en-US"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ü"/>
            </a:pPr>
            <a:r>
              <a:rPr lang="ja-JP" altLang="en-US" sz="2400" b="1" dirty="0"/>
              <a:t>教育・研究専用ネットワーク</a:t>
            </a:r>
            <a:endParaRPr lang="en-US" altLang="ja-JP" sz="2400" b="1" dirty="0"/>
          </a:p>
          <a:p>
            <a:pPr marL="342900" indent="-342900">
              <a:buFont typeface="Wingdings" panose="05000000000000000000" pitchFamily="2" charset="2"/>
              <a:buChar char="p"/>
            </a:pPr>
            <a:r>
              <a:rPr lang="ja-JP" altLang="en-US" sz="2400" b="1" dirty="0"/>
              <a:t>バーチャルスクール（全日本学力評価アプリ）</a:t>
            </a:r>
            <a:endParaRPr lang="en-US" altLang="ja-JP" sz="2400" b="1" dirty="0"/>
          </a:p>
          <a:p>
            <a:pPr marL="800100" lvl="1" indent="-342900">
              <a:buFont typeface="Wingdings" panose="05000000000000000000" pitchFamily="2" charset="2"/>
              <a:buChar char="p"/>
            </a:pPr>
            <a:r>
              <a:rPr lang="ja-JP" altLang="en-US" sz="2200" b="1" dirty="0"/>
              <a:t>校務管理</a:t>
            </a:r>
            <a:endParaRPr lang="en-US" altLang="ja-JP" sz="2200" b="1" dirty="0"/>
          </a:p>
          <a:p>
            <a:pPr marL="800100" lvl="1" indent="-342900">
              <a:buFont typeface="Wingdings" panose="05000000000000000000" pitchFamily="2" charset="2"/>
              <a:buChar char="p"/>
            </a:pPr>
            <a:r>
              <a:rPr lang="ja-JP" altLang="en-US" sz="2000" b="1" dirty="0"/>
              <a:t>バーチャル教室</a:t>
            </a:r>
            <a:endParaRPr lang="en-US" altLang="ja-JP" sz="2000" b="1" dirty="0"/>
          </a:p>
          <a:p>
            <a:pPr marL="800100" lvl="1" indent="-342900">
              <a:buFont typeface="Wingdings" panose="05000000000000000000" pitchFamily="2" charset="2"/>
              <a:buChar char="p"/>
            </a:pPr>
            <a:r>
              <a:rPr lang="en-US" altLang="ja-JP" sz="2200" b="1" dirty="0"/>
              <a:t>LMS</a:t>
            </a:r>
            <a:r>
              <a:rPr lang="ja-JP" altLang="en-US" sz="2200" b="1" dirty="0"/>
              <a:t>（ライニング管理）</a:t>
            </a:r>
            <a:endParaRPr lang="en-US" altLang="ja-JP" sz="2200" b="1" dirty="0"/>
          </a:p>
          <a:p>
            <a:pPr marL="800100" lvl="1" indent="-342900">
              <a:buFont typeface="Wingdings" panose="05000000000000000000" pitchFamily="2" charset="2"/>
              <a:buChar char="p"/>
            </a:pPr>
            <a:r>
              <a:rPr lang="ja-JP" altLang="en-US" sz="2200" b="1" dirty="0"/>
              <a:t>モバイル図書館</a:t>
            </a:r>
            <a:endParaRPr lang="en-US" altLang="ja-JP" sz="2200" b="1" dirty="0"/>
          </a:p>
          <a:p>
            <a:pPr marL="342900" indent="-342900">
              <a:buFont typeface="Wingdings" panose="05000000000000000000" pitchFamily="2" charset="2"/>
              <a:buChar char="p"/>
            </a:pPr>
            <a:r>
              <a:rPr lang="ja-JP" altLang="en-US" sz="2400" b="1" dirty="0"/>
              <a:t>就職支援（人事評価アプリ）</a:t>
            </a:r>
            <a:endParaRPr lang="en-US" altLang="ja-JP" sz="2400" b="1" dirty="0"/>
          </a:p>
          <a:p>
            <a:pPr marL="342900" indent="-342900">
              <a:buFont typeface="Wingdings" panose="05000000000000000000" pitchFamily="2" charset="2"/>
              <a:buChar char="p"/>
            </a:pPr>
            <a:r>
              <a:rPr lang="ja-JP" altLang="en-US" sz="2400" b="1" dirty="0"/>
              <a:t>デジタル庁先進技術研究部</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2022/3/18</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Tree>
    <p:extLst>
      <p:ext uri="{BB962C8B-B14F-4D97-AF65-F5344CB8AC3E}">
        <p14:creationId xmlns:p14="http://schemas.microsoft.com/office/powerpoint/2010/main" val="2406212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highlight>
                  <a:srgbClr val="00FF00"/>
                </a:highlight>
              </a:rPr>
              <a:t>人事管理</a:t>
            </a:r>
            <a:endParaRPr lang="en-US" altLang="ja-JP" sz="2400" dirty="0">
              <a:highlight>
                <a:srgbClr val="00FF00"/>
              </a:highlight>
            </a:endParaRPr>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100</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2022/3/18</a:t>
            </a:fld>
            <a:endParaRPr lang="en-US"/>
          </a:p>
        </p:txBody>
      </p:sp>
    </p:spTree>
    <p:extLst>
      <p:ext uri="{BB962C8B-B14F-4D97-AF65-F5344CB8AC3E}">
        <p14:creationId xmlns:p14="http://schemas.microsoft.com/office/powerpoint/2010/main" val="26360091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101</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2022/3/18</a:t>
            </a:fld>
            <a:endParaRPr lang="en-US"/>
          </a:p>
        </p:txBody>
      </p:sp>
    </p:spTree>
    <p:extLst>
      <p:ext uri="{BB962C8B-B14F-4D97-AF65-F5344CB8AC3E}">
        <p14:creationId xmlns:p14="http://schemas.microsoft.com/office/powerpoint/2010/main" val="185072142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a:t>国民へサポート</a:t>
            </a:r>
            <a:endParaRPr lang="ja-JP" altLang="en-US" dirty="0"/>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102</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2022/3/18</a:t>
            </a:fld>
            <a:endParaRPr lang="en-US"/>
          </a:p>
        </p:txBody>
      </p:sp>
    </p:spTree>
    <p:extLst>
      <p:ext uri="{BB962C8B-B14F-4D97-AF65-F5344CB8AC3E}">
        <p14:creationId xmlns:p14="http://schemas.microsoft.com/office/powerpoint/2010/main" val="152526727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2022/3/18</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103</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4"/>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extLst>
              <p:ext uri="{D42A27DB-BD31-4B8C-83A1-F6EECF244321}">
                <p14:modId xmlns:p14="http://schemas.microsoft.com/office/powerpoint/2010/main" val="1166399272"/>
              </p:ext>
            </p:extLst>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spid="_x0000_s1026" name="Worksheet" r:id="rId5" imgW="3010023" imgH="1743075" progId="Excel.Sheet.12">
                  <p:embed/>
                </p:oleObj>
              </mc:Choice>
              <mc:Fallback>
                <p:oleObj name="Worksheet" r:id="rId5"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6"/>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108258687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2022/3/18</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104</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extLst>
              <p:ext uri="{D42A27DB-BD31-4B8C-83A1-F6EECF244321}">
                <p14:modId xmlns:p14="http://schemas.microsoft.com/office/powerpoint/2010/main" val="2145418640"/>
              </p:ext>
            </p:extLst>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extLst>
              <p:ext uri="{D42A27DB-BD31-4B8C-83A1-F6EECF244321}">
                <p14:modId xmlns:p14="http://schemas.microsoft.com/office/powerpoint/2010/main" val="214990238"/>
              </p:ext>
            </p:extLst>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extLst>
              <p:ext uri="{D42A27DB-BD31-4B8C-83A1-F6EECF244321}">
                <p14:modId xmlns:p14="http://schemas.microsoft.com/office/powerpoint/2010/main" val="3070763130"/>
              </p:ext>
            </p:extLst>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社内講師（時間）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268238120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a:t>
            </a:r>
            <a:r>
              <a:rPr lang="en-US" altLang="ja-JP" dirty="0"/>
              <a:t>2</a:t>
            </a:r>
            <a:r>
              <a:rPr lang="ja-JP" altLang="en-US" dirty="0"/>
              <a:t>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extLst>
              <p:ext uri="{D42A27DB-BD31-4B8C-83A1-F6EECF244321}">
                <p14:modId xmlns:p14="http://schemas.microsoft.com/office/powerpoint/2010/main" val="3819654019"/>
              </p:ext>
            </p:extLst>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en-US" altLang="ja-JP" dirty="0"/>
                        <a:t>1.</a:t>
                      </a:r>
                      <a:r>
                        <a:rPr lang="ja-JP" altLang="en-US" dirty="0"/>
                        <a:t>５ヶ月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en-US" altLang="ja-JP" dirty="0"/>
                        <a:t>2</a:t>
                      </a:r>
                      <a:r>
                        <a:rPr lang="ja-JP" altLang="en-US" dirty="0"/>
                        <a:t>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105</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2022/3/18</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21414548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106</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2022/3/18</a:t>
            </a:fld>
            <a:endParaRPr lang="en-US"/>
          </a:p>
        </p:txBody>
      </p:sp>
    </p:spTree>
    <p:extLst>
      <p:ext uri="{BB962C8B-B14F-4D97-AF65-F5344CB8AC3E}">
        <p14:creationId xmlns:p14="http://schemas.microsoft.com/office/powerpoint/2010/main" val="171359458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extLst>
              <p:ext uri="{D42A27DB-BD31-4B8C-83A1-F6EECF244321}">
                <p14:modId xmlns:p14="http://schemas.microsoft.com/office/powerpoint/2010/main" val="590423062"/>
              </p:ext>
            </p:extLst>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107</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2022/3/18</a:t>
            </a:fld>
            <a:endParaRPr lang="en-US"/>
          </a:p>
        </p:txBody>
      </p:sp>
    </p:spTree>
    <p:extLst>
      <p:ext uri="{BB962C8B-B14F-4D97-AF65-F5344CB8AC3E}">
        <p14:creationId xmlns:p14="http://schemas.microsoft.com/office/powerpoint/2010/main" val="78726349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2022/3/18</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108</a:t>
            </a:fld>
            <a:r>
              <a:rPr spc="-45"/>
              <a:t> </a:t>
            </a:r>
            <a:r>
              <a:rPr spc="-5"/>
              <a:t>-</a:t>
            </a:r>
            <a:endParaRPr spc="-5" dirty="0"/>
          </a:p>
        </p:txBody>
      </p:sp>
    </p:spTree>
    <p:extLst>
      <p:ext uri="{BB962C8B-B14F-4D97-AF65-F5344CB8AC3E}">
        <p14:creationId xmlns:p14="http://schemas.microsoft.com/office/powerpoint/2010/main" val="343457213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社内職位異動の成立条件：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と社員は合意したら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チームの新メンバー、社員の新職位を探す方法：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社員のピーポーマネージャに連絡する。プロジェクト退出日まで</a:t>
            </a:r>
            <a:r>
              <a:rPr lang="en-US" altLang="ja-JP" sz="1800" dirty="0"/>
              <a:t>30</a:t>
            </a:r>
            <a:r>
              <a:rPr lang="ja-JP" altLang="en-US" sz="1800" dirty="0"/>
              <a:t>日以内連絡の時、社員の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社員のピーポーマネージャとテクニックマネージャは　社員へサポートする。</a:t>
            </a:r>
            <a:endParaRPr lang="en-US" altLang="ja-JP" sz="1800" dirty="0"/>
          </a:p>
          <a:p>
            <a:pPr marL="342900" indent="-342900" algn="l">
              <a:buFont typeface="Wingdings" panose="05000000000000000000" pitchFamily="2" charset="2"/>
              <a:buChar char="ü"/>
            </a:pPr>
            <a:r>
              <a:rPr lang="ja-JP" altLang="en-US" sz="1800" dirty="0"/>
              <a:t>社員は待機期間、テクニックマネージャの指示により　コミュニティーの社内作業を参画する。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2022/3/18</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109</a:t>
            </a:fld>
            <a:r>
              <a:rPr spc="-45"/>
              <a:t> </a:t>
            </a:r>
            <a:r>
              <a:rPr spc="-5"/>
              <a:t>-</a:t>
            </a:r>
            <a:endParaRPr spc="-5" dirty="0"/>
          </a:p>
        </p:txBody>
      </p:sp>
    </p:spTree>
    <p:extLst>
      <p:ext uri="{BB962C8B-B14F-4D97-AF65-F5344CB8AC3E}">
        <p14:creationId xmlns:p14="http://schemas.microsoft.com/office/powerpoint/2010/main" val="2256499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576681"/>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政府のサービス：健康・安全</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政府のサービス：経済</a:t>
            </a: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ja-JP" altLang="en-US" sz="2400" b="1" dirty="0"/>
              <a:t>ヘルスケア（国民健康・安全評価アプリ）</a:t>
            </a:r>
            <a:endParaRPr lang="en-US" altLang="ja-JP" sz="2400" b="1" dirty="0"/>
          </a:p>
          <a:p>
            <a:pPr marL="342900" indent="-342900">
              <a:buFont typeface="Wingdings" panose="05000000000000000000" pitchFamily="2" charset="2"/>
              <a:buChar char="p"/>
            </a:pPr>
            <a:r>
              <a:rPr lang="ja-JP" altLang="en-US" sz="2400" b="1" dirty="0"/>
              <a:t>医療診断（病院支援アプリ）</a:t>
            </a: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2022/3/18</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Tree>
    <p:extLst>
      <p:ext uri="{BB962C8B-B14F-4D97-AF65-F5344CB8AC3E}">
        <p14:creationId xmlns:p14="http://schemas.microsoft.com/office/powerpoint/2010/main" val="332395905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社内副職</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2954655"/>
          </a:xfrm>
        </p:spPr>
        <p:txBody>
          <a:bodyPr/>
          <a:lstStyle/>
          <a:p>
            <a:r>
              <a:rPr lang="ja-JP" altLang="en-US" dirty="0"/>
              <a:t>原則：自社事業のビジネス秘密を守るために　社外副業は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社内に幅広い業務の副職チャンスを提供しています。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社内イベント「テックショー」に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社員は　社内イベント「テックショー」に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2022/3/18</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110</a:t>
            </a:fld>
            <a:r>
              <a:rPr spc="-45"/>
              <a:t> </a:t>
            </a:r>
            <a:r>
              <a:rPr spc="-5"/>
              <a:t>-</a:t>
            </a:r>
            <a:endParaRPr spc="-5" dirty="0"/>
          </a:p>
        </p:txBody>
      </p:sp>
    </p:spTree>
    <p:extLst>
      <p:ext uri="{BB962C8B-B14F-4D97-AF65-F5344CB8AC3E}">
        <p14:creationId xmlns:p14="http://schemas.microsoft.com/office/powerpoint/2010/main" val="107904269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人材採用プラン（新卒①）</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117077245"/>
              </p:ext>
            </p:extLst>
          </p:nvPr>
        </p:nvGraphicFramePr>
        <p:xfrm>
          <a:off x="376901" y="534618"/>
          <a:ext cx="11438195" cy="185420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日本国籍</a:t>
                      </a:r>
                      <a:endParaRPr lang="zh-CN" altLang="en-US" dirty="0"/>
                    </a:p>
                  </a:txBody>
                  <a:tcPr/>
                </a:tc>
                <a:tc>
                  <a:txBody>
                    <a:bodyPr/>
                    <a:lstStyle/>
                    <a:p>
                      <a:r>
                        <a:rPr lang="en-US" altLang="ja-JP" dirty="0"/>
                        <a:t>2024</a:t>
                      </a:r>
                      <a:r>
                        <a:rPr lang="ja-JP" altLang="en-US" dirty="0"/>
                        <a:t>年から毎年</a:t>
                      </a:r>
                      <a:r>
                        <a:rPr lang="en-US" altLang="ja-JP" dirty="0"/>
                        <a:t>30</a:t>
                      </a:r>
                      <a:r>
                        <a:rPr lang="ja-JP" altLang="en-US" dirty="0"/>
                        <a:t>名採用</a:t>
                      </a:r>
                      <a:endParaRPr lang="zh-CN" altLang="en-US"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999663775"/>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中国国籍</a:t>
                      </a:r>
                      <a:endParaRPr lang="zh-CN" altLang="en-US" dirty="0"/>
                    </a:p>
                  </a:txBody>
                  <a:tcPr/>
                </a:tc>
                <a:tc>
                  <a:txBody>
                    <a:bodyPr/>
                    <a:lstStyle/>
                    <a:p>
                      <a:r>
                        <a:rPr lang="en-US" altLang="ja-JP" dirty="0"/>
                        <a:t>2023</a:t>
                      </a:r>
                      <a:r>
                        <a:rPr lang="ja-JP" altLang="en-US" dirty="0"/>
                        <a:t>年から毎年</a:t>
                      </a:r>
                      <a:r>
                        <a:rPr lang="en-US" altLang="ja-JP" dirty="0"/>
                        <a:t>30</a:t>
                      </a:r>
                      <a:r>
                        <a:rPr lang="ja-JP" altLang="en-US" dirty="0"/>
                        <a:t>名以上採用</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41234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ベトナム国籍</a:t>
                      </a:r>
                      <a:endParaRPr lang="zh-CN" altLang="en-US" dirty="0"/>
                    </a:p>
                  </a:txBody>
                  <a:tcPr/>
                </a:tc>
                <a:tc>
                  <a:txBody>
                    <a:bodyPr/>
                    <a:lstStyle/>
                    <a:p>
                      <a:r>
                        <a:rPr lang="en-US" altLang="ja-JP" dirty="0"/>
                        <a:t>2024</a:t>
                      </a:r>
                      <a:r>
                        <a:rPr lang="ja-JP" altLang="en-US" dirty="0"/>
                        <a:t>年から毎年？名採用（予定）</a:t>
                      </a:r>
                      <a:endParaRPr lang="en-US" altLang="ja-JP"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163623701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ラオス国籍</a:t>
                      </a:r>
                      <a:endParaRPr lang="zh-CN" altLang="en-US" dirty="0"/>
                    </a:p>
                  </a:txBody>
                  <a:tcPr/>
                </a:tc>
                <a:tc>
                  <a:txBody>
                    <a:bodyPr/>
                    <a:lstStyle/>
                    <a:p>
                      <a:r>
                        <a:rPr lang="ja-JP" altLang="en-US" dirty="0"/>
                        <a:t>予定なし</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670349358"/>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111</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2022/3/18</a:t>
            </a:fld>
            <a:endParaRPr lang="en-US"/>
          </a:p>
        </p:txBody>
      </p:sp>
    </p:spTree>
    <p:extLst>
      <p:ext uri="{BB962C8B-B14F-4D97-AF65-F5344CB8AC3E}">
        <p14:creationId xmlns:p14="http://schemas.microsoft.com/office/powerpoint/2010/main" val="9723957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人材採用プラン（新卒②）</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4246284648"/>
              </p:ext>
            </p:extLst>
          </p:nvPr>
        </p:nvGraphicFramePr>
        <p:xfrm>
          <a:off x="376901" y="534618"/>
          <a:ext cx="11438195" cy="30327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en-US" altLang="ja-JP" dirty="0" err="1"/>
                        <a:t>PdM</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情報学、図書館学</a:t>
                      </a:r>
                      <a:endParaRPr lang="zh-CN" altLang="en-US" dirty="0"/>
                    </a:p>
                  </a:txBody>
                  <a:tcPr/>
                </a:tc>
                <a:tc>
                  <a:txBody>
                    <a:bodyPr/>
                    <a:lstStyle/>
                    <a:p>
                      <a:r>
                        <a:rPr lang="ja-JP" altLang="en-US" dirty="0"/>
                        <a:t>女性だけ、部活企画、プレゼン経験あり</a:t>
                      </a:r>
                      <a:endParaRPr lang="en-US" altLang="ja-JP" dirty="0"/>
                    </a:p>
                    <a:p>
                      <a:r>
                        <a:rPr lang="ja-JP" altLang="en-US" dirty="0"/>
                        <a:t>情報処理（</a:t>
                      </a:r>
                      <a:r>
                        <a:rPr lang="en-US" altLang="ja-JP" dirty="0"/>
                        <a:t>IT</a:t>
                      </a:r>
                      <a:r>
                        <a:rPr lang="ja-JP" altLang="en-US" dirty="0"/>
                        <a:t>）基本知識優先</a:t>
                      </a:r>
                      <a:endParaRPr lang="zh-CN" altLang="en-US" dirty="0"/>
                    </a:p>
                  </a:txBody>
                  <a:tcPr/>
                </a:tc>
                <a:tc>
                  <a:txBody>
                    <a:bodyPr/>
                    <a:lstStyle/>
                    <a:p>
                      <a:r>
                        <a:rPr lang="ja-JP" altLang="en-US" dirty="0"/>
                        <a:t>１名</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700624882"/>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112</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2022/3/18</a:t>
            </a:fld>
            <a:endParaRPr lang="en-US"/>
          </a:p>
        </p:txBody>
      </p:sp>
    </p:spTree>
    <p:extLst>
      <p:ext uri="{BB962C8B-B14F-4D97-AF65-F5344CB8AC3E}">
        <p14:creationId xmlns:p14="http://schemas.microsoft.com/office/powerpoint/2010/main" val="187679641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5" y="6148830"/>
            <a:ext cx="11540249" cy="276999"/>
          </a:xfrm>
        </p:spPr>
        <p:txBody>
          <a:bodyPr/>
          <a:lstStyle/>
          <a:p>
            <a:r>
              <a:rPr lang="en-US" altLang="ja-JP" sz="1800" dirty="0"/>
              <a:t>HRD</a:t>
            </a:r>
            <a:r>
              <a:rPr lang="ja-JP" altLang="en-US" sz="1800" dirty="0"/>
              <a:t>：人材開発＆紹介</a:t>
            </a:r>
            <a:endParaRPr lang="zh-CN" altLang="en-US" sz="1800"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393798241"/>
              </p:ext>
            </p:extLst>
          </p:nvPr>
        </p:nvGraphicFramePr>
        <p:xfrm>
          <a:off x="368009" y="481625"/>
          <a:ext cx="11438195" cy="549148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修士、</a:t>
                      </a:r>
                      <a:r>
                        <a:rPr lang="en-US" altLang="ja-JP" dirty="0"/>
                        <a:t>PhD</a:t>
                      </a:r>
                      <a:endParaRPr lang="zh-CN" altLang="en-US" dirty="0"/>
                    </a:p>
                  </a:txBody>
                  <a:tcPr/>
                </a:tc>
                <a:tc>
                  <a:txBody>
                    <a:bodyPr/>
                    <a:lstStyle/>
                    <a:p>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ソーシャルネットワーク、</a:t>
                      </a:r>
                      <a:r>
                        <a:rPr lang="en-US" altLang="ja-JP" sz="1800" dirty="0">
                          <a:solidFill>
                            <a:schemeClr val="dk1"/>
                          </a:solidFill>
                          <a:effectLst/>
                          <a:latin typeface="+mn-lt"/>
                          <a:ea typeface="+mn-ea"/>
                          <a:cs typeface="+mn-cs"/>
                        </a:rPr>
                        <a:t>EC</a:t>
                      </a:r>
                      <a:r>
                        <a:rPr lang="ja-JP" altLang="en-US" sz="1800" dirty="0">
                          <a:solidFill>
                            <a:schemeClr val="dk1"/>
                          </a:solidFill>
                          <a:effectLst/>
                          <a:latin typeface="+mn-lt"/>
                          <a:ea typeface="+mn-ea"/>
                          <a:cs typeface="+mn-cs"/>
                        </a:rPr>
                        <a:t>など業界の関連経験</a:t>
                      </a:r>
                      <a:r>
                        <a:rPr lang="ja-JP" altLang="en-US" dirty="0"/>
                        <a:t>６年以上</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435195502"/>
                  </a:ext>
                </a:extLst>
              </a:tr>
              <a:tr h="370840">
                <a:tc>
                  <a:txBody>
                    <a:bodyPr/>
                    <a:lstStyle/>
                    <a:p>
                      <a:r>
                        <a:rPr lang="en-US" altLang="ja-JP" dirty="0"/>
                        <a:t>HRD</a:t>
                      </a:r>
                      <a:endParaRPr lang="zh-CN" altLang="en-US" dirty="0"/>
                    </a:p>
                  </a:txBody>
                  <a:tcPr/>
                </a:tc>
                <a:tc>
                  <a:txBody>
                    <a:bodyPr/>
                    <a:lstStyle/>
                    <a:p>
                      <a:r>
                        <a:rPr lang="ja-JP" altLang="en-US" dirty="0"/>
                        <a:t>修士</a:t>
                      </a:r>
                      <a:endParaRPr lang="zh-CN" altLang="en-US" dirty="0"/>
                    </a:p>
                  </a:txBody>
                  <a:tcPr/>
                </a:tc>
                <a:tc>
                  <a:txBody>
                    <a:bodyPr/>
                    <a:lstStyle/>
                    <a:p>
                      <a:endParaRPr lang="zh-CN" altLang="en-US" dirty="0"/>
                    </a:p>
                  </a:txBody>
                  <a:tcPr/>
                </a:tc>
                <a:tc>
                  <a:txBody>
                    <a:bodyPr/>
                    <a:lstStyle/>
                    <a:p>
                      <a:r>
                        <a:rPr lang="en-US" altLang="zh-CN"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業界の人事、エージェントサービス関連経験３年以上、基本の</a:t>
                      </a:r>
                      <a:r>
                        <a:rPr lang="en-US" altLang="ja-JP"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知識と英語会話優先</a:t>
                      </a:r>
                      <a:endParaRPr lang="en-US" altLang="zh-CN" sz="1800" dirty="0">
                        <a:solidFill>
                          <a:schemeClr val="dk1"/>
                        </a:solidFill>
                        <a:effectLst/>
                        <a:latin typeface="+mn-lt"/>
                        <a:ea typeface="+mn-ea"/>
                        <a:cs typeface="+mn-cs"/>
                      </a:endParaRPr>
                    </a:p>
                  </a:txBody>
                  <a:tcPr/>
                </a:tc>
                <a:tc>
                  <a:txBody>
                    <a:bodyPr/>
                    <a:lstStyle/>
                    <a:p>
                      <a:r>
                        <a:rPr lang="ja-JP" altLang="en-US" dirty="0"/>
                        <a:t>５名</a:t>
                      </a:r>
                      <a:endParaRPr lang="zh-CN" altLang="en-US" dirty="0">
                        <a:solidFill>
                          <a:srgbClr val="FF0000"/>
                        </a:solidFill>
                      </a:endParaRPr>
                    </a:p>
                  </a:txBody>
                  <a:tcPr/>
                </a:tc>
                <a:tc>
                  <a:txBody>
                    <a:bodyPr/>
                    <a:lstStyle/>
                    <a:p>
                      <a:r>
                        <a:rPr lang="ja-JP" altLang="en-US" dirty="0"/>
                        <a:t>社員紹介</a:t>
                      </a:r>
                      <a:endParaRPr lang="zh-CN" altLang="en-US" dirty="0"/>
                    </a:p>
                  </a:txBody>
                  <a:tcPr/>
                </a:tc>
                <a:extLst>
                  <a:ext uri="{0D108BD9-81ED-4DB2-BD59-A6C34878D82A}">
                    <a16:rowId xmlns:a16="http://schemas.microsoft.com/office/drawing/2014/main" val="4275338514"/>
                  </a:ext>
                </a:extLst>
              </a:tr>
              <a:tr h="370840">
                <a:tc>
                  <a:txBody>
                    <a:bodyPr/>
                    <a:lstStyle/>
                    <a:p>
                      <a:r>
                        <a:rPr lang="en-US" altLang="ja-JP" dirty="0"/>
                        <a:t>SSE</a:t>
                      </a:r>
                      <a:endParaRPr lang="zh-CN" altLang="en-US" dirty="0"/>
                    </a:p>
                  </a:txBody>
                  <a:tcPr/>
                </a:tc>
                <a:tc>
                  <a:txBody>
                    <a:bodyPr/>
                    <a:lstStyle/>
                    <a:p>
                      <a:r>
                        <a:rPr lang="ja-JP" altLang="en-US" dirty="0"/>
                        <a:t>修士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ビッグデータプラットフォーム、データアナウンス、実務経験３年以上</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r>
                        <a:rPr lang="ja-JP" altLang="en-US" dirty="0">
                          <a:solidFill>
                            <a:srgbClr val="FF0000"/>
                          </a:solidFill>
                        </a:rPr>
                        <a:t>急</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3815922313"/>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システム開発経験６年以上、在日３年以上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１優先、英語会話優先</a:t>
                      </a:r>
                      <a:endParaRPr lang="en-US" altLang="zh-CN" sz="1800" dirty="0">
                        <a:solidFill>
                          <a:schemeClr val="dk1"/>
                        </a:solidFill>
                        <a:effectLst/>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63630936"/>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113</a:t>
            </a:fld>
            <a:r>
              <a:rPr spc="-45"/>
              <a:t> </a:t>
            </a:r>
            <a:r>
              <a:rPr spc="-5"/>
              <a:t>-</a:t>
            </a:r>
            <a:endParaRPr spc="-5" dirty="0"/>
          </a:p>
        </p:txBody>
      </p:sp>
      <p:sp>
        <p:nvSpPr>
          <p:cNvPr id="6" name="日期占位符 5">
            <a:extLst>
              <a:ext uri="{FF2B5EF4-FFF2-40B4-BE49-F238E27FC236}">
                <a16:creationId xmlns:a16="http://schemas.microsoft.com/office/drawing/2014/main" id="{164AA51D-1CCE-4378-BC60-B4DEE2F3C2FE}"/>
              </a:ext>
            </a:extLst>
          </p:cNvPr>
          <p:cNvSpPr>
            <a:spLocks noGrp="1"/>
          </p:cNvSpPr>
          <p:nvPr>
            <p:ph type="dt" sz="half" idx="6"/>
          </p:nvPr>
        </p:nvSpPr>
        <p:spPr/>
        <p:txBody>
          <a:bodyPr/>
          <a:lstStyle/>
          <a:p>
            <a:fld id="{25658A3A-30B7-4520-ABE0-6F05F7FBA297}" type="datetime1">
              <a:rPr lang="zh-CN" altLang="en-US" smtClean="0"/>
              <a:t>2022/3/18</a:t>
            </a:fld>
            <a:endParaRPr lang="en-US" dirty="0"/>
          </a:p>
        </p:txBody>
      </p:sp>
    </p:spTree>
    <p:extLst>
      <p:ext uri="{BB962C8B-B14F-4D97-AF65-F5344CB8AC3E}">
        <p14:creationId xmlns:p14="http://schemas.microsoft.com/office/powerpoint/2010/main" val="20084424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人材採用プラン（社内副職：コミュニティリーダークラス）</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評価にも記入）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703016147"/>
              </p:ext>
            </p:extLst>
          </p:nvPr>
        </p:nvGraphicFramePr>
        <p:xfrm>
          <a:off x="351385" y="1705428"/>
          <a:ext cx="11489223" cy="333756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部長</a:t>
                      </a: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a:t>１名</a:t>
                      </a:r>
                      <a:endParaRPr lang="zh-CN" altLang="en-US" dirty="0"/>
                    </a:p>
                  </a:txBody>
                  <a:tcPr/>
                </a:tc>
                <a:extLst>
                  <a:ext uri="{0D108BD9-81ED-4DB2-BD59-A6C34878D82A}">
                    <a16:rowId xmlns:a16="http://schemas.microsoft.com/office/drawing/2014/main" val="1753066742"/>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インフラ</a:t>
                      </a:r>
                      <a:endParaRPr lang="zh-CN" altLang="en-US" dirty="0"/>
                    </a:p>
                  </a:txBody>
                  <a:tcPr/>
                </a:tc>
                <a:tc>
                  <a:txBody>
                    <a:bodyPr/>
                    <a:lstStyle/>
                    <a:p>
                      <a:r>
                        <a:rPr lang="ja-JP" altLang="en-US" dirty="0"/>
                        <a:t>３年以上ビッグデータプラットフォーム経験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427533851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３年以上ビッグデータ・人工知能の経験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２名</a:t>
                      </a:r>
                      <a:endParaRPr lang="zh-CN" altLang="en-US" dirty="0"/>
                    </a:p>
                  </a:txBody>
                  <a:tcPr/>
                </a:tc>
                <a:extLst>
                  <a:ext uri="{0D108BD9-81ED-4DB2-BD59-A6C34878D82A}">
                    <a16:rowId xmlns:a16="http://schemas.microsoft.com/office/drawing/2014/main" val="3815922313"/>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IoT</a:t>
                      </a:r>
                      <a:endParaRPr lang="zh-CN" altLang="en-US" dirty="0"/>
                    </a:p>
                  </a:txBody>
                  <a:tcPr/>
                </a:tc>
                <a:tc>
                  <a:txBody>
                    <a:bodyPr/>
                    <a:lstStyle/>
                    <a:p>
                      <a:r>
                        <a:rPr lang="ja-JP" altLang="en-US" dirty="0"/>
                        <a:t>バーチャル教室関連の</a:t>
                      </a:r>
                      <a:r>
                        <a:rPr lang="en-US" altLang="ja-JP" dirty="0"/>
                        <a:t>IoT</a:t>
                      </a:r>
                      <a:r>
                        <a:rPr lang="ja-JP" altLang="en-US" dirty="0"/>
                        <a:t>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363630936"/>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ウエブサイト</a:t>
                      </a:r>
                      <a:endParaRPr lang="zh-CN" altLang="en-US" dirty="0"/>
                    </a:p>
                  </a:txBody>
                  <a:tcPr/>
                </a:tc>
                <a:tc>
                  <a:txBody>
                    <a:bodyPr/>
                    <a:lstStyle/>
                    <a:p>
                      <a:r>
                        <a:rPr lang="ja-JP" altLang="en-US" dirty="0"/>
                        <a:t>３年以上モバイルアプリ関連の経験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606636777"/>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テスト、</a:t>
                      </a:r>
                      <a:r>
                        <a:rPr lang="en-US" altLang="ja-JP" dirty="0"/>
                        <a:t>CI/CD </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３年以上品質保証の経験</a:t>
                      </a:r>
                      <a:endParaRPr lang="zh-CN" altLang="en-US" dirty="0"/>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10879410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439159050"/>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616202857"/>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114</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7F4765CF-FD26-4D33-B0F1-C276171C9921}" type="datetime1">
              <a:rPr lang="zh-CN" altLang="en-US" smtClean="0"/>
              <a:t>2022/3/18</a:t>
            </a:fld>
            <a:endParaRPr lang="en-US"/>
          </a:p>
        </p:txBody>
      </p:sp>
    </p:spTree>
    <p:extLst>
      <p:ext uri="{BB962C8B-B14F-4D97-AF65-F5344CB8AC3E}">
        <p14:creationId xmlns:p14="http://schemas.microsoft.com/office/powerpoint/2010/main" val="33431188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人材採用プラン（社内副職：コミュニティ運営メンバー）</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2697576248"/>
              </p:ext>
            </p:extLst>
          </p:nvPr>
        </p:nvGraphicFramePr>
        <p:xfrm>
          <a:off x="351385" y="1705428"/>
          <a:ext cx="11489223" cy="296672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図書出版</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日本語１級</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extLst>
                  <a:ext uri="{0D108BD9-81ED-4DB2-BD59-A6C34878D82A}">
                    <a16:rowId xmlns:a16="http://schemas.microsoft.com/office/drawing/2014/main" val="1866145534"/>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ビデオ</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オンラインライニング、イベントなどのビデオ</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519977222"/>
                  </a:ext>
                </a:extLst>
              </a:tr>
              <a:tr h="370840">
                <a:tc>
                  <a:txBody>
                    <a:bodyPr/>
                    <a:lstStyle/>
                    <a:p>
                      <a:r>
                        <a:rPr lang="ja-JP" altLang="en-US" dirty="0"/>
                        <a:t>アナウンサー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sz="1800" dirty="0">
                          <a:solidFill>
                            <a:schemeClr val="dk1"/>
                          </a:solidFill>
                          <a:effectLst/>
                          <a:latin typeface="+mn-lt"/>
                          <a:ea typeface="+mn-ea"/>
                          <a:cs typeface="+mn-cs"/>
                        </a:rPr>
                        <a:t>オンラインイベント開催の経験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124096588"/>
                  </a:ext>
                </a:extLst>
              </a:tr>
              <a:tr h="370840">
                <a:tc>
                  <a:txBody>
                    <a:bodyPr/>
                    <a:lstStyle/>
                    <a:p>
                      <a:r>
                        <a:rPr lang="ja-JP" altLang="en-US" sz="1800" dirty="0">
                          <a:solidFill>
                            <a:schemeClr val="dk1"/>
                          </a:solidFill>
                          <a:effectLst/>
                          <a:latin typeface="+mn-lt"/>
                          <a:ea typeface="+mn-ea"/>
                          <a:cs typeface="+mn-cs"/>
                        </a:rPr>
                        <a:t>イベントの司会者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オンライン・オフラインイベント開催経験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371156491"/>
                  </a:ext>
                </a:extLst>
              </a:tr>
              <a:tr h="370840">
                <a:tc>
                  <a:txBody>
                    <a:bodyPr/>
                    <a:lstStyle/>
                    <a:p>
                      <a:r>
                        <a:rPr lang="en-US" altLang="ja-JP" dirty="0"/>
                        <a:t>SNS</a:t>
                      </a:r>
                      <a:r>
                        <a:rPr lang="ja-JP" altLang="en-US" dirty="0"/>
                        <a:t>アプリ運営</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ja-JP" sz="1800" dirty="0">
                          <a:solidFill>
                            <a:schemeClr val="dk1"/>
                          </a:solidFill>
                          <a:effectLst/>
                          <a:latin typeface="+mn-lt"/>
                          <a:ea typeface="+mn-ea"/>
                          <a:cs typeface="+mn-cs"/>
                        </a:rPr>
                        <a:t>LinkedIn</a:t>
                      </a:r>
                      <a:r>
                        <a:rPr lang="ja-JP" altLang="en-US" sz="1800" dirty="0">
                          <a:solidFill>
                            <a:schemeClr val="dk1"/>
                          </a:solidFill>
                          <a:effectLst/>
                          <a:latin typeface="+mn-lt"/>
                          <a:ea typeface="+mn-ea"/>
                          <a:cs typeface="+mn-cs"/>
                        </a:rPr>
                        <a:t>、</a:t>
                      </a:r>
                      <a:r>
                        <a:rPr lang="en-US" altLang="ja-JP" sz="1800" dirty="0">
                          <a:solidFill>
                            <a:schemeClr val="dk1"/>
                          </a:solidFill>
                          <a:effectLst/>
                          <a:latin typeface="+mn-lt"/>
                          <a:ea typeface="+mn-ea"/>
                          <a:cs typeface="+mn-cs"/>
                        </a:rPr>
                        <a:t>Twitter</a:t>
                      </a:r>
                      <a:r>
                        <a:rPr lang="ja-JP" altLang="en-US" sz="1800" dirty="0">
                          <a:solidFill>
                            <a:schemeClr val="dk1"/>
                          </a:solidFill>
                          <a:effectLst/>
                          <a:latin typeface="+mn-lt"/>
                          <a:ea typeface="+mn-ea"/>
                          <a:cs typeface="+mn-cs"/>
                        </a:rPr>
                        <a:t>、</a:t>
                      </a:r>
                      <a:r>
                        <a:rPr lang="en-US" altLang="ja-JP" sz="1800" dirty="0" err="1">
                          <a:solidFill>
                            <a:schemeClr val="dk1"/>
                          </a:solidFill>
                          <a:effectLst/>
                          <a:latin typeface="+mn-lt"/>
                          <a:ea typeface="+mn-ea"/>
                          <a:cs typeface="+mn-cs"/>
                        </a:rPr>
                        <a:t>Youtube</a:t>
                      </a:r>
                      <a:r>
                        <a:rPr lang="zh-CN" altLang="en-US"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Clubhouse</a:t>
                      </a:r>
                      <a:r>
                        <a:rPr lang="ja-JP" altLang="en-US" sz="1800" dirty="0">
                          <a:solidFill>
                            <a:schemeClr val="dk1"/>
                          </a:solidFill>
                          <a:effectLst/>
                          <a:latin typeface="+mn-lt"/>
                          <a:ea typeface="+mn-ea"/>
                          <a:cs typeface="+mn-cs"/>
                        </a:rPr>
                        <a:t>など（言語：英日中）</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3428085827"/>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53979835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87269988"/>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115</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0EB404AA-6D1D-4465-B8D0-66AAEEDFD81D}" type="datetime1">
              <a:rPr lang="zh-CN" altLang="en-US" smtClean="0"/>
              <a:t>2022/3/18</a:t>
            </a:fld>
            <a:endParaRPr lang="en-US"/>
          </a:p>
        </p:txBody>
      </p:sp>
    </p:spTree>
    <p:extLst>
      <p:ext uri="{BB962C8B-B14F-4D97-AF65-F5344CB8AC3E}">
        <p14:creationId xmlns:p14="http://schemas.microsoft.com/office/powerpoint/2010/main" val="217006561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BCA11-97E9-4BD7-94C2-192AAFAD2A33}"/>
              </a:ext>
            </a:extLst>
          </p:cNvPr>
          <p:cNvSpPr>
            <a:spLocks noGrp="1"/>
          </p:cNvSpPr>
          <p:nvPr>
            <p:ph type="title"/>
          </p:nvPr>
        </p:nvSpPr>
        <p:spPr>
          <a:xfrm>
            <a:off x="316983" y="-16805"/>
            <a:ext cx="11540249" cy="492443"/>
          </a:xfrm>
        </p:spPr>
        <p:txBody>
          <a:bodyPr/>
          <a:lstStyle/>
          <a:p>
            <a:r>
              <a:rPr lang="ja-JP" altLang="en-US" dirty="0"/>
              <a:t>社員紹介制度（人材紹介エージェントサポート）</a:t>
            </a:r>
            <a:endParaRPr lang="zh-CN" altLang="en-US" dirty="0"/>
          </a:p>
        </p:txBody>
      </p:sp>
      <p:sp>
        <p:nvSpPr>
          <p:cNvPr id="3" name="文本占位符 2">
            <a:extLst>
              <a:ext uri="{FF2B5EF4-FFF2-40B4-BE49-F238E27FC236}">
                <a16:creationId xmlns:a16="http://schemas.microsoft.com/office/drawing/2014/main" id="{E0A65984-A197-4D0A-A994-BECB252A5BAA}"/>
              </a:ext>
            </a:extLst>
          </p:cNvPr>
          <p:cNvSpPr>
            <a:spLocks noGrp="1"/>
          </p:cNvSpPr>
          <p:nvPr>
            <p:ph type="body" idx="1"/>
          </p:nvPr>
        </p:nvSpPr>
        <p:spPr>
          <a:xfrm>
            <a:off x="316983" y="557909"/>
            <a:ext cx="11540249" cy="2954655"/>
          </a:xfrm>
        </p:spPr>
        <p:txBody>
          <a:bodyPr/>
          <a:lstStyle/>
          <a:p>
            <a:r>
              <a:rPr lang="ja-JP" altLang="en-US" dirty="0"/>
              <a:t>このページは　社員紹介制度の例ですが、人事から公開される社内制度を確認する</a:t>
            </a:r>
            <a:endParaRPr lang="en-US" altLang="ja-JP" dirty="0"/>
          </a:p>
          <a:p>
            <a:r>
              <a:rPr lang="ja-JP" altLang="en-US" dirty="0"/>
              <a:t>入職者第１、２，</a:t>
            </a:r>
            <a:r>
              <a:rPr lang="en-US" altLang="ja-JP" dirty="0"/>
              <a:t>4</a:t>
            </a:r>
            <a:r>
              <a:rPr lang="ja-JP" altLang="en-US" dirty="0"/>
              <a:t>回の</a:t>
            </a:r>
            <a:r>
              <a:rPr lang="en-US" altLang="ja-JP" dirty="0"/>
              <a:t>OKR</a:t>
            </a:r>
            <a:r>
              <a:rPr lang="ja-JP" altLang="en-US" dirty="0"/>
              <a:t>評価は６（普通レベル）の以上になったら　紹介人に紹介賞を支払い、入職者に入職賞を支払い（自社採用、他社採用は不問、管理署は除外）</a:t>
            </a:r>
            <a:endParaRPr lang="en-US" altLang="ja-JP" dirty="0"/>
          </a:p>
          <a:p>
            <a:r>
              <a:rPr lang="ja-JP" altLang="en-US" dirty="0"/>
              <a:t>例①：入職者</a:t>
            </a:r>
            <a:r>
              <a:rPr lang="en-US" altLang="ja-JP" dirty="0"/>
              <a:t>PM</a:t>
            </a:r>
            <a:r>
              <a:rPr lang="ja-JP" altLang="en-US" dirty="0"/>
              <a:t>、第１、２，</a:t>
            </a:r>
            <a:r>
              <a:rPr lang="en-US" altLang="ja-JP" dirty="0"/>
              <a:t>4</a:t>
            </a:r>
            <a:r>
              <a:rPr lang="ja-JP" altLang="en-US" dirty="0"/>
              <a:t>回の</a:t>
            </a:r>
            <a:r>
              <a:rPr lang="en-US" altLang="ja-JP" dirty="0"/>
              <a:t>OKR</a:t>
            </a:r>
            <a:r>
              <a:rPr lang="ja-JP" altLang="en-US" dirty="0"/>
              <a:t>評価は６、８、７、</a:t>
            </a:r>
            <a:endParaRPr lang="en-US" altLang="ja-JP" dirty="0"/>
          </a:p>
          <a:p>
            <a:r>
              <a:rPr lang="ja-JP" altLang="en-US" dirty="0"/>
              <a:t>紹介人の紹介賞：５＋５＋１０＝２０、入職者の入職賞： ５＋５＋１０＝２０</a:t>
            </a:r>
            <a:endParaRPr lang="en-US" altLang="ja-JP" dirty="0"/>
          </a:p>
          <a:p>
            <a:r>
              <a:rPr lang="ja-JP" altLang="en-US" dirty="0"/>
              <a:t>例②：入職者</a:t>
            </a:r>
            <a:r>
              <a:rPr lang="en-US" altLang="ja-JP" dirty="0"/>
              <a:t>SSE</a:t>
            </a:r>
            <a:r>
              <a:rPr lang="ja-JP" altLang="en-US" dirty="0"/>
              <a:t>、第１、２，</a:t>
            </a:r>
            <a:r>
              <a:rPr lang="en-US" altLang="ja-JP" dirty="0"/>
              <a:t>4</a:t>
            </a:r>
            <a:r>
              <a:rPr lang="ja-JP" altLang="en-US" dirty="0"/>
              <a:t>回の</a:t>
            </a:r>
            <a:r>
              <a:rPr lang="en-US" altLang="ja-JP" dirty="0"/>
              <a:t>OKR</a:t>
            </a:r>
            <a:r>
              <a:rPr lang="ja-JP" altLang="en-US" dirty="0"/>
              <a:t>評価は６、４、７、第２回６点不満なので　賞金終止</a:t>
            </a:r>
            <a:endParaRPr lang="en-US" altLang="ja-JP" dirty="0"/>
          </a:p>
          <a:p>
            <a:r>
              <a:rPr lang="ja-JP" altLang="en-US" dirty="0"/>
              <a:t>紹介人の紹介賞：４＋０＋０＝４、入職者の入職賞： ４＋０＋０＝４</a:t>
            </a:r>
            <a:endParaRPr lang="en-US" altLang="ja-JP" dirty="0"/>
          </a:p>
          <a:p>
            <a:r>
              <a:rPr lang="ja-JP" altLang="en-US" dirty="0"/>
              <a:t>例③：入職者</a:t>
            </a:r>
            <a:r>
              <a:rPr lang="en-US" altLang="ja-JP" dirty="0"/>
              <a:t>SE</a:t>
            </a:r>
            <a:r>
              <a:rPr lang="ja-JP" altLang="en-US" dirty="0"/>
              <a:t>第１回の</a:t>
            </a:r>
            <a:r>
              <a:rPr lang="en-US" altLang="ja-JP" dirty="0"/>
              <a:t>OKR</a:t>
            </a:r>
            <a:r>
              <a:rPr lang="ja-JP" altLang="en-US" dirty="0"/>
              <a:t>評価は５、試用期間</a:t>
            </a:r>
            <a:r>
              <a:rPr lang="en-US" altLang="ja-JP" dirty="0"/>
              <a:t>OKR</a:t>
            </a:r>
            <a:r>
              <a:rPr lang="ja-JP" altLang="en-US" dirty="0"/>
              <a:t>評価６点不満なので　本採用できない</a:t>
            </a:r>
          </a:p>
        </p:txBody>
      </p:sp>
      <p:sp>
        <p:nvSpPr>
          <p:cNvPr id="4" name="日期占位符 3">
            <a:extLst>
              <a:ext uri="{FF2B5EF4-FFF2-40B4-BE49-F238E27FC236}">
                <a16:creationId xmlns:a16="http://schemas.microsoft.com/office/drawing/2014/main" id="{FB5E45CF-53B1-4BD0-8572-CE2426B4FBED}"/>
              </a:ext>
            </a:extLst>
          </p:cNvPr>
          <p:cNvSpPr>
            <a:spLocks noGrp="1"/>
          </p:cNvSpPr>
          <p:nvPr>
            <p:ph type="dt" sz="half" idx="6"/>
          </p:nvPr>
        </p:nvSpPr>
        <p:spPr/>
        <p:txBody>
          <a:bodyPr/>
          <a:lstStyle/>
          <a:p>
            <a:fld id="{3C29E764-458C-45B1-A0D0-498EC2ADD03D}" type="datetime1">
              <a:rPr lang="zh-CN" altLang="en-US" smtClean="0"/>
              <a:t>2022/3/18</a:t>
            </a:fld>
            <a:endParaRPr lang="en-US"/>
          </a:p>
        </p:txBody>
      </p:sp>
      <p:sp>
        <p:nvSpPr>
          <p:cNvPr id="5" name="灯片编号占位符 4">
            <a:extLst>
              <a:ext uri="{FF2B5EF4-FFF2-40B4-BE49-F238E27FC236}">
                <a16:creationId xmlns:a16="http://schemas.microsoft.com/office/drawing/2014/main" id="{CCC34AC2-F552-447C-B58D-2CAE1CBCD5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116</a:t>
            </a:fld>
            <a:r>
              <a:rPr spc="-45"/>
              <a:t> </a:t>
            </a:r>
            <a:r>
              <a:rPr spc="-5"/>
              <a:t>-</a:t>
            </a:r>
            <a:endParaRPr spc="-5" dirty="0"/>
          </a:p>
        </p:txBody>
      </p:sp>
      <p:graphicFrame>
        <p:nvGraphicFramePr>
          <p:cNvPr id="6" name="表格 6">
            <a:extLst>
              <a:ext uri="{FF2B5EF4-FFF2-40B4-BE49-F238E27FC236}">
                <a16:creationId xmlns:a16="http://schemas.microsoft.com/office/drawing/2014/main" id="{1BD5F3E3-24CF-48DA-8D6B-744B0093B2AA}"/>
              </a:ext>
            </a:extLst>
          </p:cNvPr>
          <p:cNvGraphicFramePr>
            <a:graphicFrameLocks noGrp="1"/>
          </p:cNvGraphicFramePr>
          <p:nvPr>
            <p:extLst>
              <p:ext uri="{D42A27DB-BD31-4B8C-83A1-F6EECF244321}">
                <p14:modId xmlns:p14="http://schemas.microsoft.com/office/powerpoint/2010/main" val="445604640"/>
              </p:ext>
            </p:extLst>
          </p:nvPr>
        </p:nvGraphicFramePr>
        <p:xfrm>
          <a:off x="338325" y="4300967"/>
          <a:ext cx="11518906" cy="1854200"/>
        </p:xfrm>
        <a:graphic>
          <a:graphicData uri="http://schemas.openxmlformats.org/drawingml/2006/table">
            <a:tbl>
              <a:tblPr firstRow="1" bandRow="1">
                <a:tableStyleId>{5C22544A-7EE6-4342-B048-85BDC9FD1C3A}</a:tableStyleId>
              </a:tblPr>
              <a:tblGrid>
                <a:gridCol w="1562126">
                  <a:extLst>
                    <a:ext uri="{9D8B030D-6E8A-4147-A177-3AD203B41FA5}">
                      <a16:colId xmlns:a16="http://schemas.microsoft.com/office/drawing/2014/main" val="95650343"/>
                    </a:ext>
                  </a:extLst>
                </a:gridCol>
                <a:gridCol w="2162814">
                  <a:extLst>
                    <a:ext uri="{9D8B030D-6E8A-4147-A177-3AD203B41FA5}">
                      <a16:colId xmlns:a16="http://schemas.microsoft.com/office/drawing/2014/main" val="243948747"/>
                    </a:ext>
                  </a:extLst>
                </a:gridCol>
                <a:gridCol w="2162290">
                  <a:extLst>
                    <a:ext uri="{9D8B030D-6E8A-4147-A177-3AD203B41FA5}">
                      <a16:colId xmlns:a16="http://schemas.microsoft.com/office/drawing/2014/main" val="3724985110"/>
                    </a:ext>
                  </a:extLst>
                </a:gridCol>
                <a:gridCol w="2231674">
                  <a:extLst>
                    <a:ext uri="{9D8B030D-6E8A-4147-A177-3AD203B41FA5}">
                      <a16:colId xmlns:a16="http://schemas.microsoft.com/office/drawing/2014/main" val="352286357"/>
                    </a:ext>
                  </a:extLst>
                </a:gridCol>
                <a:gridCol w="1700001">
                  <a:extLst>
                    <a:ext uri="{9D8B030D-6E8A-4147-A177-3AD203B41FA5}">
                      <a16:colId xmlns:a16="http://schemas.microsoft.com/office/drawing/2014/main" val="2743847948"/>
                    </a:ext>
                  </a:extLst>
                </a:gridCol>
                <a:gridCol w="1700001">
                  <a:extLst>
                    <a:ext uri="{9D8B030D-6E8A-4147-A177-3AD203B41FA5}">
                      <a16:colId xmlns:a16="http://schemas.microsoft.com/office/drawing/2014/main" val="1012060162"/>
                    </a:ext>
                  </a:extLst>
                </a:gridCol>
              </a:tblGrid>
              <a:tr h="370840">
                <a:tc>
                  <a:txBody>
                    <a:bodyPr/>
                    <a:lstStyle/>
                    <a:p>
                      <a:pPr algn="ctr"/>
                      <a:r>
                        <a:rPr lang="ja-JP" altLang="en-US" dirty="0"/>
                        <a:t>入職者職級</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入職者年収（万円）</a:t>
                      </a:r>
                      <a:endParaRPr lang="zh-CN" altLang="en-US" dirty="0"/>
                    </a:p>
                  </a:txBody>
                  <a:tcPr/>
                </a:tc>
                <a:tc>
                  <a:txBody>
                    <a:bodyPr/>
                    <a:lstStyle/>
                    <a:p>
                      <a:pPr algn="ctr"/>
                      <a:r>
                        <a:rPr lang="ja-JP" altLang="en-US" dirty="0"/>
                        <a:t>第１期賞</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第２期賞</a:t>
                      </a:r>
                      <a:endParaRPr lang="en-US" altLang="ja-JP" dirty="0"/>
                    </a:p>
                  </a:txBody>
                  <a:tcPr/>
                </a:tc>
                <a:tc>
                  <a:txBody>
                    <a:bodyPr/>
                    <a:lstStyle/>
                    <a:p>
                      <a:pPr algn="ctr"/>
                      <a:r>
                        <a:rPr lang="ja-JP" altLang="en-US" dirty="0"/>
                        <a:t>第３期賞</a:t>
                      </a:r>
                      <a:endParaRPr lang="zh-CN" altLang="en-US" dirty="0"/>
                    </a:p>
                  </a:txBody>
                  <a:tcPr/>
                </a:tc>
                <a:tc>
                  <a:txBody>
                    <a:bodyPr/>
                    <a:lstStyle/>
                    <a:p>
                      <a:pPr algn="ctr"/>
                      <a:r>
                        <a:rPr lang="ja-JP" altLang="en-US" dirty="0"/>
                        <a:t>採用コスト</a:t>
                      </a:r>
                      <a:endParaRPr lang="zh-CN" altLang="en-US" dirty="0"/>
                    </a:p>
                  </a:txBody>
                  <a:tcPr/>
                </a:tc>
                <a:extLst>
                  <a:ext uri="{0D108BD9-81ED-4DB2-BD59-A6C34878D82A}">
                    <a16:rowId xmlns:a16="http://schemas.microsoft.com/office/drawing/2014/main" val="1126283049"/>
                  </a:ext>
                </a:extLst>
              </a:tr>
              <a:tr h="370840">
                <a:tc>
                  <a:txBody>
                    <a:bodyPr/>
                    <a:lstStyle/>
                    <a:p>
                      <a:pPr algn="ctr"/>
                      <a:r>
                        <a:rPr lang="en-US" altLang="ja-JP" dirty="0"/>
                        <a:t>PM</a:t>
                      </a:r>
                      <a:endParaRPr lang="zh-CN" altLang="en-US" dirty="0"/>
                    </a:p>
                  </a:txBody>
                  <a:tcPr/>
                </a:tc>
                <a:tc>
                  <a:txBody>
                    <a:bodyPr/>
                    <a:lstStyle/>
                    <a:p>
                      <a:pPr algn="ctr"/>
                      <a:r>
                        <a:rPr lang="ja-JP" altLang="en-US" dirty="0"/>
                        <a:t>８００</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１０</a:t>
                      </a:r>
                      <a:endParaRPr lang="zh-CN" altLang="en-US" dirty="0"/>
                    </a:p>
                  </a:txBody>
                  <a:tcPr/>
                </a:tc>
                <a:tc>
                  <a:txBody>
                    <a:bodyPr/>
                    <a:lstStyle/>
                    <a:p>
                      <a:pPr algn="ctr"/>
                      <a:r>
                        <a:rPr lang="ja-JP" altLang="en-US" dirty="0">
                          <a:solidFill>
                            <a:srgbClr val="FF0000"/>
                          </a:solidFill>
                        </a:rPr>
                        <a:t>４０</a:t>
                      </a:r>
                      <a:endParaRPr lang="zh-CN" altLang="en-US" dirty="0">
                        <a:solidFill>
                          <a:srgbClr val="FF0000"/>
                        </a:solidFill>
                      </a:endParaRPr>
                    </a:p>
                  </a:txBody>
                  <a:tcPr/>
                </a:tc>
                <a:extLst>
                  <a:ext uri="{0D108BD9-81ED-4DB2-BD59-A6C34878D82A}">
                    <a16:rowId xmlns:a16="http://schemas.microsoft.com/office/drawing/2014/main" val="3915385372"/>
                  </a:ext>
                </a:extLst>
              </a:tr>
              <a:tr h="370840">
                <a:tc>
                  <a:txBody>
                    <a:bodyPr/>
                    <a:lstStyle/>
                    <a:p>
                      <a:pPr algn="ctr"/>
                      <a:r>
                        <a:rPr lang="en-US" altLang="ja-JP" dirty="0"/>
                        <a:t>SSE</a:t>
                      </a:r>
                      <a:endParaRPr lang="zh-CN" altLang="en-US" dirty="0"/>
                    </a:p>
                  </a:txBody>
                  <a:tcPr/>
                </a:tc>
                <a:tc>
                  <a:txBody>
                    <a:bodyPr/>
                    <a:lstStyle/>
                    <a:p>
                      <a:pPr algn="ctr"/>
                      <a:r>
                        <a:rPr lang="ja-JP" altLang="en-US" dirty="0"/>
                        <a:t>７００</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８</a:t>
                      </a:r>
                      <a:endParaRPr lang="zh-CN" altLang="en-US" dirty="0"/>
                    </a:p>
                  </a:txBody>
                  <a:tcPr/>
                </a:tc>
                <a:tc>
                  <a:txBody>
                    <a:bodyPr/>
                    <a:lstStyle/>
                    <a:p>
                      <a:pPr algn="ctr"/>
                      <a:r>
                        <a:rPr lang="ja-JP" altLang="en-US" dirty="0">
                          <a:solidFill>
                            <a:srgbClr val="FF0000"/>
                          </a:solidFill>
                        </a:rPr>
                        <a:t>３２</a:t>
                      </a:r>
                      <a:endParaRPr lang="zh-CN" altLang="en-US" dirty="0">
                        <a:solidFill>
                          <a:srgbClr val="FF0000"/>
                        </a:solidFill>
                      </a:endParaRPr>
                    </a:p>
                  </a:txBody>
                  <a:tcPr/>
                </a:tc>
                <a:extLst>
                  <a:ext uri="{0D108BD9-81ED-4DB2-BD59-A6C34878D82A}">
                    <a16:rowId xmlns:a16="http://schemas.microsoft.com/office/drawing/2014/main" val="832370110"/>
                  </a:ext>
                </a:extLst>
              </a:tr>
              <a:tr h="370840">
                <a:tc>
                  <a:txBody>
                    <a:bodyPr/>
                    <a:lstStyle/>
                    <a:p>
                      <a:pPr algn="ctr"/>
                      <a:r>
                        <a:rPr lang="en-US" altLang="ja-JP" dirty="0"/>
                        <a:t>SE</a:t>
                      </a:r>
                      <a:endParaRPr lang="zh-CN" altLang="en-US" dirty="0"/>
                    </a:p>
                  </a:txBody>
                  <a:tcPr/>
                </a:tc>
                <a:tc>
                  <a:txBody>
                    <a:bodyPr/>
                    <a:lstStyle/>
                    <a:p>
                      <a:pPr algn="ctr"/>
                      <a:r>
                        <a:rPr lang="ja-JP" altLang="en-US" dirty="0"/>
                        <a:t>６００</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６</a:t>
                      </a:r>
                      <a:endParaRPr lang="zh-CN" altLang="en-US" dirty="0"/>
                    </a:p>
                  </a:txBody>
                  <a:tcPr/>
                </a:tc>
                <a:tc>
                  <a:txBody>
                    <a:bodyPr/>
                    <a:lstStyle/>
                    <a:p>
                      <a:pPr algn="ctr"/>
                      <a:r>
                        <a:rPr lang="ja-JP" altLang="en-US" dirty="0">
                          <a:solidFill>
                            <a:srgbClr val="FF0000"/>
                          </a:solidFill>
                        </a:rPr>
                        <a:t>２４</a:t>
                      </a:r>
                      <a:endParaRPr lang="zh-CN" altLang="en-US" dirty="0">
                        <a:solidFill>
                          <a:srgbClr val="FF0000"/>
                        </a:solidFill>
                      </a:endParaRPr>
                    </a:p>
                  </a:txBody>
                  <a:tcPr/>
                </a:tc>
                <a:extLst>
                  <a:ext uri="{0D108BD9-81ED-4DB2-BD59-A6C34878D82A}">
                    <a16:rowId xmlns:a16="http://schemas.microsoft.com/office/drawing/2014/main" val="200307168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6098793"/>
                  </a:ext>
                </a:extLst>
              </a:tr>
            </a:tbl>
          </a:graphicData>
        </a:graphic>
      </p:graphicFrame>
    </p:spTree>
    <p:extLst>
      <p:ext uri="{BB962C8B-B14F-4D97-AF65-F5344CB8AC3E}">
        <p14:creationId xmlns:p14="http://schemas.microsoft.com/office/powerpoint/2010/main" val="397746333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highlight>
                  <a:srgbClr val="00FF00"/>
                </a:highlight>
              </a:rPr>
              <a:t>セキュリティ対策</a:t>
            </a:r>
            <a:endParaRPr lang="en-US" altLang="ja-JP" sz="2400" dirty="0">
              <a:highlight>
                <a:srgbClr val="00FF00"/>
              </a:highlight>
            </a:endParaRPr>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117</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2022/3/18</a:t>
            </a:fld>
            <a:endParaRPr lang="en-US"/>
          </a:p>
        </p:txBody>
      </p:sp>
    </p:spTree>
    <p:extLst>
      <p:ext uri="{BB962C8B-B14F-4D97-AF65-F5344CB8AC3E}">
        <p14:creationId xmlns:p14="http://schemas.microsoft.com/office/powerpoint/2010/main" val="70627560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2022/3/18</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118</a:t>
            </a:fld>
            <a:r>
              <a:rPr spc="-45"/>
              <a:t> </a:t>
            </a:r>
            <a:r>
              <a:rPr spc="-5"/>
              <a:t>-</a:t>
            </a:r>
            <a:endParaRPr spc="-5" dirty="0"/>
          </a:p>
        </p:txBody>
      </p:sp>
    </p:spTree>
    <p:extLst>
      <p:ext uri="{BB962C8B-B14F-4D97-AF65-F5344CB8AC3E}">
        <p14:creationId xmlns:p14="http://schemas.microsoft.com/office/powerpoint/2010/main" val="75332556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2022/3/18</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119</a:t>
            </a:fld>
            <a:r>
              <a:rPr spc="-45"/>
              <a:t> </a:t>
            </a:r>
            <a:r>
              <a:rPr spc="-5"/>
              <a:t>-</a:t>
            </a:r>
            <a:endParaRPr spc="-5" dirty="0"/>
          </a:p>
        </p:txBody>
      </p:sp>
    </p:spTree>
    <p:extLst>
      <p:ext uri="{BB962C8B-B14F-4D97-AF65-F5344CB8AC3E}">
        <p14:creationId xmlns:p14="http://schemas.microsoft.com/office/powerpoint/2010/main" val="2431544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8"/>
            <a:ext cx="6839145" cy="5546700"/>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政府のサービス：</a:t>
            </a:r>
            <a:r>
              <a:rPr lang="ja-JP" altLang="en-US" sz="2400" dirty="0">
                <a:highlight>
                  <a:srgbClr val="00FF00"/>
                </a:highlight>
              </a:rPr>
              <a:t>経済</a:t>
            </a:r>
            <a:endParaRPr lang="en-US" altLang="ja-JP" sz="2400" dirty="0">
              <a:highlight>
                <a:srgbClr val="00FF00"/>
              </a:highlight>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t>SDG</a:t>
            </a:r>
            <a:r>
              <a:rPr lang="ja-JP" altLang="en-US" sz="2400" dirty="0"/>
              <a:t>ｓ</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ja-JP" altLang="en-US" sz="2400" b="1" dirty="0"/>
              <a:t>ジャパン</a:t>
            </a:r>
            <a:r>
              <a:rPr lang="en-US" altLang="ja-JP" sz="2400" b="1" dirty="0"/>
              <a:t> </a:t>
            </a:r>
            <a:r>
              <a:rPr lang="ja-JP" altLang="en-US" sz="2400" b="1" dirty="0"/>
              <a:t>電子マネー＆決済</a:t>
            </a:r>
            <a:endParaRPr lang="en-US" altLang="ja-JP" sz="2400" b="1" dirty="0"/>
          </a:p>
          <a:p>
            <a:pPr marL="342900" indent="-342900">
              <a:buFont typeface="Wingdings" panose="05000000000000000000" pitchFamily="2" charset="2"/>
              <a:buChar char="p"/>
            </a:pPr>
            <a:r>
              <a:rPr lang="ja-JP" altLang="en-US" sz="2400" b="1" dirty="0"/>
              <a:t>ビジネスマップ（全日本経済評価アプリ）</a:t>
            </a: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2022/3/18</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Tree>
    <p:extLst>
      <p:ext uri="{BB962C8B-B14F-4D97-AF65-F5344CB8AC3E}">
        <p14:creationId xmlns:p14="http://schemas.microsoft.com/office/powerpoint/2010/main" val="190200703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highlight>
                  <a:srgbClr val="00FF00"/>
                </a:highlight>
              </a:rPr>
              <a:t>社内イベント</a:t>
            </a:r>
            <a:endParaRPr lang="en-US" altLang="ja-JP" sz="2400" dirty="0">
              <a:highlight>
                <a:srgbClr val="00FF00"/>
              </a:highlight>
            </a:endParaRPr>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120</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2022/3/18</a:t>
            </a:fld>
            <a:endParaRPr lang="en-US"/>
          </a:p>
        </p:txBody>
      </p:sp>
    </p:spTree>
    <p:extLst>
      <p:ext uri="{BB962C8B-B14F-4D97-AF65-F5344CB8AC3E}">
        <p14:creationId xmlns:p14="http://schemas.microsoft.com/office/powerpoint/2010/main" val="3662438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014D56-F117-4419-9BC2-1C8FCD98FC44}"/>
              </a:ext>
            </a:extLst>
          </p:cNvPr>
          <p:cNvSpPr>
            <a:spLocks noGrp="1"/>
          </p:cNvSpPr>
          <p:nvPr>
            <p:ph type="title"/>
          </p:nvPr>
        </p:nvSpPr>
        <p:spPr/>
        <p:txBody>
          <a:bodyPr/>
          <a:lstStyle/>
          <a:p>
            <a:r>
              <a:rPr lang="ja-JP" altLang="en-US" dirty="0"/>
              <a:t>スケージュール</a:t>
            </a:r>
            <a:endParaRPr lang="zh-CN" altLang="en-US" dirty="0"/>
          </a:p>
        </p:txBody>
      </p:sp>
      <p:graphicFrame>
        <p:nvGraphicFramePr>
          <p:cNvPr id="5" name="表格 5">
            <a:extLst>
              <a:ext uri="{FF2B5EF4-FFF2-40B4-BE49-F238E27FC236}">
                <a16:creationId xmlns:a16="http://schemas.microsoft.com/office/drawing/2014/main" id="{48C2363E-9936-43D3-AE66-7F251FFEC4FA}"/>
              </a:ext>
            </a:extLst>
          </p:cNvPr>
          <p:cNvGraphicFramePr>
            <a:graphicFrameLocks noGrp="1"/>
          </p:cNvGraphicFramePr>
          <p:nvPr>
            <p:extLst>
              <p:ext uri="{D42A27DB-BD31-4B8C-83A1-F6EECF244321}">
                <p14:modId xmlns:p14="http://schemas.microsoft.com/office/powerpoint/2010/main" val="124995533"/>
              </p:ext>
            </p:extLst>
          </p:nvPr>
        </p:nvGraphicFramePr>
        <p:xfrm>
          <a:off x="315152" y="603551"/>
          <a:ext cx="11518260" cy="2595880"/>
        </p:xfrm>
        <a:graphic>
          <a:graphicData uri="http://schemas.openxmlformats.org/drawingml/2006/table">
            <a:tbl>
              <a:tblPr firstRow="1" bandRow="1">
                <a:tableStyleId>{5C22544A-7EE6-4342-B048-85BDC9FD1C3A}</a:tableStyleId>
              </a:tblPr>
              <a:tblGrid>
                <a:gridCol w="2195819">
                  <a:extLst>
                    <a:ext uri="{9D8B030D-6E8A-4147-A177-3AD203B41FA5}">
                      <a16:colId xmlns:a16="http://schemas.microsoft.com/office/drawing/2014/main" val="307620705"/>
                    </a:ext>
                  </a:extLst>
                </a:gridCol>
                <a:gridCol w="1874944">
                  <a:extLst>
                    <a:ext uri="{9D8B030D-6E8A-4147-A177-3AD203B41FA5}">
                      <a16:colId xmlns:a16="http://schemas.microsoft.com/office/drawing/2014/main" val="1080546064"/>
                    </a:ext>
                  </a:extLst>
                </a:gridCol>
                <a:gridCol w="2998558">
                  <a:extLst>
                    <a:ext uri="{9D8B030D-6E8A-4147-A177-3AD203B41FA5}">
                      <a16:colId xmlns:a16="http://schemas.microsoft.com/office/drawing/2014/main" val="3931214509"/>
                    </a:ext>
                  </a:extLst>
                </a:gridCol>
                <a:gridCol w="4448939">
                  <a:extLst>
                    <a:ext uri="{9D8B030D-6E8A-4147-A177-3AD203B41FA5}">
                      <a16:colId xmlns:a16="http://schemas.microsoft.com/office/drawing/2014/main" val="3227559133"/>
                    </a:ext>
                  </a:extLst>
                </a:gridCol>
              </a:tblGrid>
              <a:tr h="370840">
                <a:tc>
                  <a:txBody>
                    <a:bodyPr/>
                    <a:lstStyle/>
                    <a:p>
                      <a:r>
                        <a:rPr lang="ja-JP" altLang="en-US" dirty="0"/>
                        <a:t>日程</a:t>
                      </a:r>
                      <a:endParaRPr lang="zh-CN" altLang="en-US" dirty="0"/>
                    </a:p>
                  </a:txBody>
                  <a:tcPr/>
                </a:tc>
                <a:tc>
                  <a:txBody>
                    <a:bodyPr/>
                    <a:lstStyle/>
                    <a:p>
                      <a:r>
                        <a:rPr lang="ja-JP" altLang="en-US" dirty="0"/>
                        <a:t>時間</a:t>
                      </a:r>
                      <a:endParaRPr lang="zh-CN" altLang="en-US" dirty="0"/>
                    </a:p>
                  </a:txBody>
                  <a:tcPr/>
                </a:tc>
                <a:tc>
                  <a:txBody>
                    <a:bodyPr/>
                    <a:lstStyle/>
                    <a:p>
                      <a:r>
                        <a:rPr lang="ja-JP" altLang="en-US" dirty="0"/>
                        <a:t>方式</a:t>
                      </a:r>
                      <a:endParaRPr lang="zh-CN" altLang="en-US" dirty="0"/>
                    </a:p>
                  </a:txBody>
                  <a:tcPr/>
                </a:tc>
                <a:tc>
                  <a:txBody>
                    <a:bodyPr/>
                    <a:lstStyle/>
                    <a:p>
                      <a:pPr algn="ctr"/>
                      <a:r>
                        <a:rPr lang="ja-JP" altLang="en-US" dirty="0"/>
                        <a:t>コンテンツ</a:t>
                      </a:r>
                      <a:endParaRPr lang="zh-CN" altLang="en-US" dirty="0"/>
                    </a:p>
                  </a:txBody>
                  <a:tcPr/>
                </a:tc>
                <a:extLst>
                  <a:ext uri="{0D108BD9-81ED-4DB2-BD59-A6C34878D82A}">
                    <a16:rowId xmlns:a16="http://schemas.microsoft.com/office/drawing/2014/main" val="2312056138"/>
                  </a:ext>
                </a:extLst>
              </a:tr>
              <a:tr h="370840">
                <a:tc>
                  <a:txBody>
                    <a:bodyPr/>
                    <a:lstStyle/>
                    <a:p>
                      <a:r>
                        <a:rPr lang="ja-JP" altLang="en-US" dirty="0"/>
                        <a:t>金曜日（第１、２、４）</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本社６階（オンライン可能）</a:t>
                      </a:r>
                      <a:endParaRPr lang="zh-CN" altLang="en-US" dirty="0"/>
                    </a:p>
                  </a:txBody>
                  <a:tcPr/>
                </a:tc>
                <a:tc>
                  <a:txBody>
                    <a:bodyPr/>
                    <a:lstStyle/>
                    <a:p>
                      <a:r>
                        <a:rPr lang="ja-JP" altLang="en-US" dirty="0"/>
                        <a:t>テックショー、職位ニーズ</a:t>
                      </a:r>
                      <a:endParaRPr lang="zh-CN" altLang="en-US" dirty="0"/>
                    </a:p>
                  </a:txBody>
                  <a:tcPr/>
                </a:tc>
                <a:extLst>
                  <a:ext uri="{0D108BD9-81ED-4DB2-BD59-A6C34878D82A}">
                    <a16:rowId xmlns:a16="http://schemas.microsoft.com/office/drawing/2014/main" val="16583208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金曜日（第３）</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ja-JP" altLang="en-US" dirty="0"/>
                        <a:t>全体</a:t>
                      </a:r>
                      <a:r>
                        <a:rPr lang="zh-CN" altLang="en-US" dirty="0"/>
                        <a:t>社員</a:t>
                      </a:r>
                      <a:r>
                        <a:rPr lang="ja-JP" altLang="en-US" dirty="0"/>
                        <a:t>の</a:t>
                      </a:r>
                      <a:r>
                        <a:rPr lang="zh-CN" altLang="en-US" dirty="0"/>
                        <a:t>「吐槽」大会</a:t>
                      </a:r>
                    </a:p>
                  </a:txBody>
                  <a:tcPr/>
                </a:tc>
                <a:extLst>
                  <a:ext uri="{0D108BD9-81ED-4DB2-BD59-A6C34878D82A}">
                    <a16:rowId xmlns:a16="http://schemas.microsoft.com/office/drawing/2014/main" val="1311417019"/>
                  </a:ext>
                </a:extLst>
              </a:tr>
              <a:tr h="370840">
                <a:tc>
                  <a:txBody>
                    <a:bodyPr/>
                    <a:lstStyle/>
                    <a:p>
                      <a:r>
                        <a:rPr lang="ja-JP" altLang="en-US" dirty="0"/>
                        <a:t>日曜日</a:t>
                      </a:r>
                      <a:endParaRPr lang="zh-CN" altLang="en-US" dirty="0"/>
                    </a:p>
                  </a:txBody>
                  <a:tcPr/>
                </a:tc>
                <a:tc>
                  <a:txBody>
                    <a:bodyPr/>
                    <a:lstStyle/>
                    <a:p>
                      <a:r>
                        <a:rPr lang="ja-JP" altLang="en-US" dirty="0"/>
                        <a:t>８時～１２時</a:t>
                      </a:r>
                      <a:endParaRPr lang="zh-CN" altLang="en-US" dirty="0"/>
                    </a:p>
                  </a:txBody>
                  <a:tcPr/>
                </a:tc>
                <a:tc>
                  <a:txBody>
                    <a:bodyPr/>
                    <a:lstStyle/>
                    <a:p>
                      <a:r>
                        <a:rPr lang="ja-JP" altLang="en-US" dirty="0"/>
                        <a:t>オンライン</a:t>
                      </a:r>
                      <a:endParaRPr lang="zh-CN" altLang="en-US" dirty="0"/>
                    </a:p>
                  </a:txBody>
                  <a:tcPr/>
                </a:tc>
                <a:tc>
                  <a:txBody>
                    <a:bodyPr/>
                    <a:lstStyle/>
                    <a:p>
                      <a:r>
                        <a:rPr lang="ja-JP" altLang="en-US" dirty="0"/>
                        <a:t>トレニンーグ（ビジネス）</a:t>
                      </a:r>
                      <a:endParaRPr lang="zh-CN" altLang="en-US" dirty="0"/>
                    </a:p>
                  </a:txBody>
                  <a:tcPr/>
                </a:tc>
                <a:extLst>
                  <a:ext uri="{0D108BD9-81ED-4DB2-BD59-A6C34878D82A}">
                    <a16:rowId xmlns:a16="http://schemas.microsoft.com/office/drawing/2014/main" val="235560906"/>
                  </a:ext>
                </a:extLst>
              </a:tr>
              <a:tr h="370840">
                <a:tc>
                  <a:txBody>
                    <a:bodyPr/>
                    <a:lstStyle/>
                    <a:p>
                      <a:r>
                        <a:rPr lang="ja-JP" altLang="en-US" dirty="0"/>
                        <a:t>日曜日</a:t>
                      </a:r>
                      <a:endParaRPr lang="zh-CN" altLang="en-US" dirty="0"/>
                    </a:p>
                  </a:txBody>
                  <a:tcPr/>
                </a:tc>
                <a:tc>
                  <a:txBody>
                    <a:bodyPr/>
                    <a:lstStyle/>
                    <a:p>
                      <a:r>
                        <a:rPr lang="ja-JP" altLang="en-US" dirty="0"/>
                        <a:t>１３時～１７時</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a:t>オンライン</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トレニンーグ（テック）</a:t>
                      </a:r>
                      <a:endParaRPr lang="zh-CN" altLang="en-US" dirty="0"/>
                    </a:p>
                  </a:txBody>
                  <a:tcPr/>
                </a:tc>
                <a:extLst>
                  <a:ext uri="{0D108BD9-81ED-4DB2-BD59-A6C34878D82A}">
                    <a16:rowId xmlns:a16="http://schemas.microsoft.com/office/drawing/2014/main" val="83239444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7574010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0344761"/>
                  </a:ext>
                </a:extLst>
              </a:tr>
            </a:tbl>
          </a:graphicData>
        </a:graphic>
      </p:graphicFrame>
      <p:sp>
        <p:nvSpPr>
          <p:cNvPr id="2" name="日期占位符 1">
            <a:extLst>
              <a:ext uri="{FF2B5EF4-FFF2-40B4-BE49-F238E27FC236}">
                <a16:creationId xmlns:a16="http://schemas.microsoft.com/office/drawing/2014/main" id="{55FC14BE-3EBF-457B-8D19-89FD475965B3}"/>
              </a:ext>
            </a:extLst>
          </p:cNvPr>
          <p:cNvSpPr>
            <a:spLocks noGrp="1"/>
          </p:cNvSpPr>
          <p:nvPr>
            <p:ph type="dt" sz="half" idx="6"/>
          </p:nvPr>
        </p:nvSpPr>
        <p:spPr/>
        <p:txBody>
          <a:bodyPr/>
          <a:lstStyle/>
          <a:p>
            <a:fld id="{99B51388-469A-4181-9FA7-BAF44B810561}" type="datetime1">
              <a:rPr lang="zh-CN" altLang="en-US" smtClean="0"/>
              <a:t>2022/3/18</a:t>
            </a:fld>
            <a:endParaRPr lang="en-US"/>
          </a:p>
        </p:txBody>
      </p:sp>
      <p:sp>
        <p:nvSpPr>
          <p:cNvPr id="3" name="灯片编号占位符 2">
            <a:extLst>
              <a:ext uri="{FF2B5EF4-FFF2-40B4-BE49-F238E27FC236}">
                <a16:creationId xmlns:a16="http://schemas.microsoft.com/office/drawing/2014/main" id="{F63A176A-E7E1-4DDF-AC10-EF576C7CADE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121</a:t>
            </a:fld>
            <a:r>
              <a:rPr spc="-45"/>
              <a:t> </a:t>
            </a:r>
            <a:r>
              <a:rPr spc="-5"/>
              <a:t>-</a:t>
            </a:r>
            <a:endParaRPr spc="-5" dirty="0"/>
          </a:p>
        </p:txBody>
      </p:sp>
    </p:spTree>
    <p:extLst>
      <p:ext uri="{BB962C8B-B14F-4D97-AF65-F5344CB8AC3E}">
        <p14:creationId xmlns:p14="http://schemas.microsoft.com/office/powerpoint/2010/main" val="213031941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84EC9-60D8-4D01-AFC6-47465A14D147}"/>
              </a:ext>
            </a:extLst>
          </p:cNvPr>
          <p:cNvSpPr>
            <a:spLocks noGrp="1"/>
          </p:cNvSpPr>
          <p:nvPr>
            <p:ph type="title"/>
          </p:nvPr>
        </p:nvSpPr>
        <p:spPr>
          <a:xfrm>
            <a:off x="316983" y="-16804"/>
            <a:ext cx="11540249" cy="492443"/>
          </a:xfrm>
        </p:spPr>
        <p:txBody>
          <a:bodyPr/>
          <a:lstStyle/>
          <a:p>
            <a:r>
              <a:rPr lang="ja-JP" altLang="en-US" dirty="0"/>
              <a:t>テックショー</a:t>
            </a:r>
            <a:endParaRPr lang="zh-CN" altLang="en-US" dirty="0"/>
          </a:p>
        </p:txBody>
      </p:sp>
      <p:sp>
        <p:nvSpPr>
          <p:cNvPr id="3" name="文本占位符 2">
            <a:extLst>
              <a:ext uri="{FF2B5EF4-FFF2-40B4-BE49-F238E27FC236}">
                <a16:creationId xmlns:a16="http://schemas.microsoft.com/office/drawing/2014/main" id="{2B9BFC51-9B36-4E41-8C4B-0DFCD24B359B}"/>
              </a:ext>
            </a:extLst>
          </p:cNvPr>
          <p:cNvSpPr>
            <a:spLocks noGrp="1"/>
          </p:cNvSpPr>
          <p:nvPr>
            <p:ph type="body" idx="1"/>
          </p:nvPr>
        </p:nvSpPr>
        <p:spPr>
          <a:xfrm>
            <a:off x="316983" y="702875"/>
            <a:ext cx="11540249" cy="2308324"/>
          </a:xfrm>
        </p:spPr>
        <p:txBody>
          <a:bodyPr/>
          <a:lstStyle/>
          <a:p>
            <a:pPr rtl="0"/>
            <a:r>
              <a:rPr lang="ja-JP" altLang="en-US" dirty="0"/>
              <a:t>趣旨：</a:t>
            </a:r>
            <a:r>
              <a:rPr lang="ja-JP" altLang="en-US" sz="1800" dirty="0">
                <a:latin typeface="+mn-ea"/>
              </a:rPr>
              <a:t>事業部＆プロジェクトの</a:t>
            </a:r>
            <a:r>
              <a:rPr lang="ja-JP" altLang="en-US" sz="1800" dirty="0">
                <a:solidFill>
                  <a:srgbClr val="000000"/>
                </a:solidFill>
                <a:effectLst/>
                <a:latin typeface="+mn-ea"/>
              </a:rPr>
              <a:t>プレゼンテーション</a:t>
            </a:r>
            <a:r>
              <a:rPr lang="ja-JP" altLang="en-US" sz="1800" dirty="0">
                <a:solidFill>
                  <a:srgbClr val="808080"/>
                </a:solidFill>
                <a:effectLst/>
                <a:latin typeface="+mn-ea"/>
              </a:rPr>
              <a:t> 、</a:t>
            </a:r>
            <a:r>
              <a:rPr lang="ja-JP" altLang="en-US" sz="1800" dirty="0">
                <a:effectLst/>
                <a:latin typeface="+mn-ea"/>
              </a:rPr>
              <a:t>社員の技能＆アイデアのアピール、業界情報、知識＆経験の交流など</a:t>
            </a:r>
            <a:r>
              <a:rPr lang="ja-JP" altLang="en-US" sz="1800" dirty="0">
                <a:latin typeface="+mn-ea"/>
              </a:rPr>
              <a:t>、待機・昇職の方は　必ず活用する</a:t>
            </a:r>
            <a:endParaRPr lang="ja-JP" altLang="en-US" sz="1800" dirty="0">
              <a:effectLst/>
              <a:latin typeface="+mn-ea"/>
            </a:endParaRPr>
          </a:p>
          <a:p>
            <a:r>
              <a:rPr lang="ja-JP" altLang="en-US" dirty="0"/>
              <a:t>参加者：</a:t>
            </a:r>
            <a:r>
              <a:rPr lang="ja-JP" altLang="en-US" sz="1800" dirty="0">
                <a:latin typeface="+mn-ea"/>
              </a:rPr>
              <a:t>社員、社員の家族（事前連絡要</a:t>
            </a:r>
            <a:r>
              <a:rPr lang="zh-CN" altLang="en-US" sz="1800" dirty="0">
                <a:latin typeface="+mn-ea"/>
              </a:rPr>
              <a:t>、</a:t>
            </a:r>
            <a:r>
              <a:rPr lang="ja-JP" altLang="en-US" sz="1800" dirty="0">
                <a:latin typeface="+mn-ea"/>
              </a:rPr>
              <a:t>子供確認要）</a:t>
            </a:r>
            <a:endParaRPr lang="en-US" altLang="ja-JP" sz="1800" dirty="0">
              <a:latin typeface="+mn-ea"/>
            </a:endParaRPr>
          </a:p>
          <a:p>
            <a:r>
              <a:rPr lang="ja-JP" altLang="en-US" dirty="0"/>
              <a:t>サポート：</a:t>
            </a:r>
            <a:r>
              <a:rPr lang="ja-JP" altLang="en-US" sz="1800" dirty="0"/>
              <a:t>無料飲食を提供する</a:t>
            </a:r>
            <a:endParaRPr lang="en-US" altLang="ja-JP" sz="1800" dirty="0"/>
          </a:p>
          <a:p>
            <a:r>
              <a:rPr lang="ja-JP" altLang="en-US" dirty="0"/>
              <a:t>ルール：</a:t>
            </a:r>
            <a:endParaRPr lang="en-US" altLang="ja-JP" dirty="0"/>
          </a:p>
          <a:p>
            <a:r>
              <a:rPr lang="ja-JP" altLang="en-US" sz="1800" dirty="0"/>
              <a:t>事前スライドを準備し、イベント担当に資料を提出する。日程表によって　出席する。</a:t>
            </a:r>
            <a:endParaRPr lang="en-US" altLang="ja-JP" sz="1800" dirty="0"/>
          </a:p>
          <a:p>
            <a:r>
              <a:rPr lang="ja-JP" altLang="en-US" sz="1800" dirty="0"/>
              <a:t>原則：</a:t>
            </a:r>
            <a:r>
              <a:rPr lang="en-US" altLang="ja-JP" sz="1800" dirty="0"/>
              <a:t>18</a:t>
            </a:r>
            <a:r>
              <a:rPr lang="ja-JP" altLang="en-US" sz="1800" dirty="0"/>
              <a:t>時～</a:t>
            </a:r>
            <a:r>
              <a:rPr lang="en-US" altLang="ja-JP" sz="1800" dirty="0"/>
              <a:t>21</a:t>
            </a:r>
            <a:r>
              <a:rPr lang="ja-JP" altLang="en-US" sz="1800" dirty="0"/>
              <a:t>時（清掃したら、</a:t>
            </a:r>
            <a:r>
              <a:rPr lang="en-US" altLang="ja-JP" sz="1800" dirty="0"/>
              <a:t>22</a:t>
            </a:r>
            <a:r>
              <a:rPr lang="ja-JP" altLang="en-US" sz="1800" dirty="0"/>
              <a:t>時前帰宅）</a:t>
            </a:r>
            <a:endParaRPr lang="zh-CN" altLang="en-US" sz="1800" dirty="0"/>
          </a:p>
        </p:txBody>
      </p:sp>
      <p:graphicFrame>
        <p:nvGraphicFramePr>
          <p:cNvPr id="4" name="表格 4">
            <a:extLst>
              <a:ext uri="{FF2B5EF4-FFF2-40B4-BE49-F238E27FC236}">
                <a16:creationId xmlns:a16="http://schemas.microsoft.com/office/drawing/2014/main" id="{4D923AA7-EB77-4AEF-92C2-178B84DFB5AB}"/>
              </a:ext>
            </a:extLst>
          </p:cNvPr>
          <p:cNvGraphicFramePr>
            <a:graphicFrameLocks noGrp="1"/>
          </p:cNvGraphicFramePr>
          <p:nvPr>
            <p:extLst>
              <p:ext uri="{D42A27DB-BD31-4B8C-83A1-F6EECF244321}">
                <p14:modId xmlns:p14="http://schemas.microsoft.com/office/powerpoint/2010/main" val="354486640"/>
              </p:ext>
            </p:extLst>
          </p:nvPr>
        </p:nvGraphicFramePr>
        <p:xfrm>
          <a:off x="316983" y="3667141"/>
          <a:ext cx="11425074" cy="1112520"/>
        </p:xfrm>
        <a:graphic>
          <a:graphicData uri="http://schemas.openxmlformats.org/drawingml/2006/table">
            <a:tbl>
              <a:tblPr firstRow="1" bandRow="1">
                <a:tableStyleId>{5C22544A-7EE6-4342-B048-85BDC9FD1C3A}</a:tableStyleId>
              </a:tblPr>
              <a:tblGrid>
                <a:gridCol w="2304495">
                  <a:extLst>
                    <a:ext uri="{9D8B030D-6E8A-4147-A177-3AD203B41FA5}">
                      <a16:colId xmlns:a16="http://schemas.microsoft.com/office/drawing/2014/main" val="438994959"/>
                    </a:ext>
                  </a:extLst>
                </a:gridCol>
                <a:gridCol w="9120579">
                  <a:extLst>
                    <a:ext uri="{9D8B030D-6E8A-4147-A177-3AD203B41FA5}">
                      <a16:colId xmlns:a16="http://schemas.microsoft.com/office/drawing/2014/main" val="591853182"/>
                    </a:ext>
                  </a:extLst>
                </a:gridCol>
              </a:tblGrid>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348500464"/>
                  </a:ext>
                </a:extLst>
              </a:tr>
              <a:tr h="370840">
                <a:tc>
                  <a:txBody>
                    <a:bodyPr/>
                    <a:lstStyle/>
                    <a:p>
                      <a:r>
                        <a:rPr lang="ja-JP" altLang="en-US" dirty="0"/>
                        <a:t>ミニ講演</a:t>
                      </a:r>
                      <a:endParaRPr lang="zh-CN" altLang="en-US" dirty="0"/>
                    </a:p>
                  </a:txBody>
                  <a:tcPr/>
                </a:tc>
                <a:tc>
                  <a:txBody>
                    <a:bodyPr/>
                    <a:lstStyle/>
                    <a:p>
                      <a:r>
                        <a:rPr lang="ja-JP" altLang="en-US" dirty="0"/>
                        <a:t>８セション、講演と</a:t>
                      </a:r>
                      <a:r>
                        <a:rPr lang="zh-CN" altLang="en-US" sz="1800" dirty="0">
                          <a:solidFill>
                            <a:schemeClr val="dk1"/>
                          </a:solidFill>
                          <a:effectLst/>
                          <a:latin typeface="+mn-lt"/>
                          <a:ea typeface="+mn-ea"/>
                          <a:cs typeface="+mn-cs"/>
                        </a:rPr>
                        <a:t>問答</a:t>
                      </a:r>
                      <a:r>
                        <a:rPr lang="ja-JP" altLang="en-US" sz="1800" dirty="0">
                          <a:solidFill>
                            <a:schemeClr val="dk1"/>
                          </a:solidFill>
                          <a:effectLst/>
                          <a:latin typeface="+mn-lt"/>
                          <a:ea typeface="+mn-ea"/>
                          <a:cs typeface="+mn-cs"/>
                        </a:rPr>
                        <a:t>は１５分以内</a:t>
                      </a:r>
                      <a:endParaRPr lang="zh-CN" altLang="en-US" dirty="0"/>
                    </a:p>
                  </a:txBody>
                  <a:tcPr/>
                </a:tc>
                <a:extLst>
                  <a:ext uri="{0D108BD9-81ED-4DB2-BD59-A6C34878D82A}">
                    <a16:rowId xmlns:a16="http://schemas.microsoft.com/office/drawing/2014/main" val="2748459052"/>
                  </a:ext>
                </a:extLst>
              </a:tr>
              <a:tr h="370840">
                <a:tc>
                  <a:txBody>
                    <a:bodyPr/>
                    <a:lstStyle/>
                    <a:p>
                      <a:r>
                        <a:rPr lang="ja-JP" altLang="en-US" dirty="0"/>
                        <a:t>交流会</a:t>
                      </a:r>
                      <a:endParaRPr lang="zh-CN" altLang="en-US" dirty="0"/>
                    </a:p>
                  </a:txBody>
                  <a:tcPr/>
                </a:tc>
                <a:tc>
                  <a:txBody>
                    <a:bodyPr/>
                    <a:lstStyle/>
                    <a:p>
                      <a:endParaRPr lang="zh-CN" altLang="en-US" dirty="0"/>
                    </a:p>
                  </a:txBody>
                  <a:tcPr/>
                </a:tc>
                <a:extLst>
                  <a:ext uri="{0D108BD9-81ED-4DB2-BD59-A6C34878D82A}">
                    <a16:rowId xmlns:a16="http://schemas.microsoft.com/office/drawing/2014/main" val="2006644126"/>
                  </a:ext>
                </a:extLst>
              </a:tr>
            </a:tbl>
          </a:graphicData>
        </a:graphic>
      </p:graphicFrame>
      <p:sp>
        <p:nvSpPr>
          <p:cNvPr id="5" name="日期占位符 4">
            <a:extLst>
              <a:ext uri="{FF2B5EF4-FFF2-40B4-BE49-F238E27FC236}">
                <a16:creationId xmlns:a16="http://schemas.microsoft.com/office/drawing/2014/main" id="{D58DFC05-D657-4C37-A8B6-0C3FFCF7735C}"/>
              </a:ext>
            </a:extLst>
          </p:cNvPr>
          <p:cNvSpPr>
            <a:spLocks noGrp="1"/>
          </p:cNvSpPr>
          <p:nvPr>
            <p:ph type="dt" sz="half" idx="6"/>
          </p:nvPr>
        </p:nvSpPr>
        <p:spPr/>
        <p:txBody>
          <a:bodyPr/>
          <a:lstStyle/>
          <a:p>
            <a:fld id="{54B7E981-CB53-4C66-A553-E5C8EF1BED3B}" type="datetime1">
              <a:rPr lang="zh-CN" altLang="en-US" smtClean="0"/>
              <a:t>2022/3/18</a:t>
            </a:fld>
            <a:endParaRPr lang="en-US"/>
          </a:p>
        </p:txBody>
      </p:sp>
      <p:sp>
        <p:nvSpPr>
          <p:cNvPr id="6" name="灯片编号占位符 5">
            <a:extLst>
              <a:ext uri="{FF2B5EF4-FFF2-40B4-BE49-F238E27FC236}">
                <a16:creationId xmlns:a16="http://schemas.microsoft.com/office/drawing/2014/main" id="{837F5546-3BD7-488C-B855-EE1F9F93298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122</a:t>
            </a:fld>
            <a:r>
              <a:rPr spc="-45"/>
              <a:t> </a:t>
            </a:r>
            <a:r>
              <a:rPr spc="-5"/>
              <a:t>-</a:t>
            </a:r>
            <a:endParaRPr spc="-5" dirty="0"/>
          </a:p>
        </p:txBody>
      </p:sp>
    </p:spTree>
    <p:extLst>
      <p:ext uri="{BB962C8B-B14F-4D97-AF65-F5344CB8AC3E}">
        <p14:creationId xmlns:p14="http://schemas.microsoft.com/office/powerpoint/2010/main" val="407897559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3596B4-2449-4C46-97FD-010A02635381}"/>
              </a:ext>
            </a:extLst>
          </p:cNvPr>
          <p:cNvSpPr>
            <a:spLocks noGrp="1"/>
          </p:cNvSpPr>
          <p:nvPr>
            <p:ph type="title"/>
          </p:nvPr>
        </p:nvSpPr>
        <p:spPr/>
        <p:txBody>
          <a:bodyPr/>
          <a:lstStyle/>
          <a:p>
            <a:r>
              <a:rPr lang="zh-TW" altLang="en-US" dirty="0"/>
              <a:t>定例社員会議</a:t>
            </a:r>
            <a:endParaRPr lang="zh-CN" altLang="en-US" dirty="0"/>
          </a:p>
        </p:txBody>
      </p:sp>
      <p:sp>
        <p:nvSpPr>
          <p:cNvPr id="5" name="文本占位符 4">
            <a:extLst>
              <a:ext uri="{FF2B5EF4-FFF2-40B4-BE49-F238E27FC236}">
                <a16:creationId xmlns:a16="http://schemas.microsoft.com/office/drawing/2014/main" id="{349C7938-48E2-42F9-B2B5-C1F6740770B3}"/>
              </a:ext>
            </a:extLst>
          </p:cNvPr>
          <p:cNvSpPr>
            <a:spLocks noGrp="1"/>
          </p:cNvSpPr>
          <p:nvPr>
            <p:ph type="body" idx="1"/>
          </p:nvPr>
        </p:nvSpPr>
        <p:spPr>
          <a:xfrm>
            <a:off x="316983" y="799022"/>
            <a:ext cx="11540249" cy="4062651"/>
          </a:xfrm>
        </p:spPr>
        <p:txBody>
          <a:bodyPr/>
          <a:lstStyle/>
          <a:p>
            <a:r>
              <a:rPr lang="ja-JP" altLang="en-US" dirty="0"/>
              <a:t>月一回（通常第三週金曜日</a:t>
            </a:r>
            <a:r>
              <a:rPr lang="en-US" altLang="ja-JP" dirty="0"/>
              <a:t>18</a:t>
            </a:r>
            <a:r>
              <a:rPr lang="ja-JP" altLang="en-US" dirty="0"/>
              <a:t>時）　社員「吐槽」大会</a:t>
            </a:r>
          </a:p>
          <a:p>
            <a:r>
              <a:rPr lang="ja-JP" altLang="en-US" dirty="0"/>
              <a:t>ルール：社員は毎年</a:t>
            </a:r>
            <a:r>
              <a:rPr lang="en-US" altLang="ja-JP" dirty="0"/>
              <a:t>4</a:t>
            </a:r>
            <a:r>
              <a:rPr lang="ja-JP" altLang="en-US" dirty="0"/>
              <a:t>回参加します。毎</a:t>
            </a:r>
            <a:r>
              <a:rPr lang="en-US" altLang="ja-JP" dirty="0"/>
              <a:t>4</a:t>
            </a:r>
            <a:r>
              <a:rPr lang="ja-JP" altLang="en-US" dirty="0"/>
              <a:t>半期</a:t>
            </a:r>
            <a:r>
              <a:rPr lang="ja-JP" altLang="en-US"/>
              <a:t>一回（最低）</a:t>
            </a:r>
            <a:endParaRPr lang="ja-JP" altLang="en-US" dirty="0"/>
          </a:p>
          <a:p>
            <a:r>
              <a:rPr lang="ja-JP" altLang="en-US" dirty="0"/>
              <a:t>ポイント：</a:t>
            </a:r>
          </a:p>
          <a:p>
            <a:r>
              <a:rPr lang="ja-JP" altLang="en-US" dirty="0"/>
              <a:t>・社員悩みを聞く（社内ルールを改善する）</a:t>
            </a:r>
          </a:p>
          <a:p>
            <a:r>
              <a:rPr lang="ja-JP" altLang="en-US" dirty="0"/>
              <a:t>・社内イノベーションのため　社員アイデアを聞く（社内事業を改善する）</a:t>
            </a:r>
          </a:p>
          <a:p>
            <a:r>
              <a:rPr lang="ja-JP" altLang="en-US" dirty="0"/>
              <a:t>・業界情報を共有する（社員は　毎</a:t>
            </a:r>
            <a:r>
              <a:rPr lang="en-US" altLang="ja-JP" dirty="0"/>
              <a:t>4</a:t>
            </a:r>
            <a:r>
              <a:rPr lang="ja-JP" altLang="en-US" dirty="0"/>
              <a:t>半期　</a:t>
            </a:r>
            <a:r>
              <a:rPr lang="en-US" altLang="ja-JP" dirty="0"/>
              <a:t>1</a:t>
            </a:r>
            <a:r>
              <a:rPr lang="ja-JP" altLang="en-US" dirty="0"/>
              <a:t>社を調査して　資料を整理して　発表する。他社の面接会を参加でも構いません。）</a:t>
            </a:r>
          </a:p>
          <a:p>
            <a:r>
              <a:rPr lang="ja-JP" altLang="en-US" dirty="0"/>
              <a:t>・自社事業により　新職位の創出、事業メンバー採用</a:t>
            </a:r>
          </a:p>
          <a:p>
            <a:r>
              <a:rPr lang="ja-JP" altLang="en-US" dirty="0"/>
              <a:t>職位は　社員家族を優先採用すること（</a:t>
            </a:r>
            <a:r>
              <a:rPr lang="en-US" altLang="ja-JP" dirty="0"/>
              <a:t>BPO</a:t>
            </a:r>
            <a:r>
              <a:rPr lang="ja-JP" altLang="en-US" dirty="0"/>
              <a:t>のような仕事もあり、リモートも</a:t>
            </a:r>
            <a:r>
              <a:rPr lang="en-US" altLang="ja-JP" dirty="0"/>
              <a:t>OK</a:t>
            </a:r>
            <a:r>
              <a:rPr lang="ja-JP" altLang="en-US" dirty="0"/>
              <a:t>、大学生アルバイトも可能）</a:t>
            </a:r>
          </a:p>
          <a:p>
            <a:endParaRPr lang="zh-CN" altLang="en-US" dirty="0"/>
          </a:p>
        </p:txBody>
      </p:sp>
      <p:sp>
        <p:nvSpPr>
          <p:cNvPr id="2" name="灯片编号占位符 1">
            <a:extLst>
              <a:ext uri="{FF2B5EF4-FFF2-40B4-BE49-F238E27FC236}">
                <a16:creationId xmlns:a16="http://schemas.microsoft.com/office/drawing/2014/main" id="{D1885E02-0F7C-4C99-BBCB-F2895A836E6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123</a:t>
            </a:fld>
            <a:r>
              <a:rPr spc="-45"/>
              <a:t> </a:t>
            </a:r>
            <a:r>
              <a:rPr spc="-5"/>
              <a:t>-</a:t>
            </a:r>
            <a:endParaRPr spc="-5" dirty="0"/>
          </a:p>
        </p:txBody>
      </p:sp>
      <p:sp>
        <p:nvSpPr>
          <p:cNvPr id="3" name="日期占位符 2">
            <a:extLst>
              <a:ext uri="{FF2B5EF4-FFF2-40B4-BE49-F238E27FC236}">
                <a16:creationId xmlns:a16="http://schemas.microsoft.com/office/drawing/2014/main" id="{F98CD52E-C2B4-4194-93B6-13F9DEE34D52}"/>
              </a:ext>
            </a:extLst>
          </p:cNvPr>
          <p:cNvSpPr>
            <a:spLocks noGrp="1"/>
          </p:cNvSpPr>
          <p:nvPr>
            <p:ph type="dt" sz="half" idx="6"/>
          </p:nvPr>
        </p:nvSpPr>
        <p:spPr/>
        <p:txBody>
          <a:bodyPr/>
          <a:lstStyle/>
          <a:p>
            <a:fld id="{50D4CF0D-7D66-4750-93AD-EC01ECDE6714}" type="datetime1">
              <a:rPr lang="zh-CN" altLang="en-US" smtClean="0"/>
              <a:t>2022/3/18</a:t>
            </a:fld>
            <a:endParaRPr lang="en-US"/>
          </a:p>
        </p:txBody>
      </p:sp>
    </p:spTree>
    <p:extLst>
      <p:ext uri="{BB962C8B-B14F-4D97-AF65-F5344CB8AC3E}">
        <p14:creationId xmlns:p14="http://schemas.microsoft.com/office/powerpoint/2010/main" val="386718504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81A501A-DC33-43DB-B727-843EC77DB0A6}"/>
              </a:ext>
            </a:extLst>
          </p:cNvPr>
          <p:cNvSpPr>
            <a:spLocks noGrp="1"/>
          </p:cNvSpPr>
          <p:nvPr>
            <p:ph type="title"/>
          </p:nvPr>
        </p:nvSpPr>
        <p:spPr>
          <a:xfrm>
            <a:off x="316983" y="-16805"/>
            <a:ext cx="11540249" cy="492443"/>
          </a:xfrm>
        </p:spPr>
        <p:txBody>
          <a:bodyPr/>
          <a:lstStyle/>
          <a:p>
            <a:r>
              <a:rPr lang="ja-JP" altLang="en-US" dirty="0"/>
              <a:t>社員教育</a:t>
            </a:r>
          </a:p>
        </p:txBody>
      </p:sp>
      <p:sp>
        <p:nvSpPr>
          <p:cNvPr id="8" name="テキスト プレースホルダー 7">
            <a:extLst>
              <a:ext uri="{FF2B5EF4-FFF2-40B4-BE49-F238E27FC236}">
                <a16:creationId xmlns:a16="http://schemas.microsoft.com/office/drawing/2014/main" id="{FCA9EF2C-955B-4DC1-94FB-41A96495306B}"/>
              </a:ext>
            </a:extLst>
          </p:cNvPr>
          <p:cNvSpPr>
            <a:spLocks noGrp="1"/>
          </p:cNvSpPr>
          <p:nvPr>
            <p:ph type="body" idx="1"/>
          </p:nvPr>
        </p:nvSpPr>
        <p:spPr>
          <a:xfrm>
            <a:off x="325875" y="684722"/>
            <a:ext cx="11540249" cy="4801314"/>
          </a:xfrm>
        </p:spPr>
        <p:txBody>
          <a:bodyPr/>
          <a:lstStyle/>
          <a:p>
            <a:pPr marL="285750" indent="-285750">
              <a:buFont typeface="Wingdings" panose="05000000000000000000" pitchFamily="2" charset="2"/>
              <a:buChar char="l"/>
            </a:pPr>
            <a:r>
              <a:rPr lang="ja-JP" altLang="en-US" sz="2400" dirty="0"/>
              <a:t>目標</a:t>
            </a:r>
            <a:endParaRPr lang="en-US" altLang="ja-JP" sz="2400" dirty="0"/>
          </a:p>
          <a:p>
            <a:pPr marL="742950" lvl="1" indent="-285750">
              <a:buFont typeface="Wingdings" panose="05000000000000000000" pitchFamily="2" charset="2"/>
              <a:buChar char="l"/>
            </a:pPr>
            <a:r>
              <a:rPr lang="ja-JP" altLang="en-US" sz="2400" dirty="0"/>
              <a:t>人材の選出（社内）：主なプロジェクトリーダー、テックリーダーなどコアメンバー</a:t>
            </a:r>
            <a:endParaRPr lang="en-US" altLang="ja-JP" sz="2400" dirty="0"/>
          </a:p>
          <a:p>
            <a:pPr marL="742950" lvl="1" indent="-285750">
              <a:buFont typeface="Wingdings" panose="05000000000000000000" pitchFamily="2" charset="2"/>
              <a:buChar char="l"/>
            </a:pPr>
            <a:r>
              <a:rPr lang="ja-JP" altLang="en-US" sz="2400" dirty="0"/>
              <a:t>人材の育成（社内・社外）：若い技術者にトレーニングプランと資料をサポートする</a:t>
            </a:r>
            <a:endParaRPr lang="en-US" altLang="ja-JP" sz="2400" dirty="0"/>
          </a:p>
          <a:p>
            <a:pPr marL="285750" indent="-285750">
              <a:buFont typeface="Wingdings" panose="05000000000000000000" pitchFamily="2" charset="2"/>
              <a:buChar char="l"/>
            </a:pPr>
            <a:r>
              <a:rPr lang="ja-JP" altLang="en-US" sz="2400" dirty="0"/>
              <a:t>セッション</a:t>
            </a:r>
            <a:endParaRPr lang="en-US" altLang="ja-JP" sz="2400" dirty="0"/>
          </a:p>
          <a:p>
            <a:pPr marL="742950" lvl="1" indent="-285750">
              <a:buFont typeface="Wingdings" panose="05000000000000000000" pitchFamily="2" charset="2"/>
              <a:buChar char="l"/>
            </a:pPr>
            <a:r>
              <a:rPr lang="ja-JP" altLang="en-US" sz="2400" dirty="0"/>
              <a:t>毎サイクルの成果発表会＆フォーラムは　原則として　</a:t>
            </a:r>
            <a:r>
              <a:rPr lang="en-US" altLang="ja-JP" sz="2400" dirty="0"/>
              <a:t>8</a:t>
            </a:r>
            <a:r>
              <a:rPr lang="ja-JP" altLang="en-US" sz="2400" dirty="0"/>
              <a:t>回（最大</a:t>
            </a:r>
            <a:r>
              <a:rPr lang="en-US" altLang="ja-JP" sz="2400" dirty="0"/>
              <a:t>10</a:t>
            </a:r>
            <a:r>
              <a:rPr lang="ja-JP" altLang="en-US" sz="2400" dirty="0"/>
              <a:t>週）だけだ。</a:t>
            </a:r>
            <a:endParaRPr lang="en-US" altLang="ja-JP" sz="2400" dirty="0"/>
          </a:p>
          <a:p>
            <a:pPr marL="285750" lvl="1" indent="-285750">
              <a:buFont typeface="Wingdings" panose="05000000000000000000" pitchFamily="2" charset="2"/>
              <a:buChar char="l"/>
            </a:pPr>
            <a:r>
              <a:rPr lang="ja-JP" altLang="en-US" sz="2400" dirty="0">
                <a:solidFill>
                  <a:schemeClr val="tx1"/>
                </a:solidFill>
              </a:rPr>
              <a:t>学習チーム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チームメンバー人数は原則として</a:t>
            </a:r>
            <a:r>
              <a:rPr lang="en-US" altLang="ja-JP" sz="2400" dirty="0">
                <a:solidFill>
                  <a:schemeClr val="tx1"/>
                </a:solidFill>
              </a:rPr>
              <a:t>8</a:t>
            </a:r>
            <a:r>
              <a:rPr lang="ja-JP" altLang="en-US" sz="2400" dirty="0">
                <a:solidFill>
                  <a:schemeClr val="tx1"/>
                </a:solidFill>
              </a:rPr>
              <a:t>名だけだ。毎チームは一つ課題だ。</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実施方法</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テキスト、ケーススタディ</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ワークショップ</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実施期間</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t>毎サイクルの期間は　</a:t>
            </a:r>
            <a:r>
              <a:rPr lang="ja-JP" altLang="en-US" sz="2400" dirty="0">
                <a:solidFill>
                  <a:schemeClr val="tx1"/>
                </a:solidFill>
              </a:rPr>
              <a:t>原則として</a:t>
            </a:r>
            <a:r>
              <a:rPr lang="en-US" altLang="ja-JP" sz="2400" dirty="0">
                <a:solidFill>
                  <a:schemeClr val="tx1"/>
                </a:solidFill>
              </a:rPr>
              <a:t>3</a:t>
            </a:r>
            <a:r>
              <a:rPr lang="ja-JP" altLang="en-US" sz="2400" dirty="0">
                <a:solidFill>
                  <a:schemeClr val="tx1"/>
                </a:solidFill>
              </a:rPr>
              <a:t>ヶ月以内だ。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毎年　</a:t>
            </a:r>
            <a:r>
              <a:rPr lang="en-US" altLang="ja-JP" sz="2400" dirty="0">
                <a:solidFill>
                  <a:schemeClr val="tx1"/>
                </a:solidFill>
              </a:rPr>
              <a:t>4</a:t>
            </a:r>
            <a:r>
              <a:rPr lang="ja-JP" altLang="en-US" sz="2400" dirty="0">
                <a:solidFill>
                  <a:schemeClr val="tx1"/>
                </a:solidFill>
              </a:rPr>
              <a:t>サイクルを実施することだ。</a:t>
            </a:r>
          </a:p>
        </p:txBody>
      </p:sp>
      <p:sp>
        <p:nvSpPr>
          <p:cNvPr id="2" name="灯片编号占位符 1">
            <a:extLst>
              <a:ext uri="{FF2B5EF4-FFF2-40B4-BE49-F238E27FC236}">
                <a16:creationId xmlns:a16="http://schemas.microsoft.com/office/drawing/2014/main" id="{E356733F-5510-4D42-8A6F-23AAC087E89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124</a:t>
            </a:fld>
            <a:r>
              <a:rPr spc="-45"/>
              <a:t> </a:t>
            </a:r>
            <a:r>
              <a:rPr spc="-5"/>
              <a:t>-</a:t>
            </a:r>
            <a:endParaRPr spc="-5" dirty="0"/>
          </a:p>
        </p:txBody>
      </p:sp>
      <p:sp>
        <p:nvSpPr>
          <p:cNvPr id="3" name="日期占位符 2">
            <a:extLst>
              <a:ext uri="{FF2B5EF4-FFF2-40B4-BE49-F238E27FC236}">
                <a16:creationId xmlns:a16="http://schemas.microsoft.com/office/drawing/2014/main" id="{C375B133-A7CB-4AE1-B2F9-18C85ED2E8FE}"/>
              </a:ext>
            </a:extLst>
          </p:cNvPr>
          <p:cNvSpPr>
            <a:spLocks noGrp="1"/>
          </p:cNvSpPr>
          <p:nvPr>
            <p:ph type="dt" sz="half" idx="6"/>
          </p:nvPr>
        </p:nvSpPr>
        <p:spPr/>
        <p:txBody>
          <a:bodyPr/>
          <a:lstStyle/>
          <a:p>
            <a:fld id="{3BFC3DC1-F979-429D-A47A-5B06298535D1}" type="datetime1">
              <a:rPr lang="zh-CN" altLang="en-US" smtClean="0"/>
              <a:t>2022/3/18</a:t>
            </a:fld>
            <a:endParaRPr lang="en-US"/>
          </a:p>
        </p:txBody>
      </p:sp>
    </p:spTree>
    <p:extLst>
      <p:ext uri="{BB962C8B-B14F-4D97-AF65-F5344CB8AC3E}">
        <p14:creationId xmlns:p14="http://schemas.microsoft.com/office/powerpoint/2010/main" val="82701581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関係図</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13680688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トレニンーグトピック（ビジネス）</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2416861869"/>
              </p:ext>
            </p:extLst>
          </p:nvPr>
        </p:nvGraphicFramePr>
        <p:xfrm>
          <a:off x="446643" y="673946"/>
          <a:ext cx="11394839" cy="5562600"/>
        </p:xfrm>
        <a:graphic>
          <a:graphicData uri="http://schemas.openxmlformats.org/drawingml/2006/table">
            <a:tbl>
              <a:tblPr firstRow="1" bandRow="1">
                <a:tableStyleId>{5C22544A-7EE6-4342-B048-85BDC9FD1C3A}</a:tableStyleId>
              </a:tblPr>
              <a:tblGrid>
                <a:gridCol w="3359104">
                  <a:extLst>
                    <a:ext uri="{9D8B030D-6E8A-4147-A177-3AD203B41FA5}">
                      <a16:colId xmlns:a16="http://schemas.microsoft.com/office/drawing/2014/main" val="3948727593"/>
                    </a:ext>
                  </a:extLst>
                </a:gridCol>
                <a:gridCol w="1328560">
                  <a:extLst>
                    <a:ext uri="{9D8B030D-6E8A-4147-A177-3AD203B41FA5}">
                      <a16:colId xmlns:a16="http://schemas.microsoft.com/office/drawing/2014/main" val="236633133"/>
                    </a:ext>
                  </a:extLst>
                </a:gridCol>
                <a:gridCol w="890273">
                  <a:extLst>
                    <a:ext uri="{9D8B030D-6E8A-4147-A177-3AD203B41FA5}">
                      <a16:colId xmlns:a16="http://schemas.microsoft.com/office/drawing/2014/main" val="2443955635"/>
                    </a:ext>
                  </a:extLst>
                </a:gridCol>
                <a:gridCol w="1027236">
                  <a:extLst>
                    <a:ext uri="{9D8B030D-6E8A-4147-A177-3AD203B41FA5}">
                      <a16:colId xmlns:a16="http://schemas.microsoft.com/office/drawing/2014/main" val="2125255742"/>
                    </a:ext>
                  </a:extLst>
                </a:gridCol>
                <a:gridCol w="1164203">
                  <a:extLst>
                    <a:ext uri="{9D8B030D-6E8A-4147-A177-3AD203B41FA5}">
                      <a16:colId xmlns:a16="http://schemas.microsoft.com/office/drawing/2014/main" val="1199080456"/>
                    </a:ext>
                  </a:extLst>
                </a:gridCol>
                <a:gridCol w="362546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IT</a:t>
                      </a:r>
                      <a:r>
                        <a:rPr lang="ja-JP" altLang="en-US" dirty="0"/>
                        <a:t>業界関連法律</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366569229"/>
                  </a:ext>
                </a:extLst>
              </a:tr>
              <a:tr h="370840">
                <a:tc>
                  <a:txBody>
                    <a:bodyPr/>
                    <a:lstStyle/>
                    <a:p>
                      <a:r>
                        <a:rPr lang="ja-JP" altLang="en-US" dirty="0"/>
                        <a:t>ビジネスマナー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657066421"/>
                  </a:ext>
                </a:extLst>
              </a:tr>
              <a:tr h="370840">
                <a:tc>
                  <a:txBody>
                    <a:bodyPr/>
                    <a:lstStyle/>
                    <a:p>
                      <a:r>
                        <a:rPr lang="ja-JP" altLang="en-US" dirty="0"/>
                        <a:t>ビジネス文書</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51926147"/>
                  </a:ext>
                </a:extLst>
              </a:tr>
              <a:tr h="370840">
                <a:tc>
                  <a:txBody>
                    <a:bodyPr/>
                    <a:lstStyle/>
                    <a:p>
                      <a:r>
                        <a:rPr lang="ja-JP" altLang="en-US" dirty="0"/>
                        <a:t>コミュニケーションと講演</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13689359"/>
                  </a:ext>
                </a:extLst>
              </a:tr>
              <a:tr h="370840">
                <a:tc>
                  <a:txBody>
                    <a:bodyPr/>
                    <a:lstStyle/>
                    <a:p>
                      <a:r>
                        <a:rPr lang="ja-JP" altLang="en-US" dirty="0"/>
                        <a:t>人事評価（</a:t>
                      </a:r>
                      <a:r>
                        <a:rPr lang="en-US" altLang="ja-JP" dirty="0"/>
                        <a:t>OKR</a:t>
                      </a:r>
                      <a:r>
                        <a:rPr lang="ja-JP" altLang="en-US" dirty="0"/>
                        <a:t>）</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569692292"/>
                  </a:ext>
                </a:extLst>
              </a:tr>
              <a:tr h="370840">
                <a:tc>
                  <a:txBody>
                    <a:bodyPr/>
                    <a:lstStyle/>
                    <a:p>
                      <a:r>
                        <a:rPr lang="ja-JP" altLang="en-US" dirty="0"/>
                        <a:t>真実の瞬間（</a:t>
                      </a:r>
                      <a:r>
                        <a:rPr lang="en-US" altLang="ja-JP" dirty="0"/>
                        <a:t>MOT</a:t>
                      </a:r>
                      <a:r>
                        <a:rPr lang="ja-JP" altLang="en-US" dirty="0"/>
                        <a:t>）</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zh-CN" dirty="0"/>
                        <a:t>16</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7016982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68408687"/>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126</a:t>
            </a:fld>
            <a:r>
              <a:rPr spc="-45"/>
              <a:t> </a:t>
            </a:r>
            <a:r>
              <a:rPr spc="-5"/>
              <a:t>-</a:t>
            </a:r>
            <a:endParaRPr spc="-5" dirty="0"/>
          </a:p>
        </p:txBody>
      </p:sp>
      <p:sp>
        <p:nvSpPr>
          <p:cNvPr id="3" name="日期占位符 2">
            <a:extLst>
              <a:ext uri="{FF2B5EF4-FFF2-40B4-BE49-F238E27FC236}">
                <a16:creationId xmlns:a16="http://schemas.microsoft.com/office/drawing/2014/main" id="{07A526A6-C65D-4E2B-9083-7FE4446873F5}"/>
              </a:ext>
            </a:extLst>
          </p:cNvPr>
          <p:cNvSpPr>
            <a:spLocks noGrp="1"/>
          </p:cNvSpPr>
          <p:nvPr>
            <p:ph type="dt" sz="half" idx="6"/>
          </p:nvPr>
        </p:nvSpPr>
        <p:spPr/>
        <p:txBody>
          <a:bodyPr/>
          <a:lstStyle/>
          <a:p>
            <a:fld id="{CC39D435-9051-44E2-8D38-9EE2B1FE9ABB}" type="datetime1">
              <a:rPr lang="zh-CN" altLang="en-US" smtClean="0"/>
              <a:t>2022/3/18</a:t>
            </a:fld>
            <a:endParaRPr lang="en-US"/>
          </a:p>
        </p:txBody>
      </p:sp>
    </p:spTree>
    <p:extLst>
      <p:ext uri="{BB962C8B-B14F-4D97-AF65-F5344CB8AC3E}">
        <p14:creationId xmlns:p14="http://schemas.microsoft.com/office/powerpoint/2010/main" val="118050571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トレニンーグトピック（テック）</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1678600529"/>
              </p:ext>
            </p:extLst>
          </p:nvPr>
        </p:nvGraphicFramePr>
        <p:xfrm>
          <a:off x="315152" y="673946"/>
          <a:ext cx="11526329" cy="4450080"/>
        </p:xfrm>
        <a:graphic>
          <a:graphicData uri="http://schemas.openxmlformats.org/drawingml/2006/table">
            <a:tbl>
              <a:tblPr firstRow="1" bandRow="1">
                <a:tableStyleId>{5C22544A-7EE6-4342-B048-85BDC9FD1C3A}</a:tableStyleId>
              </a:tblPr>
              <a:tblGrid>
                <a:gridCol w="3192323">
                  <a:extLst>
                    <a:ext uri="{9D8B030D-6E8A-4147-A177-3AD203B41FA5}">
                      <a16:colId xmlns:a16="http://schemas.microsoft.com/office/drawing/2014/main" val="3948727593"/>
                    </a:ext>
                  </a:extLst>
                </a:gridCol>
                <a:gridCol w="1351128">
                  <a:extLst>
                    <a:ext uri="{9D8B030D-6E8A-4147-A177-3AD203B41FA5}">
                      <a16:colId xmlns:a16="http://schemas.microsoft.com/office/drawing/2014/main" val="236633133"/>
                    </a:ext>
                  </a:extLst>
                </a:gridCol>
                <a:gridCol w="1078173">
                  <a:extLst>
                    <a:ext uri="{9D8B030D-6E8A-4147-A177-3AD203B41FA5}">
                      <a16:colId xmlns:a16="http://schemas.microsoft.com/office/drawing/2014/main" val="2443955635"/>
                    </a:ext>
                  </a:extLst>
                </a:gridCol>
                <a:gridCol w="900752">
                  <a:extLst>
                    <a:ext uri="{9D8B030D-6E8A-4147-A177-3AD203B41FA5}">
                      <a16:colId xmlns:a16="http://schemas.microsoft.com/office/drawing/2014/main" val="2125255742"/>
                    </a:ext>
                  </a:extLst>
                </a:gridCol>
                <a:gridCol w="1037230">
                  <a:extLst>
                    <a:ext uri="{9D8B030D-6E8A-4147-A177-3AD203B41FA5}">
                      <a16:colId xmlns:a16="http://schemas.microsoft.com/office/drawing/2014/main" val="1199080456"/>
                    </a:ext>
                  </a:extLst>
                </a:gridCol>
                <a:gridCol w="396672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Salesforce</a:t>
                      </a:r>
                      <a:r>
                        <a:rPr lang="ja-JP" altLang="en-US" dirty="0"/>
                        <a:t>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対面座学／孫　ケーススタディあり</a:t>
                      </a:r>
                      <a:endParaRPr lang="zh-CN" altLang="en-US" dirty="0"/>
                    </a:p>
                  </a:txBody>
                  <a:tcPr/>
                </a:tc>
                <a:extLst>
                  <a:ext uri="{0D108BD9-81ED-4DB2-BD59-A6C34878D82A}">
                    <a16:rowId xmlns:a16="http://schemas.microsoft.com/office/drawing/2014/main" val="2569692292"/>
                  </a:ext>
                </a:extLst>
              </a:tr>
              <a:tr h="370840">
                <a:tc>
                  <a:txBody>
                    <a:bodyPr/>
                    <a:lstStyle/>
                    <a:p>
                      <a:r>
                        <a:rPr lang="en-US" altLang="ja-JP" dirty="0"/>
                        <a:t>RPA</a:t>
                      </a:r>
                      <a:r>
                        <a:rPr lang="ja-JP" altLang="en-US" dirty="0"/>
                        <a:t>基本</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470169822"/>
                  </a:ext>
                </a:extLst>
              </a:tr>
              <a:tr h="370840">
                <a:tc>
                  <a:txBody>
                    <a:bodyPr/>
                    <a:lstStyle/>
                    <a:p>
                      <a:r>
                        <a:rPr lang="ja-JP" altLang="en-US" dirty="0"/>
                        <a:t>アジャイル開発・業務自動化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全員</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r>
                        <a:rPr lang="ja-JP" altLang="en-US" dirty="0"/>
                        <a:t>人材ビジネス基本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16</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668408687"/>
                  </a:ext>
                </a:extLst>
              </a:tr>
              <a:tr h="370840">
                <a:tc>
                  <a:txBody>
                    <a:bodyPr/>
                    <a:lstStyle/>
                    <a:p>
                      <a:r>
                        <a:rPr lang="ja-JP" altLang="en-US" dirty="0"/>
                        <a:t>小売業界ビジネス基本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r>
                        <a:rPr lang="ja-JP" altLang="en-US" dirty="0"/>
                        <a:t>プロジェクトマネージャー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endParaRPr lang="zh-CN" altLang="en-US" dirty="0"/>
                    </a:p>
                  </a:txBody>
                  <a:tcPr/>
                </a:tc>
                <a:tc>
                  <a:txBody>
                    <a:bodyPr/>
                    <a:lstStyle/>
                    <a:p>
                      <a:r>
                        <a:rPr lang="ja-JP" altLang="en-US" dirty="0"/>
                        <a:t>申込</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0841994"/>
                  </a:ext>
                </a:extLst>
              </a:tr>
              <a:tr h="370840">
                <a:tc>
                  <a:txBody>
                    <a:bodyPr/>
                    <a:lstStyle/>
                    <a:p>
                      <a:r>
                        <a:rPr lang="ja-JP" altLang="en-US" dirty="0"/>
                        <a:t>プロダクトマネージャー</a:t>
                      </a:r>
                      <a:endParaRPr lang="zh-CN" altLang="en-US" dirty="0"/>
                    </a:p>
                  </a:txBody>
                  <a:tcPr/>
                </a:tc>
                <a:tc>
                  <a:txBody>
                    <a:bodyPr/>
                    <a:lstStyle/>
                    <a:p>
                      <a:r>
                        <a:rPr lang="ja-JP" altLang="en-US" dirty="0"/>
                        <a:t>営業</a:t>
                      </a:r>
                      <a:endParaRPr lang="zh-CN" altLang="en-US" dirty="0"/>
                    </a:p>
                  </a:txBody>
                  <a:tcPr/>
                </a:tc>
                <a:tc>
                  <a:txBody>
                    <a:bodyPr/>
                    <a:lstStyle/>
                    <a:p>
                      <a:r>
                        <a:rPr lang="en-US" altLang="ja-JP" dirty="0"/>
                        <a:t>600+300</a:t>
                      </a:r>
                      <a:endParaRPr lang="zh-CN" altLang="en-US" dirty="0"/>
                    </a:p>
                  </a:txBody>
                  <a:tcPr/>
                </a:tc>
                <a:tc>
                  <a:txBody>
                    <a:bodyPr/>
                    <a:lstStyle/>
                    <a:p>
                      <a:endParaRPr lang="zh-CN" altLang="en-US" dirty="0"/>
                    </a:p>
                  </a:txBody>
                  <a:tcPr/>
                </a:tc>
                <a:tc>
                  <a:txBody>
                    <a:bodyPr/>
                    <a:lstStyle/>
                    <a:p>
                      <a:r>
                        <a:rPr lang="ja-JP" altLang="en-US" dirty="0"/>
                        <a:t>孫</a:t>
                      </a:r>
                      <a:endParaRPr lang="zh-CN" altLang="en-US" dirty="0"/>
                    </a:p>
                  </a:txBody>
                  <a:tcPr/>
                </a:tc>
                <a:tc>
                  <a:txBody>
                    <a:bodyPr/>
                    <a:lstStyle/>
                    <a:p>
                      <a:r>
                        <a:rPr lang="ja-JP" altLang="en-US" dirty="0"/>
                        <a:t>孫、ケーススタディ、ペーパーあり</a:t>
                      </a:r>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127</a:t>
            </a:fld>
            <a:r>
              <a:rPr spc="-45"/>
              <a:t> </a:t>
            </a:r>
            <a:r>
              <a:rPr spc="-5"/>
              <a:t>-</a:t>
            </a:r>
            <a:endParaRPr spc="-5" dirty="0"/>
          </a:p>
        </p:txBody>
      </p:sp>
      <p:sp>
        <p:nvSpPr>
          <p:cNvPr id="3" name="日期占位符 2">
            <a:extLst>
              <a:ext uri="{FF2B5EF4-FFF2-40B4-BE49-F238E27FC236}">
                <a16:creationId xmlns:a16="http://schemas.microsoft.com/office/drawing/2014/main" id="{0BE4B23C-F899-4A19-B57D-F9E66EDCE78E}"/>
              </a:ext>
            </a:extLst>
          </p:cNvPr>
          <p:cNvSpPr>
            <a:spLocks noGrp="1"/>
          </p:cNvSpPr>
          <p:nvPr>
            <p:ph type="dt" sz="half" idx="6"/>
          </p:nvPr>
        </p:nvSpPr>
        <p:spPr/>
        <p:txBody>
          <a:bodyPr/>
          <a:lstStyle/>
          <a:p>
            <a:fld id="{45EE374C-85ED-4A23-BB53-84E882C3FD43}" type="datetime1">
              <a:rPr lang="zh-CN" altLang="en-US" smtClean="0"/>
              <a:t>2022/3/18</a:t>
            </a:fld>
            <a:endParaRPr lang="en-US"/>
          </a:p>
        </p:txBody>
      </p:sp>
    </p:spTree>
    <p:extLst>
      <p:ext uri="{BB962C8B-B14F-4D97-AF65-F5344CB8AC3E}">
        <p14:creationId xmlns:p14="http://schemas.microsoft.com/office/powerpoint/2010/main" val="227788527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C93D50-CA33-4145-A4BF-3D0A231B0DC4}"/>
              </a:ext>
            </a:extLst>
          </p:cNvPr>
          <p:cNvSpPr>
            <a:spLocks noGrp="1"/>
          </p:cNvSpPr>
          <p:nvPr>
            <p:ph type="title"/>
          </p:nvPr>
        </p:nvSpPr>
        <p:spPr>
          <a:xfrm>
            <a:off x="316983" y="-16805"/>
            <a:ext cx="11540249" cy="492443"/>
          </a:xfrm>
        </p:spPr>
        <p:txBody>
          <a:bodyPr/>
          <a:lstStyle/>
          <a:p>
            <a:r>
              <a:rPr lang="ja-JP" altLang="en-US" dirty="0"/>
              <a:t>実施方法の例</a:t>
            </a:r>
          </a:p>
        </p:txBody>
      </p:sp>
      <p:graphicFrame>
        <p:nvGraphicFramePr>
          <p:cNvPr id="3" name="表 5">
            <a:extLst>
              <a:ext uri="{FF2B5EF4-FFF2-40B4-BE49-F238E27FC236}">
                <a16:creationId xmlns:a16="http://schemas.microsoft.com/office/drawing/2014/main" id="{42423973-FE32-484D-8CAC-027FAF447ADC}"/>
              </a:ext>
            </a:extLst>
          </p:cNvPr>
          <p:cNvGraphicFramePr>
            <a:graphicFrameLocks noGrp="1"/>
          </p:cNvGraphicFramePr>
          <p:nvPr>
            <p:extLst>
              <p:ext uri="{D42A27DB-BD31-4B8C-83A1-F6EECF244321}">
                <p14:modId xmlns:p14="http://schemas.microsoft.com/office/powerpoint/2010/main" val="1819048248"/>
              </p:ext>
            </p:extLst>
          </p:nvPr>
        </p:nvGraphicFramePr>
        <p:xfrm>
          <a:off x="325875" y="661015"/>
          <a:ext cx="11447026" cy="3337560"/>
        </p:xfrm>
        <a:graphic>
          <a:graphicData uri="http://schemas.openxmlformats.org/drawingml/2006/table">
            <a:tbl>
              <a:tblPr firstRow="1" bandRow="1">
                <a:tableStyleId>{5C22544A-7EE6-4342-B048-85BDC9FD1C3A}</a:tableStyleId>
              </a:tblPr>
              <a:tblGrid>
                <a:gridCol w="2312154">
                  <a:extLst>
                    <a:ext uri="{9D8B030D-6E8A-4147-A177-3AD203B41FA5}">
                      <a16:colId xmlns:a16="http://schemas.microsoft.com/office/drawing/2014/main" val="3772425127"/>
                    </a:ext>
                  </a:extLst>
                </a:gridCol>
                <a:gridCol w="6999747">
                  <a:extLst>
                    <a:ext uri="{9D8B030D-6E8A-4147-A177-3AD203B41FA5}">
                      <a16:colId xmlns:a16="http://schemas.microsoft.com/office/drawing/2014/main" val="1851502509"/>
                    </a:ext>
                  </a:extLst>
                </a:gridCol>
                <a:gridCol w="2135125">
                  <a:extLst>
                    <a:ext uri="{9D8B030D-6E8A-4147-A177-3AD203B41FA5}">
                      <a16:colId xmlns:a16="http://schemas.microsoft.com/office/drawing/2014/main" val="460097512"/>
                    </a:ext>
                  </a:extLst>
                </a:gridCol>
              </a:tblGrid>
              <a:tr h="370840">
                <a:tc>
                  <a:txBody>
                    <a:bodyPr/>
                    <a:lstStyle/>
                    <a:p>
                      <a:r>
                        <a:rPr kumimoji="1" lang="ja-JP" altLang="en-US" dirty="0"/>
                        <a:t>イベント</a:t>
                      </a:r>
                    </a:p>
                  </a:txBody>
                  <a:tcPr/>
                </a:tc>
                <a:tc>
                  <a:txBody>
                    <a:bodyPr/>
                    <a:lstStyle/>
                    <a:p>
                      <a:r>
                        <a:rPr kumimoji="1" lang="ja-JP" altLang="en-US" dirty="0"/>
                        <a:t>内容</a:t>
                      </a:r>
                    </a:p>
                  </a:txBody>
                  <a:tcPr/>
                </a:tc>
                <a:tc>
                  <a:txBody>
                    <a:bodyPr/>
                    <a:lstStyle/>
                    <a:p>
                      <a:r>
                        <a:rPr kumimoji="1" lang="en-US" altLang="ja-JP" dirty="0"/>
                        <a:t>OKR</a:t>
                      </a:r>
                      <a:endParaRPr kumimoji="1" lang="ja-JP" altLang="en-US" dirty="0"/>
                    </a:p>
                  </a:txBody>
                  <a:tcPr/>
                </a:tc>
                <a:extLst>
                  <a:ext uri="{0D108BD9-81ED-4DB2-BD59-A6C34878D82A}">
                    <a16:rowId xmlns:a16="http://schemas.microsoft.com/office/drawing/2014/main" val="1203014606"/>
                  </a:ext>
                </a:extLst>
              </a:tr>
              <a:tr h="370840">
                <a:tc>
                  <a:txBody>
                    <a:bodyPr/>
                    <a:lstStyle/>
                    <a:p>
                      <a:r>
                        <a:rPr kumimoji="1" lang="ja-JP" altLang="en-US" dirty="0"/>
                        <a:t>第</a:t>
                      </a:r>
                      <a:r>
                        <a:rPr kumimoji="1" lang="en-US" altLang="ja-JP" dirty="0"/>
                        <a:t>1</a:t>
                      </a:r>
                      <a:r>
                        <a:rPr kumimoji="1" lang="ja-JP" altLang="en-US" dirty="0"/>
                        <a:t>回</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t>課題検討、目標設定、役割明確、チームワーク説明</a:t>
                      </a:r>
                      <a:endParaRPr lang="en-US" altLang="ja-JP" sz="1800" dirty="0"/>
                    </a:p>
                  </a:txBody>
                  <a:tcPr/>
                </a:tc>
                <a:tc>
                  <a:txBody>
                    <a:bodyPr/>
                    <a:lstStyle/>
                    <a:p>
                      <a:r>
                        <a:rPr kumimoji="1" lang="ja-JP" altLang="en-US" dirty="0"/>
                        <a:t>対話</a:t>
                      </a:r>
                    </a:p>
                  </a:txBody>
                  <a:tcPr/>
                </a:tc>
                <a:extLst>
                  <a:ext uri="{0D108BD9-81ED-4DB2-BD59-A6C34878D82A}">
                    <a16:rowId xmlns:a16="http://schemas.microsoft.com/office/drawing/2014/main" val="23467222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1593113732"/>
                  </a:ext>
                </a:extLst>
              </a:tr>
              <a:tr h="370840">
                <a:tc>
                  <a:txBody>
                    <a:bodyPr/>
                    <a:lstStyle/>
                    <a:p>
                      <a:r>
                        <a:rPr kumimoji="1" lang="ja-JP" altLang="en-US" dirty="0"/>
                        <a:t>第</a:t>
                      </a:r>
                      <a:r>
                        <a:rPr kumimoji="1" lang="en-US" altLang="ja-JP" dirty="0"/>
                        <a:t>3</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450073226"/>
                  </a:ext>
                </a:extLst>
              </a:tr>
              <a:tr h="370840">
                <a:tc>
                  <a:txBody>
                    <a:bodyPr/>
                    <a:lstStyle/>
                    <a:p>
                      <a:r>
                        <a:rPr kumimoji="1" lang="ja-JP" altLang="en-US" dirty="0"/>
                        <a:t>第</a:t>
                      </a:r>
                      <a:r>
                        <a:rPr kumimoji="1" lang="en-US" altLang="ja-JP" dirty="0"/>
                        <a:t>4</a:t>
                      </a:r>
                      <a:r>
                        <a:rPr kumimoji="1" lang="ja-JP" altLang="en-US" dirty="0"/>
                        <a:t>回</a:t>
                      </a:r>
                    </a:p>
                  </a:txBody>
                  <a:tcPr/>
                </a:tc>
                <a:tc>
                  <a:txBody>
                    <a:bodyPr/>
                    <a:lstStyle/>
                    <a:p>
                      <a:r>
                        <a:rPr kumimoji="1" lang="ja-JP" altLang="en-US" dirty="0"/>
                        <a:t>成果発表、課題検討、対策案決定</a:t>
                      </a:r>
                    </a:p>
                  </a:txBody>
                  <a:tcPr/>
                </a:tc>
                <a:tc>
                  <a:txBody>
                    <a:bodyPr/>
                    <a:lstStyle/>
                    <a:p>
                      <a:r>
                        <a:rPr kumimoji="1" lang="ja-JP" altLang="en-US" dirty="0"/>
                        <a:t>中期成果審査</a:t>
                      </a:r>
                    </a:p>
                  </a:txBody>
                  <a:tcPr/>
                </a:tc>
                <a:extLst>
                  <a:ext uri="{0D108BD9-81ED-4DB2-BD59-A6C34878D82A}">
                    <a16:rowId xmlns:a16="http://schemas.microsoft.com/office/drawing/2014/main" val="3668440990"/>
                  </a:ext>
                </a:extLst>
              </a:tr>
              <a:tr h="370840">
                <a:tc>
                  <a:txBody>
                    <a:bodyPr/>
                    <a:lstStyle/>
                    <a:p>
                      <a:r>
                        <a:rPr kumimoji="1" lang="ja-JP" altLang="en-US" dirty="0"/>
                        <a:t>第</a:t>
                      </a:r>
                      <a:r>
                        <a:rPr kumimoji="1" lang="en-US" altLang="ja-JP" dirty="0"/>
                        <a:t>5</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1634569"/>
                  </a:ext>
                </a:extLst>
              </a:tr>
              <a:tr h="370840">
                <a:tc>
                  <a:txBody>
                    <a:bodyPr/>
                    <a:lstStyle/>
                    <a:p>
                      <a:r>
                        <a:rPr kumimoji="1" lang="ja-JP" altLang="en-US" dirty="0"/>
                        <a:t>第</a:t>
                      </a:r>
                      <a:r>
                        <a:rPr kumimoji="1" lang="en-US" altLang="ja-JP" dirty="0"/>
                        <a:t>6</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4134135002"/>
                  </a:ext>
                </a:extLst>
              </a:tr>
              <a:tr h="370840">
                <a:tc>
                  <a:txBody>
                    <a:bodyPr/>
                    <a:lstStyle/>
                    <a:p>
                      <a:r>
                        <a:rPr kumimoji="1" lang="ja-JP" altLang="en-US" dirty="0"/>
                        <a:t>第</a:t>
                      </a:r>
                      <a:r>
                        <a:rPr kumimoji="1" lang="en-US" altLang="ja-JP" dirty="0"/>
                        <a:t>7</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949796093"/>
                  </a:ext>
                </a:extLst>
              </a:tr>
              <a:tr h="370840">
                <a:tc>
                  <a:txBody>
                    <a:bodyPr/>
                    <a:lstStyle/>
                    <a:p>
                      <a:r>
                        <a:rPr kumimoji="1" lang="ja-JP" altLang="en-US" dirty="0"/>
                        <a:t>第</a:t>
                      </a:r>
                      <a:r>
                        <a:rPr kumimoji="1" lang="en-US" altLang="ja-JP" dirty="0"/>
                        <a:t>8</a:t>
                      </a:r>
                      <a:r>
                        <a:rPr kumimoji="1" lang="ja-JP" altLang="en-US" dirty="0"/>
                        <a:t>回</a:t>
                      </a:r>
                    </a:p>
                  </a:txBody>
                  <a:tcPr/>
                </a:tc>
                <a:tc>
                  <a:txBody>
                    <a:bodyPr/>
                    <a:lstStyle/>
                    <a:p>
                      <a:r>
                        <a:rPr kumimoji="1" lang="ja-JP" altLang="en-US" dirty="0"/>
                        <a:t>成果発表</a:t>
                      </a:r>
                    </a:p>
                  </a:txBody>
                  <a:tcPr/>
                </a:tc>
                <a:tc>
                  <a:txBody>
                    <a:bodyPr/>
                    <a:lstStyle/>
                    <a:p>
                      <a:r>
                        <a:rPr kumimoji="1" lang="ja-JP" altLang="en-US" dirty="0"/>
                        <a:t>成果確認</a:t>
                      </a:r>
                    </a:p>
                  </a:txBody>
                  <a:tcPr/>
                </a:tc>
                <a:extLst>
                  <a:ext uri="{0D108BD9-81ED-4DB2-BD59-A6C34878D82A}">
                    <a16:rowId xmlns:a16="http://schemas.microsoft.com/office/drawing/2014/main" val="729828558"/>
                  </a:ext>
                </a:extLst>
              </a:tr>
            </a:tbl>
          </a:graphicData>
        </a:graphic>
      </p:graphicFrame>
      <p:sp>
        <p:nvSpPr>
          <p:cNvPr id="2" name="灯片编号占位符 1">
            <a:extLst>
              <a:ext uri="{FF2B5EF4-FFF2-40B4-BE49-F238E27FC236}">
                <a16:creationId xmlns:a16="http://schemas.microsoft.com/office/drawing/2014/main" id="{7781B750-A1BD-427A-99BD-88BBFCEDB16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128</a:t>
            </a:fld>
            <a:r>
              <a:rPr spc="-45"/>
              <a:t> </a:t>
            </a:r>
            <a:r>
              <a:rPr spc="-5"/>
              <a:t>-</a:t>
            </a:r>
            <a:endParaRPr spc="-5" dirty="0"/>
          </a:p>
        </p:txBody>
      </p:sp>
      <p:sp>
        <p:nvSpPr>
          <p:cNvPr id="5" name="日期占位符 4">
            <a:extLst>
              <a:ext uri="{FF2B5EF4-FFF2-40B4-BE49-F238E27FC236}">
                <a16:creationId xmlns:a16="http://schemas.microsoft.com/office/drawing/2014/main" id="{96F1BB19-216F-4FB9-84A2-D01D2A1701EC}"/>
              </a:ext>
            </a:extLst>
          </p:cNvPr>
          <p:cNvSpPr>
            <a:spLocks noGrp="1"/>
          </p:cNvSpPr>
          <p:nvPr>
            <p:ph type="dt" sz="half" idx="6"/>
          </p:nvPr>
        </p:nvSpPr>
        <p:spPr/>
        <p:txBody>
          <a:bodyPr/>
          <a:lstStyle/>
          <a:p>
            <a:fld id="{62FCBCC1-9A10-44DC-B18D-7CCB7888A529}" type="datetime1">
              <a:rPr lang="zh-CN" altLang="en-US" smtClean="0"/>
              <a:t>2022/3/18</a:t>
            </a:fld>
            <a:endParaRPr lang="en-US"/>
          </a:p>
        </p:txBody>
      </p:sp>
    </p:spTree>
    <p:extLst>
      <p:ext uri="{BB962C8B-B14F-4D97-AF65-F5344CB8AC3E}">
        <p14:creationId xmlns:p14="http://schemas.microsoft.com/office/powerpoint/2010/main" val="428100485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実施方法の例：チームワークツール</a:t>
            </a:r>
          </a:p>
        </p:txBody>
      </p:sp>
      <p:graphicFrame>
        <p:nvGraphicFramePr>
          <p:cNvPr id="5" name="表 5">
            <a:extLst>
              <a:ext uri="{FF2B5EF4-FFF2-40B4-BE49-F238E27FC236}">
                <a16:creationId xmlns:a16="http://schemas.microsoft.com/office/drawing/2014/main" id="{4D567E35-0EBA-47CB-869F-64964C8F7C6E}"/>
              </a:ext>
            </a:extLst>
          </p:cNvPr>
          <p:cNvGraphicFramePr>
            <a:graphicFrameLocks noGrp="1"/>
          </p:cNvGraphicFramePr>
          <p:nvPr>
            <p:extLst>
              <p:ext uri="{D42A27DB-BD31-4B8C-83A1-F6EECF244321}">
                <p14:modId xmlns:p14="http://schemas.microsoft.com/office/powerpoint/2010/main" val="698829599"/>
              </p:ext>
            </p:extLst>
          </p:nvPr>
        </p:nvGraphicFramePr>
        <p:xfrm>
          <a:off x="330679" y="602294"/>
          <a:ext cx="11530641" cy="2966720"/>
        </p:xfrm>
        <a:graphic>
          <a:graphicData uri="http://schemas.openxmlformats.org/drawingml/2006/table">
            <a:tbl>
              <a:tblPr firstRow="1" bandRow="1">
                <a:tableStyleId>{5C22544A-7EE6-4342-B048-85BDC9FD1C3A}</a:tableStyleId>
              </a:tblPr>
              <a:tblGrid>
                <a:gridCol w="3042422">
                  <a:extLst>
                    <a:ext uri="{9D8B030D-6E8A-4147-A177-3AD203B41FA5}">
                      <a16:colId xmlns:a16="http://schemas.microsoft.com/office/drawing/2014/main" val="3060832321"/>
                    </a:ext>
                  </a:extLst>
                </a:gridCol>
                <a:gridCol w="4644672">
                  <a:extLst>
                    <a:ext uri="{9D8B030D-6E8A-4147-A177-3AD203B41FA5}">
                      <a16:colId xmlns:a16="http://schemas.microsoft.com/office/drawing/2014/main" val="346638221"/>
                    </a:ext>
                  </a:extLst>
                </a:gridCol>
                <a:gridCol w="3843547">
                  <a:extLst>
                    <a:ext uri="{9D8B030D-6E8A-4147-A177-3AD203B41FA5}">
                      <a16:colId xmlns:a16="http://schemas.microsoft.com/office/drawing/2014/main" val="740543445"/>
                    </a:ext>
                  </a:extLst>
                </a:gridCol>
              </a:tblGrid>
              <a:tr h="370840">
                <a:tc>
                  <a:txBody>
                    <a:bodyPr/>
                    <a:lstStyle/>
                    <a:p>
                      <a:pPr algn="ctr"/>
                      <a:endParaRPr kumimoji="1" lang="ja-JP" altLang="en-US" dirty="0"/>
                    </a:p>
                  </a:txBody>
                  <a:tcPr/>
                </a:tc>
                <a:tc>
                  <a:txBody>
                    <a:bodyPr/>
                    <a:lstStyle/>
                    <a:p>
                      <a:pPr algn="ctr"/>
                      <a:r>
                        <a:rPr kumimoji="1" lang="en-US" altLang="ja-JP" dirty="0"/>
                        <a:t>Internal </a:t>
                      </a:r>
                      <a:endParaRPr kumimoji="1" lang="ja-JP" altLang="en-US" dirty="0"/>
                    </a:p>
                  </a:txBody>
                  <a:tcPr/>
                </a:tc>
                <a:tc>
                  <a:txBody>
                    <a:bodyPr/>
                    <a:lstStyle/>
                    <a:p>
                      <a:pPr algn="ctr"/>
                      <a:r>
                        <a:rPr lang="en-US" altLang="ja-JP" b="0" i="0" dirty="0">
                          <a:solidFill>
                            <a:schemeClr val="bg1"/>
                          </a:solidFill>
                          <a:effectLst/>
                          <a:latin typeface="Arial" panose="020B0604020202020204" pitchFamily="34" charset="0"/>
                        </a:rPr>
                        <a:t>Public </a:t>
                      </a:r>
                      <a:endParaRPr kumimoji="1" lang="ja-JP" altLang="en-US" dirty="0">
                        <a:solidFill>
                          <a:schemeClr val="bg1"/>
                        </a:solidFill>
                      </a:endParaRPr>
                    </a:p>
                  </a:txBody>
                  <a:tcPr/>
                </a:tc>
                <a:extLst>
                  <a:ext uri="{0D108BD9-81ED-4DB2-BD59-A6C34878D82A}">
                    <a16:rowId xmlns:a16="http://schemas.microsoft.com/office/drawing/2014/main" val="4227205235"/>
                  </a:ext>
                </a:extLst>
              </a:tr>
              <a:tr h="370840">
                <a:tc>
                  <a:txBody>
                    <a:bodyPr/>
                    <a:lstStyle/>
                    <a:p>
                      <a:r>
                        <a:rPr kumimoji="1" lang="ja-JP" altLang="en-US" dirty="0"/>
                        <a:t>コミュニケーション</a:t>
                      </a:r>
                    </a:p>
                  </a:txBody>
                  <a:tcPr/>
                </a:tc>
                <a:tc>
                  <a:txBody>
                    <a:bodyPr/>
                    <a:lstStyle/>
                    <a:p>
                      <a:r>
                        <a:rPr kumimoji="1" lang="en-US" altLang="ja-JP" dirty="0"/>
                        <a:t>Zoom</a:t>
                      </a:r>
                      <a:r>
                        <a:rPr kumimoji="1" lang="ja-JP" altLang="en-US" dirty="0"/>
                        <a:t>、</a:t>
                      </a:r>
                      <a:r>
                        <a:rPr kumimoji="1" lang="en-US" altLang="ja-JP" dirty="0"/>
                        <a:t>Teams</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Clubhouse</a:t>
                      </a:r>
                      <a:r>
                        <a:rPr kumimoji="1" lang="ja-JP" altLang="en-US" dirty="0"/>
                        <a:t>、</a:t>
                      </a:r>
                      <a:r>
                        <a:rPr kumimoji="1" lang="en-US" altLang="ja-JP" dirty="0"/>
                        <a:t>Skype</a:t>
                      </a:r>
                      <a:endParaRPr kumimoji="1" lang="ja-JP" altLang="en-US" dirty="0"/>
                    </a:p>
                  </a:txBody>
                  <a:tcPr/>
                </a:tc>
                <a:extLst>
                  <a:ext uri="{0D108BD9-81ED-4DB2-BD59-A6C34878D82A}">
                    <a16:rowId xmlns:a16="http://schemas.microsoft.com/office/drawing/2014/main" val="3358362321"/>
                  </a:ext>
                </a:extLst>
              </a:tr>
              <a:tr h="370840">
                <a:tc>
                  <a:txBody>
                    <a:bodyPr/>
                    <a:lstStyle/>
                    <a:p>
                      <a:r>
                        <a:rPr kumimoji="1" lang="ja-JP" altLang="en-US" dirty="0"/>
                        <a:t>チームワーク</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Teams</a:t>
                      </a:r>
                      <a:r>
                        <a:rPr kumimoji="1" lang="ja-JP" altLang="en-US" dirty="0"/>
                        <a:t>、</a:t>
                      </a:r>
                      <a:r>
                        <a:rPr kumimoji="1" lang="en-US" altLang="ja-JP" dirty="0"/>
                        <a:t>Google</a:t>
                      </a:r>
                      <a:r>
                        <a:rPr kumimoji="1" lang="ja-JP" altLang="en-US" dirty="0"/>
                        <a:t>ワークスペース</a:t>
                      </a:r>
                    </a:p>
                  </a:txBody>
                  <a:tcPr/>
                </a:tc>
                <a:extLst>
                  <a:ext uri="{0D108BD9-81ED-4DB2-BD59-A6C34878D82A}">
                    <a16:rowId xmlns:a16="http://schemas.microsoft.com/office/drawing/2014/main" val="3059606016"/>
                  </a:ext>
                </a:extLst>
              </a:tr>
              <a:tr h="370840">
                <a:tc>
                  <a:txBody>
                    <a:bodyPr/>
                    <a:lstStyle/>
                    <a:p>
                      <a:r>
                        <a:rPr kumimoji="1" lang="en-US" altLang="ja-JP" dirty="0"/>
                        <a:t>CI</a:t>
                      </a:r>
                      <a:r>
                        <a:rPr kumimoji="1" lang="ja-JP" altLang="en-US" dirty="0"/>
                        <a:t>、</a:t>
                      </a:r>
                      <a:r>
                        <a:rPr kumimoji="1" lang="en-US" altLang="ja-JP" dirty="0"/>
                        <a:t>CD</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可能</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endParaRPr kumimoji="1" lang="ja-JP" altLang="en-US" dirty="0"/>
                    </a:p>
                  </a:txBody>
                  <a:tcPr/>
                </a:tc>
                <a:extLst>
                  <a:ext uri="{0D108BD9-81ED-4DB2-BD59-A6C34878D82A}">
                    <a16:rowId xmlns:a16="http://schemas.microsoft.com/office/drawing/2014/main" val="1157638177"/>
                  </a:ext>
                </a:extLst>
              </a:tr>
              <a:tr h="370840">
                <a:tc>
                  <a:txBody>
                    <a:bodyPr/>
                    <a:lstStyle/>
                    <a:p>
                      <a:r>
                        <a:rPr kumimoji="1" lang="ja-JP" altLang="en-US" dirty="0"/>
                        <a:t>資料共有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GitHub</a:t>
                      </a:r>
                      <a:endParaRPr kumimoji="1" lang="ja-JP" altLang="en-US" dirty="0"/>
                    </a:p>
                  </a:txBody>
                  <a:tcPr/>
                </a:tc>
                <a:extLst>
                  <a:ext uri="{0D108BD9-81ED-4DB2-BD59-A6C34878D82A}">
                    <a16:rowId xmlns:a16="http://schemas.microsoft.com/office/drawing/2014/main" val="2994597266"/>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4727478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801923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29829435"/>
                  </a:ext>
                </a:extLst>
              </a:tr>
            </a:tbl>
          </a:graphicData>
        </a:graphic>
      </p:graphicFrame>
      <p:sp>
        <p:nvSpPr>
          <p:cNvPr id="2" name="吹き出し: 角を丸めた四角形 1">
            <a:extLst>
              <a:ext uri="{FF2B5EF4-FFF2-40B4-BE49-F238E27FC236}">
                <a16:creationId xmlns:a16="http://schemas.microsoft.com/office/drawing/2014/main" id="{1328B5A8-3793-44D2-A63C-DD359789E5BE}"/>
              </a:ext>
            </a:extLst>
          </p:cNvPr>
          <p:cNvSpPr/>
          <p:nvPr/>
        </p:nvSpPr>
        <p:spPr>
          <a:xfrm>
            <a:off x="5273964" y="5111073"/>
            <a:ext cx="3297382" cy="1031965"/>
          </a:xfrm>
          <a:prstGeom prst="wedgeRoundRectCallout">
            <a:avLst>
              <a:gd name="adj1" fmla="val -36936"/>
              <a:gd name="adj2" fmla="val -13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
        <p:nvSpPr>
          <p:cNvPr id="3" name="灯片编号占位符 2">
            <a:extLst>
              <a:ext uri="{FF2B5EF4-FFF2-40B4-BE49-F238E27FC236}">
                <a16:creationId xmlns:a16="http://schemas.microsoft.com/office/drawing/2014/main" id="{C2AA12E1-5C80-491C-A8C4-33F04A5698D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129</a:t>
            </a:fld>
            <a:r>
              <a:rPr spc="-45"/>
              <a:t> </a:t>
            </a:r>
            <a:r>
              <a:rPr spc="-5"/>
              <a:t>-</a:t>
            </a:r>
            <a:endParaRPr spc="-5" dirty="0"/>
          </a:p>
        </p:txBody>
      </p:sp>
      <p:sp>
        <p:nvSpPr>
          <p:cNvPr id="6" name="日期占位符 5">
            <a:extLst>
              <a:ext uri="{FF2B5EF4-FFF2-40B4-BE49-F238E27FC236}">
                <a16:creationId xmlns:a16="http://schemas.microsoft.com/office/drawing/2014/main" id="{4225AE24-83ED-4CDF-B00B-20806CDDDD2B}"/>
              </a:ext>
            </a:extLst>
          </p:cNvPr>
          <p:cNvSpPr>
            <a:spLocks noGrp="1"/>
          </p:cNvSpPr>
          <p:nvPr>
            <p:ph type="dt" sz="half" idx="6"/>
          </p:nvPr>
        </p:nvSpPr>
        <p:spPr/>
        <p:txBody>
          <a:bodyPr/>
          <a:lstStyle/>
          <a:p>
            <a:fld id="{F4A64697-6786-4124-9922-CFC597FB4143}" type="datetime1">
              <a:rPr lang="zh-CN" altLang="en-US" smtClean="0"/>
              <a:t>2022/3/18</a:t>
            </a:fld>
            <a:endParaRPr lang="en-US"/>
          </a:p>
        </p:txBody>
      </p:sp>
    </p:spTree>
    <p:extLst>
      <p:ext uri="{BB962C8B-B14F-4D97-AF65-F5344CB8AC3E}">
        <p14:creationId xmlns:p14="http://schemas.microsoft.com/office/powerpoint/2010/main" val="2284386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696601"/>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highlight>
                  <a:srgbClr val="00FF00"/>
                </a:highlight>
                <a:latin typeface="+mn-ea"/>
              </a:rPr>
              <a:t>政府のサービス：</a:t>
            </a:r>
            <a:r>
              <a:rPr lang="en-US" altLang="ja-JP" sz="2400" dirty="0">
                <a:highlight>
                  <a:srgbClr val="00FF00"/>
                </a:highlight>
              </a:rPr>
              <a:t>SDG</a:t>
            </a:r>
            <a:r>
              <a:rPr lang="ja-JP" altLang="en-US" sz="2400" dirty="0">
                <a:highlight>
                  <a:srgbClr val="00FF00"/>
                </a:highlight>
              </a:rPr>
              <a:t>ｓ</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ja-JP" altLang="en-US" sz="2400" b="1" dirty="0"/>
              <a:t>フリー自転車</a:t>
            </a: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2022/3/18</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Tree>
    <p:extLst>
      <p:ext uri="{BB962C8B-B14F-4D97-AF65-F5344CB8AC3E}">
        <p14:creationId xmlns:p14="http://schemas.microsoft.com/office/powerpoint/2010/main" val="178189557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実施方法の例：全体目標（予想）</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632783118"/>
              </p:ext>
            </p:extLst>
          </p:nvPr>
        </p:nvGraphicFramePr>
        <p:xfrm>
          <a:off x="315152" y="633768"/>
          <a:ext cx="11521404" cy="2966720"/>
        </p:xfrm>
        <a:graphic>
          <a:graphicData uri="http://schemas.openxmlformats.org/drawingml/2006/table">
            <a:tbl>
              <a:tblPr firstRow="1" bandRow="1">
                <a:tableStyleId>{5C22544A-7EE6-4342-B048-85BDC9FD1C3A}</a:tableStyleId>
              </a:tblPr>
              <a:tblGrid>
                <a:gridCol w="1112022">
                  <a:extLst>
                    <a:ext uri="{9D8B030D-6E8A-4147-A177-3AD203B41FA5}">
                      <a16:colId xmlns:a16="http://schemas.microsoft.com/office/drawing/2014/main" val="3534562965"/>
                    </a:ext>
                  </a:extLst>
                </a:gridCol>
                <a:gridCol w="2050473">
                  <a:extLst>
                    <a:ext uri="{9D8B030D-6E8A-4147-A177-3AD203B41FA5}">
                      <a16:colId xmlns:a16="http://schemas.microsoft.com/office/drawing/2014/main" val="3571588840"/>
                    </a:ext>
                  </a:extLst>
                </a:gridCol>
                <a:gridCol w="8358909">
                  <a:extLst>
                    <a:ext uri="{9D8B030D-6E8A-4147-A177-3AD203B41FA5}">
                      <a16:colId xmlns:a16="http://schemas.microsoft.com/office/drawing/2014/main" val="1314327286"/>
                    </a:ext>
                  </a:extLst>
                </a:gridCol>
              </a:tblGrid>
              <a:tr h="370840">
                <a:tc>
                  <a:txBody>
                    <a:bodyPr/>
                    <a:lstStyle/>
                    <a:p>
                      <a:pPr algn="ctr"/>
                      <a:r>
                        <a:rPr kumimoji="1" lang="ja-JP" altLang="en-US" dirty="0"/>
                        <a:t>サイクル</a:t>
                      </a:r>
                    </a:p>
                  </a:txBody>
                  <a:tcPr/>
                </a:tc>
                <a:tc>
                  <a:txBody>
                    <a:bodyPr/>
                    <a:lstStyle/>
                    <a:p>
                      <a:pPr algn="ctr"/>
                      <a:r>
                        <a:rPr kumimoji="1" lang="ja-JP" altLang="en-US" dirty="0"/>
                        <a:t>期限</a:t>
                      </a:r>
                    </a:p>
                  </a:txBody>
                  <a:tcPr/>
                </a:tc>
                <a:tc>
                  <a:txBody>
                    <a:bodyPr/>
                    <a:lstStyle/>
                    <a:p>
                      <a:pPr algn="ctr"/>
                      <a:r>
                        <a:rPr kumimoji="1" lang="ja-JP" altLang="en-US" dirty="0"/>
                        <a:t>目標</a:t>
                      </a:r>
                    </a:p>
                  </a:txBody>
                  <a:tcPr/>
                </a:tc>
                <a:extLst>
                  <a:ext uri="{0D108BD9-81ED-4DB2-BD59-A6C34878D82A}">
                    <a16:rowId xmlns:a16="http://schemas.microsoft.com/office/drawing/2014/main" val="3119170601"/>
                  </a:ext>
                </a:extLst>
              </a:tr>
              <a:tr h="370840">
                <a:tc>
                  <a:txBody>
                    <a:bodyPr/>
                    <a:lstStyle/>
                    <a:p>
                      <a:pPr algn="ctr"/>
                      <a:r>
                        <a:rPr kumimoji="1" lang="ja-JP" altLang="en-US" dirty="0"/>
                        <a:t>１</a:t>
                      </a:r>
                    </a:p>
                  </a:txBody>
                  <a:tcPr/>
                </a:tc>
                <a:tc>
                  <a:txBody>
                    <a:bodyPr/>
                    <a:lstStyle/>
                    <a:p>
                      <a:r>
                        <a:rPr kumimoji="1" lang="en-US" altLang="ja-JP" dirty="0"/>
                        <a:t>2021</a:t>
                      </a:r>
                      <a:r>
                        <a:rPr kumimoji="1" lang="ja-JP" altLang="en-US" dirty="0"/>
                        <a:t>年</a:t>
                      </a:r>
                      <a:r>
                        <a:rPr kumimoji="1" lang="en-US" altLang="ja-JP" dirty="0"/>
                        <a:t>10</a:t>
                      </a:r>
                      <a:r>
                        <a:rPr kumimoji="1" lang="ja-JP" altLang="en-US" dirty="0"/>
                        <a:t>月</a:t>
                      </a:r>
                    </a:p>
                  </a:txBody>
                  <a:tcPr/>
                </a:tc>
                <a:tc>
                  <a:txBody>
                    <a:bodyPr/>
                    <a:lstStyle/>
                    <a:p>
                      <a:r>
                        <a:rPr kumimoji="1" lang="ja-JP" altLang="en-US" dirty="0"/>
                        <a:t>各課題の基本知識の習得、各テーマの自習資料を更新</a:t>
                      </a:r>
                    </a:p>
                  </a:txBody>
                  <a:tcPr/>
                </a:tc>
                <a:extLst>
                  <a:ext uri="{0D108BD9-81ED-4DB2-BD59-A6C34878D82A}">
                    <a16:rowId xmlns:a16="http://schemas.microsoft.com/office/drawing/2014/main" val="2934987957"/>
                  </a:ext>
                </a:extLst>
              </a:tr>
              <a:tr h="370840">
                <a:tc>
                  <a:txBody>
                    <a:bodyPr/>
                    <a:lstStyle/>
                    <a:p>
                      <a:pPr algn="ctr"/>
                      <a:r>
                        <a:rPr kumimoji="1" lang="ja-JP" altLang="en-US" dirty="0"/>
                        <a:t>２</a:t>
                      </a:r>
                    </a:p>
                  </a:txBody>
                  <a:tcPr/>
                </a:tc>
                <a:tc>
                  <a:txBody>
                    <a:bodyPr/>
                    <a:lstStyle/>
                    <a:p>
                      <a:r>
                        <a:rPr kumimoji="1" lang="en-US" altLang="ja-JP" dirty="0"/>
                        <a:t>2021</a:t>
                      </a:r>
                      <a:r>
                        <a:rPr kumimoji="1" lang="ja-JP" altLang="en-US" dirty="0"/>
                        <a:t>年</a:t>
                      </a:r>
                      <a:r>
                        <a:rPr kumimoji="1" lang="en-US" altLang="ja-JP" dirty="0"/>
                        <a:t>12</a:t>
                      </a:r>
                      <a:r>
                        <a:rPr kumimoji="1" lang="ja-JP" altLang="en-US" dirty="0"/>
                        <a:t>月</a:t>
                      </a:r>
                    </a:p>
                  </a:txBody>
                  <a:tcPr/>
                </a:tc>
                <a:tc>
                  <a:txBody>
                    <a:bodyPr/>
                    <a:lstStyle/>
                    <a:p>
                      <a:r>
                        <a:rPr kumimoji="1" lang="ja-JP" altLang="en-US" dirty="0"/>
                        <a:t>各課題の基本サービスの開発可能、各テーマの外部設計書を作成</a:t>
                      </a:r>
                    </a:p>
                  </a:txBody>
                  <a:tcPr/>
                </a:tc>
                <a:extLst>
                  <a:ext uri="{0D108BD9-81ED-4DB2-BD59-A6C34878D82A}">
                    <a16:rowId xmlns:a16="http://schemas.microsoft.com/office/drawing/2014/main" val="2907183335"/>
                  </a:ext>
                </a:extLst>
              </a:tr>
              <a:tr h="370840">
                <a:tc>
                  <a:txBody>
                    <a:bodyPr/>
                    <a:lstStyle/>
                    <a:p>
                      <a:pPr algn="ctr"/>
                      <a:r>
                        <a:rPr kumimoji="1" lang="ja-JP" altLang="en-US" dirty="0"/>
                        <a:t>３</a:t>
                      </a:r>
                    </a:p>
                  </a:txBody>
                  <a:tcPr/>
                </a:tc>
                <a:tc>
                  <a:txBody>
                    <a:bodyPr/>
                    <a:lstStyle/>
                    <a:p>
                      <a:r>
                        <a:rPr kumimoji="1" lang="en-US" altLang="ja-JP" dirty="0"/>
                        <a:t>2022</a:t>
                      </a:r>
                      <a:r>
                        <a:rPr kumimoji="1" lang="ja-JP" altLang="en-US" dirty="0"/>
                        <a:t>年</a:t>
                      </a:r>
                      <a:r>
                        <a:rPr kumimoji="1" lang="en-US" altLang="ja-JP" dirty="0"/>
                        <a:t>3</a:t>
                      </a:r>
                      <a:r>
                        <a:rPr kumimoji="1" lang="ja-JP" altLang="en-US" dirty="0"/>
                        <a:t>月</a:t>
                      </a:r>
                    </a:p>
                  </a:txBody>
                  <a:tcPr/>
                </a:tc>
                <a:tc>
                  <a:txBody>
                    <a:bodyPr/>
                    <a:lstStyle/>
                    <a:p>
                      <a:r>
                        <a:rPr kumimoji="1" lang="ja-JP" altLang="en-US" dirty="0"/>
                        <a:t>各課題の基本サービスの連携可能（</a:t>
                      </a:r>
                      <a:r>
                        <a:rPr kumimoji="1" lang="en-US" altLang="ja-JP" dirty="0"/>
                        <a:t>API</a:t>
                      </a:r>
                      <a:r>
                        <a:rPr kumimoji="1" lang="ja-JP" altLang="en-US" dirty="0"/>
                        <a:t>設計）、各テーマの外部設計書を作成</a:t>
                      </a:r>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2022</a:t>
                      </a:r>
                      <a:r>
                        <a:rPr kumimoji="1" lang="ja-JP" altLang="en-US" dirty="0"/>
                        <a:t>年</a:t>
                      </a:r>
                      <a:r>
                        <a:rPr kumimoji="1" lang="en-US" altLang="ja-JP" dirty="0"/>
                        <a:t>6</a:t>
                      </a:r>
                      <a:r>
                        <a:rPr kumimoji="1" lang="ja-JP" altLang="en-US" dirty="0"/>
                        <a:t>月</a:t>
                      </a:r>
                    </a:p>
                  </a:txBody>
                  <a:tcPr/>
                </a:tc>
                <a:tc>
                  <a:txBody>
                    <a:bodyPr/>
                    <a:lstStyle/>
                    <a:p>
                      <a:r>
                        <a:rPr kumimoji="1" lang="ja-JP" altLang="en-US" dirty="0"/>
                        <a:t>プロダクトデモ版作成＆発表、システムアーキテクチャなど資料を作成</a:t>
                      </a:r>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24038258"/>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0083951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9741554"/>
                  </a:ext>
                </a:extLst>
              </a:tr>
            </a:tbl>
          </a:graphicData>
        </a:graphic>
      </p:graphicFrame>
      <p:sp>
        <p:nvSpPr>
          <p:cNvPr id="2" name="灯片编号占位符 1">
            <a:extLst>
              <a:ext uri="{FF2B5EF4-FFF2-40B4-BE49-F238E27FC236}">
                <a16:creationId xmlns:a16="http://schemas.microsoft.com/office/drawing/2014/main" id="{A451C04D-2D9C-4074-AEE5-88B9261D26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130</a:t>
            </a:fld>
            <a:r>
              <a:rPr spc="-45"/>
              <a:t> </a:t>
            </a:r>
            <a:r>
              <a:rPr spc="-5"/>
              <a:t>-</a:t>
            </a:r>
            <a:endParaRPr spc="-5" dirty="0"/>
          </a:p>
        </p:txBody>
      </p:sp>
      <p:sp>
        <p:nvSpPr>
          <p:cNvPr id="3" name="日期占位符 2">
            <a:extLst>
              <a:ext uri="{FF2B5EF4-FFF2-40B4-BE49-F238E27FC236}">
                <a16:creationId xmlns:a16="http://schemas.microsoft.com/office/drawing/2014/main" id="{753E59EA-A8F4-466D-BC5D-FE5EAA7AAA50}"/>
              </a:ext>
            </a:extLst>
          </p:cNvPr>
          <p:cNvSpPr>
            <a:spLocks noGrp="1"/>
          </p:cNvSpPr>
          <p:nvPr>
            <p:ph type="dt" sz="half" idx="6"/>
          </p:nvPr>
        </p:nvSpPr>
        <p:spPr/>
        <p:txBody>
          <a:bodyPr/>
          <a:lstStyle/>
          <a:p>
            <a:fld id="{47B126F6-A4DE-4B31-8DD0-AB8A3BC8A39A}" type="datetime1">
              <a:rPr lang="zh-CN" altLang="en-US" smtClean="0"/>
              <a:t>2022/3/18</a:t>
            </a:fld>
            <a:endParaRPr lang="en-US"/>
          </a:p>
        </p:txBody>
      </p:sp>
    </p:spTree>
    <p:extLst>
      <p:ext uri="{BB962C8B-B14F-4D97-AF65-F5344CB8AC3E}">
        <p14:creationId xmlns:p14="http://schemas.microsoft.com/office/powerpoint/2010/main" val="320655628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実施方法の例：課題検討</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17100672"/>
              </p:ext>
            </p:extLst>
          </p:nvPr>
        </p:nvGraphicFramePr>
        <p:xfrm>
          <a:off x="315152" y="622338"/>
          <a:ext cx="11465985" cy="3708400"/>
        </p:xfrm>
        <a:graphic>
          <a:graphicData uri="http://schemas.openxmlformats.org/drawingml/2006/table">
            <a:tbl>
              <a:tblPr firstRow="1" bandRow="1">
                <a:tableStyleId>{5C22544A-7EE6-4342-B048-85BDC9FD1C3A}</a:tableStyleId>
              </a:tblPr>
              <a:tblGrid>
                <a:gridCol w="779513">
                  <a:extLst>
                    <a:ext uri="{9D8B030D-6E8A-4147-A177-3AD203B41FA5}">
                      <a16:colId xmlns:a16="http://schemas.microsoft.com/office/drawing/2014/main" val="4275659460"/>
                    </a:ext>
                  </a:extLst>
                </a:gridCol>
                <a:gridCol w="1874982">
                  <a:extLst>
                    <a:ext uri="{9D8B030D-6E8A-4147-A177-3AD203B41FA5}">
                      <a16:colId xmlns:a16="http://schemas.microsoft.com/office/drawing/2014/main" val="3571588840"/>
                    </a:ext>
                  </a:extLst>
                </a:gridCol>
                <a:gridCol w="7363073">
                  <a:extLst>
                    <a:ext uri="{9D8B030D-6E8A-4147-A177-3AD203B41FA5}">
                      <a16:colId xmlns:a16="http://schemas.microsoft.com/office/drawing/2014/main" val="1314327286"/>
                    </a:ext>
                  </a:extLst>
                </a:gridCol>
                <a:gridCol w="1448417">
                  <a:extLst>
                    <a:ext uri="{9D8B030D-6E8A-4147-A177-3AD203B41FA5}">
                      <a16:colId xmlns:a16="http://schemas.microsoft.com/office/drawing/2014/main" val="1689492279"/>
                    </a:ext>
                  </a:extLst>
                </a:gridCol>
              </a:tblGrid>
              <a:tr h="370840">
                <a:tc>
                  <a:txBody>
                    <a:bodyPr/>
                    <a:lstStyle/>
                    <a:p>
                      <a:pPr algn="ctr"/>
                      <a:r>
                        <a:rPr kumimoji="1" lang="ja-JP" altLang="en-US" dirty="0"/>
                        <a:t>順番</a:t>
                      </a:r>
                    </a:p>
                  </a:txBody>
                  <a:tcPr/>
                </a:tc>
                <a:tc>
                  <a:txBody>
                    <a:bodyPr/>
                    <a:lstStyle/>
                    <a:p>
                      <a:pPr algn="ctr"/>
                      <a:r>
                        <a:rPr kumimoji="1" lang="ja-JP" altLang="en-US" dirty="0"/>
                        <a:t>サービス・課題</a:t>
                      </a:r>
                    </a:p>
                  </a:txBody>
                  <a:tcPr/>
                </a:tc>
                <a:tc>
                  <a:txBody>
                    <a:bodyPr/>
                    <a:lstStyle/>
                    <a:p>
                      <a:pPr algn="ctr"/>
                      <a:r>
                        <a:rPr kumimoji="1" lang="ja-JP" altLang="en-US" dirty="0"/>
                        <a:t>内容</a:t>
                      </a:r>
                    </a:p>
                  </a:txBody>
                  <a:tcPr/>
                </a:tc>
                <a:tc>
                  <a:txBody>
                    <a:bodyPr/>
                    <a:lstStyle/>
                    <a:p>
                      <a:pPr algn="ctr"/>
                      <a:r>
                        <a:rPr kumimoji="1" lang="ja-JP" altLang="en-US" dirty="0"/>
                        <a:t>サイクル</a:t>
                      </a:r>
                    </a:p>
                  </a:txBody>
                  <a:tcPr/>
                </a:tc>
                <a:extLst>
                  <a:ext uri="{0D108BD9-81ED-4DB2-BD59-A6C34878D82A}">
                    <a16:rowId xmlns:a16="http://schemas.microsoft.com/office/drawing/2014/main" val="3119170601"/>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マイクロサービス</a:t>
                      </a:r>
                    </a:p>
                  </a:txBody>
                  <a:tcPr/>
                </a:tc>
                <a:tc>
                  <a:txBody>
                    <a:bodyPr/>
                    <a:lstStyle/>
                    <a:p>
                      <a:r>
                        <a:rPr kumimoji="1" lang="ja-JP" altLang="en-US" dirty="0"/>
                        <a:t>アーキテクチャ、導入設計（アプリ分割、データ分割、</a:t>
                      </a:r>
                      <a:r>
                        <a:rPr kumimoji="1" lang="en-US" altLang="ja-JP" dirty="0" err="1"/>
                        <a:t>Devops</a:t>
                      </a: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4987957"/>
                  </a:ext>
                </a:extLst>
              </a:tr>
              <a:tr h="370840">
                <a:tc>
                  <a:txBody>
                    <a:bodyPr/>
                    <a:lstStyle/>
                    <a:p>
                      <a:pPr algn="ctr"/>
                      <a:r>
                        <a:rPr kumimoji="1" lang="en-US" altLang="ja-JP" dirty="0"/>
                        <a:t>2</a:t>
                      </a:r>
                      <a:endParaRPr kumimoji="1" lang="ja-JP" altLang="en-US" dirty="0"/>
                    </a:p>
                  </a:txBody>
                  <a:tcPr/>
                </a:tc>
                <a:tc>
                  <a:txBody>
                    <a:bodyPr/>
                    <a:lstStyle/>
                    <a:p>
                      <a:r>
                        <a:rPr kumimoji="1" lang="ja-JP" altLang="en-US" dirty="0"/>
                        <a:t>仮想マシン</a:t>
                      </a:r>
                    </a:p>
                  </a:txBody>
                  <a:tcPr/>
                </a:tc>
                <a:tc>
                  <a:txBody>
                    <a:bodyPr/>
                    <a:lstStyle/>
                    <a:p>
                      <a:r>
                        <a:rPr kumimoji="1" lang="en-US" altLang="ja-JP" dirty="0"/>
                        <a:t>VMWare</a:t>
                      </a:r>
                      <a:r>
                        <a:rPr kumimoji="1" lang="ja-JP" altLang="en-US" dirty="0"/>
                        <a:t>、</a:t>
                      </a:r>
                      <a:r>
                        <a:rPr kumimoji="1" lang="en-US" altLang="ja-JP" dirty="0"/>
                        <a:t>Docker</a:t>
                      </a:r>
                      <a:r>
                        <a:rPr kumimoji="1" lang="ja-JP" altLang="en-US" dirty="0"/>
                        <a:t>、</a:t>
                      </a:r>
                      <a:r>
                        <a:rPr kumimoji="1" lang="en-US" altLang="ja-JP" dirty="0"/>
                        <a:t>AWS</a:t>
                      </a:r>
                      <a:r>
                        <a:rPr kumimoji="1" lang="ja-JP" altLang="en-US" dirty="0"/>
                        <a:t>、</a:t>
                      </a:r>
                      <a:r>
                        <a:rPr kumimoji="1" lang="en-US" altLang="ja-JP" dirty="0"/>
                        <a:t>GCP</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907183335"/>
                  </a:ext>
                </a:extLst>
              </a:tr>
              <a:tr h="370840">
                <a:tc>
                  <a:txBody>
                    <a:bodyPr/>
                    <a:lstStyle/>
                    <a:p>
                      <a:pPr algn="ctr"/>
                      <a:r>
                        <a:rPr kumimoji="1" lang="en-US" altLang="ja-JP" dirty="0"/>
                        <a:t>3</a:t>
                      </a:r>
                      <a:endParaRPr kumimoji="1" lang="ja-JP" altLang="en-US" dirty="0"/>
                    </a:p>
                  </a:txBody>
                  <a:tcPr/>
                </a:tc>
                <a:tc>
                  <a:txBody>
                    <a:bodyPr/>
                    <a:lstStyle/>
                    <a:p>
                      <a:r>
                        <a:rPr kumimoji="1" lang="ja-JP" altLang="en-US"/>
                        <a:t>データアナウンス</a:t>
                      </a:r>
                      <a:endParaRPr kumimoji="1" lang="ja-JP" altLang="en-US" dirty="0"/>
                    </a:p>
                  </a:txBody>
                  <a:tcPr/>
                </a:tc>
                <a:tc>
                  <a:txBody>
                    <a:bodyPr/>
                    <a:lstStyle/>
                    <a:p>
                      <a:r>
                        <a:rPr kumimoji="1" lang="ja-JP" altLang="en-US" dirty="0"/>
                        <a:t>機械学習、強化学習、ディープラーニング</a:t>
                      </a:r>
                    </a:p>
                  </a:txBody>
                  <a:tcPr/>
                </a:tc>
                <a:tc>
                  <a:txBody>
                    <a:bodyPr/>
                    <a:lstStyle/>
                    <a:p>
                      <a:pPr algn="ctr"/>
                      <a:endParaRPr kumimoji="1" lang="ja-JP" altLang="en-US" dirty="0"/>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r>
                        <a:rPr kumimoji="1" lang="ja-JP" altLang="en-US" dirty="0"/>
                        <a:t>ユーザー認証</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3259001"/>
                  </a:ext>
                </a:extLst>
              </a:tr>
              <a:tr h="370840">
                <a:tc>
                  <a:txBody>
                    <a:bodyPr/>
                    <a:lstStyle/>
                    <a:p>
                      <a:pPr algn="ctr"/>
                      <a:r>
                        <a:rPr kumimoji="1" lang="en-US" altLang="ja-JP" dirty="0"/>
                        <a:t>5</a:t>
                      </a:r>
                      <a:endParaRPr kumimoji="1" lang="ja-JP" altLang="en-US" dirty="0"/>
                    </a:p>
                  </a:txBody>
                  <a:tcPr/>
                </a:tc>
                <a:tc>
                  <a:txBody>
                    <a:bodyPr/>
                    <a:lstStyle/>
                    <a:p>
                      <a:r>
                        <a:rPr kumimoji="1" lang="ja-JP" altLang="en-US" dirty="0"/>
                        <a:t>セキュリティ</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799687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6</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ウエブサービス</a:t>
                      </a:r>
                    </a:p>
                  </a:txBody>
                  <a:tcPr/>
                </a:tc>
                <a:tc>
                  <a:txBody>
                    <a:bodyPr/>
                    <a:lstStyle/>
                    <a:p>
                      <a:r>
                        <a:rPr kumimoji="1" lang="ja-JP" altLang="en-US" dirty="0"/>
                        <a:t>モバイルアプリケーション（</a:t>
                      </a:r>
                      <a:r>
                        <a:rPr kumimoji="1" lang="en-US" altLang="ja-JP" dirty="0"/>
                        <a:t>IOS</a:t>
                      </a:r>
                      <a:r>
                        <a:rPr kumimoji="1" lang="ja-JP" altLang="en-US" dirty="0"/>
                        <a:t>）</a:t>
                      </a:r>
                    </a:p>
                  </a:txBody>
                  <a:tcPr/>
                </a:tc>
                <a:tc>
                  <a:txBody>
                    <a:bodyPr/>
                    <a:lstStyle/>
                    <a:p>
                      <a:pPr algn="ctr"/>
                      <a:endParaRPr kumimoji="1" lang="ja-JP" altLang="en-US" dirty="0"/>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19741554"/>
                  </a:ext>
                </a:extLst>
              </a:tr>
              <a:tr h="370840">
                <a:tc>
                  <a:txBody>
                    <a:bodyPr/>
                    <a:lstStyle/>
                    <a:p>
                      <a:pPr algn="ctr"/>
                      <a:endParaRPr kumimoji="1" lang="ja-JP" altLang="en-US" dirty="0"/>
                    </a:p>
                  </a:txBody>
                  <a:tcPr/>
                </a:tc>
                <a:tc>
                  <a:txBody>
                    <a:bodyPr/>
                    <a:lstStyle/>
                    <a:p>
                      <a:r>
                        <a:rPr kumimoji="1" lang="ja-JP" altLang="en-US" dirty="0"/>
                        <a:t>意思決定支援</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4163430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90057584"/>
                  </a:ext>
                </a:extLst>
              </a:tr>
            </a:tbl>
          </a:graphicData>
        </a:graphic>
      </p:graphicFrame>
      <p:sp>
        <p:nvSpPr>
          <p:cNvPr id="2" name="灯片编号占位符 1">
            <a:extLst>
              <a:ext uri="{FF2B5EF4-FFF2-40B4-BE49-F238E27FC236}">
                <a16:creationId xmlns:a16="http://schemas.microsoft.com/office/drawing/2014/main" id="{D889EED1-0E7B-458F-9B7F-1697F839CF4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131</a:t>
            </a:fld>
            <a:r>
              <a:rPr spc="-45"/>
              <a:t> </a:t>
            </a:r>
            <a:r>
              <a:rPr spc="-5"/>
              <a:t>-</a:t>
            </a:r>
            <a:endParaRPr spc="-5" dirty="0"/>
          </a:p>
        </p:txBody>
      </p:sp>
      <p:sp>
        <p:nvSpPr>
          <p:cNvPr id="3" name="日期占位符 2">
            <a:extLst>
              <a:ext uri="{FF2B5EF4-FFF2-40B4-BE49-F238E27FC236}">
                <a16:creationId xmlns:a16="http://schemas.microsoft.com/office/drawing/2014/main" id="{85855EF9-AD67-4414-BBD0-827E66DD3414}"/>
              </a:ext>
            </a:extLst>
          </p:cNvPr>
          <p:cNvSpPr>
            <a:spLocks noGrp="1"/>
          </p:cNvSpPr>
          <p:nvPr>
            <p:ph type="dt" sz="half" idx="6"/>
          </p:nvPr>
        </p:nvSpPr>
        <p:spPr/>
        <p:txBody>
          <a:bodyPr/>
          <a:lstStyle/>
          <a:p>
            <a:fld id="{2D9D584C-F8EB-415B-9219-805D972A261F}" type="datetime1">
              <a:rPr lang="zh-CN" altLang="en-US" smtClean="0"/>
              <a:t>2022/3/18</a:t>
            </a:fld>
            <a:endParaRPr lang="en-US"/>
          </a:p>
        </p:txBody>
      </p:sp>
    </p:spTree>
    <p:extLst>
      <p:ext uri="{BB962C8B-B14F-4D97-AF65-F5344CB8AC3E}">
        <p14:creationId xmlns:p14="http://schemas.microsoft.com/office/powerpoint/2010/main" val="169542632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a:xfrm>
            <a:off x="316983" y="-16805"/>
            <a:ext cx="11540249" cy="492443"/>
          </a:xfrm>
        </p:spPr>
        <p:txBody>
          <a:bodyPr/>
          <a:lstStyle/>
          <a:p>
            <a:r>
              <a:rPr lang="ja-JP" altLang="en-US" dirty="0"/>
              <a:t>実施方法の例：サイクル１目標</a:t>
            </a:r>
          </a:p>
        </p:txBody>
      </p:sp>
      <p:sp>
        <p:nvSpPr>
          <p:cNvPr id="6" name="テキスト プレースホルダー 5">
            <a:extLst>
              <a:ext uri="{FF2B5EF4-FFF2-40B4-BE49-F238E27FC236}">
                <a16:creationId xmlns:a16="http://schemas.microsoft.com/office/drawing/2014/main" id="{1A86F5AB-8757-404E-944F-6F233370F18C}"/>
              </a:ext>
            </a:extLst>
          </p:cNvPr>
          <p:cNvSpPr>
            <a:spLocks noGrp="1"/>
          </p:cNvSpPr>
          <p:nvPr>
            <p:ph type="body" idx="1"/>
          </p:nvPr>
        </p:nvSpPr>
        <p:spPr>
          <a:xfrm>
            <a:off x="325875" y="755588"/>
            <a:ext cx="11540249" cy="1846659"/>
          </a:xfrm>
        </p:spPr>
        <p:txBody>
          <a:bodyPr/>
          <a:lstStyle/>
          <a:p>
            <a:pPr marL="285750" indent="-285750">
              <a:buFont typeface="Wingdings" panose="05000000000000000000" pitchFamily="2" charset="2"/>
              <a:buChar char="l"/>
            </a:pPr>
            <a:r>
              <a:rPr lang="ja-JP" altLang="en-US" sz="2400" dirty="0"/>
              <a:t>コンミュニティ情報共有</a:t>
            </a:r>
            <a:endParaRPr lang="en-US" altLang="ja-JP" sz="2400" dirty="0"/>
          </a:p>
          <a:p>
            <a:pPr marL="742950" lvl="1" indent="-285750">
              <a:buFont typeface="Wingdings" panose="05000000000000000000" pitchFamily="2" charset="2"/>
              <a:buChar char="l"/>
            </a:pPr>
            <a:endParaRPr lang="en-US" altLang="ja-JP" sz="2400" dirty="0"/>
          </a:p>
          <a:p>
            <a:pPr marL="285750" lvl="1" indent="-285750">
              <a:buFont typeface="Wingdings" panose="05000000000000000000" pitchFamily="2" charset="2"/>
              <a:buChar char="l"/>
            </a:pPr>
            <a:r>
              <a:rPr lang="ja-JP" altLang="en-US" sz="2400" dirty="0">
                <a:solidFill>
                  <a:schemeClr val="tx1"/>
                </a:solidFill>
              </a:rPr>
              <a:t>勉強会プランと資料の説明（検証）</a:t>
            </a:r>
            <a:endParaRPr lang="en-US" altLang="ja-JP" sz="2400" dirty="0">
              <a:solidFill>
                <a:schemeClr val="tx1"/>
              </a:solidFill>
            </a:endParaRPr>
          </a:p>
          <a:p>
            <a:pPr marL="285750" lvl="1" indent="-285750">
              <a:buFont typeface="Wingdings" panose="05000000000000000000" pitchFamily="2" charset="2"/>
              <a:buChar char="l"/>
            </a:pP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各コンミュニティ体制、リーダー選出、課題設定</a:t>
            </a:r>
            <a:endParaRPr lang="en-US" altLang="ja-JP" sz="2400" dirty="0">
              <a:solidFill>
                <a:schemeClr val="tx1"/>
              </a:solidFill>
            </a:endParaRPr>
          </a:p>
        </p:txBody>
      </p:sp>
      <p:sp>
        <p:nvSpPr>
          <p:cNvPr id="2" name="灯片编号占位符 1">
            <a:extLst>
              <a:ext uri="{FF2B5EF4-FFF2-40B4-BE49-F238E27FC236}">
                <a16:creationId xmlns:a16="http://schemas.microsoft.com/office/drawing/2014/main" id="{4F2F56DB-5FF4-496C-BCA7-E8477A31AB0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132</a:t>
            </a:fld>
            <a:r>
              <a:rPr spc="-45"/>
              <a:t> </a:t>
            </a:r>
            <a:r>
              <a:rPr spc="-5"/>
              <a:t>-</a:t>
            </a:r>
            <a:endParaRPr spc="-5" dirty="0"/>
          </a:p>
        </p:txBody>
      </p:sp>
      <p:sp>
        <p:nvSpPr>
          <p:cNvPr id="3" name="日期占位符 2">
            <a:extLst>
              <a:ext uri="{FF2B5EF4-FFF2-40B4-BE49-F238E27FC236}">
                <a16:creationId xmlns:a16="http://schemas.microsoft.com/office/drawing/2014/main" id="{998FCE71-7F30-4096-8496-F2847C22EFED}"/>
              </a:ext>
            </a:extLst>
          </p:cNvPr>
          <p:cNvSpPr>
            <a:spLocks noGrp="1"/>
          </p:cNvSpPr>
          <p:nvPr>
            <p:ph type="dt" sz="half" idx="6"/>
          </p:nvPr>
        </p:nvSpPr>
        <p:spPr/>
        <p:txBody>
          <a:bodyPr/>
          <a:lstStyle/>
          <a:p>
            <a:fld id="{BF8BFB9E-8138-4D33-8BB8-D4C310D4325F}" type="datetime1">
              <a:rPr lang="zh-CN" altLang="en-US" smtClean="0"/>
              <a:t>2022/3/18</a:t>
            </a:fld>
            <a:endParaRPr lang="en-US"/>
          </a:p>
        </p:txBody>
      </p:sp>
    </p:spTree>
    <p:extLst>
      <p:ext uri="{BB962C8B-B14F-4D97-AF65-F5344CB8AC3E}">
        <p14:creationId xmlns:p14="http://schemas.microsoft.com/office/powerpoint/2010/main" val="193605986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実施方法の例：サイクル１スケジュール（前半）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535299409"/>
              </p:ext>
            </p:extLst>
          </p:nvPr>
        </p:nvGraphicFramePr>
        <p:xfrm>
          <a:off x="363006" y="689239"/>
          <a:ext cx="11465987" cy="2931160"/>
        </p:xfrm>
        <a:graphic>
          <a:graphicData uri="http://schemas.openxmlformats.org/drawingml/2006/table">
            <a:tbl>
              <a:tblPr firstRow="1" bandRow="1">
                <a:tableStyleId>{5C22544A-7EE6-4342-B048-85BDC9FD1C3A}</a:tableStyleId>
              </a:tblPr>
              <a:tblGrid>
                <a:gridCol w="871877">
                  <a:extLst>
                    <a:ext uri="{9D8B030D-6E8A-4147-A177-3AD203B41FA5}">
                      <a16:colId xmlns:a16="http://schemas.microsoft.com/office/drawing/2014/main" val="3619135891"/>
                    </a:ext>
                  </a:extLst>
                </a:gridCol>
                <a:gridCol w="4839855">
                  <a:extLst>
                    <a:ext uri="{9D8B030D-6E8A-4147-A177-3AD203B41FA5}">
                      <a16:colId xmlns:a16="http://schemas.microsoft.com/office/drawing/2014/main" val="1131299099"/>
                    </a:ext>
                  </a:extLst>
                </a:gridCol>
                <a:gridCol w="1150851">
                  <a:extLst>
                    <a:ext uri="{9D8B030D-6E8A-4147-A177-3AD203B41FA5}">
                      <a16:colId xmlns:a16="http://schemas.microsoft.com/office/drawing/2014/main" val="3707854252"/>
                    </a:ext>
                  </a:extLst>
                </a:gridCol>
                <a:gridCol w="1150851">
                  <a:extLst>
                    <a:ext uri="{9D8B030D-6E8A-4147-A177-3AD203B41FA5}">
                      <a16:colId xmlns:a16="http://schemas.microsoft.com/office/drawing/2014/main" val="2819671132"/>
                    </a:ext>
                  </a:extLst>
                </a:gridCol>
                <a:gridCol w="1150851">
                  <a:extLst>
                    <a:ext uri="{9D8B030D-6E8A-4147-A177-3AD203B41FA5}">
                      <a16:colId xmlns:a16="http://schemas.microsoft.com/office/drawing/2014/main" val="1303657766"/>
                    </a:ext>
                  </a:extLst>
                </a:gridCol>
                <a:gridCol w="1150851">
                  <a:extLst>
                    <a:ext uri="{9D8B030D-6E8A-4147-A177-3AD203B41FA5}">
                      <a16:colId xmlns:a16="http://schemas.microsoft.com/office/drawing/2014/main" val="2496856956"/>
                    </a:ext>
                  </a:extLst>
                </a:gridCol>
                <a:gridCol w="1150851">
                  <a:extLst>
                    <a:ext uri="{9D8B030D-6E8A-4147-A177-3AD203B41FA5}">
                      <a16:colId xmlns:a16="http://schemas.microsoft.com/office/drawing/2014/main" val="2028982161"/>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1</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週</a:t>
                      </a:r>
                    </a:p>
                  </a:txBody>
                  <a:tcPr/>
                </a:tc>
                <a:tc>
                  <a:txBody>
                    <a:bodyPr/>
                    <a:lstStyle/>
                    <a:p>
                      <a:pPr algn="ctr"/>
                      <a:r>
                        <a:rPr kumimoji="1" lang="ja-JP" altLang="en-US" dirty="0"/>
                        <a:t>第</a:t>
                      </a:r>
                      <a:r>
                        <a:rPr kumimoji="1" lang="en-US" altLang="ja-JP" dirty="0"/>
                        <a:t>3</a:t>
                      </a:r>
                      <a:r>
                        <a:rPr kumimoji="1" lang="ja-JP" altLang="en-US" dirty="0"/>
                        <a:t>週</a:t>
                      </a:r>
                    </a:p>
                  </a:txBody>
                  <a:tcPr/>
                </a:tc>
                <a:tc>
                  <a:txBody>
                    <a:bodyPr/>
                    <a:lstStyle/>
                    <a:p>
                      <a:pPr algn="ctr"/>
                      <a:r>
                        <a:rPr kumimoji="1" lang="ja-JP" altLang="en-US" dirty="0"/>
                        <a:t>第</a:t>
                      </a:r>
                      <a:r>
                        <a:rPr kumimoji="1" lang="en-US" altLang="ja-JP" dirty="0"/>
                        <a:t>4</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5</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1</a:t>
                      </a:r>
                      <a:r>
                        <a:rPr kumimoji="1" lang="ja-JP" altLang="en-US" dirty="0"/>
                        <a:t>回</a:t>
                      </a:r>
                    </a:p>
                  </a:txBody>
                  <a:tcPr anchor="ctr"/>
                </a:tc>
                <a:tc>
                  <a:txBody>
                    <a:bodyPr/>
                    <a:lstStyle/>
                    <a:p>
                      <a:r>
                        <a:rPr kumimoji="1" lang="ja-JP" altLang="en-US" dirty="0"/>
                        <a:t>課題：サービス分割</a:t>
                      </a:r>
                      <a:endParaRPr kumimoji="1" lang="en-US" altLang="ja-JP" dirty="0"/>
                    </a:p>
                    <a:p>
                      <a:r>
                        <a:rPr kumimoji="1" lang="ja-JP" altLang="en-US" dirty="0"/>
                        <a:t>成果：作業ガイド作成、仮アプリ設計</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nchor="ctr"/>
                </a:tc>
                <a:tc>
                  <a:txBody>
                    <a:bodyPr/>
                    <a:lstStyle/>
                    <a:p>
                      <a:r>
                        <a:rPr kumimoji="1" lang="ja-JP" altLang="en-US" dirty="0"/>
                        <a:t>課題：データ分割</a:t>
                      </a:r>
                      <a:endParaRPr kumimoji="1" lang="en-US" altLang="ja-JP" dirty="0"/>
                    </a:p>
                    <a:p>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3</a:t>
                      </a:r>
                      <a:r>
                        <a:rPr kumimoji="1" lang="ja-JP" altLang="en-US" dirty="0"/>
                        <a:t>回</a:t>
                      </a:r>
                    </a:p>
                  </a:txBody>
                  <a:tcPr anchor="ctr"/>
                </a:tc>
                <a:tc>
                  <a:txBody>
                    <a:bodyPr/>
                    <a:lstStyle/>
                    <a:p>
                      <a:r>
                        <a:rPr kumimoji="1" lang="ja-JP" altLang="en-US" dirty="0"/>
                        <a:t>課題：</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4</a:t>
                      </a:r>
                      <a:r>
                        <a:rPr kumimoji="1" lang="ja-JP" altLang="en-US" dirty="0"/>
                        <a:t>回</a:t>
                      </a:r>
                    </a:p>
                  </a:txBody>
                  <a:tcPr anchor="ctr"/>
                </a:tc>
                <a:tc>
                  <a:txBody>
                    <a:bodyPr/>
                    <a:lstStyle/>
                    <a:p>
                      <a:r>
                        <a:rPr kumimoji="1" lang="ja-JP" altLang="en-US" dirty="0"/>
                        <a:t>成果審査：マイクロサービス設計方針</a:t>
                      </a:r>
                      <a:endParaRPr kumimoji="1" lang="en-US" altLang="ja-JP" dirty="0"/>
                    </a:p>
                    <a:p>
                      <a:r>
                        <a:rPr kumimoji="1" lang="ja-JP" altLang="en-US" dirty="0"/>
                        <a:t>仮アプリ機能要件定義</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8" name="直線コネクタ 7">
            <a:extLst>
              <a:ext uri="{FF2B5EF4-FFF2-40B4-BE49-F238E27FC236}">
                <a16:creationId xmlns:a16="http://schemas.microsoft.com/office/drawing/2014/main" id="{B8C57E85-19F1-4E55-98FE-247E558C6A14}"/>
              </a:ext>
            </a:extLst>
          </p:cNvPr>
          <p:cNvCxnSpPr/>
          <p:nvPr/>
        </p:nvCxnSpPr>
        <p:spPr>
          <a:xfrm>
            <a:off x="6096000" y="1365352"/>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B6EEDB1-1C65-43AE-9F10-67C9480BD450}"/>
              </a:ext>
            </a:extLst>
          </p:cNvPr>
          <p:cNvCxnSpPr>
            <a:cxnSpLocks/>
          </p:cNvCxnSpPr>
          <p:nvPr/>
        </p:nvCxnSpPr>
        <p:spPr>
          <a:xfrm>
            <a:off x="7232073" y="1989836"/>
            <a:ext cx="229061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3CD888-7CD8-4B77-BE2F-340EB5E809B7}"/>
              </a:ext>
            </a:extLst>
          </p:cNvPr>
          <p:cNvCxnSpPr>
            <a:cxnSpLocks/>
          </p:cNvCxnSpPr>
          <p:nvPr/>
        </p:nvCxnSpPr>
        <p:spPr>
          <a:xfrm>
            <a:off x="9522691" y="2632015"/>
            <a:ext cx="11613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74D7F1-4EBF-47A2-B6C1-2DBC43731BD3}"/>
              </a:ext>
            </a:extLst>
          </p:cNvPr>
          <p:cNvCxnSpPr>
            <a:cxnSpLocks/>
          </p:cNvCxnSpPr>
          <p:nvPr/>
        </p:nvCxnSpPr>
        <p:spPr>
          <a:xfrm>
            <a:off x="10690489" y="3243454"/>
            <a:ext cx="11385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CFD411B-6FAC-4117-8402-466ADC3D8341}"/>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133</a:t>
            </a:fld>
            <a:r>
              <a:rPr spc="-45"/>
              <a:t> </a:t>
            </a:r>
            <a:r>
              <a:rPr spc="-5"/>
              <a:t>-</a:t>
            </a:r>
            <a:endParaRPr spc="-5" dirty="0"/>
          </a:p>
        </p:txBody>
      </p:sp>
      <p:sp>
        <p:nvSpPr>
          <p:cNvPr id="5" name="日期占位符 4">
            <a:extLst>
              <a:ext uri="{FF2B5EF4-FFF2-40B4-BE49-F238E27FC236}">
                <a16:creationId xmlns:a16="http://schemas.microsoft.com/office/drawing/2014/main" id="{AA16BF3B-D0AE-41BE-809C-9DB49A69D2B9}"/>
              </a:ext>
            </a:extLst>
          </p:cNvPr>
          <p:cNvSpPr>
            <a:spLocks noGrp="1"/>
          </p:cNvSpPr>
          <p:nvPr>
            <p:ph type="dt" sz="half" idx="6"/>
          </p:nvPr>
        </p:nvSpPr>
        <p:spPr/>
        <p:txBody>
          <a:bodyPr/>
          <a:lstStyle/>
          <a:p>
            <a:fld id="{EAAC2B72-1C35-4242-A6FA-4FB8FE8EDCD2}" type="datetime1">
              <a:rPr lang="zh-CN" altLang="en-US" smtClean="0"/>
              <a:t>2022/3/18</a:t>
            </a:fld>
            <a:endParaRPr lang="en-US"/>
          </a:p>
        </p:txBody>
      </p:sp>
    </p:spTree>
    <p:extLst>
      <p:ext uri="{BB962C8B-B14F-4D97-AF65-F5344CB8AC3E}">
        <p14:creationId xmlns:p14="http://schemas.microsoft.com/office/powerpoint/2010/main" val="280235489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実施方法の例：サイクル１スケジュール（後半）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3209903871"/>
              </p:ext>
            </p:extLst>
          </p:nvPr>
        </p:nvGraphicFramePr>
        <p:xfrm>
          <a:off x="315152" y="705962"/>
          <a:ext cx="11475219" cy="3754120"/>
        </p:xfrm>
        <a:graphic>
          <a:graphicData uri="http://schemas.openxmlformats.org/drawingml/2006/table">
            <a:tbl>
              <a:tblPr firstRow="1" bandRow="1">
                <a:tableStyleId>{5C22544A-7EE6-4342-B048-85BDC9FD1C3A}</a:tableStyleId>
              </a:tblPr>
              <a:tblGrid>
                <a:gridCol w="871876">
                  <a:extLst>
                    <a:ext uri="{9D8B030D-6E8A-4147-A177-3AD203B41FA5}">
                      <a16:colId xmlns:a16="http://schemas.microsoft.com/office/drawing/2014/main" val="3619135891"/>
                    </a:ext>
                  </a:extLst>
                </a:gridCol>
                <a:gridCol w="4858328">
                  <a:extLst>
                    <a:ext uri="{9D8B030D-6E8A-4147-A177-3AD203B41FA5}">
                      <a16:colId xmlns:a16="http://schemas.microsoft.com/office/drawing/2014/main" val="2028982161"/>
                    </a:ext>
                  </a:extLst>
                </a:gridCol>
                <a:gridCol w="1149003">
                  <a:extLst>
                    <a:ext uri="{9D8B030D-6E8A-4147-A177-3AD203B41FA5}">
                      <a16:colId xmlns:a16="http://schemas.microsoft.com/office/drawing/2014/main" val="120706387"/>
                    </a:ext>
                  </a:extLst>
                </a:gridCol>
                <a:gridCol w="1149003">
                  <a:extLst>
                    <a:ext uri="{9D8B030D-6E8A-4147-A177-3AD203B41FA5}">
                      <a16:colId xmlns:a16="http://schemas.microsoft.com/office/drawing/2014/main" val="667038197"/>
                    </a:ext>
                  </a:extLst>
                </a:gridCol>
                <a:gridCol w="1149003">
                  <a:extLst>
                    <a:ext uri="{9D8B030D-6E8A-4147-A177-3AD203B41FA5}">
                      <a16:colId xmlns:a16="http://schemas.microsoft.com/office/drawing/2014/main" val="3107107332"/>
                    </a:ext>
                  </a:extLst>
                </a:gridCol>
                <a:gridCol w="1149003">
                  <a:extLst>
                    <a:ext uri="{9D8B030D-6E8A-4147-A177-3AD203B41FA5}">
                      <a16:colId xmlns:a16="http://schemas.microsoft.com/office/drawing/2014/main" val="1690174843"/>
                    </a:ext>
                  </a:extLst>
                </a:gridCol>
                <a:gridCol w="1149003">
                  <a:extLst>
                    <a:ext uri="{9D8B030D-6E8A-4147-A177-3AD203B41FA5}">
                      <a16:colId xmlns:a16="http://schemas.microsoft.com/office/drawing/2014/main" val="3473164470"/>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6</a:t>
                      </a:r>
                      <a:r>
                        <a:rPr kumimoji="1" lang="ja-JP" altLang="en-US" dirty="0"/>
                        <a:t>週</a:t>
                      </a:r>
                    </a:p>
                  </a:txBody>
                  <a:tcPr/>
                </a:tc>
                <a:tc>
                  <a:txBody>
                    <a:bodyPr/>
                    <a:lstStyle/>
                    <a:p>
                      <a:pPr algn="ctr"/>
                      <a:r>
                        <a:rPr kumimoji="1" lang="ja-JP" altLang="en-US" dirty="0"/>
                        <a:t>第</a:t>
                      </a:r>
                      <a:r>
                        <a:rPr kumimoji="1" lang="en-US" altLang="ja-JP" dirty="0"/>
                        <a:t>7</a:t>
                      </a:r>
                      <a:r>
                        <a:rPr kumimoji="1" lang="ja-JP" altLang="en-US" dirty="0"/>
                        <a:t>週</a:t>
                      </a:r>
                    </a:p>
                  </a:txBody>
                  <a:tcPr/>
                </a:tc>
                <a:tc>
                  <a:txBody>
                    <a:bodyPr/>
                    <a:lstStyle/>
                    <a:p>
                      <a:pPr algn="ctr"/>
                      <a:r>
                        <a:rPr kumimoji="1" lang="ja-JP" altLang="en-US" dirty="0"/>
                        <a:t>第</a:t>
                      </a:r>
                      <a:r>
                        <a:rPr kumimoji="1" lang="en-US" altLang="ja-JP" dirty="0"/>
                        <a:t>8</a:t>
                      </a:r>
                      <a:r>
                        <a:rPr kumimoji="1" lang="ja-JP" altLang="en-US" dirty="0"/>
                        <a:t>週</a:t>
                      </a:r>
                    </a:p>
                  </a:txBody>
                  <a:tcPr/>
                </a:tc>
                <a:tc>
                  <a:txBody>
                    <a:bodyPr/>
                    <a:lstStyle/>
                    <a:p>
                      <a:pPr algn="ctr"/>
                      <a:r>
                        <a:rPr kumimoji="1" lang="ja-JP" altLang="en-US" dirty="0"/>
                        <a:t>第</a:t>
                      </a:r>
                      <a:r>
                        <a:rPr kumimoji="1" lang="en-US" altLang="ja-JP" dirty="0"/>
                        <a:t>9</a:t>
                      </a:r>
                      <a:r>
                        <a:rPr kumimoji="1" lang="ja-JP" altLang="en-US" dirty="0"/>
                        <a:t>週</a:t>
                      </a:r>
                    </a:p>
                  </a:txBody>
                  <a:tcPr/>
                </a:tc>
                <a:tc>
                  <a:txBody>
                    <a:bodyPr/>
                    <a:lstStyle/>
                    <a:p>
                      <a:pPr algn="ctr"/>
                      <a:r>
                        <a:rPr kumimoji="1" lang="ja-JP" altLang="en-US" dirty="0"/>
                        <a:t>第</a:t>
                      </a:r>
                      <a:r>
                        <a:rPr kumimoji="1" lang="en-US" altLang="ja-JP" dirty="0"/>
                        <a:t>10</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5</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ワークショップ：サービス分割</a:t>
                      </a:r>
                      <a:endParaRPr kumimoji="1" lang="en-US" altLang="ja-JP" dirty="0"/>
                    </a:p>
                    <a:p>
                      <a:r>
                        <a:rPr kumimoji="1" lang="ja-JP" altLang="en-US" dirty="0"/>
                        <a:t>成果：アクティビティ図、ユースケース図、シーケンス図、サービス</a:t>
                      </a:r>
                      <a:r>
                        <a:rPr kumimoji="1" lang="en-US" altLang="ja-JP" dirty="0"/>
                        <a:t>API</a:t>
                      </a:r>
                      <a:r>
                        <a:rPr kumimoji="1" lang="ja-JP" altLang="en-US" dirty="0"/>
                        <a:t>設計</a:t>
                      </a:r>
                      <a:endParaRPr kumimoji="1" lang="en-US" altLang="ja-JP"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6</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ワークショップ：データ分割</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成果：ファイル定義、データベース定義、</a:t>
                      </a:r>
                      <a:r>
                        <a:rPr kumimoji="1" lang="en-US" altLang="ja-JP" dirty="0"/>
                        <a:t>API</a:t>
                      </a:r>
                      <a:r>
                        <a:rPr kumimoji="1" lang="ja-JP" altLang="en-US" dirty="0"/>
                        <a:t>データ連携</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7</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成果：ビルド環境、開発／テスト環境、ステージング環境、本番環境</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8</a:t>
                      </a:r>
                      <a:r>
                        <a:rPr kumimoji="1" lang="ja-JP" altLang="en-US" dirty="0"/>
                        <a:t>回</a:t>
                      </a:r>
                    </a:p>
                  </a:txBody>
                  <a:tcPr anchor="ctr"/>
                </a:tc>
                <a:tc>
                  <a:txBody>
                    <a:bodyPr/>
                    <a:lstStyle/>
                    <a:p>
                      <a:r>
                        <a:rPr kumimoji="1" lang="ja-JP" altLang="en-US" dirty="0"/>
                        <a:t>成果発表・審査</a:t>
                      </a:r>
                      <a:endParaRPr kumimoji="1" lang="en-US" altLang="ja-JP" dirty="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5" name="直線コネクタ 4">
            <a:extLst>
              <a:ext uri="{FF2B5EF4-FFF2-40B4-BE49-F238E27FC236}">
                <a16:creationId xmlns:a16="http://schemas.microsoft.com/office/drawing/2014/main" id="{61436230-1A0F-49D3-87FB-C27C26F0A889}"/>
              </a:ext>
            </a:extLst>
          </p:cNvPr>
          <p:cNvCxnSpPr/>
          <p:nvPr/>
        </p:nvCxnSpPr>
        <p:spPr>
          <a:xfrm>
            <a:off x="6096000" y="1575071"/>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D43063-2805-4249-A992-E92338BCA4C6}"/>
              </a:ext>
            </a:extLst>
          </p:cNvPr>
          <p:cNvCxnSpPr/>
          <p:nvPr/>
        </p:nvCxnSpPr>
        <p:spPr>
          <a:xfrm>
            <a:off x="7232073" y="2445327"/>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38A44AA-D86C-4FA5-A82C-A35535F69D11}"/>
              </a:ext>
            </a:extLst>
          </p:cNvPr>
          <p:cNvCxnSpPr>
            <a:cxnSpLocks/>
          </p:cNvCxnSpPr>
          <p:nvPr/>
        </p:nvCxnSpPr>
        <p:spPr>
          <a:xfrm>
            <a:off x="8368146" y="3429000"/>
            <a:ext cx="23183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A68C665-AA53-439B-B494-13CC2737627D}"/>
              </a:ext>
            </a:extLst>
          </p:cNvPr>
          <p:cNvCxnSpPr/>
          <p:nvPr/>
        </p:nvCxnSpPr>
        <p:spPr>
          <a:xfrm>
            <a:off x="10654298" y="4135719"/>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8F286AD-FB89-476C-88EE-D2EAAF710C4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134</a:t>
            </a:fld>
            <a:r>
              <a:rPr spc="-45"/>
              <a:t> </a:t>
            </a:r>
            <a:r>
              <a:rPr spc="-5"/>
              <a:t>-</a:t>
            </a:r>
            <a:endParaRPr spc="-5" dirty="0"/>
          </a:p>
        </p:txBody>
      </p:sp>
      <p:sp>
        <p:nvSpPr>
          <p:cNvPr id="9" name="日期占位符 8">
            <a:extLst>
              <a:ext uri="{FF2B5EF4-FFF2-40B4-BE49-F238E27FC236}">
                <a16:creationId xmlns:a16="http://schemas.microsoft.com/office/drawing/2014/main" id="{69C4D8ED-D3E6-4B50-9C87-F42F5E0C3ABF}"/>
              </a:ext>
            </a:extLst>
          </p:cNvPr>
          <p:cNvSpPr>
            <a:spLocks noGrp="1"/>
          </p:cNvSpPr>
          <p:nvPr>
            <p:ph type="dt" sz="half" idx="6"/>
          </p:nvPr>
        </p:nvSpPr>
        <p:spPr/>
        <p:txBody>
          <a:bodyPr/>
          <a:lstStyle/>
          <a:p>
            <a:fld id="{52F49171-39A7-4D76-A3E4-7982B4735AC4}" type="datetime1">
              <a:rPr lang="zh-CN" altLang="en-US" smtClean="0"/>
              <a:t>2022/3/18</a:t>
            </a:fld>
            <a:endParaRPr lang="en-US"/>
          </a:p>
        </p:txBody>
      </p:sp>
    </p:spTree>
    <p:extLst>
      <p:ext uri="{BB962C8B-B14F-4D97-AF65-F5344CB8AC3E}">
        <p14:creationId xmlns:p14="http://schemas.microsoft.com/office/powerpoint/2010/main" val="315475252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highlight>
                  <a:srgbClr val="00FF00"/>
                </a:highlight>
              </a:rPr>
              <a:t>会社プレゼン</a:t>
            </a:r>
            <a:endParaRPr lang="en-US" altLang="ja-JP" sz="2400" dirty="0">
              <a:highlight>
                <a:srgbClr val="00FF00"/>
              </a:highlight>
            </a:endParaRPr>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135</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2022/3/18</a:t>
            </a:fld>
            <a:endParaRPr lang="en-US"/>
          </a:p>
        </p:txBody>
      </p:sp>
    </p:spTree>
    <p:extLst>
      <p:ext uri="{BB962C8B-B14F-4D97-AF65-F5344CB8AC3E}">
        <p14:creationId xmlns:p14="http://schemas.microsoft.com/office/powerpoint/2010/main" val="235810387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D88722-8F68-4222-8647-8F188F662F9E}"/>
              </a:ext>
            </a:extLst>
          </p:cNvPr>
          <p:cNvSpPr>
            <a:spLocks noGrp="1"/>
          </p:cNvSpPr>
          <p:nvPr>
            <p:ph type="title"/>
          </p:nvPr>
        </p:nvSpPr>
        <p:spPr/>
        <p:txBody>
          <a:bodyPr/>
          <a:lstStyle/>
          <a:p>
            <a:r>
              <a:rPr lang="ja-JP" altLang="en-US" dirty="0"/>
              <a:t>図書出版</a:t>
            </a:r>
            <a:r>
              <a:rPr lang="en-US" altLang="ja-JP" dirty="0"/>
              <a:t>(</a:t>
            </a:r>
            <a:r>
              <a:rPr lang="zh-TW" altLang="en-US" dirty="0"/>
              <a:t>出版社限定：技術評論社</a:t>
            </a:r>
            <a:r>
              <a:rPr lang="en-US" altLang="ja-JP" dirty="0"/>
              <a:t>)</a:t>
            </a:r>
            <a:endParaRPr lang="zh-CN" altLang="en-US" dirty="0"/>
          </a:p>
        </p:txBody>
      </p:sp>
      <p:sp>
        <p:nvSpPr>
          <p:cNvPr id="5" name="日期占位符 4">
            <a:extLst>
              <a:ext uri="{FF2B5EF4-FFF2-40B4-BE49-F238E27FC236}">
                <a16:creationId xmlns:a16="http://schemas.microsoft.com/office/drawing/2014/main" id="{162EE762-CA87-4685-BFD2-20D4C64F2BC0}"/>
              </a:ext>
            </a:extLst>
          </p:cNvPr>
          <p:cNvSpPr>
            <a:spLocks noGrp="1"/>
          </p:cNvSpPr>
          <p:nvPr>
            <p:ph type="dt" sz="half" idx="6"/>
          </p:nvPr>
        </p:nvSpPr>
        <p:spPr/>
        <p:txBody>
          <a:bodyPr/>
          <a:lstStyle/>
          <a:p>
            <a:fld id="{1E17D28E-E581-4F30-BDA8-4526797523A4}" type="datetime1">
              <a:rPr lang="zh-CN" altLang="en-US" smtClean="0"/>
              <a:t>2022/3/18</a:t>
            </a:fld>
            <a:endParaRPr lang="en-US"/>
          </a:p>
        </p:txBody>
      </p:sp>
      <p:sp>
        <p:nvSpPr>
          <p:cNvPr id="3" name="灯片编号占位符 2">
            <a:extLst>
              <a:ext uri="{FF2B5EF4-FFF2-40B4-BE49-F238E27FC236}">
                <a16:creationId xmlns:a16="http://schemas.microsoft.com/office/drawing/2014/main" id="{CE9EC3C8-9939-43B3-BBC1-821F40E3971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136</a:t>
            </a:fld>
            <a:r>
              <a:rPr spc="-45"/>
              <a:t> </a:t>
            </a:r>
            <a:r>
              <a:rPr spc="-5"/>
              <a:t>-</a:t>
            </a:r>
            <a:endParaRPr spc="-5" dirty="0"/>
          </a:p>
        </p:txBody>
      </p:sp>
      <p:graphicFrame>
        <p:nvGraphicFramePr>
          <p:cNvPr id="6" name="表格 6">
            <a:extLst>
              <a:ext uri="{FF2B5EF4-FFF2-40B4-BE49-F238E27FC236}">
                <a16:creationId xmlns:a16="http://schemas.microsoft.com/office/drawing/2014/main" id="{4A13023D-0784-4A41-8AB4-331C90B67538}"/>
              </a:ext>
            </a:extLst>
          </p:cNvPr>
          <p:cNvGraphicFramePr>
            <a:graphicFrameLocks noGrp="1"/>
          </p:cNvGraphicFramePr>
          <p:nvPr>
            <p:extLst>
              <p:ext uri="{D42A27DB-BD31-4B8C-83A1-F6EECF244321}">
                <p14:modId xmlns:p14="http://schemas.microsoft.com/office/powerpoint/2010/main" val="751340813"/>
              </p:ext>
            </p:extLst>
          </p:nvPr>
        </p:nvGraphicFramePr>
        <p:xfrm>
          <a:off x="315152" y="665236"/>
          <a:ext cx="11558601" cy="2595880"/>
        </p:xfrm>
        <a:graphic>
          <a:graphicData uri="http://schemas.openxmlformats.org/drawingml/2006/table">
            <a:tbl>
              <a:tblPr firstRow="1" bandRow="1">
                <a:tableStyleId>{5C22544A-7EE6-4342-B048-85BDC9FD1C3A}</a:tableStyleId>
              </a:tblPr>
              <a:tblGrid>
                <a:gridCol w="2184408">
                  <a:extLst>
                    <a:ext uri="{9D8B030D-6E8A-4147-A177-3AD203B41FA5}">
                      <a16:colId xmlns:a16="http://schemas.microsoft.com/office/drawing/2014/main" val="879779731"/>
                    </a:ext>
                  </a:extLst>
                </a:gridCol>
                <a:gridCol w="6404360">
                  <a:extLst>
                    <a:ext uri="{9D8B030D-6E8A-4147-A177-3AD203B41FA5}">
                      <a16:colId xmlns:a16="http://schemas.microsoft.com/office/drawing/2014/main" val="2909073703"/>
                    </a:ext>
                  </a:extLst>
                </a:gridCol>
                <a:gridCol w="2969833">
                  <a:extLst>
                    <a:ext uri="{9D8B030D-6E8A-4147-A177-3AD203B41FA5}">
                      <a16:colId xmlns:a16="http://schemas.microsoft.com/office/drawing/2014/main" val="2785280706"/>
                    </a:ext>
                  </a:extLst>
                </a:gridCol>
              </a:tblGrid>
              <a:tr h="370840">
                <a:tc>
                  <a:txBody>
                    <a:bodyPr/>
                    <a:lstStyle/>
                    <a:p>
                      <a:r>
                        <a:rPr lang="ja-JP" altLang="en-US" dirty="0"/>
                        <a:t>書名（暫定名）</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3757927"/>
                  </a:ext>
                </a:extLst>
              </a:tr>
              <a:tr h="370840">
                <a:tc>
                  <a:txBody>
                    <a:bodyPr/>
                    <a:lstStyle/>
                    <a:p>
                      <a:r>
                        <a:rPr lang="en-US" altLang="ja-JP" dirty="0"/>
                        <a:t>Salesforce</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1229982"/>
                  </a:ext>
                </a:extLst>
              </a:tr>
              <a:tr h="370840">
                <a:tc>
                  <a:txBody>
                    <a:bodyPr/>
                    <a:lstStyle/>
                    <a:p>
                      <a:r>
                        <a:rPr lang="en-US" altLang="ja-JP" dirty="0"/>
                        <a:t>RPA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60363799"/>
                  </a:ext>
                </a:extLst>
              </a:tr>
              <a:tr h="370840">
                <a:tc>
                  <a:txBody>
                    <a:bodyPr/>
                    <a:lstStyle/>
                    <a:p>
                      <a:r>
                        <a:rPr lang="ja-JP" altLang="en-US" dirty="0"/>
                        <a:t>テスト自動化</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626623447"/>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38003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0860770"/>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136693"/>
                  </a:ext>
                </a:extLst>
              </a:tr>
            </a:tbl>
          </a:graphicData>
        </a:graphic>
      </p:graphicFrame>
    </p:spTree>
    <p:extLst>
      <p:ext uri="{BB962C8B-B14F-4D97-AF65-F5344CB8AC3E}">
        <p14:creationId xmlns:p14="http://schemas.microsoft.com/office/powerpoint/2010/main" val="109566531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8F2A-8BF0-4E21-B4C5-CA2440266259}"/>
              </a:ext>
            </a:extLst>
          </p:cNvPr>
          <p:cNvSpPr>
            <a:spLocks noGrp="1"/>
          </p:cNvSpPr>
          <p:nvPr>
            <p:ph type="title"/>
          </p:nvPr>
        </p:nvSpPr>
        <p:spPr>
          <a:xfrm>
            <a:off x="316983" y="-16805"/>
            <a:ext cx="11540249" cy="492443"/>
          </a:xfrm>
        </p:spPr>
        <p:txBody>
          <a:bodyPr/>
          <a:lstStyle/>
          <a:p>
            <a:r>
              <a:rPr lang="ja-JP" altLang="en-US" dirty="0"/>
              <a:t>ジャーナル</a:t>
            </a:r>
            <a:endParaRPr lang="zh-CN" altLang="en-US" dirty="0"/>
          </a:p>
        </p:txBody>
      </p:sp>
      <p:sp>
        <p:nvSpPr>
          <p:cNvPr id="3" name="文本占位符 2">
            <a:extLst>
              <a:ext uri="{FF2B5EF4-FFF2-40B4-BE49-F238E27FC236}">
                <a16:creationId xmlns:a16="http://schemas.microsoft.com/office/drawing/2014/main" id="{A18CBDA4-E863-4E88-B4E5-E5142ADF3174}"/>
              </a:ext>
            </a:extLst>
          </p:cNvPr>
          <p:cNvSpPr>
            <a:spLocks noGrp="1"/>
          </p:cNvSpPr>
          <p:nvPr>
            <p:ph type="body" idx="1"/>
          </p:nvPr>
        </p:nvSpPr>
        <p:spPr>
          <a:xfrm>
            <a:off x="476250" y="696152"/>
            <a:ext cx="11239500" cy="1846659"/>
          </a:xfrm>
        </p:spPr>
        <p:txBody>
          <a:bodyPr/>
          <a:lstStyle/>
          <a:p>
            <a:r>
              <a:rPr lang="ja-JP" altLang="en-US" dirty="0"/>
              <a:t>月～金　朝</a:t>
            </a:r>
            <a:r>
              <a:rPr lang="en-US" altLang="ja-JP" dirty="0"/>
              <a:t>7</a:t>
            </a:r>
            <a:r>
              <a:rPr lang="ja-JP" altLang="en-US" dirty="0"/>
              <a:t>時</a:t>
            </a:r>
            <a:r>
              <a:rPr lang="en-US" altLang="ja-JP" dirty="0"/>
              <a:t>30</a:t>
            </a:r>
            <a:r>
              <a:rPr lang="ja-JP" altLang="en-US" dirty="0"/>
              <a:t>分～</a:t>
            </a:r>
            <a:r>
              <a:rPr lang="en-US" altLang="ja-JP" dirty="0"/>
              <a:t>8</a:t>
            </a:r>
            <a:r>
              <a:rPr lang="ja-JP" altLang="en-US" dirty="0"/>
              <a:t>時</a:t>
            </a:r>
            <a:r>
              <a:rPr lang="en-US" altLang="ja-JP" dirty="0"/>
              <a:t>30</a:t>
            </a:r>
            <a:r>
              <a:rPr lang="ja-JP" altLang="en-US" dirty="0"/>
              <a:t>分　</a:t>
            </a:r>
          </a:p>
          <a:p>
            <a:r>
              <a:rPr lang="ja-JP" altLang="en-US" dirty="0"/>
              <a:t>オンライン：</a:t>
            </a:r>
            <a:r>
              <a:rPr lang="en-US" altLang="ja-JP" dirty="0"/>
              <a:t>Clubhouse</a:t>
            </a:r>
          </a:p>
          <a:p>
            <a:r>
              <a:rPr lang="ja-JP" altLang="en-US" dirty="0"/>
              <a:t>チャンネル：</a:t>
            </a:r>
            <a:r>
              <a:rPr lang="en-US" altLang="ja-JP" dirty="0" err="1"/>
              <a:t>Youtube</a:t>
            </a:r>
            <a:r>
              <a:rPr lang="zh-CN" altLang="en-US" dirty="0"/>
              <a:t>、腾讯视频</a:t>
            </a:r>
            <a:endParaRPr lang="en-US" altLang="ja-JP" dirty="0"/>
          </a:p>
          <a:p>
            <a:r>
              <a:rPr lang="ja-JP" altLang="en-US" dirty="0"/>
              <a:t>番組サイト：</a:t>
            </a:r>
            <a:endParaRPr lang="en-US" altLang="ja-JP" dirty="0"/>
          </a:p>
          <a:p>
            <a:endParaRPr lang="zh-CN" altLang="en-US" dirty="0"/>
          </a:p>
        </p:txBody>
      </p:sp>
      <p:graphicFrame>
        <p:nvGraphicFramePr>
          <p:cNvPr id="4" name="表格 4">
            <a:extLst>
              <a:ext uri="{FF2B5EF4-FFF2-40B4-BE49-F238E27FC236}">
                <a16:creationId xmlns:a16="http://schemas.microsoft.com/office/drawing/2014/main" id="{BB08E787-9F45-4A51-A2C0-04BBD29D3045}"/>
              </a:ext>
            </a:extLst>
          </p:cNvPr>
          <p:cNvGraphicFramePr>
            <a:graphicFrameLocks noGrp="1"/>
          </p:cNvGraphicFramePr>
          <p:nvPr>
            <p:extLst>
              <p:ext uri="{D42A27DB-BD31-4B8C-83A1-F6EECF244321}">
                <p14:modId xmlns:p14="http://schemas.microsoft.com/office/powerpoint/2010/main" val="2536404789"/>
              </p:ext>
            </p:extLst>
          </p:nvPr>
        </p:nvGraphicFramePr>
        <p:xfrm>
          <a:off x="476250" y="2542810"/>
          <a:ext cx="11239500" cy="3362688"/>
        </p:xfrm>
        <a:graphic>
          <a:graphicData uri="http://schemas.openxmlformats.org/drawingml/2006/table">
            <a:tbl>
              <a:tblPr firstRow="1" bandRow="1">
                <a:tableStyleId>{5C22544A-7EE6-4342-B048-85BDC9FD1C3A}</a:tableStyleId>
              </a:tblPr>
              <a:tblGrid>
                <a:gridCol w="5079907">
                  <a:extLst>
                    <a:ext uri="{9D8B030D-6E8A-4147-A177-3AD203B41FA5}">
                      <a16:colId xmlns:a16="http://schemas.microsoft.com/office/drawing/2014/main" val="1084558633"/>
                    </a:ext>
                  </a:extLst>
                </a:gridCol>
                <a:gridCol w="2413093">
                  <a:extLst>
                    <a:ext uri="{9D8B030D-6E8A-4147-A177-3AD203B41FA5}">
                      <a16:colId xmlns:a16="http://schemas.microsoft.com/office/drawing/2014/main" val="2265570437"/>
                    </a:ext>
                  </a:extLst>
                </a:gridCol>
                <a:gridCol w="3746500">
                  <a:extLst>
                    <a:ext uri="{9D8B030D-6E8A-4147-A177-3AD203B41FA5}">
                      <a16:colId xmlns:a16="http://schemas.microsoft.com/office/drawing/2014/main" val="2081634486"/>
                    </a:ext>
                  </a:extLst>
                </a:gridCol>
              </a:tblGrid>
              <a:tr h="480384">
                <a:tc>
                  <a:txBody>
                    <a:bodyPr/>
                    <a:lstStyle/>
                    <a:p>
                      <a:r>
                        <a:rPr lang="ja-JP" altLang="en-US" dirty="0"/>
                        <a:t>テーマ</a:t>
                      </a:r>
                      <a:endParaRPr lang="zh-CN" altLang="en-US" dirty="0"/>
                    </a:p>
                  </a:txBody>
                  <a:tcPr/>
                </a:tc>
                <a:tc>
                  <a:txBody>
                    <a:bodyPr/>
                    <a:lstStyle/>
                    <a:p>
                      <a:r>
                        <a:rPr lang="ja-JP" altLang="en-US" dirty="0"/>
                        <a:t>時間</a:t>
                      </a:r>
                      <a:endParaRPr lang="zh-CN" altLang="en-US" dirty="0"/>
                    </a:p>
                  </a:txBody>
                  <a:tcPr/>
                </a:tc>
                <a:tc>
                  <a:txBody>
                    <a:bodyPr/>
                    <a:lstStyle/>
                    <a:p>
                      <a:endParaRPr lang="zh-CN" altLang="en-US"/>
                    </a:p>
                  </a:txBody>
                  <a:tcPr/>
                </a:tc>
                <a:extLst>
                  <a:ext uri="{0D108BD9-81ED-4DB2-BD59-A6C34878D82A}">
                    <a16:rowId xmlns:a16="http://schemas.microsoft.com/office/drawing/2014/main" val="3643234288"/>
                  </a:ext>
                </a:extLst>
              </a:tr>
              <a:tr h="4803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66536818"/>
                  </a:ext>
                </a:extLst>
              </a:tr>
              <a:tr h="480384">
                <a:tc>
                  <a:txBody>
                    <a:bodyPr/>
                    <a:lstStyle/>
                    <a:p>
                      <a:r>
                        <a:rPr lang="ja-JP" altLang="en-US" dirty="0"/>
                        <a:t>業界情報</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a:p>
                  </a:txBody>
                  <a:tcPr/>
                </a:tc>
                <a:extLst>
                  <a:ext uri="{0D108BD9-81ED-4DB2-BD59-A6C34878D82A}">
                    <a16:rowId xmlns:a16="http://schemas.microsoft.com/office/drawing/2014/main" val="4016736822"/>
                  </a:ext>
                </a:extLst>
              </a:tr>
              <a:tr h="480384">
                <a:tc>
                  <a:txBody>
                    <a:bodyPr/>
                    <a:lstStyle/>
                    <a:p>
                      <a:r>
                        <a:rPr lang="ja-JP" altLang="en-US" dirty="0"/>
                        <a:t>会社情報</a:t>
                      </a:r>
                      <a:endParaRPr lang="zh-CN" altLang="en-US" dirty="0"/>
                    </a:p>
                  </a:txBody>
                  <a:tcPr/>
                </a:tc>
                <a:tc>
                  <a:txBody>
                    <a:bodyPr/>
                    <a:lstStyle/>
                    <a:p>
                      <a:r>
                        <a:rPr lang="ja-JP" altLang="en-US" dirty="0"/>
                        <a:t>１０分</a:t>
                      </a:r>
                      <a:endParaRPr lang="zh-CN" altLang="en-US" dirty="0"/>
                    </a:p>
                  </a:txBody>
                  <a:tcPr/>
                </a:tc>
                <a:tc>
                  <a:txBody>
                    <a:bodyPr/>
                    <a:lstStyle/>
                    <a:p>
                      <a:endParaRPr lang="zh-CN" altLang="en-US"/>
                    </a:p>
                  </a:txBody>
                  <a:tcPr/>
                </a:tc>
                <a:extLst>
                  <a:ext uri="{0D108BD9-81ED-4DB2-BD59-A6C34878D82A}">
                    <a16:rowId xmlns:a16="http://schemas.microsoft.com/office/drawing/2014/main" val="4225822117"/>
                  </a:ext>
                </a:extLst>
              </a:tr>
              <a:tr h="480384">
                <a:tc>
                  <a:txBody>
                    <a:bodyPr/>
                    <a:lstStyle/>
                    <a:p>
                      <a:r>
                        <a:rPr lang="ja-JP" altLang="en-US" dirty="0"/>
                        <a:t>ビジネスコミュニケーション</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3578358357"/>
                  </a:ext>
                </a:extLst>
              </a:tr>
              <a:tr h="480384">
                <a:tc>
                  <a:txBody>
                    <a:bodyPr/>
                    <a:lstStyle/>
                    <a:p>
                      <a:r>
                        <a:rPr lang="ja-JP" altLang="en-US" dirty="0"/>
                        <a:t>トレニンーグトピック</a:t>
                      </a:r>
                      <a:endParaRPr lang="zh-CN" altLang="en-US" dirty="0"/>
                    </a:p>
                  </a:txBody>
                  <a:tcPr/>
                </a:tc>
                <a:tc>
                  <a:txBody>
                    <a:bodyPr/>
                    <a:lstStyle/>
                    <a:p>
                      <a:r>
                        <a:rPr lang="ja-JP" altLang="en-US" dirty="0"/>
                        <a:t>４０分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4028336248"/>
                  </a:ext>
                </a:extLst>
              </a:tr>
              <a:tr h="480384">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19315164"/>
                  </a:ext>
                </a:extLst>
              </a:tr>
            </a:tbl>
          </a:graphicData>
        </a:graphic>
      </p:graphicFrame>
      <p:sp>
        <p:nvSpPr>
          <p:cNvPr id="5" name="灯片编号占位符 4">
            <a:extLst>
              <a:ext uri="{FF2B5EF4-FFF2-40B4-BE49-F238E27FC236}">
                <a16:creationId xmlns:a16="http://schemas.microsoft.com/office/drawing/2014/main" id="{09B3F2AE-5079-4313-854F-311C43CCF2F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137</a:t>
            </a:fld>
            <a:r>
              <a:rPr spc="-45"/>
              <a:t> </a:t>
            </a:r>
            <a:r>
              <a:rPr spc="-5"/>
              <a:t>-</a:t>
            </a:r>
            <a:endParaRPr spc="-5" dirty="0"/>
          </a:p>
        </p:txBody>
      </p:sp>
      <p:sp>
        <p:nvSpPr>
          <p:cNvPr id="6" name="日期占位符 5">
            <a:extLst>
              <a:ext uri="{FF2B5EF4-FFF2-40B4-BE49-F238E27FC236}">
                <a16:creationId xmlns:a16="http://schemas.microsoft.com/office/drawing/2014/main" id="{9623D9BB-3EAB-422C-91D7-5208E70ED4F4}"/>
              </a:ext>
            </a:extLst>
          </p:cNvPr>
          <p:cNvSpPr>
            <a:spLocks noGrp="1"/>
          </p:cNvSpPr>
          <p:nvPr>
            <p:ph type="dt" sz="half" idx="6"/>
          </p:nvPr>
        </p:nvSpPr>
        <p:spPr/>
        <p:txBody>
          <a:bodyPr/>
          <a:lstStyle/>
          <a:p>
            <a:fld id="{81F22A5A-D947-4028-9210-6E080B0E9E44}" type="datetime1">
              <a:rPr lang="zh-CN" altLang="en-US" smtClean="0"/>
              <a:t>2022/3/18</a:t>
            </a:fld>
            <a:endParaRPr lang="en-US"/>
          </a:p>
        </p:txBody>
      </p:sp>
    </p:spTree>
    <p:extLst>
      <p:ext uri="{BB962C8B-B14F-4D97-AF65-F5344CB8AC3E}">
        <p14:creationId xmlns:p14="http://schemas.microsoft.com/office/powerpoint/2010/main" val="305366884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0C9A0-549B-45F4-899D-B0BF01AF7AFD}"/>
              </a:ext>
            </a:extLst>
          </p:cNvPr>
          <p:cNvSpPr>
            <a:spLocks noGrp="1"/>
          </p:cNvSpPr>
          <p:nvPr>
            <p:ph type="title"/>
          </p:nvPr>
        </p:nvSpPr>
        <p:spPr/>
        <p:txBody>
          <a:bodyPr/>
          <a:lstStyle/>
          <a:p>
            <a:r>
              <a:rPr lang="ja-JP" altLang="en-US" dirty="0"/>
              <a:t>キャリアディベロップメントフォーラム</a:t>
            </a:r>
            <a:endParaRPr lang="zh-CN" altLang="en-US" dirty="0"/>
          </a:p>
        </p:txBody>
      </p:sp>
      <p:sp>
        <p:nvSpPr>
          <p:cNvPr id="6" name="日期占位符 5">
            <a:extLst>
              <a:ext uri="{FF2B5EF4-FFF2-40B4-BE49-F238E27FC236}">
                <a16:creationId xmlns:a16="http://schemas.microsoft.com/office/drawing/2014/main" id="{811435A2-99C6-4356-AB43-8F349F76EE24}"/>
              </a:ext>
            </a:extLst>
          </p:cNvPr>
          <p:cNvSpPr>
            <a:spLocks noGrp="1"/>
          </p:cNvSpPr>
          <p:nvPr>
            <p:ph type="dt" sz="half" idx="6"/>
          </p:nvPr>
        </p:nvSpPr>
        <p:spPr/>
        <p:txBody>
          <a:bodyPr/>
          <a:lstStyle/>
          <a:p>
            <a:fld id="{028FBF57-EFBE-4307-BFAA-694E65C29CF4}" type="datetime1">
              <a:rPr lang="zh-CN" altLang="en-US" smtClean="0"/>
              <a:t>2022/3/18</a:t>
            </a:fld>
            <a:endParaRPr lang="en-US"/>
          </a:p>
        </p:txBody>
      </p:sp>
      <p:sp>
        <p:nvSpPr>
          <p:cNvPr id="5" name="灯片编号占位符 4">
            <a:extLst>
              <a:ext uri="{FF2B5EF4-FFF2-40B4-BE49-F238E27FC236}">
                <a16:creationId xmlns:a16="http://schemas.microsoft.com/office/drawing/2014/main" id="{A950C854-039B-4DF5-AC91-66D843C95C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138</a:t>
            </a:fld>
            <a:r>
              <a:rPr spc="-45"/>
              <a:t> </a:t>
            </a:r>
            <a:r>
              <a:rPr spc="-5"/>
              <a:t>-</a:t>
            </a:r>
            <a:endParaRPr spc="-5" dirty="0"/>
          </a:p>
        </p:txBody>
      </p:sp>
      <p:graphicFrame>
        <p:nvGraphicFramePr>
          <p:cNvPr id="4" name="表格 4">
            <a:extLst>
              <a:ext uri="{FF2B5EF4-FFF2-40B4-BE49-F238E27FC236}">
                <a16:creationId xmlns:a16="http://schemas.microsoft.com/office/drawing/2014/main" id="{6365D187-18EA-4B33-B2F2-09910AEB644F}"/>
              </a:ext>
            </a:extLst>
          </p:cNvPr>
          <p:cNvGraphicFramePr>
            <a:graphicFrameLocks noGrp="1"/>
          </p:cNvGraphicFramePr>
          <p:nvPr>
            <p:extLst>
              <p:ext uri="{D42A27DB-BD31-4B8C-83A1-F6EECF244321}">
                <p14:modId xmlns:p14="http://schemas.microsoft.com/office/powerpoint/2010/main" val="389223773"/>
              </p:ext>
            </p:extLst>
          </p:nvPr>
        </p:nvGraphicFramePr>
        <p:xfrm>
          <a:off x="348057" y="626657"/>
          <a:ext cx="11361933" cy="2023536"/>
        </p:xfrm>
        <a:graphic>
          <a:graphicData uri="http://schemas.openxmlformats.org/drawingml/2006/table">
            <a:tbl>
              <a:tblPr firstRow="1" bandRow="1">
                <a:tableStyleId>{5C22544A-7EE6-4342-B048-85BDC9FD1C3A}</a:tableStyleId>
              </a:tblPr>
              <a:tblGrid>
                <a:gridCol w="2724151">
                  <a:extLst>
                    <a:ext uri="{9D8B030D-6E8A-4147-A177-3AD203B41FA5}">
                      <a16:colId xmlns:a16="http://schemas.microsoft.com/office/drawing/2014/main" val="2506841735"/>
                    </a:ext>
                  </a:extLst>
                </a:gridCol>
                <a:gridCol w="4013459">
                  <a:extLst>
                    <a:ext uri="{9D8B030D-6E8A-4147-A177-3AD203B41FA5}">
                      <a16:colId xmlns:a16="http://schemas.microsoft.com/office/drawing/2014/main" val="3543310575"/>
                    </a:ext>
                  </a:extLst>
                </a:gridCol>
                <a:gridCol w="4624323">
                  <a:extLst>
                    <a:ext uri="{9D8B030D-6E8A-4147-A177-3AD203B41FA5}">
                      <a16:colId xmlns:a16="http://schemas.microsoft.com/office/drawing/2014/main" val="348268678"/>
                    </a:ext>
                  </a:extLst>
                </a:gridCol>
              </a:tblGrid>
              <a:tr h="5058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6559134"/>
                  </a:ext>
                </a:extLst>
              </a:tr>
              <a:tr h="505884">
                <a:tc>
                  <a:txBody>
                    <a:bodyPr/>
                    <a:lstStyle/>
                    <a:p>
                      <a:r>
                        <a:rPr lang="ja-JP" altLang="en-US" dirty="0"/>
                        <a:t>土曜日朝６時～</a:t>
                      </a:r>
                      <a:r>
                        <a:rPr lang="en-US" altLang="ja-JP" dirty="0"/>
                        <a:t>7</a:t>
                      </a:r>
                      <a:r>
                        <a:rPr lang="ja-JP" altLang="en-US" dirty="0"/>
                        <a:t>時半</a:t>
                      </a:r>
                      <a:endParaRPr lang="zh-CN" altLang="en-US" dirty="0"/>
                    </a:p>
                  </a:txBody>
                  <a:tcPr/>
                </a:tc>
                <a:tc>
                  <a:txBody>
                    <a:bodyPr/>
                    <a:lstStyle/>
                    <a:p>
                      <a:r>
                        <a:rPr lang="ja-JP" altLang="en-US" dirty="0"/>
                        <a:t>日本向け</a:t>
                      </a:r>
                      <a:endParaRPr lang="zh-CN" altLang="en-US" dirty="0"/>
                    </a:p>
                  </a:txBody>
                  <a:tcPr/>
                </a:tc>
                <a:tc>
                  <a:txBody>
                    <a:bodyPr/>
                    <a:lstStyle/>
                    <a:p>
                      <a:endParaRPr lang="zh-CN" altLang="en-US"/>
                    </a:p>
                  </a:txBody>
                  <a:tcPr/>
                </a:tc>
                <a:extLst>
                  <a:ext uri="{0D108BD9-81ED-4DB2-BD59-A6C34878D82A}">
                    <a16:rowId xmlns:a16="http://schemas.microsoft.com/office/drawing/2014/main" val="1282948068"/>
                  </a:ext>
                </a:extLst>
              </a:tr>
              <a:tr h="505884">
                <a:tc>
                  <a:txBody>
                    <a:bodyPr/>
                    <a:lstStyle/>
                    <a:p>
                      <a:r>
                        <a:rPr lang="ja-JP" altLang="en-US" dirty="0"/>
                        <a:t>日曜日朝６時～</a:t>
                      </a:r>
                      <a:r>
                        <a:rPr lang="en-US" altLang="ja-JP" dirty="0"/>
                        <a:t>7</a:t>
                      </a:r>
                      <a:r>
                        <a:rPr lang="ja-JP" altLang="en-US" dirty="0"/>
                        <a:t>時半</a:t>
                      </a:r>
                      <a:endParaRPr lang="zh-CN" altLang="en-US" dirty="0"/>
                    </a:p>
                  </a:txBody>
                  <a:tcPr/>
                </a:tc>
                <a:tc>
                  <a:txBody>
                    <a:bodyPr/>
                    <a:lstStyle/>
                    <a:p>
                      <a:r>
                        <a:rPr lang="ja-JP" altLang="en-US" dirty="0"/>
                        <a:t>グローバル向け</a:t>
                      </a:r>
                      <a:endParaRPr lang="zh-CN" altLang="en-US" dirty="0"/>
                    </a:p>
                  </a:txBody>
                  <a:tcPr/>
                </a:tc>
                <a:tc>
                  <a:txBody>
                    <a:bodyPr/>
                    <a:lstStyle/>
                    <a:p>
                      <a:endParaRPr lang="zh-CN" altLang="en-US"/>
                    </a:p>
                  </a:txBody>
                  <a:tcPr/>
                </a:tc>
                <a:extLst>
                  <a:ext uri="{0D108BD9-81ED-4DB2-BD59-A6C34878D82A}">
                    <a16:rowId xmlns:a16="http://schemas.microsoft.com/office/drawing/2014/main" val="961043404"/>
                  </a:ext>
                </a:extLst>
              </a:tr>
              <a:tr h="505884">
                <a:tc>
                  <a:txBody>
                    <a:bodyPr/>
                    <a:lstStyle/>
                    <a:p>
                      <a:r>
                        <a:rPr lang="ja-JP" altLang="en-US" dirty="0"/>
                        <a:t>月曜日朝６時～</a:t>
                      </a:r>
                      <a:r>
                        <a:rPr lang="en-US" altLang="ja-JP" dirty="0"/>
                        <a:t>7</a:t>
                      </a:r>
                      <a:r>
                        <a:rPr lang="ja-JP" altLang="en-US" dirty="0"/>
                        <a:t>時半</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グローバル向け</a:t>
                      </a:r>
                      <a:endParaRPr lang="zh-CN" altLang="en-US" dirty="0"/>
                    </a:p>
                  </a:txBody>
                  <a:tcPr/>
                </a:tc>
                <a:tc>
                  <a:txBody>
                    <a:bodyPr/>
                    <a:lstStyle/>
                    <a:p>
                      <a:endParaRPr lang="zh-CN" altLang="en-US" dirty="0"/>
                    </a:p>
                  </a:txBody>
                  <a:tcPr/>
                </a:tc>
                <a:extLst>
                  <a:ext uri="{0D108BD9-81ED-4DB2-BD59-A6C34878D82A}">
                    <a16:rowId xmlns:a16="http://schemas.microsoft.com/office/drawing/2014/main" val="1688459525"/>
                  </a:ext>
                </a:extLst>
              </a:tr>
            </a:tbl>
          </a:graphicData>
        </a:graphic>
      </p:graphicFrame>
    </p:spTree>
    <p:extLst>
      <p:ext uri="{BB962C8B-B14F-4D97-AF65-F5344CB8AC3E}">
        <p14:creationId xmlns:p14="http://schemas.microsoft.com/office/powerpoint/2010/main" val="119241701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highlight>
                  <a:srgbClr val="00FF00"/>
                </a:highlight>
              </a:rPr>
              <a:t>付録</a:t>
            </a:r>
            <a:endParaRPr lang="en-US" altLang="ja-JP" sz="2400" dirty="0">
              <a:highlight>
                <a:srgbClr val="00FF00"/>
              </a:highlight>
            </a:endParaRPr>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139</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2022/3/18</a:t>
            </a:fld>
            <a:endParaRPr lang="en-US"/>
          </a:p>
        </p:txBody>
      </p:sp>
    </p:spTree>
    <p:extLst>
      <p:ext uri="{BB962C8B-B14F-4D97-AF65-F5344CB8AC3E}">
        <p14:creationId xmlns:p14="http://schemas.microsoft.com/office/powerpoint/2010/main" val="2406448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696601"/>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付録</a:t>
            </a:r>
            <a:endParaRPr lang="en-US" altLang="ja-JP" sz="2400" dirty="0">
              <a:highlight>
                <a:srgbClr val="00FF00"/>
              </a:highlight>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ja-JP" altLang="en-US" sz="2400" b="1" dirty="0"/>
              <a:t>参考文献</a:t>
            </a: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2022/3/18</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Tree>
    <p:extLst>
      <p:ext uri="{BB962C8B-B14F-4D97-AF65-F5344CB8AC3E}">
        <p14:creationId xmlns:p14="http://schemas.microsoft.com/office/powerpoint/2010/main" val="185167162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日本政府省庁の公開資料</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2022/3/18</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140</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2CE6A4-9035-453D-A21F-5B0FBCBF7B43}"/>
              </a:ext>
            </a:extLst>
          </p:cNvPr>
          <p:cNvSpPr>
            <a:spLocks noGrp="1"/>
          </p:cNvSpPr>
          <p:nvPr>
            <p:ph type="title"/>
          </p:nvPr>
        </p:nvSpPr>
        <p:spPr>
          <a:xfrm>
            <a:off x="316983" y="-16805"/>
            <a:ext cx="11540249" cy="492443"/>
          </a:xfrm>
        </p:spPr>
        <p:txBody>
          <a:bodyPr/>
          <a:lstStyle/>
          <a:p>
            <a:r>
              <a:rPr lang="ja-JP" altLang="en-US" dirty="0"/>
              <a:t>内閣府</a:t>
            </a:r>
          </a:p>
        </p:txBody>
      </p:sp>
      <p:sp>
        <p:nvSpPr>
          <p:cNvPr id="7" name="テキスト プレースホルダー 6">
            <a:extLst>
              <a:ext uri="{FF2B5EF4-FFF2-40B4-BE49-F238E27FC236}">
                <a16:creationId xmlns:a16="http://schemas.microsoft.com/office/drawing/2014/main" id="{58F752ED-56E1-412B-ACCD-784AC1DBB7AC}"/>
              </a:ext>
            </a:extLst>
          </p:cNvPr>
          <p:cNvSpPr>
            <a:spLocks noGrp="1"/>
          </p:cNvSpPr>
          <p:nvPr>
            <p:ph type="body" idx="1"/>
          </p:nvPr>
        </p:nvSpPr>
        <p:spPr>
          <a:xfrm>
            <a:off x="316983" y="557909"/>
            <a:ext cx="11540249" cy="2215991"/>
          </a:xfrm>
        </p:spPr>
        <p:txBody>
          <a:bodyPr/>
          <a:lstStyle/>
          <a:p>
            <a:r>
              <a:rPr lang="ja-JP" altLang="en-US" dirty="0"/>
              <a:t>高齢社会白書　</a:t>
            </a:r>
            <a:endParaRPr lang="en-US" altLang="ja-JP" dirty="0"/>
          </a:p>
          <a:p>
            <a:r>
              <a:rPr lang="ja-JP" altLang="en-US" dirty="0"/>
              <a:t>　　</a:t>
            </a:r>
            <a:r>
              <a:rPr lang="en-US" altLang="ja-JP" dirty="0"/>
              <a:t>https://www8.cao.go.jp/kourei/whitepaper/index-w.html</a:t>
            </a:r>
          </a:p>
          <a:p>
            <a:r>
              <a:rPr lang="ja-JP" altLang="en-US" dirty="0"/>
              <a:t>経済・財政一体改革推進委員会</a:t>
            </a:r>
            <a:endParaRPr lang="en-US" altLang="ja-JP" dirty="0"/>
          </a:p>
          <a:p>
            <a:r>
              <a:rPr lang="ja-JP" altLang="en-US" dirty="0"/>
              <a:t>　　</a:t>
            </a:r>
            <a:r>
              <a:rPr lang="en-US" altLang="ja-JP" dirty="0"/>
              <a:t>https://www5.cao.go.jp/keizai-shimon/kaigi/special/reform/index.html</a:t>
            </a:r>
          </a:p>
          <a:p>
            <a:r>
              <a:rPr lang="ja-JP" altLang="en-US" dirty="0"/>
              <a:t>経済財政運営と改革の基本方針</a:t>
            </a:r>
            <a:r>
              <a:rPr lang="en-US" altLang="ja-JP" dirty="0"/>
              <a:t>2021</a:t>
            </a:r>
          </a:p>
          <a:p>
            <a:r>
              <a:rPr lang="ja-JP" altLang="en-US" dirty="0"/>
              <a:t>　　</a:t>
            </a:r>
            <a:r>
              <a:rPr lang="en-US" altLang="ja-JP" dirty="0"/>
              <a:t>https://www5.cao.go.jp/keizai-shimon/kaigi/cabinet/2021/decision0618.html</a:t>
            </a:r>
            <a:endParaRPr lang="ja-JP" altLang="en-US" dirty="0"/>
          </a:p>
        </p:txBody>
      </p:sp>
      <p:sp>
        <p:nvSpPr>
          <p:cNvPr id="4" name="日付プレースホルダー 3">
            <a:extLst>
              <a:ext uri="{FF2B5EF4-FFF2-40B4-BE49-F238E27FC236}">
                <a16:creationId xmlns:a16="http://schemas.microsoft.com/office/drawing/2014/main" id="{CAA3AE21-2E83-4215-9509-5131B04D42C3}"/>
              </a:ext>
            </a:extLst>
          </p:cNvPr>
          <p:cNvSpPr>
            <a:spLocks noGrp="1"/>
          </p:cNvSpPr>
          <p:nvPr>
            <p:ph type="dt" sz="half" idx="6"/>
          </p:nvPr>
        </p:nvSpPr>
        <p:spPr/>
        <p:txBody>
          <a:bodyPr/>
          <a:lstStyle/>
          <a:p>
            <a:fld id="{7741A87D-8854-4856-A598-5B71DC96129A}" type="datetime1">
              <a:rPr kumimoji="1" lang="zh-CN" altLang="en-US" smtClean="0"/>
              <a:t>2022/3/18</a:t>
            </a:fld>
            <a:endParaRPr kumimoji="1" lang="ja-JP" altLang="en-US"/>
          </a:p>
        </p:txBody>
      </p:sp>
      <p:sp>
        <p:nvSpPr>
          <p:cNvPr id="5" name="スライド番号プレースホルダー 4">
            <a:extLst>
              <a:ext uri="{FF2B5EF4-FFF2-40B4-BE49-F238E27FC236}">
                <a16:creationId xmlns:a16="http://schemas.microsoft.com/office/drawing/2014/main" id="{C4BE58CE-312B-4C42-996D-DB58B8802B1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141</a:t>
            </a:fld>
            <a:r>
              <a:rPr spc="-45"/>
              <a:t> </a:t>
            </a:r>
            <a:r>
              <a:rPr spc="-5"/>
              <a:t>-</a:t>
            </a:r>
            <a:endParaRPr spc="-5" dirty="0"/>
          </a:p>
        </p:txBody>
      </p:sp>
    </p:spTree>
    <p:extLst>
      <p:ext uri="{BB962C8B-B14F-4D97-AF65-F5344CB8AC3E}">
        <p14:creationId xmlns:p14="http://schemas.microsoft.com/office/powerpoint/2010/main" val="244027779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A6267D4-4667-4DB8-BE54-34D8D7225EC2}"/>
              </a:ext>
            </a:extLst>
          </p:cNvPr>
          <p:cNvSpPr>
            <a:spLocks noGrp="1"/>
          </p:cNvSpPr>
          <p:nvPr>
            <p:ph type="title"/>
          </p:nvPr>
        </p:nvSpPr>
        <p:spPr>
          <a:xfrm>
            <a:off x="316983" y="-16805"/>
            <a:ext cx="11540249" cy="492443"/>
          </a:xfrm>
        </p:spPr>
        <p:txBody>
          <a:bodyPr/>
          <a:lstStyle/>
          <a:p>
            <a:r>
              <a:rPr lang="ja-JP" altLang="en-US" dirty="0"/>
              <a:t>総務省</a:t>
            </a:r>
          </a:p>
        </p:txBody>
      </p:sp>
      <p:sp>
        <p:nvSpPr>
          <p:cNvPr id="7" name="テキスト プレースホルダー 6">
            <a:extLst>
              <a:ext uri="{FF2B5EF4-FFF2-40B4-BE49-F238E27FC236}">
                <a16:creationId xmlns:a16="http://schemas.microsoft.com/office/drawing/2014/main" id="{CBAA6C8F-C27D-4218-9321-FFA4F4BF1C16}"/>
              </a:ext>
            </a:extLst>
          </p:cNvPr>
          <p:cNvSpPr>
            <a:spLocks noGrp="1"/>
          </p:cNvSpPr>
          <p:nvPr>
            <p:ph type="body" idx="1"/>
          </p:nvPr>
        </p:nvSpPr>
        <p:spPr>
          <a:xfrm>
            <a:off x="316983" y="557909"/>
            <a:ext cx="11540249" cy="1477328"/>
          </a:xfrm>
        </p:spPr>
        <p:txBody>
          <a:bodyPr/>
          <a:lstStyle/>
          <a:p>
            <a:r>
              <a:rPr lang="ja-JP" altLang="en-US" dirty="0"/>
              <a:t>自治体クラウドポータルサイト　</a:t>
            </a:r>
            <a:endParaRPr lang="en-US" altLang="ja-JP" dirty="0"/>
          </a:p>
          <a:p>
            <a:r>
              <a:rPr lang="ja-JP" altLang="en-US" dirty="0"/>
              <a:t>　　</a:t>
            </a:r>
            <a:r>
              <a:rPr lang="en-US" altLang="ja-JP" dirty="0"/>
              <a:t>https://www.soumu.go.jp/main_sosiki/jichi_gyousei/c-gyousei/lg-cloud/</a:t>
            </a:r>
          </a:p>
          <a:p>
            <a:r>
              <a:rPr lang="ja-JP" altLang="en-US" dirty="0"/>
              <a:t>市区町村における情報システム経費の調査結果（</a:t>
            </a:r>
            <a:r>
              <a:rPr lang="en-US" altLang="ja-JP" dirty="0"/>
              <a:t>H30/3/30</a:t>
            </a:r>
            <a:r>
              <a:rPr lang="ja-JP" altLang="en-US" dirty="0"/>
              <a:t>）</a:t>
            </a:r>
            <a:endParaRPr lang="en-US" altLang="ja-JP" dirty="0"/>
          </a:p>
          <a:p>
            <a:r>
              <a:rPr lang="ja-JP" altLang="en-US" dirty="0"/>
              <a:t>自治体クラウド・情報連携推進のための研修教材</a:t>
            </a:r>
          </a:p>
        </p:txBody>
      </p:sp>
      <p:sp>
        <p:nvSpPr>
          <p:cNvPr id="4" name="日付プレースホルダー 3">
            <a:extLst>
              <a:ext uri="{FF2B5EF4-FFF2-40B4-BE49-F238E27FC236}">
                <a16:creationId xmlns:a16="http://schemas.microsoft.com/office/drawing/2014/main" id="{9AEC3010-83D8-414A-ACAC-1360B93E000C}"/>
              </a:ext>
            </a:extLst>
          </p:cNvPr>
          <p:cNvSpPr>
            <a:spLocks noGrp="1"/>
          </p:cNvSpPr>
          <p:nvPr>
            <p:ph type="dt" sz="half" idx="6"/>
          </p:nvPr>
        </p:nvSpPr>
        <p:spPr/>
        <p:txBody>
          <a:bodyPr/>
          <a:lstStyle/>
          <a:p>
            <a:fld id="{7741A87D-8854-4856-A598-5B71DC96129A}" type="datetime1">
              <a:rPr kumimoji="1" lang="zh-CN" altLang="en-US" smtClean="0"/>
              <a:t>2022/3/18</a:t>
            </a:fld>
            <a:endParaRPr kumimoji="1" lang="ja-JP" altLang="en-US"/>
          </a:p>
        </p:txBody>
      </p:sp>
      <p:sp>
        <p:nvSpPr>
          <p:cNvPr id="5" name="スライド番号プレースホルダー 4">
            <a:extLst>
              <a:ext uri="{FF2B5EF4-FFF2-40B4-BE49-F238E27FC236}">
                <a16:creationId xmlns:a16="http://schemas.microsoft.com/office/drawing/2014/main" id="{FA6B7FFE-D7B4-49EF-80ED-3CD90EE3A5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142</a:t>
            </a:fld>
            <a:r>
              <a:rPr spc="-45"/>
              <a:t> </a:t>
            </a:r>
            <a:r>
              <a:rPr spc="-5"/>
              <a:t>-</a:t>
            </a:r>
            <a:endParaRPr spc="-5" dirty="0"/>
          </a:p>
        </p:txBody>
      </p:sp>
    </p:spTree>
    <p:extLst>
      <p:ext uri="{BB962C8B-B14F-4D97-AF65-F5344CB8AC3E}">
        <p14:creationId xmlns:p14="http://schemas.microsoft.com/office/powerpoint/2010/main" val="22031273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A5167-737B-4D84-BF4F-A2860CBB9C5E}"/>
              </a:ext>
            </a:extLst>
          </p:cNvPr>
          <p:cNvSpPr>
            <a:spLocks noGrp="1"/>
          </p:cNvSpPr>
          <p:nvPr>
            <p:ph type="title"/>
          </p:nvPr>
        </p:nvSpPr>
        <p:spPr>
          <a:xfrm>
            <a:off x="316983" y="-16805"/>
            <a:ext cx="11540249" cy="492443"/>
          </a:xfrm>
        </p:spPr>
        <p:txBody>
          <a:bodyPr/>
          <a:lstStyle/>
          <a:p>
            <a:r>
              <a:rPr kumimoji="1" lang="ja-JP" altLang="en-US" dirty="0"/>
              <a:t>文部科学省</a:t>
            </a:r>
          </a:p>
        </p:txBody>
      </p:sp>
      <p:sp>
        <p:nvSpPr>
          <p:cNvPr id="3" name="テキスト プレースホルダー 2">
            <a:extLst>
              <a:ext uri="{FF2B5EF4-FFF2-40B4-BE49-F238E27FC236}">
                <a16:creationId xmlns:a16="http://schemas.microsoft.com/office/drawing/2014/main" id="{2C9CC447-1911-46C7-B836-CCC93949FE10}"/>
              </a:ext>
            </a:extLst>
          </p:cNvPr>
          <p:cNvSpPr>
            <a:spLocks noGrp="1"/>
          </p:cNvSpPr>
          <p:nvPr>
            <p:ph type="body" idx="1"/>
          </p:nvPr>
        </p:nvSpPr>
        <p:spPr>
          <a:xfrm>
            <a:off x="316983" y="557909"/>
            <a:ext cx="11540249" cy="1477328"/>
          </a:xfrm>
        </p:spPr>
        <p:txBody>
          <a:bodyPr/>
          <a:lstStyle/>
          <a:p>
            <a:r>
              <a:rPr kumimoji="1" lang="ja-JP" altLang="en-US" dirty="0"/>
              <a:t>文部科学白書　</a:t>
            </a:r>
            <a:endParaRPr kumimoji="1" lang="en-US" altLang="ja-JP" dirty="0"/>
          </a:p>
          <a:p>
            <a:r>
              <a:rPr kumimoji="1" lang="ja-JP" altLang="en-US" dirty="0"/>
              <a:t>　　</a:t>
            </a:r>
            <a:r>
              <a:rPr kumimoji="1" lang="en-US" altLang="ja-JP" dirty="0"/>
              <a:t>https://www.mext.go.jp/b_menu/hakusho/html/monbu.htm</a:t>
            </a:r>
          </a:p>
          <a:p>
            <a:r>
              <a:rPr kumimoji="1" lang="ja-JP" altLang="en-US" dirty="0"/>
              <a:t>科学技術・イノベーション白書　</a:t>
            </a:r>
            <a:endParaRPr kumimoji="1" lang="en-US" altLang="ja-JP" dirty="0"/>
          </a:p>
          <a:p>
            <a:r>
              <a:rPr kumimoji="1" lang="ja-JP" altLang="en-US" dirty="0"/>
              <a:t>　　</a:t>
            </a:r>
            <a:r>
              <a:rPr kumimoji="1" lang="en-US" altLang="ja-JP" dirty="0"/>
              <a:t>https://www.mext.go.jp/b_menu/hakusho/html/kagaku.htm</a:t>
            </a:r>
            <a:endParaRPr kumimoji="1" lang="ja-JP" altLang="en-US" dirty="0"/>
          </a:p>
        </p:txBody>
      </p:sp>
      <p:sp>
        <p:nvSpPr>
          <p:cNvPr id="4" name="日付プレースホルダー 3">
            <a:extLst>
              <a:ext uri="{FF2B5EF4-FFF2-40B4-BE49-F238E27FC236}">
                <a16:creationId xmlns:a16="http://schemas.microsoft.com/office/drawing/2014/main" id="{AEA16EB9-A92C-4FB5-8D80-CA287805A2D7}"/>
              </a:ext>
            </a:extLst>
          </p:cNvPr>
          <p:cNvSpPr>
            <a:spLocks noGrp="1"/>
          </p:cNvSpPr>
          <p:nvPr>
            <p:ph type="dt" sz="half" idx="6"/>
          </p:nvPr>
        </p:nvSpPr>
        <p:spPr/>
        <p:txBody>
          <a:bodyPr/>
          <a:lstStyle/>
          <a:p>
            <a:fld id="{9526FDD1-8544-47E2-9C82-740ED6BB3910}" type="datetime1">
              <a:rPr lang="zh-CN" altLang="en-US" smtClean="0"/>
              <a:t>2022/3/18</a:t>
            </a:fld>
            <a:endParaRPr lang="en-US"/>
          </a:p>
        </p:txBody>
      </p:sp>
      <p:sp>
        <p:nvSpPr>
          <p:cNvPr id="5" name="スライド番号プレースホルダー 4">
            <a:extLst>
              <a:ext uri="{FF2B5EF4-FFF2-40B4-BE49-F238E27FC236}">
                <a16:creationId xmlns:a16="http://schemas.microsoft.com/office/drawing/2014/main" id="{DC7EC412-8BD6-436D-9ED1-88EAB63C55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143</a:t>
            </a:fld>
            <a:r>
              <a:rPr spc="-45"/>
              <a:t> </a:t>
            </a:r>
            <a:r>
              <a:rPr spc="-5"/>
              <a:t>-</a:t>
            </a:r>
            <a:endParaRPr spc="-5" dirty="0"/>
          </a:p>
        </p:txBody>
      </p:sp>
    </p:spTree>
    <p:extLst>
      <p:ext uri="{BB962C8B-B14F-4D97-AF65-F5344CB8AC3E}">
        <p14:creationId xmlns:p14="http://schemas.microsoft.com/office/powerpoint/2010/main" val="49032163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1F29C-01C7-4371-A352-A9CA4D9BA6C1}"/>
              </a:ext>
            </a:extLst>
          </p:cNvPr>
          <p:cNvSpPr>
            <a:spLocks noGrp="1"/>
          </p:cNvSpPr>
          <p:nvPr>
            <p:ph type="title"/>
          </p:nvPr>
        </p:nvSpPr>
        <p:spPr>
          <a:xfrm>
            <a:off x="316983" y="-16805"/>
            <a:ext cx="11540249" cy="492443"/>
          </a:xfrm>
        </p:spPr>
        <p:txBody>
          <a:bodyPr/>
          <a:lstStyle/>
          <a:p>
            <a:r>
              <a:rPr kumimoji="1" lang="ja-JP" altLang="en-US" dirty="0"/>
              <a:t>厚生労働省</a:t>
            </a:r>
          </a:p>
        </p:txBody>
      </p:sp>
      <p:sp>
        <p:nvSpPr>
          <p:cNvPr id="3" name="テキスト プレースホルダー 2">
            <a:extLst>
              <a:ext uri="{FF2B5EF4-FFF2-40B4-BE49-F238E27FC236}">
                <a16:creationId xmlns:a16="http://schemas.microsoft.com/office/drawing/2014/main" id="{2ED88D8E-CD9B-4671-965A-743FB49DA3ED}"/>
              </a:ext>
            </a:extLst>
          </p:cNvPr>
          <p:cNvSpPr>
            <a:spLocks noGrp="1"/>
          </p:cNvSpPr>
          <p:nvPr>
            <p:ph type="body" idx="1"/>
          </p:nvPr>
        </p:nvSpPr>
        <p:spPr>
          <a:xfrm>
            <a:off x="316983" y="557909"/>
            <a:ext cx="11540249" cy="738664"/>
          </a:xfrm>
        </p:spPr>
        <p:txBody>
          <a:bodyPr/>
          <a:lstStyle/>
          <a:p>
            <a:r>
              <a:rPr kumimoji="1" lang="zh-TW" altLang="en-US" dirty="0"/>
              <a:t>厚生労働白書</a:t>
            </a:r>
            <a:r>
              <a:rPr kumimoji="1" lang="ja-JP" altLang="en-US" dirty="0"/>
              <a:t>　</a:t>
            </a:r>
            <a:r>
              <a:rPr kumimoji="1" lang="en-US" altLang="ja-JP" dirty="0"/>
              <a:t>https://www.mhlw.go.jp/toukei_hakusho/hakusho/</a:t>
            </a:r>
          </a:p>
          <a:p>
            <a:r>
              <a:rPr kumimoji="1" lang="zh-TW" altLang="en-US" dirty="0"/>
              <a:t>労働経済白書</a:t>
            </a:r>
            <a:endParaRPr kumimoji="1" lang="ja-JP" altLang="en-US" dirty="0"/>
          </a:p>
        </p:txBody>
      </p:sp>
      <p:sp>
        <p:nvSpPr>
          <p:cNvPr id="4" name="日付プレースホルダー 3">
            <a:extLst>
              <a:ext uri="{FF2B5EF4-FFF2-40B4-BE49-F238E27FC236}">
                <a16:creationId xmlns:a16="http://schemas.microsoft.com/office/drawing/2014/main" id="{2A3DE8EA-CA7B-4FEF-999E-C4C811BDD261}"/>
              </a:ext>
            </a:extLst>
          </p:cNvPr>
          <p:cNvSpPr>
            <a:spLocks noGrp="1"/>
          </p:cNvSpPr>
          <p:nvPr>
            <p:ph type="dt" sz="half" idx="6"/>
          </p:nvPr>
        </p:nvSpPr>
        <p:spPr/>
        <p:txBody>
          <a:bodyPr/>
          <a:lstStyle/>
          <a:p>
            <a:fld id="{9526FDD1-8544-47E2-9C82-740ED6BB3910}" type="datetime1">
              <a:rPr lang="zh-CN" altLang="en-US" smtClean="0"/>
              <a:t>2022/3/18</a:t>
            </a:fld>
            <a:endParaRPr lang="en-US"/>
          </a:p>
        </p:txBody>
      </p:sp>
      <p:sp>
        <p:nvSpPr>
          <p:cNvPr id="5" name="スライド番号プレースホルダー 4">
            <a:extLst>
              <a:ext uri="{FF2B5EF4-FFF2-40B4-BE49-F238E27FC236}">
                <a16:creationId xmlns:a16="http://schemas.microsoft.com/office/drawing/2014/main" id="{F334CE7E-F5B0-404A-B7C8-4375B8BCDD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144</a:t>
            </a:fld>
            <a:r>
              <a:rPr spc="-45"/>
              <a:t> </a:t>
            </a:r>
            <a:r>
              <a:rPr spc="-5"/>
              <a:t>-</a:t>
            </a:r>
            <a:endParaRPr spc="-5" dirty="0"/>
          </a:p>
        </p:txBody>
      </p:sp>
    </p:spTree>
    <p:extLst>
      <p:ext uri="{BB962C8B-B14F-4D97-AF65-F5344CB8AC3E}">
        <p14:creationId xmlns:p14="http://schemas.microsoft.com/office/powerpoint/2010/main" val="322023525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FC48-A797-46FE-BD7E-75565260AA31}"/>
              </a:ext>
            </a:extLst>
          </p:cNvPr>
          <p:cNvSpPr>
            <a:spLocks noGrp="1"/>
          </p:cNvSpPr>
          <p:nvPr>
            <p:ph type="title"/>
          </p:nvPr>
        </p:nvSpPr>
        <p:spPr>
          <a:xfrm>
            <a:off x="316983" y="-16805"/>
            <a:ext cx="11540249" cy="492443"/>
          </a:xfrm>
        </p:spPr>
        <p:txBody>
          <a:bodyPr/>
          <a:lstStyle/>
          <a:p>
            <a:r>
              <a:rPr kumimoji="1" lang="ja-JP" altLang="en-US" dirty="0"/>
              <a:t>国土交通省</a:t>
            </a:r>
          </a:p>
        </p:txBody>
      </p:sp>
      <p:sp>
        <p:nvSpPr>
          <p:cNvPr id="3" name="テキスト プレースホルダー 2">
            <a:extLst>
              <a:ext uri="{FF2B5EF4-FFF2-40B4-BE49-F238E27FC236}">
                <a16:creationId xmlns:a16="http://schemas.microsoft.com/office/drawing/2014/main" id="{E2AAC887-2E93-4301-826D-31C9923D581B}"/>
              </a:ext>
            </a:extLst>
          </p:cNvPr>
          <p:cNvSpPr>
            <a:spLocks noGrp="1"/>
          </p:cNvSpPr>
          <p:nvPr>
            <p:ph type="body" idx="1"/>
          </p:nvPr>
        </p:nvSpPr>
        <p:spPr>
          <a:xfrm>
            <a:off x="316983" y="557909"/>
            <a:ext cx="11540249" cy="738664"/>
          </a:xfrm>
        </p:spPr>
        <p:txBody>
          <a:bodyPr/>
          <a:lstStyle/>
          <a:p>
            <a:r>
              <a:rPr kumimoji="1" lang="ja-JP" altLang="en-US" dirty="0"/>
              <a:t>観光白書　　</a:t>
            </a:r>
            <a:r>
              <a:rPr kumimoji="1" lang="en-US" altLang="ja-JP" dirty="0"/>
              <a:t>https://www.mlit.go.jp/statistics/file000008.html</a:t>
            </a:r>
          </a:p>
          <a:p>
            <a:endParaRPr kumimoji="1" lang="ja-JP" altLang="en-US" dirty="0"/>
          </a:p>
        </p:txBody>
      </p:sp>
      <p:sp>
        <p:nvSpPr>
          <p:cNvPr id="4" name="日付プレースホルダー 3">
            <a:extLst>
              <a:ext uri="{FF2B5EF4-FFF2-40B4-BE49-F238E27FC236}">
                <a16:creationId xmlns:a16="http://schemas.microsoft.com/office/drawing/2014/main" id="{9282ABE9-C2E7-46FB-A314-8D3D0517B022}"/>
              </a:ext>
            </a:extLst>
          </p:cNvPr>
          <p:cNvSpPr>
            <a:spLocks noGrp="1"/>
          </p:cNvSpPr>
          <p:nvPr>
            <p:ph type="dt" sz="half" idx="6"/>
          </p:nvPr>
        </p:nvSpPr>
        <p:spPr/>
        <p:txBody>
          <a:bodyPr/>
          <a:lstStyle/>
          <a:p>
            <a:fld id="{9526FDD1-8544-47E2-9C82-740ED6BB3910}" type="datetime1">
              <a:rPr lang="zh-CN" altLang="en-US" smtClean="0"/>
              <a:t>2022/3/18</a:t>
            </a:fld>
            <a:endParaRPr lang="en-US"/>
          </a:p>
        </p:txBody>
      </p:sp>
      <p:sp>
        <p:nvSpPr>
          <p:cNvPr id="5" name="スライド番号プレースホルダー 4">
            <a:extLst>
              <a:ext uri="{FF2B5EF4-FFF2-40B4-BE49-F238E27FC236}">
                <a16:creationId xmlns:a16="http://schemas.microsoft.com/office/drawing/2014/main" id="{E36B904E-A6D8-4ED9-9493-E5F392EF6C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145</a:t>
            </a:fld>
            <a:r>
              <a:rPr spc="-45"/>
              <a:t> </a:t>
            </a:r>
            <a:r>
              <a:rPr spc="-5"/>
              <a:t>-</a:t>
            </a:r>
            <a:endParaRPr spc="-5" dirty="0"/>
          </a:p>
        </p:txBody>
      </p:sp>
    </p:spTree>
    <p:extLst>
      <p:ext uri="{BB962C8B-B14F-4D97-AF65-F5344CB8AC3E}">
        <p14:creationId xmlns:p14="http://schemas.microsoft.com/office/powerpoint/2010/main" val="37526509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2022/3/18</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146</a:t>
            </a:fld>
            <a:r>
              <a:rPr spc="-45"/>
              <a:t> </a:t>
            </a:r>
            <a:r>
              <a:rPr spc="-5"/>
              <a:t>-</a:t>
            </a:r>
            <a:endParaRPr spc="-5" dirty="0"/>
          </a:p>
        </p:txBody>
      </p:sp>
    </p:spTree>
    <p:extLst>
      <p:ext uri="{BB962C8B-B14F-4D97-AF65-F5344CB8AC3E}">
        <p14:creationId xmlns:p14="http://schemas.microsoft.com/office/powerpoint/2010/main" val="97475478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9A465E0-1AF6-4869-A448-317CEDDCCF97}"/>
              </a:ext>
            </a:extLst>
          </p:cNvPr>
          <p:cNvSpPr>
            <a:spLocks noGrp="1"/>
          </p:cNvSpPr>
          <p:nvPr>
            <p:ph type="title"/>
          </p:nvPr>
        </p:nvSpPr>
        <p:spPr>
          <a:xfrm>
            <a:off x="831850" y="3639145"/>
            <a:ext cx="10515600" cy="923330"/>
          </a:xfrm>
        </p:spPr>
        <p:txBody>
          <a:bodyPr/>
          <a:lstStyle/>
          <a:p>
            <a:r>
              <a:rPr lang="ja-JP" altLang="en-US" dirty="0"/>
              <a:t>参考文献</a:t>
            </a:r>
          </a:p>
        </p:txBody>
      </p:sp>
      <p:sp>
        <p:nvSpPr>
          <p:cNvPr id="7" name="テキスト プレースホルダー 6">
            <a:extLst>
              <a:ext uri="{FF2B5EF4-FFF2-40B4-BE49-F238E27FC236}">
                <a16:creationId xmlns:a16="http://schemas.microsoft.com/office/drawing/2014/main" id="{BF87ED7C-CAB0-49A8-840E-B5EE8CBCC039}"/>
              </a:ext>
            </a:extLst>
          </p:cNvPr>
          <p:cNvSpPr>
            <a:spLocks noGrp="1"/>
          </p:cNvSpPr>
          <p:nvPr>
            <p:ph type="body" idx="1"/>
          </p:nvPr>
        </p:nvSpPr>
        <p:spPr>
          <a:xfrm>
            <a:off x="831850" y="4589463"/>
            <a:ext cx="10515600" cy="369332"/>
          </a:xfrm>
        </p:spPr>
        <p:txBody>
          <a:bodyPr/>
          <a:lstStyle/>
          <a:p>
            <a:endParaRPr lang="ja-JP" altLang="en-US" dirty="0"/>
          </a:p>
        </p:txBody>
      </p:sp>
      <p:sp>
        <p:nvSpPr>
          <p:cNvPr id="4" name="日付プレースホルダー 3">
            <a:extLst>
              <a:ext uri="{FF2B5EF4-FFF2-40B4-BE49-F238E27FC236}">
                <a16:creationId xmlns:a16="http://schemas.microsoft.com/office/drawing/2014/main" id="{4BFF0869-C499-4916-88D1-0D4787EFA928}"/>
              </a:ext>
            </a:extLst>
          </p:cNvPr>
          <p:cNvSpPr>
            <a:spLocks noGrp="1"/>
          </p:cNvSpPr>
          <p:nvPr>
            <p:ph type="dt" sz="half" idx="10"/>
          </p:nvPr>
        </p:nvSpPr>
        <p:spPr/>
        <p:txBody>
          <a:bodyPr/>
          <a:lstStyle/>
          <a:p>
            <a:fld id="{9526FDD1-8544-47E2-9C82-740ED6BB3910}" type="datetime1">
              <a:rPr lang="zh-CN" altLang="en-US" smtClean="0"/>
              <a:t>2022/3/18</a:t>
            </a:fld>
            <a:endParaRPr lang="en-US"/>
          </a:p>
        </p:txBody>
      </p:sp>
      <p:sp>
        <p:nvSpPr>
          <p:cNvPr id="5" name="スライド番号プレースホルダー 4">
            <a:extLst>
              <a:ext uri="{FF2B5EF4-FFF2-40B4-BE49-F238E27FC236}">
                <a16:creationId xmlns:a16="http://schemas.microsoft.com/office/drawing/2014/main" id="{B8B62319-796B-4DBD-94A2-657E9D0C6C9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147</a:t>
            </a:fld>
            <a:r>
              <a:rPr spc="-45"/>
              <a:t> </a:t>
            </a:r>
            <a:r>
              <a:rPr spc="-5"/>
              <a:t>-</a:t>
            </a:r>
            <a:endParaRPr spc="-5" dirty="0"/>
          </a:p>
        </p:txBody>
      </p:sp>
    </p:spTree>
    <p:extLst>
      <p:ext uri="{BB962C8B-B14F-4D97-AF65-F5344CB8AC3E}">
        <p14:creationId xmlns:p14="http://schemas.microsoft.com/office/powerpoint/2010/main" val="364574846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組織管理</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3323987"/>
          </a:xfrm>
        </p:spPr>
        <p:txBody>
          <a:bodyPr/>
          <a:lstStyle/>
          <a:p>
            <a:r>
              <a:rPr lang="ja-JP" altLang="en-US" dirty="0">
                <a:latin typeface="MS Mincho" panose="02020609040205080304" pitchFamily="49" charset="-128"/>
                <a:ea typeface="MS Mincho" panose="02020609040205080304" pitchFamily="49" charset="-128"/>
              </a:rPr>
              <a:t>会計学</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金融学</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稲盛和夫の実践　アメーバ経営</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管理会計</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目標管理フレームワークＯＫＲ基本と実践がよくわかる本</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人材育成・人事の教科書</a:t>
            </a:r>
            <a:endParaRPr lang="en-US" altLang="zh-CN" dirty="0">
              <a:latin typeface="MS Mincho" panose="02020609040205080304" pitchFamily="49" charset="-128"/>
              <a:ea typeface="MS Mincho" panose="02020609040205080304" pitchFamily="49" charset="-128"/>
            </a:endParaRPr>
          </a:p>
          <a:p>
            <a:pPr defTabSz="990752">
              <a:defRPr/>
            </a:pPr>
            <a:endParaRPr lang="zh-CN" altLang="en-US" dirty="0">
              <a:latin typeface="MS Mincho" panose="02020609040205080304" pitchFamily="49" charset="-128"/>
              <a:ea typeface="MS Mincho" panose="02020609040205080304" pitchFamily="49" charset="-128"/>
            </a:endParaRPr>
          </a:p>
          <a:p>
            <a:endParaRPr lang="zh-CN" altLang="en-US" dirty="0">
              <a:latin typeface="SimSun" panose="02010600030101010101" pitchFamily="2" charset="-122"/>
              <a:ea typeface="SimSun" panose="02010600030101010101" pitchFamily="2" charset="-122"/>
            </a:endParaRPr>
          </a:p>
          <a:p>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2022/3/18</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148</a:t>
            </a:fld>
            <a:r>
              <a:rPr spc="-45"/>
              <a:t> </a:t>
            </a:r>
            <a:r>
              <a:rPr spc="-5"/>
              <a:t>-</a:t>
            </a:r>
            <a:endParaRPr spc="-5" dirty="0"/>
          </a:p>
        </p:txBody>
      </p:sp>
    </p:spTree>
    <p:extLst>
      <p:ext uri="{BB962C8B-B14F-4D97-AF65-F5344CB8AC3E}">
        <p14:creationId xmlns:p14="http://schemas.microsoft.com/office/powerpoint/2010/main" val="342425447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行政管理</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1846659"/>
          </a:xfrm>
        </p:spPr>
        <p:txBody>
          <a:bodyPr/>
          <a:lstStyle/>
          <a:p>
            <a:r>
              <a:rPr lang="ja-JP" altLang="en-US" dirty="0">
                <a:latin typeface="MS Mincho" panose="02020609040205080304" pitchFamily="49" charset="-128"/>
                <a:ea typeface="MS Mincho" panose="02020609040205080304" pitchFamily="49" charset="-128"/>
              </a:rPr>
              <a:t>自治体クラウド</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こうすれば　うまくいく　行政のデジタル化</a:t>
            </a:r>
            <a:endParaRPr lang="en-US" altLang="ja-JP" dirty="0">
              <a:latin typeface="MS Mincho" panose="02020609040205080304" pitchFamily="49" charset="-128"/>
              <a:ea typeface="MS Mincho" panose="02020609040205080304" pitchFamily="49" charset="-128"/>
            </a:endParaRPr>
          </a:p>
          <a:p>
            <a:r>
              <a:rPr lang="zh-TW" altLang="en-US" dirty="0">
                <a:latin typeface="MS Mincho" panose="02020609040205080304" pitchFamily="49" charset="-128"/>
                <a:ea typeface="MS Mincho" panose="02020609040205080304" pitchFamily="49" charset="-128"/>
              </a:rPr>
              <a:t>行政機構図　令和</a:t>
            </a:r>
            <a:r>
              <a:rPr lang="en-US" altLang="zh-TW" dirty="0">
                <a:latin typeface="MS Mincho" panose="02020609040205080304" pitchFamily="49" charset="-128"/>
                <a:ea typeface="MS Mincho" panose="02020609040205080304" pitchFamily="49" charset="-128"/>
              </a:rPr>
              <a:t>3</a:t>
            </a:r>
            <a:r>
              <a:rPr lang="zh-TW" altLang="en-US" dirty="0">
                <a:latin typeface="MS Mincho" panose="02020609040205080304" pitchFamily="49" charset="-128"/>
                <a:ea typeface="MS Mincho" panose="02020609040205080304" pitchFamily="49" charset="-128"/>
              </a:rPr>
              <a:t>年度版</a:t>
            </a:r>
            <a:endParaRPr lang="en-US" altLang="zh-TW"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社会学</a:t>
            </a:r>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心理学</a:t>
            </a:r>
            <a:endParaRPr lang="zh-CN" altLang="en-US" dirty="0">
              <a:latin typeface="MS Mincho" panose="02020609040205080304" pitchFamily="49" charset="-128"/>
              <a:ea typeface="MS Mincho" panose="02020609040205080304" pitchFamily="49" charset="-128"/>
            </a:endParaRPr>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2022/3/18</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149</a:t>
            </a:fld>
            <a:r>
              <a:rPr spc="-45"/>
              <a:t> </a:t>
            </a:r>
            <a:r>
              <a:rPr spc="-5"/>
              <a:t>-</a:t>
            </a:r>
            <a:endParaRPr spc="-5" dirty="0"/>
          </a:p>
        </p:txBody>
      </p:sp>
    </p:spTree>
    <p:extLst>
      <p:ext uri="{BB962C8B-B14F-4D97-AF65-F5344CB8AC3E}">
        <p14:creationId xmlns:p14="http://schemas.microsoft.com/office/powerpoint/2010/main" val="1618624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36BF521A-CB6B-438A-B541-57824316C9D8}"/>
              </a:ext>
            </a:extLst>
          </p:cNvPr>
          <p:cNvSpPr>
            <a:spLocks noGrp="1"/>
          </p:cNvSpPr>
          <p:nvPr>
            <p:ph type="title"/>
          </p:nvPr>
        </p:nvSpPr>
        <p:spPr>
          <a:xfrm>
            <a:off x="831850" y="3639145"/>
            <a:ext cx="10515600" cy="923330"/>
          </a:xfrm>
        </p:spPr>
        <p:txBody>
          <a:bodyPr/>
          <a:lstStyle/>
          <a:p>
            <a:r>
              <a:rPr lang="ja-JP" altLang="en-US" dirty="0"/>
              <a:t>人権侵犯・犯罪の助力</a:t>
            </a:r>
          </a:p>
        </p:txBody>
      </p:sp>
      <p:sp>
        <p:nvSpPr>
          <p:cNvPr id="7" name="テキスト プレースホルダー 6">
            <a:extLst>
              <a:ext uri="{FF2B5EF4-FFF2-40B4-BE49-F238E27FC236}">
                <a16:creationId xmlns:a16="http://schemas.microsoft.com/office/drawing/2014/main" id="{B0B735C9-AC21-4412-87C6-590C454489FA}"/>
              </a:ext>
            </a:extLst>
          </p:cNvPr>
          <p:cNvSpPr>
            <a:spLocks noGrp="1"/>
          </p:cNvSpPr>
          <p:nvPr>
            <p:ph type="body" idx="1"/>
          </p:nvPr>
        </p:nvSpPr>
        <p:spPr>
          <a:xfrm>
            <a:off x="831850" y="4589463"/>
            <a:ext cx="10515600" cy="1107996"/>
          </a:xfrm>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p:txBody>
      </p:sp>
      <p:sp>
        <p:nvSpPr>
          <p:cNvPr id="4" name="日付プレースホルダー 3">
            <a:extLst>
              <a:ext uri="{FF2B5EF4-FFF2-40B4-BE49-F238E27FC236}">
                <a16:creationId xmlns:a16="http://schemas.microsoft.com/office/drawing/2014/main" id="{C5573679-4560-494E-B90B-8F70A061EC7B}"/>
              </a:ext>
            </a:extLst>
          </p:cNvPr>
          <p:cNvSpPr>
            <a:spLocks noGrp="1"/>
          </p:cNvSpPr>
          <p:nvPr>
            <p:ph type="dt" sz="half" idx="10"/>
          </p:nvPr>
        </p:nvSpPr>
        <p:spPr/>
        <p:txBody>
          <a:bodyPr/>
          <a:lstStyle/>
          <a:p>
            <a:fld id="{7741A87D-8854-4856-A598-5B71DC96129A}" type="datetime1">
              <a:rPr kumimoji="1" lang="zh-CN" altLang="en-US" smtClean="0"/>
              <a:t>2022/3/18</a:t>
            </a:fld>
            <a:endParaRPr kumimoji="1" lang="ja-JP" altLang="en-US"/>
          </a:p>
        </p:txBody>
      </p:sp>
      <p:sp>
        <p:nvSpPr>
          <p:cNvPr id="5" name="スライド番号プレースホルダー 4">
            <a:extLst>
              <a:ext uri="{FF2B5EF4-FFF2-40B4-BE49-F238E27FC236}">
                <a16:creationId xmlns:a16="http://schemas.microsoft.com/office/drawing/2014/main" id="{5EADA56E-17A3-49DA-A24E-DFEE23476AB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Tree>
    <p:extLst>
      <p:ext uri="{BB962C8B-B14F-4D97-AF65-F5344CB8AC3E}">
        <p14:creationId xmlns:p14="http://schemas.microsoft.com/office/powerpoint/2010/main" val="376576121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12FE96-90F7-4B89-BCDA-8766722B1DB4}"/>
              </a:ext>
            </a:extLst>
          </p:cNvPr>
          <p:cNvSpPr>
            <a:spLocks noGrp="1"/>
          </p:cNvSpPr>
          <p:nvPr>
            <p:ph type="title"/>
          </p:nvPr>
        </p:nvSpPr>
        <p:spPr>
          <a:xfrm>
            <a:off x="316983" y="-16805"/>
            <a:ext cx="11540249" cy="492443"/>
          </a:xfrm>
        </p:spPr>
        <p:txBody>
          <a:bodyPr/>
          <a:lstStyle/>
          <a:p>
            <a:r>
              <a:rPr lang="ja-JP" altLang="en-US" dirty="0"/>
              <a:t>司法</a:t>
            </a:r>
          </a:p>
        </p:txBody>
      </p:sp>
      <p:sp>
        <p:nvSpPr>
          <p:cNvPr id="7" name="テキスト プレースホルダー 6">
            <a:extLst>
              <a:ext uri="{FF2B5EF4-FFF2-40B4-BE49-F238E27FC236}">
                <a16:creationId xmlns:a16="http://schemas.microsoft.com/office/drawing/2014/main" id="{EEDA28B9-1639-4F1B-94F1-A7818343D7E7}"/>
              </a:ext>
            </a:extLst>
          </p:cNvPr>
          <p:cNvSpPr>
            <a:spLocks noGrp="1"/>
          </p:cNvSpPr>
          <p:nvPr>
            <p:ph type="body" idx="1"/>
          </p:nvPr>
        </p:nvSpPr>
        <p:spPr>
          <a:xfrm>
            <a:off x="316983" y="557909"/>
            <a:ext cx="11540249" cy="1477328"/>
          </a:xfrm>
        </p:spPr>
        <p:txBody>
          <a:bodyPr/>
          <a:lstStyle/>
          <a:p>
            <a:r>
              <a:rPr lang="zh-TW" altLang="en-US" dirty="0"/>
              <a:t>外国人法律相談</a:t>
            </a:r>
            <a:r>
              <a:rPr lang="en-US" altLang="zh-TW" dirty="0"/>
              <a:t>Q</a:t>
            </a:r>
            <a:r>
              <a:rPr lang="zh-TW" altLang="en-US" dirty="0"/>
              <a:t>＆</a:t>
            </a:r>
            <a:r>
              <a:rPr lang="en-US" altLang="zh-TW" dirty="0"/>
              <a:t>A</a:t>
            </a:r>
            <a:r>
              <a:rPr lang="zh-TW" altLang="en-US" dirty="0"/>
              <a:t>第四次改訂版</a:t>
            </a:r>
            <a:endParaRPr lang="en-US" altLang="zh-TW" dirty="0"/>
          </a:p>
          <a:p>
            <a:r>
              <a:rPr lang="ja-JP" altLang="en-US" dirty="0"/>
              <a:t>人権保障と行政救済法</a:t>
            </a:r>
            <a:endParaRPr lang="en-US" altLang="ja-JP" dirty="0"/>
          </a:p>
          <a:p>
            <a:r>
              <a:rPr lang="ja-JP" altLang="en-US"/>
              <a:t>裁判例の要点からつかむ「権利濫用」の主張立証</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C1CAFBF9-85ED-4228-9764-9884127D9340}"/>
              </a:ext>
            </a:extLst>
          </p:cNvPr>
          <p:cNvSpPr>
            <a:spLocks noGrp="1"/>
          </p:cNvSpPr>
          <p:nvPr>
            <p:ph type="dt" sz="half" idx="6"/>
          </p:nvPr>
        </p:nvSpPr>
        <p:spPr/>
        <p:txBody>
          <a:bodyPr/>
          <a:lstStyle/>
          <a:p>
            <a:fld id="{7741A87D-8854-4856-A598-5B71DC96129A}" type="datetime1">
              <a:rPr kumimoji="1" lang="zh-CN" altLang="en-US" smtClean="0"/>
              <a:t>2022/3/18</a:t>
            </a:fld>
            <a:endParaRPr kumimoji="1" lang="ja-JP" altLang="en-US"/>
          </a:p>
        </p:txBody>
      </p:sp>
      <p:sp>
        <p:nvSpPr>
          <p:cNvPr id="5" name="スライド番号プレースホルダー 4">
            <a:extLst>
              <a:ext uri="{FF2B5EF4-FFF2-40B4-BE49-F238E27FC236}">
                <a16:creationId xmlns:a16="http://schemas.microsoft.com/office/drawing/2014/main" id="{D2A5074B-0C1C-4C1E-BC51-679BFF34F2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150</a:t>
            </a:fld>
            <a:r>
              <a:rPr spc="-45"/>
              <a:t> </a:t>
            </a:r>
            <a:r>
              <a:rPr spc="-5"/>
              <a:t>-</a:t>
            </a:r>
            <a:endParaRPr spc="-5" dirty="0"/>
          </a:p>
        </p:txBody>
      </p:sp>
    </p:spTree>
    <p:extLst>
      <p:ext uri="{BB962C8B-B14F-4D97-AF65-F5344CB8AC3E}">
        <p14:creationId xmlns:p14="http://schemas.microsoft.com/office/powerpoint/2010/main" val="35764220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2EE12-8581-4AC8-BA4E-F80B665ABEC2}"/>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D3FC95F3-79D6-46AC-AED5-2E8D6DFA9557}"/>
              </a:ext>
            </a:extLst>
          </p:cNvPr>
          <p:cNvSpPr>
            <a:spLocks noGrp="1"/>
          </p:cNvSpPr>
          <p:nvPr>
            <p:ph type="body" idx="1"/>
          </p:nvPr>
        </p:nvSpPr>
        <p:spPr>
          <a:xfrm>
            <a:off x="316983" y="557909"/>
            <a:ext cx="11540249" cy="738664"/>
          </a:xfrm>
        </p:spPr>
        <p:txBody>
          <a:bodyPr/>
          <a:lstStyle/>
          <a:p>
            <a:r>
              <a:rPr kumimoji="1" lang="en-US" altLang="ja-JP" dirty="0"/>
              <a:t>Q&amp;A</a:t>
            </a:r>
            <a:r>
              <a:rPr kumimoji="1" lang="ja-JP" altLang="en-US" dirty="0"/>
              <a:t>日本経済のニュースがわかる</a:t>
            </a:r>
            <a:r>
              <a:rPr kumimoji="1" lang="en-US" altLang="ja-JP" dirty="0"/>
              <a:t>!  2022</a:t>
            </a:r>
            <a:r>
              <a:rPr kumimoji="1" lang="ja-JP" altLang="en-US" dirty="0"/>
              <a:t>年版</a:t>
            </a:r>
            <a:endParaRPr kumimoji="1" lang="en-US" altLang="ja-JP" dirty="0"/>
          </a:p>
          <a:p>
            <a:r>
              <a:rPr kumimoji="1" lang="ja-JP" altLang="en-US"/>
              <a:t>日本経済の長期停滞 </a:t>
            </a:r>
            <a:endParaRPr kumimoji="1" lang="ja-JP" altLang="en-US" dirty="0"/>
          </a:p>
        </p:txBody>
      </p:sp>
      <p:sp>
        <p:nvSpPr>
          <p:cNvPr id="4" name="日付プレースホルダー 3">
            <a:extLst>
              <a:ext uri="{FF2B5EF4-FFF2-40B4-BE49-F238E27FC236}">
                <a16:creationId xmlns:a16="http://schemas.microsoft.com/office/drawing/2014/main" id="{BFAA25AB-3510-4F93-B0E5-261C7A69A4E9}"/>
              </a:ext>
            </a:extLst>
          </p:cNvPr>
          <p:cNvSpPr>
            <a:spLocks noGrp="1"/>
          </p:cNvSpPr>
          <p:nvPr>
            <p:ph type="dt" sz="half" idx="6"/>
          </p:nvPr>
        </p:nvSpPr>
        <p:spPr/>
        <p:txBody>
          <a:bodyPr/>
          <a:lstStyle/>
          <a:p>
            <a:fld id="{9526FDD1-8544-47E2-9C82-740ED6BB3910}" type="datetime1">
              <a:rPr lang="zh-CN" altLang="en-US" smtClean="0"/>
              <a:t>2022/3/18</a:t>
            </a:fld>
            <a:endParaRPr lang="en-US"/>
          </a:p>
        </p:txBody>
      </p:sp>
      <p:sp>
        <p:nvSpPr>
          <p:cNvPr id="5" name="スライド番号プレースホルダー 4">
            <a:extLst>
              <a:ext uri="{FF2B5EF4-FFF2-40B4-BE49-F238E27FC236}">
                <a16:creationId xmlns:a16="http://schemas.microsoft.com/office/drawing/2014/main" id="{265A367A-9BB2-464E-98A5-8F4F544FD9B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151</a:t>
            </a:fld>
            <a:r>
              <a:rPr spc="-45"/>
              <a:t> </a:t>
            </a:r>
            <a:r>
              <a:rPr spc="-5"/>
              <a:t>-</a:t>
            </a:r>
            <a:endParaRPr spc="-5" dirty="0"/>
          </a:p>
        </p:txBody>
      </p:sp>
    </p:spTree>
    <p:extLst>
      <p:ext uri="{BB962C8B-B14F-4D97-AF65-F5344CB8AC3E}">
        <p14:creationId xmlns:p14="http://schemas.microsoft.com/office/powerpoint/2010/main" val="162263034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EFC1F-132A-45E0-B343-C63C85706949}"/>
              </a:ext>
            </a:extLst>
          </p:cNvPr>
          <p:cNvSpPr>
            <a:spLocks noGrp="1"/>
          </p:cNvSpPr>
          <p:nvPr>
            <p:ph type="title"/>
          </p:nvPr>
        </p:nvSpPr>
        <p:spPr>
          <a:xfrm>
            <a:off x="316983" y="-16805"/>
            <a:ext cx="11540249" cy="492443"/>
          </a:xfrm>
        </p:spPr>
        <p:txBody>
          <a:bodyPr/>
          <a:lstStyle/>
          <a:p>
            <a:r>
              <a:rPr kumimoji="1" lang="ja-JP" altLang="en-US" dirty="0"/>
              <a:t>教育学・教育技術</a:t>
            </a:r>
          </a:p>
        </p:txBody>
      </p:sp>
      <p:sp>
        <p:nvSpPr>
          <p:cNvPr id="3" name="テキスト プレースホルダー 2">
            <a:extLst>
              <a:ext uri="{FF2B5EF4-FFF2-40B4-BE49-F238E27FC236}">
                <a16:creationId xmlns:a16="http://schemas.microsoft.com/office/drawing/2014/main" id="{5F6F10EE-1717-43EE-AD12-A57D0DB48597}"/>
              </a:ext>
            </a:extLst>
          </p:cNvPr>
          <p:cNvSpPr>
            <a:spLocks noGrp="1"/>
          </p:cNvSpPr>
          <p:nvPr>
            <p:ph type="body" idx="1"/>
          </p:nvPr>
        </p:nvSpPr>
        <p:spPr>
          <a:xfrm>
            <a:off x="316983" y="557909"/>
            <a:ext cx="11540249" cy="1107996"/>
          </a:xfrm>
        </p:spPr>
        <p:txBody>
          <a:bodyPr/>
          <a:lstStyle/>
          <a:p>
            <a:r>
              <a:rPr kumimoji="1" lang="ja-JP" altLang="en-US" dirty="0"/>
              <a:t>第四次産業革命と教育の未来</a:t>
            </a:r>
            <a:endParaRPr kumimoji="1" lang="en-US" altLang="ja-JP" dirty="0"/>
          </a:p>
          <a:p>
            <a:r>
              <a:rPr kumimoji="1" lang="ja-JP" altLang="en-US" dirty="0"/>
              <a:t>アクティブラーニング</a:t>
            </a:r>
            <a:r>
              <a:rPr kumimoji="1" lang="en-US" altLang="ja-JP" dirty="0"/>
              <a:t>KP</a:t>
            </a:r>
            <a:r>
              <a:rPr kumimoji="1" lang="ja-JP" altLang="en-US" dirty="0"/>
              <a:t>法実践</a:t>
            </a:r>
            <a:endParaRPr kumimoji="1" lang="en-US" altLang="ja-JP" dirty="0"/>
          </a:p>
          <a:p>
            <a:r>
              <a:rPr kumimoji="1" lang="ja-JP" altLang="en-US" dirty="0"/>
              <a:t>考えを深めるための教育原理　</a:t>
            </a:r>
          </a:p>
        </p:txBody>
      </p:sp>
      <p:sp>
        <p:nvSpPr>
          <p:cNvPr id="4" name="日付プレースホルダー 3">
            <a:extLst>
              <a:ext uri="{FF2B5EF4-FFF2-40B4-BE49-F238E27FC236}">
                <a16:creationId xmlns:a16="http://schemas.microsoft.com/office/drawing/2014/main" id="{4EF4D6B2-8C79-4F96-9826-6FC535CC30E7}"/>
              </a:ext>
            </a:extLst>
          </p:cNvPr>
          <p:cNvSpPr>
            <a:spLocks noGrp="1"/>
          </p:cNvSpPr>
          <p:nvPr>
            <p:ph type="dt" sz="half" idx="6"/>
          </p:nvPr>
        </p:nvSpPr>
        <p:spPr/>
        <p:txBody>
          <a:bodyPr/>
          <a:lstStyle/>
          <a:p>
            <a:fld id="{9526FDD1-8544-47E2-9C82-740ED6BB3910}" type="datetime1">
              <a:rPr lang="zh-CN" altLang="en-US" smtClean="0"/>
              <a:t>2022/3/18</a:t>
            </a:fld>
            <a:endParaRPr lang="en-US"/>
          </a:p>
        </p:txBody>
      </p:sp>
      <p:sp>
        <p:nvSpPr>
          <p:cNvPr id="5" name="スライド番号プレースホルダー 4">
            <a:extLst>
              <a:ext uri="{FF2B5EF4-FFF2-40B4-BE49-F238E27FC236}">
                <a16:creationId xmlns:a16="http://schemas.microsoft.com/office/drawing/2014/main" id="{A10EC36A-8B24-414F-8C6B-8065899D9C6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152</a:t>
            </a:fld>
            <a:r>
              <a:rPr spc="-45"/>
              <a:t> </a:t>
            </a:r>
            <a:r>
              <a:rPr spc="-5"/>
              <a:t>-</a:t>
            </a:r>
            <a:endParaRPr spc="-5" dirty="0"/>
          </a:p>
        </p:txBody>
      </p:sp>
    </p:spTree>
    <p:extLst>
      <p:ext uri="{BB962C8B-B14F-4D97-AF65-F5344CB8AC3E}">
        <p14:creationId xmlns:p14="http://schemas.microsoft.com/office/powerpoint/2010/main" val="83022410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8AFFC-1EF6-46CC-8DFA-330064460579}"/>
              </a:ext>
            </a:extLst>
          </p:cNvPr>
          <p:cNvSpPr>
            <a:spLocks noGrp="1"/>
          </p:cNvSpPr>
          <p:nvPr>
            <p:ph type="title"/>
          </p:nvPr>
        </p:nvSpPr>
        <p:spPr>
          <a:xfrm>
            <a:off x="316983" y="-16805"/>
            <a:ext cx="11540249" cy="492443"/>
          </a:xfrm>
        </p:spPr>
        <p:txBody>
          <a:bodyPr/>
          <a:lstStyle/>
          <a:p>
            <a:r>
              <a:rPr kumimoji="1" lang="ja-JP" altLang="en-US" dirty="0"/>
              <a:t>医療診断</a:t>
            </a:r>
          </a:p>
        </p:txBody>
      </p:sp>
      <p:sp>
        <p:nvSpPr>
          <p:cNvPr id="3" name="テキスト プレースホルダー 2">
            <a:extLst>
              <a:ext uri="{FF2B5EF4-FFF2-40B4-BE49-F238E27FC236}">
                <a16:creationId xmlns:a16="http://schemas.microsoft.com/office/drawing/2014/main" id="{DDCAC21D-E1F7-4EA2-AA90-D31A3D6010E4}"/>
              </a:ext>
            </a:extLst>
          </p:cNvPr>
          <p:cNvSpPr>
            <a:spLocks noGrp="1"/>
          </p:cNvSpPr>
          <p:nvPr>
            <p:ph type="body" idx="1"/>
          </p:nvPr>
        </p:nvSpPr>
        <p:spPr>
          <a:xfrm>
            <a:off x="316983" y="557909"/>
            <a:ext cx="11540249" cy="369332"/>
          </a:xfrm>
        </p:spPr>
        <p:txBody>
          <a:bodyPr/>
          <a:lstStyle/>
          <a:p>
            <a:r>
              <a:rPr kumimoji="1" lang="ja-JP" altLang="en-US" dirty="0"/>
              <a:t>病院</a:t>
            </a:r>
            <a:r>
              <a:rPr kumimoji="1" lang="en-US" altLang="ja-JP" dirty="0"/>
              <a:t>DX</a:t>
            </a:r>
            <a:r>
              <a:rPr kumimoji="1" lang="ja-JP" altLang="en-US" dirty="0"/>
              <a:t>　業界標準の指南書</a:t>
            </a:r>
          </a:p>
        </p:txBody>
      </p:sp>
      <p:sp>
        <p:nvSpPr>
          <p:cNvPr id="4" name="日付プレースホルダー 3">
            <a:extLst>
              <a:ext uri="{FF2B5EF4-FFF2-40B4-BE49-F238E27FC236}">
                <a16:creationId xmlns:a16="http://schemas.microsoft.com/office/drawing/2014/main" id="{C652650B-FC84-4E92-96A2-7232DEC2247C}"/>
              </a:ext>
            </a:extLst>
          </p:cNvPr>
          <p:cNvSpPr>
            <a:spLocks noGrp="1"/>
          </p:cNvSpPr>
          <p:nvPr>
            <p:ph type="dt" sz="half" idx="6"/>
          </p:nvPr>
        </p:nvSpPr>
        <p:spPr/>
        <p:txBody>
          <a:bodyPr/>
          <a:lstStyle/>
          <a:p>
            <a:fld id="{9526FDD1-8544-47E2-9C82-740ED6BB3910}" type="datetime1">
              <a:rPr lang="zh-CN" altLang="en-US" smtClean="0"/>
              <a:t>2022/3/18</a:t>
            </a:fld>
            <a:endParaRPr lang="en-US"/>
          </a:p>
        </p:txBody>
      </p:sp>
      <p:sp>
        <p:nvSpPr>
          <p:cNvPr id="5" name="スライド番号プレースホルダー 4">
            <a:extLst>
              <a:ext uri="{FF2B5EF4-FFF2-40B4-BE49-F238E27FC236}">
                <a16:creationId xmlns:a16="http://schemas.microsoft.com/office/drawing/2014/main" id="{212ECBF3-1014-4976-9B27-804A2EB066E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153</a:t>
            </a:fld>
            <a:r>
              <a:rPr spc="-45"/>
              <a:t> </a:t>
            </a:r>
            <a:r>
              <a:rPr spc="-5"/>
              <a:t>-</a:t>
            </a:r>
            <a:endParaRPr spc="-5" dirty="0"/>
          </a:p>
        </p:txBody>
      </p:sp>
    </p:spTree>
    <p:extLst>
      <p:ext uri="{BB962C8B-B14F-4D97-AF65-F5344CB8AC3E}">
        <p14:creationId xmlns:p14="http://schemas.microsoft.com/office/powerpoint/2010/main" val="423458963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a:xfrm>
            <a:off x="316983" y="-16805"/>
            <a:ext cx="11540249" cy="492443"/>
          </a:xfrm>
        </p:spPr>
        <p:txBody>
          <a:bodyPr/>
          <a:lstStyle/>
          <a:p>
            <a:r>
              <a:rPr kumimoji="1" lang="ja-JP" altLang="en-US" dirty="0"/>
              <a:t>観光</a:t>
            </a:r>
          </a:p>
        </p:txBody>
      </p:sp>
      <p:sp>
        <p:nvSpPr>
          <p:cNvPr id="3" name="テキスト プレースホルダー 2">
            <a:extLst>
              <a:ext uri="{FF2B5EF4-FFF2-40B4-BE49-F238E27FC236}">
                <a16:creationId xmlns:a16="http://schemas.microsoft.com/office/drawing/2014/main" id="{5EA67CE3-2123-4E93-B19E-C308FC976F31}"/>
              </a:ext>
            </a:extLst>
          </p:cNvPr>
          <p:cNvSpPr>
            <a:spLocks noGrp="1"/>
          </p:cNvSpPr>
          <p:nvPr>
            <p:ph type="body" idx="1"/>
          </p:nvPr>
        </p:nvSpPr>
        <p:spPr>
          <a:xfrm>
            <a:off x="316983" y="557909"/>
            <a:ext cx="11540249" cy="738664"/>
          </a:xfrm>
        </p:spPr>
        <p:txBody>
          <a:bodyPr/>
          <a:lstStyle/>
          <a:p>
            <a:r>
              <a:rPr kumimoji="1" lang="ja-JP" altLang="en-US" dirty="0"/>
              <a:t>観光ビジネス未来白書</a:t>
            </a:r>
            <a:endParaRPr kumimoji="1" lang="en-US" altLang="ja-JP" dirty="0"/>
          </a:p>
          <a:p>
            <a:r>
              <a:rPr kumimoji="1" lang="zh-TW" altLang="en-US"/>
              <a:t>観光情報学入門</a:t>
            </a:r>
            <a:endParaRPr kumimoji="1" lang="ja-JP" altLang="en-US" dirty="0"/>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2022/3/18</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154</a:t>
            </a:fld>
            <a:r>
              <a:rPr spc="-45"/>
              <a:t> </a:t>
            </a:r>
            <a:r>
              <a:rPr spc="-5"/>
              <a:t>-</a:t>
            </a:r>
            <a:endParaRPr spc="-5" dirty="0"/>
          </a:p>
        </p:txBody>
      </p:sp>
    </p:spTree>
    <p:extLst>
      <p:ext uri="{BB962C8B-B14F-4D97-AF65-F5344CB8AC3E}">
        <p14:creationId xmlns:p14="http://schemas.microsoft.com/office/powerpoint/2010/main" val="233276927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プロダクトマネジメント</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5909310"/>
          </a:xfrm>
        </p:spPr>
        <p:txBody>
          <a:bodyPr/>
          <a:lstStyle/>
          <a:p>
            <a:r>
              <a:rPr lang="ja-JP" altLang="en-US" dirty="0">
                <a:latin typeface="MS Mincho" panose="02020609040205080304" pitchFamily="49" charset="-128"/>
                <a:ea typeface="MS Mincho" panose="02020609040205080304" pitchFamily="49" charset="-128"/>
              </a:rPr>
              <a:t>ユーザーエクスペリエンスの想定</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ビジネスデザインのための行動経済学ノート</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社会学</a:t>
            </a:r>
            <a:endParaRPr lang="en-US" altLang="ja-JP" dirty="0">
              <a:latin typeface="MS Mincho" panose="02020609040205080304" pitchFamily="49" charset="-128"/>
              <a:ea typeface="MS Mincho" panose="02020609040205080304" pitchFamily="49" charset="-128"/>
            </a:endParaRPr>
          </a:p>
          <a:p>
            <a:r>
              <a:rPr lang="en-US" altLang="ja-JP" dirty="0">
                <a:latin typeface="MS Mincho" panose="02020609040205080304" pitchFamily="49" charset="-128"/>
                <a:ea typeface="MS Mincho" panose="02020609040205080304" pitchFamily="49" charset="-128"/>
              </a:rPr>
              <a:t>IT</a:t>
            </a:r>
            <a:r>
              <a:rPr lang="ja-JP" altLang="en-US" dirty="0">
                <a:latin typeface="MS Mincho" panose="02020609040205080304" pitchFamily="49" charset="-128"/>
                <a:ea typeface="MS Mincho" panose="02020609040205080304" pitchFamily="49" charset="-128"/>
              </a:rPr>
              <a:t>投資の評価手法と効果がこれ１冊でしっかりわかる教科書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インフラエンジニア知識と実務がこれ１冊でしっかりわかる教科書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情報セキュリティ技術と対策がこれ１冊でしっかりわかる教科書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キャッシュレス決済がこれ１冊でしっかりわかる教科書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コールセンターのつくり方</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図解でわかるコールセンターヘルプデスク</a:t>
            </a:r>
          </a:p>
          <a:p>
            <a:r>
              <a:rPr lang="ja-JP" altLang="en-US" dirty="0">
                <a:latin typeface="MS Mincho" panose="02020609040205080304" pitchFamily="49" charset="-128"/>
                <a:ea typeface="MS Mincho" panose="02020609040205080304" pitchFamily="49" charset="-128"/>
              </a:rPr>
              <a:t>心理学</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定位</a:t>
            </a:r>
          </a:p>
          <a:p>
            <a:r>
              <a:rPr lang="zh-CN" altLang="en-US" dirty="0">
                <a:latin typeface="MS Mincho" panose="02020609040205080304" pitchFamily="49" charset="-128"/>
                <a:ea typeface="MS Mincho" panose="02020609040205080304" pitchFamily="49" charset="-128"/>
              </a:rPr>
              <a:t>长尾理论</a:t>
            </a:r>
          </a:p>
          <a:p>
            <a:r>
              <a:rPr lang="zh-CN" altLang="en-US" dirty="0">
                <a:latin typeface="MS Mincho" panose="02020609040205080304" pitchFamily="49" charset="-128"/>
                <a:ea typeface="MS Mincho" panose="02020609040205080304" pitchFamily="49" charset="-128"/>
              </a:rPr>
              <a:t>免费</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众包</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游戏化思维</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产品游戏化</a:t>
            </a:r>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2022/3/18</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155</a:t>
            </a:fld>
            <a:r>
              <a:rPr spc="-45"/>
              <a:t> </a:t>
            </a:r>
            <a:r>
              <a:rPr spc="-5"/>
              <a:t>-</a:t>
            </a:r>
            <a:endParaRPr spc="-5" dirty="0"/>
          </a:p>
        </p:txBody>
      </p:sp>
    </p:spTree>
    <p:extLst>
      <p:ext uri="{BB962C8B-B14F-4D97-AF65-F5344CB8AC3E}">
        <p14:creationId xmlns:p14="http://schemas.microsoft.com/office/powerpoint/2010/main" val="924176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裁判所</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裁判官の裁判は　不公平、不公正になっており。</a:t>
            </a:r>
            <a:endParaRPr kumimoji="1" lang="en-US" altLang="ja-JP" dirty="0"/>
          </a:p>
          <a:p>
            <a:r>
              <a:rPr kumimoji="1" lang="ja-JP" altLang="en-US" dirty="0"/>
              <a:t>犯罪者を保護し、被害者に再度加害する人権侵害の事件は多発した。</a:t>
            </a:r>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2022/3/18</a:t>
            </a:fld>
            <a:endParaRPr lang="en-US"/>
          </a:p>
        </p:txBody>
      </p:sp>
      <p:sp>
        <p:nvSpPr>
          <p:cNvPr id="5" name="スライド番号プレースホルダー 4">
            <a:extLst>
              <a:ext uri="{FF2B5EF4-FFF2-40B4-BE49-F238E27FC236}">
                <a16:creationId xmlns:a16="http://schemas.microsoft.com/office/drawing/2014/main" id="{DD01DA69-1E28-4CFE-8BD7-C434947AC1D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Tree>
    <p:extLst>
      <p:ext uri="{BB962C8B-B14F-4D97-AF65-F5344CB8AC3E}">
        <p14:creationId xmlns:p14="http://schemas.microsoft.com/office/powerpoint/2010/main" val="740428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法務省の検察庁・人権擁護局</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pPr marL="800100" lvl="1" indent="-342900">
              <a:buFont typeface="Wingdings" panose="05000000000000000000" pitchFamily="2" charset="2"/>
              <a:buChar char="l"/>
            </a:pPr>
            <a:r>
              <a:rPr kumimoji="1" lang="zh-TW" altLang="en-US" dirty="0"/>
              <a:t>法務局人権擁護</a:t>
            </a:r>
            <a:r>
              <a:rPr kumimoji="1" lang="ja-JP" altLang="en-US" dirty="0"/>
              <a:t>部署の公務員は　他人の人権を侵犯すること</a:t>
            </a:r>
            <a:endParaRPr kumimoji="1" lang="en-US" altLang="ja-JP" dirty="0"/>
          </a:p>
          <a:p>
            <a:r>
              <a:rPr kumimoji="1" lang="ja-JP" altLang="en-US" dirty="0"/>
              <a:t>外国人在留支援センター（東京四谷タワー）の　東京法務局人権擁護部　　課長佐藤　要は在日外国人人権侵犯相談の時、違法者を保護するために　不受理の決定を決めて　</a:t>
            </a:r>
            <a:r>
              <a:rPr kumimoji="1" lang="en-US" altLang="ja-JP" dirty="0"/>
              <a:t>110</a:t>
            </a:r>
            <a:r>
              <a:rPr kumimoji="1" lang="ja-JP" altLang="en-US" dirty="0"/>
              <a:t>番へ通報して　警察官に虚偽告訴をやった。</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2022/3/18</a:t>
            </a:fld>
            <a:endParaRPr lang="en-US"/>
          </a:p>
        </p:txBody>
      </p:sp>
      <p:sp>
        <p:nvSpPr>
          <p:cNvPr id="5" name="スライド番号プレースホルダー 4">
            <a:extLst>
              <a:ext uri="{FF2B5EF4-FFF2-40B4-BE49-F238E27FC236}">
                <a16:creationId xmlns:a16="http://schemas.microsoft.com/office/drawing/2014/main" id="{DD01DA69-1E28-4CFE-8BD7-C434947AC1D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Tree>
    <p:extLst>
      <p:ext uri="{BB962C8B-B14F-4D97-AF65-F5344CB8AC3E}">
        <p14:creationId xmlns:p14="http://schemas.microsoft.com/office/powerpoint/2010/main" val="821210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a:t>警察庁、警視庁、警察署</a:t>
            </a:r>
            <a:endParaRPr kumimoji="1" lang="ja-JP" altLang="en-US" dirty="0"/>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2022/3/18</a:t>
            </a:fld>
            <a:endParaRPr lang="en-US"/>
          </a:p>
        </p:txBody>
      </p:sp>
      <p:sp>
        <p:nvSpPr>
          <p:cNvPr id="5" name="スライド番号プレースホルダー 4">
            <a:extLst>
              <a:ext uri="{FF2B5EF4-FFF2-40B4-BE49-F238E27FC236}">
                <a16:creationId xmlns:a16="http://schemas.microsoft.com/office/drawing/2014/main" id="{DD01DA69-1E28-4CFE-8BD7-C434947AC1D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Tree>
    <p:extLst>
      <p:ext uri="{BB962C8B-B14F-4D97-AF65-F5344CB8AC3E}">
        <p14:creationId xmlns:p14="http://schemas.microsoft.com/office/powerpoint/2010/main" val="2949898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0631EF-82A7-4074-83DB-267A3C640459}"/>
              </a:ext>
            </a:extLst>
          </p:cNvPr>
          <p:cNvSpPr>
            <a:spLocks noGrp="1"/>
          </p:cNvSpPr>
          <p:nvPr>
            <p:ph type="title"/>
          </p:nvPr>
        </p:nvSpPr>
        <p:spPr>
          <a:xfrm>
            <a:off x="316983" y="-16805"/>
            <a:ext cx="11540249" cy="492443"/>
          </a:xfrm>
        </p:spPr>
        <p:txBody>
          <a:bodyPr/>
          <a:lstStyle/>
          <a:p>
            <a:r>
              <a:rPr kumimoji="1" lang="ja-JP" altLang="en-US" dirty="0"/>
              <a:t>法務省の人権擁護局（部）</a:t>
            </a:r>
          </a:p>
        </p:txBody>
      </p:sp>
      <p:sp>
        <p:nvSpPr>
          <p:cNvPr id="3" name="テキスト プレースホルダー 2">
            <a:extLst>
              <a:ext uri="{FF2B5EF4-FFF2-40B4-BE49-F238E27FC236}">
                <a16:creationId xmlns:a16="http://schemas.microsoft.com/office/drawing/2014/main" id="{10A589B7-89D9-4DA2-B84D-C120A275F13F}"/>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8E0DFE3-8A86-4DB3-9B26-00544CA76832}"/>
              </a:ext>
            </a:extLst>
          </p:cNvPr>
          <p:cNvSpPr>
            <a:spLocks noGrp="1"/>
          </p:cNvSpPr>
          <p:nvPr>
            <p:ph type="dt" sz="half" idx="6"/>
          </p:nvPr>
        </p:nvSpPr>
        <p:spPr/>
        <p:txBody>
          <a:bodyPr/>
          <a:lstStyle/>
          <a:p>
            <a:fld id="{9526FDD1-8544-47E2-9C82-740ED6BB3910}" type="datetime1">
              <a:rPr lang="zh-CN" altLang="en-US" smtClean="0"/>
              <a:t>2022/3/18</a:t>
            </a:fld>
            <a:endParaRPr lang="en-US"/>
          </a:p>
        </p:txBody>
      </p:sp>
      <p:sp>
        <p:nvSpPr>
          <p:cNvPr id="5" name="スライド番号プレースホルダー 4">
            <a:extLst>
              <a:ext uri="{FF2B5EF4-FFF2-40B4-BE49-F238E27FC236}">
                <a16:creationId xmlns:a16="http://schemas.microsoft.com/office/drawing/2014/main" id="{432D5B07-AB37-4BF2-AE5E-20F0B0FA4F1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Tree>
    <p:extLst>
      <p:ext uri="{BB962C8B-B14F-4D97-AF65-F5344CB8AC3E}">
        <p14:creationId xmlns:p14="http://schemas.microsoft.com/office/powerpoint/2010/main" val="3668559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a:xfrm>
            <a:off x="316983" y="-16806"/>
            <a:ext cx="11540249" cy="1969770"/>
          </a:xfrm>
        </p:spPr>
        <p:txBody>
          <a:bodyPr/>
          <a:lstStyle/>
          <a:p>
            <a:r>
              <a:rPr lang="ja-JP" altLang="en-US" dirty="0"/>
              <a:t>重要説明</a:t>
            </a:r>
            <a:br>
              <a:rPr lang="en-US" altLang="ja-JP" dirty="0"/>
            </a:br>
            <a:br>
              <a:rPr lang="en-US" altLang="ja-JP" dirty="0"/>
            </a:br>
            <a:br>
              <a:rPr lang="en-US" altLang="ja-JP" dirty="0"/>
            </a:br>
            <a:endParaRPr lang="zh-CN" altLang="en-US" dirty="0"/>
          </a:p>
        </p:txBody>
      </p:sp>
      <p:sp>
        <p:nvSpPr>
          <p:cNvPr id="5" name="文本占位符 4">
            <a:extLst>
              <a:ext uri="{FF2B5EF4-FFF2-40B4-BE49-F238E27FC236}">
                <a16:creationId xmlns:a16="http://schemas.microsoft.com/office/drawing/2014/main" id="{9852764F-497E-4C41-8E88-169526872CB5}"/>
              </a:ext>
            </a:extLst>
          </p:cNvPr>
          <p:cNvSpPr>
            <a:spLocks noGrp="1"/>
          </p:cNvSpPr>
          <p:nvPr>
            <p:ph type="body" idx="1"/>
          </p:nvPr>
        </p:nvSpPr>
        <p:spPr>
          <a:xfrm>
            <a:off x="334768" y="475636"/>
            <a:ext cx="11540249" cy="2954655"/>
          </a:xfrm>
        </p:spPr>
        <p:txBody>
          <a:bodyPr/>
          <a:lstStyle/>
          <a:p>
            <a:pPr marL="342900" indent="-342900">
              <a:buFont typeface="Wingdings" panose="05000000000000000000" pitchFamily="2" charset="2"/>
              <a:buChar char="l"/>
            </a:pPr>
            <a:r>
              <a:rPr lang="ja-JP" altLang="en-US" dirty="0"/>
              <a:t>この文書は　正式提出の提案文書ではない、経営意思決定の練習文書です。</a:t>
            </a:r>
            <a:endParaRPr lang="en-US" altLang="ja-JP" dirty="0"/>
          </a:p>
          <a:p>
            <a:pPr marL="342900" indent="-342900">
              <a:buFont typeface="Wingdings" panose="05000000000000000000" pitchFamily="2" charset="2"/>
              <a:buChar char="l"/>
            </a:pPr>
            <a:r>
              <a:rPr lang="ja-JP" altLang="en-US" dirty="0"/>
              <a:t>現在、世界業界の最新組織管理理論を元に日本の未来と</a:t>
            </a:r>
            <a:r>
              <a:rPr lang="en-US" altLang="ja-JP" dirty="0"/>
              <a:t>DX</a:t>
            </a:r>
            <a:r>
              <a:rPr lang="ja-JP" altLang="en-US" dirty="0"/>
              <a:t>ニーズにより　ビジネスモデルをデザインします。</a:t>
            </a:r>
            <a:endParaRPr lang="en-US" altLang="ja-JP" dirty="0"/>
          </a:p>
          <a:p>
            <a:pPr marL="342900" indent="-342900">
              <a:buFont typeface="Wingdings" panose="05000000000000000000" pitchFamily="2" charset="2"/>
              <a:buChar char="l"/>
            </a:pPr>
            <a:r>
              <a:rPr lang="ja-JP" altLang="en-US" dirty="0"/>
              <a:t>一部の観点は　現場に立入調査できず、公開資料と現象分析により判断するものです。ご了承ください。　</a:t>
            </a:r>
            <a:endParaRPr lang="en-US" altLang="ja-JP" dirty="0"/>
          </a:p>
          <a:p>
            <a:pPr marL="342900" indent="-342900">
              <a:buFont typeface="Wingdings" panose="05000000000000000000" pitchFamily="2" charset="2"/>
              <a:buChar char="l"/>
            </a:pPr>
            <a:r>
              <a:rPr lang="ja-JP" altLang="en-US" dirty="0"/>
              <a:t>この資料は　政治、戦争、民族など関連の内容がありません。</a:t>
            </a:r>
            <a:endParaRPr lang="en-US" altLang="ja-JP" dirty="0"/>
          </a:p>
          <a:p>
            <a:pPr marL="342900" indent="-342900">
              <a:buFont typeface="Wingdings" panose="05000000000000000000" pitchFamily="2" charset="2"/>
              <a:buChar char="l"/>
            </a:pPr>
            <a:r>
              <a:rPr lang="ja-JP" altLang="en-US" dirty="0"/>
              <a:t>この資料を用いた運用は必ず自身の責任と判断によって行ってください。これらの情報の運用の結果について 著者はいかなる責任も負けいません。</a:t>
            </a:r>
            <a:endParaRPr lang="en-US" altLang="ja-JP"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2022/3/18</a:t>
            </a:fld>
            <a:endParaRPr lang="en-US"/>
          </a:p>
        </p:txBody>
      </p:sp>
      <p:sp>
        <p:nvSpPr>
          <p:cNvPr id="7" name="灯片编号占位符 1">
            <a:extLst>
              <a:ext uri="{FF2B5EF4-FFF2-40B4-BE49-F238E27FC236}">
                <a16:creationId xmlns:a16="http://schemas.microsoft.com/office/drawing/2014/main" id="{4F002176-8688-4BAA-B2A2-754AEDC4A80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spc="-45" dirty="0"/>
              <a:t> </a:t>
            </a:r>
            <a:r>
              <a:rPr spc="-5" dirty="0"/>
              <a:t>-</a:t>
            </a:r>
          </a:p>
        </p:txBody>
      </p:sp>
    </p:spTree>
    <p:extLst>
      <p:ext uri="{BB962C8B-B14F-4D97-AF65-F5344CB8AC3E}">
        <p14:creationId xmlns:p14="http://schemas.microsoft.com/office/powerpoint/2010/main" val="1679142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title"/>
          </p:nvPr>
        </p:nvSpPr>
        <p:spPr>
          <a:xfrm>
            <a:off x="831850" y="3639145"/>
            <a:ext cx="10515600" cy="923330"/>
          </a:xfrm>
        </p:spPr>
        <p:txBody>
          <a:bodyPr/>
          <a:lstStyle/>
          <a:p>
            <a:r>
              <a:rPr lang="ja-JP" altLang="en-US" dirty="0"/>
              <a:t>信用悪化</a:t>
            </a:r>
          </a:p>
        </p:txBody>
      </p:sp>
      <p:sp>
        <p:nvSpPr>
          <p:cNvPr id="7" name="テキスト プレースホルダー 6">
            <a:extLst>
              <a:ext uri="{FF2B5EF4-FFF2-40B4-BE49-F238E27FC236}">
                <a16:creationId xmlns:a16="http://schemas.microsoft.com/office/drawing/2014/main" id="{073C8CF3-BBB7-411A-87B8-139F7F91572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10"/>
          </p:nvPr>
        </p:nvSpPr>
        <p:spPr/>
        <p:txBody>
          <a:bodyPr/>
          <a:lstStyle/>
          <a:p>
            <a:fld id="{9526FDD1-8544-47E2-9C82-740ED6BB3910}" type="datetime1">
              <a:rPr lang="zh-CN" altLang="en-US" smtClean="0"/>
              <a:t>2022/3/18</a:t>
            </a:fld>
            <a:endParaRPr lang="en-US"/>
          </a:p>
        </p:txBody>
      </p:sp>
      <p:sp>
        <p:nvSpPr>
          <p:cNvPr id="5" name="スライド番号プレースホルダー 4">
            <a:extLst>
              <a:ext uri="{FF2B5EF4-FFF2-40B4-BE49-F238E27FC236}">
                <a16:creationId xmlns:a16="http://schemas.microsoft.com/office/drawing/2014/main" id="{C1D198ED-7C4D-441C-BEB6-5850D427F9D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spTree>
    <p:extLst>
      <p:ext uri="{BB962C8B-B14F-4D97-AF65-F5344CB8AC3E}">
        <p14:creationId xmlns:p14="http://schemas.microsoft.com/office/powerpoint/2010/main" val="1691840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0653EB-08F6-4113-A278-2124F15097E0}"/>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FA50D7F7-7ED6-46E0-A7DE-97D70DB4103A}"/>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EF0A18AB-0EC9-4649-9DFA-6DD010795A1F}"/>
              </a:ext>
            </a:extLst>
          </p:cNvPr>
          <p:cNvSpPr>
            <a:spLocks noGrp="1"/>
          </p:cNvSpPr>
          <p:nvPr>
            <p:ph type="dt" sz="half" idx="10"/>
          </p:nvPr>
        </p:nvSpPr>
        <p:spPr/>
        <p:txBody>
          <a:bodyPr/>
          <a:lstStyle/>
          <a:p>
            <a:fld id="{7741A87D-8854-4856-A598-5B71DC96129A}" type="datetime1">
              <a:rPr kumimoji="1" lang="zh-CN" altLang="en-US" smtClean="0"/>
              <a:t>2022/3/18</a:t>
            </a:fld>
            <a:endParaRPr kumimoji="1" lang="ja-JP" altLang="en-US"/>
          </a:p>
        </p:txBody>
      </p:sp>
      <p:sp>
        <p:nvSpPr>
          <p:cNvPr id="5" name="スライド番号プレースホルダー 4">
            <a:extLst>
              <a:ext uri="{FF2B5EF4-FFF2-40B4-BE49-F238E27FC236}">
                <a16:creationId xmlns:a16="http://schemas.microsoft.com/office/drawing/2014/main" id="{64BD335D-8112-4647-9FA3-A35C53AE05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spTree>
    <p:extLst>
      <p:ext uri="{BB962C8B-B14F-4D97-AF65-F5344CB8AC3E}">
        <p14:creationId xmlns:p14="http://schemas.microsoft.com/office/powerpoint/2010/main" val="3545508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ビジネス詐欺</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2022/3/18</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Tree>
    <p:extLst>
      <p:ext uri="{BB962C8B-B14F-4D97-AF65-F5344CB8AC3E}">
        <p14:creationId xmlns:p14="http://schemas.microsoft.com/office/powerpoint/2010/main" val="1366593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転職エージェントの詐欺とブラック企業</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2022/3/18</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Tree>
    <p:extLst>
      <p:ext uri="{BB962C8B-B14F-4D97-AF65-F5344CB8AC3E}">
        <p14:creationId xmlns:p14="http://schemas.microsoft.com/office/powerpoint/2010/main" val="3455971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E813370-0E38-4359-8C8B-4C63CD9AF3AE}"/>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7" name="テキスト プレースホルダー 6">
            <a:extLst>
              <a:ext uri="{FF2B5EF4-FFF2-40B4-BE49-F238E27FC236}">
                <a16:creationId xmlns:a16="http://schemas.microsoft.com/office/drawing/2014/main" id="{FCFA47A7-E9DB-4CE9-9726-A40CCFF0BA0C}"/>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A23DE190-0A82-47FC-BA32-04A720FCDAB9}"/>
              </a:ext>
            </a:extLst>
          </p:cNvPr>
          <p:cNvSpPr>
            <a:spLocks noGrp="1"/>
          </p:cNvSpPr>
          <p:nvPr>
            <p:ph type="dt" sz="half" idx="10"/>
          </p:nvPr>
        </p:nvSpPr>
        <p:spPr/>
        <p:txBody>
          <a:bodyPr/>
          <a:lstStyle/>
          <a:p>
            <a:fld id="{9526FDD1-8544-47E2-9C82-740ED6BB3910}" type="datetime1">
              <a:rPr lang="zh-CN" altLang="en-US" smtClean="0"/>
              <a:t>2022/3/18</a:t>
            </a:fld>
            <a:endParaRPr lang="en-US"/>
          </a:p>
        </p:txBody>
      </p:sp>
      <p:sp>
        <p:nvSpPr>
          <p:cNvPr id="5" name="スライド番号プレースホルダー 4">
            <a:extLst>
              <a:ext uri="{FF2B5EF4-FFF2-40B4-BE49-F238E27FC236}">
                <a16:creationId xmlns:a16="http://schemas.microsoft.com/office/drawing/2014/main" id="{3817F761-EA23-4770-B109-0527D90F19A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Tree>
    <p:extLst>
      <p:ext uri="{BB962C8B-B14F-4D97-AF65-F5344CB8AC3E}">
        <p14:creationId xmlns:p14="http://schemas.microsoft.com/office/powerpoint/2010/main" val="3518250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AFB4-7D79-421E-BDE5-D2953FF163F5}"/>
              </a:ext>
            </a:extLst>
          </p:cNvPr>
          <p:cNvSpPr>
            <a:spLocks noGrp="1"/>
          </p:cNvSpPr>
          <p:nvPr>
            <p:ph type="title"/>
          </p:nvPr>
        </p:nvSpPr>
        <p:spPr>
          <a:xfrm>
            <a:off x="316983" y="-16805"/>
            <a:ext cx="11540249" cy="492443"/>
          </a:xfrm>
        </p:spPr>
        <p:txBody>
          <a:bodyPr/>
          <a:lstStyle/>
          <a:p>
            <a:r>
              <a:rPr kumimoji="1" lang="ja-JP" altLang="en-US" dirty="0"/>
              <a:t>データ管理</a:t>
            </a:r>
          </a:p>
        </p:txBody>
      </p:sp>
      <p:sp>
        <p:nvSpPr>
          <p:cNvPr id="3" name="テキスト プレースホルダー 2">
            <a:extLst>
              <a:ext uri="{FF2B5EF4-FFF2-40B4-BE49-F238E27FC236}">
                <a16:creationId xmlns:a16="http://schemas.microsoft.com/office/drawing/2014/main" id="{95EDF179-3410-4D49-A612-F50E7C05903D}"/>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政府の各部署は　今</a:t>
            </a:r>
            <a:r>
              <a:rPr kumimoji="1" lang="en-US" altLang="zh-CN" dirty="0"/>
              <a:t>Zoom</a:t>
            </a:r>
            <a:r>
              <a:rPr kumimoji="1" lang="ja-JP" altLang="en-US" dirty="0"/>
              <a:t>、</a:t>
            </a:r>
            <a:r>
              <a:rPr kumimoji="1" lang="en-US" altLang="ja-JP" dirty="0"/>
              <a:t>Line</a:t>
            </a:r>
            <a:r>
              <a:rPr kumimoji="1" lang="ja-JP" altLang="en-US" dirty="0"/>
              <a:t>、</a:t>
            </a:r>
            <a:r>
              <a:rPr kumimoji="1" lang="en-US" altLang="ja-JP" dirty="0"/>
              <a:t>Twitter</a:t>
            </a:r>
            <a:r>
              <a:rPr kumimoji="1" lang="ja-JP" altLang="en-US" dirty="0"/>
              <a:t>、</a:t>
            </a:r>
            <a:r>
              <a:rPr kumimoji="1" lang="en-US" altLang="ja-JP" dirty="0" err="1"/>
              <a:t>Youtube</a:t>
            </a:r>
            <a:r>
              <a:rPr kumimoji="1" lang="ja-JP" altLang="en-US" dirty="0"/>
              <a:t>、</a:t>
            </a:r>
            <a:r>
              <a:rPr kumimoji="1" lang="en-US" altLang="ja-JP" dirty="0"/>
              <a:t>Note</a:t>
            </a:r>
            <a:r>
              <a:rPr kumimoji="1" lang="ja-JP" altLang="en-US" dirty="0"/>
              <a:t>など　アメリカ、民間企業のアプリで　国民に発信しています。</a:t>
            </a:r>
            <a:endParaRPr kumimoji="1" lang="en-US" altLang="ja-JP" dirty="0"/>
          </a:p>
          <a:p>
            <a:pPr marL="342900" indent="-342900">
              <a:buFont typeface="Wingdings" panose="05000000000000000000" pitchFamily="2" charset="2"/>
              <a:buChar char="l"/>
            </a:pPr>
            <a:r>
              <a:rPr kumimoji="1" lang="ja-JP" altLang="en-US" dirty="0"/>
              <a:t>課題</a:t>
            </a:r>
            <a:endParaRPr kumimoji="1" lang="en-US" altLang="ja-JP" dirty="0"/>
          </a:p>
          <a:p>
            <a:r>
              <a:rPr kumimoji="1" lang="ja-JP" altLang="en-US" dirty="0"/>
              <a:t>国の施策情報は　不正流出の可能がある。</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92C5ED24-5CD7-4B44-8432-65421DE4B3F0}"/>
              </a:ext>
            </a:extLst>
          </p:cNvPr>
          <p:cNvSpPr>
            <a:spLocks noGrp="1"/>
          </p:cNvSpPr>
          <p:nvPr>
            <p:ph type="dt" sz="half" idx="6"/>
          </p:nvPr>
        </p:nvSpPr>
        <p:spPr/>
        <p:txBody>
          <a:bodyPr/>
          <a:lstStyle/>
          <a:p>
            <a:fld id="{9526FDD1-8544-47E2-9C82-740ED6BB3910}" type="datetime1">
              <a:rPr lang="zh-CN" altLang="en-US" smtClean="0"/>
              <a:t>2022/3/18</a:t>
            </a:fld>
            <a:endParaRPr lang="en-US"/>
          </a:p>
        </p:txBody>
      </p:sp>
      <p:sp>
        <p:nvSpPr>
          <p:cNvPr id="5" name="スライド番号プレースホルダー 4">
            <a:extLst>
              <a:ext uri="{FF2B5EF4-FFF2-40B4-BE49-F238E27FC236}">
                <a16:creationId xmlns:a16="http://schemas.microsoft.com/office/drawing/2014/main" id="{CBDD00B6-C31A-444E-AD9B-AAF2397C431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25</a:t>
            </a:fld>
            <a:r>
              <a:rPr spc="-45"/>
              <a:t> </a:t>
            </a:r>
            <a:r>
              <a:rPr spc="-5"/>
              <a:t>-</a:t>
            </a:r>
            <a:endParaRPr spc="-5" dirty="0"/>
          </a:p>
        </p:txBody>
      </p:sp>
    </p:spTree>
    <p:extLst>
      <p:ext uri="{BB962C8B-B14F-4D97-AF65-F5344CB8AC3E}">
        <p14:creationId xmlns:p14="http://schemas.microsoft.com/office/powerpoint/2010/main" val="3226884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048B78-F47B-48FA-87E4-24687DAF67EA}"/>
              </a:ext>
            </a:extLst>
          </p:cNvPr>
          <p:cNvSpPr>
            <a:spLocks noGrp="1"/>
          </p:cNvSpPr>
          <p:nvPr>
            <p:ph type="title"/>
          </p:nvPr>
        </p:nvSpPr>
        <p:spPr>
          <a:xfrm>
            <a:off x="831850" y="3639145"/>
            <a:ext cx="10515600" cy="923330"/>
          </a:xfrm>
        </p:spPr>
        <p:txBody>
          <a:bodyPr/>
          <a:lstStyle/>
          <a:p>
            <a:r>
              <a:rPr lang="ja-JP" altLang="en-US" dirty="0"/>
              <a:t>就職</a:t>
            </a:r>
          </a:p>
        </p:txBody>
      </p:sp>
      <p:sp>
        <p:nvSpPr>
          <p:cNvPr id="3" name="テキスト プレースホルダー 2">
            <a:extLst>
              <a:ext uri="{FF2B5EF4-FFF2-40B4-BE49-F238E27FC236}">
                <a16:creationId xmlns:a16="http://schemas.microsoft.com/office/drawing/2014/main" id="{21D1E494-9E87-48DA-A163-8952C0D7B540}"/>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5" name="日付プレースホルダー 4">
            <a:extLst>
              <a:ext uri="{FF2B5EF4-FFF2-40B4-BE49-F238E27FC236}">
                <a16:creationId xmlns:a16="http://schemas.microsoft.com/office/drawing/2014/main" id="{F5B3D3DD-12C1-45CD-BEDE-1F84178CD499}"/>
              </a:ext>
            </a:extLst>
          </p:cNvPr>
          <p:cNvSpPr>
            <a:spLocks noGrp="1"/>
          </p:cNvSpPr>
          <p:nvPr>
            <p:ph type="dt" sz="half" idx="10"/>
          </p:nvPr>
        </p:nvSpPr>
        <p:spPr/>
        <p:txBody>
          <a:bodyPr/>
          <a:lstStyle/>
          <a:p>
            <a:fld id="{713B4140-00FC-40DA-9F36-D61EB3114A0A}" type="datetime1">
              <a:rPr lang="zh-CN" altLang="en-US" smtClean="0"/>
              <a:t>2022/3/18</a:t>
            </a:fld>
            <a:endParaRPr lang="en-US"/>
          </a:p>
        </p:txBody>
      </p:sp>
      <p:sp>
        <p:nvSpPr>
          <p:cNvPr id="6" name="スライド番号プレースホルダー 5">
            <a:extLst>
              <a:ext uri="{FF2B5EF4-FFF2-40B4-BE49-F238E27FC236}">
                <a16:creationId xmlns:a16="http://schemas.microsoft.com/office/drawing/2014/main" id="{7A69DE66-05A5-4A52-BA68-33ECDE5C1F5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26</a:t>
            </a:fld>
            <a:r>
              <a:rPr spc="-45"/>
              <a:t> </a:t>
            </a:r>
            <a:r>
              <a:rPr spc="-5"/>
              <a:t>-</a:t>
            </a:r>
            <a:endParaRPr spc="-5" dirty="0"/>
          </a:p>
        </p:txBody>
      </p:sp>
    </p:spTree>
    <p:extLst>
      <p:ext uri="{BB962C8B-B14F-4D97-AF65-F5344CB8AC3E}">
        <p14:creationId xmlns:p14="http://schemas.microsoft.com/office/powerpoint/2010/main" val="2837273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5B019DF-121C-4FD9-9F00-3E5DF685DB97}"/>
              </a:ext>
            </a:extLst>
          </p:cNvPr>
          <p:cNvSpPr>
            <a:spLocks noGrp="1"/>
          </p:cNvSpPr>
          <p:nvPr>
            <p:ph type="title"/>
          </p:nvPr>
        </p:nvSpPr>
        <p:spPr>
          <a:xfrm>
            <a:off x="316983" y="-16805"/>
            <a:ext cx="11540249" cy="492443"/>
          </a:xfrm>
        </p:spPr>
        <p:txBody>
          <a:bodyPr/>
          <a:lstStyle/>
          <a:p>
            <a:r>
              <a:rPr lang="ja-JP" altLang="en-US" dirty="0"/>
              <a:t>ハローワーク</a:t>
            </a:r>
          </a:p>
        </p:txBody>
      </p:sp>
      <p:sp>
        <p:nvSpPr>
          <p:cNvPr id="7" name="テキスト プレースホルダー 6">
            <a:extLst>
              <a:ext uri="{FF2B5EF4-FFF2-40B4-BE49-F238E27FC236}">
                <a16:creationId xmlns:a16="http://schemas.microsoft.com/office/drawing/2014/main" id="{AEEFB44B-B39A-407F-8508-D0991C2701EA}"/>
              </a:ext>
            </a:extLst>
          </p:cNvPr>
          <p:cNvSpPr>
            <a:spLocks noGrp="1"/>
          </p:cNvSpPr>
          <p:nvPr>
            <p:ph type="body" idx="1"/>
          </p:nvPr>
        </p:nvSpPr>
        <p:spPr>
          <a:xfrm>
            <a:off x="316983" y="557909"/>
            <a:ext cx="11540249" cy="369332"/>
          </a:xfrm>
        </p:spPr>
        <p:txBody>
          <a:bodyPr/>
          <a:lstStyle/>
          <a:p>
            <a:r>
              <a:rPr lang="ja-JP" altLang="en-US" dirty="0"/>
              <a:t>ハローワーク</a:t>
            </a:r>
          </a:p>
        </p:txBody>
      </p:sp>
      <p:sp>
        <p:nvSpPr>
          <p:cNvPr id="4" name="日付プレースホルダー 3">
            <a:extLst>
              <a:ext uri="{FF2B5EF4-FFF2-40B4-BE49-F238E27FC236}">
                <a16:creationId xmlns:a16="http://schemas.microsoft.com/office/drawing/2014/main" id="{0710F1F0-90ED-47E9-913E-CE9C9DF43AFF}"/>
              </a:ext>
            </a:extLst>
          </p:cNvPr>
          <p:cNvSpPr>
            <a:spLocks noGrp="1"/>
          </p:cNvSpPr>
          <p:nvPr>
            <p:ph type="dt" sz="half" idx="6"/>
          </p:nvPr>
        </p:nvSpPr>
        <p:spPr/>
        <p:txBody>
          <a:bodyPr/>
          <a:lstStyle/>
          <a:p>
            <a:fld id="{7741A87D-8854-4856-A598-5B71DC96129A}" type="datetime1">
              <a:rPr kumimoji="1" lang="zh-CN" altLang="en-US" smtClean="0"/>
              <a:t>2022/3/18</a:t>
            </a:fld>
            <a:endParaRPr kumimoji="1" lang="ja-JP" altLang="en-US"/>
          </a:p>
        </p:txBody>
      </p:sp>
      <p:sp>
        <p:nvSpPr>
          <p:cNvPr id="5" name="スライド番号プレースホルダー 4">
            <a:extLst>
              <a:ext uri="{FF2B5EF4-FFF2-40B4-BE49-F238E27FC236}">
                <a16:creationId xmlns:a16="http://schemas.microsoft.com/office/drawing/2014/main" id="{6B9D4807-1D00-4D43-A111-E77F2981FEE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spTree>
    <p:extLst>
      <p:ext uri="{BB962C8B-B14F-4D97-AF65-F5344CB8AC3E}">
        <p14:creationId xmlns:p14="http://schemas.microsoft.com/office/powerpoint/2010/main" val="1853814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0ECF308-DA4F-4095-AAB8-1F7F5954CFF1}"/>
              </a:ext>
            </a:extLst>
          </p:cNvPr>
          <p:cNvSpPr>
            <a:spLocks noGrp="1"/>
          </p:cNvSpPr>
          <p:nvPr>
            <p:ph type="title"/>
          </p:nvPr>
        </p:nvSpPr>
        <p:spPr>
          <a:xfrm>
            <a:off x="831850" y="3639145"/>
            <a:ext cx="10515600" cy="923330"/>
          </a:xfrm>
        </p:spPr>
        <p:txBody>
          <a:bodyPr/>
          <a:lstStyle/>
          <a:p>
            <a:r>
              <a:rPr lang="ja-JP" altLang="en-US" dirty="0"/>
              <a:t>教育</a:t>
            </a:r>
          </a:p>
        </p:txBody>
      </p:sp>
      <p:sp>
        <p:nvSpPr>
          <p:cNvPr id="7" name="テキスト プレースホルダー 6">
            <a:extLst>
              <a:ext uri="{FF2B5EF4-FFF2-40B4-BE49-F238E27FC236}">
                <a16:creationId xmlns:a16="http://schemas.microsoft.com/office/drawing/2014/main" id="{B52F1BC0-4501-41C7-A05C-6E8EA0B98959}"/>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7C24E88F-FE58-4158-AFC3-F285653F23D2}"/>
              </a:ext>
            </a:extLst>
          </p:cNvPr>
          <p:cNvSpPr>
            <a:spLocks noGrp="1"/>
          </p:cNvSpPr>
          <p:nvPr>
            <p:ph type="dt" sz="half" idx="10"/>
          </p:nvPr>
        </p:nvSpPr>
        <p:spPr/>
        <p:txBody>
          <a:bodyPr/>
          <a:lstStyle/>
          <a:p>
            <a:fld id="{9526FDD1-8544-47E2-9C82-740ED6BB3910}" type="datetime1">
              <a:rPr lang="zh-CN" altLang="en-US" smtClean="0"/>
              <a:t>2022/3/18</a:t>
            </a:fld>
            <a:endParaRPr lang="en-US"/>
          </a:p>
        </p:txBody>
      </p:sp>
      <p:sp>
        <p:nvSpPr>
          <p:cNvPr id="5" name="スライド番号プレースホルダー 4">
            <a:extLst>
              <a:ext uri="{FF2B5EF4-FFF2-40B4-BE49-F238E27FC236}">
                <a16:creationId xmlns:a16="http://schemas.microsoft.com/office/drawing/2014/main" id="{83983152-3D79-4DE9-84CB-D1C7178F19C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28</a:t>
            </a:fld>
            <a:r>
              <a:rPr spc="-45"/>
              <a:t> </a:t>
            </a:r>
            <a:r>
              <a:rPr spc="-5"/>
              <a:t>-</a:t>
            </a:r>
            <a:endParaRPr spc="-5" dirty="0"/>
          </a:p>
        </p:txBody>
      </p:sp>
    </p:spTree>
    <p:extLst>
      <p:ext uri="{BB962C8B-B14F-4D97-AF65-F5344CB8AC3E}">
        <p14:creationId xmlns:p14="http://schemas.microsoft.com/office/powerpoint/2010/main" val="3876910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FD17E32-FF6E-44E8-97B3-DD57248E1637}"/>
              </a:ext>
            </a:extLst>
          </p:cNvPr>
          <p:cNvSpPr>
            <a:spLocks noGrp="1"/>
          </p:cNvSpPr>
          <p:nvPr>
            <p:ph type="title"/>
          </p:nvPr>
        </p:nvSpPr>
        <p:spPr>
          <a:xfrm>
            <a:off x="316983" y="-16805"/>
            <a:ext cx="11540249" cy="492443"/>
          </a:xfrm>
        </p:spPr>
        <p:txBody>
          <a:bodyPr/>
          <a:lstStyle/>
          <a:p>
            <a:r>
              <a:rPr lang="ja-JP" altLang="en-US" dirty="0"/>
              <a:t>大学進学率</a:t>
            </a:r>
          </a:p>
        </p:txBody>
      </p:sp>
      <p:sp>
        <p:nvSpPr>
          <p:cNvPr id="7" name="テキスト プレースホルダー 6">
            <a:extLst>
              <a:ext uri="{FF2B5EF4-FFF2-40B4-BE49-F238E27FC236}">
                <a16:creationId xmlns:a16="http://schemas.microsoft.com/office/drawing/2014/main" id="{DD8D89E2-B12B-4BA9-891D-E839450C33F6}"/>
              </a:ext>
            </a:extLst>
          </p:cNvPr>
          <p:cNvSpPr>
            <a:spLocks noGrp="1"/>
          </p:cNvSpPr>
          <p:nvPr>
            <p:ph type="body" idx="1"/>
          </p:nvPr>
        </p:nvSpPr>
        <p:spPr/>
        <p:txBody>
          <a:bodyPr/>
          <a:lstStyle/>
          <a:p>
            <a:endParaRPr lang="ja-JP" altLang="en-US" dirty="0"/>
          </a:p>
        </p:txBody>
      </p:sp>
      <p:sp>
        <p:nvSpPr>
          <p:cNvPr id="4" name="日付プレースホルダー 3">
            <a:extLst>
              <a:ext uri="{FF2B5EF4-FFF2-40B4-BE49-F238E27FC236}">
                <a16:creationId xmlns:a16="http://schemas.microsoft.com/office/drawing/2014/main" id="{96199FC4-F4B2-408B-B3B0-D21CCFF8F937}"/>
              </a:ext>
            </a:extLst>
          </p:cNvPr>
          <p:cNvSpPr>
            <a:spLocks noGrp="1"/>
          </p:cNvSpPr>
          <p:nvPr>
            <p:ph type="dt" sz="half" idx="6"/>
          </p:nvPr>
        </p:nvSpPr>
        <p:spPr/>
        <p:txBody>
          <a:bodyPr/>
          <a:lstStyle/>
          <a:p>
            <a:fld id="{7741A87D-8854-4856-A598-5B71DC96129A}" type="datetime1">
              <a:rPr kumimoji="1" lang="zh-CN" altLang="en-US" smtClean="0"/>
              <a:t>2022/3/18</a:t>
            </a:fld>
            <a:endParaRPr kumimoji="1" lang="ja-JP" altLang="en-US"/>
          </a:p>
        </p:txBody>
      </p:sp>
      <p:sp>
        <p:nvSpPr>
          <p:cNvPr id="5" name="スライド番号プレースホルダー 4">
            <a:extLst>
              <a:ext uri="{FF2B5EF4-FFF2-40B4-BE49-F238E27FC236}">
                <a16:creationId xmlns:a16="http://schemas.microsoft.com/office/drawing/2014/main" id="{CFCF834F-011B-4EBA-8109-8847AE33F98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spTree>
    <p:extLst>
      <p:ext uri="{BB962C8B-B14F-4D97-AF65-F5344CB8AC3E}">
        <p14:creationId xmlns:p14="http://schemas.microsoft.com/office/powerpoint/2010/main" val="971255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p:txBody>
          <a:bodyPr/>
          <a:lstStyle/>
          <a:p>
            <a:r>
              <a:rPr lang="ja-JP" altLang="en-US" dirty="0"/>
              <a:t>更新履歴</a:t>
            </a:r>
            <a:br>
              <a:rPr lang="en-US" altLang="ja-JP" dirty="0"/>
            </a:br>
            <a:br>
              <a:rPr lang="en-US" altLang="ja-JP" dirty="0"/>
            </a:br>
            <a:br>
              <a:rPr lang="en-US" altLang="ja-JP" dirty="0"/>
            </a:br>
            <a:endParaRPr lang="zh-CN" altLang="en-US"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2022/3/18</a:t>
            </a:fld>
            <a:endParaRPr lang="en-US"/>
          </a:p>
        </p:txBody>
      </p:sp>
      <p:sp>
        <p:nvSpPr>
          <p:cNvPr id="7" name="灯片编号占位符 1">
            <a:extLst>
              <a:ext uri="{FF2B5EF4-FFF2-40B4-BE49-F238E27FC236}">
                <a16:creationId xmlns:a16="http://schemas.microsoft.com/office/drawing/2014/main" id="{4F002176-8688-4BAA-B2A2-754AEDC4A80B}"/>
              </a:ext>
            </a:extLst>
          </p:cNvPr>
          <p:cNvSpPr>
            <a:spLocks noGrp="1"/>
          </p:cNvSpPr>
          <p:nvPr>
            <p:ph type="sldNum" sz="quarter" idx="7"/>
          </p:nvPr>
        </p:nvSpPr>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spc="-45" dirty="0"/>
              <a:t> </a:t>
            </a:r>
            <a:r>
              <a:rPr spc="-5" dirty="0"/>
              <a:t>-</a:t>
            </a:r>
          </a:p>
        </p:txBody>
      </p:sp>
      <p:graphicFrame>
        <p:nvGraphicFramePr>
          <p:cNvPr id="6" name="表格 4">
            <a:extLst>
              <a:ext uri="{FF2B5EF4-FFF2-40B4-BE49-F238E27FC236}">
                <a16:creationId xmlns:a16="http://schemas.microsoft.com/office/drawing/2014/main" id="{7BF16F50-7394-4A82-AE26-CF6B14C0296C}"/>
              </a:ext>
            </a:extLst>
          </p:cNvPr>
          <p:cNvGraphicFramePr>
            <a:graphicFrameLocks noGrp="1"/>
          </p:cNvGraphicFramePr>
          <p:nvPr>
            <p:extLst>
              <p:ext uri="{D42A27DB-BD31-4B8C-83A1-F6EECF244321}">
                <p14:modId xmlns:p14="http://schemas.microsoft.com/office/powerpoint/2010/main" val="4040574322"/>
              </p:ext>
            </p:extLst>
          </p:nvPr>
        </p:nvGraphicFramePr>
        <p:xfrm>
          <a:off x="315152" y="492443"/>
          <a:ext cx="11561695" cy="4258680"/>
        </p:xfrm>
        <a:graphic>
          <a:graphicData uri="http://schemas.openxmlformats.org/drawingml/2006/table">
            <a:tbl>
              <a:tblPr firstRow="1" bandRow="1">
                <a:tableStyleId>{5C22544A-7EE6-4342-B048-85BDC9FD1C3A}</a:tableStyleId>
              </a:tblPr>
              <a:tblGrid>
                <a:gridCol w="1710943">
                  <a:extLst>
                    <a:ext uri="{9D8B030D-6E8A-4147-A177-3AD203B41FA5}">
                      <a16:colId xmlns:a16="http://schemas.microsoft.com/office/drawing/2014/main" val="3370354385"/>
                    </a:ext>
                  </a:extLst>
                </a:gridCol>
                <a:gridCol w="8034660">
                  <a:extLst>
                    <a:ext uri="{9D8B030D-6E8A-4147-A177-3AD203B41FA5}">
                      <a16:colId xmlns:a16="http://schemas.microsoft.com/office/drawing/2014/main" val="3006470623"/>
                    </a:ext>
                  </a:extLst>
                </a:gridCol>
                <a:gridCol w="1816092">
                  <a:extLst>
                    <a:ext uri="{9D8B030D-6E8A-4147-A177-3AD203B41FA5}">
                      <a16:colId xmlns:a16="http://schemas.microsoft.com/office/drawing/2014/main" val="472525779"/>
                    </a:ext>
                  </a:extLst>
                </a:gridCol>
              </a:tblGrid>
              <a:tr h="425868">
                <a:tc>
                  <a:txBody>
                    <a:bodyPr/>
                    <a:lstStyle/>
                    <a:p>
                      <a:pPr algn="ctr"/>
                      <a:r>
                        <a:rPr lang="ja-JP" altLang="en-US" dirty="0">
                          <a:latin typeface="SimSun" panose="02010600030101010101" pitchFamily="2" charset="-122"/>
                          <a:ea typeface="SimSun" panose="02010600030101010101" pitchFamily="2" charset="-122"/>
                        </a:rPr>
                        <a:t>バージョン</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更新要件</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日付</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258637187"/>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343658315"/>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294202883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182998428"/>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424737564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ja-JP"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943206869"/>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489224541"/>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extLst>
                  <a:ext uri="{0D108BD9-81ED-4DB2-BD59-A6C34878D82A}">
                    <a16:rowId xmlns:a16="http://schemas.microsoft.com/office/drawing/2014/main" val="1229519703"/>
                  </a:ext>
                </a:extLst>
              </a:tr>
              <a:tr h="425868">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126706897"/>
                  </a:ext>
                </a:extLst>
              </a:tr>
              <a:tr h="425868">
                <a:tc>
                  <a:txBody>
                    <a:bodyPr/>
                    <a:lstStyle/>
                    <a:p>
                      <a:r>
                        <a:rPr lang="ja-JP" altLang="en-US" dirty="0">
                          <a:latin typeface="SimSun" panose="02010600030101010101" pitchFamily="2" charset="-122"/>
                          <a:ea typeface="SimSun" panose="02010600030101010101" pitchFamily="2" charset="-122"/>
                        </a:rPr>
                        <a:t>０．１</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日本政府の課題洗出</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dirty="0">
                          <a:latin typeface="SimSun" panose="02010600030101010101" pitchFamily="2" charset="-122"/>
                          <a:ea typeface="SimSun" panose="02010600030101010101" pitchFamily="2" charset="-122"/>
                        </a:rPr>
                        <a:t>2022/03/08</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454455807"/>
                  </a:ext>
                </a:extLst>
              </a:tr>
            </a:tbl>
          </a:graphicData>
        </a:graphic>
      </p:graphicFrame>
    </p:spTree>
    <p:extLst>
      <p:ext uri="{BB962C8B-B14F-4D97-AF65-F5344CB8AC3E}">
        <p14:creationId xmlns:p14="http://schemas.microsoft.com/office/powerpoint/2010/main" val="1454131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82C5089-CAFB-4252-8FD7-ECBC7756BD27}"/>
              </a:ext>
            </a:extLst>
          </p:cNvPr>
          <p:cNvSpPr>
            <a:spLocks noGrp="1"/>
          </p:cNvSpPr>
          <p:nvPr>
            <p:ph type="title"/>
          </p:nvPr>
        </p:nvSpPr>
        <p:spPr>
          <a:xfrm>
            <a:off x="831850" y="3639145"/>
            <a:ext cx="10515600" cy="923330"/>
          </a:xfrm>
        </p:spPr>
        <p:txBody>
          <a:bodyPr/>
          <a:lstStyle/>
          <a:p>
            <a:r>
              <a:rPr lang="ja-JP" altLang="en-US" dirty="0"/>
              <a:t>高齢者介護</a:t>
            </a:r>
          </a:p>
        </p:txBody>
      </p:sp>
      <p:sp>
        <p:nvSpPr>
          <p:cNvPr id="7" name="テキスト プレースホルダー 6">
            <a:extLst>
              <a:ext uri="{FF2B5EF4-FFF2-40B4-BE49-F238E27FC236}">
                <a16:creationId xmlns:a16="http://schemas.microsoft.com/office/drawing/2014/main" id="{EEC3B18B-FF36-4D42-A23A-734855C1D328}"/>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C93CEE10-3819-4977-AF90-2CE795E922A5}"/>
              </a:ext>
            </a:extLst>
          </p:cNvPr>
          <p:cNvSpPr>
            <a:spLocks noGrp="1"/>
          </p:cNvSpPr>
          <p:nvPr>
            <p:ph type="dt" sz="half" idx="10"/>
          </p:nvPr>
        </p:nvSpPr>
        <p:spPr/>
        <p:txBody>
          <a:bodyPr/>
          <a:lstStyle/>
          <a:p>
            <a:fld id="{9526FDD1-8544-47E2-9C82-740ED6BB3910}" type="datetime1">
              <a:rPr lang="zh-CN" altLang="en-US" smtClean="0"/>
              <a:t>2022/3/18</a:t>
            </a:fld>
            <a:endParaRPr lang="en-US"/>
          </a:p>
        </p:txBody>
      </p:sp>
      <p:sp>
        <p:nvSpPr>
          <p:cNvPr id="5" name="スライド番号プレースホルダー 4">
            <a:extLst>
              <a:ext uri="{FF2B5EF4-FFF2-40B4-BE49-F238E27FC236}">
                <a16:creationId xmlns:a16="http://schemas.microsoft.com/office/drawing/2014/main" id="{78AE4496-39DD-457C-8240-FF09B1F5D2D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30</a:t>
            </a:fld>
            <a:r>
              <a:rPr spc="-45"/>
              <a:t> </a:t>
            </a:r>
            <a:r>
              <a:rPr spc="-5"/>
              <a:t>-</a:t>
            </a:r>
            <a:endParaRPr spc="-5" dirty="0"/>
          </a:p>
        </p:txBody>
      </p:sp>
    </p:spTree>
    <p:extLst>
      <p:ext uri="{BB962C8B-B14F-4D97-AF65-F5344CB8AC3E}">
        <p14:creationId xmlns:p14="http://schemas.microsoft.com/office/powerpoint/2010/main" val="3040878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176BACE-85AA-4EF7-8E3B-B6413635B0FC}"/>
              </a:ext>
            </a:extLst>
          </p:cNvPr>
          <p:cNvSpPr>
            <a:spLocks noGrp="1"/>
          </p:cNvSpPr>
          <p:nvPr>
            <p:ph type="title"/>
          </p:nvPr>
        </p:nvSpPr>
        <p:spPr>
          <a:xfrm>
            <a:off x="316983" y="-16805"/>
            <a:ext cx="11540249" cy="492443"/>
          </a:xfrm>
        </p:spPr>
        <p:txBody>
          <a:bodyPr/>
          <a:lstStyle/>
          <a:p>
            <a:r>
              <a:rPr lang="ja-JP" altLang="en-US" dirty="0"/>
              <a:t>国民健康管理</a:t>
            </a:r>
          </a:p>
        </p:txBody>
      </p:sp>
      <p:sp>
        <p:nvSpPr>
          <p:cNvPr id="7" name="テキスト プレースホルダー 6">
            <a:extLst>
              <a:ext uri="{FF2B5EF4-FFF2-40B4-BE49-F238E27FC236}">
                <a16:creationId xmlns:a16="http://schemas.microsoft.com/office/drawing/2014/main" id="{099697B2-CF5A-45CD-A035-363D9059F1CA}"/>
              </a:ext>
            </a:extLst>
          </p:cNvPr>
          <p:cNvSpPr>
            <a:spLocks noGrp="1"/>
          </p:cNvSpPr>
          <p:nvPr>
            <p:ph type="body" idx="1"/>
          </p:nvPr>
        </p:nvSpPr>
        <p:spPr>
          <a:xfrm>
            <a:off x="316983" y="557909"/>
            <a:ext cx="11540249" cy="2954655"/>
          </a:xfrm>
        </p:spPr>
        <p:txBody>
          <a:bodyPr/>
          <a:lstStyle/>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参考：</a:t>
            </a:r>
            <a:r>
              <a:rPr lang="en-US" altLang="ja-JP" dirty="0"/>
              <a:t>AI</a:t>
            </a:r>
            <a:r>
              <a:rPr lang="ja-JP" altLang="en-US" dirty="0"/>
              <a:t>医療</a:t>
            </a:r>
            <a:r>
              <a:rPr lang="en-US" altLang="ja-JP" dirty="0"/>
              <a:t>P</a:t>
            </a:r>
            <a:r>
              <a:rPr lang="ja-JP" altLang="en-US" dirty="0"/>
              <a:t>３０、</a:t>
            </a:r>
            <a:r>
              <a:rPr lang="en-US" altLang="ja-JP" dirty="0"/>
              <a:t>P</a:t>
            </a:r>
            <a:r>
              <a:rPr lang="ja-JP" altLang="en-US" dirty="0"/>
              <a:t>３２、</a:t>
            </a:r>
            <a:r>
              <a:rPr lang="en-US" altLang="ja-JP" dirty="0"/>
              <a:t>P</a:t>
            </a:r>
            <a:r>
              <a:rPr lang="ja-JP" altLang="en-US" dirty="0"/>
              <a:t>４４、</a:t>
            </a:r>
            <a:r>
              <a:rPr lang="en-US" altLang="ja-JP" dirty="0"/>
              <a:t>P</a:t>
            </a:r>
            <a:r>
              <a:rPr lang="ja-JP" altLang="en-US" dirty="0"/>
              <a:t>６４、</a:t>
            </a:r>
            <a:r>
              <a:rPr lang="en-US" altLang="ja-JP" dirty="0"/>
              <a:t>P68</a:t>
            </a:r>
            <a:endParaRPr lang="ja-JP" altLang="en-US" dirty="0"/>
          </a:p>
        </p:txBody>
      </p:sp>
      <p:sp>
        <p:nvSpPr>
          <p:cNvPr id="4" name="日付プレースホルダー 3">
            <a:extLst>
              <a:ext uri="{FF2B5EF4-FFF2-40B4-BE49-F238E27FC236}">
                <a16:creationId xmlns:a16="http://schemas.microsoft.com/office/drawing/2014/main" id="{EC0294C2-B655-42D9-B49F-AF71653F63B8}"/>
              </a:ext>
            </a:extLst>
          </p:cNvPr>
          <p:cNvSpPr>
            <a:spLocks noGrp="1"/>
          </p:cNvSpPr>
          <p:nvPr>
            <p:ph type="dt" sz="half" idx="6"/>
          </p:nvPr>
        </p:nvSpPr>
        <p:spPr/>
        <p:txBody>
          <a:bodyPr/>
          <a:lstStyle/>
          <a:p>
            <a:fld id="{7741A87D-8854-4856-A598-5B71DC96129A}" type="datetime1">
              <a:rPr kumimoji="1" lang="zh-CN" altLang="en-US" smtClean="0"/>
              <a:t>2022/3/18</a:t>
            </a:fld>
            <a:endParaRPr kumimoji="1" lang="ja-JP" altLang="en-US"/>
          </a:p>
        </p:txBody>
      </p:sp>
      <p:sp>
        <p:nvSpPr>
          <p:cNvPr id="5" name="スライド番号プレースホルダー 4">
            <a:extLst>
              <a:ext uri="{FF2B5EF4-FFF2-40B4-BE49-F238E27FC236}">
                <a16:creationId xmlns:a16="http://schemas.microsoft.com/office/drawing/2014/main" id="{E2031DAC-5EC9-4CF0-B2A3-71BFFFF13FF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31</a:t>
            </a:fld>
            <a:r>
              <a:rPr spc="-45"/>
              <a:t> </a:t>
            </a:r>
            <a:r>
              <a:rPr spc="-5"/>
              <a:t>-</a:t>
            </a:r>
            <a:endParaRPr spc="-5" dirty="0"/>
          </a:p>
        </p:txBody>
      </p:sp>
    </p:spTree>
    <p:extLst>
      <p:ext uri="{BB962C8B-B14F-4D97-AF65-F5344CB8AC3E}">
        <p14:creationId xmlns:p14="http://schemas.microsoft.com/office/powerpoint/2010/main" val="3965668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D13605-73C4-47EF-9810-9FFB6F9B84AF}"/>
              </a:ext>
            </a:extLst>
          </p:cNvPr>
          <p:cNvSpPr>
            <a:spLocks noGrp="1"/>
          </p:cNvSpPr>
          <p:nvPr>
            <p:ph type="title"/>
          </p:nvPr>
        </p:nvSpPr>
        <p:spPr>
          <a:xfrm>
            <a:off x="316983" y="-16805"/>
            <a:ext cx="11540249" cy="492443"/>
          </a:xfrm>
        </p:spPr>
        <p:txBody>
          <a:bodyPr/>
          <a:lstStyle/>
          <a:p>
            <a:r>
              <a:rPr kumimoji="1" lang="ja-JP" altLang="en-US" dirty="0"/>
              <a:t>セキュリティ管理</a:t>
            </a:r>
          </a:p>
        </p:txBody>
      </p:sp>
      <p:sp>
        <p:nvSpPr>
          <p:cNvPr id="3" name="テキスト プレースホルダー 2">
            <a:extLst>
              <a:ext uri="{FF2B5EF4-FFF2-40B4-BE49-F238E27FC236}">
                <a16:creationId xmlns:a16="http://schemas.microsoft.com/office/drawing/2014/main" id="{34111A29-7470-44B0-B904-4075D61D0756}"/>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CF007CD6-06CC-4EDC-BF39-FD70AC1A1F13}"/>
              </a:ext>
            </a:extLst>
          </p:cNvPr>
          <p:cNvSpPr>
            <a:spLocks noGrp="1"/>
          </p:cNvSpPr>
          <p:nvPr>
            <p:ph type="dt" sz="half" idx="6"/>
          </p:nvPr>
        </p:nvSpPr>
        <p:spPr/>
        <p:txBody>
          <a:bodyPr/>
          <a:lstStyle/>
          <a:p>
            <a:fld id="{9526FDD1-8544-47E2-9C82-740ED6BB3910}" type="datetime1">
              <a:rPr lang="zh-CN" altLang="en-US" smtClean="0"/>
              <a:t>2022/3/18</a:t>
            </a:fld>
            <a:endParaRPr lang="en-US"/>
          </a:p>
        </p:txBody>
      </p:sp>
      <p:sp>
        <p:nvSpPr>
          <p:cNvPr id="5" name="スライド番号プレースホルダー 4">
            <a:extLst>
              <a:ext uri="{FF2B5EF4-FFF2-40B4-BE49-F238E27FC236}">
                <a16:creationId xmlns:a16="http://schemas.microsoft.com/office/drawing/2014/main" id="{B74F3DBB-DE35-41F3-8A4D-1D89BAA6033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spTree>
    <p:extLst>
      <p:ext uri="{BB962C8B-B14F-4D97-AF65-F5344CB8AC3E}">
        <p14:creationId xmlns:p14="http://schemas.microsoft.com/office/powerpoint/2010/main" val="1044338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社会インフラの</a:t>
            </a:r>
            <a:r>
              <a:rPr lang="en-US" altLang="ja-JP"/>
              <a:t>DX</a:t>
            </a:r>
            <a:endParaRPr lang="ja-JP" altLang="en-US"/>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2022/3/18</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33</a:t>
            </a:fld>
            <a:r>
              <a:rPr spc="-45"/>
              <a:t> </a:t>
            </a:r>
            <a:r>
              <a:rPr spc="-5"/>
              <a:t>-</a:t>
            </a:r>
            <a:endParaRPr spc="-5" dirty="0"/>
          </a:p>
        </p:txBody>
      </p:sp>
    </p:spTree>
    <p:extLst>
      <p:ext uri="{BB962C8B-B14F-4D97-AF65-F5344CB8AC3E}">
        <p14:creationId xmlns:p14="http://schemas.microsoft.com/office/powerpoint/2010/main" val="2333543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en-US" altLang="ja-JP" dirty="0"/>
              <a:t>DX</a:t>
            </a:r>
            <a:r>
              <a:rPr lang="ja-JP" altLang="en-US" dirty="0"/>
              <a:t>は　デジタル化では</a:t>
            </a:r>
            <a:r>
              <a:rPr lang="ja-JP" altLang="en-US"/>
              <a:t>ない！イノベーションです。</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en-US" altLang="ja-JP" dirty="0"/>
          </a:p>
          <a:p>
            <a:endParaRPr lang="en-US" altLang="ja-JP" dirty="0"/>
          </a:p>
          <a:p>
            <a:r>
              <a:rPr lang="ja-JP" altLang="en-US" dirty="0"/>
              <a:t>日本国政府の業務は　日本社会のインフラです。</a:t>
            </a:r>
            <a:endParaRPr lang="en-US" altLang="ja-JP" dirty="0"/>
          </a:p>
          <a:p>
            <a:r>
              <a:rPr lang="ja-JP" altLang="en-US" dirty="0"/>
              <a:t>通常企業のシステム更新は　</a:t>
            </a:r>
            <a:r>
              <a:rPr lang="en-US" altLang="ja-JP" dirty="0"/>
              <a:t>8</a:t>
            </a:r>
            <a:r>
              <a:rPr lang="ja-JP" altLang="en-US" dirty="0"/>
              <a:t>年～</a:t>
            </a:r>
            <a:r>
              <a:rPr lang="en-US" altLang="ja-JP" dirty="0"/>
              <a:t>10</a:t>
            </a:r>
            <a:r>
              <a:rPr lang="ja-JP" altLang="en-US" dirty="0"/>
              <a:t>年ですが、社会インフラ構築は　</a:t>
            </a:r>
            <a:r>
              <a:rPr lang="en-US" altLang="ja-JP" dirty="0"/>
              <a:t>10</a:t>
            </a:r>
            <a:r>
              <a:rPr lang="ja-JP" altLang="en-US" dirty="0"/>
              <a:t>年ではなくて　</a:t>
            </a:r>
            <a:r>
              <a:rPr lang="en-US" altLang="ja-JP" dirty="0"/>
              <a:t>20</a:t>
            </a:r>
            <a:r>
              <a:rPr lang="ja-JP" altLang="en-US" dirty="0"/>
              <a:t>年、</a:t>
            </a:r>
            <a:r>
              <a:rPr lang="en-US" altLang="ja-JP" dirty="0"/>
              <a:t>30</a:t>
            </a:r>
            <a:r>
              <a:rPr lang="ja-JP" altLang="en-US" dirty="0"/>
              <a:t>年以上、</a:t>
            </a:r>
            <a:r>
              <a:rPr lang="en-US" altLang="ja-JP" dirty="0"/>
              <a:t>50</a:t>
            </a:r>
            <a:r>
              <a:rPr lang="ja-JP" altLang="en-US" dirty="0"/>
              <a:t>年の安定更新・保守を工夫して　デザインすることです。</a:t>
            </a:r>
            <a:endParaRPr lang="en-US" altLang="ja-JP" dirty="0"/>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2022/3/18</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B0DF29-E67F-4D8A-8A2E-2D3A1BA1A846}"/>
              </a:ext>
            </a:extLst>
          </p:cNvPr>
          <p:cNvSpPr>
            <a:spLocks noGrp="1"/>
          </p:cNvSpPr>
          <p:nvPr>
            <p:ph type="title"/>
          </p:nvPr>
        </p:nvSpPr>
        <p:spPr>
          <a:xfrm>
            <a:off x="316983" y="-16805"/>
            <a:ext cx="11540249" cy="492443"/>
          </a:xfrm>
        </p:spPr>
        <p:txBody>
          <a:bodyPr/>
          <a:lstStyle/>
          <a:p>
            <a:r>
              <a:rPr kumimoji="1" lang="ja-JP" altLang="en-US" dirty="0"/>
              <a:t>デジタル庁は　司令塔ではない、</a:t>
            </a:r>
            <a:r>
              <a:rPr kumimoji="1" lang="en-US" altLang="ja-JP" dirty="0"/>
              <a:t>SSC</a:t>
            </a:r>
            <a:r>
              <a:rPr kumimoji="1" lang="ja-JP" altLang="en-US" dirty="0"/>
              <a:t>です！</a:t>
            </a:r>
          </a:p>
        </p:txBody>
      </p:sp>
      <p:sp>
        <p:nvSpPr>
          <p:cNvPr id="3" name="テキスト プレースホルダー 2">
            <a:extLst>
              <a:ext uri="{FF2B5EF4-FFF2-40B4-BE49-F238E27FC236}">
                <a16:creationId xmlns:a16="http://schemas.microsoft.com/office/drawing/2014/main" id="{C4AB8C2E-DFC9-4A80-92C2-C8842B706FD0}"/>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49572A57-B70E-4109-A09A-7C902C3840F1}"/>
              </a:ext>
            </a:extLst>
          </p:cNvPr>
          <p:cNvSpPr>
            <a:spLocks noGrp="1"/>
          </p:cNvSpPr>
          <p:nvPr>
            <p:ph type="dt" sz="half" idx="6"/>
          </p:nvPr>
        </p:nvSpPr>
        <p:spPr/>
        <p:txBody>
          <a:bodyPr/>
          <a:lstStyle/>
          <a:p>
            <a:fld id="{9526FDD1-8544-47E2-9C82-740ED6BB3910}" type="datetime1">
              <a:rPr lang="zh-CN" altLang="en-US" smtClean="0"/>
              <a:t>2022/3/18</a:t>
            </a:fld>
            <a:endParaRPr lang="en-US"/>
          </a:p>
        </p:txBody>
      </p:sp>
      <p:sp>
        <p:nvSpPr>
          <p:cNvPr id="5" name="スライド番号プレースホルダー 4">
            <a:extLst>
              <a:ext uri="{FF2B5EF4-FFF2-40B4-BE49-F238E27FC236}">
                <a16:creationId xmlns:a16="http://schemas.microsoft.com/office/drawing/2014/main" id="{21C968A9-B057-4A49-8211-0F22617A016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Tree>
    <p:extLst>
      <p:ext uri="{BB962C8B-B14F-4D97-AF65-F5344CB8AC3E}">
        <p14:creationId xmlns:p14="http://schemas.microsoft.com/office/powerpoint/2010/main" val="501848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27AAC-69F6-431A-A49D-8B724A3E3D27}"/>
              </a:ext>
            </a:extLst>
          </p:cNvPr>
          <p:cNvSpPr>
            <a:spLocks noGrp="1"/>
          </p:cNvSpPr>
          <p:nvPr>
            <p:ph type="title"/>
          </p:nvPr>
        </p:nvSpPr>
        <p:spPr>
          <a:xfrm>
            <a:off x="316983" y="-16805"/>
            <a:ext cx="11540249" cy="492443"/>
          </a:xfrm>
        </p:spPr>
        <p:txBody>
          <a:bodyPr/>
          <a:lstStyle/>
          <a:p>
            <a:r>
              <a:rPr kumimoji="1" lang="ja-JP" altLang="en-US" dirty="0"/>
              <a:t>デジタル庁の人材</a:t>
            </a:r>
          </a:p>
        </p:txBody>
      </p:sp>
      <p:sp>
        <p:nvSpPr>
          <p:cNvPr id="3" name="テキスト プレースホルダー 2">
            <a:extLst>
              <a:ext uri="{FF2B5EF4-FFF2-40B4-BE49-F238E27FC236}">
                <a16:creationId xmlns:a16="http://schemas.microsoft.com/office/drawing/2014/main" id="{05251D72-1A77-423B-AD57-EBE94B8465EC}"/>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複数名デジタル庁要員は　小さいゲーム会社出身、大規模プロジェクトの経験がない、マイグレーション経験がない。業務知識と先進技術が　少ないだと思います。（</a:t>
            </a:r>
            <a:r>
              <a:rPr kumimoji="1" lang="en-US" altLang="ja-JP" dirty="0" err="1"/>
              <a:t>Youtube</a:t>
            </a:r>
            <a:r>
              <a:rPr kumimoji="1" lang="ja-JP" altLang="en-US" dirty="0"/>
              <a:t>のデジタル庁公開資料により）</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デジタル庁は　日本政府の “ゲーム”庁ではない、日本国の</a:t>
            </a:r>
            <a:r>
              <a:rPr kumimoji="1" lang="en-US" altLang="ja-JP" dirty="0"/>
              <a:t>30</a:t>
            </a:r>
            <a:r>
              <a:rPr kumimoji="1" lang="ja-JP" altLang="en-US" dirty="0"/>
              <a:t>年、</a:t>
            </a:r>
            <a:r>
              <a:rPr kumimoji="1" lang="en-US" altLang="ja-JP" dirty="0"/>
              <a:t>50</a:t>
            </a:r>
            <a:r>
              <a:rPr kumimoji="1" lang="ja-JP" altLang="en-US" dirty="0"/>
              <a:t>年以後の社会のインフラを構築する政府部署です。</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680AFF2D-80D3-4C56-882F-9276981AEBFF}"/>
              </a:ext>
            </a:extLst>
          </p:cNvPr>
          <p:cNvSpPr>
            <a:spLocks noGrp="1"/>
          </p:cNvSpPr>
          <p:nvPr>
            <p:ph type="dt" sz="half" idx="6"/>
          </p:nvPr>
        </p:nvSpPr>
        <p:spPr/>
        <p:txBody>
          <a:bodyPr/>
          <a:lstStyle/>
          <a:p>
            <a:fld id="{9526FDD1-8544-47E2-9C82-740ED6BB3910}" type="datetime1">
              <a:rPr lang="zh-CN" altLang="en-US" smtClean="0"/>
              <a:t>2022/3/18</a:t>
            </a:fld>
            <a:endParaRPr lang="en-US"/>
          </a:p>
        </p:txBody>
      </p:sp>
      <p:sp>
        <p:nvSpPr>
          <p:cNvPr id="5" name="スライド番号プレースホルダー 4">
            <a:extLst>
              <a:ext uri="{FF2B5EF4-FFF2-40B4-BE49-F238E27FC236}">
                <a16:creationId xmlns:a16="http://schemas.microsoft.com/office/drawing/2014/main" id="{01984E60-8F33-4BCD-9844-14A8609B8C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Tree>
    <p:extLst>
      <p:ext uri="{BB962C8B-B14F-4D97-AF65-F5344CB8AC3E}">
        <p14:creationId xmlns:p14="http://schemas.microsoft.com/office/powerpoint/2010/main" val="4189065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984885"/>
          </a:xfrm>
        </p:spPr>
        <p:txBody>
          <a:bodyPr/>
          <a:lstStyle/>
          <a:p>
            <a:r>
              <a:rPr kumimoji="1" lang="ja-JP" altLang="en-US" dirty="0"/>
              <a:t>デジタル庁の人材</a:t>
            </a:r>
            <a:br>
              <a:rPr lang="ja-JP" altLang="en-US" dirty="0"/>
            </a:b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新卒採用　</a:t>
            </a:r>
            <a:r>
              <a:rPr kumimoji="1" lang="en-US" altLang="ja-JP" dirty="0"/>
              <a:t>NG</a:t>
            </a:r>
            <a:r>
              <a:rPr kumimoji="1" lang="ja-JP" altLang="en-US" dirty="0"/>
              <a:t>！</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数十年安定運用のため</a:t>
            </a:r>
            <a:endParaRPr kumimoji="1"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2022/3/18</a:t>
            </a:fld>
            <a:endParaRPr lang="en-US"/>
          </a:p>
        </p:txBody>
      </p:sp>
    </p:spTree>
    <p:extLst>
      <p:ext uri="{BB962C8B-B14F-4D97-AF65-F5344CB8AC3E}">
        <p14:creationId xmlns:p14="http://schemas.microsoft.com/office/powerpoint/2010/main" val="2123006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日本国政府のブランド①： “</a:t>
            </a:r>
            <a:r>
              <a:rPr lang="en-US" altLang="ja-JP" dirty="0"/>
              <a:t>One</a:t>
            </a:r>
            <a:r>
              <a:rPr lang="ja-JP" altLang="en-US" dirty="0"/>
              <a:t>”ドメイン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2022/3/18</a:t>
            </a:fld>
            <a:endParaRPr lang="en-US"/>
          </a:p>
        </p:txBody>
      </p:sp>
      <p:sp>
        <p:nvSpPr>
          <p:cNvPr id="6" name="吹き出し: 角を丸めた四角形 5">
            <a:extLst>
              <a:ext uri="{FF2B5EF4-FFF2-40B4-BE49-F238E27FC236}">
                <a16:creationId xmlns:a16="http://schemas.microsoft.com/office/drawing/2014/main" id="{D53EF3A3-DAC4-4535-ACF7-EA6C417FD1D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485794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日本国政府のブランド②：“</a:t>
            </a:r>
            <a:r>
              <a:rPr lang="en-US" altLang="ja-JP" dirty="0"/>
              <a:t>One</a:t>
            </a:r>
            <a:r>
              <a:rPr lang="ja-JP" altLang="en-US" dirty="0"/>
              <a:t>”プラットフォームアーキテクチャ</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2022/3/18</a:t>
            </a:fld>
            <a:endParaRPr lang="en-US"/>
          </a:p>
        </p:txBody>
      </p:sp>
      <p:sp>
        <p:nvSpPr>
          <p:cNvPr id="6" name="吹き出し: 角を丸めた四角形 5">
            <a:extLst>
              <a:ext uri="{FF2B5EF4-FFF2-40B4-BE49-F238E27FC236}">
                <a16:creationId xmlns:a16="http://schemas.microsoft.com/office/drawing/2014/main" id="{5F061FC5-B3EA-4498-85C7-7D33A8CAFF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967871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2022/3/18</a:t>
            </a:fld>
            <a:endParaRPr lang="en-US"/>
          </a:p>
        </p:txBody>
      </p:sp>
      <p:sp>
        <p:nvSpPr>
          <p:cNvPr id="5" name="スライド番号プレースホルダー 4">
            <a:extLst>
              <a:ext uri="{FF2B5EF4-FFF2-40B4-BE49-F238E27FC236}">
                <a16:creationId xmlns:a16="http://schemas.microsoft.com/office/drawing/2014/main" id="{FFA94002-CA87-457A-83F3-90EE39E7707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2506272728"/>
              </p:ext>
            </p:extLst>
          </p:nvPr>
        </p:nvGraphicFramePr>
        <p:xfrm>
          <a:off x="336546" y="557213"/>
          <a:ext cx="11518908" cy="59334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3372371599"/>
                  </a:ext>
                </a:extLst>
              </a:tr>
              <a:tr h="370840">
                <a:tc>
                  <a:txBody>
                    <a:bodyPr/>
                    <a:lstStyle/>
                    <a:p>
                      <a:r>
                        <a:rPr lang="ja-JP" altLang="en-US" dirty="0"/>
                        <a:t>人事の三つ柱</a:t>
                      </a:r>
                      <a:endParaRPr lang="zh-CN" altLang="en-US" dirty="0"/>
                    </a:p>
                  </a:txBody>
                  <a:tcPr/>
                </a:tc>
                <a:tc>
                  <a:txBody>
                    <a:bodyPr/>
                    <a:lstStyle/>
                    <a:p>
                      <a:r>
                        <a:rPr lang="ja-JP" altLang="en-US" dirty="0"/>
                        <a:t>サービスシェアセンター（</a:t>
                      </a:r>
                      <a:r>
                        <a:rPr lang="en-US" altLang="ja-JP" dirty="0"/>
                        <a:t>SSC</a:t>
                      </a:r>
                      <a:r>
                        <a:rPr lang="ja-JP" altLang="en-US" dirty="0"/>
                        <a:t>）、ビジネスパートナー（</a:t>
                      </a:r>
                      <a:r>
                        <a:rPr lang="en-US" altLang="ja-JP" dirty="0"/>
                        <a:t>HRBP</a:t>
                      </a:r>
                      <a:r>
                        <a:rPr lang="ja-JP" altLang="en-US" dirty="0"/>
                        <a:t>）、意思決定支援センター（</a:t>
                      </a:r>
                      <a:r>
                        <a:rPr lang="en-US" altLang="ja-JP" dirty="0"/>
                        <a:t>COE</a:t>
                      </a:r>
                      <a:r>
                        <a:rPr lang="ja-JP" altLang="en-US" dirty="0"/>
                        <a:t>）</a:t>
                      </a:r>
                      <a:endParaRPr lang="zh-CN" altLang="en-US" dirty="0"/>
                    </a:p>
                  </a:txBody>
                  <a:tcPr/>
                </a:tc>
                <a:extLst>
                  <a:ext uri="{0D108BD9-81ED-4DB2-BD59-A6C34878D82A}">
                    <a16:rowId xmlns:a16="http://schemas.microsoft.com/office/drawing/2014/main" val="2772995975"/>
                  </a:ext>
                </a:extLst>
              </a:tr>
              <a:tr h="370840">
                <a:tc>
                  <a:txBody>
                    <a:bodyPr/>
                    <a:lstStyle/>
                    <a:p>
                      <a:r>
                        <a:rPr lang="en-US" altLang="ja-JP" dirty="0"/>
                        <a:t>SSC</a:t>
                      </a:r>
                      <a:endParaRPr lang="zh-CN" altLang="en-US" dirty="0"/>
                    </a:p>
                  </a:txBody>
                  <a:tcPr/>
                </a:tc>
                <a:tc>
                  <a:txBody>
                    <a:bodyPr/>
                    <a:lstStyle/>
                    <a:p>
                      <a:r>
                        <a:rPr lang="en-US" altLang="ja-JP" dirty="0"/>
                        <a:t>Shared Service Center</a:t>
                      </a:r>
                      <a:endParaRPr lang="zh-CN" altLang="en-US" dirty="0"/>
                    </a:p>
                  </a:txBody>
                  <a:tcPr/>
                </a:tc>
                <a:extLst>
                  <a:ext uri="{0D108BD9-81ED-4DB2-BD59-A6C34878D82A}">
                    <a16:rowId xmlns:a16="http://schemas.microsoft.com/office/drawing/2014/main" val="532916652"/>
                  </a:ext>
                </a:extLst>
              </a:tr>
              <a:tr h="370840">
                <a:tc>
                  <a:txBody>
                    <a:bodyPr/>
                    <a:lstStyle/>
                    <a:p>
                      <a:r>
                        <a:rPr lang="en-US" altLang="ja-JP" dirty="0"/>
                        <a:t>HRBP</a:t>
                      </a:r>
                      <a:endParaRPr lang="zh-CN" altLang="en-US" dirty="0"/>
                    </a:p>
                  </a:txBody>
                  <a:tcPr/>
                </a:tc>
                <a:tc>
                  <a:txBody>
                    <a:bodyPr/>
                    <a:lstStyle/>
                    <a:p>
                      <a:r>
                        <a:rPr lang="en-US" altLang="ja-JP" dirty="0"/>
                        <a:t>Human</a:t>
                      </a:r>
                      <a:r>
                        <a:rPr lang="ja-JP" altLang="en-US" dirty="0"/>
                        <a:t> </a:t>
                      </a:r>
                      <a:r>
                        <a:rPr lang="en-US" altLang="ja-JP" dirty="0"/>
                        <a:t>Resource Business Partner</a:t>
                      </a:r>
                      <a:endParaRPr lang="zh-CN" altLang="en-US" dirty="0"/>
                    </a:p>
                  </a:txBody>
                  <a:tcPr/>
                </a:tc>
                <a:extLst>
                  <a:ext uri="{0D108BD9-81ED-4DB2-BD59-A6C34878D82A}">
                    <a16:rowId xmlns:a16="http://schemas.microsoft.com/office/drawing/2014/main" val="1584870634"/>
                  </a:ext>
                </a:extLst>
              </a:tr>
              <a:tr h="370840">
                <a:tc>
                  <a:txBody>
                    <a:bodyPr/>
                    <a:lstStyle/>
                    <a:p>
                      <a:r>
                        <a:rPr lang="en-US" altLang="zh-CN" dirty="0"/>
                        <a:t>COE</a:t>
                      </a:r>
                      <a:endParaRPr lang="zh-CN" altLang="en-US" dirty="0"/>
                    </a:p>
                  </a:txBody>
                  <a:tcPr/>
                </a:tc>
                <a:tc>
                  <a:txBody>
                    <a:bodyPr/>
                    <a:lstStyle/>
                    <a:p>
                      <a:r>
                        <a:rPr lang="en-US" altLang="zh-CN" dirty="0"/>
                        <a:t>Center of Expertise</a:t>
                      </a:r>
                      <a:endParaRPr lang="zh-CN" altLang="en-US" dirty="0"/>
                    </a:p>
                  </a:txBody>
                  <a:tcPr/>
                </a:tc>
                <a:extLst>
                  <a:ext uri="{0D108BD9-81ED-4DB2-BD59-A6C34878D82A}">
                    <a16:rowId xmlns:a16="http://schemas.microsoft.com/office/drawing/2014/main" val="1332583459"/>
                  </a:ext>
                </a:extLst>
              </a:tr>
              <a:tr h="370840">
                <a:tc>
                  <a:txBody>
                    <a:bodyPr/>
                    <a:lstStyle/>
                    <a:p>
                      <a:r>
                        <a:rPr lang="en-US" altLang="ja-JP" dirty="0"/>
                        <a:t>OS</a:t>
                      </a:r>
                      <a:endParaRPr lang="zh-CN" altLang="en-US" dirty="0"/>
                    </a:p>
                  </a:txBody>
                  <a:tcPr/>
                </a:tc>
                <a:tc>
                  <a:txBody>
                    <a:bodyPr/>
                    <a:lstStyle/>
                    <a:p>
                      <a:r>
                        <a:rPr lang="en-US" altLang="ja-JP" dirty="0"/>
                        <a:t>Out-Sourcing</a:t>
                      </a:r>
                      <a:r>
                        <a:rPr lang="ja-JP" altLang="en-US" dirty="0"/>
                        <a:t>　アウトソーシング</a:t>
                      </a:r>
                      <a:endParaRPr lang="zh-CN" altLang="en-US" dirty="0"/>
                    </a:p>
                  </a:txBody>
                  <a:tcPr/>
                </a:tc>
                <a:extLst>
                  <a:ext uri="{0D108BD9-81ED-4DB2-BD59-A6C34878D82A}">
                    <a16:rowId xmlns:a16="http://schemas.microsoft.com/office/drawing/2014/main" val="2975502518"/>
                  </a:ext>
                </a:extLst>
              </a:tr>
              <a:tr h="370840">
                <a:tc>
                  <a:txBody>
                    <a:bodyPr/>
                    <a:lstStyle/>
                    <a:p>
                      <a:r>
                        <a:rPr lang="en-US" altLang="ja-JP" dirty="0"/>
                        <a:t>SS</a:t>
                      </a:r>
                      <a:endParaRPr lang="zh-CN" altLang="en-US" dirty="0"/>
                    </a:p>
                  </a:txBody>
                  <a:tcPr/>
                </a:tc>
                <a:tc>
                  <a:txBody>
                    <a:bodyPr/>
                    <a:lstStyle/>
                    <a:p>
                      <a:r>
                        <a:rPr lang="ja-JP" altLang="en-US" dirty="0"/>
                        <a:t>ソリューションサービス　</a:t>
                      </a:r>
                      <a:endParaRPr lang="zh-CN" altLang="en-US" dirty="0"/>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t>iLab</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自社研究・新規</a:t>
                      </a:r>
                      <a:r>
                        <a:rPr lang="ja-JP" altLang="en-US"/>
                        <a:t>事業創出チーム</a:t>
                      </a:r>
                      <a:endParaRPr lang="ja-JP" altLang="en-US" dirty="0"/>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Client Manager</a:t>
                      </a:r>
                      <a:endParaRPr lang="ja-JP" altLang="en-US" dirty="0"/>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MA</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SI</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Roboto" panose="02000000000000000000" pitchFamily="2" charset="0"/>
                        </a:rPr>
                        <a:t>S</a:t>
                      </a:r>
                      <a:r>
                        <a:rPr lang="en-US" altLang="ja-JP" b="0" i="0" dirty="0">
                          <a:solidFill>
                            <a:srgbClr val="000000"/>
                          </a:solidFill>
                          <a:effectLst/>
                          <a:latin typeface="Roboto" panose="02000000000000000000" pitchFamily="2" charset="0"/>
                        </a:rPr>
                        <a:t>ystem Integration</a:t>
                      </a:r>
                      <a:r>
                        <a:rPr lang="ja-JP" altLang="en-US" b="0" i="0" dirty="0">
                          <a:solidFill>
                            <a:srgbClr val="000000"/>
                          </a:solidFill>
                          <a:effectLst/>
                          <a:latin typeface="Roboto" panose="02000000000000000000" pitchFamily="2" charset="0"/>
                        </a:rPr>
                        <a:t>　</a:t>
                      </a:r>
                      <a:endParaRPr lang="ja-JP" altLang="en-US" dirty="0"/>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Roboto" panose="02000000000000000000" pitchFamily="2" charset="0"/>
                        </a:rPr>
                        <a:t>PdM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dirty="0">
                          <a:effectLst/>
                          <a:latin typeface="Tahoma" panose="020B0604030504040204" pitchFamily="34" charset="0"/>
                        </a:rPr>
                        <a:t>P</a:t>
                      </a:r>
                      <a:r>
                        <a:rPr lang="en-US" altLang="zh-CN" sz="1800" dirty="0">
                          <a:effectLst/>
                          <a:latin typeface="Tahoma" panose="020B0604030504040204" pitchFamily="34" charset="0"/>
                        </a:rPr>
                        <a:t>roduct manager</a:t>
                      </a:r>
                      <a:r>
                        <a:rPr lang="ja-JP" altLang="en-US" sz="1800" dirty="0">
                          <a:effectLst/>
                          <a:latin typeface="Tahoma" panose="020B0604030504040204" pitchFamily="34" charset="0"/>
                        </a:rPr>
                        <a:t>　</a:t>
                      </a:r>
                      <a:endParaRPr lang="ja-JP" altLang="en-US" dirty="0"/>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LGWAN</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総合行政ネットワーク（</a:t>
                      </a:r>
                      <a:r>
                        <a:rPr lang="en-US" altLang="ja-JP" dirty="0"/>
                        <a:t>Local Government WAN</a:t>
                      </a:r>
                      <a:r>
                        <a:rPr lang="ja-JP" altLang="en-US" dirty="0"/>
                        <a:t>）</a:t>
                      </a: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871636704"/>
                  </a:ext>
                </a:extLst>
              </a:tr>
            </a:tbl>
          </a:graphicData>
        </a:graphic>
      </p:graphicFrame>
    </p:spTree>
    <p:extLst>
      <p:ext uri="{BB962C8B-B14F-4D97-AF65-F5344CB8AC3E}">
        <p14:creationId xmlns:p14="http://schemas.microsoft.com/office/powerpoint/2010/main" val="11940965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日本国政府のブランド②：ホームページ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2022/3/18</a:t>
            </a:fld>
            <a:endParaRPr lang="en-US"/>
          </a:p>
        </p:txBody>
      </p:sp>
      <p:sp>
        <p:nvSpPr>
          <p:cNvPr id="6" name="吹き出し: 角を丸めた四角形 5">
            <a:extLst>
              <a:ext uri="{FF2B5EF4-FFF2-40B4-BE49-F238E27FC236}">
                <a16:creationId xmlns:a16="http://schemas.microsoft.com/office/drawing/2014/main" id="{70F57728-707D-4E22-8CBD-D9429975AA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99622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日本国政府のブランド③：イベント及び情報アピールのデータ管理</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2022/3/18</a:t>
            </a:fld>
            <a:endParaRPr lang="en-US"/>
          </a:p>
        </p:txBody>
      </p:sp>
      <p:sp>
        <p:nvSpPr>
          <p:cNvPr id="6" name="吹き出し: 角を丸めた四角形 5">
            <a:extLst>
              <a:ext uri="{FF2B5EF4-FFF2-40B4-BE49-F238E27FC236}">
                <a16:creationId xmlns:a16="http://schemas.microsoft.com/office/drawing/2014/main" id="{5B024128-91E7-442C-BA46-63E2C51B98D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678736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現状：組織体制は　古い権力集中モデルなので　内部コミュニケーションと業務連携は難しい。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社員悩みなど投稿専用の社長室メールアドレスを会社ホームページに公開します。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2022/3/18</a:t>
            </a:fld>
            <a:endParaRPr lang="en-US"/>
          </a:p>
        </p:txBody>
      </p:sp>
      <p:sp>
        <p:nvSpPr>
          <p:cNvPr id="6" name="吹き出し: 角を丸めた四角形 5">
            <a:extLst>
              <a:ext uri="{FF2B5EF4-FFF2-40B4-BE49-F238E27FC236}">
                <a16:creationId xmlns:a16="http://schemas.microsoft.com/office/drawing/2014/main" id="{5E98E374-C8A1-4BBF-AD2E-7DA90C29C376}"/>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28311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812530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社内</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2022/3/18</a:t>
            </a:fld>
            <a:endParaRPr lang="en-US"/>
          </a:p>
        </p:txBody>
      </p:sp>
      <p:sp>
        <p:nvSpPr>
          <p:cNvPr id="6" name="吹き出し: 角を丸めた四角形 5">
            <a:extLst>
              <a:ext uri="{FF2B5EF4-FFF2-40B4-BE49-F238E27FC236}">
                <a16:creationId xmlns:a16="http://schemas.microsoft.com/office/drawing/2014/main" id="{D31166FF-57FD-42F5-97DA-B3445D34AA7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8849995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COE:</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2022/3/18</a:t>
            </a:fld>
            <a:endParaRPr lang="en-US"/>
          </a:p>
        </p:txBody>
      </p:sp>
      <p:sp>
        <p:nvSpPr>
          <p:cNvPr id="6" name="吹き出し: 角を丸めた四角形 5">
            <a:extLst>
              <a:ext uri="{FF2B5EF4-FFF2-40B4-BE49-F238E27FC236}">
                <a16:creationId xmlns:a16="http://schemas.microsoft.com/office/drawing/2014/main" id="{1FF18EFD-EA4E-4B40-9B7A-EE66179E88F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1518635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2022/3/18</a:t>
            </a:fld>
            <a:endParaRPr lang="en-US"/>
          </a:p>
        </p:txBody>
      </p:sp>
      <p:sp>
        <p:nvSpPr>
          <p:cNvPr id="6" name="吹き出し: 角を丸めた四角形 5">
            <a:extLst>
              <a:ext uri="{FF2B5EF4-FFF2-40B4-BE49-F238E27FC236}">
                <a16:creationId xmlns:a16="http://schemas.microsoft.com/office/drawing/2014/main" id="{30E79031-CFFE-45C8-A831-774A989618BA}"/>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8283149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デジタル庁の運営コスト：座席指定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a:t>個人用</a:t>
            </a:r>
            <a:r>
              <a:rPr lang="ja-JP" altLang="en-US" dirty="0"/>
              <a:t>ボックスを導入する、座席がフリーになる。</a:t>
            </a:r>
            <a:endParaRPr lang="en-US" altLang="ja-JP" dirty="0"/>
          </a:p>
          <a:p>
            <a:r>
              <a:rPr lang="ja-JP" altLang="en-US" dirty="0"/>
              <a:t>除外：週間</a:t>
            </a:r>
            <a:r>
              <a:rPr lang="en-US" altLang="ja-JP" dirty="0"/>
              <a:t>4</a:t>
            </a:r>
            <a:r>
              <a:rPr lang="ja-JP" altLang="en-US" dirty="0"/>
              <a:t>回以上出勤する社員は座席を指定すること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2022/3/18</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
        <p:nvSpPr>
          <p:cNvPr id="7" name="吹き出し: 角を丸めた四角形 6">
            <a:extLst>
              <a:ext uri="{FF2B5EF4-FFF2-40B4-BE49-F238E27FC236}">
                <a16:creationId xmlns:a16="http://schemas.microsoft.com/office/drawing/2014/main" id="{0AC9C346-BD81-4BDD-8E1B-F48C7DA79DCF}"/>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16812584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各部署のチームワーク</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2022/3/18</a:t>
            </a:fld>
            <a:endParaRPr lang="en-US"/>
          </a:p>
        </p:txBody>
      </p:sp>
      <p:sp>
        <p:nvSpPr>
          <p:cNvPr id="6" name="吹き出し: 角を丸めた四角形 5">
            <a:extLst>
              <a:ext uri="{FF2B5EF4-FFF2-40B4-BE49-F238E27FC236}">
                <a16:creationId xmlns:a16="http://schemas.microsoft.com/office/drawing/2014/main" id="{1E2D2492-7FFA-4BF8-878C-B6E20F90E215}"/>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32039154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3D7B17-AF14-4262-805C-37383064CDBE}"/>
              </a:ext>
            </a:extLst>
          </p:cNvPr>
          <p:cNvSpPr>
            <a:spLocks noGrp="1"/>
          </p:cNvSpPr>
          <p:nvPr>
            <p:ph type="title"/>
          </p:nvPr>
        </p:nvSpPr>
        <p:spPr>
          <a:xfrm>
            <a:off x="316983" y="-16805"/>
            <a:ext cx="11540249" cy="492443"/>
          </a:xfrm>
        </p:spPr>
        <p:txBody>
          <a:bodyPr/>
          <a:lstStyle/>
          <a:p>
            <a:r>
              <a:rPr kumimoji="1" lang="en-US" altLang="ja-JP" dirty="0"/>
              <a:t>GIGA</a:t>
            </a:r>
            <a:r>
              <a:rPr kumimoji="1" lang="ja-JP" altLang="en-US" dirty="0"/>
              <a:t>スクール</a:t>
            </a:r>
          </a:p>
        </p:txBody>
      </p:sp>
      <p:sp>
        <p:nvSpPr>
          <p:cNvPr id="3" name="テキスト プレースホルダー 2">
            <a:extLst>
              <a:ext uri="{FF2B5EF4-FFF2-40B4-BE49-F238E27FC236}">
                <a16:creationId xmlns:a16="http://schemas.microsoft.com/office/drawing/2014/main" id="{6FBCF541-AF9E-4F3C-A903-3652223F2C53}"/>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FAB3DC3C-10A5-42B8-BC1D-DE1F5F1BE1E6}"/>
              </a:ext>
            </a:extLst>
          </p:cNvPr>
          <p:cNvSpPr>
            <a:spLocks noGrp="1"/>
          </p:cNvSpPr>
          <p:nvPr>
            <p:ph type="dt" sz="half" idx="6"/>
          </p:nvPr>
        </p:nvSpPr>
        <p:spPr/>
        <p:txBody>
          <a:bodyPr/>
          <a:lstStyle/>
          <a:p>
            <a:fld id="{9526FDD1-8544-47E2-9C82-740ED6BB3910}" type="datetime1">
              <a:rPr lang="zh-CN" altLang="en-US" smtClean="0"/>
              <a:t>2022/3/18</a:t>
            </a:fld>
            <a:endParaRPr lang="en-US"/>
          </a:p>
        </p:txBody>
      </p:sp>
      <p:sp>
        <p:nvSpPr>
          <p:cNvPr id="5" name="スライド番号プレースホルダー 4">
            <a:extLst>
              <a:ext uri="{FF2B5EF4-FFF2-40B4-BE49-F238E27FC236}">
                <a16:creationId xmlns:a16="http://schemas.microsoft.com/office/drawing/2014/main" id="{DE137FF2-84B3-430E-9AB9-46E96ED1A1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spTree>
    <p:extLst>
      <p:ext uri="{BB962C8B-B14F-4D97-AF65-F5344CB8AC3E}">
        <p14:creationId xmlns:p14="http://schemas.microsoft.com/office/powerpoint/2010/main" val="8954466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60160-DF44-40CB-8ECF-DD6B1AA27204}"/>
              </a:ext>
            </a:extLst>
          </p:cNvPr>
          <p:cNvSpPr>
            <a:spLocks noGrp="1"/>
          </p:cNvSpPr>
          <p:nvPr>
            <p:ph type="title"/>
          </p:nvPr>
        </p:nvSpPr>
        <p:spPr>
          <a:xfrm>
            <a:off x="316983" y="-16805"/>
            <a:ext cx="11540249" cy="492443"/>
          </a:xfrm>
        </p:spPr>
        <p:txBody>
          <a:bodyPr/>
          <a:lstStyle/>
          <a:p>
            <a:r>
              <a:rPr kumimoji="1" lang="ja-JP" altLang="en-US" dirty="0"/>
              <a:t>高齢社会のヘルスケア</a:t>
            </a:r>
          </a:p>
        </p:txBody>
      </p:sp>
      <p:sp>
        <p:nvSpPr>
          <p:cNvPr id="3" name="テキスト プレースホルダー 2">
            <a:extLst>
              <a:ext uri="{FF2B5EF4-FFF2-40B4-BE49-F238E27FC236}">
                <a16:creationId xmlns:a16="http://schemas.microsoft.com/office/drawing/2014/main" id="{EBBE0C55-B17E-4AFE-B0EF-690291989250}"/>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a:p>
          <a:p>
            <a:endParaRPr kumimoji="1" lang="ja-JP" altLang="en-US"/>
          </a:p>
        </p:txBody>
      </p:sp>
      <p:sp>
        <p:nvSpPr>
          <p:cNvPr id="4" name="日付プレースホルダー 3">
            <a:extLst>
              <a:ext uri="{FF2B5EF4-FFF2-40B4-BE49-F238E27FC236}">
                <a16:creationId xmlns:a16="http://schemas.microsoft.com/office/drawing/2014/main" id="{D691380D-4BA1-48FF-8127-0C98E4C1B75F}"/>
              </a:ext>
            </a:extLst>
          </p:cNvPr>
          <p:cNvSpPr>
            <a:spLocks noGrp="1"/>
          </p:cNvSpPr>
          <p:nvPr>
            <p:ph type="dt" sz="half" idx="6"/>
          </p:nvPr>
        </p:nvSpPr>
        <p:spPr/>
        <p:txBody>
          <a:bodyPr/>
          <a:lstStyle/>
          <a:p>
            <a:fld id="{9526FDD1-8544-47E2-9C82-740ED6BB3910}" type="datetime1">
              <a:rPr lang="zh-CN" altLang="en-US" smtClean="0"/>
              <a:t>2022/3/18</a:t>
            </a:fld>
            <a:endParaRPr lang="en-US"/>
          </a:p>
        </p:txBody>
      </p:sp>
      <p:sp>
        <p:nvSpPr>
          <p:cNvPr id="5" name="スライド番号プレースホルダー 4">
            <a:extLst>
              <a:ext uri="{FF2B5EF4-FFF2-40B4-BE49-F238E27FC236}">
                <a16:creationId xmlns:a16="http://schemas.microsoft.com/office/drawing/2014/main" id="{2237D367-EF8B-42C9-9FB5-44062804D26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Tree>
    <p:extLst>
      <p:ext uri="{BB962C8B-B14F-4D97-AF65-F5344CB8AC3E}">
        <p14:creationId xmlns:p14="http://schemas.microsoft.com/office/powerpoint/2010/main" val="2395662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05A862C-5752-4541-9CC8-68769D2E774E}"/>
              </a:ext>
            </a:extLst>
          </p:cNvPr>
          <p:cNvSpPr>
            <a:spLocks noGrp="1"/>
          </p:cNvSpPr>
          <p:nvPr>
            <p:ph type="title"/>
          </p:nvPr>
        </p:nvSpPr>
        <p:spPr>
          <a:xfrm>
            <a:off x="831850" y="3639145"/>
            <a:ext cx="10515600" cy="923330"/>
          </a:xfrm>
        </p:spPr>
        <p:txBody>
          <a:bodyPr/>
          <a:lstStyle/>
          <a:p>
            <a:r>
              <a:rPr lang="ja-JP" altLang="en-US" dirty="0"/>
              <a:t>目次</a:t>
            </a:r>
          </a:p>
        </p:txBody>
      </p:sp>
      <p:sp>
        <p:nvSpPr>
          <p:cNvPr id="6" name="テキスト プレースホルダー 5">
            <a:extLst>
              <a:ext uri="{FF2B5EF4-FFF2-40B4-BE49-F238E27FC236}">
                <a16:creationId xmlns:a16="http://schemas.microsoft.com/office/drawing/2014/main" id="{DBB61588-EB7E-4A1E-A976-6328C1EDFD0B}"/>
              </a:ext>
            </a:extLst>
          </p:cNvPr>
          <p:cNvSpPr>
            <a:spLocks noGrp="1"/>
          </p:cNvSpPr>
          <p:nvPr>
            <p:ph type="body" idx="1"/>
          </p:nvPr>
        </p:nvSpPr>
        <p:spPr>
          <a:xfrm>
            <a:off x="831850" y="4589463"/>
            <a:ext cx="10515600" cy="369332"/>
          </a:xfrm>
        </p:spPr>
        <p:txBody>
          <a:bodyPr/>
          <a:lstStyle/>
          <a:p>
            <a:r>
              <a:rPr lang="ja-JP" altLang="en-US" dirty="0"/>
              <a:t>修正中</a:t>
            </a:r>
          </a:p>
        </p:txBody>
      </p:sp>
      <p:sp>
        <p:nvSpPr>
          <p:cNvPr id="3" name="日付プレースホルダー 2">
            <a:extLst>
              <a:ext uri="{FF2B5EF4-FFF2-40B4-BE49-F238E27FC236}">
                <a16:creationId xmlns:a16="http://schemas.microsoft.com/office/drawing/2014/main" id="{8E7D9172-F814-4951-B5C1-CD64A0D6D490}"/>
              </a:ext>
            </a:extLst>
          </p:cNvPr>
          <p:cNvSpPr>
            <a:spLocks noGrp="1"/>
          </p:cNvSpPr>
          <p:nvPr>
            <p:ph type="dt" sz="half" idx="10"/>
          </p:nvPr>
        </p:nvSpPr>
        <p:spPr/>
        <p:txBody>
          <a:bodyPr/>
          <a:lstStyle/>
          <a:p>
            <a:fld id="{F80A0BA5-CE47-470D-91AB-CBF149FD40F7}" type="datetime1">
              <a:rPr lang="zh-CN" altLang="en-US" smtClean="0"/>
              <a:t>2022/3/18</a:t>
            </a:fld>
            <a:endParaRPr lang="en-US"/>
          </a:p>
        </p:txBody>
      </p:sp>
      <p:sp>
        <p:nvSpPr>
          <p:cNvPr id="4" name="スライド番号プレースホルダー 3">
            <a:extLst>
              <a:ext uri="{FF2B5EF4-FFF2-40B4-BE49-F238E27FC236}">
                <a16:creationId xmlns:a16="http://schemas.microsoft.com/office/drawing/2014/main" id="{455C1B6C-3507-434F-9FDC-F4ECABDBEDB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a:t>
            </a:fld>
            <a:r>
              <a:rPr spc="-45"/>
              <a:t> </a:t>
            </a:r>
            <a:r>
              <a:rPr spc="-5"/>
              <a:t>-</a:t>
            </a:r>
            <a:endParaRPr spc="-5" dirty="0"/>
          </a:p>
        </p:txBody>
      </p:sp>
    </p:spTree>
    <p:extLst>
      <p:ext uri="{BB962C8B-B14F-4D97-AF65-F5344CB8AC3E}">
        <p14:creationId xmlns:p14="http://schemas.microsoft.com/office/powerpoint/2010/main" val="27581405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en-US" altLang="ja-JP" dirty="0"/>
              <a:t>GIGA</a:t>
            </a:r>
            <a:r>
              <a:rPr lang="ja-JP" altLang="en-US" dirty="0"/>
              <a:t>スクールの</a:t>
            </a:r>
            <a:r>
              <a:rPr lang="en-US" altLang="ja-JP" dirty="0"/>
              <a:t>IT</a:t>
            </a:r>
            <a:r>
              <a:rPr lang="ja-JP" altLang="en-US" dirty="0"/>
              <a:t>設備のリース</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539978"/>
          </a:xfrm>
        </p:spPr>
        <p:txBody>
          <a:bodyPr/>
          <a:lstStyle/>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、社員育成環境など；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社員教育、講義製本の量は多いなので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社内に作成できる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2022/3/18</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sp>
        <p:nvSpPr>
          <p:cNvPr id="6" name="吹き出し: 角を丸めた四角形 5">
            <a:extLst>
              <a:ext uri="{FF2B5EF4-FFF2-40B4-BE49-F238E27FC236}">
                <a16:creationId xmlns:a16="http://schemas.microsoft.com/office/drawing/2014/main" id="{A902CDA3-EE99-4CAB-B806-2B9B1763F84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更新中</a:t>
            </a:r>
          </a:p>
        </p:txBody>
      </p:sp>
    </p:spTree>
    <p:extLst>
      <p:ext uri="{BB962C8B-B14F-4D97-AF65-F5344CB8AC3E}">
        <p14:creationId xmlns:p14="http://schemas.microsoft.com/office/powerpoint/2010/main" val="5715704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0866B9E1-02EE-4393-9A31-65F242301B9B}"/>
              </a:ext>
            </a:extLst>
          </p:cNvPr>
          <p:cNvSpPr>
            <a:spLocks noGrp="1"/>
          </p:cNvSpPr>
          <p:nvPr>
            <p:ph type="title"/>
          </p:nvPr>
        </p:nvSpPr>
        <p:spPr>
          <a:xfrm>
            <a:off x="831850" y="3639145"/>
            <a:ext cx="10515600" cy="923330"/>
          </a:xfrm>
        </p:spPr>
        <p:txBody>
          <a:bodyPr/>
          <a:lstStyle/>
          <a:p>
            <a:r>
              <a:rPr lang="ja-JP" altLang="en-US" dirty="0"/>
              <a:t>施策ゴール設定（</a:t>
            </a:r>
            <a:r>
              <a:rPr lang="en-US" altLang="ja-JP" dirty="0"/>
              <a:t>Objectives</a:t>
            </a:r>
            <a:r>
              <a:rPr lang="ja-JP" altLang="en-US" dirty="0"/>
              <a:t>）</a:t>
            </a:r>
          </a:p>
        </p:txBody>
      </p:sp>
      <p:sp>
        <p:nvSpPr>
          <p:cNvPr id="10" name="テキスト プレースホルダー 9">
            <a:extLst>
              <a:ext uri="{FF2B5EF4-FFF2-40B4-BE49-F238E27FC236}">
                <a16:creationId xmlns:a16="http://schemas.microsoft.com/office/drawing/2014/main" id="{506F573E-762C-4B30-9FA3-93C5A6E96C2A}"/>
              </a:ext>
            </a:extLst>
          </p:cNvPr>
          <p:cNvSpPr>
            <a:spLocks noGrp="1"/>
          </p:cNvSpPr>
          <p:nvPr>
            <p:ph type="body" idx="1"/>
          </p:nvPr>
        </p:nvSpPr>
        <p:spPr/>
        <p:txBody>
          <a:bodyPr/>
          <a:lstStyle/>
          <a:p>
            <a:endParaRPr lang="ja-JP" altLang="en-US"/>
          </a:p>
        </p:txBody>
      </p:sp>
      <p:sp>
        <p:nvSpPr>
          <p:cNvPr id="5" name="日付プレースホルダー 4">
            <a:extLst>
              <a:ext uri="{FF2B5EF4-FFF2-40B4-BE49-F238E27FC236}">
                <a16:creationId xmlns:a16="http://schemas.microsoft.com/office/drawing/2014/main" id="{A7A6173A-B43B-4867-9745-FC2E98B90998}"/>
              </a:ext>
            </a:extLst>
          </p:cNvPr>
          <p:cNvSpPr>
            <a:spLocks noGrp="1"/>
          </p:cNvSpPr>
          <p:nvPr>
            <p:ph type="dt" sz="half" idx="10"/>
          </p:nvPr>
        </p:nvSpPr>
        <p:spPr/>
        <p:txBody>
          <a:bodyPr/>
          <a:lstStyle/>
          <a:p>
            <a:fld id="{713B4140-00FC-40DA-9F36-D61EB3114A0A}" type="datetime1">
              <a:rPr lang="zh-CN" altLang="en-US" smtClean="0"/>
              <a:t>2022/3/18</a:t>
            </a:fld>
            <a:endParaRPr lang="en-US"/>
          </a:p>
        </p:txBody>
      </p:sp>
      <p:sp>
        <p:nvSpPr>
          <p:cNvPr id="6" name="スライド番号プレースホルダー 5">
            <a:extLst>
              <a:ext uri="{FF2B5EF4-FFF2-40B4-BE49-F238E27FC236}">
                <a16:creationId xmlns:a16="http://schemas.microsoft.com/office/drawing/2014/main" id="{A06DB8CB-47A4-4F38-8371-EEBE757DFED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spTree>
    <p:extLst>
      <p:ext uri="{BB962C8B-B14F-4D97-AF65-F5344CB8AC3E}">
        <p14:creationId xmlns:p14="http://schemas.microsoft.com/office/powerpoint/2010/main" val="2026628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２０５０年に　まだ　利用可能のプラットフォームアーキテクチャ</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2022/3/18</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spTree>
    <p:extLst>
      <p:ext uri="{BB962C8B-B14F-4D97-AF65-F5344CB8AC3E}">
        <p14:creationId xmlns:p14="http://schemas.microsoft.com/office/powerpoint/2010/main" val="17205570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69359-74C3-4F5C-84FF-A0C14AA7AFCC}"/>
              </a:ext>
            </a:extLst>
          </p:cNvPr>
          <p:cNvSpPr>
            <a:spLocks noGrp="1"/>
          </p:cNvSpPr>
          <p:nvPr>
            <p:ph type="title"/>
          </p:nvPr>
        </p:nvSpPr>
        <p:spPr>
          <a:xfrm>
            <a:off x="316983" y="-16805"/>
            <a:ext cx="11540249" cy="492443"/>
          </a:xfrm>
        </p:spPr>
        <p:txBody>
          <a:bodyPr/>
          <a:lstStyle/>
          <a:p>
            <a:r>
              <a:rPr kumimoji="1" lang="ja-JP" altLang="en-US" dirty="0"/>
              <a:t>日本の２０３０</a:t>
            </a:r>
          </a:p>
        </p:txBody>
      </p:sp>
      <p:sp>
        <p:nvSpPr>
          <p:cNvPr id="3" name="テキスト プレースホルダー 2">
            <a:extLst>
              <a:ext uri="{FF2B5EF4-FFF2-40B4-BE49-F238E27FC236}">
                <a16:creationId xmlns:a16="http://schemas.microsoft.com/office/drawing/2014/main" id="{61738AEF-9F4D-407E-AC97-F13BEC6DCEAF}"/>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国民の生活</a:t>
            </a:r>
            <a:endParaRPr kumimoji="1" lang="en-US" altLang="ja-JP" dirty="0"/>
          </a:p>
          <a:p>
            <a:pPr marL="800100" lvl="1" indent="-342900">
              <a:buFont typeface="Wingdings" panose="05000000000000000000" pitchFamily="2" charset="2"/>
              <a:buChar char="l"/>
            </a:pPr>
            <a:r>
              <a:rPr kumimoji="1" lang="en-US" altLang="ja-JP" dirty="0"/>
              <a:t>GDP</a:t>
            </a:r>
            <a:r>
              <a:rPr kumimoji="1" lang="ja-JP" altLang="en-US" dirty="0"/>
              <a:t>は？</a:t>
            </a:r>
            <a:endParaRPr kumimoji="1" lang="en-US" altLang="ja-JP" dirty="0"/>
          </a:p>
          <a:p>
            <a:pPr marL="800100" lvl="1" indent="-342900">
              <a:buFont typeface="Wingdings" panose="05000000000000000000" pitchFamily="2" charset="2"/>
              <a:buChar char="l"/>
            </a:pPr>
            <a:r>
              <a:rPr kumimoji="1" lang="ja-JP" altLang="en-US" dirty="0"/>
              <a:t>国民の平均収入は？</a:t>
            </a:r>
            <a:endParaRPr kumimoji="1" lang="en-US" altLang="ja-JP" dirty="0"/>
          </a:p>
          <a:p>
            <a:pPr marL="342900" lvl="1" indent="-342900">
              <a:buFont typeface="Wingdings" panose="05000000000000000000" pitchFamily="2" charset="2"/>
              <a:buChar char="l"/>
            </a:pPr>
            <a:r>
              <a:rPr kumimoji="1" lang="ja-JP" altLang="en-US" sz="2400" dirty="0">
                <a:solidFill>
                  <a:schemeClr val="tx1"/>
                </a:solidFill>
              </a:rPr>
              <a:t>国際競争力</a:t>
            </a:r>
            <a:endParaRPr kumimoji="1" lang="en-US" altLang="ja-JP" sz="2400" dirty="0">
              <a:solidFill>
                <a:schemeClr val="tx1"/>
              </a:solidFill>
            </a:endParaRPr>
          </a:p>
          <a:p>
            <a:pPr marL="800100" lvl="1" indent="-342900">
              <a:buFont typeface="Wingdings" panose="05000000000000000000" pitchFamily="2" charset="2"/>
              <a:buChar char="l"/>
            </a:pPr>
            <a:r>
              <a:rPr kumimoji="1" lang="ja-JP" altLang="en-US" dirty="0"/>
              <a:t>科技は？</a:t>
            </a:r>
            <a:endParaRPr kumimoji="1" lang="en-US" altLang="ja-JP" dirty="0"/>
          </a:p>
          <a:p>
            <a:pPr marL="800100" lvl="1" indent="-342900">
              <a:buFont typeface="Wingdings" panose="05000000000000000000" pitchFamily="2" charset="2"/>
              <a:buChar char="l"/>
            </a:pPr>
            <a:r>
              <a:rPr kumimoji="1" lang="ja-JP" altLang="en-US" dirty="0"/>
              <a:t>教育は？</a:t>
            </a:r>
            <a:endParaRPr kumimoji="1" lang="en-US" altLang="ja-JP" dirty="0"/>
          </a:p>
          <a:p>
            <a:pPr marL="342900" lvl="1" indent="-342900">
              <a:buFont typeface="Wingdings" panose="05000000000000000000" pitchFamily="2" charset="2"/>
              <a:buChar char="l"/>
            </a:pPr>
            <a:r>
              <a:rPr kumimoji="1" lang="ja-JP" altLang="en-US" sz="2400" dirty="0">
                <a:solidFill>
                  <a:schemeClr val="tx1"/>
                </a:solidFill>
              </a:rPr>
              <a:t>環境とエネルギー</a:t>
            </a:r>
            <a:endParaRPr kumimoji="1" lang="en-US" altLang="ja-JP" sz="2400" dirty="0">
              <a:solidFill>
                <a:schemeClr val="tx1"/>
              </a:solidFill>
            </a:endParaRPr>
          </a:p>
        </p:txBody>
      </p:sp>
      <p:sp>
        <p:nvSpPr>
          <p:cNvPr id="4" name="日付プレースホルダー 3">
            <a:extLst>
              <a:ext uri="{FF2B5EF4-FFF2-40B4-BE49-F238E27FC236}">
                <a16:creationId xmlns:a16="http://schemas.microsoft.com/office/drawing/2014/main" id="{0F3EDCA3-0DBB-440E-9BCC-648594EFD673}"/>
              </a:ext>
            </a:extLst>
          </p:cNvPr>
          <p:cNvSpPr>
            <a:spLocks noGrp="1"/>
          </p:cNvSpPr>
          <p:nvPr>
            <p:ph type="dt" sz="half" idx="6"/>
          </p:nvPr>
        </p:nvSpPr>
        <p:spPr/>
        <p:txBody>
          <a:bodyPr/>
          <a:lstStyle/>
          <a:p>
            <a:fld id="{9526FDD1-8544-47E2-9C82-740ED6BB3910}" type="datetime1">
              <a:rPr lang="zh-CN" altLang="en-US" smtClean="0"/>
              <a:t>2022/3/18</a:t>
            </a:fld>
            <a:endParaRPr lang="en-US"/>
          </a:p>
        </p:txBody>
      </p:sp>
      <p:sp>
        <p:nvSpPr>
          <p:cNvPr id="5" name="スライド番号プレースホルダー 4">
            <a:extLst>
              <a:ext uri="{FF2B5EF4-FFF2-40B4-BE49-F238E27FC236}">
                <a16:creationId xmlns:a16="http://schemas.microsoft.com/office/drawing/2014/main" id="{98ACD6B3-A373-4B13-8E3E-C6366174166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spTree>
    <p:extLst>
      <p:ext uri="{BB962C8B-B14F-4D97-AF65-F5344CB8AC3E}">
        <p14:creationId xmlns:p14="http://schemas.microsoft.com/office/powerpoint/2010/main" val="9175552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a:xfrm>
            <a:off x="316983" y="-16805"/>
            <a:ext cx="11540249" cy="492443"/>
          </a:xfrm>
        </p:spPr>
        <p:txBody>
          <a:bodyPr/>
          <a:lstStyle/>
          <a:p>
            <a:r>
              <a:rPr lang="ja-JP" altLang="en-US" dirty="0"/>
              <a:t>ポジショニング</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みんなの大好きな国ですか</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2022/3/18</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830997"/>
          </a:xfrm>
          <a:prstGeom prst="rect">
            <a:avLst/>
          </a:prstGeom>
          <a:noFill/>
        </p:spPr>
        <p:txBody>
          <a:bodyPr wrap="square">
            <a:spAutoFit/>
          </a:bodyPr>
          <a:lstStyle/>
          <a:p>
            <a:pPr algn="ctr"/>
            <a:r>
              <a:rPr lang="ja-JP" altLang="en-US" sz="4800" dirty="0"/>
              <a:t>？？？</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830997"/>
          </a:xfrm>
          <a:prstGeom prst="rect">
            <a:avLst/>
          </a:prstGeom>
          <a:noFill/>
        </p:spPr>
        <p:txBody>
          <a:bodyPr wrap="square">
            <a:spAutoFit/>
          </a:bodyPr>
          <a:lstStyle/>
          <a:p>
            <a:pPr algn="ctr"/>
            <a:r>
              <a:rPr lang="ja-JP" altLang="en-US" sz="4800" dirty="0"/>
              <a:t>❓</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社会の信用</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p:txBody>
          <a:bodyPr/>
          <a:lstStyle/>
          <a:p>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2022/3/18</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spTree>
    <p:extLst>
      <p:ext uri="{BB962C8B-B14F-4D97-AF65-F5344CB8AC3E}">
        <p14:creationId xmlns:p14="http://schemas.microsoft.com/office/powerpoint/2010/main" val="7935131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企業</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2022/3/18</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国民</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2022/3/18</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国民</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2022</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810792048"/>
              </p:ext>
            </p:extLst>
          </p:nvPr>
        </p:nvGraphicFramePr>
        <p:xfrm>
          <a:off x="315152" y="492443"/>
          <a:ext cx="11561696" cy="375920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7615003">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分野</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800" b="1" dirty="0">
                          <a:solidFill>
                            <a:schemeClr val="lt1"/>
                          </a:solidFill>
                          <a:effectLst/>
                          <a:latin typeface="+mn-ea"/>
                          <a:ea typeface="+mn-ea"/>
                          <a:cs typeface="+mn-cs"/>
                        </a:rPr>
                        <a:t>key technology</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en-US" altLang="zh-CN" dirty="0">
                          <a:latin typeface="+mn-ea"/>
                          <a:ea typeface="+mn-ea"/>
                        </a:rPr>
                        <a:t>infrastructure</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四つデータセンター構築：札幌、東京、大阪、福岡</a:t>
                      </a: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ja-JP" altLang="en-US" dirty="0">
                          <a:latin typeface="+mn-ea"/>
                          <a:ea typeface="+mn-ea"/>
                        </a:rPr>
                        <a:t>行政</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コア技術戦略：ビッグデータプラットフォーム</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GCP</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VMware</a:t>
                      </a:r>
                      <a:r>
                        <a:rPr lang="ja-JP" altLang="en-US" b="0" i="0" dirty="0">
                          <a:solidFill>
                            <a:schemeClr val="dk1"/>
                          </a:solidFill>
                          <a:effectLst/>
                          <a:latin typeface="+mn-lt"/>
                          <a:ea typeface="+mn-ea"/>
                          <a:cs typeface="+mn-cs"/>
                        </a:rPr>
                        <a:t>）</a:t>
                      </a:r>
                      <a:endParaRPr lang="en-US" altLang="ja-JP" b="0" i="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EC</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事業発表：転職エージェント（</a:t>
                      </a:r>
                      <a:r>
                        <a:rPr lang="ja-JP" altLang="en-US" sz="1800" b="1" dirty="0">
                          <a:solidFill>
                            <a:schemeClr val="dk1"/>
                          </a:solidFill>
                          <a:effectLst/>
                          <a:latin typeface="+mn-ea"/>
                          <a:ea typeface="+mn-ea"/>
                          <a:cs typeface="+mn-cs"/>
                        </a:rPr>
                        <a:t>有料職業紹介認定</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en-US" altLang="ja-JP" dirty="0">
                          <a:latin typeface="+mn-ea"/>
                          <a:ea typeface="+mn-ea"/>
                        </a:rPr>
                        <a:t>H</a:t>
                      </a:r>
                      <a:r>
                        <a:rPr lang="en-US" altLang="zh-CN" dirty="0">
                          <a:latin typeface="+mn-ea"/>
                          <a:ea typeface="+mn-ea"/>
                        </a:rPr>
                        <a:t>ealth</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コア技術戦略：機械学習（画像認識）</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、ニュース（個別最適化）</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　中小企業社内管理（人事）</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r>
                        <a:rPr lang="en-US" altLang="ja-JP" dirty="0">
                          <a:latin typeface="+mn-ea"/>
                          <a:ea typeface="+mn-ea"/>
                        </a:rPr>
                        <a:t>E</a:t>
                      </a:r>
                      <a:r>
                        <a:rPr lang="en-US" altLang="zh-CN" dirty="0">
                          <a:latin typeface="+mn-ea"/>
                          <a:ea typeface="+mn-ea"/>
                        </a:rPr>
                        <a:t>ducate</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2022/3/18</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3129305" y="1680284"/>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更新中</a:t>
            </a:r>
          </a:p>
        </p:txBody>
      </p:sp>
    </p:spTree>
    <p:extLst>
      <p:ext uri="{BB962C8B-B14F-4D97-AF65-F5344CB8AC3E}">
        <p14:creationId xmlns:p14="http://schemas.microsoft.com/office/powerpoint/2010/main" val="79256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2023</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nvGraphicFramePr>
        <p:xfrm>
          <a:off x="315152" y="492443"/>
          <a:ext cx="11561696" cy="27482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２０２２</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コア技術戦略：ビッグデータプラットフォーム</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GCP</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VMware</a:t>
                      </a:r>
                      <a:r>
                        <a:rPr lang="ja-JP" altLang="en-US" b="0" i="0" dirty="0">
                          <a:solidFill>
                            <a:schemeClr val="dk1"/>
                          </a:solidFill>
                          <a:effectLst/>
                          <a:latin typeface="+mn-lt"/>
                          <a:ea typeface="+mn-ea"/>
                          <a:cs typeface="+mn-cs"/>
                        </a:rPr>
                        <a:t>）</a:t>
                      </a:r>
                      <a:endParaRPr lang="en-US" altLang="ja-JP" b="0" i="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EC</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事業発表：転職エージェント（</a:t>
                      </a:r>
                      <a:r>
                        <a:rPr lang="ja-JP" altLang="en-US" sz="1800" b="1" dirty="0">
                          <a:solidFill>
                            <a:schemeClr val="dk1"/>
                          </a:solidFill>
                          <a:effectLst/>
                          <a:latin typeface="+mn-ea"/>
                          <a:ea typeface="+mn-ea"/>
                          <a:cs typeface="+mn-cs"/>
                        </a:rPr>
                        <a:t>有料職業紹介認定</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endParaRPr lang="en-US" altLang="ja-JP" sz="1800" b="0" dirty="0">
                        <a:solidFill>
                          <a:schemeClr val="tx1"/>
                        </a:solidFill>
                        <a:effectLst/>
                        <a:latin typeface="+mn-ea"/>
                        <a:ea typeface="+mn-ea"/>
                        <a:cs typeface="+mn-cs"/>
                      </a:endParaRPr>
                    </a:p>
                    <a:p>
                      <a:r>
                        <a:rPr lang="en-US" altLang="zh-CN" sz="1800" b="0" dirty="0">
                          <a:solidFill>
                            <a:schemeClr val="tx1"/>
                          </a:solidFill>
                          <a:effectLst/>
                          <a:latin typeface="+mn-ea"/>
                          <a:ea typeface="+mn-ea"/>
                          <a:cs typeface="+mn-cs"/>
                        </a:rPr>
                        <a:t>8</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a:t>
                      </a:r>
                    </a:p>
                    <a:p>
                      <a:r>
                        <a:rPr lang="en-US" altLang="ja-JP" sz="1800" b="0" dirty="0">
                          <a:solidFill>
                            <a:schemeClr val="tx1"/>
                          </a:solidFill>
                          <a:effectLst/>
                          <a:latin typeface="+mn-ea"/>
                          <a:ea typeface="+mn-ea"/>
                          <a:cs typeface="+mn-cs"/>
                        </a:rPr>
                        <a:t>160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20</a:t>
                      </a:r>
                    </a:p>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２０２３</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コア技術戦略：機械学習（画像認識）</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、ニュース（個別最適化）</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　中小企業社内管理（人事）</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r>
                        <a:rPr lang="en-US" altLang="ja-JP" dirty="0">
                          <a:latin typeface="+mn-ea"/>
                          <a:ea typeface="+mn-ea"/>
                        </a:rPr>
                        <a:t>50%UP</a:t>
                      </a:r>
                      <a:r>
                        <a:rPr lang="ja-JP" altLang="en-US" sz="1800" b="0" dirty="0">
                          <a:solidFill>
                            <a:schemeClr val="tx1"/>
                          </a:solidFill>
                          <a:effectLst/>
                          <a:latin typeface="+mn-ea"/>
                          <a:ea typeface="+mn-ea"/>
                          <a:cs typeface="+mn-cs"/>
                        </a:rPr>
                        <a:t>）</a:t>
                      </a:r>
                      <a:endParaRPr lang="en-US" altLang="zh-CN" sz="1800" dirty="0">
                        <a:solidFill>
                          <a:schemeClr val="dk1"/>
                        </a:solidFill>
                        <a:effectLst/>
                        <a:latin typeface="+mn-ea"/>
                        <a:ea typeface="+mn-ea"/>
                        <a:cs typeface="+mn-cs"/>
                      </a:endParaRPr>
                    </a:p>
                    <a:p>
                      <a:r>
                        <a:rPr lang="en-US" altLang="zh-CN" sz="1800" dirty="0">
                          <a:solidFill>
                            <a:schemeClr val="dk1"/>
                          </a:solidFill>
                          <a:effectLst/>
                          <a:latin typeface="+mn-ea"/>
                          <a:ea typeface="+mn-ea"/>
                          <a:cs typeface="+mn-cs"/>
                        </a:rPr>
                        <a:t>7.5</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1</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0.7</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0.8</a:t>
                      </a:r>
                    </a:p>
                    <a:p>
                      <a:r>
                        <a:rPr lang="en-US" altLang="ja-JP" sz="1800" dirty="0">
                          <a:solidFill>
                            <a:schemeClr val="dk1"/>
                          </a:solidFill>
                          <a:effectLst/>
                          <a:latin typeface="+mn-ea"/>
                          <a:ea typeface="+mn-ea"/>
                          <a:cs typeface="+mn-cs"/>
                        </a:rPr>
                        <a:t>225</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30</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21</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24</a:t>
                      </a:r>
                    </a:p>
                    <a:p>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2022/3/18</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3377421" y="1180823"/>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93153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696601"/>
          </a:xfrm>
        </p:spPr>
        <p:txBody>
          <a:bodyPr/>
          <a:lstStyle/>
          <a:p>
            <a:pPr marL="342900" indent="-342900">
              <a:buFont typeface="Wingdings" panose="05000000000000000000" pitchFamily="2" charset="2"/>
              <a:buChar char="l"/>
            </a:pPr>
            <a:r>
              <a:rPr lang="ja-JP" altLang="en-US" sz="2400" dirty="0">
                <a:highlight>
                  <a:srgbClr val="00FF00"/>
                </a:highlight>
                <a:latin typeface="+mn-ea"/>
              </a:rPr>
              <a:t>課題洗出・整理</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ü"/>
            </a:pPr>
            <a:r>
              <a:rPr lang="ja-JP" altLang="en-US" sz="2400" b="1" dirty="0">
                <a:highlight>
                  <a:srgbClr val="00FF00"/>
                </a:highlight>
              </a:rPr>
              <a:t>人権侵犯・犯罪の助力</a:t>
            </a:r>
            <a:endParaRPr lang="en-US" altLang="ja-JP" sz="2400" b="1" dirty="0">
              <a:highlight>
                <a:srgbClr val="00FF00"/>
              </a:highlight>
            </a:endParaRPr>
          </a:p>
          <a:p>
            <a:pPr marL="342900" indent="-342900">
              <a:buFont typeface="Wingdings" panose="05000000000000000000" pitchFamily="2" charset="2"/>
              <a:buChar char="p"/>
            </a:pPr>
            <a:r>
              <a:rPr lang="ja-JP" altLang="en-US" sz="2400" b="1" dirty="0"/>
              <a:t>信用悪化</a:t>
            </a:r>
            <a:endParaRPr lang="en-US" altLang="ja-JP" sz="2400" b="1" dirty="0"/>
          </a:p>
          <a:p>
            <a:pPr marL="342900" indent="-342900">
              <a:buFont typeface="Wingdings" panose="05000000000000000000" pitchFamily="2" charset="2"/>
              <a:buChar char="p"/>
            </a:pPr>
            <a:r>
              <a:rPr lang="ja-JP" altLang="en-US" sz="2400" b="1" dirty="0"/>
              <a:t>セキュリティ</a:t>
            </a:r>
            <a:endParaRPr lang="en-US" altLang="ja-JP" sz="2400" b="1" dirty="0"/>
          </a:p>
          <a:p>
            <a:pPr marL="342900" indent="-342900">
              <a:buFont typeface="Wingdings" panose="05000000000000000000" pitchFamily="2" charset="2"/>
              <a:buChar char="p"/>
            </a:pPr>
            <a:r>
              <a:rPr lang="ja-JP" altLang="en-US" sz="2400" b="1" dirty="0"/>
              <a:t>就職</a:t>
            </a:r>
            <a:endParaRPr lang="en-US" altLang="ja-JP" sz="2400" b="1" dirty="0"/>
          </a:p>
          <a:p>
            <a:pPr marL="342900" indent="-342900">
              <a:buFont typeface="Wingdings" panose="05000000000000000000" pitchFamily="2" charset="2"/>
              <a:buChar char="p"/>
            </a:pPr>
            <a:r>
              <a:rPr lang="ja-JP" altLang="en-US" sz="2400" b="1" dirty="0"/>
              <a:t>教育</a:t>
            </a:r>
            <a:endParaRPr lang="en-US" altLang="ja-JP" sz="2400" b="1" dirty="0"/>
          </a:p>
          <a:p>
            <a:pPr marL="342900" indent="-342900">
              <a:buFont typeface="Wingdings" panose="05000000000000000000" pitchFamily="2" charset="2"/>
              <a:buChar char="p"/>
            </a:pPr>
            <a:r>
              <a:rPr lang="ja-JP" altLang="en-US" sz="2400" b="1" dirty="0"/>
              <a:t>高齢者介護</a:t>
            </a:r>
            <a:endParaRPr lang="en-US" altLang="ja-JP" sz="2400" b="1" dirty="0"/>
          </a:p>
          <a:p>
            <a:pPr marL="342900" indent="-342900">
              <a:buFont typeface="Wingdings" panose="05000000000000000000" pitchFamily="2" charset="2"/>
              <a:buChar char="p"/>
            </a:pPr>
            <a:r>
              <a:rPr lang="ja-JP" altLang="en-US" sz="2400" b="1" dirty="0"/>
              <a:t>社会インフラの</a:t>
            </a:r>
            <a:r>
              <a:rPr lang="en-US" altLang="ja-JP" sz="2400" b="1" dirty="0"/>
              <a:t>DX</a:t>
            </a:r>
          </a:p>
          <a:p>
            <a:pPr marL="342900" indent="-342900">
              <a:buFont typeface="Wingdings" panose="05000000000000000000" pitchFamily="2" charset="2"/>
              <a:buChar char="p"/>
            </a:pPr>
            <a:r>
              <a:rPr lang="en-US" altLang="ja-JP" sz="2400" b="1" dirty="0"/>
              <a:t>SDG</a:t>
            </a:r>
            <a:r>
              <a:rPr lang="ja-JP" altLang="en-US" sz="2400" b="1" dirty="0"/>
              <a:t>ｓ</a:t>
            </a:r>
            <a:endParaRPr lang="en-US" altLang="ja-JP"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2022/3/18</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spTree>
    <p:extLst>
      <p:ext uri="{BB962C8B-B14F-4D97-AF65-F5344CB8AC3E}">
        <p14:creationId xmlns:p14="http://schemas.microsoft.com/office/powerpoint/2010/main" val="29846603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2024</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4064026948"/>
              </p:ext>
            </p:extLst>
          </p:nvPr>
        </p:nvGraphicFramePr>
        <p:xfrm>
          <a:off x="315152" y="533381"/>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２０２４</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文脈分析（音声認識も含め）、自動</a:t>
                      </a:r>
                      <a:r>
                        <a:rPr lang="zh-CN" altLang="zh-CN" sz="1800" dirty="0">
                          <a:solidFill>
                            <a:schemeClr val="dk1"/>
                          </a:solidFill>
                          <a:effectLst/>
                          <a:latin typeface="+mn-ea"/>
                          <a:ea typeface="+mn-ea"/>
                          <a:cs typeface="+mn-cs"/>
                        </a:rPr>
                        <a:t>推薦</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IoT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ja-JP" altLang="en-US" sz="1800" dirty="0">
                          <a:solidFill>
                            <a:schemeClr val="dk1"/>
                          </a:solidFill>
                          <a:effectLst/>
                          <a:latin typeface="+mn-ea"/>
                          <a:ea typeface="+mn-ea"/>
                          <a:cs typeface="+mn-cs"/>
                        </a:rPr>
                        <a:t>、</a:t>
                      </a:r>
                      <a:r>
                        <a:rPr lang="zh-CN" altLang="zh-CN" sz="1800" dirty="0">
                          <a:solidFill>
                            <a:schemeClr val="dk1"/>
                          </a:solidFill>
                          <a:effectLst/>
                          <a:latin typeface="+mn-ea"/>
                          <a:ea typeface="+mn-ea"/>
                          <a:cs typeface="+mn-cs"/>
                        </a:rPr>
                        <a:t>多</a:t>
                      </a:r>
                      <a:r>
                        <a:rPr lang="ja-JP" altLang="en-US" sz="1800" dirty="0">
                          <a:solidFill>
                            <a:schemeClr val="dk1"/>
                          </a:solidFill>
                          <a:effectLst/>
                          <a:latin typeface="+mn-ea"/>
                          <a:ea typeface="+mn-ea"/>
                          <a:cs typeface="+mn-cs"/>
                        </a:rPr>
                        <a:t>実体</a:t>
                      </a:r>
                      <a:r>
                        <a:rPr lang="zh-CN" altLang="zh-CN" sz="1800" dirty="0">
                          <a:solidFill>
                            <a:schemeClr val="dk1"/>
                          </a:solidFill>
                          <a:effectLst/>
                          <a:latin typeface="+mn-ea"/>
                          <a:ea typeface="+mn-ea"/>
                          <a:cs typeface="+mn-cs"/>
                        </a:rPr>
                        <a:t>店舗、商品管理＆物流）</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スクール業務管理、学力テスト＆分析</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中小企業社内管理（人事、労務、情報）</a:t>
                      </a:r>
                      <a:r>
                        <a:rPr lang="en-US" altLang="ja-JP" sz="1800" dirty="0">
                          <a:solidFill>
                            <a:schemeClr val="dk1"/>
                          </a:solidFill>
                          <a:effectLst/>
                          <a:latin typeface="+mn-ea"/>
                          <a:ea typeface="+mn-ea"/>
                          <a:cs typeface="+mn-cs"/>
                        </a:rPr>
                        <a:t>SaaS</a:t>
                      </a: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500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66</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7</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solidFill>
                            <a:schemeClr val="dk1"/>
                          </a:solidFill>
                          <a:latin typeface="+mn-ea"/>
                          <a:ea typeface="+mn-ea"/>
                          <a:cs typeface="+mn-cs"/>
                        </a:rPr>
                        <a:t>0.9</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0.6</a:t>
                      </a:r>
                      <a:endParaRPr lang="en-US" altLang="ja-JP" dirty="0">
                        <a:solidFill>
                          <a:schemeClr val="dk1"/>
                        </a:solidFill>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350</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75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45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3</a:t>
                      </a:r>
                      <a:r>
                        <a:rPr lang="en-US" altLang="ja-JP" dirty="0">
                          <a:solidFill>
                            <a:schemeClr val="dk1"/>
                          </a:solidFill>
                          <a:latin typeface="+mn-ea"/>
                          <a:ea typeface="+mn-ea"/>
                          <a:cs typeface="+mn-cs"/>
                        </a:rPr>
                        <a:t>0</a:t>
                      </a: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2022/3/18</a:t>
            </a:fld>
            <a:endParaRPr lang="en-US"/>
          </a:p>
        </p:txBody>
      </p:sp>
      <p:sp>
        <p:nvSpPr>
          <p:cNvPr id="6" name="吹き出し: 角を丸めた四角形 5">
            <a:extLst>
              <a:ext uri="{FF2B5EF4-FFF2-40B4-BE49-F238E27FC236}">
                <a16:creationId xmlns:a16="http://schemas.microsoft.com/office/drawing/2014/main" id="{63D53D9A-3135-42AD-AC56-7AAD60718A7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4987772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a:t>
            </a:r>
            <a:r>
              <a:rPr lang="ja-JP" altLang="en-US" dirty="0"/>
              <a:t>５年度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414550274"/>
              </p:ext>
            </p:extLst>
          </p:nvPr>
        </p:nvGraphicFramePr>
        <p:xfrm>
          <a:off x="315152" y="533381"/>
          <a:ext cx="11561696" cy="238252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２０２５</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１、セキュリティー監視</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チャットロボット、、宅配ボックス</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、健康アナウンス</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セキュリティ（位置、</a:t>
                      </a:r>
                      <a:r>
                        <a:rPr lang="zh-CN" altLang="en-US" b="0" i="0" dirty="0">
                          <a:solidFill>
                            <a:schemeClr val="dk1"/>
                          </a:solidFill>
                          <a:effectLst/>
                          <a:latin typeface="+mn-lt"/>
                          <a:ea typeface="+mn-ea"/>
                          <a:cs typeface="+mn-cs"/>
                        </a:rPr>
                        <a:t>転倒</a:t>
                      </a:r>
                      <a:r>
                        <a:rPr lang="ja-JP" altLang="en-US" sz="1800" dirty="0">
                          <a:solidFill>
                            <a:schemeClr val="dk1"/>
                          </a:solidFill>
                          <a:effectLst/>
                          <a:latin typeface="+mn-ea"/>
                          <a:ea typeface="+mn-ea"/>
                          <a:cs typeface="+mn-cs"/>
                        </a:rPr>
                        <a:t>）、オンライン授業ツール</a:t>
                      </a: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中小企業社内管理（人事、労務、資産、情報、教育）</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バーチャルスクール（業務管理、学力テスト＆分析）</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700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6.5</a:t>
                      </a:r>
                      <a:r>
                        <a:rPr lang="zh-CN" altLang="en-US" dirty="0">
                          <a:latin typeface="+mn-ea"/>
                          <a:ea typeface="+mn-ea"/>
                        </a:rPr>
                        <a:t>：</a:t>
                      </a:r>
                      <a:r>
                        <a:rPr lang="en-US" altLang="ja-JP" dirty="0">
                          <a:latin typeface="+mn-ea"/>
                          <a:ea typeface="+mn-ea"/>
                        </a:rPr>
                        <a:t>2</a:t>
                      </a:r>
                      <a:r>
                        <a:rPr lang="zh-CN" altLang="en-US" dirty="0">
                          <a:latin typeface="+mn-ea"/>
                          <a:ea typeface="+mn-ea"/>
                        </a:rPr>
                        <a:t>：</a:t>
                      </a:r>
                      <a:r>
                        <a:rPr lang="en-US" altLang="ja-JP" dirty="0">
                          <a:latin typeface="+mn-ea"/>
                          <a:ea typeface="+mn-ea"/>
                        </a:rPr>
                        <a:t>1</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b="0" dirty="0">
                          <a:solidFill>
                            <a:schemeClr val="tx1"/>
                          </a:solidFill>
                          <a:latin typeface="+mn-ea"/>
                          <a:ea typeface="+mn-ea"/>
                        </a:rPr>
                        <a:t>455</a:t>
                      </a:r>
                      <a:r>
                        <a:rPr lang="zh-CN" altLang="en-US" dirty="0">
                          <a:latin typeface="+mn-ea"/>
                          <a:ea typeface="+mn-ea"/>
                        </a:rPr>
                        <a:t>：</a:t>
                      </a:r>
                      <a:r>
                        <a:rPr lang="en-US" altLang="ja-JP" dirty="0">
                          <a:latin typeface="+mn-ea"/>
                          <a:ea typeface="+mn-ea"/>
                        </a:rPr>
                        <a:t>140:</a:t>
                      </a:r>
                      <a:r>
                        <a:rPr lang="zh-CN" altLang="en-US" dirty="0">
                          <a:latin typeface="+mn-ea"/>
                          <a:ea typeface="+mn-ea"/>
                        </a:rPr>
                        <a:t>：</a:t>
                      </a:r>
                      <a:r>
                        <a:rPr lang="en-US" altLang="ja-JP" dirty="0">
                          <a:latin typeface="+mn-ea"/>
                          <a:ea typeface="+mn-ea"/>
                        </a:rPr>
                        <a:t>70</a:t>
                      </a:r>
                      <a:r>
                        <a:rPr lang="zh-CN" altLang="en-US" dirty="0">
                          <a:latin typeface="+mn-ea"/>
                          <a:ea typeface="+mn-ea"/>
                        </a:rPr>
                        <a:t>：</a:t>
                      </a:r>
                      <a:r>
                        <a:rPr lang="en-US" altLang="ja-JP" dirty="0">
                          <a:latin typeface="+mn-ea"/>
                          <a:ea typeface="+mn-ea"/>
                        </a:rPr>
                        <a:t>35</a:t>
                      </a:r>
                      <a:endParaRPr lang="zh-CN" altLang="en-US" b="0" dirty="0">
                        <a:solidFill>
                          <a:schemeClr val="tx1"/>
                        </a:solidFill>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2022/3/18</a:t>
            </a:fld>
            <a:endParaRPr lang="en-US"/>
          </a:p>
        </p:txBody>
      </p:sp>
      <p:sp>
        <p:nvSpPr>
          <p:cNvPr id="6" name="吹き出し: 角を丸めた四角形 5">
            <a:extLst>
              <a:ext uri="{FF2B5EF4-FFF2-40B4-BE49-F238E27FC236}">
                <a16:creationId xmlns:a16="http://schemas.microsoft.com/office/drawing/2014/main" id="{512A43B7-64EC-4C6D-8801-BF0614E837C1}"/>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246146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６年度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2022/3/18</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828649144"/>
              </p:ext>
            </p:extLst>
          </p:nvPr>
        </p:nvGraphicFramePr>
        <p:xfrm>
          <a:off x="386107" y="492443"/>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２０２６</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２</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　　　　　　　　</a:t>
                      </a:r>
                      <a:r>
                        <a:rPr lang="ja-JP" altLang="en-US" sz="1800" dirty="0">
                          <a:solidFill>
                            <a:schemeClr val="dk1"/>
                          </a:solidFill>
                          <a:effectLst/>
                          <a:latin typeface="+mn-ea"/>
                          <a:ea typeface="+mn-ea"/>
                          <a:cs typeface="+mn-cs"/>
                        </a:rPr>
                        <a:t>バーチャルスクール（業務管理、学力テスト＆分析、セキュリティ、健康）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43</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6</a:t>
                      </a:r>
                      <a:r>
                        <a:rPr lang="zh-CN" altLang="en-US" dirty="0">
                          <a:latin typeface="+mn-ea"/>
                          <a:ea typeface="+mn-ea"/>
                        </a:rPr>
                        <a:t>：</a:t>
                      </a:r>
                      <a:r>
                        <a:rPr lang="en-US" altLang="ja-JP" dirty="0">
                          <a:latin typeface="+mn-ea"/>
                          <a:ea typeface="+mn-ea"/>
                        </a:rPr>
                        <a:t>2.5</a:t>
                      </a:r>
                      <a:r>
                        <a:rPr lang="zh-CN" altLang="en-US" dirty="0">
                          <a:latin typeface="+mn-ea"/>
                          <a:ea typeface="+mn-ea"/>
                        </a:rPr>
                        <a:t>：</a:t>
                      </a:r>
                      <a:r>
                        <a:rPr lang="en-US" altLang="zh-CN" dirty="0">
                          <a:latin typeface="+mn-ea"/>
                          <a:ea typeface="+mn-ea"/>
                        </a:rPr>
                        <a:t>1</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600</a:t>
                      </a:r>
                      <a:r>
                        <a:rPr lang="zh-CN" altLang="en-US" dirty="0">
                          <a:latin typeface="+mn-ea"/>
                          <a:ea typeface="+mn-ea"/>
                        </a:rPr>
                        <a:t>：</a:t>
                      </a:r>
                      <a:r>
                        <a:rPr lang="en-US" altLang="ja-JP" dirty="0">
                          <a:latin typeface="+mn-ea"/>
                          <a:ea typeface="+mn-ea"/>
                        </a:rPr>
                        <a:t>250</a:t>
                      </a:r>
                      <a:r>
                        <a:rPr lang="zh-CN" altLang="en-US" dirty="0">
                          <a:latin typeface="+mn-ea"/>
                          <a:ea typeface="+mn-ea"/>
                        </a:rPr>
                        <a:t>：</a:t>
                      </a:r>
                      <a:r>
                        <a:rPr lang="en-US" altLang="zh-CN" dirty="0">
                          <a:latin typeface="+mn-ea"/>
                          <a:ea typeface="+mn-ea"/>
                        </a:rPr>
                        <a:t>100</a:t>
                      </a:r>
                      <a:r>
                        <a:rPr lang="zh-CN" altLang="en-US" dirty="0">
                          <a:latin typeface="+mn-ea"/>
                          <a:ea typeface="+mn-ea"/>
                        </a:rPr>
                        <a:t>：</a:t>
                      </a:r>
                      <a:r>
                        <a:rPr lang="en-US" altLang="zh-CN" dirty="0">
                          <a:latin typeface="+mn-ea"/>
                          <a:ea typeface="+mn-ea"/>
                        </a:rPr>
                        <a:t>5</a:t>
                      </a:r>
                      <a:r>
                        <a:rPr lang="en-US" altLang="ja-JP" dirty="0">
                          <a:latin typeface="+mn-ea"/>
                          <a:ea typeface="+mn-ea"/>
                        </a:rPr>
                        <a:t>0</a:t>
                      </a:r>
                      <a:endParaRPr lang="zh-CN" altLang="en-US" dirty="0">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054128941"/>
                  </a:ext>
                </a:extLst>
              </a:tr>
            </a:tbl>
          </a:graphicData>
        </a:graphic>
      </p:graphicFrame>
      <p:sp>
        <p:nvSpPr>
          <p:cNvPr id="7" name="吹き出し: 角を丸めた四角形 6">
            <a:extLst>
              <a:ext uri="{FF2B5EF4-FFF2-40B4-BE49-F238E27FC236}">
                <a16:creationId xmlns:a16="http://schemas.microsoft.com/office/drawing/2014/main" id="{A5B05A7F-344F-42A0-9CC5-EDAF302999A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7946856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７年度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2022/3/18</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288332108"/>
              </p:ext>
            </p:extLst>
          </p:nvPr>
        </p:nvGraphicFramePr>
        <p:xfrm>
          <a:off x="332319" y="492443"/>
          <a:ext cx="11561696" cy="18338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２０２７</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650</a:t>
                      </a:r>
                      <a:r>
                        <a:rPr lang="zh-CN" altLang="en-US" dirty="0">
                          <a:latin typeface="+mn-ea"/>
                          <a:ea typeface="+mn-ea"/>
                        </a:rPr>
                        <a:t>：</a:t>
                      </a:r>
                      <a:r>
                        <a:rPr lang="en-US" altLang="zh-CN" dirty="0">
                          <a:latin typeface="+mn-ea"/>
                          <a:ea typeface="+mn-ea"/>
                        </a:rPr>
                        <a:t>390</a:t>
                      </a:r>
                      <a:r>
                        <a:rPr lang="zh-CN" altLang="en-US" dirty="0">
                          <a:latin typeface="+mn-ea"/>
                          <a:ea typeface="+mn-ea"/>
                        </a:rPr>
                        <a:t>：</a:t>
                      </a:r>
                      <a:r>
                        <a:rPr lang="en-US" altLang="zh-CN" dirty="0">
                          <a:latin typeface="+mn-ea"/>
                          <a:ea typeface="+mn-ea"/>
                        </a:rPr>
                        <a:t>195</a:t>
                      </a:r>
                      <a:r>
                        <a:rPr lang="zh-CN" altLang="en-US" dirty="0">
                          <a:latin typeface="+mn-ea"/>
                          <a:ea typeface="+mn-ea"/>
                        </a:rPr>
                        <a:t>：</a:t>
                      </a:r>
                      <a:r>
                        <a:rPr lang="en-US" altLang="zh-CN" dirty="0">
                          <a:latin typeface="+mn-ea"/>
                          <a:ea typeface="+mn-ea"/>
                        </a:rPr>
                        <a:t>65</a:t>
                      </a:r>
                      <a:endParaRPr lang="zh-CN" altLang="en-US"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7" name="吹き出し: 角を丸めた四角形 6">
            <a:extLst>
              <a:ext uri="{FF2B5EF4-FFF2-40B4-BE49-F238E27FC236}">
                <a16:creationId xmlns:a16="http://schemas.microsoft.com/office/drawing/2014/main" id="{B8E3A121-B874-464B-9CA8-57D4FA41A67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168135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８年度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026155869"/>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２０２８</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zh-CN" altLang="en-US"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1800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4</a:t>
                      </a:r>
                      <a:r>
                        <a:rPr lang="zh-CN" altLang="en-US" dirty="0">
                          <a:latin typeface="+mn-ea"/>
                          <a:ea typeface="+mn-ea"/>
                        </a:rPr>
                        <a:t>：</a:t>
                      </a:r>
                      <a:r>
                        <a:rPr lang="en-US" altLang="zh-CN" dirty="0">
                          <a:latin typeface="+mn-ea"/>
                          <a:ea typeface="+mn-ea"/>
                        </a:rPr>
                        <a:t>3.5</a:t>
                      </a:r>
                      <a:r>
                        <a:rPr lang="zh-CN" altLang="en-US" dirty="0">
                          <a:latin typeface="+mn-ea"/>
                          <a:ea typeface="+mn-ea"/>
                        </a:rPr>
                        <a:t>：</a:t>
                      </a:r>
                      <a:r>
                        <a:rPr lang="en-US" altLang="zh-CN" dirty="0">
                          <a:latin typeface="+mn-ea"/>
                          <a:ea typeface="+mn-ea"/>
                        </a:rPr>
                        <a:t>2</a:t>
                      </a:r>
                      <a:r>
                        <a:rPr lang="zh-CN" altLang="en-US" dirty="0">
                          <a:latin typeface="+mn-ea"/>
                          <a:ea typeface="+mn-ea"/>
                        </a:rPr>
                        <a:t>：</a:t>
                      </a:r>
                      <a:r>
                        <a:rPr lang="en-US" altLang="zh-CN" dirty="0">
                          <a:latin typeface="+mn-ea"/>
                          <a:ea typeface="+mn-ea"/>
                        </a:rPr>
                        <a:t>0.5</a:t>
                      </a:r>
                      <a:endParaRPr lang="en-US" altLang="ja-JP" strike="sngStrike"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720</a:t>
                      </a:r>
                      <a:r>
                        <a:rPr lang="zh-CN" altLang="en-US" dirty="0">
                          <a:latin typeface="+mn-ea"/>
                          <a:ea typeface="+mn-ea"/>
                        </a:rPr>
                        <a:t>：</a:t>
                      </a:r>
                      <a:r>
                        <a:rPr lang="en-US" altLang="zh-CN" dirty="0">
                          <a:latin typeface="+mn-ea"/>
                          <a:ea typeface="+mn-ea"/>
                        </a:rPr>
                        <a:t>630</a:t>
                      </a:r>
                      <a:r>
                        <a:rPr lang="zh-CN" altLang="en-US" dirty="0">
                          <a:latin typeface="+mn-ea"/>
                          <a:ea typeface="+mn-ea"/>
                        </a:rPr>
                        <a:t>：</a:t>
                      </a:r>
                      <a:r>
                        <a:rPr lang="en-US" altLang="zh-CN" dirty="0">
                          <a:latin typeface="+mn-ea"/>
                          <a:ea typeface="+mn-ea"/>
                        </a:rPr>
                        <a:t>360</a:t>
                      </a:r>
                      <a:r>
                        <a:rPr lang="zh-CN" altLang="en-US" dirty="0">
                          <a:latin typeface="+mn-ea"/>
                          <a:ea typeface="+mn-ea"/>
                        </a:rPr>
                        <a:t>：</a:t>
                      </a:r>
                      <a:r>
                        <a:rPr lang="en-US" altLang="zh-CN" dirty="0">
                          <a:latin typeface="+mn-ea"/>
                          <a:ea typeface="+mn-ea"/>
                        </a:rPr>
                        <a:t>90</a:t>
                      </a:r>
                      <a:endParaRPr lang="en-US" altLang="ja-JP"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3723743411"/>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2022/3/18</a:t>
            </a:fld>
            <a:endParaRPr lang="en-US"/>
          </a:p>
        </p:txBody>
      </p:sp>
      <p:sp>
        <p:nvSpPr>
          <p:cNvPr id="6" name="吹き出し: 角を丸めた四角形 5">
            <a:extLst>
              <a:ext uri="{FF2B5EF4-FFF2-40B4-BE49-F238E27FC236}">
                <a16:creationId xmlns:a16="http://schemas.microsoft.com/office/drawing/2014/main" id="{5C424A38-614E-4779-AD3D-600DDCC15BAB}"/>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40612468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９年度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3911186873"/>
              </p:ext>
            </p:extLst>
          </p:nvPr>
        </p:nvGraphicFramePr>
        <p:xfrm>
          <a:off x="306261" y="492443"/>
          <a:ext cx="11561696" cy="128524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２０２９</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28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3.5</a:t>
                      </a:r>
                      <a:r>
                        <a:rPr lang="zh-CN" altLang="en-US" dirty="0">
                          <a:latin typeface="+mn-ea"/>
                          <a:ea typeface="+mn-ea"/>
                        </a:rPr>
                        <a:t>：</a:t>
                      </a:r>
                      <a:r>
                        <a:rPr lang="en-US" altLang="zh-CN" dirty="0">
                          <a:latin typeface="+mn-ea"/>
                          <a:ea typeface="+mn-ea"/>
                        </a:rPr>
                        <a:t>3</a:t>
                      </a:r>
                      <a:r>
                        <a:rPr lang="en-US" altLang="ja-JP" dirty="0">
                          <a:latin typeface="+mn-ea"/>
                          <a:ea typeface="+mn-ea"/>
                        </a:rPr>
                        <a:t>.5</a:t>
                      </a:r>
                      <a:r>
                        <a:rPr lang="zh-CN" altLang="en-US" dirty="0">
                          <a:latin typeface="+mn-ea"/>
                          <a:ea typeface="+mn-ea"/>
                        </a:rPr>
                        <a:t>：</a:t>
                      </a:r>
                      <a:r>
                        <a:rPr lang="en-US" altLang="zh-CN" dirty="0">
                          <a:latin typeface="+mn-ea"/>
                          <a:ea typeface="+mn-ea"/>
                        </a:rPr>
                        <a:t>2.5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805</a:t>
                      </a:r>
                      <a:r>
                        <a:rPr lang="zh-CN" altLang="en-US" dirty="0">
                          <a:latin typeface="+mn-ea"/>
                          <a:ea typeface="+mn-ea"/>
                        </a:rPr>
                        <a:t>：</a:t>
                      </a:r>
                      <a:r>
                        <a:rPr lang="en-US" altLang="zh-CN" dirty="0">
                          <a:latin typeface="+mn-ea"/>
                          <a:ea typeface="+mn-ea"/>
                        </a:rPr>
                        <a:t>805</a:t>
                      </a:r>
                      <a:r>
                        <a:rPr lang="zh-CN" altLang="en-US" dirty="0">
                          <a:latin typeface="+mn-ea"/>
                          <a:ea typeface="+mn-ea"/>
                        </a:rPr>
                        <a:t>：</a:t>
                      </a:r>
                      <a:r>
                        <a:rPr lang="en-US" altLang="zh-CN" dirty="0">
                          <a:latin typeface="+mn-ea"/>
                          <a:ea typeface="+mn-ea"/>
                        </a:rPr>
                        <a:t>575</a:t>
                      </a:r>
                      <a:r>
                        <a:rPr lang="zh-CN" altLang="en-US" dirty="0">
                          <a:latin typeface="+mn-ea"/>
                          <a:ea typeface="+mn-ea"/>
                        </a:rPr>
                        <a:t>：</a:t>
                      </a:r>
                      <a:r>
                        <a:rPr lang="en-US" altLang="zh-CN" dirty="0">
                          <a:latin typeface="+mn-ea"/>
                          <a:ea typeface="+mn-ea"/>
                        </a:rPr>
                        <a:t>115</a:t>
                      </a:r>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2022/3/18</a:t>
            </a:fld>
            <a:endParaRPr lang="en-US"/>
          </a:p>
        </p:txBody>
      </p:sp>
      <p:sp>
        <p:nvSpPr>
          <p:cNvPr id="6" name="吹き出し: 角を丸めた四角形 5">
            <a:extLst>
              <a:ext uri="{FF2B5EF4-FFF2-40B4-BE49-F238E27FC236}">
                <a16:creationId xmlns:a16="http://schemas.microsoft.com/office/drawing/2014/main" id="{4B3CDA37-263B-467B-8D55-84B187DE4434}"/>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42455938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a:t>
            </a:r>
            <a:r>
              <a:rPr lang="ja-JP" altLang="en-US" dirty="0"/>
              <a:t>３０年度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114212096"/>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２０３０</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3000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a:t>
                      </a:r>
                      <a:r>
                        <a:rPr lang="zh-CN" altLang="en-US" dirty="0">
                          <a:latin typeface="+mn-ea"/>
                          <a:ea typeface="+mn-ea"/>
                        </a:rPr>
                        <a:t>：</a:t>
                      </a:r>
                      <a:r>
                        <a:rPr lang="en-US" altLang="ja-JP" dirty="0">
                          <a:latin typeface="+mn-ea"/>
                          <a:ea typeface="+mn-ea"/>
                        </a:rPr>
                        <a:t>3.5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zh-CN" dirty="0">
                          <a:latin typeface="+mn-ea"/>
                          <a:ea typeface="+mn-ea"/>
                        </a:rPr>
                        <a:t>0.5</a:t>
                      </a:r>
                      <a:endParaRPr lang="en-US" altLang="ja-JP" dirty="0">
                        <a:latin typeface="+mn-ea"/>
                        <a:ea typeface="+mn-ea"/>
                      </a:endParaRPr>
                    </a:p>
                    <a:p>
                      <a:r>
                        <a:rPr lang="en-US" altLang="zh-CN" dirty="0">
                          <a:latin typeface="+mn-ea"/>
                          <a:ea typeface="+mn-ea"/>
                        </a:rPr>
                        <a:t>900</a:t>
                      </a:r>
                      <a:r>
                        <a:rPr lang="zh-CN" altLang="en-US" dirty="0">
                          <a:latin typeface="+mn-ea"/>
                          <a:ea typeface="+mn-ea"/>
                        </a:rPr>
                        <a:t>：</a:t>
                      </a:r>
                      <a:r>
                        <a:rPr lang="en-US" altLang="zh-CN" dirty="0">
                          <a:latin typeface="+mn-ea"/>
                          <a:ea typeface="+mn-ea"/>
                        </a:rPr>
                        <a:t>1050</a:t>
                      </a:r>
                      <a:r>
                        <a:rPr lang="zh-CN" altLang="en-US" dirty="0">
                          <a:latin typeface="+mn-ea"/>
                          <a:ea typeface="+mn-ea"/>
                        </a:rPr>
                        <a:t>：</a:t>
                      </a:r>
                      <a:r>
                        <a:rPr lang="en-US" altLang="zh-CN" dirty="0">
                          <a:latin typeface="+mn-ea"/>
                          <a:ea typeface="+mn-ea"/>
                        </a:rPr>
                        <a:t>900</a:t>
                      </a:r>
                      <a:r>
                        <a:rPr lang="zh-CN" altLang="en-US" dirty="0">
                          <a:latin typeface="+mn-ea"/>
                          <a:ea typeface="+mn-ea"/>
                        </a:rPr>
                        <a:t>：</a:t>
                      </a:r>
                      <a:r>
                        <a:rPr lang="en-US" altLang="zh-CN" dirty="0">
                          <a:latin typeface="+mn-ea"/>
                          <a:ea typeface="+mn-ea"/>
                        </a:rPr>
                        <a:t>150</a:t>
                      </a:r>
                    </a:p>
                    <a:p>
                      <a:endParaRPr lang="zh-CN" altLang="en-US" dirty="0">
                        <a:latin typeface="+mn-ea"/>
                        <a:ea typeface="+mn-ea"/>
                      </a:endParaRPr>
                    </a:p>
                  </a:txBody>
                  <a:tcPr/>
                </a:tc>
                <a:extLst>
                  <a:ext uri="{0D108BD9-81ED-4DB2-BD59-A6C34878D82A}">
                    <a16:rowId xmlns:a16="http://schemas.microsoft.com/office/drawing/2014/main" val="902403135"/>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2022/3/18</a:t>
            </a:fld>
            <a:endParaRPr lang="en-US"/>
          </a:p>
        </p:txBody>
      </p:sp>
      <p:sp>
        <p:nvSpPr>
          <p:cNvPr id="6" name="吹き出し: 角を丸めた四角形 5">
            <a:extLst>
              <a:ext uri="{FF2B5EF4-FFF2-40B4-BE49-F238E27FC236}">
                <a16:creationId xmlns:a16="http://schemas.microsoft.com/office/drawing/2014/main" id="{F3781EC8-81A1-4CCB-AC89-D8EFDE02273C}"/>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5290693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進捗プラン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2022/3/18</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4109108521"/>
              </p:ext>
            </p:extLst>
          </p:nvPr>
        </p:nvGraphicFramePr>
        <p:xfrm>
          <a:off x="315152" y="856142"/>
          <a:ext cx="11572050" cy="1112520"/>
        </p:xfrm>
        <a:graphic>
          <a:graphicData uri="http://schemas.openxmlformats.org/drawingml/2006/table">
            <a:tbl>
              <a:tblPr firstRow="1" bandRow="1">
                <a:tableStyleId>{7DF18680-E054-41AD-8BC1-D1AEF772440D}</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
        <p:nvSpPr>
          <p:cNvPr id="6" name="吹き出し: 角を丸めた四角形 5">
            <a:extLst>
              <a:ext uri="{FF2B5EF4-FFF2-40B4-BE49-F238E27FC236}">
                <a16:creationId xmlns:a16="http://schemas.microsoft.com/office/drawing/2014/main" id="{4969D232-6B8A-4D3E-AD6E-111BD794F1A1}"/>
              </a:ext>
            </a:extLst>
          </p:cNvPr>
          <p:cNvSpPr/>
          <p:nvPr/>
        </p:nvSpPr>
        <p:spPr>
          <a:xfrm>
            <a:off x="5565985" y="2703717"/>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267932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行政監察</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2022/3/18</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spTree>
    <p:extLst>
      <p:ext uri="{BB962C8B-B14F-4D97-AF65-F5344CB8AC3E}">
        <p14:creationId xmlns:p14="http://schemas.microsoft.com/office/powerpoint/2010/main" val="39729097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組織改革（チームワーク）</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2022/3/18</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spTree>
    <p:extLst>
      <p:ext uri="{BB962C8B-B14F-4D97-AF65-F5344CB8AC3E}">
        <p14:creationId xmlns:p14="http://schemas.microsoft.com/office/powerpoint/2010/main" val="1944710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696601"/>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施策ゴール設定（</a:t>
            </a:r>
            <a:r>
              <a:rPr lang="en-US" altLang="ja-JP" sz="2400" b="0" i="0" dirty="0">
                <a:solidFill>
                  <a:srgbClr val="333333"/>
                </a:solidFill>
                <a:effectLst/>
                <a:highlight>
                  <a:srgbClr val="00FF00"/>
                </a:highlight>
                <a:latin typeface="+mn-ea"/>
              </a:rPr>
              <a:t>Objectives</a:t>
            </a:r>
            <a:r>
              <a:rPr lang="ja-JP" altLang="en-US" sz="2400" dirty="0">
                <a:highlight>
                  <a:srgbClr val="00FF00"/>
                </a:highlight>
                <a:latin typeface="+mn-ea"/>
              </a:rPr>
              <a:t>）</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ü"/>
            </a:pPr>
            <a:r>
              <a:rPr lang="en-US" altLang="ja-JP" sz="2400" b="1" dirty="0">
                <a:highlight>
                  <a:srgbClr val="00FF00"/>
                </a:highlight>
              </a:rPr>
              <a:t>XXXX</a:t>
            </a:r>
          </a:p>
          <a:p>
            <a:pPr marL="342900" indent="-342900">
              <a:buFont typeface="Wingdings" panose="05000000000000000000" pitchFamily="2" charset="2"/>
              <a:buChar char="p"/>
            </a:pPr>
            <a:r>
              <a:rPr lang="en-US" altLang="ja-JP" sz="2400" b="1" dirty="0"/>
              <a:t>XXX</a:t>
            </a: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2022/3/18</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Tree>
    <p:extLst>
      <p:ext uri="{BB962C8B-B14F-4D97-AF65-F5344CB8AC3E}">
        <p14:creationId xmlns:p14="http://schemas.microsoft.com/office/powerpoint/2010/main" val="7483095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アジャイル政府構造</a:t>
            </a:r>
            <a:r>
              <a:rPr lang="en-US" altLang="ja-JP" dirty="0"/>
              <a:t>(</a:t>
            </a:r>
            <a:r>
              <a:rPr lang="ja-JP" altLang="en-US" dirty="0"/>
              <a:t>三次元の組織</a:t>
            </a:r>
            <a:r>
              <a:rPr lang="en-US" altLang="ja-JP" dirty="0"/>
              <a:t>)</a:t>
            </a:r>
            <a:r>
              <a:rPr lang="ja-JP" altLang="en-US" dirty="0"/>
              <a:t>（例）</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国民</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55127" y="2733393"/>
            <a:ext cx="7805782" cy="369332"/>
          </a:xfrm>
          <a:prstGeom prst="rect">
            <a:avLst/>
          </a:prstGeom>
          <a:solidFill>
            <a:schemeClr val="bg1"/>
          </a:solidFill>
          <a:ln>
            <a:solidFill>
              <a:schemeClr val="tx1"/>
            </a:solidFill>
          </a:ln>
        </p:spPr>
        <p:txBody>
          <a:bodyPr vert="horz" wrap="square" rtlCol="0">
            <a:spAutoFit/>
          </a:bodyPr>
          <a:lstStyle/>
          <a:p>
            <a:r>
              <a:rPr kumimoji="1" lang="ja-JP" altLang="en-US" dirty="0"/>
              <a:t>厚生労働省</a:t>
            </a:r>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609728" y="1487764"/>
            <a:ext cx="983579" cy="369332"/>
          </a:xfrm>
          <a:prstGeom prst="rect">
            <a:avLst/>
          </a:prstGeom>
          <a:noFill/>
          <a:ln>
            <a:solidFill>
              <a:schemeClr val="tx1"/>
            </a:solidFill>
          </a:ln>
        </p:spPr>
        <p:txBody>
          <a:bodyPr wrap="square" rtlCol="0">
            <a:spAutoFit/>
          </a:bodyPr>
          <a:lstStyle/>
          <a:p>
            <a:pPr algn="ctr"/>
            <a:r>
              <a:rPr kumimoji="1" lang="ja-JP" altLang="en-US" dirty="0"/>
              <a:t>人事院</a:t>
            </a:r>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00782"/>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0660909" y="2918059"/>
            <a:ext cx="701567" cy="1023970"/>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flipV="1">
            <a:off x="10641301" y="3942029"/>
            <a:ext cx="721175" cy="131652"/>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74" idx="1"/>
            <a:endCxn id="97" idx="3"/>
          </p:cNvCxnSpPr>
          <p:nvPr/>
        </p:nvCxnSpPr>
        <p:spPr>
          <a:xfrm flipH="1">
            <a:off x="7610140" y="1057771"/>
            <a:ext cx="1807560" cy="229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55126" y="3889015"/>
            <a:ext cx="7786175" cy="369332"/>
          </a:xfrm>
          <a:prstGeom prst="rect">
            <a:avLst/>
          </a:prstGeom>
          <a:solidFill>
            <a:schemeClr val="bg1"/>
          </a:solidFill>
          <a:ln>
            <a:solidFill>
              <a:schemeClr val="tx1"/>
            </a:solidFill>
          </a:ln>
        </p:spPr>
        <p:txBody>
          <a:bodyPr vert="horz" wrap="square" rtlCol="0">
            <a:spAutoFit/>
          </a:bodyPr>
          <a:lstStyle/>
          <a:p>
            <a:r>
              <a:rPr kumimoji="1" lang="ja-JP" altLang="en-US" dirty="0"/>
              <a:t>法務省</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21470" y="5048920"/>
            <a:ext cx="7788257"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981085" y="2334057"/>
            <a:ext cx="360000" cy="3425459"/>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庁</a:t>
            </a:r>
            <a:endParaRPr kumimoji="1" lang="en-US" altLang="ja-JP" dirty="0"/>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441583" y="2341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97" idx="2"/>
            <a:endCxn id="8" idx="0"/>
          </p:cNvCxnSpPr>
          <p:nvPr/>
        </p:nvCxnSpPr>
        <p:spPr>
          <a:xfrm rot="16200000" flipH="1">
            <a:off x="6086408" y="1259379"/>
            <a:ext cx="1068641" cy="10807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97" idx="2"/>
            <a:endCxn id="30" idx="0"/>
          </p:cNvCxnSpPr>
          <p:nvPr/>
        </p:nvCxnSpPr>
        <p:spPr>
          <a:xfrm rot="16200000" flipH="1">
            <a:off x="5804942" y="1540844"/>
            <a:ext cx="1075707" cy="52484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609727" y="3942029"/>
            <a:ext cx="752749" cy="1291557"/>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402826" y="236753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53986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未来創造（子供）庁</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97" idx="2"/>
            <a:endCxn id="83" idx="0"/>
          </p:cNvCxnSpPr>
          <p:nvPr/>
        </p:nvCxnSpPr>
        <p:spPr>
          <a:xfrm rot="5400000">
            <a:off x="5272358" y="1559521"/>
            <a:ext cx="1102119" cy="5139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97" idx="2"/>
            <a:endCxn id="87" idx="0"/>
          </p:cNvCxnSpPr>
          <p:nvPr/>
        </p:nvCxnSpPr>
        <p:spPr>
          <a:xfrm rot="16200000" flipH="1">
            <a:off x="6347781" y="998006"/>
            <a:ext cx="1104677" cy="163949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550602" y="896084"/>
            <a:ext cx="3059538" cy="369332"/>
          </a:xfrm>
          <a:prstGeom prst="rect">
            <a:avLst/>
          </a:prstGeom>
          <a:noFill/>
          <a:ln>
            <a:solidFill>
              <a:schemeClr val="tx1"/>
            </a:solidFill>
          </a:ln>
        </p:spPr>
        <p:txBody>
          <a:bodyPr wrap="square" rtlCol="0">
            <a:spAutoFit/>
          </a:bodyPr>
          <a:lstStyle/>
          <a:p>
            <a:pPr algn="ctr"/>
            <a:r>
              <a:rPr lang="ja-JP" altLang="en-US" dirty="0"/>
              <a:t>内閣</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77" idx="1"/>
            <a:endCxn id="6" idx="1"/>
          </p:cNvCxnSpPr>
          <p:nvPr/>
        </p:nvCxnSpPr>
        <p:spPr>
          <a:xfrm rot="10800000" flipV="1">
            <a:off x="546744" y="1087099"/>
            <a:ext cx="2478090" cy="4144510"/>
          </a:xfrm>
          <a:prstGeom prst="bentConnector3">
            <a:avLst>
              <a:gd name="adj1" fmla="val 1092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77" idx="1"/>
            <a:endCxn id="66" idx="1"/>
          </p:cNvCxnSpPr>
          <p:nvPr/>
        </p:nvCxnSpPr>
        <p:spPr>
          <a:xfrm rot="10800000" flipV="1">
            <a:off x="569678" y="1087099"/>
            <a:ext cx="2455157" cy="1830648"/>
          </a:xfrm>
          <a:prstGeom prst="bentConnector3">
            <a:avLst>
              <a:gd name="adj1" fmla="val 1093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885242" y="2391884"/>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5400000">
            <a:off x="5012798" y="1324311"/>
            <a:ext cx="1126468" cy="10086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77" idx="1"/>
            <a:endCxn id="143" idx="1"/>
          </p:cNvCxnSpPr>
          <p:nvPr/>
        </p:nvCxnSpPr>
        <p:spPr>
          <a:xfrm rot="10800000" flipV="1">
            <a:off x="538606" y="1087098"/>
            <a:ext cx="2486229" cy="2980421"/>
          </a:xfrm>
          <a:prstGeom prst="bentConnector3">
            <a:avLst>
              <a:gd name="adj1" fmla="val 10919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2" y="667657"/>
            <a:ext cx="2456163"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2774300" y="689170"/>
            <a:ext cx="5461506"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8486340" y="712769"/>
            <a:ext cx="3539309"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4150" y="2378438"/>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4758975" y="1057042"/>
            <a:ext cx="1113022" cy="152977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2022/3/18</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1125570" y="1833043"/>
            <a:ext cx="443686" cy="49179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513471" y="1710099"/>
            <a:ext cx="441050" cy="73504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202836" y="229814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5896963" y="233405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97" idx="2"/>
            <a:endCxn id="50" idx="0"/>
          </p:cNvCxnSpPr>
          <p:nvPr/>
        </p:nvCxnSpPr>
        <p:spPr>
          <a:xfrm rot="5400000">
            <a:off x="5536166" y="1789851"/>
            <a:ext cx="1068640" cy="1977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895670"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426761" y="2918059"/>
            <a:ext cx="428366"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908658"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459356" y="4066691"/>
            <a:ext cx="395770"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888524"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469117" y="5233586"/>
            <a:ext cx="3523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9417700" y="873105"/>
            <a:ext cx="1890978" cy="369332"/>
          </a:xfrm>
          <a:prstGeom prst="rect">
            <a:avLst/>
          </a:prstGeom>
          <a:noFill/>
          <a:ln>
            <a:solidFill>
              <a:schemeClr val="tx1"/>
            </a:solidFill>
          </a:ln>
        </p:spPr>
        <p:txBody>
          <a:bodyPr wrap="square" rtlCol="0">
            <a:spAutoFit/>
          </a:bodyPr>
          <a:lstStyle/>
          <a:p>
            <a:pPr algn="ctr"/>
            <a:r>
              <a:rPr lang="ja-JP" altLang="en-US" dirty="0"/>
              <a:t>サービスセンター</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9654399" y="2301601"/>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sp>
        <p:nvSpPr>
          <p:cNvPr id="89" name="テキスト ボックス 88">
            <a:extLst>
              <a:ext uri="{FF2B5EF4-FFF2-40B4-BE49-F238E27FC236}">
                <a16:creationId xmlns:a16="http://schemas.microsoft.com/office/drawing/2014/main" id="{B7DBEF9B-75E3-4AEF-8F3C-3072B6FDA291}"/>
              </a:ext>
            </a:extLst>
          </p:cNvPr>
          <p:cNvSpPr txBox="1"/>
          <p:nvPr/>
        </p:nvSpPr>
        <p:spPr>
          <a:xfrm>
            <a:off x="9470197" y="1507641"/>
            <a:ext cx="678851" cy="369332"/>
          </a:xfrm>
          <a:prstGeom prst="rect">
            <a:avLst/>
          </a:prstGeom>
          <a:noFill/>
          <a:ln>
            <a:solidFill>
              <a:schemeClr val="tx1"/>
            </a:solidFill>
          </a:ln>
        </p:spPr>
        <p:txBody>
          <a:bodyPr wrap="square" rtlCol="0">
            <a:spAutoFit/>
          </a:bodyPr>
          <a:lstStyle/>
          <a:p>
            <a:pPr algn="ctr"/>
            <a:r>
              <a:rPr kumimoji="1" lang="en-US" altLang="ja-JP" dirty="0"/>
              <a:t>MAD</a:t>
            </a:r>
            <a:endParaRPr kumimoji="1" lang="ja-JP" altLang="en-US" dirty="0"/>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89" idx="2"/>
            <a:endCxn id="86" idx="0"/>
          </p:cNvCxnSpPr>
          <p:nvPr/>
        </p:nvCxnSpPr>
        <p:spPr>
          <a:xfrm rot="16200000" flipH="1">
            <a:off x="9601515" y="2085080"/>
            <a:ext cx="424628" cy="84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74" idx="2"/>
            <a:endCxn id="12" idx="0"/>
          </p:cNvCxnSpPr>
          <p:nvPr/>
        </p:nvCxnSpPr>
        <p:spPr>
          <a:xfrm rot="16200000" flipH="1">
            <a:off x="10609690" y="995935"/>
            <a:ext cx="245327" cy="73832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74" idx="2"/>
            <a:endCxn id="89" idx="0"/>
          </p:cNvCxnSpPr>
          <p:nvPr/>
        </p:nvCxnSpPr>
        <p:spPr>
          <a:xfrm rot="5400000">
            <a:off x="9953804" y="1098256"/>
            <a:ext cx="265204" cy="55356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EF26B1A-F6CC-439D-A1F2-9C674E8114BC}"/>
              </a:ext>
            </a:extLst>
          </p:cNvPr>
          <p:cNvSpPr txBox="1"/>
          <p:nvPr/>
        </p:nvSpPr>
        <p:spPr>
          <a:xfrm>
            <a:off x="3024834" y="902433"/>
            <a:ext cx="1109888" cy="369332"/>
          </a:xfrm>
          <a:prstGeom prst="rect">
            <a:avLst/>
          </a:prstGeom>
          <a:noFill/>
          <a:ln>
            <a:solidFill>
              <a:schemeClr val="tx1"/>
            </a:solidFill>
          </a:ln>
        </p:spPr>
        <p:txBody>
          <a:bodyPr wrap="square" rtlCol="0">
            <a:spAutoFit/>
          </a:bodyPr>
          <a:lstStyle/>
          <a:p>
            <a:pPr algn="ctr"/>
            <a:r>
              <a:rPr kumimoji="1" lang="ja-JP" altLang="en-US" dirty="0"/>
              <a:t>意見聴取</a:t>
            </a:r>
          </a:p>
        </p:txBody>
      </p:sp>
      <p:cxnSp>
        <p:nvCxnSpPr>
          <p:cNvPr id="33" name="直線矢印コネクタ 32">
            <a:extLst>
              <a:ext uri="{FF2B5EF4-FFF2-40B4-BE49-F238E27FC236}">
                <a16:creationId xmlns:a16="http://schemas.microsoft.com/office/drawing/2014/main" id="{DC1C64D5-87AD-4B62-9E61-D436D6128D55}"/>
              </a:ext>
            </a:extLst>
          </p:cNvPr>
          <p:cNvCxnSpPr>
            <a:stCxn id="97" idx="1"/>
            <a:endCxn id="77" idx="3"/>
          </p:cNvCxnSpPr>
          <p:nvPr/>
        </p:nvCxnSpPr>
        <p:spPr>
          <a:xfrm flipH="1">
            <a:off x="4134722" y="1080750"/>
            <a:ext cx="415880" cy="634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C186166C-7DE7-43A6-910C-0574A0C7AC5B}"/>
              </a:ext>
            </a:extLst>
          </p:cNvPr>
          <p:cNvSpPr txBox="1"/>
          <p:nvPr/>
        </p:nvSpPr>
        <p:spPr>
          <a:xfrm>
            <a:off x="8683144" y="229512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デジタル庁</a:t>
            </a:r>
            <a:endParaRPr kumimoji="1" lang="en-US" altLang="ja-JP" dirty="0"/>
          </a:p>
        </p:txBody>
      </p:sp>
      <p:cxnSp>
        <p:nvCxnSpPr>
          <p:cNvPr id="99" name="コネクタ: カギ線 98">
            <a:extLst>
              <a:ext uri="{FF2B5EF4-FFF2-40B4-BE49-F238E27FC236}">
                <a16:creationId xmlns:a16="http://schemas.microsoft.com/office/drawing/2014/main" id="{FC5E7A06-5DF3-4F24-BCA4-9BFF15A7C67D}"/>
              </a:ext>
            </a:extLst>
          </p:cNvPr>
          <p:cNvCxnSpPr>
            <a:cxnSpLocks/>
            <a:stCxn id="74" idx="2"/>
            <a:endCxn id="96" idx="0"/>
          </p:cNvCxnSpPr>
          <p:nvPr/>
        </p:nvCxnSpPr>
        <p:spPr>
          <a:xfrm rot="5400000">
            <a:off x="9078641" y="1010577"/>
            <a:ext cx="1052688" cy="1516408"/>
          </a:xfrm>
          <a:prstGeom prst="bentConnector3">
            <a:avLst>
              <a:gd name="adj1" fmla="val 1297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C3ABAD4-CC85-4CD7-BDCF-7DB5333B09FE}"/>
              </a:ext>
            </a:extLst>
          </p:cNvPr>
          <p:cNvSpPr txBox="1"/>
          <p:nvPr/>
        </p:nvSpPr>
        <p:spPr>
          <a:xfrm>
            <a:off x="9165059" y="22969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共通業務</a:t>
            </a:r>
            <a:r>
              <a:rPr kumimoji="1" lang="en-US" altLang="ja-JP"/>
              <a:t>SSC</a:t>
            </a:r>
            <a:endParaRPr kumimoji="1" lang="en-US" altLang="ja-JP" dirty="0"/>
          </a:p>
        </p:txBody>
      </p:sp>
      <p:cxnSp>
        <p:nvCxnSpPr>
          <p:cNvPr id="81" name="コネクタ: カギ線 80">
            <a:extLst>
              <a:ext uri="{FF2B5EF4-FFF2-40B4-BE49-F238E27FC236}">
                <a16:creationId xmlns:a16="http://schemas.microsoft.com/office/drawing/2014/main" id="{E5CD8804-6053-478F-8776-E9DB4880A51E}"/>
              </a:ext>
            </a:extLst>
          </p:cNvPr>
          <p:cNvCxnSpPr>
            <a:cxnSpLocks/>
            <a:stCxn id="74" idx="2"/>
            <a:endCxn id="63" idx="0"/>
          </p:cNvCxnSpPr>
          <p:nvPr/>
        </p:nvCxnSpPr>
        <p:spPr>
          <a:xfrm rot="5400000">
            <a:off x="9318677" y="1252457"/>
            <a:ext cx="1054532" cy="1034493"/>
          </a:xfrm>
          <a:prstGeom prst="bentConnector3">
            <a:avLst>
              <a:gd name="adj1" fmla="val 130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9619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2911837" y="5225595"/>
            <a:ext cx="8003964" cy="369332"/>
          </a:xfrm>
          <a:prstGeom prst="rect">
            <a:avLst/>
          </a:prstGeom>
          <a:solidFill>
            <a:schemeClr val="bg1"/>
          </a:solidFill>
          <a:ln>
            <a:solidFill>
              <a:schemeClr val="tx1"/>
            </a:solidFill>
          </a:ln>
        </p:spPr>
        <p:txBody>
          <a:bodyPr vert="horz" wrap="square" rtlCol="0">
            <a:spAutoFit/>
          </a:bodyPr>
          <a:lstStyle/>
          <a:p>
            <a:r>
              <a:rPr kumimoji="1" lang="ja-JP" altLang="en-US" dirty="0"/>
              <a:t>地方行政共通</a:t>
            </a:r>
            <a:r>
              <a:rPr kumimoji="1" lang="en-US" altLang="ja-JP" dirty="0"/>
              <a:t>PJ</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ーデジタル庁体制（例）</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17668"/>
            <a:ext cx="2497585" cy="369332"/>
          </a:xfrm>
          <a:prstGeom prst="rect">
            <a:avLst/>
          </a:prstGeom>
          <a:noFill/>
          <a:ln>
            <a:solidFill>
              <a:schemeClr val="tx1"/>
            </a:solidFill>
          </a:ln>
        </p:spPr>
        <p:txBody>
          <a:bodyPr wrap="square" rtlCol="0">
            <a:spAutoFit/>
          </a:bodyPr>
          <a:lstStyle/>
          <a:p>
            <a:pPr algn="ctr"/>
            <a:r>
              <a:rPr lang="ja-JP" altLang="en-US" dirty="0"/>
              <a:t>先進技術研究部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414980" y="4341933"/>
            <a:ext cx="870430" cy="369332"/>
          </a:xfrm>
          <a:prstGeom prst="rect">
            <a:avLst/>
          </a:prstGeom>
          <a:noFill/>
          <a:ln>
            <a:solidFill>
              <a:schemeClr val="tx1"/>
            </a:solidFill>
          </a:ln>
        </p:spPr>
        <p:txBody>
          <a:bodyPr vert="horz" wrap="square" rtlCol="0">
            <a:spAutoFit/>
          </a:bodyPr>
          <a:lstStyle/>
          <a:p>
            <a:pPr algn="ctr"/>
            <a:r>
              <a:rPr lang="ja-JP" altLang="en-US" dirty="0"/>
              <a:t>厚生省</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80009" y="2477793"/>
            <a:ext cx="8152752"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r>
              <a:rPr kumimoji="1" lang="en-US" altLang="ja-JP" dirty="0"/>
              <a:t>PJ</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331591" y="906753"/>
            <a:ext cx="953655" cy="369332"/>
          </a:xfrm>
          <a:prstGeom prst="rect">
            <a:avLst/>
          </a:prstGeom>
          <a:noFill/>
          <a:ln>
            <a:solidFill>
              <a:schemeClr val="tx1"/>
            </a:solidFill>
          </a:ln>
        </p:spPr>
        <p:txBody>
          <a:bodyPr wrap="square" rtlCol="0">
            <a:spAutoFit/>
          </a:bodyPr>
          <a:lstStyle/>
          <a:p>
            <a:pPr algn="ctr"/>
            <a:r>
              <a:rPr lang="ja-JP" altLang="en-US" dirty="0"/>
              <a:t>総務部</a:t>
            </a:r>
            <a:endParaRPr kumimoji="1" lang="ja-JP" altLang="en-US" dirty="0"/>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1032761" y="2662459"/>
            <a:ext cx="329715" cy="1319911"/>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a:off x="10949620" y="3764400"/>
            <a:ext cx="412856" cy="217970"/>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a:off x="6710099" y="1091419"/>
            <a:ext cx="3621492"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49526" y="3579734"/>
            <a:ext cx="8100094" cy="369332"/>
          </a:xfrm>
          <a:prstGeom prst="rect">
            <a:avLst/>
          </a:prstGeom>
          <a:solidFill>
            <a:schemeClr val="bg1"/>
          </a:solidFill>
          <a:ln>
            <a:solidFill>
              <a:schemeClr val="tx1"/>
            </a:solidFill>
          </a:ln>
        </p:spPr>
        <p:txBody>
          <a:bodyPr vert="horz" wrap="square" rtlCol="0">
            <a:spAutoFit/>
          </a:bodyPr>
          <a:lstStyle/>
          <a:p>
            <a:r>
              <a:rPr lang="ja-JP" altLang="en-US" dirty="0"/>
              <a:t>経済産業省</a:t>
            </a:r>
            <a:r>
              <a:rPr lang="en-US" altLang="ja-JP" dirty="0"/>
              <a:t>PJ</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2849526" y="4129140"/>
            <a:ext cx="8100093" cy="369332"/>
          </a:xfrm>
          <a:prstGeom prst="rect">
            <a:avLst/>
          </a:prstGeom>
          <a:solidFill>
            <a:schemeClr val="bg1"/>
          </a:solidFill>
          <a:ln>
            <a:solidFill>
              <a:schemeClr val="tx1"/>
            </a:solidFill>
          </a:ln>
        </p:spPr>
        <p:txBody>
          <a:bodyPr vert="horz" wrap="square" rtlCol="0">
            <a:spAutoFit/>
          </a:bodyPr>
          <a:lstStyle/>
          <a:p>
            <a:r>
              <a:rPr lang="ja-JP" altLang="en-US" dirty="0"/>
              <a:t>国民健康支援</a:t>
            </a:r>
            <a:r>
              <a:rPr lang="en-US" altLang="ja-JP" dirty="0"/>
              <a:t>PJ</a:t>
            </a:r>
            <a:endParaRPr kumimoji="1" lang="ja-JP" altLang="en-US" dirty="0"/>
          </a:p>
        </p:txBody>
      </p:sp>
      <p:cxnSp>
        <p:nvCxnSpPr>
          <p:cNvPr id="39" name="コネクタ: カギ線 38">
            <a:extLst>
              <a:ext uri="{FF2B5EF4-FFF2-40B4-BE49-F238E27FC236}">
                <a16:creationId xmlns:a16="http://schemas.microsoft.com/office/drawing/2014/main" id="{1046F22F-7D74-471B-8F56-2A6A2EF0BF8F}"/>
              </a:ext>
            </a:extLst>
          </p:cNvPr>
          <p:cNvCxnSpPr>
            <a:cxnSpLocks/>
            <a:stCxn id="143" idx="3"/>
            <a:endCxn id="127" idx="1"/>
          </p:cNvCxnSpPr>
          <p:nvPr/>
        </p:nvCxnSpPr>
        <p:spPr>
          <a:xfrm>
            <a:off x="1320476" y="3616439"/>
            <a:ext cx="540758" cy="16115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030953DC-C222-4709-BCFE-995B8752BEA4}"/>
              </a:ext>
            </a:extLst>
          </p:cNvPr>
          <p:cNvCxnSpPr>
            <a:cxnSpLocks/>
            <a:stCxn id="6" idx="3"/>
            <a:endCxn id="136" idx="1"/>
          </p:cNvCxnSpPr>
          <p:nvPr/>
        </p:nvCxnSpPr>
        <p:spPr>
          <a:xfrm flipV="1">
            <a:off x="1285410" y="4324837"/>
            <a:ext cx="575824" cy="20176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96847" y="4673353"/>
            <a:ext cx="8003964" cy="369332"/>
          </a:xfrm>
          <a:prstGeom prst="rect">
            <a:avLst/>
          </a:prstGeom>
          <a:solidFill>
            <a:schemeClr val="bg1"/>
          </a:solidFill>
          <a:ln>
            <a:solidFill>
              <a:schemeClr val="tx1"/>
            </a:solidFill>
          </a:ln>
        </p:spPr>
        <p:txBody>
          <a:bodyPr vert="horz" wrap="square" rtlCol="0">
            <a:spAutoFit/>
          </a:bodyPr>
          <a:lstStyle/>
          <a:p>
            <a:r>
              <a:rPr lang="ja-JP" altLang="en-US" dirty="0"/>
              <a:t>厚生労働省ト</a:t>
            </a:r>
            <a:endParaRPr kumimoji="1" lang="ja-JP" altLang="en-US" dirty="0"/>
          </a:p>
        </p:txBody>
      </p:sp>
      <p:cxnSp>
        <p:nvCxnSpPr>
          <p:cNvPr id="48" name="コネクタ: カギ線 47">
            <a:extLst>
              <a:ext uri="{FF2B5EF4-FFF2-40B4-BE49-F238E27FC236}">
                <a16:creationId xmlns:a16="http://schemas.microsoft.com/office/drawing/2014/main" id="{6F2F4C55-FA25-46AA-9085-A723A8E0D5E5}"/>
              </a:ext>
            </a:extLst>
          </p:cNvPr>
          <p:cNvCxnSpPr>
            <a:cxnSpLocks/>
            <a:stCxn id="143" idx="3"/>
            <a:endCxn id="136" idx="1"/>
          </p:cNvCxnSpPr>
          <p:nvPr/>
        </p:nvCxnSpPr>
        <p:spPr>
          <a:xfrm>
            <a:off x="1320476" y="3616439"/>
            <a:ext cx="540758" cy="70839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849526" y="2948220"/>
            <a:ext cx="8152753" cy="369332"/>
          </a:xfrm>
          <a:prstGeom prst="rect">
            <a:avLst/>
          </a:prstGeom>
          <a:solidFill>
            <a:schemeClr val="bg1"/>
          </a:solidFill>
          <a:ln>
            <a:solidFill>
              <a:schemeClr val="tx1"/>
            </a:solidFill>
          </a:ln>
        </p:spPr>
        <p:txBody>
          <a:bodyPr vert="horz" wrap="square" rtlCol="0">
            <a:spAutoFit/>
          </a:bodyPr>
          <a:lstStyle/>
          <a:p>
            <a:r>
              <a:rPr kumimoji="1" lang="ja-JP" altLang="en-US" dirty="0"/>
              <a:t>バーチャルスクール</a:t>
            </a:r>
          </a:p>
        </p:txBody>
      </p:sp>
      <p:cxnSp>
        <p:nvCxnSpPr>
          <p:cNvPr id="60" name="コネクタ: カギ線 59">
            <a:extLst>
              <a:ext uri="{FF2B5EF4-FFF2-40B4-BE49-F238E27FC236}">
                <a16:creationId xmlns:a16="http://schemas.microsoft.com/office/drawing/2014/main" id="{B9CA4202-51B2-4C6F-8F87-284A19AA5AB3}"/>
              </a:ext>
            </a:extLst>
          </p:cNvPr>
          <p:cNvCxnSpPr>
            <a:cxnSpLocks/>
            <a:stCxn id="66" idx="3"/>
            <a:endCxn id="96" idx="1"/>
          </p:cNvCxnSpPr>
          <p:nvPr/>
        </p:nvCxnSpPr>
        <p:spPr>
          <a:xfrm>
            <a:off x="1333540" y="2662917"/>
            <a:ext cx="498294" cy="49070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66526" y="1442689"/>
            <a:ext cx="569588"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196994" y="1694837"/>
            <a:ext cx="591269"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0B97F5FF-6472-4E8F-A9F2-792448F84C0C}"/>
              </a:ext>
            </a:extLst>
          </p:cNvPr>
          <p:cNvCxnSpPr>
            <a:cxnSpLocks/>
            <a:stCxn id="58" idx="3"/>
            <a:endCxn id="13" idx="1"/>
          </p:cNvCxnSpPr>
          <p:nvPr/>
        </p:nvCxnSpPr>
        <p:spPr>
          <a:xfrm>
            <a:off x="11002279" y="3132886"/>
            <a:ext cx="360197" cy="84948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EF4D3967-C248-4C41-AF5E-07E70437E331}"/>
              </a:ext>
            </a:extLst>
          </p:cNvPr>
          <p:cNvCxnSpPr>
            <a:cxnSpLocks/>
            <a:stCxn id="37" idx="3"/>
            <a:endCxn id="13" idx="1"/>
          </p:cNvCxnSpPr>
          <p:nvPr/>
        </p:nvCxnSpPr>
        <p:spPr>
          <a:xfrm flipV="1">
            <a:off x="10949619" y="3982370"/>
            <a:ext cx="412857" cy="331436"/>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900811" y="3982370"/>
            <a:ext cx="461665" cy="875649"/>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56846" y="1954689"/>
            <a:ext cx="591269"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10305" y="1957120"/>
            <a:ext cx="583093"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7976971" y="1690453"/>
            <a:ext cx="583093"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デジタル庁</a:t>
            </a:r>
            <a:r>
              <a:rPr lang="ja-JP" altLang="en-US" dirty="0"/>
              <a:t>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414980" y="1091419"/>
            <a:ext cx="5392" cy="3435180"/>
          </a:xfrm>
          <a:prstGeom prst="bentConnector3">
            <a:avLst>
              <a:gd name="adj1" fmla="val 43396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4F481B69-75D8-4D3F-8458-10E19F1FABFA}"/>
              </a:ext>
            </a:extLst>
          </p:cNvPr>
          <p:cNvSpPr txBox="1"/>
          <p:nvPr/>
        </p:nvSpPr>
        <p:spPr>
          <a:xfrm>
            <a:off x="1861234" y="3592923"/>
            <a:ext cx="750415"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145" name="テキスト ボックス 144">
            <a:extLst>
              <a:ext uri="{FF2B5EF4-FFF2-40B4-BE49-F238E27FC236}">
                <a16:creationId xmlns:a16="http://schemas.microsoft.com/office/drawing/2014/main" id="{5538BB1F-78D7-449C-9BDB-E1BF7E134660}"/>
              </a:ext>
            </a:extLst>
          </p:cNvPr>
          <p:cNvSpPr txBox="1"/>
          <p:nvPr/>
        </p:nvSpPr>
        <p:spPr>
          <a:xfrm>
            <a:off x="1834657" y="4692408"/>
            <a:ext cx="811584"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75" name="コネクタ: カギ線 174">
            <a:extLst>
              <a:ext uri="{FF2B5EF4-FFF2-40B4-BE49-F238E27FC236}">
                <a16:creationId xmlns:a16="http://schemas.microsoft.com/office/drawing/2014/main" id="{5AC69CE1-F017-4372-A3D5-B879ADBBA10C}"/>
              </a:ext>
            </a:extLst>
          </p:cNvPr>
          <p:cNvCxnSpPr>
            <a:cxnSpLocks/>
            <a:stCxn id="6" idx="3"/>
            <a:endCxn id="145" idx="1"/>
          </p:cNvCxnSpPr>
          <p:nvPr/>
        </p:nvCxnSpPr>
        <p:spPr>
          <a:xfrm>
            <a:off x="1285410" y="4526599"/>
            <a:ext cx="549247" cy="350475"/>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82" name="コネクタ: カギ線 181">
            <a:extLst>
              <a:ext uri="{FF2B5EF4-FFF2-40B4-BE49-F238E27FC236}">
                <a16:creationId xmlns:a16="http://schemas.microsoft.com/office/drawing/2014/main" id="{37F15553-54C1-4EDE-9F03-FF27E444A4C2}"/>
              </a:ext>
            </a:extLst>
          </p:cNvPr>
          <p:cNvCxnSpPr>
            <a:cxnSpLocks/>
            <a:stCxn id="144" idx="3"/>
            <a:endCxn id="148" idx="1"/>
          </p:cNvCxnSpPr>
          <p:nvPr/>
        </p:nvCxnSpPr>
        <p:spPr>
          <a:xfrm flipV="1">
            <a:off x="1314027" y="5417421"/>
            <a:ext cx="520630" cy="6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436982" y="2478251"/>
            <a:ext cx="896558" cy="369332"/>
          </a:xfrm>
          <a:prstGeom prst="rect">
            <a:avLst/>
          </a:prstGeom>
          <a:noFill/>
          <a:ln>
            <a:solidFill>
              <a:schemeClr val="tx1"/>
            </a:solidFill>
          </a:ln>
        </p:spPr>
        <p:txBody>
          <a:bodyPr vert="horz" wrap="square" rtlCol="0">
            <a:spAutoFit/>
          </a:bodyPr>
          <a:lstStyle/>
          <a:p>
            <a:pPr algn="ctr"/>
            <a:r>
              <a:rPr kumimoji="1" lang="ja-JP" altLang="en-US" dirty="0"/>
              <a:t>文部省</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20372" y="1091419"/>
            <a:ext cx="16610" cy="1571498"/>
          </a:xfrm>
          <a:prstGeom prst="bentConnector3">
            <a:avLst>
              <a:gd name="adj1" fmla="val -13762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カギ線 79">
            <a:extLst>
              <a:ext uri="{FF2B5EF4-FFF2-40B4-BE49-F238E27FC236}">
                <a16:creationId xmlns:a16="http://schemas.microsoft.com/office/drawing/2014/main" id="{6490D413-8A3F-47BE-B6DF-80516D58C3AF}"/>
              </a:ext>
            </a:extLst>
          </p:cNvPr>
          <p:cNvCxnSpPr>
            <a:cxnSpLocks/>
            <a:stCxn id="181" idx="3"/>
            <a:endCxn id="13" idx="1"/>
          </p:cNvCxnSpPr>
          <p:nvPr/>
        </p:nvCxnSpPr>
        <p:spPr>
          <a:xfrm flipV="1">
            <a:off x="10915801" y="3982370"/>
            <a:ext cx="446675" cy="1427891"/>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851831" y="2405611"/>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16200000" flipH="1">
            <a:off x="5344270" y="1711598"/>
            <a:ext cx="1129525" cy="25849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20372" y="862353"/>
            <a:ext cx="890591" cy="458132"/>
          </a:xfrm>
          <a:prstGeom prst="rect">
            <a:avLst/>
          </a:prstGeom>
          <a:solidFill>
            <a:schemeClr val="bg1"/>
          </a:solidFill>
          <a:ln>
            <a:solidFill>
              <a:schemeClr val="tx1"/>
            </a:solidFill>
          </a:ln>
        </p:spPr>
        <p:txBody>
          <a:bodyPr vert="horz" wrap="square" tIns="36000" rtlCol="0" anchor="ctr">
            <a:noAutofit/>
          </a:bodyPr>
          <a:lstStyle/>
          <a:p>
            <a:r>
              <a:rPr kumimoji="1" lang="ja-JP" altLang="en-US" dirty="0"/>
              <a:t>調達部</a:t>
            </a:r>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10963" y="1091419"/>
            <a:ext cx="3538504"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コネクタ: カギ線 59">
            <a:extLst>
              <a:ext uri="{FF2B5EF4-FFF2-40B4-BE49-F238E27FC236}">
                <a16:creationId xmlns:a16="http://schemas.microsoft.com/office/drawing/2014/main" id="{19EAE7C7-C1E0-4B02-A850-FF4A375968CB}"/>
              </a:ext>
            </a:extLst>
          </p:cNvPr>
          <p:cNvCxnSpPr>
            <a:cxnSpLocks/>
            <a:stCxn id="66" idx="3"/>
            <a:endCxn id="93" idx="1"/>
          </p:cNvCxnSpPr>
          <p:nvPr/>
        </p:nvCxnSpPr>
        <p:spPr>
          <a:xfrm>
            <a:off x="1333540" y="2662917"/>
            <a:ext cx="479794" cy="29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450046" y="3431773"/>
            <a:ext cx="870430" cy="369332"/>
          </a:xfrm>
          <a:prstGeom prst="rect">
            <a:avLst/>
          </a:prstGeom>
          <a:noFill/>
          <a:ln>
            <a:solidFill>
              <a:schemeClr val="tx1"/>
            </a:solidFill>
          </a:ln>
        </p:spPr>
        <p:txBody>
          <a:bodyPr vert="horz" wrap="square" rtlCol="0">
            <a:spAutoFit/>
          </a:bodyPr>
          <a:lstStyle/>
          <a:p>
            <a:pPr algn="ctr"/>
            <a:r>
              <a:rPr kumimoji="1" lang="ja-JP" altLang="en-US" dirty="0"/>
              <a:t>経済省</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20372" y="1091419"/>
            <a:ext cx="29674" cy="2525020"/>
          </a:xfrm>
          <a:prstGeom prst="bentConnector3">
            <a:avLst>
              <a:gd name="adj1" fmla="val -7703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48081" y="1419344"/>
            <a:ext cx="569202"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541795" y="689170"/>
            <a:ext cx="8003964"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5317319" y="241791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戦略企画部（</a:t>
            </a:r>
            <a:r>
              <a:rPr kumimoji="1" lang="en-US" altLang="ja-JP" dirty="0"/>
              <a:t>PMO</a:t>
            </a:r>
            <a:r>
              <a:rPr kumimoji="1" lang="ja-JP" altLang="en-US" dirty="0"/>
              <a:t>）</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5070863" y="1708994"/>
            <a:ext cx="1141829" cy="2760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2022/3/18</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1"/>
          </p:cNvCxnSpPr>
          <p:nvPr/>
        </p:nvCxnSpPr>
        <p:spPr>
          <a:xfrm rot="16200000" flipH="1">
            <a:off x="6042583" y="1013285"/>
            <a:ext cx="326248" cy="85184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668345" y="1416159"/>
            <a:ext cx="1065038" cy="78489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177914" y="1747764"/>
            <a:ext cx="1102184" cy="15882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485956"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7029764" y="42199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86" name="テキスト ボックス 85">
            <a:extLst>
              <a:ext uri="{FF2B5EF4-FFF2-40B4-BE49-F238E27FC236}">
                <a16:creationId xmlns:a16="http://schemas.microsoft.com/office/drawing/2014/main" id="{A4357FBD-4E63-4EB0-8105-6D9DA06399DA}"/>
              </a:ext>
            </a:extLst>
          </p:cNvPr>
          <p:cNvSpPr txBox="1"/>
          <p:nvPr/>
        </p:nvSpPr>
        <p:spPr>
          <a:xfrm>
            <a:off x="10037496" y="237009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cxnSp>
        <p:nvCxnSpPr>
          <p:cNvPr id="92" name="コネクタ: カギ線 91">
            <a:extLst>
              <a:ext uri="{FF2B5EF4-FFF2-40B4-BE49-F238E27FC236}">
                <a16:creationId xmlns:a16="http://schemas.microsoft.com/office/drawing/2014/main" id="{4680D7CE-27A9-4ABE-BFE6-AFEFC310193C}"/>
              </a:ext>
            </a:extLst>
          </p:cNvPr>
          <p:cNvCxnSpPr>
            <a:cxnSpLocks/>
            <a:stCxn id="12" idx="2"/>
            <a:endCxn id="86" idx="0"/>
          </p:cNvCxnSpPr>
          <p:nvPr/>
        </p:nvCxnSpPr>
        <p:spPr>
          <a:xfrm rot="5400000">
            <a:off x="9957773" y="1519445"/>
            <a:ext cx="1094007" cy="60728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テキスト ボックス 92">
            <a:extLst>
              <a:ext uri="{FF2B5EF4-FFF2-40B4-BE49-F238E27FC236}">
                <a16:creationId xmlns:a16="http://schemas.microsoft.com/office/drawing/2014/main" id="{5DF4F3D1-6369-464D-A595-1634DED32446}"/>
              </a:ext>
            </a:extLst>
          </p:cNvPr>
          <p:cNvSpPr txBox="1"/>
          <p:nvPr/>
        </p:nvSpPr>
        <p:spPr>
          <a:xfrm>
            <a:off x="1813334" y="2481191"/>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96" name="テキスト ボックス 95">
            <a:extLst>
              <a:ext uri="{FF2B5EF4-FFF2-40B4-BE49-F238E27FC236}">
                <a16:creationId xmlns:a16="http://schemas.microsoft.com/office/drawing/2014/main" id="{85B309E6-3283-4BF3-B2C5-9F17F49D0E98}"/>
              </a:ext>
            </a:extLst>
          </p:cNvPr>
          <p:cNvSpPr txBox="1"/>
          <p:nvPr/>
        </p:nvSpPr>
        <p:spPr>
          <a:xfrm>
            <a:off x="1831834" y="2968953"/>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01" name="直線矢印コネクタ 100">
            <a:extLst>
              <a:ext uri="{FF2B5EF4-FFF2-40B4-BE49-F238E27FC236}">
                <a16:creationId xmlns:a16="http://schemas.microsoft.com/office/drawing/2014/main" id="{CEEB1B51-D703-4AA4-BE3A-13D1EA924DC6}"/>
              </a:ext>
            </a:extLst>
          </p:cNvPr>
          <p:cNvCxnSpPr>
            <a:cxnSpLocks/>
            <a:stCxn id="93" idx="3"/>
            <a:endCxn id="7" idx="1"/>
          </p:cNvCxnSpPr>
          <p:nvPr/>
        </p:nvCxnSpPr>
        <p:spPr>
          <a:xfrm flipV="1">
            <a:off x="2563749" y="2662459"/>
            <a:ext cx="316260" cy="3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コネクタ: カギ線 107">
            <a:extLst>
              <a:ext uri="{FF2B5EF4-FFF2-40B4-BE49-F238E27FC236}">
                <a16:creationId xmlns:a16="http://schemas.microsoft.com/office/drawing/2014/main" id="{F34AAD49-861E-45E1-B3AD-9F3CD4F73397}"/>
              </a:ext>
            </a:extLst>
          </p:cNvPr>
          <p:cNvCxnSpPr>
            <a:cxnSpLocks/>
            <a:stCxn id="143" idx="3"/>
            <a:endCxn id="96" idx="1"/>
          </p:cNvCxnSpPr>
          <p:nvPr/>
        </p:nvCxnSpPr>
        <p:spPr>
          <a:xfrm flipV="1">
            <a:off x="1320476" y="3153619"/>
            <a:ext cx="511358" cy="46282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テキスト ボックス 135">
            <a:extLst>
              <a:ext uri="{FF2B5EF4-FFF2-40B4-BE49-F238E27FC236}">
                <a16:creationId xmlns:a16="http://schemas.microsoft.com/office/drawing/2014/main" id="{F2E04B7D-B152-4A92-88A9-A20C5B33E3FD}"/>
              </a:ext>
            </a:extLst>
          </p:cNvPr>
          <p:cNvSpPr txBox="1"/>
          <p:nvPr/>
        </p:nvSpPr>
        <p:spPr>
          <a:xfrm>
            <a:off x="1861234" y="4140171"/>
            <a:ext cx="731907"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144" name="テキスト ボックス 143">
            <a:extLst>
              <a:ext uri="{FF2B5EF4-FFF2-40B4-BE49-F238E27FC236}">
                <a16:creationId xmlns:a16="http://schemas.microsoft.com/office/drawing/2014/main" id="{E4CF0104-15BB-4077-ADE2-0BB53E7E6C2D}"/>
              </a:ext>
            </a:extLst>
          </p:cNvPr>
          <p:cNvSpPr txBox="1"/>
          <p:nvPr/>
        </p:nvSpPr>
        <p:spPr>
          <a:xfrm>
            <a:off x="502443" y="5233408"/>
            <a:ext cx="811584" cy="369332"/>
          </a:xfrm>
          <a:prstGeom prst="rect">
            <a:avLst/>
          </a:prstGeom>
          <a:solidFill>
            <a:schemeClr val="bg1"/>
          </a:solidFill>
          <a:ln>
            <a:solidFill>
              <a:schemeClr val="tx1"/>
            </a:solidFill>
          </a:ln>
        </p:spPr>
        <p:txBody>
          <a:bodyPr vert="horz" wrap="square" rtlCol="0">
            <a:spAutoFit/>
          </a:bodyPr>
          <a:lstStyle/>
          <a:p>
            <a:pPr algn="ctr"/>
            <a:r>
              <a:rPr kumimoji="1" lang="ja-JP" altLang="en-US" dirty="0"/>
              <a:t>地方</a:t>
            </a:r>
          </a:p>
        </p:txBody>
      </p:sp>
      <p:sp>
        <p:nvSpPr>
          <p:cNvPr id="148" name="テキスト ボックス 147">
            <a:extLst>
              <a:ext uri="{FF2B5EF4-FFF2-40B4-BE49-F238E27FC236}">
                <a16:creationId xmlns:a16="http://schemas.microsoft.com/office/drawing/2014/main" id="{404BF3A4-69A7-439A-A987-C0F117D26DEE}"/>
              </a:ext>
            </a:extLst>
          </p:cNvPr>
          <p:cNvSpPr txBox="1"/>
          <p:nvPr/>
        </p:nvSpPr>
        <p:spPr>
          <a:xfrm>
            <a:off x="1834657" y="5232755"/>
            <a:ext cx="811584"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53" name="直線矢印コネクタ 152">
            <a:extLst>
              <a:ext uri="{FF2B5EF4-FFF2-40B4-BE49-F238E27FC236}">
                <a16:creationId xmlns:a16="http://schemas.microsoft.com/office/drawing/2014/main" id="{78A597F2-BB45-4F3E-8B1C-09A8EF3EB954}"/>
              </a:ext>
            </a:extLst>
          </p:cNvPr>
          <p:cNvCxnSpPr>
            <a:cxnSpLocks/>
            <a:stCxn id="127" idx="3"/>
            <a:endCxn id="35" idx="1"/>
          </p:cNvCxnSpPr>
          <p:nvPr/>
        </p:nvCxnSpPr>
        <p:spPr>
          <a:xfrm flipV="1">
            <a:off x="2611649" y="3764400"/>
            <a:ext cx="237877" cy="13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295345BE-AFF2-4E3B-B9FE-71219091F0AB}"/>
              </a:ext>
            </a:extLst>
          </p:cNvPr>
          <p:cNvCxnSpPr>
            <a:cxnSpLocks/>
            <a:stCxn id="136" idx="3"/>
            <a:endCxn id="37" idx="1"/>
          </p:cNvCxnSpPr>
          <p:nvPr/>
        </p:nvCxnSpPr>
        <p:spPr>
          <a:xfrm flipV="1">
            <a:off x="2593141" y="4313806"/>
            <a:ext cx="256385" cy="110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C8A27A84-5111-4782-9373-DC89303B3153}"/>
              </a:ext>
            </a:extLst>
          </p:cNvPr>
          <p:cNvCxnSpPr>
            <a:cxnSpLocks/>
            <a:stCxn id="145" idx="3"/>
            <a:endCxn id="43" idx="1"/>
          </p:cNvCxnSpPr>
          <p:nvPr/>
        </p:nvCxnSpPr>
        <p:spPr>
          <a:xfrm flipV="1">
            <a:off x="2646241" y="4858019"/>
            <a:ext cx="250606" cy="19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67C0DF62-F6F5-44A5-9F8D-56B571069B1E}"/>
              </a:ext>
            </a:extLst>
          </p:cNvPr>
          <p:cNvCxnSpPr>
            <a:cxnSpLocks/>
            <a:stCxn id="148" idx="3"/>
            <a:endCxn id="181" idx="1"/>
          </p:cNvCxnSpPr>
          <p:nvPr/>
        </p:nvCxnSpPr>
        <p:spPr>
          <a:xfrm flipV="1">
            <a:off x="2646241" y="5410261"/>
            <a:ext cx="265596" cy="7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ECCE07B1-2CE9-4B82-A88E-9993C91181E2}"/>
              </a:ext>
            </a:extLst>
          </p:cNvPr>
          <p:cNvCxnSpPr>
            <a:cxnSpLocks/>
            <a:stCxn id="96" idx="3"/>
            <a:endCxn id="58" idx="1"/>
          </p:cNvCxnSpPr>
          <p:nvPr/>
        </p:nvCxnSpPr>
        <p:spPr>
          <a:xfrm flipV="1">
            <a:off x="2582249" y="3132886"/>
            <a:ext cx="267277" cy="207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9966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デジタル庁業務推進イメージ（例）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日本デジタル庁</a:t>
            </a:r>
            <a:endParaRPr lang="en-US" altLang="ja-JP" sz="28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a:t>
            </a:r>
            <a:r>
              <a:rPr lang="en-US" altLang="ja-JP" sz="2800" b="1" dirty="0">
                <a:latin typeface="ＭＳ ゴシック" panose="020B0609070205080204" pitchFamily="49" charset="-128"/>
                <a:ea typeface="ＭＳ ゴシック" panose="020B0609070205080204" pitchFamily="49" charset="-128"/>
              </a:rPr>
              <a:t>IT</a:t>
            </a:r>
            <a:r>
              <a:rPr lang="ja-JP" altLang="en-US" sz="2800" b="1" dirty="0">
                <a:latin typeface="ＭＳ ゴシック" panose="020B0609070205080204" pitchFamily="49" charset="-128"/>
                <a:ea typeface="ＭＳ ゴシック" panose="020B0609070205080204" pitchFamily="49" charset="-128"/>
              </a:rPr>
              <a:t>企業</a:t>
            </a:r>
            <a:endParaRPr lang="en-US" altLang="ja-JP" sz="2800" b="1" dirty="0">
              <a:latin typeface="ＭＳ ゴシック" panose="020B0609070205080204" pitchFamily="49" charset="-128"/>
              <a:ea typeface="ＭＳ ゴシック" panose="020B0609070205080204" pitchFamily="49" charset="-128"/>
            </a:endParaRPr>
          </a:p>
          <a:p>
            <a:pPr algn="ctr"/>
            <a:r>
              <a:rPr lang="ja-JP" altLang="en-US" sz="2800" b="1" dirty="0">
                <a:latin typeface="ＭＳ ゴシック" panose="020B0609070205080204" pitchFamily="49" charset="-128"/>
                <a:ea typeface="ＭＳ ゴシック" panose="020B0609070205080204" pitchFamily="49" charset="-128"/>
              </a:rPr>
              <a:t>ニアショア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741765" y="538309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26" name="楕円 25">
            <a:extLst>
              <a:ext uri="{FF2B5EF4-FFF2-40B4-BE49-F238E27FC236}">
                <a16:creationId xmlns:a16="http://schemas.microsoft.com/office/drawing/2014/main" id="{BA4A1E78-A2A8-47F1-85D5-03270FAA96BB}"/>
              </a:ext>
            </a:extLst>
          </p:cNvPr>
          <p:cNvSpPr/>
          <p:nvPr/>
        </p:nvSpPr>
        <p:spPr>
          <a:xfrm>
            <a:off x="10120519" y="535937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3" name="楕円 32">
            <a:extLst>
              <a:ext uri="{FF2B5EF4-FFF2-40B4-BE49-F238E27FC236}">
                <a16:creationId xmlns:a16="http://schemas.microsoft.com/office/drawing/2014/main" id="{790E2782-9D7A-469E-BEE1-359D216AD1F1}"/>
              </a:ext>
            </a:extLst>
          </p:cNvPr>
          <p:cNvSpPr/>
          <p:nvPr/>
        </p:nvSpPr>
        <p:spPr>
          <a:xfrm>
            <a:off x="5791250" y="557112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6324650" y="4523691"/>
            <a:ext cx="775481" cy="104743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a:off x="5661282" y="4530898"/>
            <a:ext cx="663368" cy="10402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157" idx="2"/>
            <a:endCxn id="37" idx="0"/>
          </p:cNvCxnSpPr>
          <p:nvPr/>
        </p:nvCxnSpPr>
        <p:spPr>
          <a:xfrm flipH="1">
            <a:off x="5661282" y="2656522"/>
            <a:ext cx="922502" cy="11885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63" name="楕円 62">
            <a:extLst>
              <a:ext uri="{FF2B5EF4-FFF2-40B4-BE49-F238E27FC236}">
                <a16:creationId xmlns:a16="http://schemas.microsoft.com/office/drawing/2014/main" id="{7FF20344-291E-406A-B3CD-CEC837BEECC8}"/>
              </a:ext>
            </a:extLst>
          </p:cNvPr>
          <p:cNvSpPr/>
          <p:nvPr/>
        </p:nvSpPr>
        <p:spPr>
          <a:xfrm>
            <a:off x="9632714" y="1506814"/>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78870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157" idx="1"/>
            <a:endCxn id="64" idx="3"/>
          </p:cNvCxnSpPr>
          <p:nvPr/>
        </p:nvCxnSpPr>
        <p:spPr>
          <a:xfrm flipH="1" flipV="1">
            <a:off x="3314254" y="2316667"/>
            <a:ext cx="1981082" cy="388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517046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デジタル庁</a:t>
            </a:r>
            <a:r>
              <a:rPr lang="en-US" altLang="ja-JP" dirty="0"/>
              <a:t>PJ</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5338399"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先端科学技術研究</a:t>
            </a:r>
            <a:r>
              <a:rPr lang="zh-CN" altLang="en-US" b="1" dirty="0">
                <a:latin typeface="ＭＳ ゴシック" panose="020B0609070205080204" pitchFamily="49" charset="-128"/>
                <a:ea typeface="ＭＳ ゴシック" panose="020B0609070205080204" pitchFamily="49" charset="-128"/>
              </a:rPr>
              <a:t>部</a:t>
            </a: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529533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872232" y="1849714"/>
            <a:ext cx="1760482" cy="5057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230557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2024145" cy="70391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915295" y="1612751"/>
            <a:ext cx="1717419" cy="2369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 name="灯片编号占位符 1">
            <a:extLst>
              <a:ext uri="{FF2B5EF4-FFF2-40B4-BE49-F238E27FC236}">
                <a16:creationId xmlns:a16="http://schemas.microsoft.com/office/drawing/2014/main" id="{DC5DDCF3-9D00-4B7A-B784-B0245E6B3A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2022/3/18</a:t>
            </a:fld>
            <a:endParaRPr lang="en-US"/>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157" idx="2"/>
            <a:endCxn id="75" idx="3"/>
          </p:cNvCxnSpPr>
          <p:nvPr/>
        </p:nvCxnSpPr>
        <p:spPr>
          <a:xfrm flipH="1">
            <a:off x="3153860" y="2656522"/>
            <a:ext cx="3429924" cy="128820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157" idx="2"/>
            <a:endCxn id="35" idx="0"/>
          </p:cNvCxnSpPr>
          <p:nvPr/>
        </p:nvCxnSpPr>
        <p:spPr>
          <a:xfrm>
            <a:off x="6583784" y="2656522"/>
            <a:ext cx="516347" cy="118136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7" name="直線矢印コネクタ 16">
            <a:extLst>
              <a:ext uri="{FF2B5EF4-FFF2-40B4-BE49-F238E27FC236}">
                <a16:creationId xmlns:a16="http://schemas.microsoft.com/office/drawing/2014/main" id="{016ECC0C-9017-418D-BC5D-177F2B39904E}"/>
              </a:ext>
            </a:extLst>
          </p:cNvPr>
          <p:cNvCxnSpPr>
            <a:cxnSpLocks/>
            <a:stCxn id="157" idx="2"/>
            <a:endCxn id="15" idx="0"/>
          </p:cNvCxnSpPr>
          <p:nvPr/>
        </p:nvCxnSpPr>
        <p:spPr>
          <a:xfrm>
            <a:off x="6583784" y="2656522"/>
            <a:ext cx="2691381" cy="272657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A44ED81E-F892-4A10-92A0-9D85CAD3FBBE}"/>
              </a:ext>
            </a:extLst>
          </p:cNvPr>
          <p:cNvCxnSpPr>
            <a:cxnSpLocks/>
            <a:stCxn id="157" idx="2"/>
            <a:endCxn id="26" idx="0"/>
          </p:cNvCxnSpPr>
          <p:nvPr/>
        </p:nvCxnSpPr>
        <p:spPr>
          <a:xfrm>
            <a:off x="6583784" y="2656522"/>
            <a:ext cx="4070135" cy="270285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559829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FCE51D9-B69B-464D-A892-95C7CD6B2ABE}"/>
              </a:ext>
            </a:extLst>
          </p:cNvPr>
          <p:cNvSpPr>
            <a:spLocks noGrp="1"/>
          </p:cNvSpPr>
          <p:nvPr>
            <p:ph type="title"/>
          </p:nvPr>
        </p:nvSpPr>
        <p:spPr/>
        <p:txBody>
          <a:bodyPr/>
          <a:lstStyle/>
          <a:p>
            <a:pPr>
              <a:tabLst>
                <a:tab pos="2601913" algn="l"/>
              </a:tabLst>
            </a:pPr>
            <a:r>
              <a:rPr kumimoji="1" lang="ja-JP" altLang="en-US" dirty="0"/>
              <a:t>プラットフォームアーキテクチャ</a:t>
            </a:r>
          </a:p>
        </p:txBody>
      </p:sp>
      <p:grpSp>
        <p:nvGrpSpPr>
          <p:cNvPr id="5" name="画布 7">
            <a:extLst>
              <a:ext uri="{FF2B5EF4-FFF2-40B4-BE49-F238E27FC236}">
                <a16:creationId xmlns:a16="http://schemas.microsoft.com/office/drawing/2014/main" id="{59A340C9-C124-4C1C-9BA7-50A5BD88124B}"/>
              </a:ext>
            </a:extLst>
          </p:cNvPr>
          <p:cNvGrpSpPr/>
          <p:nvPr/>
        </p:nvGrpSpPr>
        <p:grpSpPr>
          <a:xfrm>
            <a:off x="365732" y="720090"/>
            <a:ext cx="11460536" cy="5659148"/>
            <a:chOff x="0" y="0"/>
            <a:chExt cx="5400040" cy="7089775"/>
          </a:xfrm>
        </p:grpSpPr>
        <p:sp>
          <p:nvSpPr>
            <p:cNvPr id="6" name="矩形 5">
              <a:extLst>
                <a:ext uri="{FF2B5EF4-FFF2-40B4-BE49-F238E27FC236}">
                  <a16:creationId xmlns:a16="http://schemas.microsoft.com/office/drawing/2014/main" id="{33DB5001-E539-4949-B0EB-0A5676CD1C74}"/>
                </a:ext>
              </a:extLst>
            </p:cNvPr>
            <p:cNvSpPr/>
            <p:nvPr/>
          </p:nvSpPr>
          <p:spPr>
            <a:xfrm>
              <a:off x="0" y="0"/>
              <a:ext cx="5400040" cy="7089775"/>
            </a:xfrm>
            <a:prstGeom prst="rect">
              <a:avLst/>
            </a:prstGeom>
          </p:spPr>
        </p:sp>
        <p:sp>
          <p:nvSpPr>
            <p:cNvPr id="7" name="矩形 6">
              <a:extLst>
                <a:ext uri="{FF2B5EF4-FFF2-40B4-BE49-F238E27FC236}">
                  <a16:creationId xmlns:a16="http://schemas.microsoft.com/office/drawing/2014/main" id="{7FE85924-F6B4-439D-8F80-5BD35E4D5040}"/>
                </a:ext>
              </a:extLst>
            </p:cNvPr>
            <p:cNvSpPr/>
            <p:nvPr/>
          </p:nvSpPr>
          <p:spPr>
            <a:xfrm>
              <a:off x="3809201" y="5341994"/>
              <a:ext cx="1474150" cy="1612648"/>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8" name="文本框 8">
              <a:extLst>
                <a:ext uri="{FF2B5EF4-FFF2-40B4-BE49-F238E27FC236}">
                  <a16:creationId xmlns:a16="http://schemas.microsoft.com/office/drawing/2014/main" id="{99209796-FCCE-4AA8-AF5C-5CEFD672BE69}"/>
                </a:ext>
              </a:extLst>
            </p:cNvPr>
            <p:cNvSpPr txBox="1"/>
            <p:nvPr/>
          </p:nvSpPr>
          <p:spPr>
            <a:xfrm>
              <a:off x="4567046" y="6401252"/>
              <a:ext cx="548259" cy="442621"/>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kern="100" dirty="0">
                  <a:solidFill>
                    <a:srgbClr val="FFFFFF"/>
                  </a:solidFill>
                  <a:latin typeface="游明朝" panose="02020400000000000000" pitchFamily="18" charset="-128"/>
                  <a:ea typeface="SimSun" panose="02010600030101010101" pitchFamily="2" charset="-122"/>
                  <a:cs typeface="Arial" panose="020B0604020202020204" pitchFamily="34" charset="0"/>
                </a:rPr>
                <a:t>クラウド</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a:p>
              <a:pPr algn="just">
                <a:spcAft>
                  <a:spcPts val="0"/>
                </a:spcAft>
              </a:pPr>
              <a:r>
                <a:rPr lang="en-US" sz="1050" kern="100" dirty="0">
                  <a:effectLst/>
                  <a:latin typeface="游明朝" panose="02020400000000000000" pitchFamily="18" charset="-128"/>
                  <a:ea typeface="游明朝" panose="02020400000000000000" pitchFamily="18" charset="-128"/>
                  <a:cs typeface="Arial" panose="020B0604020202020204" pitchFamily="34" charset="0"/>
                </a:rPr>
                <a:t> </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9" name="矩形 8">
              <a:extLst>
                <a:ext uri="{FF2B5EF4-FFF2-40B4-BE49-F238E27FC236}">
                  <a16:creationId xmlns:a16="http://schemas.microsoft.com/office/drawing/2014/main" id="{586604F2-65EB-4CAB-83CD-7DC9941A410E}"/>
                </a:ext>
              </a:extLst>
            </p:cNvPr>
            <p:cNvSpPr/>
            <p:nvPr/>
          </p:nvSpPr>
          <p:spPr>
            <a:xfrm>
              <a:off x="114300" y="2635908"/>
              <a:ext cx="5149142" cy="260824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文本框 13">
              <a:extLst>
                <a:ext uri="{FF2B5EF4-FFF2-40B4-BE49-F238E27FC236}">
                  <a16:creationId xmlns:a16="http://schemas.microsoft.com/office/drawing/2014/main" id="{979C0A38-601F-440E-A329-7C4B0856FC5F}"/>
                </a:ext>
              </a:extLst>
            </p:cNvPr>
            <p:cNvSpPr txBox="1"/>
            <p:nvPr/>
          </p:nvSpPr>
          <p:spPr>
            <a:xfrm>
              <a:off x="378394" y="2755159"/>
              <a:ext cx="4505325" cy="48577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プラットフォーム基本サービス</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One SQL</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API</a:t>
              </a:r>
              <a:r>
                <a:rPr lang="ja-JP" alt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を含め</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1" name="文本框 8">
              <a:extLst>
                <a:ext uri="{FF2B5EF4-FFF2-40B4-BE49-F238E27FC236}">
                  <a16:creationId xmlns:a16="http://schemas.microsoft.com/office/drawing/2014/main" id="{935327AF-003C-4C5A-B24C-0B39D2F3A83F}"/>
                </a:ext>
              </a:extLst>
            </p:cNvPr>
            <p:cNvSpPr txBox="1"/>
            <p:nvPr/>
          </p:nvSpPr>
          <p:spPr>
            <a:xfrm>
              <a:off x="332400" y="3302657"/>
              <a:ext cx="991575" cy="18002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ユーザー管理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2" name="文本框 8">
              <a:extLst>
                <a:ext uri="{FF2B5EF4-FFF2-40B4-BE49-F238E27FC236}">
                  <a16:creationId xmlns:a16="http://schemas.microsoft.com/office/drawing/2014/main" id="{92306032-0C26-4A9F-84A6-F80FAAD4EA0A}"/>
                </a:ext>
              </a:extLst>
            </p:cNvPr>
            <p:cNvSpPr txBox="1"/>
            <p:nvPr/>
          </p:nvSpPr>
          <p:spPr>
            <a:xfrm>
              <a:off x="1551600" y="3293131"/>
              <a:ext cx="991235" cy="180975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latin typeface="SimSun" panose="02010600030101010101" pitchFamily="2" charset="-122"/>
                  <a:ea typeface="SimSun" panose="02010600030101010101" pitchFamily="2" charset="-122"/>
                  <a:cs typeface="SimSun" panose="02010600030101010101" pitchFamily="2" charset="-122"/>
                </a:rPr>
                <a:t>基本サービス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3" name="文本框 8">
              <a:extLst>
                <a:ext uri="{FF2B5EF4-FFF2-40B4-BE49-F238E27FC236}">
                  <a16:creationId xmlns:a16="http://schemas.microsoft.com/office/drawing/2014/main" id="{F17F70F2-BEAD-4262-88BB-CF4275B59EBB}"/>
                </a:ext>
              </a:extLst>
            </p:cNvPr>
            <p:cNvSpPr txBox="1"/>
            <p:nvPr/>
          </p:nvSpPr>
          <p:spPr>
            <a:xfrm>
              <a:off x="2780325" y="3297102"/>
              <a:ext cx="991235" cy="182262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トランザクション処理</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4" name="文本框 8">
              <a:extLst>
                <a:ext uri="{FF2B5EF4-FFF2-40B4-BE49-F238E27FC236}">
                  <a16:creationId xmlns:a16="http://schemas.microsoft.com/office/drawing/2014/main" id="{7D2E76F4-E25E-480C-81B8-9BE75F455FDD}"/>
                </a:ext>
              </a:extLst>
            </p:cNvPr>
            <p:cNvSpPr txBox="1"/>
            <p:nvPr/>
          </p:nvSpPr>
          <p:spPr>
            <a:xfrm>
              <a:off x="3990000" y="3297263"/>
              <a:ext cx="991235" cy="182880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運用監視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5" name="文本框 18">
              <a:extLst>
                <a:ext uri="{FF2B5EF4-FFF2-40B4-BE49-F238E27FC236}">
                  <a16:creationId xmlns:a16="http://schemas.microsoft.com/office/drawing/2014/main" id="{B19E86FC-9204-45C6-B5F5-49AEF606C033}"/>
                </a:ext>
              </a:extLst>
            </p:cNvPr>
            <p:cNvSpPr txBox="1"/>
            <p:nvPr/>
          </p:nvSpPr>
          <p:spPr>
            <a:xfrm>
              <a:off x="466346" y="37027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kern="100" dirty="0">
                  <a:solidFill>
                    <a:srgbClr val="FFFFFF"/>
                  </a:solidFill>
                  <a:latin typeface="游明朝" panose="02020400000000000000" pitchFamily="18" charset="-128"/>
                  <a:ea typeface="DengXian" panose="02010600030101010101" pitchFamily="2" charset="-122"/>
                  <a:cs typeface="Arial" panose="020B0604020202020204" pitchFamily="34" charset="0"/>
                </a:rPr>
                <a:t>口座管理</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6" name="文本框 18">
              <a:extLst>
                <a:ext uri="{FF2B5EF4-FFF2-40B4-BE49-F238E27FC236}">
                  <a16:creationId xmlns:a16="http://schemas.microsoft.com/office/drawing/2014/main" id="{51699BB1-869A-4FB3-BE36-6055FC21FDF6}"/>
                </a:ext>
              </a:extLst>
            </p:cNvPr>
            <p:cNvSpPr txBox="1"/>
            <p:nvPr/>
          </p:nvSpPr>
          <p:spPr>
            <a:xfrm>
              <a:off x="466725" y="4025582"/>
              <a:ext cx="733425" cy="3057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権限管理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7" name="文本框 18">
              <a:extLst>
                <a:ext uri="{FF2B5EF4-FFF2-40B4-BE49-F238E27FC236}">
                  <a16:creationId xmlns:a16="http://schemas.microsoft.com/office/drawing/2014/main" id="{B83EC090-72CB-401F-9F4F-C8973AEF7A10}"/>
                </a:ext>
              </a:extLst>
            </p:cNvPr>
            <p:cNvSpPr txBox="1"/>
            <p:nvPr/>
          </p:nvSpPr>
          <p:spPr>
            <a:xfrm>
              <a:off x="466725" y="4378007"/>
              <a:ext cx="733425" cy="2962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セキュリティキー管理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8" name="文本框 18">
              <a:extLst>
                <a:ext uri="{FF2B5EF4-FFF2-40B4-BE49-F238E27FC236}">
                  <a16:creationId xmlns:a16="http://schemas.microsoft.com/office/drawing/2014/main" id="{37DC8155-8F57-44D4-B5D0-32C4796A0B10}"/>
                </a:ext>
              </a:extLst>
            </p:cNvPr>
            <p:cNvSpPr txBox="1"/>
            <p:nvPr/>
          </p:nvSpPr>
          <p:spPr>
            <a:xfrm>
              <a:off x="466725" y="4711382"/>
              <a:ext cx="733425" cy="31530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リスク審査</a:t>
              </a:r>
              <a:endParaRPr lang="en-US" altLang="ja-JP" sz="1050" b="1" dirty="0">
                <a:solidFill>
                  <a:srgbClr val="FFFFFF"/>
                </a:solidFill>
                <a:latin typeface="游明朝" panose="02020400000000000000" pitchFamily="18" charset="-128"/>
                <a:ea typeface="DengXian" panose="02010600030101010101" pitchFamily="2" charset="-122"/>
                <a:cs typeface="Arial" panose="020B0604020202020204" pitchFamily="34" charset="0"/>
              </a:endParaRPr>
            </a:p>
          </p:txBody>
        </p:sp>
        <p:sp>
          <p:nvSpPr>
            <p:cNvPr id="19" name="文本框 18">
              <a:extLst>
                <a:ext uri="{FF2B5EF4-FFF2-40B4-BE49-F238E27FC236}">
                  <a16:creationId xmlns:a16="http://schemas.microsoft.com/office/drawing/2014/main" id="{7646B5A4-3C25-4958-B402-01A5CEAD5204}"/>
                </a:ext>
              </a:extLst>
            </p:cNvPr>
            <p:cNvSpPr txBox="1"/>
            <p:nvPr/>
          </p:nvSpPr>
          <p:spPr>
            <a:xfrm>
              <a:off x="1684950" y="3701732"/>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altLang="ja-JP"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API</a:t>
              </a: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インターフェース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0" name="文本框 18">
              <a:extLst>
                <a:ext uri="{FF2B5EF4-FFF2-40B4-BE49-F238E27FC236}">
                  <a16:creationId xmlns:a16="http://schemas.microsoft.com/office/drawing/2014/main" id="{AB8245D9-B081-4AF0-B504-E0DBF6A4905E}"/>
                </a:ext>
              </a:extLst>
            </p:cNvPr>
            <p:cNvSpPr txBox="1"/>
            <p:nvPr/>
          </p:nvSpPr>
          <p:spPr>
            <a:xfrm>
              <a:off x="1684950" y="40456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データ審査</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1" name="文本框 18">
              <a:extLst>
                <a:ext uri="{FF2B5EF4-FFF2-40B4-BE49-F238E27FC236}">
                  <a16:creationId xmlns:a16="http://schemas.microsoft.com/office/drawing/2014/main" id="{7B917AC4-C515-432E-B9C2-E1BFC7B08F25}"/>
                </a:ext>
              </a:extLst>
            </p:cNvPr>
            <p:cNvSpPr txBox="1"/>
            <p:nvPr/>
          </p:nvSpPr>
          <p:spPr>
            <a:xfrm>
              <a:off x="2827141" y="3702708"/>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トランザクション登録</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2" name="文本框 18">
              <a:extLst>
                <a:ext uri="{FF2B5EF4-FFF2-40B4-BE49-F238E27FC236}">
                  <a16:creationId xmlns:a16="http://schemas.microsoft.com/office/drawing/2014/main" id="{9EE9521A-A339-410E-AC3F-C507AA0E558A}"/>
                </a:ext>
              </a:extLst>
            </p:cNvPr>
            <p:cNvSpPr txBox="1"/>
            <p:nvPr/>
          </p:nvSpPr>
          <p:spPr>
            <a:xfrm>
              <a:off x="1684950" y="4388167"/>
              <a:ext cx="733425" cy="29561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P2P</a:t>
              </a:r>
              <a:r>
                <a:rPr lang="ja-JP" altLang="en-US" sz="1050" b="1" dirty="0">
                  <a:solidFill>
                    <a:srgbClr val="FFFFFF"/>
                  </a:solidFill>
                  <a:latin typeface="SimSun" panose="02010600030101010101" pitchFamily="2" charset="-122"/>
                  <a:ea typeface="SimSun" panose="02010600030101010101" pitchFamily="2" charset="-122"/>
                  <a:cs typeface="Arial" panose="020B0604020202020204" pitchFamily="34" charset="0"/>
                </a:rPr>
                <a:t>ネットワーク</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3" name="文本框 18">
              <a:extLst>
                <a:ext uri="{FF2B5EF4-FFF2-40B4-BE49-F238E27FC236}">
                  <a16:creationId xmlns:a16="http://schemas.microsoft.com/office/drawing/2014/main" id="{CAC50DBD-E604-4574-8381-08318B973AF7}"/>
                </a:ext>
              </a:extLst>
            </p:cNvPr>
            <p:cNvSpPr txBox="1"/>
            <p:nvPr/>
          </p:nvSpPr>
          <p:spPr>
            <a:xfrm>
              <a:off x="1686763" y="4731407"/>
              <a:ext cx="733425" cy="2952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データバックアップ</a:t>
              </a:r>
              <a:endParaRPr lang="en-US" altLang="ja-JP"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endParaRPr>
            </a:p>
            <a:p>
              <a:pPr algn="just">
                <a:spcAft>
                  <a:spcPts val="0"/>
                </a:spcAft>
              </a:pP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4" name="文本框 18">
              <a:extLst>
                <a:ext uri="{FF2B5EF4-FFF2-40B4-BE49-F238E27FC236}">
                  <a16:creationId xmlns:a16="http://schemas.microsoft.com/office/drawing/2014/main" id="{32A2AA8E-A3D0-434D-8C97-62A360CBA6B2}"/>
                </a:ext>
              </a:extLst>
            </p:cNvPr>
            <p:cNvSpPr txBox="1"/>
            <p:nvPr/>
          </p:nvSpPr>
          <p:spPr>
            <a:xfrm>
              <a:off x="2827141" y="406368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トランザクショントリガー</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5" name="文本框 18">
              <a:extLst>
                <a:ext uri="{FF2B5EF4-FFF2-40B4-BE49-F238E27FC236}">
                  <a16:creationId xmlns:a16="http://schemas.microsoft.com/office/drawing/2014/main" id="{626E80DC-CEFE-49E0-AC4C-3D7220BC4C9C}"/>
                </a:ext>
              </a:extLst>
            </p:cNvPr>
            <p:cNvSpPr txBox="1"/>
            <p:nvPr/>
          </p:nvSpPr>
          <p:spPr>
            <a:xfrm>
              <a:off x="2831142" y="442563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トランザクション実行</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6" name="文本框 18">
              <a:extLst>
                <a:ext uri="{FF2B5EF4-FFF2-40B4-BE49-F238E27FC236}">
                  <a16:creationId xmlns:a16="http://schemas.microsoft.com/office/drawing/2014/main" id="{8ABE703E-5761-4EC7-A450-315714027C62}"/>
                </a:ext>
              </a:extLst>
            </p:cNvPr>
            <p:cNvSpPr txBox="1"/>
            <p:nvPr/>
          </p:nvSpPr>
          <p:spPr>
            <a:xfrm>
              <a:off x="2831142" y="4768533"/>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a:t>
              </a:r>
              <a:r>
                <a:rPr lang="zh-CN"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注销</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7" name="文本框 18">
              <a:extLst>
                <a:ext uri="{FF2B5EF4-FFF2-40B4-BE49-F238E27FC236}">
                  <a16:creationId xmlns:a16="http://schemas.microsoft.com/office/drawing/2014/main" id="{E89DC18A-1E63-4FB5-84BA-AC91B989CCED}"/>
                </a:ext>
              </a:extLst>
            </p:cNvPr>
            <p:cNvSpPr txBox="1"/>
            <p:nvPr/>
          </p:nvSpPr>
          <p:spPr>
            <a:xfrm>
              <a:off x="4125163" y="3693779"/>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8" name="文本框 18">
              <a:extLst>
                <a:ext uri="{FF2B5EF4-FFF2-40B4-BE49-F238E27FC236}">
                  <a16:creationId xmlns:a16="http://schemas.microsoft.com/office/drawing/2014/main" id="{D7A1C7C8-E6DD-4ECC-AA03-B50157340616}"/>
                </a:ext>
              </a:extLst>
            </p:cNvPr>
            <p:cNvSpPr txBox="1"/>
            <p:nvPr/>
          </p:nvSpPr>
          <p:spPr>
            <a:xfrm>
              <a:off x="4123350" y="40351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リリース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9" name="文本框 18">
              <a:extLst>
                <a:ext uri="{FF2B5EF4-FFF2-40B4-BE49-F238E27FC236}">
                  <a16:creationId xmlns:a16="http://schemas.microsoft.com/office/drawing/2014/main" id="{49217DB0-943C-4701-8F3F-539B1FC8A6F9}"/>
                </a:ext>
              </a:extLst>
            </p:cNvPr>
            <p:cNvSpPr txBox="1"/>
            <p:nvPr/>
          </p:nvSpPr>
          <p:spPr>
            <a:xfrm>
              <a:off x="4123350" y="4395484"/>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サービス配置</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0" name="文本框 18">
              <a:extLst>
                <a:ext uri="{FF2B5EF4-FFF2-40B4-BE49-F238E27FC236}">
                  <a16:creationId xmlns:a16="http://schemas.microsoft.com/office/drawing/2014/main" id="{D72DC9BE-B9D9-49C1-9EBF-0AE89DC73F54}"/>
                </a:ext>
              </a:extLst>
            </p:cNvPr>
            <p:cNvSpPr txBox="1"/>
            <p:nvPr/>
          </p:nvSpPr>
          <p:spPr>
            <a:xfrm>
              <a:off x="4123350" y="473995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クラウドサービス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nvGrpSpPr>
            <p:cNvPr id="31" name="组合 30">
              <a:extLst>
                <a:ext uri="{FF2B5EF4-FFF2-40B4-BE49-F238E27FC236}">
                  <a16:creationId xmlns:a16="http://schemas.microsoft.com/office/drawing/2014/main" id="{516C187E-F917-4E16-B405-DA55F40812A9}"/>
                </a:ext>
              </a:extLst>
            </p:cNvPr>
            <p:cNvGrpSpPr/>
            <p:nvPr/>
          </p:nvGrpSpPr>
          <p:grpSpPr>
            <a:xfrm>
              <a:off x="114300" y="1485623"/>
              <a:ext cx="5149142" cy="1024851"/>
              <a:chOff x="114300" y="2650189"/>
              <a:chExt cx="5149142" cy="1024851"/>
            </a:xfrm>
          </p:grpSpPr>
          <p:sp>
            <p:nvSpPr>
              <p:cNvPr id="46" name="矩形 45">
                <a:extLst>
                  <a:ext uri="{FF2B5EF4-FFF2-40B4-BE49-F238E27FC236}">
                    <a16:creationId xmlns:a16="http://schemas.microsoft.com/office/drawing/2014/main" id="{3AFEC537-36AC-4659-A6F5-2AA3C48BDD14}"/>
                  </a:ext>
                </a:extLst>
              </p:cNvPr>
              <p:cNvSpPr/>
              <p:nvPr/>
            </p:nvSpPr>
            <p:spPr>
              <a:xfrm>
                <a:off x="114300" y="2650189"/>
                <a:ext cx="5149142" cy="1024851"/>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7" name="文本框 13">
                <a:extLst>
                  <a:ext uri="{FF2B5EF4-FFF2-40B4-BE49-F238E27FC236}">
                    <a16:creationId xmlns:a16="http://schemas.microsoft.com/office/drawing/2014/main" id="{6E7499CE-8100-43C4-8A74-DD92ACAECFDE}"/>
                  </a:ext>
                </a:extLst>
              </p:cNvPr>
              <p:cNvSpPr txBox="1"/>
              <p:nvPr/>
            </p:nvSpPr>
            <p:spPr>
              <a:xfrm>
                <a:off x="428625" y="2715345"/>
                <a:ext cx="4505325" cy="465032"/>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Platform</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8" name="文本框 8">
                <a:extLst>
                  <a:ext uri="{FF2B5EF4-FFF2-40B4-BE49-F238E27FC236}">
                    <a16:creationId xmlns:a16="http://schemas.microsoft.com/office/drawing/2014/main" id="{EFD47319-F0C8-4DBB-9D17-F66268189690}"/>
                  </a:ext>
                </a:extLst>
              </p:cNvPr>
              <p:cNvSpPr txBox="1"/>
              <p:nvPr/>
            </p:nvSpPr>
            <p:spPr>
              <a:xfrm>
                <a:off x="297536" y="3193336"/>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デジタル資産</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9" name="文本框 8">
                <a:extLst>
                  <a:ext uri="{FF2B5EF4-FFF2-40B4-BE49-F238E27FC236}">
                    <a16:creationId xmlns:a16="http://schemas.microsoft.com/office/drawing/2014/main" id="{CC24241C-86DC-403A-9C5C-A551C97C3226}"/>
                  </a:ext>
                </a:extLst>
              </p:cNvPr>
              <p:cNvSpPr txBox="1"/>
              <p:nvPr/>
            </p:nvSpPr>
            <p:spPr>
              <a:xfrm>
                <a:off x="1061954" y="3174178"/>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セキュリティ</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0" name="文本框 8">
                <a:extLst>
                  <a:ext uri="{FF2B5EF4-FFF2-40B4-BE49-F238E27FC236}">
                    <a16:creationId xmlns:a16="http://schemas.microsoft.com/office/drawing/2014/main" id="{EECF5D9C-D864-441B-8DAC-D3AE60E274FF}"/>
                  </a:ext>
                </a:extLst>
              </p:cNvPr>
              <p:cNvSpPr txBox="1"/>
              <p:nvPr/>
            </p:nvSpPr>
            <p:spPr>
              <a:xfrm>
                <a:off x="1826372" y="3163154"/>
                <a:ext cx="605155" cy="37244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DWH</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1" name="文本框 8">
                <a:extLst>
                  <a:ext uri="{FF2B5EF4-FFF2-40B4-BE49-F238E27FC236}">
                    <a16:creationId xmlns:a16="http://schemas.microsoft.com/office/drawing/2014/main" id="{E71A76EC-0F99-4C20-BE82-A4883694D08C}"/>
                  </a:ext>
                </a:extLst>
              </p:cNvPr>
              <p:cNvSpPr txBox="1"/>
              <p:nvPr/>
            </p:nvSpPr>
            <p:spPr>
              <a:xfrm>
                <a:off x="2700020" y="3158706"/>
                <a:ext cx="622475" cy="34583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zh-CN" sz="1200" b="1" dirty="0">
                    <a:effectLst/>
                    <a:latin typeface="SimSun" panose="02010600030101010101" pitchFamily="2" charset="-122"/>
                    <a:ea typeface="SimSun" panose="02010600030101010101" pitchFamily="2" charset="-122"/>
                    <a:cs typeface="SimSun" panose="02010600030101010101" pitchFamily="2" charset="-122"/>
                  </a:rPr>
                  <a:t>AI</a:t>
                </a: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エンジン</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2" name="文本框 8">
                <a:extLst>
                  <a:ext uri="{FF2B5EF4-FFF2-40B4-BE49-F238E27FC236}">
                    <a16:creationId xmlns:a16="http://schemas.microsoft.com/office/drawing/2014/main" id="{7EB67646-EB3B-46D5-B51D-463058494402}"/>
                  </a:ext>
                </a:extLst>
              </p:cNvPr>
              <p:cNvSpPr txBox="1"/>
              <p:nvPr/>
            </p:nvSpPr>
            <p:spPr>
              <a:xfrm>
                <a:off x="4435614" y="3159844"/>
                <a:ext cx="581570" cy="36636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b="1" dirty="0">
                    <a:effectLst/>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grpSp>
          <p:nvGrpSpPr>
            <p:cNvPr id="32" name="组合 31">
              <a:extLst>
                <a:ext uri="{FF2B5EF4-FFF2-40B4-BE49-F238E27FC236}">
                  <a16:creationId xmlns:a16="http://schemas.microsoft.com/office/drawing/2014/main" id="{3379BA29-AAEC-446B-BE38-A9CE47423248}"/>
                </a:ext>
              </a:extLst>
            </p:cNvPr>
            <p:cNvGrpSpPr/>
            <p:nvPr/>
          </p:nvGrpSpPr>
          <p:grpSpPr>
            <a:xfrm>
              <a:off x="129467" y="83513"/>
              <a:ext cx="5133975" cy="1207507"/>
              <a:chOff x="15167" y="-18988"/>
              <a:chExt cx="5133975" cy="800850"/>
            </a:xfrm>
          </p:grpSpPr>
          <p:sp>
            <p:nvSpPr>
              <p:cNvPr id="39" name="矩形 38">
                <a:extLst>
                  <a:ext uri="{FF2B5EF4-FFF2-40B4-BE49-F238E27FC236}">
                    <a16:creationId xmlns:a16="http://schemas.microsoft.com/office/drawing/2014/main" id="{713DC959-D8D7-41C0-BEC0-299EA6D123A0}"/>
                  </a:ext>
                </a:extLst>
              </p:cNvPr>
              <p:cNvSpPr/>
              <p:nvPr/>
            </p:nvSpPr>
            <p:spPr>
              <a:xfrm>
                <a:off x="15167" y="-18988"/>
                <a:ext cx="5133975" cy="80085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0" name="文本框 13">
                <a:extLst>
                  <a:ext uri="{FF2B5EF4-FFF2-40B4-BE49-F238E27FC236}">
                    <a16:creationId xmlns:a16="http://schemas.microsoft.com/office/drawing/2014/main" id="{A00394A6-38BE-4D51-AC68-B3026CED0EFA}"/>
                  </a:ext>
                </a:extLst>
              </p:cNvPr>
              <p:cNvSpPr txBox="1"/>
              <p:nvPr/>
            </p:nvSpPr>
            <p:spPr>
              <a:xfrm>
                <a:off x="329492" y="54613"/>
                <a:ext cx="4505325" cy="271721"/>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DengXian" panose="02010600030101010101" pitchFamily="2" charset="-122"/>
                    <a:cs typeface="Arial" panose="020B0604020202020204" pitchFamily="34" charset="0"/>
                  </a:rPr>
                  <a:t>アプリサービス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Application</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1" name="文本框 8">
                <a:extLst>
                  <a:ext uri="{FF2B5EF4-FFF2-40B4-BE49-F238E27FC236}">
                    <a16:creationId xmlns:a16="http://schemas.microsoft.com/office/drawing/2014/main" id="{B6D5D2CF-795B-4E7C-ADCD-15B8F7894E2A}"/>
                  </a:ext>
                </a:extLst>
              </p:cNvPr>
              <p:cNvSpPr txBox="1"/>
              <p:nvPr/>
            </p:nvSpPr>
            <p:spPr>
              <a:xfrm>
                <a:off x="103832" y="396937"/>
                <a:ext cx="455562" cy="26393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dirty="0">
                    <a:effectLst/>
                    <a:latin typeface="SimSun" panose="02010600030101010101" pitchFamily="2" charset="-122"/>
                    <a:ea typeface="SimSun" panose="02010600030101010101" pitchFamily="2" charset="-122"/>
                    <a:cs typeface="SimSun" panose="02010600030101010101" pitchFamily="2" charset="-122"/>
                  </a:rPr>
                  <a:t>資産計上</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2" name="文本框 8">
                <a:extLst>
                  <a:ext uri="{FF2B5EF4-FFF2-40B4-BE49-F238E27FC236}">
                    <a16:creationId xmlns:a16="http://schemas.microsoft.com/office/drawing/2014/main" id="{D2F777AE-738B-4988-8811-077CA9A9A8CB}"/>
                  </a:ext>
                </a:extLst>
              </p:cNvPr>
              <p:cNvSpPr txBox="1"/>
              <p:nvPr/>
            </p:nvSpPr>
            <p:spPr>
              <a:xfrm>
                <a:off x="666946" y="403592"/>
                <a:ext cx="443832" cy="267001"/>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ニュース</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3" name="文本框 8">
                <a:extLst>
                  <a:ext uri="{FF2B5EF4-FFF2-40B4-BE49-F238E27FC236}">
                    <a16:creationId xmlns:a16="http://schemas.microsoft.com/office/drawing/2014/main" id="{2865AEA5-17BE-4A61-A2C7-DB4CACB2DA9B}"/>
                  </a:ext>
                </a:extLst>
              </p:cNvPr>
              <p:cNvSpPr txBox="1"/>
              <p:nvPr/>
            </p:nvSpPr>
            <p:spPr>
              <a:xfrm>
                <a:off x="1777990" y="393473"/>
                <a:ext cx="455563" cy="27075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SNS</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4" name="文本框 8">
                <a:extLst>
                  <a:ext uri="{FF2B5EF4-FFF2-40B4-BE49-F238E27FC236}">
                    <a16:creationId xmlns:a16="http://schemas.microsoft.com/office/drawing/2014/main" id="{659DB570-7BF5-481B-887C-75024ABB8E5A}"/>
                  </a:ext>
                </a:extLst>
              </p:cNvPr>
              <p:cNvSpPr txBox="1"/>
              <p:nvPr/>
            </p:nvSpPr>
            <p:spPr>
              <a:xfrm>
                <a:off x="1161840" y="398240"/>
                <a:ext cx="551230" cy="28185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トレニンーグ</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33" name="文本框 13">
              <a:extLst>
                <a:ext uri="{FF2B5EF4-FFF2-40B4-BE49-F238E27FC236}">
                  <a16:creationId xmlns:a16="http://schemas.microsoft.com/office/drawing/2014/main" id="{887E7F3C-0432-4507-9959-27DDAC02E0A2}"/>
                </a:ext>
              </a:extLst>
            </p:cNvPr>
            <p:cNvSpPr txBox="1"/>
            <p:nvPr/>
          </p:nvSpPr>
          <p:spPr>
            <a:xfrm>
              <a:off x="3847060" y="5385906"/>
              <a:ext cx="1430462" cy="485140"/>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IaaS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4" name="文本框 8">
              <a:extLst>
                <a:ext uri="{FF2B5EF4-FFF2-40B4-BE49-F238E27FC236}">
                  <a16:creationId xmlns:a16="http://schemas.microsoft.com/office/drawing/2014/main" id="{4A0C99D9-E30B-4841-B32A-3963D6E4F1DC}"/>
                </a:ext>
              </a:extLst>
            </p:cNvPr>
            <p:cNvSpPr txBox="1"/>
            <p:nvPr/>
          </p:nvSpPr>
          <p:spPr>
            <a:xfrm>
              <a:off x="3920768" y="5869876"/>
              <a:ext cx="1198281" cy="434572"/>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コンテナー管理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5" name="文本框 8">
              <a:extLst>
                <a:ext uri="{FF2B5EF4-FFF2-40B4-BE49-F238E27FC236}">
                  <a16:creationId xmlns:a16="http://schemas.microsoft.com/office/drawing/2014/main" id="{E98F4AB4-E524-4DFB-A377-3F6DFED97315}"/>
                </a:ext>
              </a:extLst>
            </p:cNvPr>
            <p:cNvSpPr txBox="1"/>
            <p:nvPr/>
          </p:nvSpPr>
          <p:spPr>
            <a:xfrm>
              <a:off x="3920768" y="6406595"/>
              <a:ext cx="480147" cy="44259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ノート</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just">
                <a:spcAft>
                  <a:spcPts val="0"/>
                </a:spcAft>
              </a:pP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7" name="文本框 8">
              <a:extLst>
                <a:ext uri="{FF2B5EF4-FFF2-40B4-BE49-F238E27FC236}">
                  <a16:creationId xmlns:a16="http://schemas.microsoft.com/office/drawing/2014/main" id="{27D64A9C-AFBE-4824-A388-9F601347E7DA}"/>
                </a:ext>
              </a:extLst>
            </p:cNvPr>
            <p:cNvSpPr txBox="1"/>
            <p:nvPr/>
          </p:nvSpPr>
          <p:spPr>
            <a:xfrm>
              <a:off x="3612608" y="700277"/>
              <a:ext cx="495052" cy="4168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レポート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53" name="文本框 8">
            <a:extLst>
              <a:ext uri="{FF2B5EF4-FFF2-40B4-BE49-F238E27FC236}">
                <a16:creationId xmlns:a16="http://schemas.microsoft.com/office/drawing/2014/main" id="{3376369E-1F0C-4C3B-AA66-51860793EEB3}"/>
              </a:ext>
            </a:extLst>
          </p:cNvPr>
          <p:cNvSpPr txBox="1"/>
          <p:nvPr/>
        </p:nvSpPr>
        <p:spPr>
          <a:xfrm>
            <a:off x="10470526" y="1268772"/>
            <a:ext cx="966844" cy="35209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ja-JP" sz="1200" b="1" dirty="0">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5" name="文本框 8">
            <a:extLst>
              <a:ext uri="{FF2B5EF4-FFF2-40B4-BE49-F238E27FC236}">
                <a16:creationId xmlns:a16="http://schemas.microsoft.com/office/drawing/2014/main" id="{5AC11FA7-E640-4F54-B01A-32B1165DCFD7}"/>
              </a:ext>
            </a:extLst>
          </p:cNvPr>
          <p:cNvSpPr txBox="1"/>
          <p:nvPr/>
        </p:nvSpPr>
        <p:spPr>
          <a:xfrm>
            <a:off x="7882789" y="2285592"/>
            <a:ext cx="1321082" cy="297292"/>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API</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6" name="文本框 8">
            <a:extLst>
              <a:ext uri="{FF2B5EF4-FFF2-40B4-BE49-F238E27FC236}">
                <a16:creationId xmlns:a16="http://schemas.microsoft.com/office/drawing/2014/main" id="{338E2EBD-8CC2-4D6B-98C0-3FC4A64391C8}"/>
              </a:ext>
            </a:extLst>
          </p:cNvPr>
          <p:cNvSpPr txBox="1"/>
          <p:nvPr/>
        </p:nvSpPr>
        <p:spPr>
          <a:xfrm>
            <a:off x="5564448" y="1297543"/>
            <a:ext cx="966842" cy="31697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能力評価</a:t>
            </a:r>
            <a:endParaRPr lang="ja-JP" altLang="zh-CN" sz="1200" b="1" dirty="0">
              <a:latin typeface="SimSun" panose="02010600030101010101" pitchFamily="2" charset="-122"/>
              <a:ea typeface="SimSun" panose="02010600030101010101" pitchFamily="2" charset="-122"/>
              <a:cs typeface="SimSun" panose="02010600030101010101" pitchFamily="2" charset="-122"/>
            </a:endParaRPr>
          </a:p>
        </p:txBody>
      </p:sp>
      <p:sp>
        <p:nvSpPr>
          <p:cNvPr id="57" name="文本框 8">
            <a:extLst>
              <a:ext uri="{FF2B5EF4-FFF2-40B4-BE49-F238E27FC236}">
                <a16:creationId xmlns:a16="http://schemas.microsoft.com/office/drawing/2014/main" id="{B9857988-D096-4E7B-BE37-30B06AD842C6}"/>
              </a:ext>
            </a:extLst>
          </p:cNvPr>
          <p:cNvSpPr txBox="1"/>
          <p:nvPr/>
        </p:nvSpPr>
        <p:spPr>
          <a:xfrm>
            <a:off x="9220826" y="1251411"/>
            <a:ext cx="1050652" cy="38730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ビジネスサービス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8" name="矩形 57">
            <a:extLst>
              <a:ext uri="{FF2B5EF4-FFF2-40B4-BE49-F238E27FC236}">
                <a16:creationId xmlns:a16="http://schemas.microsoft.com/office/drawing/2014/main" id="{19C002EC-29DF-4357-8427-11F8F2D8B709}"/>
              </a:ext>
            </a:extLst>
          </p:cNvPr>
          <p:cNvSpPr/>
          <p:nvPr/>
        </p:nvSpPr>
        <p:spPr>
          <a:xfrm>
            <a:off x="573911" y="4999018"/>
            <a:ext cx="3441458"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9" name="文本框 13">
            <a:extLst>
              <a:ext uri="{FF2B5EF4-FFF2-40B4-BE49-F238E27FC236}">
                <a16:creationId xmlns:a16="http://schemas.microsoft.com/office/drawing/2014/main" id="{3902CC02-E975-40F5-8666-B25A5EFA51D6}"/>
              </a:ext>
            </a:extLst>
          </p:cNvPr>
          <p:cNvSpPr txBox="1"/>
          <p:nvPr/>
        </p:nvSpPr>
        <p:spPr>
          <a:xfrm>
            <a:off x="879872" y="4997118"/>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ノレッジマップ</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latin typeface="游明朝" panose="02020400000000000000" pitchFamily="18" charset="-128"/>
                <a:ea typeface="DengXian" panose="02010600030101010101" pitchFamily="2" charset="-122"/>
                <a:cs typeface="Arial" panose="020B0604020202020204" pitchFamily="34" charset="0"/>
              </a:rPr>
              <a:t>K</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0" name="文本框 8">
            <a:extLst>
              <a:ext uri="{FF2B5EF4-FFF2-40B4-BE49-F238E27FC236}">
                <a16:creationId xmlns:a16="http://schemas.microsoft.com/office/drawing/2014/main" id="{560D222B-5C35-493F-8AE4-EA8A08877C49}"/>
              </a:ext>
            </a:extLst>
          </p:cNvPr>
          <p:cNvSpPr txBox="1"/>
          <p:nvPr/>
        </p:nvSpPr>
        <p:spPr>
          <a:xfrm>
            <a:off x="703891" y="5395247"/>
            <a:ext cx="3253301"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SimSun" panose="02010600030101010101" pitchFamily="2" charset="-122"/>
                <a:ea typeface="SimSun" panose="02010600030101010101" pitchFamily="2" charset="-122"/>
                <a:cs typeface="SimSun" panose="02010600030101010101" pitchFamily="2" charset="-122"/>
              </a:rPr>
              <a:t>ノレッジデータ管理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1" name="文本框 8">
            <a:extLst>
              <a:ext uri="{FF2B5EF4-FFF2-40B4-BE49-F238E27FC236}">
                <a16:creationId xmlns:a16="http://schemas.microsoft.com/office/drawing/2014/main" id="{77EBB3C7-0809-46FD-9D3E-BF4CA9315E66}"/>
              </a:ext>
            </a:extLst>
          </p:cNvPr>
          <p:cNvSpPr txBox="1"/>
          <p:nvPr/>
        </p:nvSpPr>
        <p:spPr>
          <a:xfrm>
            <a:off x="707163" y="5854483"/>
            <a:ext cx="1500129"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ノレッジマップ</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2" name="文本框 8">
            <a:extLst>
              <a:ext uri="{FF2B5EF4-FFF2-40B4-BE49-F238E27FC236}">
                <a16:creationId xmlns:a16="http://schemas.microsoft.com/office/drawing/2014/main" id="{6B2CA432-7CEB-41AD-87D0-02018DC4FB51}"/>
              </a:ext>
            </a:extLst>
          </p:cNvPr>
          <p:cNvSpPr txBox="1"/>
          <p:nvPr/>
        </p:nvSpPr>
        <p:spPr>
          <a:xfrm>
            <a:off x="2358512" y="5868323"/>
            <a:ext cx="1582622"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能力フォーム</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3" name="文本框 8">
            <a:extLst>
              <a:ext uri="{FF2B5EF4-FFF2-40B4-BE49-F238E27FC236}">
                <a16:creationId xmlns:a16="http://schemas.microsoft.com/office/drawing/2014/main" id="{4E72F10D-62EE-4284-BA5C-17D8F19148B0}"/>
              </a:ext>
            </a:extLst>
          </p:cNvPr>
          <p:cNvSpPr txBox="1"/>
          <p:nvPr/>
        </p:nvSpPr>
        <p:spPr>
          <a:xfrm>
            <a:off x="6774778" y="1287328"/>
            <a:ext cx="1050652" cy="31144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リクルート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4" name="矩形 63">
            <a:extLst>
              <a:ext uri="{FF2B5EF4-FFF2-40B4-BE49-F238E27FC236}">
                <a16:creationId xmlns:a16="http://schemas.microsoft.com/office/drawing/2014/main" id="{E49A0ECB-0DE8-4516-BDD4-F22D3F25E4F3}"/>
              </a:ext>
            </a:extLst>
          </p:cNvPr>
          <p:cNvSpPr/>
          <p:nvPr/>
        </p:nvSpPr>
        <p:spPr>
          <a:xfrm>
            <a:off x="4582372" y="4974206"/>
            <a:ext cx="3046065"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65" name="文本框 13">
            <a:extLst>
              <a:ext uri="{FF2B5EF4-FFF2-40B4-BE49-F238E27FC236}">
                <a16:creationId xmlns:a16="http://schemas.microsoft.com/office/drawing/2014/main" id="{DDEE5D87-9474-4B1B-9B3F-84FD43084DFD}"/>
              </a:ext>
            </a:extLst>
          </p:cNvPr>
          <p:cNvSpPr txBox="1"/>
          <p:nvPr/>
        </p:nvSpPr>
        <p:spPr>
          <a:xfrm>
            <a:off x="4766334" y="4972306"/>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D</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6" name="文本框 8">
            <a:extLst>
              <a:ext uri="{FF2B5EF4-FFF2-40B4-BE49-F238E27FC236}">
                <a16:creationId xmlns:a16="http://schemas.microsoft.com/office/drawing/2014/main" id="{BB472587-9497-47C1-98B4-C09B6FD82891}"/>
              </a:ext>
            </a:extLst>
          </p:cNvPr>
          <p:cNvSpPr txBox="1"/>
          <p:nvPr/>
        </p:nvSpPr>
        <p:spPr>
          <a:xfrm>
            <a:off x="4766334" y="5370435"/>
            <a:ext cx="2688678"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7" name="文本框 8">
            <a:extLst>
              <a:ext uri="{FF2B5EF4-FFF2-40B4-BE49-F238E27FC236}">
                <a16:creationId xmlns:a16="http://schemas.microsoft.com/office/drawing/2014/main" id="{3B7A04FE-A9C6-4BBE-BF26-1BBE724B039A}"/>
              </a:ext>
            </a:extLst>
          </p:cNvPr>
          <p:cNvSpPr txBox="1"/>
          <p:nvPr/>
        </p:nvSpPr>
        <p:spPr>
          <a:xfrm>
            <a:off x="4766333" y="5829671"/>
            <a:ext cx="1239776"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SimSun" panose="02010600030101010101" pitchFamily="2" charset="-122"/>
                <a:cs typeface="Arial" panose="020B0604020202020204" pitchFamily="34" charset="0"/>
              </a:rPr>
              <a:t>行動データ</a:t>
            </a: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8" name="文本框 8">
            <a:extLst>
              <a:ext uri="{FF2B5EF4-FFF2-40B4-BE49-F238E27FC236}">
                <a16:creationId xmlns:a16="http://schemas.microsoft.com/office/drawing/2014/main" id="{B42CD0F8-AEE5-455D-BE8B-5D16BF66747D}"/>
              </a:ext>
            </a:extLst>
          </p:cNvPr>
          <p:cNvSpPr txBox="1"/>
          <p:nvPr/>
        </p:nvSpPr>
        <p:spPr>
          <a:xfrm>
            <a:off x="6265964" y="5843511"/>
            <a:ext cx="1189047"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環境データ</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Tree>
    <p:extLst>
      <p:ext uri="{BB962C8B-B14F-4D97-AF65-F5344CB8AC3E}">
        <p14:creationId xmlns:p14="http://schemas.microsoft.com/office/powerpoint/2010/main" val="1757699924"/>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p:txBody>
          <a:bodyPr/>
          <a:lstStyle/>
          <a:p>
            <a:r>
              <a:rPr lang="ja-JP" altLang="en-US" dirty="0">
                <a:latin typeface="ＭＳ ゴシック" panose="020B0609070205080204" pitchFamily="49" charset="-128"/>
                <a:ea typeface="ＭＳ ゴシック" panose="020B0609070205080204" pitchFamily="49" charset="-128"/>
              </a:rPr>
              <a:t>システム移行・再構築のソリューション</a:t>
            </a:r>
            <a:endParaRPr lang="zh-CN" altLang="en-US"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631410" y="1236661"/>
            <a:ext cx="666274" cy="455537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既存システム</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696844" y="2561768"/>
            <a:ext cx="692727" cy="2924632"/>
          </a:xfrm>
          <a:prstGeom prst="rect">
            <a:avLst/>
          </a:prstGeom>
          <a:solidFill>
            <a:srgbClr val="00B0F0"/>
          </a:solidFill>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新システム</a:t>
            </a:r>
            <a:endParaRPr lang="en-US" altLang="ja-JP" sz="2800" b="1"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cxnSpLocks/>
            <a:stCxn id="47" idx="3"/>
            <a:endCxn id="14" idx="1"/>
          </p:cNvCxnSpPr>
          <p:nvPr/>
        </p:nvCxnSpPr>
        <p:spPr>
          <a:xfrm flipV="1">
            <a:off x="5769800" y="1416439"/>
            <a:ext cx="954430" cy="803198"/>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9" name="コネクタ: カギ線 28">
            <a:extLst>
              <a:ext uri="{FF2B5EF4-FFF2-40B4-BE49-F238E27FC236}">
                <a16:creationId xmlns:a16="http://schemas.microsoft.com/office/drawing/2014/main" id="{BC115870-2803-4821-A7D5-4A32072092D3}"/>
              </a:ext>
            </a:extLst>
          </p:cNvPr>
          <p:cNvCxnSpPr>
            <a:cxnSpLocks/>
            <a:stCxn id="79" idx="3"/>
            <a:endCxn id="15" idx="1"/>
          </p:cNvCxnSpPr>
          <p:nvPr/>
        </p:nvCxnSpPr>
        <p:spPr>
          <a:xfrm>
            <a:off x="10144974" y="3045458"/>
            <a:ext cx="551870" cy="978626"/>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4" idx="3"/>
            <a:endCxn id="84" idx="1"/>
          </p:cNvCxnSpPr>
          <p:nvPr/>
        </p:nvCxnSpPr>
        <p:spPr>
          <a:xfrm>
            <a:off x="8265770" y="1416439"/>
            <a:ext cx="2204426" cy="28902"/>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4" name="フローチャート: 複数書類 13">
            <a:extLst>
              <a:ext uri="{FF2B5EF4-FFF2-40B4-BE49-F238E27FC236}">
                <a16:creationId xmlns:a16="http://schemas.microsoft.com/office/drawing/2014/main" id="{9C4593D0-2411-41E4-A99A-2B556CDCD333}"/>
              </a:ext>
            </a:extLst>
          </p:cNvPr>
          <p:cNvSpPr/>
          <p:nvPr/>
        </p:nvSpPr>
        <p:spPr>
          <a:xfrm>
            <a:off x="6724230" y="797002"/>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新システム</a:t>
            </a:r>
            <a:endParaRPr kumimoji="1" lang="en-US" altLang="ja-JP" b="1" dirty="0">
              <a:solidFill>
                <a:schemeClr val="tx1"/>
              </a:solidFill>
            </a:endParaRPr>
          </a:p>
          <a:p>
            <a:pPr algn="ctr"/>
            <a:r>
              <a:rPr kumimoji="1" lang="ja-JP" altLang="en-US" b="1" dirty="0">
                <a:solidFill>
                  <a:schemeClr val="tx1"/>
                </a:solidFill>
              </a:rPr>
              <a:t>設計書</a:t>
            </a:r>
          </a:p>
        </p:txBody>
      </p:sp>
      <p:sp>
        <p:nvSpPr>
          <p:cNvPr id="16" name="フローチャート: 代替処理 15">
            <a:extLst>
              <a:ext uri="{FF2B5EF4-FFF2-40B4-BE49-F238E27FC236}">
                <a16:creationId xmlns:a16="http://schemas.microsoft.com/office/drawing/2014/main" id="{B735CEB2-1752-4471-B19C-F685F446DDCF}"/>
              </a:ext>
            </a:extLst>
          </p:cNvPr>
          <p:cNvSpPr/>
          <p:nvPr/>
        </p:nvSpPr>
        <p:spPr>
          <a:xfrm>
            <a:off x="2438400" y="1021392"/>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業務調査</a:t>
            </a:r>
          </a:p>
          <a:p>
            <a:pPr algn="ctr"/>
            <a:r>
              <a:rPr kumimoji="1" lang="ja-JP" altLang="en-US" b="1" dirty="0">
                <a:solidFill>
                  <a:schemeClr val="tx1"/>
                </a:solidFill>
              </a:rPr>
              <a:t>ツール</a:t>
            </a:r>
            <a:endParaRPr kumimoji="1" lang="en-US" altLang="ja-JP" b="1" dirty="0">
              <a:solidFill>
                <a:schemeClr val="tx1"/>
              </a:solidFill>
            </a:endParaRPr>
          </a:p>
        </p:txBody>
      </p:sp>
      <p:sp>
        <p:nvSpPr>
          <p:cNvPr id="35" name="フローチャート: 代替処理 34">
            <a:extLst>
              <a:ext uri="{FF2B5EF4-FFF2-40B4-BE49-F238E27FC236}">
                <a16:creationId xmlns:a16="http://schemas.microsoft.com/office/drawing/2014/main" id="{D4C61EC8-07E6-4889-9077-DA3FDF824948}"/>
              </a:ext>
            </a:extLst>
          </p:cNvPr>
          <p:cNvSpPr/>
          <p:nvPr/>
        </p:nvSpPr>
        <p:spPr>
          <a:xfrm>
            <a:off x="2460726" y="2659410"/>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データ抽出ツール</a:t>
            </a:r>
            <a:endParaRPr kumimoji="1" lang="en-US" altLang="ja-JP" b="1" dirty="0">
              <a:solidFill>
                <a:schemeClr val="tx1"/>
              </a:solidFill>
            </a:endParaRPr>
          </a:p>
        </p:txBody>
      </p:sp>
      <p:cxnSp>
        <p:nvCxnSpPr>
          <p:cNvPr id="45" name="コネクタ: カギ線 44">
            <a:extLst>
              <a:ext uri="{FF2B5EF4-FFF2-40B4-BE49-F238E27FC236}">
                <a16:creationId xmlns:a16="http://schemas.microsoft.com/office/drawing/2014/main" id="{D1F2E49E-94B0-441C-B579-50E7B0A71043}"/>
              </a:ext>
            </a:extLst>
          </p:cNvPr>
          <p:cNvCxnSpPr>
            <a:cxnSpLocks/>
            <a:stCxn id="6" idx="3"/>
            <a:endCxn id="35" idx="1"/>
          </p:cNvCxnSpPr>
          <p:nvPr/>
        </p:nvCxnSpPr>
        <p:spPr>
          <a:xfrm flipV="1">
            <a:off x="1297684" y="3077972"/>
            <a:ext cx="1163042" cy="43637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7" name="フローチャート: 複数書類 46">
            <a:extLst>
              <a:ext uri="{FF2B5EF4-FFF2-40B4-BE49-F238E27FC236}">
                <a16:creationId xmlns:a16="http://schemas.microsoft.com/office/drawing/2014/main" id="{74C3550B-547D-4A28-86C9-FAD2788CA9F1}"/>
              </a:ext>
            </a:extLst>
          </p:cNvPr>
          <p:cNvSpPr/>
          <p:nvPr/>
        </p:nvSpPr>
        <p:spPr>
          <a:xfrm>
            <a:off x="4495800" y="1600200"/>
            <a:ext cx="1274000" cy="1238874"/>
          </a:xfrm>
          <a:prstGeom prst="flowChartMultidocumen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既存システム設計書</a:t>
            </a:r>
          </a:p>
        </p:txBody>
      </p:sp>
      <p:cxnSp>
        <p:nvCxnSpPr>
          <p:cNvPr id="65" name="直線矢印コネクタ 64">
            <a:extLst>
              <a:ext uri="{FF2B5EF4-FFF2-40B4-BE49-F238E27FC236}">
                <a16:creationId xmlns:a16="http://schemas.microsoft.com/office/drawing/2014/main" id="{79B19674-D9E5-4EDA-80A2-3B858B2AC257}"/>
              </a:ext>
            </a:extLst>
          </p:cNvPr>
          <p:cNvCxnSpPr>
            <a:cxnSpLocks/>
            <a:stCxn id="16" idx="3"/>
            <a:endCxn id="14" idx="1"/>
          </p:cNvCxnSpPr>
          <p:nvPr/>
        </p:nvCxnSpPr>
        <p:spPr>
          <a:xfrm flipV="1">
            <a:off x="3787674" y="1416439"/>
            <a:ext cx="2936556" cy="23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コネクタ: カギ線 71">
            <a:extLst>
              <a:ext uri="{FF2B5EF4-FFF2-40B4-BE49-F238E27FC236}">
                <a16:creationId xmlns:a16="http://schemas.microsoft.com/office/drawing/2014/main" id="{E0E2888E-4FB0-40AA-80BB-591D1290ECED}"/>
              </a:ext>
            </a:extLst>
          </p:cNvPr>
          <p:cNvCxnSpPr>
            <a:cxnSpLocks/>
            <a:stCxn id="6" idx="3"/>
            <a:endCxn id="16" idx="1"/>
          </p:cNvCxnSpPr>
          <p:nvPr/>
        </p:nvCxnSpPr>
        <p:spPr>
          <a:xfrm flipV="1">
            <a:off x="1297684" y="1439954"/>
            <a:ext cx="1140716" cy="207439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9" name="フローチャート: 代替処理 78">
            <a:extLst>
              <a:ext uri="{FF2B5EF4-FFF2-40B4-BE49-F238E27FC236}">
                <a16:creationId xmlns:a16="http://schemas.microsoft.com/office/drawing/2014/main" id="{23BF4F56-00BA-471D-B416-B5C2A44A1662}"/>
              </a:ext>
            </a:extLst>
          </p:cNvPr>
          <p:cNvSpPr/>
          <p:nvPr/>
        </p:nvSpPr>
        <p:spPr>
          <a:xfrm>
            <a:off x="8795700" y="2626896"/>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自動テストツール</a:t>
            </a:r>
            <a:endParaRPr kumimoji="1" lang="en-US" altLang="ja-JP" b="1" dirty="0">
              <a:solidFill>
                <a:schemeClr val="tx1"/>
              </a:solidFill>
            </a:endParaRPr>
          </a:p>
        </p:txBody>
      </p:sp>
      <p:sp>
        <p:nvSpPr>
          <p:cNvPr id="84" name="フローチャート: 処理 83">
            <a:extLst>
              <a:ext uri="{FF2B5EF4-FFF2-40B4-BE49-F238E27FC236}">
                <a16:creationId xmlns:a16="http://schemas.microsoft.com/office/drawing/2014/main" id="{37821FAA-0340-4770-9B22-9E7D2CE72861}"/>
              </a:ext>
            </a:extLst>
          </p:cNvPr>
          <p:cNvSpPr/>
          <p:nvPr/>
        </p:nvSpPr>
        <p:spPr>
          <a:xfrm>
            <a:off x="10470196" y="1138875"/>
            <a:ext cx="1133554" cy="612932"/>
          </a:xfrm>
          <a:prstGeom prst="flowChartProces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開発</a:t>
            </a:r>
          </a:p>
        </p:txBody>
      </p:sp>
      <p:cxnSp>
        <p:nvCxnSpPr>
          <p:cNvPr id="88" name="直線矢印コネクタ 87">
            <a:extLst>
              <a:ext uri="{FF2B5EF4-FFF2-40B4-BE49-F238E27FC236}">
                <a16:creationId xmlns:a16="http://schemas.microsoft.com/office/drawing/2014/main" id="{A04F78C2-8F43-4CF4-8895-71A858C56DCC}"/>
              </a:ext>
            </a:extLst>
          </p:cNvPr>
          <p:cNvCxnSpPr>
            <a:cxnSpLocks/>
            <a:stCxn id="84" idx="2"/>
            <a:endCxn id="15" idx="0"/>
          </p:cNvCxnSpPr>
          <p:nvPr/>
        </p:nvCxnSpPr>
        <p:spPr>
          <a:xfrm>
            <a:off x="11036973" y="1751807"/>
            <a:ext cx="6235" cy="80996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92" name="フローチャート: 複数書類 91">
            <a:extLst>
              <a:ext uri="{FF2B5EF4-FFF2-40B4-BE49-F238E27FC236}">
                <a16:creationId xmlns:a16="http://schemas.microsoft.com/office/drawing/2014/main" id="{EDF2EDCE-8774-490E-91C7-980059864D91}"/>
              </a:ext>
            </a:extLst>
          </p:cNvPr>
          <p:cNvSpPr/>
          <p:nvPr/>
        </p:nvSpPr>
        <p:spPr>
          <a:xfrm>
            <a:off x="6800430" y="2438400"/>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結合テスト</a:t>
            </a:r>
            <a:endParaRPr kumimoji="1" lang="en-US" altLang="ja-JP" b="1" dirty="0">
              <a:solidFill>
                <a:schemeClr val="tx1"/>
              </a:solidFill>
            </a:endParaRPr>
          </a:p>
          <a:p>
            <a:pPr algn="ctr"/>
            <a:r>
              <a:rPr kumimoji="1" lang="ja-JP" altLang="en-US" b="1" dirty="0">
                <a:solidFill>
                  <a:schemeClr val="tx1"/>
                </a:solidFill>
              </a:rPr>
              <a:t>設計書</a:t>
            </a:r>
          </a:p>
        </p:txBody>
      </p:sp>
      <p:cxnSp>
        <p:nvCxnSpPr>
          <p:cNvPr id="93" name="直線矢印コネクタ 92">
            <a:extLst>
              <a:ext uri="{FF2B5EF4-FFF2-40B4-BE49-F238E27FC236}">
                <a16:creationId xmlns:a16="http://schemas.microsoft.com/office/drawing/2014/main" id="{82959901-E366-49BB-8D07-B0B7DAF4A6B9}"/>
              </a:ext>
            </a:extLst>
          </p:cNvPr>
          <p:cNvCxnSpPr>
            <a:cxnSpLocks/>
            <a:stCxn id="35" idx="3"/>
            <a:endCxn id="92" idx="1"/>
          </p:cNvCxnSpPr>
          <p:nvPr/>
        </p:nvCxnSpPr>
        <p:spPr>
          <a:xfrm flipV="1">
            <a:off x="3810000" y="3057837"/>
            <a:ext cx="2990430" cy="20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直線矢印コネクタ 101">
            <a:extLst>
              <a:ext uri="{FF2B5EF4-FFF2-40B4-BE49-F238E27FC236}">
                <a16:creationId xmlns:a16="http://schemas.microsoft.com/office/drawing/2014/main" id="{7BEFB6A5-9298-4D52-904B-7DC0CB30EA49}"/>
              </a:ext>
            </a:extLst>
          </p:cNvPr>
          <p:cNvCxnSpPr>
            <a:cxnSpLocks/>
            <a:stCxn id="92" idx="3"/>
            <a:endCxn id="79" idx="1"/>
          </p:cNvCxnSpPr>
          <p:nvPr/>
        </p:nvCxnSpPr>
        <p:spPr>
          <a:xfrm flipV="1">
            <a:off x="8341970" y="3045458"/>
            <a:ext cx="453730" cy="1237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07" name="フローチャート: 複数書類 106">
            <a:extLst>
              <a:ext uri="{FF2B5EF4-FFF2-40B4-BE49-F238E27FC236}">
                <a16:creationId xmlns:a16="http://schemas.microsoft.com/office/drawing/2014/main" id="{60BCF243-1983-442D-AD89-302435884FA9}"/>
              </a:ext>
            </a:extLst>
          </p:cNvPr>
          <p:cNvSpPr/>
          <p:nvPr/>
        </p:nvSpPr>
        <p:spPr>
          <a:xfrm>
            <a:off x="6724230" y="4281844"/>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システムテスト</a:t>
            </a:r>
            <a:endParaRPr kumimoji="1" lang="en-US" altLang="ja-JP" b="1" dirty="0">
              <a:solidFill>
                <a:schemeClr val="tx1"/>
              </a:solidFill>
            </a:endParaRPr>
          </a:p>
          <a:p>
            <a:pPr algn="ctr"/>
            <a:r>
              <a:rPr kumimoji="1" lang="ja-JP" altLang="en-US" b="1" dirty="0">
                <a:solidFill>
                  <a:schemeClr val="tx1"/>
                </a:solidFill>
              </a:rPr>
              <a:t>設計書</a:t>
            </a:r>
          </a:p>
        </p:txBody>
      </p:sp>
      <p:sp>
        <p:nvSpPr>
          <p:cNvPr id="111" name="フローチャート: 代替処理 110">
            <a:extLst>
              <a:ext uri="{FF2B5EF4-FFF2-40B4-BE49-F238E27FC236}">
                <a16:creationId xmlns:a16="http://schemas.microsoft.com/office/drawing/2014/main" id="{9000CE84-4442-468C-83BC-86998FDE4416}"/>
              </a:ext>
            </a:extLst>
          </p:cNvPr>
          <p:cNvSpPr/>
          <p:nvPr/>
        </p:nvSpPr>
        <p:spPr>
          <a:xfrm>
            <a:off x="8795700" y="36141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データ移行</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15" name="コネクタ: カギ線 114">
            <a:extLst>
              <a:ext uri="{FF2B5EF4-FFF2-40B4-BE49-F238E27FC236}">
                <a16:creationId xmlns:a16="http://schemas.microsoft.com/office/drawing/2014/main" id="{6B0272C6-9A95-4CE1-8069-1D0BE4D48851}"/>
              </a:ext>
            </a:extLst>
          </p:cNvPr>
          <p:cNvCxnSpPr>
            <a:cxnSpLocks/>
            <a:stCxn id="35" idx="2"/>
            <a:endCxn id="111" idx="1"/>
          </p:cNvCxnSpPr>
          <p:nvPr/>
        </p:nvCxnSpPr>
        <p:spPr>
          <a:xfrm rot="16200000" flipH="1">
            <a:off x="5697465" y="934431"/>
            <a:ext cx="536133" cy="566033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20" name="コネクタ: カギ線 119">
            <a:extLst>
              <a:ext uri="{FF2B5EF4-FFF2-40B4-BE49-F238E27FC236}">
                <a16:creationId xmlns:a16="http://schemas.microsoft.com/office/drawing/2014/main" id="{9115E4DF-9CE8-4855-8275-A4C5EF937E26}"/>
              </a:ext>
            </a:extLst>
          </p:cNvPr>
          <p:cNvCxnSpPr>
            <a:cxnSpLocks/>
            <a:stCxn id="111" idx="3"/>
            <a:endCxn id="15" idx="1"/>
          </p:cNvCxnSpPr>
          <p:nvPr/>
        </p:nvCxnSpPr>
        <p:spPr>
          <a:xfrm flipV="1">
            <a:off x="10144974" y="4024084"/>
            <a:ext cx="551870" cy="8583"/>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25" name="フローチャート: 代替処理 124">
            <a:extLst>
              <a:ext uri="{FF2B5EF4-FFF2-40B4-BE49-F238E27FC236}">
                <a16:creationId xmlns:a16="http://schemas.microsoft.com/office/drawing/2014/main" id="{5CA89347-CA13-48DE-B949-1931E1436714}"/>
              </a:ext>
            </a:extLst>
          </p:cNvPr>
          <p:cNvSpPr/>
          <p:nvPr/>
        </p:nvSpPr>
        <p:spPr>
          <a:xfrm>
            <a:off x="2439969" y="53427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データ検証</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34" name="コネクタ: カギ線 133">
            <a:extLst>
              <a:ext uri="{FF2B5EF4-FFF2-40B4-BE49-F238E27FC236}">
                <a16:creationId xmlns:a16="http://schemas.microsoft.com/office/drawing/2014/main" id="{08E9371F-4441-41E1-BA0C-3FFDA5247041}"/>
              </a:ext>
            </a:extLst>
          </p:cNvPr>
          <p:cNvCxnSpPr>
            <a:cxnSpLocks/>
            <a:stCxn id="107" idx="3"/>
            <a:endCxn id="111" idx="2"/>
          </p:cNvCxnSpPr>
          <p:nvPr/>
        </p:nvCxnSpPr>
        <p:spPr>
          <a:xfrm flipV="1">
            <a:off x="8265770" y="4451229"/>
            <a:ext cx="1204567" cy="450052"/>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7" name="コネクタ: カギ線 136">
            <a:extLst>
              <a:ext uri="{FF2B5EF4-FFF2-40B4-BE49-F238E27FC236}">
                <a16:creationId xmlns:a16="http://schemas.microsoft.com/office/drawing/2014/main" id="{811B08B7-D334-4BF0-BDE0-0B298FB453B8}"/>
              </a:ext>
            </a:extLst>
          </p:cNvPr>
          <p:cNvCxnSpPr>
            <a:cxnSpLocks/>
            <a:stCxn id="15" idx="2"/>
            <a:endCxn id="125" idx="3"/>
          </p:cNvCxnSpPr>
          <p:nvPr/>
        </p:nvCxnSpPr>
        <p:spPr>
          <a:xfrm rot="5400000">
            <a:off x="7278793" y="1996851"/>
            <a:ext cx="274867" cy="7253965"/>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8" name="コネクタ: カギ線 137">
            <a:extLst>
              <a:ext uri="{FF2B5EF4-FFF2-40B4-BE49-F238E27FC236}">
                <a16:creationId xmlns:a16="http://schemas.microsoft.com/office/drawing/2014/main" id="{48B4F8E0-C770-4DFC-B6E6-1A5EADA36B3B}"/>
              </a:ext>
            </a:extLst>
          </p:cNvPr>
          <p:cNvCxnSpPr>
            <a:cxnSpLocks/>
            <a:stCxn id="6" idx="3"/>
            <a:endCxn id="125" idx="1"/>
          </p:cNvCxnSpPr>
          <p:nvPr/>
        </p:nvCxnSpPr>
        <p:spPr>
          <a:xfrm>
            <a:off x="1297684" y="3514347"/>
            <a:ext cx="1142285" cy="2246920"/>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41" name="コネクタ: カギ線 140">
            <a:extLst>
              <a:ext uri="{FF2B5EF4-FFF2-40B4-BE49-F238E27FC236}">
                <a16:creationId xmlns:a16="http://schemas.microsoft.com/office/drawing/2014/main" id="{355D1798-499B-4CDC-BF20-F326F7BC325E}"/>
              </a:ext>
            </a:extLst>
          </p:cNvPr>
          <p:cNvCxnSpPr>
            <a:cxnSpLocks/>
            <a:stCxn id="125" idx="0"/>
            <a:endCxn id="107" idx="1"/>
          </p:cNvCxnSpPr>
          <p:nvPr/>
        </p:nvCxnSpPr>
        <p:spPr>
          <a:xfrm rot="5400000" flipH="1" flipV="1">
            <a:off x="4698706" y="3317181"/>
            <a:ext cx="441424" cy="360962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117217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ACB85-484F-4C13-AB04-C9A16B345506}"/>
              </a:ext>
            </a:extLst>
          </p:cNvPr>
          <p:cNvSpPr>
            <a:spLocks noGrp="1"/>
          </p:cNvSpPr>
          <p:nvPr>
            <p:ph type="title"/>
          </p:nvPr>
        </p:nvSpPr>
        <p:spPr/>
        <p:txBody>
          <a:bodyPr/>
          <a:lstStyle/>
          <a:p>
            <a:r>
              <a:rPr kumimoji="1" lang="ja-JP" altLang="en-US" dirty="0"/>
              <a:t>品質保証ソリューション</a:t>
            </a:r>
          </a:p>
        </p:txBody>
      </p:sp>
      <p:sp>
        <p:nvSpPr>
          <p:cNvPr id="4" name="object 3">
            <a:extLst>
              <a:ext uri="{FF2B5EF4-FFF2-40B4-BE49-F238E27FC236}">
                <a16:creationId xmlns:a16="http://schemas.microsoft.com/office/drawing/2014/main" id="{031351EA-6CEA-492D-AF45-1F027F769E76}"/>
              </a:ext>
            </a:extLst>
          </p:cNvPr>
          <p:cNvSpPr/>
          <p:nvPr/>
        </p:nvSpPr>
        <p:spPr>
          <a:xfrm>
            <a:off x="4899151" y="1042765"/>
            <a:ext cx="1170940" cy="1945005"/>
          </a:xfrm>
          <a:custGeom>
            <a:avLst/>
            <a:gdLst/>
            <a:ahLst/>
            <a:cxnLst/>
            <a:rect l="l" t="t" r="r" b="b"/>
            <a:pathLst>
              <a:path w="1170939" h="1945004">
                <a:moveTo>
                  <a:pt x="0" y="0"/>
                </a:moveTo>
                <a:lnTo>
                  <a:pt x="1170432" y="1944624"/>
                </a:lnTo>
              </a:path>
            </a:pathLst>
          </a:custGeom>
          <a:ln w="38100">
            <a:solidFill>
              <a:srgbClr val="000000"/>
            </a:solidFill>
          </a:ln>
        </p:spPr>
        <p:txBody>
          <a:bodyPr wrap="square" lIns="0" tIns="0" rIns="0" bIns="0" rtlCol="0"/>
          <a:lstStyle/>
          <a:p>
            <a:endParaRPr/>
          </a:p>
        </p:txBody>
      </p:sp>
      <p:sp>
        <p:nvSpPr>
          <p:cNvPr id="5" name="object 4">
            <a:extLst>
              <a:ext uri="{FF2B5EF4-FFF2-40B4-BE49-F238E27FC236}">
                <a16:creationId xmlns:a16="http://schemas.microsoft.com/office/drawing/2014/main" id="{00E90569-C083-4821-8968-09F1D24FA69E}"/>
              </a:ext>
            </a:extLst>
          </p:cNvPr>
          <p:cNvSpPr/>
          <p:nvPr/>
        </p:nvSpPr>
        <p:spPr>
          <a:xfrm>
            <a:off x="6069584" y="971137"/>
            <a:ext cx="1092835" cy="2016760"/>
          </a:xfrm>
          <a:custGeom>
            <a:avLst/>
            <a:gdLst/>
            <a:ahLst/>
            <a:cxnLst/>
            <a:rect l="l" t="t" r="r" b="b"/>
            <a:pathLst>
              <a:path w="1092835" h="2016760">
                <a:moveTo>
                  <a:pt x="1092708" y="0"/>
                </a:moveTo>
                <a:lnTo>
                  <a:pt x="0" y="2016252"/>
                </a:lnTo>
              </a:path>
            </a:pathLst>
          </a:custGeom>
          <a:ln w="38100">
            <a:solidFill>
              <a:srgbClr val="000000"/>
            </a:solidFill>
          </a:ln>
        </p:spPr>
        <p:txBody>
          <a:bodyPr wrap="square" lIns="0" tIns="0" rIns="0" bIns="0" rtlCol="0"/>
          <a:lstStyle/>
          <a:p>
            <a:endParaRPr/>
          </a:p>
        </p:txBody>
      </p:sp>
      <p:sp>
        <p:nvSpPr>
          <p:cNvPr id="6" name="object 5">
            <a:extLst>
              <a:ext uri="{FF2B5EF4-FFF2-40B4-BE49-F238E27FC236}">
                <a16:creationId xmlns:a16="http://schemas.microsoft.com/office/drawing/2014/main" id="{A943769F-8EC9-4EC1-8AFA-7DC21AA99539}"/>
              </a:ext>
            </a:extLst>
          </p:cNvPr>
          <p:cNvSpPr txBox="1"/>
          <p:nvPr/>
        </p:nvSpPr>
        <p:spPr>
          <a:xfrm>
            <a:off x="3552101" y="977570"/>
            <a:ext cx="1537970" cy="1103630"/>
          </a:xfrm>
          <a:prstGeom prst="rect">
            <a:avLst/>
          </a:prstGeom>
        </p:spPr>
        <p:txBody>
          <a:bodyPr vert="horz" wrap="square" lIns="0" tIns="127635" rIns="0" bIns="0" rtlCol="0">
            <a:spAutoFit/>
          </a:bodyPr>
          <a:lstStyle/>
          <a:p>
            <a:pPr marL="12700">
              <a:lnSpc>
                <a:spcPct val="100000"/>
              </a:lnSpc>
              <a:spcBef>
                <a:spcPts val="1005"/>
              </a:spcBef>
            </a:pPr>
            <a:r>
              <a:rPr sz="1600" spc="-5" dirty="0">
                <a:latin typeface="BIZ UDPゴシック"/>
                <a:cs typeface="BIZ UDPゴシック"/>
              </a:rPr>
              <a:t>要件定義</a:t>
            </a:r>
            <a:endParaRPr sz="1600">
              <a:latin typeface="BIZ UDPゴシック"/>
              <a:cs typeface="BIZ UDPゴシック"/>
            </a:endParaRPr>
          </a:p>
          <a:p>
            <a:pPr marL="401320">
              <a:lnSpc>
                <a:spcPct val="100000"/>
              </a:lnSpc>
              <a:spcBef>
                <a:spcPts val="905"/>
              </a:spcBef>
            </a:pPr>
            <a:r>
              <a:rPr sz="1600" spc="-5" dirty="0">
                <a:latin typeface="BIZ UDPゴシック"/>
                <a:cs typeface="BIZ UDPゴシック"/>
              </a:rPr>
              <a:t>基本設計</a:t>
            </a:r>
            <a:endParaRPr sz="1600">
              <a:latin typeface="BIZ UDPゴシック"/>
              <a:cs typeface="BIZ UDPゴシック"/>
            </a:endParaRPr>
          </a:p>
          <a:p>
            <a:pPr marL="714375">
              <a:lnSpc>
                <a:spcPct val="100000"/>
              </a:lnSpc>
              <a:spcBef>
                <a:spcPts val="915"/>
              </a:spcBef>
            </a:pPr>
            <a:r>
              <a:rPr sz="1600" spc="-5" dirty="0">
                <a:latin typeface="BIZ UDPゴシック"/>
                <a:cs typeface="BIZ UDPゴシック"/>
              </a:rPr>
              <a:t>詳細設計</a:t>
            </a:r>
            <a:endParaRPr sz="1600">
              <a:latin typeface="BIZ UDPゴシック"/>
              <a:cs typeface="BIZ UDPゴシック"/>
            </a:endParaRPr>
          </a:p>
        </p:txBody>
      </p:sp>
      <p:sp>
        <p:nvSpPr>
          <p:cNvPr id="7" name="object 6">
            <a:extLst>
              <a:ext uri="{FF2B5EF4-FFF2-40B4-BE49-F238E27FC236}">
                <a16:creationId xmlns:a16="http://schemas.microsoft.com/office/drawing/2014/main" id="{1A1E9920-4F47-4B33-A67A-2B8D5BFF0ECA}"/>
              </a:ext>
            </a:extLst>
          </p:cNvPr>
          <p:cNvSpPr txBox="1"/>
          <p:nvPr/>
        </p:nvSpPr>
        <p:spPr>
          <a:xfrm>
            <a:off x="4488740" y="2159872"/>
            <a:ext cx="43116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実装</a:t>
            </a:r>
            <a:endParaRPr sz="1600">
              <a:latin typeface="BIZ UDPゴシック"/>
              <a:cs typeface="BIZ UDPゴシック"/>
            </a:endParaRPr>
          </a:p>
        </p:txBody>
      </p:sp>
      <p:sp>
        <p:nvSpPr>
          <p:cNvPr id="8" name="object 7">
            <a:extLst>
              <a:ext uri="{FF2B5EF4-FFF2-40B4-BE49-F238E27FC236}">
                <a16:creationId xmlns:a16="http://schemas.microsoft.com/office/drawing/2014/main" id="{15C0AB42-A629-4B8B-8290-3396147326B8}"/>
              </a:ext>
            </a:extLst>
          </p:cNvPr>
          <p:cNvSpPr txBox="1"/>
          <p:nvPr/>
        </p:nvSpPr>
        <p:spPr>
          <a:xfrm>
            <a:off x="5451132" y="3006955"/>
            <a:ext cx="1417955" cy="258404"/>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0000FF"/>
                </a:solidFill>
                <a:latin typeface="BIZ UDPゴシック"/>
                <a:cs typeface="BIZ UDPゴシック"/>
              </a:rPr>
              <a:t>ソ</a:t>
            </a:r>
            <a:r>
              <a:rPr sz="1600" spc="-5" dirty="0">
                <a:solidFill>
                  <a:srgbClr val="0000FF"/>
                </a:solidFill>
                <a:latin typeface="BIZ UDPゴシック"/>
                <a:cs typeface="BIZ UDPゴシック"/>
              </a:rPr>
              <a:t>ース</a:t>
            </a:r>
            <a:r>
              <a:rPr sz="1600" spc="-10" dirty="0">
                <a:solidFill>
                  <a:srgbClr val="0000FF"/>
                </a:solidFill>
                <a:latin typeface="BIZ UDPゴシック"/>
                <a:cs typeface="BIZ UDPゴシック"/>
              </a:rPr>
              <a:t>コ</a:t>
            </a:r>
            <a:r>
              <a:rPr sz="1600" spc="-5" dirty="0">
                <a:solidFill>
                  <a:srgbClr val="0000FF"/>
                </a:solidFill>
                <a:latin typeface="BIZ UDPゴシック"/>
                <a:cs typeface="BIZ UDPゴシック"/>
              </a:rPr>
              <a:t>ード</a:t>
            </a:r>
            <a:endParaRPr sz="1600" dirty="0">
              <a:latin typeface="BIZ UDPゴシック"/>
              <a:cs typeface="BIZ UDPゴシック"/>
            </a:endParaRPr>
          </a:p>
        </p:txBody>
      </p:sp>
      <p:sp>
        <p:nvSpPr>
          <p:cNvPr id="9" name="object 8">
            <a:extLst>
              <a:ext uri="{FF2B5EF4-FFF2-40B4-BE49-F238E27FC236}">
                <a16:creationId xmlns:a16="http://schemas.microsoft.com/office/drawing/2014/main" id="{05F7683C-A792-4106-AB8A-1A360AE6DECC}"/>
              </a:ext>
            </a:extLst>
          </p:cNvPr>
          <p:cNvSpPr txBox="1"/>
          <p:nvPr/>
        </p:nvSpPr>
        <p:spPr>
          <a:xfrm>
            <a:off x="6828819" y="963179"/>
            <a:ext cx="2930268" cy="1113155"/>
          </a:xfrm>
          <a:prstGeom prst="rect">
            <a:avLst/>
          </a:prstGeom>
        </p:spPr>
        <p:txBody>
          <a:bodyPr vert="horz" wrap="square" lIns="0" tIns="12700" rIns="0" bIns="0" rtlCol="0">
            <a:spAutoFit/>
          </a:bodyPr>
          <a:lstStyle/>
          <a:p>
            <a:pPr marL="189865" marR="5080" indent="233045">
              <a:lnSpc>
                <a:spcPct val="147800"/>
              </a:lnSpc>
              <a:spcBef>
                <a:spcPts val="100"/>
              </a:spcBef>
            </a:pPr>
            <a:r>
              <a:rPr sz="1600" b="1" spc="-5" dirty="0">
                <a:solidFill>
                  <a:srgbClr val="FF0000"/>
                </a:solidFill>
                <a:latin typeface="BIZ UDPゴシック"/>
                <a:cs typeface="BIZ UDPゴシック"/>
              </a:rPr>
              <a:t>受</a:t>
            </a:r>
            <a:r>
              <a:rPr sz="1600" b="1" spc="-10" dirty="0">
                <a:solidFill>
                  <a:srgbClr val="FF0000"/>
                </a:solidFill>
                <a:latin typeface="BIZ UDPゴシック"/>
                <a:cs typeface="BIZ UDPゴシック"/>
              </a:rPr>
              <a:t>け</a:t>
            </a:r>
            <a:r>
              <a:rPr sz="1600" b="1" spc="-5" dirty="0">
                <a:solidFill>
                  <a:srgbClr val="FF0000"/>
                </a:solidFill>
                <a:latin typeface="BIZ UDPゴシック"/>
                <a:cs typeface="BIZ UDPゴシック"/>
              </a:rPr>
              <a:t>入れテ</a:t>
            </a:r>
            <a:r>
              <a:rPr sz="1600" b="1" spc="-10" dirty="0">
                <a:solidFill>
                  <a:srgbClr val="FF0000"/>
                </a:solidFill>
                <a:latin typeface="BIZ UDPゴシック"/>
                <a:cs typeface="BIZ UDPゴシック"/>
              </a:rPr>
              <a:t>ス</a:t>
            </a:r>
            <a:r>
              <a:rPr sz="1600" b="1" spc="-5" dirty="0">
                <a:solidFill>
                  <a:srgbClr val="FF0000"/>
                </a:solidFill>
                <a:latin typeface="BIZ UDPゴシック"/>
                <a:cs typeface="BIZ UDPゴシック"/>
              </a:rPr>
              <a:t>ト実行 </a:t>
            </a:r>
            <a:r>
              <a:rPr sz="1600" b="1" spc="-10" dirty="0">
                <a:solidFill>
                  <a:srgbClr val="FF0000"/>
                </a:solidFill>
                <a:latin typeface="BIZ UDPゴシック"/>
                <a:cs typeface="BIZ UDPゴシック"/>
              </a:rPr>
              <a:t>シ</a:t>
            </a:r>
            <a:r>
              <a:rPr sz="1600" b="1" spc="-15" dirty="0">
                <a:solidFill>
                  <a:srgbClr val="FF0000"/>
                </a:solidFill>
                <a:latin typeface="BIZ UDPゴシック"/>
                <a:cs typeface="BIZ UDPゴシック"/>
              </a:rPr>
              <a:t>ス</a:t>
            </a:r>
            <a:r>
              <a:rPr sz="1600" b="1" spc="-5" dirty="0">
                <a:solidFill>
                  <a:srgbClr val="FF0000"/>
                </a:solidFill>
                <a:latin typeface="BIZ UDPゴシック"/>
                <a:cs typeface="BIZ UDPゴシック"/>
              </a:rPr>
              <a:t>テ</a:t>
            </a:r>
            <a:r>
              <a:rPr sz="1600" b="1" spc="-10" dirty="0">
                <a:solidFill>
                  <a:srgbClr val="FF0000"/>
                </a:solidFill>
                <a:latin typeface="BIZ UDPゴシック"/>
                <a:cs typeface="BIZ UDPゴシック"/>
              </a:rPr>
              <a:t>ム</a:t>
            </a:r>
            <a:r>
              <a:rPr sz="1600" b="1" spc="-5" dirty="0">
                <a:solidFill>
                  <a:srgbClr val="FF0000"/>
                </a:solidFill>
                <a:latin typeface="BIZ UDPゴシック"/>
                <a:cs typeface="BIZ UDPゴシック"/>
              </a:rPr>
              <a:t>テ</a:t>
            </a:r>
            <a:r>
              <a:rPr sz="1600" b="1" spc="-15" dirty="0">
                <a:solidFill>
                  <a:srgbClr val="FF0000"/>
                </a:solidFill>
                <a:latin typeface="BIZ UDPゴシック"/>
                <a:cs typeface="BIZ UDPゴシック"/>
              </a:rPr>
              <a:t>ス</a:t>
            </a:r>
            <a:r>
              <a:rPr sz="1600" b="1" spc="-5" dirty="0">
                <a:solidFill>
                  <a:srgbClr val="FF0000"/>
                </a:solidFill>
                <a:latin typeface="BIZ UDPゴシック"/>
                <a:cs typeface="BIZ UDPゴシック"/>
              </a:rPr>
              <a:t>ト実行</a:t>
            </a:r>
            <a:endParaRPr sz="1600" dirty="0">
              <a:latin typeface="BIZ UDPゴシック"/>
              <a:cs typeface="BIZ UDPゴシック"/>
            </a:endParaRPr>
          </a:p>
          <a:p>
            <a:pPr marL="12700">
              <a:lnSpc>
                <a:spcPct val="100000"/>
              </a:lnSpc>
              <a:spcBef>
                <a:spcPts val="965"/>
              </a:spcBef>
            </a:pPr>
            <a:r>
              <a:rPr sz="1600" b="1" spc="-5" dirty="0">
                <a:solidFill>
                  <a:srgbClr val="FF0000"/>
                </a:solidFill>
                <a:latin typeface="BIZ UDPゴシック"/>
                <a:cs typeface="BIZ UDPゴシック"/>
              </a:rPr>
              <a:t>統合テ</a:t>
            </a:r>
            <a:r>
              <a:rPr sz="1600" b="1" spc="-10" dirty="0">
                <a:solidFill>
                  <a:srgbClr val="FF0000"/>
                </a:solidFill>
                <a:latin typeface="BIZ UDPゴシック"/>
                <a:cs typeface="BIZ UDPゴシック"/>
              </a:rPr>
              <a:t>ス</a:t>
            </a:r>
            <a:r>
              <a:rPr sz="1600" b="1" spc="-5" dirty="0">
                <a:solidFill>
                  <a:srgbClr val="FF0000"/>
                </a:solidFill>
                <a:latin typeface="BIZ UDPゴシック"/>
                <a:cs typeface="BIZ UDPゴシック"/>
              </a:rPr>
              <a:t>ト実行</a:t>
            </a:r>
            <a:endParaRPr sz="1600" dirty="0">
              <a:latin typeface="BIZ UDPゴシック"/>
              <a:cs typeface="BIZ UDPゴシック"/>
            </a:endParaRPr>
          </a:p>
        </p:txBody>
      </p:sp>
      <p:sp>
        <p:nvSpPr>
          <p:cNvPr id="10" name="object 9">
            <a:extLst>
              <a:ext uri="{FF2B5EF4-FFF2-40B4-BE49-F238E27FC236}">
                <a16:creationId xmlns:a16="http://schemas.microsoft.com/office/drawing/2014/main" id="{CC0CB7B9-4117-47FA-99ED-AF621A74CF26}"/>
              </a:ext>
            </a:extLst>
          </p:cNvPr>
          <p:cNvSpPr txBox="1"/>
          <p:nvPr/>
        </p:nvSpPr>
        <p:spPr>
          <a:xfrm>
            <a:off x="6626107" y="2241358"/>
            <a:ext cx="3451830" cy="258404"/>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FF0000"/>
                </a:solidFill>
                <a:latin typeface="BIZ UDPゴシック"/>
                <a:cs typeface="BIZ UDPゴシック"/>
              </a:rPr>
              <a:t>コ</a:t>
            </a:r>
            <a:r>
              <a:rPr sz="1600" b="1" spc="-5" dirty="0">
                <a:solidFill>
                  <a:srgbClr val="FF0000"/>
                </a:solidFill>
                <a:latin typeface="BIZ UDPゴシック"/>
                <a:cs typeface="BIZ UDPゴシック"/>
              </a:rPr>
              <a:t>ンポー</a:t>
            </a:r>
            <a:r>
              <a:rPr sz="1600" b="1" spc="-10" dirty="0">
                <a:solidFill>
                  <a:srgbClr val="FF0000"/>
                </a:solidFill>
                <a:latin typeface="BIZ UDPゴシック"/>
                <a:cs typeface="BIZ UDPゴシック"/>
              </a:rPr>
              <a:t>ネ</a:t>
            </a:r>
            <a:r>
              <a:rPr sz="1600" b="1" spc="-5" dirty="0">
                <a:solidFill>
                  <a:srgbClr val="FF0000"/>
                </a:solidFill>
                <a:latin typeface="BIZ UDPゴシック"/>
                <a:cs typeface="BIZ UDPゴシック"/>
              </a:rPr>
              <a:t>ントテ</a:t>
            </a:r>
            <a:r>
              <a:rPr sz="1600" b="1" spc="-10" dirty="0">
                <a:solidFill>
                  <a:srgbClr val="FF0000"/>
                </a:solidFill>
                <a:latin typeface="BIZ UDPゴシック"/>
                <a:cs typeface="BIZ UDPゴシック"/>
              </a:rPr>
              <a:t>ス</a:t>
            </a:r>
            <a:r>
              <a:rPr sz="1600" b="1" spc="-5" dirty="0">
                <a:solidFill>
                  <a:srgbClr val="FF0000"/>
                </a:solidFill>
                <a:latin typeface="BIZ UDPゴシック"/>
                <a:cs typeface="BIZ UDPゴシック"/>
              </a:rPr>
              <a:t>ト実行</a:t>
            </a:r>
            <a:endParaRPr sz="1600" dirty="0">
              <a:latin typeface="BIZ UDPゴシック"/>
              <a:cs typeface="BIZ UDPゴシック"/>
            </a:endParaRPr>
          </a:p>
        </p:txBody>
      </p:sp>
      <p:sp>
        <p:nvSpPr>
          <p:cNvPr id="11" name="object 10">
            <a:extLst>
              <a:ext uri="{FF2B5EF4-FFF2-40B4-BE49-F238E27FC236}">
                <a16:creationId xmlns:a16="http://schemas.microsoft.com/office/drawing/2014/main" id="{57EA7A77-36D2-4A11-BC5D-F594AD7CB584}"/>
              </a:ext>
            </a:extLst>
          </p:cNvPr>
          <p:cNvSpPr/>
          <p:nvPr/>
        </p:nvSpPr>
        <p:spPr>
          <a:xfrm>
            <a:off x="5352795" y="1257649"/>
            <a:ext cx="1417955" cy="0"/>
          </a:xfrm>
          <a:custGeom>
            <a:avLst/>
            <a:gdLst/>
            <a:ahLst/>
            <a:cxnLst/>
            <a:rect l="l" t="t" r="r" b="b"/>
            <a:pathLst>
              <a:path w="1417954">
                <a:moveTo>
                  <a:pt x="1417827" y="0"/>
                </a:moveTo>
                <a:lnTo>
                  <a:pt x="0" y="0"/>
                </a:lnTo>
              </a:path>
            </a:pathLst>
          </a:custGeom>
          <a:ln w="19812">
            <a:solidFill>
              <a:srgbClr val="CC3300"/>
            </a:solidFill>
          </a:ln>
        </p:spPr>
        <p:txBody>
          <a:bodyPr wrap="square" lIns="0" tIns="0" rIns="0" bIns="0" rtlCol="0"/>
          <a:lstStyle/>
          <a:p>
            <a:endParaRPr/>
          </a:p>
        </p:txBody>
      </p:sp>
      <p:sp>
        <p:nvSpPr>
          <p:cNvPr id="12" name="object 11">
            <a:extLst>
              <a:ext uri="{FF2B5EF4-FFF2-40B4-BE49-F238E27FC236}">
                <a16:creationId xmlns:a16="http://schemas.microsoft.com/office/drawing/2014/main" id="{12C34A20-2F08-48F8-9EAD-753CA23F8A4D}"/>
              </a:ext>
            </a:extLst>
          </p:cNvPr>
          <p:cNvSpPr/>
          <p:nvPr/>
        </p:nvSpPr>
        <p:spPr>
          <a:xfrm>
            <a:off x="5289293" y="1219547"/>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3" name="object 12">
            <a:extLst>
              <a:ext uri="{FF2B5EF4-FFF2-40B4-BE49-F238E27FC236}">
                <a16:creationId xmlns:a16="http://schemas.microsoft.com/office/drawing/2014/main" id="{54D642F9-6D1F-4F19-B0EA-2F8F41DF90B3}"/>
              </a:ext>
            </a:extLst>
          </p:cNvPr>
          <p:cNvSpPr/>
          <p:nvPr/>
        </p:nvSpPr>
        <p:spPr>
          <a:xfrm>
            <a:off x="5509768" y="1618838"/>
            <a:ext cx="1105535" cy="0"/>
          </a:xfrm>
          <a:custGeom>
            <a:avLst/>
            <a:gdLst/>
            <a:ahLst/>
            <a:cxnLst/>
            <a:rect l="l" t="t" r="r" b="b"/>
            <a:pathLst>
              <a:path w="1105535">
                <a:moveTo>
                  <a:pt x="1105408" y="0"/>
                </a:moveTo>
                <a:lnTo>
                  <a:pt x="0" y="0"/>
                </a:lnTo>
              </a:path>
            </a:pathLst>
          </a:custGeom>
          <a:ln w="19812">
            <a:solidFill>
              <a:srgbClr val="CC3300"/>
            </a:solidFill>
          </a:ln>
        </p:spPr>
        <p:txBody>
          <a:bodyPr wrap="square" lIns="0" tIns="0" rIns="0" bIns="0" rtlCol="0"/>
          <a:lstStyle/>
          <a:p>
            <a:endParaRPr/>
          </a:p>
        </p:txBody>
      </p:sp>
      <p:sp>
        <p:nvSpPr>
          <p:cNvPr id="14" name="object 13">
            <a:extLst>
              <a:ext uri="{FF2B5EF4-FFF2-40B4-BE49-F238E27FC236}">
                <a16:creationId xmlns:a16="http://schemas.microsoft.com/office/drawing/2014/main" id="{09E1225C-071B-4C99-BAF3-2A1FA81268F2}"/>
              </a:ext>
            </a:extLst>
          </p:cNvPr>
          <p:cNvSpPr/>
          <p:nvPr/>
        </p:nvSpPr>
        <p:spPr>
          <a:xfrm>
            <a:off x="5446266" y="1580735"/>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5" name="object 14">
            <a:extLst>
              <a:ext uri="{FF2B5EF4-FFF2-40B4-BE49-F238E27FC236}">
                <a16:creationId xmlns:a16="http://schemas.microsoft.com/office/drawing/2014/main" id="{E20E837F-2F98-4476-AFCA-D99FAEBB0488}"/>
              </a:ext>
            </a:extLst>
          </p:cNvPr>
          <p:cNvSpPr/>
          <p:nvPr/>
        </p:nvSpPr>
        <p:spPr>
          <a:xfrm>
            <a:off x="5665216" y="1978501"/>
            <a:ext cx="795020" cy="0"/>
          </a:xfrm>
          <a:custGeom>
            <a:avLst/>
            <a:gdLst/>
            <a:ahLst/>
            <a:cxnLst/>
            <a:rect l="l" t="t" r="r" b="b"/>
            <a:pathLst>
              <a:path w="795020">
                <a:moveTo>
                  <a:pt x="794512" y="0"/>
                </a:moveTo>
                <a:lnTo>
                  <a:pt x="0" y="0"/>
                </a:lnTo>
              </a:path>
            </a:pathLst>
          </a:custGeom>
          <a:ln w="19812">
            <a:solidFill>
              <a:srgbClr val="CC3300"/>
            </a:solidFill>
          </a:ln>
        </p:spPr>
        <p:txBody>
          <a:bodyPr wrap="square" lIns="0" tIns="0" rIns="0" bIns="0" rtlCol="0"/>
          <a:lstStyle/>
          <a:p>
            <a:endParaRPr/>
          </a:p>
        </p:txBody>
      </p:sp>
      <p:sp>
        <p:nvSpPr>
          <p:cNvPr id="16" name="object 15">
            <a:extLst>
              <a:ext uri="{FF2B5EF4-FFF2-40B4-BE49-F238E27FC236}">
                <a16:creationId xmlns:a16="http://schemas.microsoft.com/office/drawing/2014/main" id="{548A7D21-B969-49BC-A404-6AE4BE66EDF5}"/>
              </a:ext>
            </a:extLst>
          </p:cNvPr>
          <p:cNvSpPr/>
          <p:nvPr/>
        </p:nvSpPr>
        <p:spPr>
          <a:xfrm>
            <a:off x="5601714" y="1940399"/>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7" name="object 16">
            <a:extLst>
              <a:ext uri="{FF2B5EF4-FFF2-40B4-BE49-F238E27FC236}">
                <a16:creationId xmlns:a16="http://schemas.microsoft.com/office/drawing/2014/main" id="{E0ECFE77-2819-4E47-9B73-826474AEEA45}"/>
              </a:ext>
            </a:extLst>
          </p:cNvPr>
          <p:cNvSpPr/>
          <p:nvPr/>
        </p:nvSpPr>
        <p:spPr>
          <a:xfrm>
            <a:off x="5822187" y="2339689"/>
            <a:ext cx="480695" cy="0"/>
          </a:xfrm>
          <a:custGeom>
            <a:avLst/>
            <a:gdLst/>
            <a:ahLst/>
            <a:cxnLst/>
            <a:rect l="l" t="t" r="r" b="b"/>
            <a:pathLst>
              <a:path w="480695">
                <a:moveTo>
                  <a:pt x="480568" y="0"/>
                </a:moveTo>
                <a:lnTo>
                  <a:pt x="0" y="0"/>
                </a:lnTo>
              </a:path>
            </a:pathLst>
          </a:custGeom>
          <a:ln w="19812">
            <a:solidFill>
              <a:srgbClr val="CC3300"/>
            </a:solidFill>
          </a:ln>
        </p:spPr>
        <p:txBody>
          <a:bodyPr wrap="square" lIns="0" tIns="0" rIns="0" bIns="0" rtlCol="0"/>
          <a:lstStyle/>
          <a:p>
            <a:endParaRPr/>
          </a:p>
        </p:txBody>
      </p:sp>
      <p:sp>
        <p:nvSpPr>
          <p:cNvPr id="18" name="object 17">
            <a:extLst>
              <a:ext uri="{FF2B5EF4-FFF2-40B4-BE49-F238E27FC236}">
                <a16:creationId xmlns:a16="http://schemas.microsoft.com/office/drawing/2014/main" id="{F0A33EE6-C7ED-43FC-BC03-B7311967B702}"/>
              </a:ext>
            </a:extLst>
          </p:cNvPr>
          <p:cNvSpPr/>
          <p:nvPr/>
        </p:nvSpPr>
        <p:spPr>
          <a:xfrm>
            <a:off x="5758686" y="2301587"/>
            <a:ext cx="76200" cy="76200"/>
          </a:xfrm>
          <a:custGeom>
            <a:avLst/>
            <a:gdLst/>
            <a:ahLst/>
            <a:cxnLst/>
            <a:rect l="l" t="t" r="r" b="b"/>
            <a:pathLst>
              <a:path w="76200" h="76200">
                <a:moveTo>
                  <a:pt x="76200" y="0"/>
                </a:moveTo>
                <a:lnTo>
                  <a:pt x="0" y="38099"/>
                </a:lnTo>
                <a:lnTo>
                  <a:pt x="76200" y="76199"/>
                </a:lnTo>
                <a:lnTo>
                  <a:pt x="76200" y="0"/>
                </a:lnTo>
                <a:close/>
              </a:path>
            </a:pathLst>
          </a:custGeom>
          <a:solidFill>
            <a:srgbClr val="CC3300"/>
          </a:solidFill>
        </p:spPr>
        <p:txBody>
          <a:bodyPr wrap="square" lIns="0" tIns="0" rIns="0" bIns="0" rtlCol="0"/>
          <a:lstStyle/>
          <a:p>
            <a:endParaRPr/>
          </a:p>
        </p:txBody>
      </p:sp>
      <p:sp>
        <p:nvSpPr>
          <p:cNvPr id="19" name="object 18">
            <a:extLst>
              <a:ext uri="{FF2B5EF4-FFF2-40B4-BE49-F238E27FC236}">
                <a16:creationId xmlns:a16="http://schemas.microsoft.com/office/drawing/2014/main" id="{1F718547-CC5D-4DF6-8A5C-86B0F3F3B2BF}"/>
              </a:ext>
            </a:extLst>
          </p:cNvPr>
          <p:cNvSpPr txBox="1"/>
          <p:nvPr/>
        </p:nvSpPr>
        <p:spPr>
          <a:xfrm>
            <a:off x="9258055" y="651777"/>
            <a:ext cx="2287184"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0000"/>
                </a:solidFill>
                <a:latin typeface="BIZ UDPゴシック"/>
                <a:cs typeface="BIZ UDPゴシック"/>
              </a:rPr>
              <a:t>リ</a:t>
            </a:r>
            <a:r>
              <a:rPr sz="1600" spc="-10" dirty="0">
                <a:solidFill>
                  <a:srgbClr val="FF0000"/>
                </a:solidFill>
                <a:latin typeface="BIZ UDPゴシック"/>
                <a:cs typeface="BIZ UDPゴシック"/>
              </a:rPr>
              <a:t>グ</a:t>
            </a:r>
            <a:r>
              <a:rPr sz="1600" spc="-5" dirty="0">
                <a:solidFill>
                  <a:srgbClr val="FF0000"/>
                </a:solidFill>
                <a:latin typeface="BIZ UDPゴシック"/>
                <a:cs typeface="BIZ UDPゴシック"/>
              </a:rPr>
              <a:t>レ</a:t>
            </a:r>
            <a:r>
              <a:rPr sz="1600" spc="-10" dirty="0">
                <a:solidFill>
                  <a:srgbClr val="FF0000"/>
                </a:solidFill>
                <a:latin typeface="BIZ UDPゴシック"/>
                <a:cs typeface="BIZ UDPゴシック"/>
              </a:rPr>
              <a:t>ッションテ</a:t>
            </a:r>
            <a:r>
              <a:rPr sz="1600" spc="-5" dirty="0">
                <a:solidFill>
                  <a:srgbClr val="FF0000"/>
                </a:solidFill>
                <a:latin typeface="BIZ UDPゴシック"/>
                <a:cs typeface="BIZ UDPゴシック"/>
              </a:rPr>
              <a:t>スト</a:t>
            </a:r>
            <a:endParaRPr sz="1600" dirty="0">
              <a:latin typeface="BIZ UDPゴシック"/>
              <a:cs typeface="BIZ UDPゴシック"/>
            </a:endParaRPr>
          </a:p>
        </p:txBody>
      </p:sp>
      <p:sp>
        <p:nvSpPr>
          <p:cNvPr id="20" name="object 19">
            <a:extLst>
              <a:ext uri="{FF2B5EF4-FFF2-40B4-BE49-F238E27FC236}">
                <a16:creationId xmlns:a16="http://schemas.microsoft.com/office/drawing/2014/main" id="{BF71FC24-B8D1-4E08-AFFB-650CD7868B72}"/>
              </a:ext>
            </a:extLst>
          </p:cNvPr>
          <p:cNvSpPr/>
          <p:nvPr/>
        </p:nvSpPr>
        <p:spPr>
          <a:xfrm>
            <a:off x="3192424" y="1356277"/>
            <a:ext cx="412750" cy="252095"/>
          </a:xfrm>
          <a:custGeom>
            <a:avLst/>
            <a:gdLst/>
            <a:ahLst/>
            <a:cxnLst/>
            <a:rect l="l" t="t" r="r" b="b"/>
            <a:pathLst>
              <a:path w="412750" h="252095">
                <a:moveTo>
                  <a:pt x="0" y="251879"/>
                </a:moveTo>
                <a:lnTo>
                  <a:pt x="412165" y="0"/>
                </a:lnTo>
              </a:path>
            </a:pathLst>
          </a:custGeom>
          <a:ln w="19812">
            <a:solidFill>
              <a:srgbClr val="FF0000"/>
            </a:solidFill>
          </a:ln>
        </p:spPr>
        <p:txBody>
          <a:bodyPr wrap="square" lIns="0" tIns="0" rIns="0" bIns="0" rtlCol="0"/>
          <a:lstStyle/>
          <a:p>
            <a:endParaRPr/>
          </a:p>
        </p:txBody>
      </p:sp>
      <p:sp>
        <p:nvSpPr>
          <p:cNvPr id="21" name="object 20">
            <a:extLst>
              <a:ext uri="{FF2B5EF4-FFF2-40B4-BE49-F238E27FC236}">
                <a16:creationId xmlns:a16="http://schemas.microsoft.com/office/drawing/2014/main" id="{08F0D8DA-DC61-4308-84E8-8B700EF544F8}"/>
              </a:ext>
            </a:extLst>
          </p:cNvPr>
          <p:cNvSpPr/>
          <p:nvPr/>
        </p:nvSpPr>
        <p:spPr>
          <a:xfrm>
            <a:off x="3826711" y="1467958"/>
            <a:ext cx="85090" cy="72390"/>
          </a:xfrm>
          <a:custGeom>
            <a:avLst/>
            <a:gdLst/>
            <a:ahLst/>
            <a:cxnLst/>
            <a:rect l="l" t="t" r="r" b="b"/>
            <a:pathLst>
              <a:path w="85089" h="72389">
                <a:moveTo>
                  <a:pt x="84886" y="0"/>
                </a:moveTo>
                <a:lnTo>
                  <a:pt x="0" y="7226"/>
                </a:lnTo>
                <a:lnTo>
                  <a:pt x="39738" y="72250"/>
                </a:lnTo>
                <a:lnTo>
                  <a:pt x="84886" y="0"/>
                </a:lnTo>
                <a:close/>
              </a:path>
            </a:pathLst>
          </a:custGeom>
          <a:solidFill>
            <a:srgbClr val="FF0000"/>
          </a:solidFill>
        </p:spPr>
        <p:txBody>
          <a:bodyPr wrap="square" lIns="0" tIns="0" rIns="0" bIns="0" rtlCol="0"/>
          <a:lstStyle/>
          <a:p>
            <a:endParaRPr/>
          </a:p>
        </p:txBody>
      </p:sp>
      <p:sp>
        <p:nvSpPr>
          <p:cNvPr id="22" name="object 21">
            <a:extLst>
              <a:ext uri="{FF2B5EF4-FFF2-40B4-BE49-F238E27FC236}">
                <a16:creationId xmlns:a16="http://schemas.microsoft.com/office/drawing/2014/main" id="{118816DA-C00C-42D6-9927-028BCFD15B1C}"/>
              </a:ext>
            </a:extLst>
          </p:cNvPr>
          <p:cNvSpPr/>
          <p:nvPr/>
        </p:nvSpPr>
        <p:spPr>
          <a:xfrm>
            <a:off x="3596336" y="1691395"/>
            <a:ext cx="415290" cy="255270"/>
          </a:xfrm>
          <a:custGeom>
            <a:avLst/>
            <a:gdLst/>
            <a:ahLst/>
            <a:cxnLst/>
            <a:rect l="l" t="t" r="r" b="b"/>
            <a:pathLst>
              <a:path w="415289" h="255270">
                <a:moveTo>
                  <a:pt x="0" y="254825"/>
                </a:moveTo>
                <a:lnTo>
                  <a:pt x="415264" y="0"/>
                </a:lnTo>
              </a:path>
            </a:pathLst>
          </a:custGeom>
          <a:ln w="19812">
            <a:solidFill>
              <a:srgbClr val="FF0000"/>
            </a:solidFill>
          </a:ln>
        </p:spPr>
        <p:txBody>
          <a:bodyPr wrap="square" lIns="0" tIns="0" rIns="0" bIns="0" rtlCol="0"/>
          <a:lstStyle/>
          <a:p>
            <a:endParaRPr/>
          </a:p>
        </p:txBody>
      </p:sp>
      <p:sp>
        <p:nvSpPr>
          <p:cNvPr id="23" name="object 22">
            <a:extLst>
              <a:ext uri="{FF2B5EF4-FFF2-40B4-BE49-F238E27FC236}">
                <a16:creationId xmlns:a16="http://schemas.microsoft.com/office/drawing/2014/main" id="{4CFABA56-D594-448A-A6BB-07616B47454B}"/>
              </a:ext>
            </a:extLst>
          </p:cNvPr>
          <p:cNvSpPr/>
          <p:nvPr/>
        </p:nvSpPr>
        <p:spPr>
          <a:xfrm>
            <a:off x="4140674" y="1827628"/>
            <a:ext cx="85090" cy="72390"/>
          </a:xfrm>
          <a:custGeom>
            <a:avLst/>
            <a:gdLst/>
            <a:ahLst/>
            <a:cxnLst/>
            <a:rect l="l" t="t" r="r" b="b"/>
            <a:pathLst>
              <a:path w="85089" h="72389">
                <a:moveTo>
                  <a:pt x="84874" y="0"/>
                </a:moveTo>
                <a:lnTo>
                  <a:pt x="0" y="7378"/>
                </a:lnTo>
                <a:lnTo>
                  <a:pt x="39852" y="72326"/>
                </a:lnTo>
                <a:lnTo>
                  <a:pt x="84874" y="0"/>
                </a:lnTo>
                <a:close/>
              </a:path>
            </a:pathLst>
          </a:custGeom>
          <a:solidFill>
            <a:srgbClr val="FF0000"/>
          </a:solidFill>
        </p:spPr>
        <p:txBody>
          <a:bodyPr wrap="square" lIns="0" tIns="0" rIns="0" bIns="0" rtlCol="0"/>
          <a:lstStyle/>
          <a:p>
            <a:endParaRPr/>
          </a:p>
        </p:txBody>
      </p:sp>
      <p:sp>
        <p:nvSpPr>
          <p:cNvPr id="24" name="object 23">
            <a:extLst>
              <a:ext uri="{FF2B5EF4-FFF2-40B4-BE49-F238E27FC236}">
                <a16:creationId xmlns:a16="http://schemas.microsoft.com/office/drawing/2014/main" id="{A15693A0-16AE-4589-9B0B-0127CCD24DEA}"/>
              </a:ext>
            </a:extLst>
          </p:cNvPr>
          <p:cNvSpPr/>
          <p:nvPr/>
        </p:nvSpPr>
        <p:spPr>
          <a:xfrm>
            <a:off x="3841435" y="2084814"/>
            <a:ext cx="415290" cy="254000"/>
          </a:xfrm>
          <a:custGeom>
            <a:avLst/>
            <a:gdLst/>
            <a:ahLst/>
            <a:cxnLst/>
            <a:rect l="l" t="t" r="r" b="b"/>
            <a:pathLst>
              <a:path w="415289" h="254000">
                <a:moveTo>
                  <a:pt x="0" y="253428"/>
                </a:moveTo>
                <a:lnTo>
                  <a:pt x="415188" y="0"/>
                </a:lnTo>
              </a:path>
            </a:pathLst>
          </a:custGeom>
          <a:ln w="19812">
            <a:solidFill>
              <a:srgbClr val="FF0000"/>
            </a:solidFill>
          </a:ln>
        </p:spPr>
        <p:txBody>
          <a:bodyPr wrap="square" lIns="0" tIns="0" rIns="0" bIns="0" rtlCol="0"/>
          <a:lstStyle/>
          <a:p>
            <a:endParaRPr/>
          </a:p>
        </p:txBody>
      </p:sp>
      <p:sp>
        <p:nvSpPr>
          <p:cNvPr id="25" name="object 24">
            <a:extLst>
              <a:ext uri="{FF2B5EF4-FFF2-40B4-BE49-F238E27FC236}">
                <a16:creationId xmlns:a16="http://schemas.microsoft.com/office/drawing/2014/main" id="{1941F1F2-2D9E-41A2-BD4B-5A3C101F4A6B}"/>
              </a:ext>
            </a:extLst>
          </p:cNvPr>
          <p:cNvSpPr/>
          <p:nvPr/>
        </p:nvSpPr>
        <p:spPr>
          <a:xfrm>
            <a:off x="4373828" y="2115659"/>
            <a:ext cx="85090" cy="72390"/>
          </a:xfrm>
          <a:custGeom>
            <a:avLst/>
            <a:gdLst/>
            <a:ahLst/>
            <a:cxnLst/>
            <a:rect l="l" t="t" r="r" b="b"/>
            <a:pathLst>
              <a:path w="85089" h="72389">
                <a:moveTo>
                  <a:pt x="84886" y="0"/>
                </a:moveTo>
                <a:lnTo>
                  <a:pt x="0" y="7188"/>
                </a:lnTo>
                <a:lnTo>
                  <a:pt x="39700" y="72224"/>
                </a:lnTo>
                <a:lnTo>
                  <a:pt x="84886" y="0"/>
                </a:lnTo>
                <a:close/>
              </a:path>
            </a:pathLst>
          </a:custGeom>
          <a:solidFill>
            <a:srgbClr val="FF0000"/>
          </a:solidFill>
        </p:spPr>
        <p:txBody>
          <a:bodyPr wrap="square" lIns="0" tIns="0" rIns="0" bIns="0" rtlCol="0"/>
          <a:lstStyle/>
          <a:p>
            <a:endParaRPr/>
          </a:p>
        </p:txBody>
      </p:sp>
      <p:sp>
        <p:nvSpPr>
          <p:cNvPr id="26" name="object 25">
            <a:extLst>
              <a:ext uri="{FF2B5EF4-FFF2-40B4-BE49-F238E27FC236}">
                <a16:creationId xmlns:a16="http://schemas.microsoft.com/office/drawing/2014/main" id="{E17E6958-DBDC-4F01-A778-9F862E9EBD26}"/>
              </a:ext>
            </a:extLst>
          </p:cNvPr>
          <p:cNvSpPr/>
          <p:nvPr/>
        </p:nvSpPr>
        <p:spPr>
          <a:xfrm>
            <a:off x="4112341" y="2439246"/>
            <a:ext cx="414020" cy="255270"/>
          </a:xfrm>
          <a:custGeom>
            <a:avLst/>
            <a:gdLst/>
            <a:ahLst/>
            <a:cxnLst/>
            <a:rect l="l" t="t" r="r" b="b"/>
            <a:pathLst>
              <a:path w="414020" h="255270">
                <a:moveTo>
                  <a:pt x="0" y="254749"/>
                </a:moveTo>
                <a:lnTo>
                  <a:pt x="413791" y="0"/>
                </a:lnTo>
              </a:path>
            </a:pathLst>
          </a:custGeom>
          <a:ln w="19812">
            <a:solidFill>
              <a:srgbClr val="FF0000"/>
            </a:solidFill>
          </a:ln>
        </p:spPr>
        <p:txBody>
          <a:bodyPr wrap="square" lIns="0" tIns="0" rIns="0" bIns="0" rtlCol="0"/>
          <a:lstStyle/>
          <a:p>
            <a:endParaRPr/>
          </a:p>
        </p:txBody>
      </p:sp>
      <p:sp>
        <p:nvSpPr>
          <p:cNvPr id="27" name="object 26">
            <a:extLst>
              <a:ext uri="{FF2B5EF4-FFF2-40B4-BE49-F238E27FC236}">
                <a16:creationId xmlns:a16="http://schemas.microsoft.com/office/drawing/2014/main" id="{6EE987FB-D4B5-4EB3-87F0-5C5574894610}"/>
              </a:ext>
            </a:extLst>
          </p:cNvPr>
          <p:cNvSpPr/>
          <p:nvPr/>
        </p:nvSpPr>
        <p:spPr>
          <a:xfrm>
            <a:off x="4622261" y="2469235"/>
            <a:ext cx="85090" cy="72390"/>
          </a:xfrm>
          <a:custGeom>
            <a:avLst/>
            <a:gdLst/>
            <a:ahLst/>
            <a:cxnLst/>
            <a:rect l="l" t="t" r="r" b="b"/>
            <a:pathLst>
              <a:path w="85089" h="72389">
                <a:moveTo>
                  <a:pt x="84861" y="0"/>
                </a:moveTo>
                <a:lnTo>
                  <a:pt x="0" y="7505"/>
                </a:lnTo>
                <a:lnTo>
                  <a:pt x="39954" y="72389"/>
                </a:lnTo>
                <a:lnTo>
                  <a:pt x="84861" y="0"/>
                </a:lnTo>
                <a:close/>
              </a:path>
            </a:pathLst>
          </a:custGeom>
          <a:solidFill>
            <a:srgbClr val="FF0000"/>
          </a:solidFill>
        </p:spPr>
        <p:txBody>
          <a:bodyPr wrap="square" lIns="0" tIns="0" rIns="0" bIns="0" rtlCol="0"/>
          <a:lstStyle/>
          <a:p>
            <a:endParaRPr/>
          </a:p>
        </p:txBody>
      </p:sp>
      <p:sp>
        <p:nvSpPr>
          <p:cNvPr id="28" name="object 27">
            <a:extLst>
              <a:ext uri="{FF2B5EF4-FFF2-40B4-BE49-F238E27FC236}">
                <a16:creationId xmlns:a16="http://schemas.microsoft.com/office/drawing/2014/main" id="{0FF7EFA6-12C1-4487-AAF9-52ECCB20A76A}"/>
              </a:ext>
            </a:extLst>
          </p:cNvPr>
          <p:cNvSpPr txBox="1"/>
          <p:nvPr/>
        </p:nvSpPr>
        <p:spPr>
          <a:xfrm>
            <a:off x="1238776" y="1471865"/>
            <a:ext cx="2450693" cy="258404"/>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F0000"/>
                </a:solidFill>
                <a:latin typeface="BIZ UDPゴシック"/>
                <a:cs typeface="BIZ UDPゴシック"/>
              </a:rPr>
              <a:t>受</a:t>
            </a:r>
            <a:r>
              <a:rPr sz="1600" b="1" spc="-10" dirty="0">
                <a:solidFill>
                  <a:srgbClr val="FF0000"/>
                </a:solidFill>
                <a:latin typeface="BIZ UDPゴシック"/>
                <a:cs typeface="BIZ UDPゴシック"/>
              </a:rPr>
              <a:t>け</a:t>
            </a:r>
            <a:r>
              <a:rPr sz="1600" b="1" spc="-5" dirty="0">
                <a:solidFill>
                  <a:srgbClr val="FF0000"/>
                </a:solidFill>
                <a:latin typeface="BIZ UDPゴシック"/>
                <a:cs typeface="BIZ UDPゴシック"/>
              </a:rPr>
              <a:t>入れテ</a:t>
            </a:r>
            <a:r>
              <a:rPr sz="1600" b="1" spc="-10" dirty="0">
                <a:solidFill>
                  <a:srgbClr val="FF0000"/>
                </a:solidFill>
                <a:latin typeface="BIZ UDPゴシック"/>
                <a:cs typeface="BIZ UDPゴシック"/>
              </a:rPr>
              <a:t>ス</a:t>
            </a:r>
            <a:r>
              <a:rPr sz="1600" b="1" spc="-5" dirty="0">
                <a:solidFill>
                  <a:srgbClr val="FF0000"/>
                </a:solidFill>
                <a:latin typeface="BIZ UDPゴシック"/>
                <a:cs typeface="BIZ UDPゴシック"/>
              </a:rPr>
              <a:t>ト設計</a:t>
            </a:r>
            <a:endParaRPr sz="1600" dirty="0">
              <a:latin typeface="BIZ UDPゴシック"/>
              <a:cs typeface="BIZ UDPゴシック"/>
            </a:endParaRPr>
          </a:p>
        </p:txBody>
      </p:sp>
      <p:sp>
        <p:nvSpPr>
          <p:cNvPr id="29" name="object 28">
            <a:extLst>
              <a:ext uri="{FF2B5EF4-FFF2-40B4-BE49-F238E27FC236}">
                <a16:creationId xmlns:a16="http://schemas.microsoft.com/office/drawing/2014/main" id="{D0EE3CD8-CB42-4A13-AA2C-882E2CDF9425}"/>
              </a:ext>
            </a:extLst>
          </p:cNvPr>
          <p:cNvSpPr txBox="1"/>
          <p:nvPr/>
        </p:nvSpPr>
        <p:spPr>
          <a:xfrm>
            <a:off x="297737" y="2017453"/>
            <a:ext cx="3413124" cy="1000125"/>
          </a:xfrm>
          <a:prstGeom prst="rect">
            <a:avLst/>
          </a:prstGeom>
        </p:spPr>
        <p:txBody>
          <a:bodyPr vert="horz" wrap="square" lIns="0" tIns="12700" rIns="0" bIns="0" rtlCol="0">
            <a:spAutoFit/>
          </a:bodyPr>
          <a:lstStyle/>
          <a:p>
            <a:pPr marL="643890" marR="274955" indent="-444500" algn="r">
              <a:lnSpc>
                <a:spcPct val="134100"/>
              </a:lnSpc>
              <a:spcBef>
                <a:spcPts val="100"/>
              </a:spcBef>
            </a:pPr>
            <a:r>
              <a:rPr sz="1600" b="1" spc="-10" dirty="0" err="1">
                <a:solidFill>
                  <a:srgbClr val="FF0000"/>
                </a:solidFill>
                <a:latin typeface="BIZ UDPゴシック"/>
                <a:cs typeface="BIZ UDPゴシック"/>
              </a:rPr>
              <a:t>シ</a:t>
            </a:r>
            <a:r>
              <a:rPr sz="1600" b="1" spc="-15" dirty="0" err="1">
                <a:solidFill>
                  <a:srgbClr val="FF0000"/>
                </a:solidFill>
                <a:latin typeface="BIZ UDPゴシック"/>
                <a:cs typeface="BIZ UDPゴシック"/>
              </a:rPr>
              <a:t>ス</a:t>
            </a:r>
            <a:r>
              <a:rPr sz="1600" b="1" spc="-5" dirty="0" err="1">
                <a:solidFill>
                  <a:srgbClr val="FF0000"/>
                </a:solidFill>
                <a:latin typeface="BIZ UDPゴシック"/>
                <a:cs typeface="BIZ UDPゴシック"/>
              </a:rPr>
              <a:t>テ</a:t>
            </a:r>
            <a:r>
              <a:rPr sz="1600" b="1" spc="-10" dirty="0" err="1">
                <a:solidFill>
                  <a:srgbClr val="FF0000"/>
                </a:solidFill>
                <a:latin typeface="BIZ UDPゴシック"/>
                <a:cs typeface="BIZ UDPゴシック"/>
              </a:rPr>
              <a:t>ム</a:t>
            </a:r>
            <a:r>
              <a:rPr sz="1600" b="1" spc="-5" dirty="0" err="1">
                <a:solidFill>
                  <a:srgbClr val="FF0000"/>
                </a:solidFill>
                <a:latin typeface="BIZ UDPゴシック"/>
                <a:cs typeface="BIZ UDPゴシック"/>
              </a:rPr>
              <a:t>テ</a:t>
            </a:r>
            <a:r>
              <a:rPr sz="1600" b="1" spc="-15" dirty="0" err="1">
                <a:solidFill>
                  <a:srgbClr val="FF0000"/>
                </a:solidFill>
                <a:latin typeface="BIZ UDPゴシック"/>
                <a:cs typeface="BIZ UDPゴシック"/>
              </a:rPr>
              <a:t>ス</a:t>
            </a:r>
            <a:r>
              <a:rPr sz="1600" b="1" spc="-5" dirty="0" err="1">
                <a:solidFill>
                  <a:srgbClr val="FF0000"/>
                </a:solidFill>
                <a:latin typeface="BIZ UDPゴシック"/>
                <a:cs typeface="BIZ UDPゴシック"/>
              </a:rPr>
              <a:t>ト設計</a:t>
            </a:r>
            <a:r>
              <a:rPr sz="1600" b="1" spc="-5" dirty="0">
                <a:solidFill>
                  <a:srgbClr val="FF0000"/>
                </a:solidFill>
                <a:latin typeface="BIZ UDPゴシック"/>
                <a:cs typeface="BIZ UDPゴシック"/>
              </a:rPr>
              <a:t> </a:t>
            </a:r>
            <a:endParaRPr lang="en-US" sz="1600" b="1" spc="-5" dirty="0">
              <a:solidFill>
                <a:srgbClr val="FF0000"/>
              </a:solidFill>
              <a:latin typeface="BIZ UDPゴシック"/>
              <a:cs typeface="BIZ UDPゴシック"/>
            </a:endParaRPr>
          </a:p>
          <a:p>
            <a:pPr marL="643890" marR="274955" indent="-444500" algn="r">
              <a:lnSpc>
                <a:spcPct val="134100"/>
              </a:lnSpc>
              <a:spcBef>
                <a:spcPts val="100"/>
              </a:spcBef>
            </a:pPr>
            <a:r>
              <a:rPr sz="1600" b="1" spc="-5" dirty="0" err="1">
                <a:solidFill>
                  <a:srgbClr val="FF0000"/>
                </a:solidFill>
                <a:latin typeface="BIZ UDPゴシック"/>
                <a:cs typeface="BIZ UDPゴシック"/>
              </a:rPr>
              <a:t>統合テ</a:t>
            </a:r>
            <a:r>
              <a:rPr sz="1600" b="1" spc="-10" dirty="0" err="1">
                <a:solidFill>
                  <a:srgbClr val="FF0000"/>
                </a:solidFill>
                <a:latin typeface="BIZ UDPゴシック"/>
                <a:cs typeface="BIZ UDPゴシック"/>
              </a:rPr>
              <a:t>ス</a:t>
            </a:r>
            <a:r>
              <a:rPr sz="1600" b="1" spc="-5" dirty="0" err="1">
                <a:solidFill>
                  <a:srgbClr val="FF0000"/>
                </a:solidFill>
                <a:latin typeface="BIZ UDPゴシック"/>
                <a:cs typeface="BIZ UDPゴシック"/>
              </a:rPr>
              <a:t>ト設計</a:t>
            </a:r>
            <a:endParaRPr sz="1600" dirty="0">
              <a:latin typeface="BIZ UDPゴシック"/>
              <a:cs typeface="BIZ UDPゴシック"/>
            </a:endParaRPr>
          </a:p>
          <a:p>
            <a:pPr marL="12700" algn="r">
              <a:lnSpc>
                <a:spcPct val="100000"/>
              </a:lnSpc>
              <a:spcBef>
                <a:spcPts val="605"/>
              </a:spcBef>
            </a:pPr>
            <a:r>
              <a:rPr sz="1600" b="1" spc="-10" dirty="0">
                <a:solidFill>
                  <a:srgbClr val="FF0000"/>
                </a:solidFill>
                <a:latin typeface="BIZ UDPゴシック"/>
                <a:cs typeface="BIZ UDPゴシック"/>
              </a:rPr>
              <a:t>コ</a:t>
            </a:r>
            <a:r>
              <a:rPr sz="1600" b="1" spc="-5" dirty="0">
                <a:solidFill>
                  <a:srgbClr val="FF0000"/>
                </a:solidFill>
                <a:latin typeface="BIZ UDPゴシック"/>
                <a:cs typeface="BIZ UDPゴシック"/>
              </a:rPr>
              <a:t>ンポー</a:t>
            </a:r>
            <a:r>
              <a:rPr sz="1600" b="1" spc="-10" dirty="0">
                <a:solidFill>
                  <a:srgbClr val="FF0000"/>
                </a:solidFill>
                <a:latin typeface="BIZ UDPゴシック"/>
                <a:cs typeface="BIZ UDPゴシック"/>
              </a:rPr>
              <a:t>ネ</a:t>
            </a:r>
            <a:r>
              <a:rPr sz="1600" b="1" spc="-5" dirty="0">
                <a:solidFill>
                  <a:srgbClr val="FF0000"/>
                </a:solidFill>
                <a:latin typeface="BIZ UDPゴシック"/>
                <a:cs typeface="BIZ UDPゴシック"/>
              </a:rPr>
              <a:t>ントテ</a:t>
            </a:r>
            <a:r>
              <a:rPr sz="1600" b="1" spc="-10" dirty="0">
                <a:solidFill>
                  <a:srgbClr val="FF0000"/>
                </a:solidFill>
                <a:latin typeface="BIZ UDPゴシック"/>
                <a:cs typeface="BIZ UDPゴシック"/>
              </a:rPr>
              <a:t>ス</a:t>
            </a:r>
            <a:r>
              <a:rPr sz="1600" b="1" spc="-5" dirty="0">
                <a:solidFill>
                  <a:srgbClr val="FF0000"/>
                </a:solidFill>
                <a:latin typeface="BIZ UDPゴシック"/>
                <a:cs typeface="BIZ UDPゴシック"/>
              </a:rPr>
              <a:t>ト設計</a:t>
            </a:r>
            <a:endParaRPr sz="1600" dirty="0">
              <a:latin typeface="BIZ UDPゴシック"/>
              <a:cs typeface="BIZ UDPゴシック"/>
            </a:endParaRPr>
          </a:p>
        </p:txBody>
      </p:sp>
      <p:sp>
        <p:nvSpPr>
          <p:cNvPr id="30" name="object 29">
            <a:extLst>
              <a:ext uri="{FF2B5EF4-FFF2-40B4-BE49-F238E27FC236}">
                <a16:creationId xmlns:a16="http://schemas.microsoft.com/office/drawing/2014/main" id="{F279E4F8-A4F6-4C07-ACD7-31BB7558879C}"/>
              </a:ext>
            </a:extLst>
          </p:cNvPr>
          <p:cNvSpPr txBox="1"/>
          <p:nvPr/>
        </p:nvSpPr>
        <p:spPr>
          <a:xfrm>
            <a:off x="7998875" y="3593100"/>
            <a:ext cx="1760212" cy="258404"/>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F0000"/>
                </a:solidFill>
                <a:latin typeface="BIZ UDPゴシック"/>
                <a:cs typeface="BIZ UDPゴシック"/>
              </a:rPr>
              <a:t>各テ</a:t>
            </a:r>
            <a:r>
              <a:rPr sz="1600" b="1" spc="-10" dirty="0">
                <a:solidFill>
                  <a:srgbClr val="FF0000"/>
                </a:solidFill>
                <a:latin typeface="BIZ UDPゴシック"/>
                <a:cs typeface="BIZ UDPゴシック"/>
              </a:rPr>
              <a:t>ス</a:t>
            </a:r>
            <a:r>
              <a:rPr sz="1600" b="1" spc="-5" dirty="0">
                <a:solidFill>
                  <a:srgbClr val="FF0000"/>
                </a:solidFill>
                <a:latin typeface="BIZ UDPゴシック"/>
                <a:cs typeface="BIZ UDPゴシック"/>
              </a:rPr>
              <a:t>トの実行</a:t>
            </a:r>
            <a:endParaRPr sz="1600" dirty="0">
              <a:latin typeface="BIZ UDPゴシック"/>
              <a:cs typeface="BIZ UDPゴシック"/>
            </a:endParaRPr>
          </a:p>
        </p:txBody>
      </p:sp>
      <p:sp>
        <p:nvSpPr>
          <p:cNvPr id="31" name="object 30">
            <a:extLst>
              <a:ext uri="{FF2B5EF4-FFF2-40B4-BE49-F238E27FC236}">
                <a16:creationId xmlns:a16="http://schemas.microsoft.com/office/drawing/2014/main" id="{C10EFF34-AEEE-4744-AA51-1AD8E694C988}"/>
              </a:ext>
            </a:extLst>
          </p:cNvPr>
          <p:cNvSpPr/>
          <p:nvPr/>
        </p:nvSpPr>
        <p:spPr>
          <a:xfrm>
            <a:off x="3210560" y="1036670"/>
            <a:ext cx="2885440" cy="2964180"/>
          </a:xfrm>
          <a:custGeom>
            <a:avLst/>
            <a:gdLst/>
            <a:ahLst/>
            <a:cxnLst/>
            <a:rect l="l" t="t" r="r" b="b"/>
            <a:pathLst>
              <a:path w="2885440" h="2964179">
                <a:moveTo>
                  <a:pt x="0" y="0"/>
                </a:moveTo>
                <a:lnTo>
                  <a:pt x="2884932" y="2964180"/>
                </a:lnTo>
              </a:path>
            </a:pathLst>
          </a:custGeom>
          <a:ln w="38100">
            <a:solidFill>
              <a:srgbClr val="0562C1"/>
            </a:solidFill>
          </a:ln>
        </p:spPr>
        <p:txBody>
          <a:bodyPr wrap="square" lIns="0" tIns="0" rIns="0" bIns="0" rtlCol="0"/>
          <a:lstStyle/>
          <a:p>
            <a:endParaRPr/>
          </a:p>
        </p:txBody>
      </p:sp>
      <p:sp>
        <p:nvSpPr>
          <p:cNvPr id="32" name="object 31">
            <a:extLst>
              <a:ext uri="{FF2B5EF4-FFF2-40B4-BE49-F238E27FC236}">
                <a16:creationId xmlns:a16="http://schemas.microsoft.com/office/drawing/2014/main" id="{09C64D64-9B08-47A5-8D72-7F609D1CD2E5}"/>
              </a:ext>
            </a:extLst>
          </p:cNvPr>
          <p:cNvSpPr/>
          <p:nvPr/>
        </p:nvSpPr>
        <p:spPr>
          <a:xfrm>
            <a:off x="6095492" y="891889"/>
            <a:ext cx="3045460" cy="3096895"/>
          </a:xfrm>
          <a:custGeom>
            <a:avLst/>
            <a:gdLst/>
            <a:ahLst/>
            <a:cxnLst/>
            <a:rect l="l" t="t" r="r" b="b"/>
            <a:pathLst>
              <a:path w="3045459" h="3096895">
                <a:moveTo>
                  <a:pt x="3044952" y="0"/>
                </a:moveTo>
                <a:lnTo>
                  <a:pt x="0" y="3096768"/>
                </a:lnTo>
              </a:path>
            </a:pathLst>
          </a:custGeom>
          <a:ln w="38100">
            <a:solidFill>
              <a:srgbClr val="0562C1"/>
            </a:solidFill>
          </a:ln>
        </p:spPr>
        <p:txBody>
          <a:bodyPr wrap="square" lIns="0" tIns="0" rIns="0" bIns="0" rtlCol="0"/>
          <a:lstStyle/>
          <a:p>
            <a:endParaRPr/>
          </a:p>
        </p:txBody>
      </p:sp>
      <p:sp>
        <p:nvSpPr>
          <p:cNvPr id="34" name="object 33">
            <a:extLst>
              <a:ext uri="{FF2B5EF4-FFF2-40B4-BE49-F238E27FC236}">
                <a16:creationId xmlns:a16="http://schemas.microsoft.com/office/drawing/2014/main" id="{8CE68F23-D50D-4E9B-83E2-34FDF56A711D}"/>
              </a:ext>
            </a:extLst>
          </p:cNvPr>
          <p:cNvSpPr/>
          <p:nvPr/>
        </p:nvSpPr>
        <p:spPr>
          <a:xfrm>
            <a:off x="3318103" y="3233401"/>
            <a:ext cx="467995" cy="344338"/>
          </a:xfrm>
          <a:custGeom>
            <a:avLst/>
            <a:gdLst/>
            <a:ahLst/>
            <a:cxnLst/>
            <a:rect l="l" t="t" r="r" b="b"/>
            <a:pathLst>
              <a:path w="467994" h="274320">
                <a:moveTo>
                  <a:pt x="233934" y="0"/>
                </a:moveTo>
                <a:lnTo>
                  <a:pt x="0" y="68579"/>
                </a:lnTo>
                <a:lnTo>
                  <a:pt x="56172" y="68579"/>
                </a:lnTo>
                <a:lnTo>
                  <a:pt x="56172" y="274319"/>
                </a:lnTo>
                <a:lnTo>
                  <a:pt x="411695" y="274319"/>
                </a:lnTo>
                <a:lnTo>
                  <a:pt x="411695" y="68579"/>
                </a:lnTo>
                <a:lnTo>
                  <a:pt x="467868" y="68579"/>
                </a:lnTo>
                <a:lnTo>
                  <a:pt x="233934" y="0"/>
                </a:lnTo>
                <a:close/>
              </a:path>
            </a:pathLst>
          </a:custGeom>
          <a:solidFill>
            <a:srgbClr val="FF0000"/>
          </a:solidFill>
          <a:ln w="9144">
            <a:solidFill>
              <a:srgbClr val="FF0000"/>
            </a:solidFill>
          </a:ln>
        </p:spPr>
        <p:txBody>
          <a:bodyPr wrap="square" lIns="0" tIns="0" rIns="0" bIns="0" rtlCol="0"/>
          <a:lstStyle/>
          <a:p>
            <a:endParaRPr/>
          </a:p>
        </p:txBody>
      </p:sp>
      <p:sp>
        <p:nvSpPr>
          <p:cNvPr id="35" name="object 34">
            <a:extLst>
              <a:ext uri="{FF2B5EF4-FFF2-40B4-BE49-F238E27FC236}">
                <a16:creationId xmlns:a16="http://schemas.microsoft.com/office/drawing/2014/main" id="{D0AE71DE-3091-4672-9849-16CC18EB0168}"/>
              </a:ext>
            </a:extLst>
          </p:cNvPr>
          <p:cNvSpPr txBox="1"/>
          <p:nvPr/>
        </p:nvSpPr>
        <p:spPr>
          <a:xfrm>
            <a:off x="2812602" y="3628886"/>
            <a:ext cx="1754199" cy="258404"/>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F0000"/>
                </a:solidFill>
                <a:latin typeface="BIZ UDPゴシック"/>
                <a:cs typeface="BIZ UDPゴシック"/>
              </a:rPr>
              <a:t>各テ</a:t>
            </a:r>
            <a:r>
              <a:rPr sz="1600" b="1" spc="-10" dirty="0">
                <a:solidFill>
                  <a:srgbClr val="FF0000"/>
                </a:solidFill>
                <a:latin typeface="BIZ UDPゴシック"/>
                <a:cs typeface="BIZ UDPゴシック"/>
              </a:rPr>
              <a:t>ス</a:t>
            </a:r>
            <a:r>
              <a:rPr sz="1600" b="1" spc="-5" dirty="0">
                <a:solidFill>
                  <a:srgbClr val="FF0000"/>
                </a:solidFill>
                <a:latin typeface="BIZ UDPゴシック"/>
                <a:cs typeface="BIZ UDPゴシック"/>
              </a:rPr>
              <a:t>トの設計</a:t>
            </a:r>
            <a:endParaRPr sz="1600" dirty="0">
              <a:latin typeface="BIZ UDPゴシック"/>
              <a:cs typeface="BIZ UDPゴシック"/>
            </a:endParaRPr>
          </a:p>
        </p:txBody>
      </p:sp>
      <p:sp>
        <p:nvSpPr>
          <p:cNvPr id="36" name="object 35">
            <a:extLst>
              <a:ext uri="{FF2B5EF4-FFF2-40B4-BE49-F238E27FC236}">
                <a16:creationId xmlns:a16="http://schemas.microsoft.com/office/drawing/2014/main" id="{17B9AAF1-D313-4022-9C23-9EB22F19A344}"/>
              </a:ext>
            </a:extLst>
          </p:cNvPr>
          <p:cNvSpPr/>
          <p:nvPr/>
        </p:nvSpPr>
        <p:spPr>
          <a:xfrm>
            <a:off x="8437068" y="3212784"/>
            <a:ext cx="469900" cy="274320"/>
          </a:xfrm>
          <a:custGeom>
            <a:avLst/>
            <a:gdLst/>
            <a:ahLst/>
            <a:cxnLst/>
            <a:rect l="l" t="t" r="r" b="b"/>
            <a:pathLst>
              <a:path w="469900" h="274320">
                <a:moveTo>
                  <a:pt x="413042" y="68579"/>
                </a:moveTo>
                <a:lnTo>
                  <a:pt x="56349" y="68580"/>
                </a:lnTo>
                <a:lnTo>
                  <a:pt x="56349" y="274320"/>
                </a:lnTo>
                <a:lnTo>
                  <a:pt x="413042" y="274320"/>
                </a:lnTo>
                <a:lnTo>
                  <a:pt x="413042" y="68579"/>
                </a:lnTo>
                <a:close/>
              </a:path>
              <a:path w="469900" h="274320">
                <a:moveTo>
                  <a:pt x="234696" y="0"/>
                </a:moveTo>
                <a:lnTo>
                  <a:pt x="0" y="68580"/>
                </a:lnTo>
                <a:lnTo>
                  <a:pt x="469392" y="68580"/>
                </a:lnTo>
                <a:lnTo>
                  <a:pt x="234696" y="0"/>
                </a:lnTo>
                <a:close/>
              </a:path>
            </a:pathLst>
          </a:custGeom>
          <a:solidFill>
            <a:srgbClr val="FF0000"/>
          </a:solidFill>
        </p:spPr>
        <p:txBody>
          <a:bodyPr wrap="square" lIns="0" tIns="0" rIns="0" bIns="0" rtlCol="0"/>
          <a:lstStyle/>
          <a:p>
            <a:endParaRPr/>
          </a:p>
        </p:txBody>
      </p:sp>
      <p:graphicFrame>
        <p:nvGraphicFramePr>
          <p:cNvPr id="39" name="表格 39">
            <a:extLst>
              <a:ext uri="{FF2B5EF4-FFF2-40B4-BE49-F238E27FC236}">
                <a16:creationId xmlns:a16="http://schemas.microsoft.com/office/drawing/2014/main" id="{76B5BB4C-57A9-46A0-B689-CEEEACE9E8C9}"/>
              </a:ext>
            </a:extLst>
          </p:cNvPr>
          <p:cNvGraphicFramePr>
            <a:graphicFrameLocks noGrp="1"/>
          </p:cNvGraphicFramePr>
          <p:nvPr/>
        </p:nvGraphicFramePr>
        <p:xfrm>
          <a:off x="583793" y="4437684"/>
          <a:ext cx="10955959" cy="1899920"/>
        </p:xfrm>
        <a:graphic>
          <a:graphicData uri="http://schemas.openxmlformats.org/drawingml/2006/table">
            <a:tbl>
              <a:tblPr firstRow="1" bandRow="1">
                <a:tableStyleId>{21E4AEA4-8DFA-4A89-87EB-49C32662AFE0}</a:tableStyleId>
              </a:tblPr>
              <a:tblGrid>
                <a:gridCol w="1328406">
                  <a:extLst>
                    <a:ext uri="{9D8B030D-6E8A-4147-A177-3AD203B41FA5}">
                      <a16:colId xmlns:a16="http://schemas.microsoft.com/office/drawing/2014/main" val="1148998515"/>
                    </a:ext>
                  </a:extLst>
                </a:gridCol>
                <a:gridCol w="1371600">
                  <a:extLst>
                    <a:ext uri="{9D8B030D-6E8A-4147-A177-3AD203B41FA5}">
                      <a16:colId xmlns:a16="http://schemas.microsoft.com/office/drawing/2014/main" val="830375319"/>
                    </a:ext>
                  </a:extLst>
                </a:gridCol>
                <a:gridCol w="1516801">
                  <a:extLst>
                    <a:ext uri="{9D8B030D-6E8A-4147-A177-3AD203B41FA5}">
                      <a16:colId xmlns:a16="http://schemas.microsoft.com/office/drawing/2014/main" val="3089477459"/>
                    </a:ext>
                  </a:extLst>
                </a:gridCol>
                <a:gridCol w="1447800">
                  <a:extLst>
                    <a:ext uri="{9D8B030D-6E8A-4147-A177-3AD203B41FA5}">
                      <a16:colId xmlns:a16="http://schemas.microsoft.com/office/drawing/2014/main" val="979287176"/>
                    </a:ext>
                  </a:extLst>
                </a:gridCol>
                <a:gridCol w="1600200">
                  <a:extLst>
                    <a:ext uri="{9D8B030D-6E8A-4147-A177-3AD203B41FA5}">
                      <a16:colId xmlns:a16="http://schemas.microsoft.com/office/drawing/2014/main" val="2429174055"/>
                    </a:ext>
                  </a:extLst>
                </a:gridCol>
                <a:gridCol w="2126015">
                  <a:extLst>
                    <a:ext uri="{9D8B030D-6E8A-4147-A177-3AD203B41FA5}">
                      <a16:colId xmlns:a16="http://schemas.microsoft.com/office/drawing/2014/main" val="566721731"/>
                    </a:ext>
                  </a:extLst>
                </a:gridCol>
                <a:gridCol w="1565137">
                  <a:extLst>
                    <a:ext uri="{9D8B030D-6E8A-4147-A177-3AD203B41FA5}">
                      <a16:colId xmlns:a16="http://schemas.microsoft.com/office/drawing/2014/main" val="423169516"/>
                    </a:ext>
                  </a:extLst>
                </a:gridCol>
              </a:tblGrid>
              <a:tr h="370840">
                <a:tc>
                  <a:txBody>
                    <a:bodyPr/>
                    <a:lstStyle/>
                    <a:p>
                      <a:pPr algn="ctr"/>
                      <a:r>
                        <a:rPr kumimoji="1" lang="ja-JP" altLang="en-US" dirty="0"/>
                        <a:t>サイクル</a:t>
                      </a:r>
                      <a:endParaRPr kumimoji="1" lang="en-US" altLang="ja-JP" dirty="0"/>
                    </a:p>
                  </a:txBody>
                  <a:tcPr/>
                </a:tc>
                <a:tc>
                  <a:txBody>
                    <a:bodyPr/>
                    <a:lstStyle/>
                    <a:p>
                      <a:pPr algn="ctr"/>
                      <a:r>
                        <a:rPr kumimoji="1" lang="ja-JP" altLang="en-US" dirty="0"/>
                        <a:t>要件定義</a:t>
                      </a:r>
                    </a:p>
                  </a:txBody>
                  <a:tcPr/>
                </a:tc>
                <a:tc>
                  <a:txBody>
                    <a:bodyPr/>
                    <a:lstStyle/>
                    <a:p>
                      <a:pPr algn="ctr"/>
                      <a:r>
                        <a:rPr kumimoji="1" lang="ja-JP" altLang="en-US" dirty="0"/>
                        <a:t>基本設計</a:t>
                      </a:r>
                    </a:p>
                  </a:txBody>
                  <a:tcPr/>
                </a:tc>
                <a:tc>
                  <a:txBody>
                    <a:bodyPr/>
                    <a:lstStyle/>
                    <a:p>
                      <a:pPr algn="ctr"/>
                      <a:r>
                        <a:rPr kumimoji="1" lang="ja-JP" altLang="en-US" dirty="0"/>
                        <a:t>詳細設計</a:t>
                      </a:r>
                    </a:p>
                  </a:txBody>
                  <a:tcPr/>
                </a:tc>
                <a:tc>
                  <a:txBody>
                    <a:bodyPr/>
                    <a:lstStyle/>
                    <a:p>
                      <a:pPr algn="ctr"/>
                      <a:r>
                        <a:rPr kumimoji="1" lang="ja-JP" altLang="en-US" dirty="0"/>
                        <a:t>統合テスト</a:t>
                      </a:r>
                    </a:p>
                  </a:txBody>
                  <a:tcPr/>
                </a:tc>
                <a:tc>
                  <a:txBody>
                    <a:bodyPr/>
                    <a:lstStyle/>
                    <a:p>
                      <a:pPr algn="ctr"/>
                      <a:r>
                        <a:rPr kumimoji="1" lang="ja-JP" altLang="en-US" sz="1800" b="0" dirty="0"/>
                        <a:t>システムテスト</a:t>
                      </a:r>
                      <a:endParaRPr kumimoji="1" lang="ja-JP" altLang="en-US" dirty="0"/>
                    </a:p>
                  </a:txBody>
                  <a:tcPr/>
                </a:tc>
                <a:tc>
                  <a:txBody>
                    <a:bodyPr/>
                    <a:lstStyle/>
                    <a:p>
                      <a:pPr algn="ctr"/>
                      <a:r>
                        <a:rPr kumimoji="1" lang="ja-JP" altLang="en-US" sz="1800" b="0" dirty="0"/>
                        <a:t>受入テスト</a:t>
                      </a:r>
                      <a:endParaRPr kumimoji="1" lang="ja-JP" altLang="en-US" dirty="0"/>
                    </a:p>
                  </a:txBody>
                  <a:tcPr/>
                </a:tc>
                <a:extLst>
                  <a:ext uri="{0D108BD9-81ED-4DB2-BD59-A6C34878D82A}">
                    <a16:rowId xmlns:a16="http://schemas.microsoft.com/office/drawing/2014/main" val="3301053313"/>
                  </a:ext>
                </a:extLst>
              </a:tr>
              <a:tr h="370840">
                <a:tc>
                  <a:txBody>
                    <a:bodyPr/>
                    <a:lstStyle/>
                    <a:p>
                      <a:r>
                        <a:rPr kumimoji="1" lang="ja-JP" altLang="en-US" sz="1600" dirty="0"/>
                        <a:t>設計作業</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マイクロサービス定義</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マイクロサービス機能設計</a:t>
                      </a:r>
                    </a:p>
                  </a:txBody>
                  <a:tcPr/>
                </a:tc>
                <a:tc>
                  <a:txBody>
                    <a:bodyPr/>
                    <a:lstStyle/>
                    <a:p>
                      <a:r>
                        <a:rPr lang="ja-JP" altLang="en-US" sz="1600" b="0" spc="-5" dirty="0">
                          <a:solidFill>
                            <a:srgbClr val="001F5F"/>
                          </a:solidFill>
                          <a:latin typeface="BIZ UDゴシック"/>
                          <a:cs typeface="BIZ UDゴシック"/>
                        </a:rPr>
                        <a:t>マイクロ設計</a:t>
                      </a:r>
                      <a:endParaRPr kumimoji="1" lang="ja-JP" altLang="en-US" sz="1600" dirty="0"/>
                    </a:p>
                  </a:txBody>
                  <a:tcPr/>
                </a:tc>
                <a:tc>
                  <a:txBody>
                    <a:bodyPr/>
                    <a:lstStyle/>
                    <a:p>
                      <a:r>
                        <a:rPr kumimoji="1" lang="ja-JP" altLang="en-US" sz="1600" dirty="0"/>
                        <a:t>設計書更新</a:t>
                      </a:r>
                    </a:p>
                  </a:txBody>
                  <a:tcPr/>
                </a:tc>
                <a:tc>
                  <a:txBody>
                    <a:bodyPr/>
                    <a:lstStyle/>
                    <a:p>
                      <a:endParaRPr kumimoji="1" lang="ja-JP" altLang="en-US" sz="1600" dirty="0"/>
                    </a:p>
                  </a:txBody>
                  <a:tcPr/>
                </a:tc>
                <a:tc>
                  <a:txBody>
                    <a:bodyPr/>
                    <a:lstStyle/>
                    <a:p>
                      <a:endParaRPr kumimoji="1" lang="ja-JP" altLang="en-US" sz="1600"/>
                    </a:p>
                  </a:txBody>
                  <a:tcPr/>
                </a:tc>
                <a:extLst>
                  <a:ext uri="{0D108BD9-81ED-4DB2-BD59-A6C34878D82A}">
                    <a16:rowId xmlns:a16="http://schemas.microsoft.com/office/drawing/2014/main" val="2911124811"/>
                  </a:ext>
                </a:extLst>
              </a:tr>
              <a:tr h="370840">
                <a:tc>
                  <a:txBody>
                    <a:bodyPr/>
                    <a:lstStyle/>
                    <a:p>
                      <a:r>
                        <a:rPr kumimoji="1" lang="ja-JP" altLang="en-US" sz="1600" dirty="0"/>
                        <a:t>製造作業</a:t>
                      </a:r>
                    </a:p>
                  </a:txBody>
                  <a:tcPr/>
                </a:tc>
                <a:tc>
                  <a:txBody>
                    <a:bodyPr/>
                    <a:lstStyle/>
                    <a:p>
                      <a:r>
                        <a:rPr kumimoji="1" lang="ja-JP" altLang="en-US" sz="1600" dirty="0"/>
                        <a:t>インフラ整備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仮サービス</a:t>
                      </a:r>
                    </a:p>
                  </a:txBody>
                  <a:tcPr/>
                </a:tc>
                <a:tc>
                  <a:txBody>
                    <a:bodyPr/>
                    <a:lstStyle/>
                    <a:p>
                      <a:r>
                        <a:rPr lang="ja-JP" altLang="en-US" sz="1600" b="0" spc="-5">
                          <a:solidFill>
                            <a:srgbClr val="001F5F"/>
                          </a:solidFill>
                          <a:latin typeface="BIZ UDゴシック"/>
                          <a:cs typeface="BIZ UDゴシック"/>
                        </a:rPr>
                        <a:t>機能開発</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ソース保守</a:t>
                      </a:r>
                      <a:endParaRPr kumimoji="1" lang="en-US" altLang="ja-JP"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3660722215"/>
                  </a:ext>
                </a:extLst>
              </a:tr>
              <a:tr h="370840">
                <a:tc>
                  <a:txBody>
                    <a:bodyPr/>
                    <a:lstStyle/>
                    <a:p>
                      <a:r>
                        <a:rPr kumimoji="1" lang="ja-JP" altLang="en-US" sz="1600" dirty="0"/>
                        <a:t>テストポイント</a:t>
                      </a:r>
                    </a:p>
                  </a:txBody>
                  <a:tcPr/>
                </a:tc>
                <a:tc>
                  <a:txBody>
                    <a:bodyPr/>
                    <a:lstStyle/>
                    <a:p>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spc="-5" dirty="0">
                          <a:solidFill>
                            <a:srgbClr val="001F5F"/>
                          </a:solidFill>
                          <a:latin typeface="BIZ UDゴシック"/>
                          <a:cs typeface="BIZ UDゴシック"/>
                        </a:rPr>
                        <a:t>コンポ</a:t>
                      </a:r>
                      <a:r>
                        <a:rPr lang="ja-JP" altLang="en-US" sz="1600" b="0" spc="5" dirty="0">
                          <a:solidFill>
                            <a:srgbClr val="001F5F"/>
                          </a:solidFill>
                          <a:latin typeface="BIZ UDゴシック"/>
                          <a:cs typeface="BIZ UDゴシック"/>
                        </a:rPr>
                        <a:t>ー</a:t>
                      </a:r>
                      <a:r>
                        <a:rPr lang="ja-JP" altLang="en-US" sz="1600" b="0" spc="-5" dirty="0">
                          <a:solidFill>
                            <a:srgbClr val="001F5F"/>
                          </a:solidFill>
                          <a:latin typeface="BIZ UDゴシック"/>
                          <a:cs typeface="BIZ UDゴシック"/>
                        </a:rPr>
                        <a:t>ネント</a:t>
                      </a:r>
                      <a:r>
                        <a:rPr lang="ja-JP" altLang="en-US" sz="1600" b="0" spc="5" dirty="0">
                          <a:solidFill>
                            <a:srgbClr val="001F5F"/>
                          </a:solidFill>
                          <a:latin typeface="BIZ UDゴシック"/>
                          <a:cs typeface="BIZ UDゴシック"/>
                        </a:rPr>
                        <a:t>テ</a:t>
                      </a:r>
                      <a:r>
                        <a:rPr lang="ja-JP" altLang="en-US" sz="1600" b="0" spc="-5" dirty="0">
                          <a:solidFill>
                            <a:srgbClr val="001F5F"/>
                          </a:solidFill>
                          <a:latin typeface="BIZ UDゴシック"/>
                          <a:cs typeface="BIZ UDゴシック"/>
                        </a:rPr>
                        <a:t>スト</a:t>
                      </a:r>
                      <a:endParaRPr lang="ja-JP" altLang="en-US" sz="1600" b="0" dirty="0">
                        <a:latin typeface="BIZ UDゴシック"/>
                        <a:cs typeface="BIZ UDゴシック"/>
                      </a:endParaRPr>
                    </a:p>
                  </a:txBody>
                  <a:tcPr/>
                </a:tc>
                <a:tc>
                  <a:txBody>
                    <a:bodyPr/>
                    <a:lstStyle/>
                    <a:p>
                      <a:r>
                        <a:rPr kumimoji="1" lang="ja-JP" altLang="en-US" sz="1600" b="0" dirty="0"/>
                        <a:t>サブシステム間機能確認</a:t>
                      </a:r>
                    </a:p>
                  </a:txBody>
                  <a:tcPr/>
                </a:tc>
                <a:tc>
                  <a:txBody>
                    <a:bodyPr/>
                    <a:lstStyle/>
                    <a:p>
                      <a:r>
                        <a:rPr kumimoji="1" lang="ja-JP" altLang="en-US" sz="1600" b="0" dirty="0"/>
                        <a:t>システム機能、性能、安定性などの確認</a:t>
                      </a:r>
                    </a:p>
                  </a:txBody>
                  <a:tcPr/>
                </a:tc>
                <a:tc>
                  <a:txBody>
                    <a:bodyPr/>
                    <a:lstStyle/>
                    <a:p>
                      <a:r>
                        <a:rPr kumimoji="1" lang="ja-JP" altLang="en-US" sz="1600" b="0" dirty="0"/>
                        <a:t>ユーザニーズの最終確認</a:t>
                      </a:r>
                    </a:p>
                  </a:txBody>
                  <a:tcPr/>
                </a:tc>
                <a:extLst>
                  <a:ext uri="{0D108BD9-81ED-4DB2-BD59-A6C34878D82A}">
                    <a16:rowId xmlns:a16="http://schemas.microsoft.com/office/drawing/2014/main" val="2975161777"/>
                  </a:ext>
                </a:extLst>
              </a:tr>
            </a:tbl>
          </a:graphicData>
        </a:graphic>
      </p:graphicFrame>
      <p:sp>
        <p:nvSpPr>
          <p:cNvPr id="41" name="文本框 40">
            <a:extLst>
              <a:ext uri="{FF2B5EF4-FFF2-40B4-BE49-F238E27FC236}">
                <a16:creationId xmlns:a16="http://schemas.microsoft.com/office/drawing/2014/main" id="{D29B5051-D057-4593-B86D-74372D1B9676}"/>
              </a:ext>
            </a:extLst>
          </p:cNvPr>
          <p:cNvSpPr txBox="1"/>
          <p:nvPr/>
        </p:nvSpPr>
        <p:spPr>
          <a:xfrm>
            <a:off x="546410" y="4088197"/>
            <a:ext cx="10414540" cy="32773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kumimoji="1" lang="ja-JP" altLang="en-US" dirty="0">
                <a:latin typeface="ＭＳ ゴシック" panose="020B0609070205080204" pitchFamily="49" charset="-128"/>
                <a:ea typeface="ＭＳ ゴシック" panose="020B0609070205080204" pitchFamily="49" charset="-128"/>
              </a:rPr>
              <a:t>アジャイル開発（スクラム）ソリューション：設計、製造、テストの平行作業の早期テストモデル</a:t>
            </a:r>
            <a:endParaRPr kumimoji="1" lang="en-US" altLang="ja-JP"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7534968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p:txBody>
          <a:bodyPr/>
          <a:lstStyle/>
          <a:p>
            <a:r>
              <a:rPr lang="ja-JP" altLang="en-US" dirty="0">
                <a:latin typeface="ＭＳ ゴシック" panose="020B0609070205080204" pitchFamily="49" charset="-128"/>
                <a:ea typeface="ＭＳ ゴシック" panose="020B0609070205080204" pitchFamily="49" charset="-128"/>
              </a:rPr>
              <a:t>自動テストツール</a:t>
            </a:r>
            <a:endParaRPr lang="zh-CN" altLang="en-US" dirty="0">
              <a:latin typeface="ＭＳ ゴシック" panose="020B0609070205080204" pitchFamily="49" charset="-128"/>
              <a:ea typeface="ＭＳ ゴシック" panose="020B0609070205080204" pitchFamily="49" charset="-128"/>
            </a:endParaRPr>
          </a:p>
        </p:txBody>
      </p:sp>
      <p:sp>
        <p:nvSpPr>
          <p:cNvPr id="4" name="テキスト ボックス 3">
            <a:extLst>
              <a:ext uri="{FF2B5EF4-FFF2-40B4-BE49-F238E27FC236}">
                <a16:creationId xmlns:a16="http://schemas.microsoft.com/office/drawing/2014/main" id="{D4DC85D9-76AA-432B-9052-739E94BC19BB}"/>
              </a:ext>
            </a:extLst>
          </p:cNvPr>
          <p:cNvSpPr txBox="1"/>
          <p:nvPr/>
        </p:nvSpPr>
        <p:spPr>
          <a:xfrm>
            <a:off x="5354779" y="1083987"/>
            <a:ext cx="49530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テストドライバー</a:t>
            </a:r>
            <a:endParaRPr lang="zh-CN" altLang="en-US" b="1"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762000" y="1083987"/>
            <a:ext cx="31242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テスト仕様書</a:t>
            </a:r>
            <a:endParaRPr lang="zh-CN" altLang="en-US" b="1" dirty="0">
              <a:latin typeface="ＭＳ ゴシック" panose="020B0609070205080204" pitchFamily="49" charset="-128"/>
              <a:ea typeface="ＭＳ ゴシック" panose="020B0609070205080204" pitchFamily="49" charset="-128"/>
            </a:endParaRPr>
          </a:p>
        </p:txBody>
      </p:sp>
      <p:cxnSp>
        <p:nvCxnSpPr>
          <p:cNvPr id="8" name="直線矢印コネクタ 7">
            <a:extLst>
              <a:ext uri="{FF2B5EF4-FFF2-40B4-BE49-F238E27FC236}">
                <a16:creationId xmlns:a16="http://schemas.microsoft.com/office/drawing/2014/main" id="{C093BABA-7DFE-407A-AC00-8AF09C09164F}"/>
              </a:ext>
            </a:extLst>
          </p:cNvPr>
          <p:cNvCxnSpPr>
            <a:stCxn id="6" idx="3"/>
            <a:endCxn id="4" idx="1"/>
          </p:cNvCxnSpPr>
          <p:nvPr/>
        </p:nvCxnSpPr>
        <p:spPr>
          <a:xfrm>
            <a:off x="3886200" y="1390453"/>
            <a:ext cx="146857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949CCADC-E7C1-40A3-9713-61DF22A3E847}"/>
              </a:ext>
            </a:extLst>
          </p:cNvPr>
          <p:cNvSpPr txBox="1"/>
          <p:nvPr/>
        </p:nvSpPr>
        <p:spPr>
          <a:xfrm>
            <a:off x="4323607"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入力データ</a:t>
            </a:r>
            <a:endParaRPr lang="zh-CN" altLang="en-US"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3875776B-C5BE-4587-A728-9A910E182EA7}"/>
              </a:ext>
            </a:extLst>
          </p:cNvPr>
          <p:cNvSpPr txBox="1"/>
          <p:nvPr/>
        </p:nvSpPr>
        <p:spPr>
          <a:xfrm>
            <a:off x="7543800"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出力データ読込</a:t>
            </a:r>
            <a:endParaRPr lang="en-US" altLang="ja-JP" dirty="0">
              <a:latin typeface="ＭＳ ゴシック" panose="020B0609070205080204" pitchFamily="49" charset="-128"/>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C0046B77-F58A-49AE-815A-D191CAE2B098}"/>
              </a:ext>
            </a:extLst>
          </p:cNvPr>
          <p:cNvSpPr txBox="1"/>
          <p:nvPr/>
        </p:nvSpPr>
        <p:spPr>
          <a:xfrm>
            <a:off x="9067800"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自動チェック</a:t>
            </a:r>
            <a:endParaRPr lang="en-US" altLang="ja-JP"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591800" y="258585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テスト成果物作成</a:t>
            </a:r>
            <a:endParaRPr lang="en-US" altLang="ja-JP"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stCxn id="4" idx="2"/>
            <a:endCxn id="15" idx="0"/>
          </p:cNvCxnSpPr>
          <p:nvPr/>
        </p:nvCxnSpPr>
        <p:spPr>
          <a:xfrm rot="16200000" flipH="1">
            <a:off x="8957574" y="570623"/>
            <a:ext cx="888931" cy="314152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カギ線 19">
            <a:extLst>
              <a:ext uri="{FF2B5EF4-FFF2-40B4-BE49-F238E27FC236}">
                <a16:creationId xmlns:a16="http://schemas.microsoft.com/office/drawing/2014/main" id="{C314C2F8-C2BD-446E-8F5B-0FCE38555A00}"/>
              </a:ext>
            </a:extLst>
          </p:cNvPr>
          <p:cNvCxnSpPr>
            <a:cxnSpLocks/>
            <a:stCxn id="4" idx="2"/>
            <a:endCxn id="13" idx="0"/>
          </p:cNvCxnSpPr>
          <p:nvPr/>
        </p:nvCxnSpPr>
        <p:spPr>
          <a:xfrm rot="16200000" flipH="1">
            <a:off x="8193099" y="1335098"/>
            <a:ext cx="893880" cy="161752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3" name="コネクタ: カギ線 22">
            <a:extLst>
              <a:ext uri="{FF2B5EF4-FFF2-40B4-BE49-F238E27FC236}">
                <a16:creationId xmlns:a16="http://schemas.microsoft.com/office/drawing/2014/main" id="{021B436F-4FE9-4655-A9DE-53353B1270D5}"/>
              </a:ext>
            </a:extLst>
          </p:cNvPr>
          <p:cNvCxnSpPr>
            <a:cxnSpLocks/>
            <a:stCxn id="4" idx="2"/>
            <a:endCxn id="9" idx="0"/>
          </p:cNvCxnSpPr>
          <p:nvPr/>
        </p:nvCxnSpPr>
        <p:spPr>
          <a:xfrm rot="5400000">
            <a:off x="5821003" y="580523"/>
            <a:ext cx="893881" cy="312667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7" name="テキスト ボックス 26">
            <a:extLst>
              <a:ext uri="{FF2B5EF4-FFF2-40B4-BE49-F238E27FC236}">
                <a16:creationId xmlns:a16="http://schemas.microsoft.com/office/drawing/2014/main" id="{298D2E52-8B6C-45B3-9B0E-86E48042AAEF}"/>
              </a:ext>
            </a:extLst>
          </p:cNvPr>
          <p:cNvSpPr txBox="1"/>
          <p:nvPr/>
        </p:nvSpPr>
        <p:spPr>
          <a:xfrm>
            <a:off x="5924673"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en-US" altLang="ja-JP" dirty="0">
                <a:latin typeface="ＭＳ ゴシック" panose="020B0609070205080204" pitchFamily="49" charset="-128"/>
                <a:ea typeface="ＭＳ ゴシック" panose="020B0609070205080204" pitchFamily="49" charset="-128"/>
              </a:rPr>
              <a:t>PGNM</a:t>
            </a:r>
          </a:p>
        </p:txBody>
      </p:sp>
      <p:cxnSp>
        <p:nvCxnSpPr>
          <p:cNvPr id="29" name="コネクタ: カギ線 28">
            <a:extLst>
              <a:ext uri="{FF2B5EF4-FFF2-40B4-BE49-F238E27FC236}">
                <a16:creationId xmlns:a16="http://schemas.microsoft.com/office/drawing/2014/main" id="{BC115870-2803-4821-A7D5-4A32072092D3}"/>
              </a:ext>
            </a:extLst>
          </p:cNvPr>
          <p:cNvCxnSpPr>
            <a:stCxn id="15" idx="2"/>
            <a:endCxn id="6" idx="2"/>
          </p:cNvCxnSpPr>
          <p:nvPr/>
        </p:nvCxnSpPr>
        <p:spPr>
          <a:xfrm rot="5400000" flipH="1">
            <a:off x="4908589" y="-887570"/>
            <a:ext cx="3479722" cy="8648700"/>
          </a:xfrm>
          <a:prstGeom prst="bentConnector3">
            <a:avLst>
              <a:gd name="adj1" fmla="val -6569"/>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2" name="直線矢印コネクタ 31">
            <a:extLst>
              <a:ext uri="{FF2B5EF4-FFF2-40B4-BE49-F238E27FC236}">
                <a16:creationId xmlns:a16="http://schemas.microsoft.com/office/drawing/2014/main" id="{B64037DC-69A8-4F33-8932-D819DF3DA4F3}"/>
              </a:ext>
            </a:extLst>
          </p:cNvPr>
          <p:cNvCxnSpPr>
            <a:stCxn id="9" idx="3"/>
            <a:endCxn id="27" idx="1"/>
          </p:cNvCxnSpPr>
          <p:nvPr/>
        </p:nvCxnSpPr>
        <p:spPr>
          <a:xfrm flipV="1">
            <a:off x="5085607" y="3886195"/>
            <a:ext cx="83906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a:extLst>
              <a:ext uri="{FF2B5EF4-FFF2-40B4-BE49-F238E27FC236}">
                <a16:creationId xmlns:a16="http://schemas.microsoft.com/office/drawing/2014/main" id="{E8271D0A-2897-43E3-8717-478337FDEAB4}"/>
              </a:ext>
            </a:extLst>
          </p:cNvPr>
          <p:cNvCxnSpPr>
            <a:cxnSpLocks/>
            <a:stCxn id="27" idx="3"/>
            <a:endCxn id="11" idx="1"/>
          </p:cNvCxnSpPr>
          <p:nvPr/>
        </p:nvCxnSpPr>
        <p:spPr>
          <a:xfrm>
            <a:off x="6686673" y="3886195"/>
            <a:ext cx="857127"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EAFEDB5C-9EFF-43DB-AD8B-26A022ED14A8}"/>
              </a:ext>
            </a:extLst>
          </p:cNvPr>
          <p:cNvCxnSpPr>
            <a:cxnSpLocks/>
            <a:stCxn id="11" idx="3"/>
            <a:endCxn id="13" idx="1"/>
          </p:cNvCxnSpPr>
          <p:nvPr/>
        </p:nvCxnSpPr>
        <p:spPr>
          <a:xfrm flipV="1">
            <a:off x="8305800" y="3886195"/>
            <a:ext cx="762000"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3" idx="3"/>
            <a:endCxn id="15" idx="1"/>
          </p:cNvCxnSpPr>
          <p:nvPr/>
        </p:nvCxnSpPr>
        <p:spPr>
          <a:xfrm flipV="1">
            <a:off x="9829800" y="3881246"/>
            <a:ext cx="762000" cy="494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03042F76-5C49-4B58-AFE5-7D239AFE91CC}"/>
              </a:ext>
            </a:extLst>
          </p:cNvPr>
          <p:cNvCxnSpPr>
            <a:cxnSpLocks/>
            <a:endCxn id="44" idx="1"/>
          </p:cNvCxnSpPr>
          <p:nvPr/>
        </p:nvCxnSpPr>
        <p:spPr>
          <a:xfrm>
            <a:off x="560990" y="6070523"/>
            <a:ext cx="9432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0FAA41F1-BA92-4A0F-B160-5B718C72525E}"/>
              </a:ext>
            </a:extLst>
          </p:cNvPr>
          <p:cNvSpPr txBox="1"/>
          <p:nvPr/>
        </p:nvSpPr>
        <p:spPr>
          <a:xfrm>
            <a:off x="1504208" y="5880043"/>
            <a:ext cx="4210792"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ドライバーのデータ準備とソース作成</a:t>
            </a:r>
            <a:endParaRPr lang="zh-CN" altLang="en-US" dirty="0">
              <a:latin typeface="ＭＳ ゴシック" panose="020B0609070205080204" pitchFamily="49" charset="-128"/>
              <a:ea typeface="ＭＳ ゴシック" panose="020B0609070205080204" pitchFamily="49" charset="-128"/>
            </a:endParaRPr>
          </a:p>
        </p:txBody>
      </p:sp>
      <p:cxnSp>
        <p:nvCxnSpPr>
          <p:cNvPr id="48" name="直線矢印コネクタ 47">
            <a:extLst>
              <a:ext uri="{FF2B5EF4-FFF2-40B4-BE49-F238E27FC236}">
                <a16:creationId xmlns:a16="http://schemas.microsoft.com/office/drawing/2014/main" id="{F914AA68-292F-4F2F-80FE-F2D83FACA0C5}"/>
              </a:ext>
            </a:extLst>
          </p:cNvPr>
          <p:cNvCxnSpPr>
            <a:cxnSpLocks/>
          </p:cNvCxnSpPr>
          <p:nvPr/>
        </p:nvCxnSpPr>
        <p:spPr>
          <a:xfrm flipV="1">
            <a:off x="5932694" y="6092843"/>
            <a:ext cx="92530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50" name="テキスト ボックス 49">
            <a:extLst>
              <a:ext uri="{FF2B5EF4-FFF2-40B4-BE49-F238E27FC236}">
                <a16:creationId xmlns:a16="http://schemas.microsoft.com/office/drawing/2014/main" id="{379F7B0F-8D59-4B01-B499-BB764BF14F97}"/>
              </a:ext>
            </a:extLst>
          </p:cNvPr>
          <p:cNvSpPr txBox="1"/>
          <p:nvPr/>
        </p:nvSpPr>
        <p:spPr>
          <a:xfrm>
            <a:off x="7147134" y="5848384"/>
            <a:ext cx="2754106"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テスト実施の流れ</a:t>
            </a:r>
            <a:endParaRPr lang="zh-CN" alt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645673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公務員人事評価・管理</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2022/3/18</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77</a:t>
            </a:fld>
            <a:r>
              <a:rPr spc="-45"/>
              <a:t> </a:t>
            </a:r>
            <a:r>
              <a:rPr spc="-5"/>
              <a:t>-</a:t>
            </a:r>
            <a:endParaRPr spc="-5" dirty="0"/>
          </a:p>
        </p:txBody>
      </p:sp>
    </p:spTree>
    <p:extLst>
      <p:ext uri="{BB962C8B-B14F-4D97-AF65-F5344CB8AC3E}">
        <p14:creationId xmlns:p14="http://schemas.microsoft.com/office/powerpoint/2010/main" val="574757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2C9F4DC-F3D9-4F72-B425-80FDF2E0ABD0}"/>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24F6C690-6673-4B1B-9EE3-7AF2F0DF513F}"/>
              </a:ext>
            </a:extLst>
          </p:cNvPr>
          <p:cNvSpPr>
            <a:spLocks noGrp="1"/>
          </p:cNvSpPr>
          <p:nvPr>
            <p:ph type="body" idx="1"/>
          </p:nvPr>
        </p:nvSpPr>
        <p:spPr>
          <a:xfrm>
            <a:off x="316983" y="557909"/>
            <a:ext cx="11540249" cy="1107996"/>
          </a:xfrm>
        </p:spPr>
        <p:txBody>
          <a:bodyPr/>
          <a:lstStyle/>
          <a:p>
            <a:r>
              <a:rPr lang="ja-JP" altLang="en-US" dirty="0"/>
              <a:t>相互監督のため　一元化評価➡三元化評価</a:t>
            </a:r>
            <a:endParaRPr lang="en-US" altLang="ja-JP" dirty="0"/>
          </a:p>
          <a:p>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C4241EE1-C41A-4F0D-B0A3-AFC13A6211FF}"/>
              </a:ext>
            </a:extLst>
          </p:cNvPr>
          <p:cNvSpPr>
            <a:spLocks noGrp="1"/>
          </p:cNvSpPr>
          <p:nvPr>
            <p:ph type="dt" sz="half" idx="6"/>
          </p:nvPr>
        </p:nvSpPr>
        <p:spPr/>
        <p:txBody>
          <a:bodyPr/>
          <a:lstStyle/>
          <a:p>
            <a:fld id="{7741A87D-8854-4856-A598-5B71DC96129A}" type="datetime1">
              <a:rPr kumimoji="1" lang="zh-CN" altLang="en-US" smtClean="0"/>
              <a:t>2022/3/18</a:t>
            </a:fld>
            <a:endParaRPr kumimoji="1" lang="ja-JP" altLang="en-US"/>
          </a:p>
        </p:txBody>
      </p:sp>
      <p:sp>
        <p:nvSpPr>
          <p:cNvPr id="5" name="スライド番号プレースホルダー 4">
            <a:extLst>
              <a:ext uri="{FF2B5EF4-FFF2-40B4-BE49-F238E27FC236}">
                <a16:creationId xmlns:a16="http://schemas.microsoft.com/office/drawing/2014/main" id="{AA8A02AE-5780-49D6-893C-49B75581F34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spTree>
    <p:extLst>
      <p:ext uri="{BB962C8B-B14F-4D97-AF65-F5344CB8AC3E}">
        <p14:creationId xmlns:p14="http://schemas.microsoft.com/office/powerpoint/2010/main" val="5876830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2022/3/18</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Tree>
    <p:extLst>
      <p:ext uri="{BB962C8B-B14F-4D97-AF65-F5344CB8AC3E}">
        <p14:creationId xmlns:p14="http://schemas.microsoft.com/office/powerpoint/2010/main" val="4200531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931157"/>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課題の解消対策</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t>行政業務改善</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ü"/>
            </a:pPr>
            <a:r>
              <a:rPr lang="ja-JP" altLang="en-US" sz="2400" b="1" dirty="0">
                <a:highlight>
                  <a:srgbClr val="00FF00"/>
                </a:highlight>
              </a:rPr>
              <a:t>組織改革（チームワーク）</a:t>
            </a:r>
          </a:p>
          <a:p>
            <a:pPr marL="342900" indent="-342900">
              <a:buFont typeface="Wingdings" panose="05000000000000000000" pitchFamily="2" charset="2"/>
              <a:buChar char="p"/>
            </a:pPr>
            <a:r>
              <a:rPr lang="ja-JP" altLang="en-US" sz="2400" b="1" dirty="0"/>
              <a:t>公務員人事評価・管理</a:t>
            </a:r>
          </a:p>
          <a:p>
            <a:pPr marL="342900" indent="-342900">
              <a:buFont typeface="Wingdings" panose="05000000000000000000" pitchFamily="2" charset="2"/>
              <a:buChar char="p"/>
            </a:pPr>
            <a:r>
              <a:rPr lang="ja-JP" altLang="en-US" sz="2400" b="1" dirty="0"/>
              <a:t>セキュリティ</a:t>
            </a:r>
            <a:endParaRPr lang="en-US" altLang="ja-JP"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2022/3/18</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Tree>
    <p:extLst>
      <p:ext uri="{BB962C8B-B14F-4D97-AF65-F5344CB8AC3E}">
        <p14:creationId xmlns:p14="http://schemas.microsoft.com/office/powerpoint/2010/main" val="13038895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6FB4D19-5A3C-47A2-B5B5-5D09A0203F43}"/>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CBCD44E1-30BB-4484-BD21-146F575C29EF}"/>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32AB704D-54D5-497F-A6FB-83D846C4D088}"/>
              </a:ext>
            </a:extLst>
          </p:cNvPr>
          <p:cNvSpPr>
            <a:spLocks noGrp="1"/>
          </p:cNvSpPr>
          <p:nvPr>
            <p:ph type="dt" sz="half" idx="6"/>
          </p:nvPr>
        </p:nvSpPr>
        <p:spPr/>
        <p:txBody>
          <a:bodyPr/>
          <a:lstStyle/>
          <a:p>
            <a:fld id="{7741A87D-8854-4856-A598-5B71DC96129A}" type="datetime1">
              <a:rPr kumimoji="1" lang="zh-CN" altLang="en-US" smtClean="0"/>
              <a:t>2022/3/18</a:t>
            </a:fld>
            <a:endParaRPr kumimoji="1" lang="ja-JP" altLang="en-US"/>
          </a:p>
        </p:txBody>
      </p:sp>
      <p:sp>
        <p:nvSpPr>
          <p:cNvPr id="5" name="スライド番号プレースホルダー 4">
            <a:extLst>
              <a:ext uri="{FF2B5EF4-FFF2-40B4-BE49-F238E27FC236}">
                <a16:creationId xmlns:a16="http://schemas.microsoft.com/office/drawing/2014/main" id="{8FFB7747-1B22-45F2-B2DF-A7072A7F493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Tree>
    <p:extLst>
      <p:ext uri="{BB962C8B-B14F-4D97-AF65-F5344CB8AC3E}">
        <p14:creationId xmlns:p14="http://schemas.microsoft.com/office/powerpoint/2010/main" val="41496522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政企学研の協力</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2022/3/18</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spTree>
    <p:extLst>
      <p:ext uri="{BB962C8B-B14F-4D97-AF65-F5344CB8AC3E}">
        <p14:creationId xmlns:p14="http://schemas.microsoft.com/office/powerpoint/2010/main" val="30885787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2022/3/18</a:t>
            </a:fld>
            <a:endParaRPr lang="en-US"/>
          </a:p>
        </p:txBody>
      </p:sp>
    </p:spTree>
    <p:extLst>
      <p:ext uri="{BB962C8B-B14F-4D97-AF65-F5344CB8AC3E}">
        <p14:creationId xmlns:p14="http://schemas.microsoft.com/office/powerpoint/2010/main" val="38842773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デジタル庁</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2022/3/18</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spTree>
    <p:extLst>
      <p:ext uri="{BB962C8B-B14F-4D97-AF65-F5344CB8AC3E}">
        <p14:creationId xmlns:p14="http://schemas.microsoft.com/office/powerpoint/2010/main" val="37107962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インフラサービス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5816977"/>
          </a:xfrm>
        </p:spPr>
        <p:txBody>
          <a:bodyPr/>
          <a:lstStyle/>
          <a:p>
            <a:r>
              <a:rPr lang="en-US" altLang="ja-JP" dirty="0"/>
              <a:t>Gov</a:t>
            </a:r>
            <a:r>
              <a:rPr lang="ja-JP" altLang="en-US" dirty="0"/>
              <a:t>ネットワーク</a:t>
            </a:r>
            <a:endParaRPr lang="en-US" altLang="ja-JP" dirty="0"/>
          </a:p>
          <a:p>
            <a:endParaRPr lang="en-US" altLang="ja-JP" dirty="0"/>
          </a:p>
          <a:p>
            <a:r>
              <a:rPr lang="en-US" altLang="ja-JP" dirty="0"/>
              <a:t>Gov</a:t>
            </a:r>
            <a:r>
              <a:rPr lang="ja-JP" altLang="en-US" dirty="0"/>
              <a:t>クラウド（</a:t>
            </a:r>
            <a:r>
              <a:rPr lang="zh-CN" altLang="en-US" dirty="0">
                <a:solidFill>
                  <a:srgbClr val="FF0000"/>
                </a:solidFill>
              </a:rPr>
              <a:t>混合</a:t>
            </a:r>
            <a:r>
              <a:rPr lang="ja-JP" altLang="en-US" dirty="0"/>
              <a:t>）</a:t>
            </a:r>
            <a:endParaRPr lang="en-US" altLang="ja-JP" dirty="0"/>
          </a:p>
          <a:p>
            <a:endParaRPr lang="en-US" altLang="ja-JP" dirty="0"/>
          </a:p>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dirty="0"/>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2022/3/18</a:t>
            </a:fld>
            <a:endParaRPr lang="en-US"/>
          </a:p>
        </p:txBody>
      </p:sp>
    </p:spTree>
    <p:extLst>
      <p:ext uri="{BB962C8B-B14F-4D97-AF65-F5344CB8AC3E}">
        <p14:creationId xmlns:p14="http://schemas.microsoft.com/office/powerpoint/2010/main" val="14442635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政務</a:t>
            </a:r>
            <a:r>
              <a:rPr lang="en-US" altLang="ja-JP" dirty="0"/>
              <a:t>SaaS</a:t>
            </a:r>
            <a:endParaRPr lang="zh-CN" altLang="en-US"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2022/3/18</a:t>
            </a:fld>
            <a:endParaRPr lang="en-US"/>
          </a:p>
        </p:txBody>
      </p:sp>
      <p:graphicFrame>
        <p:nvGraphicFramePr>
          <p:cNvPr id="11" name="表 10">
            <a:extLst>
              <a:ext uri="{FF2B5EF4-FFF2-40B4-BE49-F238E27FC236}">
                <a16:creationId xmlns:a16="http://schemas.microsoft.com/office/drawing/2014/main" id="{3A48C04F-8FEA-4501-B379-772D04D6787F}"/>
              </a:ext>
            </a:extLst>
          </p:cNvPr>
          <p:cNvGraphicFramePr>
            <a:graphicFrameLocks noGrp="1"/>
          </p:cNvGraphicFramePr>
          <p:nvPr>
            <p:extLst>
              <p:ext uri="{D42A27DB-BD31-4B8C-83A1-F6EECF244321}">
                <p14:modId xmlns:p14="http://schemas.microsoft.com/office/powerpoint/2010/main" val="396397453"/>
              </p:ext>
            </p:extLst>
          </p:nvPr>
        </p:nvGraphicFramePr>
        <p:xfrm>
          <a:off x="338325" y="704537"/>
          <a:ext cx="11518907" cy="5486403"/>
        </p:xfrm>
        <a:graphic>
          <a:graphicData uri="http://schemas.openxmlformats.org/drawingml/2006/table">
            <a:tbl>
              <a:tblPr>
                <a:tableStyleId>{5C22544A-7EE6-4342-B048-85BDC9FD1C3A}</a:tableStyleId>
              </a:tblPr>
              <a:tblGrid>
                <a:gridCol w="2521956">
                  <a:extLst>
                    <a:ext uri="{9D8B030D-6E8A-4147-A177-3AD203B41FA5}">
                      <a16:colId xmlns:a16="http://schemas.microsoft.com/office/drawing/2014/main" val="4152197590"/>
                    </a:ext>
                  </a:extLst>
                </a:gridCol>
                <a:gridCol w="8996951">
                  <a:extLst>
                    <a:ext uri="{9D8B030D-6E8A-4147-A177-3AD203B41FA5}">
                      <a16:colId xmlns:a16="http://schemas.microsoft.com/office/drawing/2014/main" val="2187828690"/>
                    </a:ext>
                  </a:extLst>
                </a:gridCol>
              </a:tblGrid>
              <a:tr h="261647">
                <a:tc>
                  <a:txBody>
                    <a:bodyPr/>
                    <a:lstStyle/>
                    <a:p>
                      <a:pPr algn="ctr" fontAlgn="ctr"/>
                      <a:r>
                        <a:rPr lang="ja-JP" altLang="en-US" sz="1400" u="none" strike="noStrike">
                          <a:effectLst/>
                        </a:rPr>
                        <a:t>基本サービス</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04" marR="404" marT="404" marB="0" anchor="ctr"/>
                </a:tc>
                <a:tc>
                  <a:txBody>
                    <a:bodyPr/>
                    <a:lstStyle/>
                    <a:p>
                      <a:pPr algn="ctr" fontAlgn="ctr"/>
                      <a:r>
                        <a:rPr lang="ja-JP" altLang="en-US" sz="1400" u="none" strike="noStrike" dirty="0">
                          <a:effectLst/>
                        </a:rPr>
                        <a:t>サービス概要</a:t>
                      </a:r>
                      <a:endParaRPr lang="ja-JP" altLang="en-US" sz="1400" b="0" i="0" u="none" strike="noStrike" dirty="0">
                        <a:solidFill>
                          <a:srgbClr val="333333"/>
                        </a:solidFill>
                        <a:effectLst/>
                        <a:latin typeface="Meiryo" panose="020B0604030504040204" pitchFamily="34" charset="-128"/>
                        <a:ea typeface="Meiryo" panose="020B0604030504040204" pitchFamily="34" charset="-128"/>
                      </a:endParaRPr>
                    </a:p>
                  </a:txBody>
                  <a:tcPr marL="404" marR="404" marT="404" marB="0" anchor="ctr"/>
                </a:tc>
                <a:extLst>
                  <a:ext uri="{0D108BD9-81ED-4DB2-BD59-A6C34878D82A}">
                    <a16:rowId xmlns:a16="http://schemas.microsoft.com/office/drawing/2014/main" val="961285879"/>
                  </a:ext>
                </a:extLst>
              </a:tr>
              <a:tr h="313158">
                <a:tc>
                  <a:txBody>
                    <a:bodyPr/>
                    <a:lstStyle/>
                    <a:p>
                      <a:pPr algn="l" fontAlgn="ctr"/>
                      <a:r>
                        <a:rPr lang="ja-JP" altLang="en-US" sz="1400" u="none" strike="noStrike">
                          <a:effectLst/>
                        </a:rPr>
                        <a:t>住民記録</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異動（転入・転出など）、住基ネットワーク連携、統計処理、証明書発行</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822342026"/>
                  </a:ext>
                </a:extLst>
              </a:tr>
              <a:tr h="261647">
                <a:tc>
                  <a:txBody>
                    <a:bodyPr/>
                    <a:lstStyle/>
                    <a:p>
                      <a:pPr algn="l" fontAlgn="ctr"/>
                      <a:r>
                        <a:rPr lang="ja-JP" altLang="en-US" sz="1400" u="none" strike="noStrike">
                          <a:effectLst/>
                        </a:rPr>
                        <a:t>印鑑登録</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印鑑登録、廃止、統計処理、証明書発行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2956951711"/>
                  </a:ext>
                </a:extLst>
              </a:tr>
              <a:tr h="261647">
                <a:tc>
                  <a:txBody>
                    <a:bodyPr/>
                    <a:lstStyle/>
                    <a:p>
                      <a:pPr algn="l" fontAlgn="ctr"/>
                      <a:r>
                        <a:rPr lang="ja-JP" altLang="en-US" sz="1400" u="none" strike="noStrike">
                          <a:effectLst/>
                        </a:rPr>
                        <a:t>選挙管理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名簿管理、投票所管理、定時登録、例月処理、統計処理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905536371"/>
                  </a:ext>
                </a:extLst>
              </a:tr>
              <a:tr h="313158">
                <a:tc>
                  <a:txBody>
                    <a:bodyPr/>
                    <a:lstStyle/>
                    <a:p>
                      <a:pPr algn="l" fontAlgn="ctr"/>
                      <a:r>
                        <a:rPr lang="ja-JP" altLang="en-US" sz="1400" u="none" strike="noStrike">
                          <a:effectLst/>
                        </a:rPr>
                        <a:t>個人住民税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当初課税処理、対象者情報管理、課税資料管理、賦課更正、統計処理、証明書発行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927581164"/>
                  </a:ext>
                </a:extLst>
              </a:tr>
              <a:tr h="313158">
                <a:tc>
                  <a:txBody>
                    <a:bodyPr/>
                    <a:lstStyle/>
                    <a:p>
                      <a:pPr algn="l" fontAlgn="ctr"/>
                      <a:r>
                        <a:rPr lang="ja-JP" altLang="en-US" sz="1400" u="none" strike="noStrike">
                          <a:effectLst/>
                        </a:rPr>
                        <a:t>固定資産税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共有管理、土地情報管理、家屋情報管理、償却資産管理、当初処理、統計処理、証明書発行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2125854786"/>
                  </a:ext>
                </a:extLst>
              </a:tr>
              <a:tr h="313158">
                <a:tc>
                  <a:txBody>
                    <a:bodyPr/>
                    <a:lstStyle/>
                    <a:p>
                      <a:pPr algn="l" fontAlgn="ctr"/>
                      <a:r>
                        <a:rPr lang="ja-JP" altLang="en-US" sz="1400" u="none" strike="noStrike">
                          <a:effectLst/>
                        </a:rPr>
                        <a:t>軽自動車税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車両台帳管理（登録・廃車、非課税減免など）、統計処理、証明書発行</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515984400"/>
                  </a:ext>
                </a:extLst>
              </a:tr>
              <a:tr h="313158">
                <a:tc>
                  <a:txBody>
                    <a:bodyPr/>
                    <a:lstStyle/>
                    <a:p>
                      <a:pPr algn="l" fontAlgn="ctr"/>
                      <a:r>
                        <a:rPr lang="ja-JP" altLang="en-US" sz="1400" u="none" strike="noStrike">
                          <a:effectLst/>
                        </a:rPr>
                        <a:t>法人住民税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基本台帳管理、課税台帳管理、申告管理、統計処理、証明書発行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083478146"/>
                  </a:ext>
                </a:extLst>
              </a:tr>
              <a:tr h="261647">
                <a:tc>
                  <a:txBody>
                    <a:bodyPr/>
                    <a:lstStyle/>
                    <a:p>
                      <a:pPr algn="l" fontAlgn="ctr"/>
                      <a:r>
                        <a:rPr lang="ja-JP" altLang="en-US" sz="1400" u="none" strike="noStrike">
                          <a:effectLst/>
                        </a:rPr>
                        <a:t>事業所税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基本台帳管理、課税台帳管理、申告管理、統計処理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436257192"/>
                  </a:ext>
                </a:extLst>
              </a:tr>
              <a:tr h="261647">
                <a:tc>
                  <a:txBody>
                    <a:bodyPr/>
                    <a:lstStyle/>
                    <a:p>
                      <a:pPr algn="l" fontAlgn="ctr"/>
                      <a:r>
                        <a:rPr lang="zh-CN" altLang="en-US" sz="1400" u="none" strike="noStrike">
                          <a:effectLst/>
                        </a:rPr>
                        <a:t>国民健康保険</a:t>
                      </a:r>
                      <a:endParaRPr lang="zh-CN"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資格管理、賦課管理、給付管理、統計処理、証明書発行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4199075168"/>
                  </a:ext>
                </a:extLst>
              </a:tr>
              <a:tr h="313158">
                <a:tc>
                  <a:txBody>
                    <a:bodyPr/>
                    <a:lstStyle/>
                    <a:p>
                      <a:pPr algn="l" fontAlgn="ctr"/>
                      <a:r>
                        <a:rPr lang="ja-JP" altLang="en-US" sz="1400" u="none" strike="noStrike">
                          <a:effectLst/>
                        </a:rPr>
                        <a:t>国民年金</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資格管理、付加管理、免除管理、給付管理、統計処理、証明書発行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2084329071"/>
                  </a:ext>
                </a:extLst>
              </a:tr>
              <a:tr h="313158">
                <a:tc>
                  <a:txBody>
                    <a:bodyPr/>
                    <a:lstStyle/>
                    <a:p>
                      <a:pPr algn="l" fontAlgn="ctr"/>
                      <a:r>
                        <a:rPr lang="ja-JP" altLang="en-US" sz="1400" u="none" strike="noStrike">
                          <a:effectLst/>
                        </a:rPr>
                        <a:t>介護保険</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資格管理、賦課管理、受給者管理、給付管理、統計処理、証明書発行 </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414734377"/>
                  </a:ext>
                </a:extLst>
              </a:tr>
              <a:tr h="313158">
                <a:tc>
                  <a:txBody>
                    <a:bodyPr/>
                    <a:lstStyle/>
                    <a:p>
                      <a:pPr algn="l" fontAlgn="ctr"/>
                      <a:r>
                        <a:rPr lang="ja-JP" altLang="en-US" sz="1400" u="none" strike="noStrike">
                          <a:effectLst/>
                        </a:rPr>
                        <a:t>宛名管理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送付先管理、口座管理、混合世帯管理、</a:t>
                      </a:r>
                      <a:r>
                        <a:rPr lang="en-US" altLang="ja-JP" sz="1400" u="none" strike="noStrike">
                          <a:effectLst/>
                        </a:rPr>
                        <a:t>DV</a:t>
                      </a:r>
                      <a:r>
                        <a:rPr lang="ja-JP" altLang="en-US" sz="1400" u="none" strike="noStrike">
                          <a:effectLst/>
                        </a:rPr>
                        <a:t>・ストーカー管理、統計管理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063630181"/>
                  </a:ext>
                </a:extLst>
              </a:tr>
              <a:tr h="313158">
                <a:tc>
                  <a:txBody>
                    <a:bodyPr/>
                    <a:lstStyle/>
                    <a:p>
                      <a:pPr algn="l" fontAlgn="ctr"/>
                      <a:r>
                        <a:rPr lang="ja-JP" altLang="en-US" sz="1400" u="none" strike="noStrike">
                          <a:effectLst/>
                        </a:rPr>
                        <a:t>収納管理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収納情報管理、消込、還付充当、督促状、コンビニ収納、統計処理、証明書発行</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4246315679"/>
                  </a:ext>
                </a:extLst>
              </a:tr>
              <a:tr h="261647">
                <a:tc>
                  <a:txBody>
                    <a:bodyPr/>
                    <a:lstStyle/>
                    <a:p>
                      <a:pPr algn="l" fontAlgn="ctr"/>
                      <a:r>
                        <a:rPr lang="ja-JP" altLang="en-US" sz="1400" u="none" strike="noStrike">
                          <a:effectLst/>
                        </a:rPr>
                        <a:t>滞納管理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未納情報管理、滞納引継、催告、猶予、分納、時効、統計管理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564553896"/>
                  </a:ext>
                </a:extLst>
              </a:tr>
              <a:tr h="261647">
                <a:tc>
                  <a:txBody>
                    <a:bodyPr/>
                    <a:lstStyle/>
                    <a:p>
                      <a:pPr algn="l" fontAlgn="ctr"/>
                      <a:r>
                        <a:rPr lang="ja-JP" altLang="en-US" sz="1400" u="none" strike="noStrike">
                          <a:effectLst/>
                        </a:rPr>
                        <a:t>後期高齢</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資格管理、賦課管理、広域連携</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323957572"/>
                  </a:ext>
                </a:extLst>
              </a:tr>
              <a:tr h="313158">
                <a:tc>
                  <a:txBody>
                    <a:bodyPr/>
                    <a:lstStyle/>
                    <a:p>
                      <a:pPr algn="l" fontAlgn="ctr"/>
                      <a:r>
                        <a:rPr lang="ja-JP" altLang="en-US" sz="1400" u="none" strike="noStrike">
                          <a:effectLst/>
                        </a:rPr>
                        <a:t>戸籍</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戸籍事務管理、附票管理、除籍管理、民刑管理、記載不要届出情報管理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955582055"/>
                  </a:ext>
                </a:extLst>
              </a:tr>
              <a:tr h="261647">
                <a:tc>
                  <a:txBody>
                    <a:bodyPr/>
                    <a:lstStyle/>
                    <a:p>
                      <a:pPr algn="l" fontAlgn="ctr"/>
                      <a:r>
                        <a:rPr lang="ja-JP" altLang="en-US" sz="1400" u="none" strike="noStrike">
                          <a:effectLst/>
                        </a:rPr>
                        <a:t>コンビニ交付</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コンビニ交付、業務システム連携</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56634905"/>
                  </a:ext>
                </a:extLst>
              </a:tr>
              <a:tr h="261647">
                <a:tc>
                  <a:txBody>
                    <a:bodyPr/>
                    <a:lstStyle/>
                    <a:p>
                      <a:pPr algn="l" fontAlgn="ctr"/>
                      <a:r>
                        <a:rPr lang="ja-JP" altLang="en-US" sz="1400" u="none" strike="noStrike">
                          <a:effectLst/>
                        </a:rPr>
                        <a:t>共通基盤</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dirty="0">
                          <a:effectLst/>
                        </a:rPr>
                        <a:t>職員認証、システム連携、統合運用 </a:t>
                      </a:r>
                      <a:endParaRPr lang="ja-JP" altLang="en-US" sz="1400" b="0" i="0" u="none" strike="noStrike" dirty="0">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633020192"/>
                  </a:ext>
                </a:extLst>
              </a:tr>
            </a:tbl>
          </a:graphicData>
        </a:graphic>
      </p:graphicFrame>
    </p:spTree>
    <p:extLst>
      <p:ext uri="{BB962C8B-B14F-4D97-AF65-F5344CB8AC3E}">
        <p14:creationId xmlns:p14="http://schemas.microsoft.com/office/powerpoint/2010/main" val="2602663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学力分析サービス（スクール</a:t>
            </a:r>
            <a:r>
              <a:rPr lang="en-US" altLang="ja-JP" dirty="0"/>
              <a:t>SaaS</a:t>
            </a:r>
            <a:r>
              <a:rPr lang="ja-JP" altLang="en-US" dirty="0"/>
              <a:t>）</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2022/3/18</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211662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就職</a:t>
            </a:r>
            <a:r>
              <a:rPr lang="ja-JP" altLang="en-US"/>
              <a:t>支援サービス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2022/3/18</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1192436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7">
            <a:extLst>
              <a:ext uri="{FF2B5EF4-FFF2-40B4-BE49-F238E27FC236}">
                <a16:creationId xmlns:a16="http://schemas.microsoft.com/office/drawing/2014/main" id="{45D7BC0B-093E-4A7E-8328-549A6408A8B1}"/>
              </a:ext>
            </a:extLst>
          </p:cNvPr>
          <p:cNvSpPr txBox="1"/>
          <p:nvPr/>
        </p:nvSpPr>
        <p:spPr>
          <a:xfrm>
            <a:off x="4881868" y="3010651"/>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コミュニティー</a:t>
            </a:r>
            <a:endParaRPr lang="zh-CN" altLang="en-US" sz="2400" b="1" dirty="0">
              <a:solidFill>
                <a:srgbClr val="002060"/>
              </a:solidFill>
              <a:latin typeface="+mj-ea"/>
              <a:ea typeface="+mj-ea"/>
            </a:endParaRPr>
          </a:p>
        </p:txBody>
      </p:sp>
      <p:sp>
        <p:nvSpPr>
          <p:cNvPr id="17" name="文本框 16">
            <a:extLst>
              <a:ext uri="{FF2B5EF4-FFF2-40B4-BE49-F238E27FC236}">
                <a16:creationId xmlns:a16="http://schemas.microsoft.com/office/drawing/2014/main" id="{FBAA502A-4A99-4851-9554-2EF94B5EB205}"/>
              </a:ext>
            </a:extLst>
          </p:cNvPr>
          <p:cNvSpPr txBox="1"/>
          <p:nvPr/>
        </p:nvSpPr>
        <p:spPr>
          <a:xfrm>
            <a:off x="4876799" y="866584"/>
            <a:ext cx="2459971" cy="559837"/>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オンライン学習</a:t>
            </a:r>
            <a:endParaRPr lang="zh-CN" altLang="en-US" sz="2400" b="1" dirty="0">
              <a:solidFill>
                <a:srgbClr val="002060"/>
              </a:solidFill>
              <a:latin typeface="+mj-ea"/>
              <a:ea typeface="+mj-ea"/>
            </a:endParaRPr>
          </a:p>
        </p:txBody>
      </p:sp>
      <p:sp>
        <p:nvSpPr>
          <p:cNvPr id="6" name="文本框 5">
            <a:extLst>
              <a:ext uri="{FF2B5EF4-FFF2-40B4-BE49-F238E27FC236}">
                <a16:creationId xmlns:a16="http://schemas.microsoft.com/office/drawing/2014/main" id="{74994AFD-4097-49FA-9FAA-3FF3F70B8FE5}"/>
              </a:ext>
            </a:extLst>
          </p:cNvPr>
          <p:cNvSpPr txBox="1"/>
          <p:nvPr/>
        </p:nvSpPr>
        <p:spPr>
          <a:xfrm>
            <a:off x="622776" y="866583"/>
            <a:ext cx="977423" cy="3248205"/>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個人</a:t>
            </a:r>
            <a:endParaRPr lang="en-US" altLang="zh-CN" sz="4800"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A4B6C3C7-752D-4F52-A68F-3647B3E502E7}"/>
              </a:ext>
            </a:extLst>
          </p:cNvPr>
          <p:cNvSpPr txBox="1"/>
          <p:nvPr/>
        </p:nvSpPr>
        <p:spPr>
          <a:xfrm>
            <a:off x="10592010" y="866585"/>
            <a:ext cx="977424" cy="3248207"/>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企業</a:t>
            </a:r>
            <a:endParaRPr lang="en-US" altLang="ja-JP" sz="4800" b="1" dirty="0">
              <a:solidFill>
                <a:srgbClr val="002060"/>
              </a:solidFill>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E0B73F88-1C7A-4C81-A32D-F777F17FE238}"/>
              </a:ext>
            </a:extLst>
          </p:cNvPr>
          <p:cNvCxnSpPr>
            <a:cxnSpLocks/>
          </p:cNvCxnSpPr>
          <p:nvPr/>
        </p:nvCxnSpPr>
        <p:spPr>
          <a:xfrm>
            <a:off x="1628467" y="1161789"/>
            <a:ext cx="240580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2" name="直接箭头连接符 21">
            <a:extLst>
              <a:ext uri="{FF2B5EF4-FFF2-40B4-BE49-F238E27FC236}">
                <a16:creationId xmlns:a16="http://schemas.microsoft.com/office/drawing/2014/main" id="{ACA7CB4F-A14D-4A02-B844-21AD1CDE80D3}"/>
              </a:ext>
            </a:extLst>
          </p:cNvPr>
          <p:cNvCxnSpPr>
            <a:cxnSpLocks/>
          </p:cNvCxnSpPr>
          <p:nvPr/>
        </p:nvCxnSpPr>
        <p:spPr>
          <a:xfrm>
            <a:off x="8070722" y="1770356"/>
            <a:ext cx="252128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0F359F8D-211C-4BDD-9BF4-9B9F690C5001}"/>
              </a:ext>
            </a:extLst>
          </p:cNvPr>
          <p:cNvSpPr txBox="1"/>
          <p:nvPr/>
        </p:nvSpPr>
        <p:spPr>
          <a:xfrm>
            <a:off x="2044315" y="805642"/>
            <a:ext cx="1400174" cy="3055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ラーニング</a:t>
            </a:r>
            <a:endParaRPr lang="zh-CN" altLang="en-US" dirty="0">
              <a:solidFill>
                <a:schemeClr val="tx1"/>
              </a:solidFill>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92D26684-C67B-4189-8940-F6AC06ED13C4}"/>
              </a:ext>
            </a:extLst>
          </p:cNvPr>
          <p:cNvSpPr txBox="1"/>
          <p:nvPr/>
        </p:nvSpPr>
        <p:spPr>
          <a:xfrm>
            <a:off x="8358098" y="1374271"/>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能力評価</a:t>
            </a:r>
            <a:endParaRPr lang="zh-CN" altLang="en-US" dirty="0">
              <a:solidFill>
                <a:schemeClr val="tx1"/>
              </a:solidFill>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F3103B62-0C87-4937-BACD-809A7273B40E}"/>
              </a:ext>
            </a:extLst>
          </p:cNvPr>
          <p:cNvSpPr txBox="1"/>
          <p:nvPr/>
        </p:nvSpPr>
        <p:spPr>
          <a:xfrm>
            <a:off x="599689" y="5445790"/>
            <a:ext cx="10973186" cy="962274"/>
          </a:xfrm>
          <a:prstGeom prst="rect">
            <a:avLst/>
          </a:prstGeom>
          <a:solidFill>
            <a:srgbClr val="0070C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chemeClr val="tx1"/>
                </a:solidFill>
                <a:latin typeface="宋体" panose="02010600030101010101" pitchFamily="2" charset="-122"/>
                <a:ea typeface="宋体" panose="02010600030101010101" pitchFamily="2" charset="-122"/>
              </a:rPr>
              <a:t>ヒューマンリソースビッグデータ</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85A4CDDA-091A-43E4-BDF6-E7AD4C99EFDF}"/>
              </a:ext>
            </a:extLst>
          </p:cNvPr>
          <p:cNvSpPr txBox="1">
            <a:spLocks noChangeAspect="1"/>
          </p:cNvSpPr>
          <p:nvPr/>
        </p:nvSpPr>
        <p:spPr>
          <a:xfrm>
            <a:off x="1003127" y="589738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ナレッジ</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7" name="文本框 36">
            <a:extLst>
              <a:ext uri="{FF2B5EF4-FFF2-40B4-BE49-F238E27FC236}">
                <a16:creationId xmlns:a16="http://schemas.microsoft.com/office/drawing/2014/main" id="{84F500BB-91A8-409D-843D-FDD5B247745F}"/>
              </a:ext>
            </a:extLst>
          </p:cNvPr>
          <p:cNvSpPr txBox="1">
            <a:spLocks noChangeAspect="1"/>
          </p:cNvSpPr>
          <p:nvPr/>
        </p:nvSpPr>
        <p:spPr>
          <a:xfrm>
            <a:off x="2722286" y="5935979"/>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業種</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8" name="文本框 37">
            <a:extLst>
              <a:ext uri="{FF2B5EF4-FFF2-40B4-BE49-F238E27FC236}">
                <a16:creationId xmlns:a16="http://schemas.microsoft.com/office/drawing/2014/main" id="{E7784E29-16A4-408D-BCE4-F7D1597B14D8}"/>
              </a:ext>
            </a:extLst>
          </p:cNvPr>
          <p:cNvSpPr txBox="1">
            <a:spLocks noChangeAspect="1"/>
          </p:cNvSpPr>
          <p:nvPr/>
        </p:nvSpPr>
        <p:spPr>
          <a:xfrm>
            <a:off x="4638184" y="5937664"/>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企業</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9" name="文本框 38">
            <a:extLst>
              <a:ext uri="{FF2B5EF4-FFF2-40B4-BE49-F238E27FC236}">
                <a16:creationId xmlns:a16="http://schemas.microsoft.com/office/drawing/2014/main" id="{CC0FD8B3-D127-4CBE-A618-07763900CD12}"/>
              </a:ext>
            </a:extLst>
          </p:cNvPr>
          <p:cNvSpPr txBox="1">
            <a:spLocks noChangeAspect="1"/>
          </p:cNvSpPr>
          <p:nvPr/>
        </p:nvSpPr>
        <p:spPr>
          <a:xfrm>
            <a:off x="6410234" y="593766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人材</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40" name="文本框 39">
            <a:extLst>
              <a:ext uri="{FF2B5EF4-FFF2-40B4-BE49-F238E27FC236}">
                <a16:creationId xmlns:a16="http://schemas.microsoft.com/office/drawing/2014/main" id="{2C22F1CE-AA92-4DF3-9007-73720BE646D2}"/>
              </a:ext>
            </a:extLst>
          </p:cNvPr>
          <p:cNvSpPr txBox="1">
            <a:spLocks noChangeAspect="1"/>
          </p:cNvSpPr>
          <p:nvPr/>
        </p:nvSpPr>
        <p:spPr>
          <a:xfrm>
            <a:off x="8201151" y="5919185"/>
            <a:ext cx="1374544" cy="356382"/>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mj-ea"/>
                <a:ea typeface="+mj-ea"/>
              </a:rPr>
              <a:t>職位モデル</a:t>
            </a:r>
            <a:endParaRPr lang="zh-CN" altLang="en-US" dirty="0">
              <a:solidFill>
                <a:schemeClr val="tx1"/>
              </a:solidFill>
              <a:latin typeface="宋体" panose="02010600030101010101" pitchFamily="2" charset="-122"/>
              <a:ea typeface="宋体" panose="02010600030101010101" pitchFamily="2" charset="-122"/>
            </a:endParaRPr>
          </a:p>
        </p:txBody>
      </p:sp>
      <p:sp>
        <p:nvSpPr>
          <p:cNvPr id="41" name="文本框 40">
            <a:extLst>
              <a:ext uri="{FF2B5EF4-FFF2-40B4-BE49-F238E27FC236}">
                <a16:creationId xmlns:a16="http://schemas.microsoft.com/office/drawing/2014/main" id="{26D5C9A2-2AFC-4650-980E-95641A792299}"/>
              </a:ext>
            </a:extLst>
          </p:cNvPr>
          <p:cNvSpPr txBox="1">
            <a:spLocks noChangeAspect="1"/>
          </p:cNvSpPr>
          <p:nvPr/>
        </p:nvSpPr>
        <p:spPr>
          <a:xfrm>
            <a:off x="9999530" y="5919185"/>
            <a:ext cx="1374545" cy="376874"/>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ソーシャル</a:t>
            </a:r>
            <a:endParaRPr lang="zh-CN" altLang="en-US" b="1" dirty="0">
              <a:solidFill>
                <a:schemeClr val="tx1"/>
              </a:solidFill>
              <a:latin typeface="宋体" panose="02010600030101010101" pitchFamily="2" charset="-122"/>
              <a:ea typeface="宋体" panose="02010600030101010101" pitchFamily="2" charset="-122"/>
            </a:endParaRPr>
          </a:p>
        </p:txBody>
      </p:sp>
      <p:cxnSp>
        <p:nvCxnSpPr>
          <p:cNvPr id="42" name="直接箭头连接符 41">
            <a:extLst>
              <a:ext uri="{FF2B5EF4-FFF2-40B4-BE49-F238E27FC236}">
                <a16:creationId xmlns:a16="http://schemas.microsoft.com/office/drawing/2014/main" id="{D505F868-8FB9-44FC-A848-4DA1C42F2299}"/>
              </a:ext>
            </a:extLst>
          </p:cNvPr>
          <p:cNvCxnSpPr>
            <a:cxnSpLocks/>
            <a:endCxn id="6" idx="3"/>
          </p:cNvCxnSpPr>
          <p:nvPr/>
        </p:nvCxnSpPr>
        <p:spPr>
          <a:xfrm flipH="1" flipV="1">
            <a:off x="1600199" y="2490686"/>
            <a:ext cx="2524841" cy="3"/>
          </a:xfrm>
          <a:prstGeom prst="straightConnector1">
            <a:avLst/>
          </a:prstGeom>
          <a:ln w="25400">
            <a:headEnd type="triangle"/>
            <a:tailEnd type="triangle"/>
          </a:ln>
        </p:spPr>
        <p:style>
          <a:lnRef idx="2">
            <a:schemeClr val="dk1"/>
          </a:lnRef>
          <a:fillRef idx="0">
            <a:schemeClr val="dk1"/>
          </a:fillRef>
          <a:effectRef idx="1">
            <a:schemeClr val="dk1"/>
          </a:effectRef>
          <a:fontRef idx="minor">
            <a:schemeClr val="tx1"/>
          </a:fontRef>
        </p:style>
      </p:cxnSp>
      <p:sp>
        <p:nvSpPr>
          <p:cNvPr id="43" name="文本框 42">
            <a:extLst>
              <a:ext uri="{FF2B5EF4-FFF2-40B4-BE49-F238E27FC236}">
                <a16:creationId xmlns:a16="http://schemas.microsoft.com/office/drawing/2014/main" id="{912BA20F-3D20-4BE7-AA8C-BD551FB979DA}"/>
              </a:ext>
            </a:extLst>
          </p:cNvPr>
          <p:cNvSpPr txBox="1"/>
          <p:nvPr/>
        </p:nvSpPr>
        <p:spPr>
          <a:xfrm>
            <a:off x="2092345" y="2098657"/>
            <a:ext cx="1289017" cy="302021"/>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rtlCol="0" anchor="ctr">
            <a:noAutofit/>
          </a:bodyPr>
          <a:lstStyle/>
          <a:p>
            <a:pPr algn="ctr"/>
            <a:r>
              <a:rPr kumimoji="1" lang="ja-JP" altLang="en-US" dirty="0">
                <a:solidFill>
                  <a:schemeClr val="tx1"/>
                </a:solidFill>
                <a:latin typeface="宋体" panose="02010600030101010101" pitchFamily="2" charset="-122"/>
                <a:ea typeface="宋体" panose="02010600030101010101" pitchFamily="2" charset="-122"/>
              </a:rPr>
              <a:t>就職</a:t>
            </a:r>
          </a:p>
        </p:txBody>
      </p:sp>
      <p:cxnSp>
        <p:nvCxnSpPr>
          <p:cNvPr id="45" name="直接箭头连接符 44">
            <a:extLst>
              <a:ext uri="{FF2B5EF4-FFF2-40B4-BE49-F238E27FC236}">
                <a16:creationId xmlns:a16="http://schemas.microsoft.com/office/drawing/2014/main" id="{0F58FC3D-FEB6-4AE7-A484-EC61B67C957B}"/>
              </a:ext>
            </a:extLst>
          </p:cNvPr>
          <p:cNvCxnSpPr>
            <a:cxnSpLocks/>
          </p:cNvCxnSpPr>
          <p:nvPr/>
        </p:nvCxnSpPr>
        <p:spPr>
          <a:xfrm>
            <a:off x="4477874" y="4010622"/>
            <a:ext cx="5080" cy="1440828"/>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47" name="文本框 46">
            <a:extLst>
              <a:ext uri="{FF2B5EF4-FFF2-40B4-BE49-F238E27FC236}">
                <a16:creationId xmlns:a16="http://schemas.microsoft.com/office/drawing/2014/main" id="{14EBCC45-E2E2-404C-A63E-20470B1E0FA1}"/>
              </a:ext>
            </a:extLst>
          </p:cNvPr>
          <p:cNvSpPr txBox="1"/>
          <p:nvPr/>
        </p:nvSpPr>
        <p:spPr>
          <a:xfrm>
            <a:off x="4050200" y="3979305"/>
            <a:ext cx="352421" cy="1297217"/>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51" name="直接箭头连接符 50">
            <a:extLst>
              <a:ext uri="{FF2B5EF4-FFF2-40B4-BE49-F238E27FC236}">
                <a16:creationId xmlns:a16="http://schemas.microsoft.com/office/drawing/2014/main" id="{12913943-8867-4545-A105-92B3368650E9}"/>
              </a:ext>
            </a:extLst>
          </p:cNvPr>
          <p:cNvCxnSpPr>
            <a:cxnSpLocks/>
          </p:cNvCxnSpPr>
          <p:nvPr/>
        </p:nvCxnSpPr>
        <p:spPr>
          <a:xfrm>
            <a:off x="8070722" y="3453714"/>
            <a:ext cx="25660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文本框 52">
            <a:extLst>
              <a:ext uri="{FF2B5EF4-FFF2-40B4-BE49-F238E27FC236}">
                <a16:creationId xmlns:a16="http://schemas.microsoft.com/office/drawing/2014/main" id="{570B5291-87D5-4E19-808E-FE226EC8A839}"/>
              </a:ext>
            </a:extLst>
          </p:cNvPr>
          <p:cNvSpPr txBox="1"/>
          <p:nvPr/>
        </p:nvSpPr>
        <p:spPr>
          <a:xfrm>
            <a:off x="8390466" y="3106313"/>
            <a:ext cx="2006943" cy="25191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離職予防</a:t>
            </a:r>
            <a:endParaRPr lang="zh-CN" altLang="en-US" dirty="0">
              <a:solidFill>
                <a:schemeClr val="tx1"/>
              </a:solidFill>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BE736CCB-6B15-4B74-AB5C-4DE9402A6156}"/>
              </a:ext>
            </a:extLst>
          </p:cNvPr>
          <p:cNvSpPr txBox="1"/>
          <p:nvPr/>
        </p:nvSpPr>
        <p:spPr>
          <a:xfrm>
            <a:off x="4874981" y="1948895"/>
            <a:ext cx="2461789"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リクルート</a:t>
            </a:r>
            <a:endParaRPr lang="zh-CN" altLang="en-US" sz="2400" b="1" dirty="0">
              <a:solidFill>
                <a:srgbClr val="002060"/>
              </a:solidFill>
              <a:latin typeface="+mj-ea"/>
              <a:ea typeface="+mj-ea"/>
            </a:endParaRPr>
          </a:p>
        </p:txBody>
      </p:sp>
      <p:sp>
        <p:nvSpPr>
          <p:cNvPr id="4" name="文本框 3">
            <a:extLst>
              <a:ext uri="{FF2B5EF4-FFF2-40B4-BE49-F238E27FC236}">
                <a16:creationId xmlns:a16="http://schemas.microsoft.com/office/drawing/2014/main" id="{D3098286-8BA4-4C89-B873-A417C3322A6B}"/>
              </a:ext>
            </a:extLst>
          </p:cNvPr>
          <p:cNvSpPr txBox="1"/>
          <p:nvPr/>
        </p:nvSpPr>
        <p:spPr>
          <a:xfrm>
            <a:off x="4866691" y="1426421"/>
            <a:ext cx="2470080" cy="49824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労務管理</a:t>
            </a:r>
            <a:endParaRPr lang="zh-CN" altLang="en-US" sz="2400" b="1" dirty="0">
              <a:solidFill>
                <a:srgbClr val="002060"/>
              </a:solidFill>
              <a:latin typeface="+mj-ea"/>
              <a:ea typeface="+mj-ea"/>
            </a:endParaRPr>
          </a:p>
        </p:txBody>
      </p:sp>
      <p:sp>
        <p:nvSpPr>
          <p:cNvPr id="5" name="文本框 4">
            <a:extLst>
              <a:ext uri="{FF2B5EF4-FFF2-40B4-BE49-F238E27FC236}">
                <a16:creationId xmlns:a16="http://schemas.microsoft.com/office/drawing/2014/main" id="{C3A7AB4C-30B8-4F75-807E-72F5BD53B9F6}"/>
              </a:ext>
            </a:extLst>
          </p:cNvPr>
          <p:cNvSpPr txBox="1"/>
          <p:nvPr/>
        </p:nvSpPr>
        <p:spPr>
          <a:xfrm>
            <a:off x="4125424" y="1175210"/>
            <a:ext cx="729808" cy="2265550"/>
          </a:xfrm>
          <a:prstGeom prst="rect">
            <a:avLst/>
          </a:prstGeom>
          <a:solidFill>
            <a:srgbClr val="00B050"/>
          </a:solidFill>
          <a:ln w="508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zh-CN" altLang="en-US" sz="3600" b="1" dirty="0">
                <a:solidFill>
                  <a:srgbClr val="002060"/>
                </a:solidFill>
                <a:latin typeface="+mj-ea"/>
                <a:ea typeface="+mj-ea"/>
              </a:rPr>
              <a:t>数据分析</a:t>
            </a:r>
          </a:p>
        </p:txBody>
      </p:sp>
      <p:sp>
        <p:nvSpPr>
          <p:cNvPr id="8" name="文本框 7">
            <a:extLst>
              <a:ext uri="{FF2B5EF4-FFF2-40B4-BE49-F238E27FC236}">
                <a16:creationId xmlns:a16="http://schemas.microsoft.com/office/drawing/2014/main" id="{F47D6BEE-8319-4666-8A3F-169D14D66DD7}"/>
              </a:ext>
            </a:extLst>
          </p:cNvPr>
          <p:cNvSpPr txBox="1"/>
          <p:nvPr/>
        </p:nvSpPr>
        <p:spPr>
          <a:xfrm>
            <a:off x="7340914" y="866585"/>
            <a:ext cx="729808" cy="3154153"/>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cxnSp>
        <p:nvCxnSpPr>
          <p:cNvPr id="34" name="直接箭头连接符 33">
            <a:extLst>
              <a:ext uri="{FF2B5EF4-FFF2-40B4-BE49-F238E27FC236}">
                <a16:creationId xmlns:a16="http://schemas.microsoft.com/office/drawing/2014/main" id="{07BCE1DF-D173-43C1-BC6E-52D7ED40FBFB}"/>
              </a:ext>
            </a:extLst>
          </p:cNvPr>
          <p:cNvCxnSpPr>
            <a:cxnSpLocks/>
          </p:cNvCxnSpPr>
          <p:nvPr/>
        </p:nvCxnSpPr>
        <p:spPr>
          <a:xfrm>
            <a:off x="8070722" y="1161789"/>
            <a:ext cx="251881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文本框 9">
            <a:extLst>
              <a:ext uri="{FF2B5EF4-FFF2-40B4-BE49-F238E27FC236}">
                <a16:creationId xmlns:a16="http://schemas.microsoft.com/office/drawing/2014/main" id="{34DD8007-21A7-42CB-93E2-F569D710080F}"/>
              </a:ext>
            </a:extLst>
          </p:cNvPr>
          <p:cNvSpPr txBox="1"/>
          <p:nvPr/>
        </p:nvSpPr>
        <p:spPr>
          <a:xfrm>
            <a:off x="8358098" y="778768"/>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社員教育</a:t>
            </a:r>
            <a:endParaRPr lang="zh-CN" altLang="en-US" dirty="0">
              <a:solidFill>
                <a:schemeClr val="tx1"/>
              </a:solidFill>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F5DF2FCF-DADD-46B2-8EF1-C0ACDE80A084}"/>
              </a:ext>
            </a:extLst>
          </p:cNvPr>
          <p:cNvSpPr txBox="1"/>
          <p:nvPr/>
        </p:nvSpPr>
        <p:spPr>
          <a:xfrm>
            <a:off x="4849331" y="2481285"/>
            <a:ext cx="2459971"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業績評価</a:t>
            </a:r>
            <a:endParaRPr lang="zh-CN" altLang="en-US" sz="2400" b="1" dirty="0">
              <a:solidFill>
                <a:srgbClr val="002060"/>
              </a:solidFill>
              <a:latin typeface="+mj-ea"/>
              <a:ea typeface="+mj-ea"/>
            </a:endParaRPr>
          </a:p>
        </p:txBody>
      </p:sp>
      <p:cxnSp>
        <p:nvCxnSpPr>
          <p:cNvPr id="56" name="直接箭头连接符 55">
            <a:extLst>
              <a:ext uri="{FF2B5EF4-FFF2-40B4-BE49-F238E27FC236}">
                <a16:creationId xmlns:a16="http://schemas.microsoft.com/office/drawing/2014/main" id="{71C61AE7-D984-44E4-9F46-C42B00B6EF79}"/>
              </a:ext>
            </a:extLst>
          </p:cNvPr>
          <p:cNvCxnSpPr>
            <a:cxnSpLocks/>
            <a:stCxn id="8" idx="2"/>
          </p:cNvCxnSpPr>
          <p:nvPr/>
        </p:nvCxnSpPr>
        <p:spPr>
          <a:xfrm flipH="1">
            <a:off x="7682788" y="4020738"/>
            <a:ext cx="23030" cy="1420596"/>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57" name="文本框 56">
            <a:extLst>
              <a:ext uri="{FF2B5EF4-FFF2-40B4-BE49-F238E27FC236}">
                <a16:creationId xmlns:a16="http://schemas.microsoft.com/office/drawing/2014/main" id="{B61EBDCC-4DE8-4F77-8CA8-06FFA62E6548}"/>
              </a:ext>
            </a:extLst>
          </p:cNvPr>
          <p:cNvSpPr txBox="1"/>
          <p:nvPr/>
        </p:nvSpPr>
        <p:spPr>
          <a:xfrm>
            <a:off x="4125040" y="866585"/>
            <a:ext cx="729808" cy="3112720"/>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sp>
        <p:nvSpPr>
          <p:cNvPr id="58" name="文本框 57">
            <a:extLst>
              <a:ext uri="{FF2B5EF4-FFF2-40B4-BE49-F238E27FC236}">
                <a16:creationId xmlns:a16="http://schemas.microsoft.com/office/drawing/2014/main" id="{777CD7D9-BA37-4B1C-8960-1B07A472515D}"/>
              </a:ext>
            </a:extLst>
          </p:cNvPr>
          <p:cNvSpPr txBox="1"/>
          <p:nvPr/>
        </p:nvSpPr>
        <p:spPr>
          <a:xfrm>
            <a:off x="4866691" y="3513934"/>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キャリア支援</a:t>
            </a:r>
            <a:endParaRPr lang="zh-CN" altLang="en-US" sz="2400" b="1" dirty="0">
              <a:solidFill>
                <a:srgbClr val="002060"/>
              </a:solidFill>
              <a:latin typeface="+mj-ea"/>
              <a:ea typeface="+mj-ea"/>
            </a:endParaRPr>
          </a:p>
        </p:txBody>
      </p:sp>
      <p:sp>
        <p:nvSpPr>
          <p:cNvPr id="7" name="文本框 6">
            <a:extLst>
              <a:ext uri="{FF2B5EF4-FFF2-40B4-BE49-F238E27FC236}">
                <a16:creationId xmlns:a16="http://schemas.microsoft.com/office/drawing/2014/main" id="{309F7DE8-3E6B-4645-903D-6EFC680AC824}"/>
              </a:ext>
            </a:extLst>
          </p:cNvPr>
          <p:cNvSpPr txBox="1"/>
          <p:nvPr/>
        </p:nvSpPr>
        <p:spPr>
          <a:xfrm>
            <a:off x="7789692" y="4020738"/>
            <a:ext cx="352421" cy="1372841"/>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dirty="0">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48" name="直接箭头连接符 47">
            <a:extLst>
              <a:ext uri="{FF2B5EF4-FFF2-40B4-BE49-F238E27FC236}">
                <a16:creationId xmlns:a16="http://schemas.microsoft.com/office/drawing/2014/main" id="{4D961AC9-EA2B-43ED-995F-620F8D28634B}"/>
              </a:ext>
            </a:extLst>
          </p:cNvPr>
          <p:cNvCxnSpPr>
            <a:cxnSpLocks/>
            <a:stCxn id="8" idx="3"/>
            <a:endCxn id="9" idx="1"/>
          </p:cNvCxnSpPr>
          <p:nvPr/>
        </p:nvCxnSpPr>
        <p:spPr>
          <a:xfrm>
            <a:off x="8070722" y="2443662"/>
            <a:ext cx="2521288" cy="470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 name="文本框 10">
            <a:extLst>
              <a:ext uri="{FF2B5EF4-FFF2-40B4-BE49-F238E27FC236}">
                <a16:creationId xmlns:a16="http://schemas.microsoft.com/office/drawing/2014/main" id="{723B7860-7551-4092-A08B-45ED6F9C7CC5}"/>
              </a:ext>
            </a:extLst>
          </p:cNvPr>
          <p:cNvSpPr txBox="1"/>
          <p:nvPr/>
        </p:nvSpPr>
        <p:spPr>
          <a:xfrm>
            <a:off x="8358098" y="2047577"/>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人材募集</a:t>
            </a:r>
            <a:endParaRPr lang="zh-CN" altLang="en-US" dirty="0">
              <a:solidFill>
                <a:schemeClr val="tx1"/>
              </a:solidFill>
              <a:latin typeface="宋体" panose="02010600030101010101" pitchFamily="2" charset="-122"/>
              <a:ea typeface="宋体" panose="02010600030101010101" pitchFamily="2" charset="-122"/>
            </a:endParaRPr>
          </a:p>
        </p:txBody>
      </p:sp>
      <p:sp>
        <p:nvSpPr>
          <p:cNvPr id="3" name="流程图: 接点 2">
            <a:extLst>
              <a:ext uri="{FF2B5EF4-FFF2-40B4-BE49-F238E27FC236}">
                <a16:creationId xmlns:a16="http://schemas.microsoft.com/office/drawing/2014/main" id="{3EA27FE5-8E30-45F2-9F14-1C5E8C1CDCEF}"/>
              </a:ext>
            </a:extLst>
          </p:cNvPr>
          <p:cNvSpPr/>
          <p:nvPr/>
        </p:nvSpPr>
        <p:spPr>
          <a:xfrm>
            <a:off x="365688" y="740757"/>
            <a:ext cx="4860000" cy="4047387"/>
          </a:xfrm>
          <a:prstGeom prst="flowChartConnector">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EdTech</a:t>
            </a:r>
            <a:endParaRPr lang="zh-CN" altLang="en-US" sz="2400" dirty="0">
              <a:solidFill>
                <a:srgbClr val="FF0000"/>
              </a:solidFill>
            </a:endParaRPr>
          </a:p>
        </p:txBody>
      </p:sp>
      <p:sp>
        <p:nvSpPr>
          <p:cNvPr id="15" name="流程图: 接点 14">
            <a:extLst>
              <a:ext uri="{FF2B5EF4-FFF2-40B4-BE49-F238E27FC236}">
                <a16:creationId xmlns:a16="http://schemas.microsoft.com/office/drawing/2014/main" id="{B89F9BF8-3542-4AF7-9121-AD5325DA8016}"/>
              </a:ext>
            </a:extLst>
          </p:cNvPr>
          <p:cNvSpPr/>
          <p:nvPr/>
        </p:nvSpPr>
        <p:spPr>
          <a:xfrm>
            <a:off x="6923909" y="732468"/>
            <a:ext cx="4860000" cy="4006727"/>
          </a:xfrm>
          <a:prstGeom prst="flowChartConnector">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HRTech</a:t>
            </a:r>
            <a:endParaRPr lang="zh-CN" altLang="en-US" sz="2400" dirty="0">
              <a:solidFill>
                <a:srgbClr val="FF0000"/>
              </a:solidFill>
            </a:endParaRPr>
          </a:p>
        </p:txBody>
      </p:sp>
      <p:sp>
        <p:nvSpPr>
          <p:cNvPr id="14" name="タイトル 13">
            <a:extLst>
              <a:ext uri="{FF2B5EF4-FFF2-40B4-BE49-F238E27FC236}">
                <a16:creationId xmlns:a16="http://schemas.microsoft.com/office/drawing/2014/main" id="{40507990-E7CE-48AE-AC9C-50191265379E}"/>
              </a:ext>
            </a:extLst>
          </p:cNvPr>
          <p:cNvSpPr>
            <a:spLocks noGrp="1"/>
          </p:cNvSpPr>
          <p:nvPr>
            <p:ph type="title"/>
          </p:nvPr>
        </p:nvSpPr>
        <p:spPr/>
        <p:txBody>
          <a:bodyPr/>
          <a:lstStyle/>
          <a:p>
            <a:r>
              <a:rPr lang="en-US" altLang="ja-JP" dirty="0"/>
              <a:t>EdTech</a:t>
            </a:r>
            <a:r>
              <a:rPr lang="ja-JP" altLang="en-US" dirty="0"/>
              <a:t>と</a:t>
            </a:r>
            <a:r>
              <a:rPr lang="en-US" altLang="ja-JP" dirty="0"/>
              <a:t>HRTech</a:t>
            </a:r>
            <a:r>
              <a:rPr lang="ja-JP" altLang="en-US" dirty="0"/>
              <a:t>の新事業ビジネスモデル</a:t>
            </a:r>
          </a:p>
        </p:txBody>
      </p:sp>
      <p:sp>
        <p:nvSpPr>
          <p:cNvPr id="23" name="流程图: 接点 22">
            <a:extLst>
              <a:ext uri="{FF2B5EF4-FFF2-40B4-BE49-F238E27FC236}">
                <a16:creationId xmlns:a16="http://schemas.microsoft.com/office/drawing/2014/main" id="{D82B21B7-8E72-4483-AD89-68E9152A2D4E}"/>
              </a:ext>
            </a:extLst>
          </p:cNvPr>
          <p:cNvSpPr>
            <a:spLocks noChangeAspect="1"/>
          </p:cNvSpPr>
          <p:nvPr/>
        </p:nvSpPr>
        <p:spPr>
          <a:xfrm>
            <a:off x="3298420" y="730009"/>
            <a:ext cx="5484609" cy="5025954"/>
          </a:xfrm>
          <a:prstGeom prst="flowChartConnector">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rPr>
              <a:t>知的意思決定支援システム</a:t>
            </a:r>
            <a:endParaRPr lang="zh-CN" altLang="en-US" sz="2400" dirty="0">
              <a:solidFill>
                <a:srgbClr val="FF0000"/>
              </a:solidFill>
            </a:endParaRPr>
          </a:p>
        </p:txBody>
      </p:sp>
    </p:spTree>
    <p:extLst>
      <p:ext uri="{BB962C8B-B14F-4D97-AF65-F5344CB8AC3E}">
        <p14:creationId xmlns:p14="http://schemas.microsoft.com/office/powerpoint/2010/main" val="224280171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CF561-5893-4496-B6B5-BD79977C6CEE}"/>
              </a:ext>
            </a:extLst>
          </p:cNvPr>
          <p:cNvSpPr>
            <a:spLocks noGrp="1"/>
          </p:cNvSpPr>
          <p:nvPr>
            <p:ph type="title"/>
          </p:nvPr>
        </p:nvSpPr>
        <p:spPr/>
        <p:txBody>
          <a:bodyPr/>
          <a:lstStyle/>
          <a:p>
            <a:r>
              <a:rPr lang="en-US" altLang="ja-JP" dirty="0"/>
              <a:t>HRTech</a:t>
            </a:r>
            <a:endParaRPr lang="zh-CN" altLang="en-US" dirty="0"/>
          </a:p>
        </p:txBody>
      </p:sp>
      <p:sp>
        <p:nvSpPr>
          <p:cNvPr id="4" name="灯片编号占位符 1">
            <a:extLst>
              <a:ext uri="{FF2B5EF4-FFF2-40B4-BE49-F238E27FC236}">
                <a16:creationId xmlns:a16="http://schemas.microsoft.com/office/drawing/2014/main" id="{E1993B32-AF2F-4126-95FC-398B95AB74F1}"/>
              </a:ext>
            </a:extLst>
          </p:cNvPr>
          <p:cNvSpPr txBox="1">
            <a:spLocks/>
          </p:cNvSpPr>
          <p:nvPr/>
        </p:nvSpPr>
        <p:spPr>
          <a:xfrm>
            <a:off x="828676" y="6430038"/>
            <a:ext cx="1143000" cy="366713"/>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800" b="1"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dirty="0"/>
              <a:t>第</a:t>
            </a:r>
            <a:fld id="{013907DE-7433-469B-952A-942E92E3B273}" type="slidenum">
              <a:rPr lang="en-US" altLang="zh-CN" smtClean="0"/>
              <a:pPr/>
              <a:t>89</a:t>
            </a:fld>
            <a:r>
              <a:rPr lang="zh-CN" altLang="en-US" dirty="0"/>
              <a:t>页</a:t>
            </a:r>
            <a:endParaRPr lang="zh-CN" dirty="0"/>
          </a:p>
        </p:txBody>
      </p:sp>
      <p:sp>
        <p:nvSpPr>
          <p:cNvPr id="5" name="流程图: 多文档 4">
            <a:extLst>
              <a:ext uri="{FF2B5EF4-FFF2-40B4-BE49-F238E27FC236}">
                <a16:creationId xmlns:a16="http://schemas.microsoft.com/office/drawing/2014/main" id="{605DF0A2-2761-4987-B7D1-527E5B319AB6}"/>
              </a:ext>
            </a:extLst>
          </p:cNvPr>
          <p:cNvSpPr/>
          <p:nvPr/>
        </p:nvSpPr>
        <p:spPr>
          <a:xfrm>
            <a:off x="4956396" y="1291453"/>
            <a:ext cx="2172128" cy="1371600"/>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能力フレームワーク</a:t>
            </a:r>
            <a:endParaRPr lang="zh-CN" altLang="en-US" sz="2400" dirty="0">
              <a:solidFill>
                <a:schemeClr val="tx1"/>
              </a:solidFill>
              <a:latin typeface="+mj-ea"/>
              <a:ea typeface="+mj-ea"/>
            </a:endParaRPr>
          </a:p>
        </p:txBody>
      </p:sp>
      <p:sp>
        <p:nvSpPr>
          <p:cNvPr id="8" name="文本框 7">
            <a:extLst>
              <a:ext uri="{FF2B5EF4-FFF2-40B4-BE49-F238E27FC236}">
                <a16:creationId xmlns:a16="http://schemas.microsoft.com/office/drawing/2014/main" id="{90EC268D-EE7E-4FEB-A05B-4127B87E5243}"/>
              </a:ext>
            </a:extLst>
          </p:cNvPr>
          <p:cNvSpPr txBox="1"/>
          <p:nvPr/>
        </p:nvSpPr>
        <p:spPr>
          <a:xfrm>
            <a:off x="609600" y="83557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個人</a:t>
            </a:r>
            <a:endParaRPr lang="zh-CN" altLang="en-US"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CCC07410-B885-4D43-BE72-E3789C5C52DC}"/>
              </a:ext>
            </a:extLst>
          </p:cNvPr>
          <p:cNvSpPr txBox="1"/>
          <p:nvPr/>
        </p:nvSpPr>
        <p:spPr>
          <a:xfrm>
            <a:off x="10972800" y="80010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企業</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2" name="直接箭头连接符 11">
            <a:extLst>
              <a:ext uri="{FF2B5EF4-FFF2-40B4-BE49-F238E27FC236}">
                <a16:creationId xmlns:a16="http://schemas.microsoft.com/office/drawing/2014/main" id="{5646C8D2-76C6-44B8-B022-764E92FEDF6C}"/>
              </a:ext>
            </a:extLst>
          </p:cNvPr>
          <p:cNvCxnSpPr>
            <a:cxnSpLocks/>
            <a:stCxn id="5" idx="3"/>
            <a:endCxn id="49" idx="1"/>
          </p:cNvCxnSpPr>
          <p:nvPr/>
        </p:nvCxnSpPr>
        <p:spPr>
          <a:xfrm flipV="1">
            <a:off x="7128524" y="1960050"/>
            <a:ext cx="1354295" cy="172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461F2F86-27F3-4368-B435-54DD706CE571}"/>
              </a:ext>
            </a:extLst>
          </p:cNvPr>
          <p:cNvCxnSpPr>
            <a:cxnSpLocks/>
            <a:stCxn id="5" idx="1"/>
            <a:endCxn id="27" idx="3"/>
          </p:cNvCxnSpPr>
          <p:nvPr/>
        </p:nvCxnSpPr>
        <p:spPr>
          <a:xfrm flipH="1">
            <a:off x="4036903" y="1977253"/>
            <a:ext cx="919493" cy="1156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434206-8C7F-452B-85D4-FF0171DC6585}"/>
              </a:ext>
            </a:extLst>
          </p:cNvPr>
          <p:cNvCxnSpPr>
            <a:cxnSpLocks/>
            <a:stCxn id="27" idx="2"/>
            <a:endCxn id="40" idx="0"/>
          </p:cNvCxnSpPr>
          <p:nvPr/>
        </p:nvCxnSpPr>
        <p:spPr>
          <a:xfrm>
            <a:off x="2977493" y="3177540"/>
            <a:ext cx="8674" cy="3815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流程图: 决策 21">
            <a:extLst>
              <a:ext uri="{FF2B5EF4-FFF2-40B4-BE49-F238E27FC236}">
                <a16:creationId xmlns:a16="http://schemas.microsoft.com/office/drawing/2014/main" id="{0EB025EE-29B3-4D38-944E-E63483C60FA6}"/>
              </a:ext>
            </a:extLst>
          </p:cNvPr>
          <p:cNvSpPr/>
          <p:nvPr/>
        </p:nvSpPr>
        <p:spPr>
          <a:xfrm>
            <a:off x="4654493" y="4023371"/>
            <a:ext cx="2947065" cy="1219193"/>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F0000"/>
                </a:solidFill>
                <a:latin typeface="+mj-ea"/>
                <a:ea typeface="+mj-ea"/>
              </a:rPr>
              <a:t>AI</a:t>
            </a:r>
            <a:endParaRPr lang="zh-CN" altLang="en-US" sz="2400" dirty="0">
              <a:solidFill>
                <a:srgbClr val="FF0000"/>
              </a:solidFill>
              <a:latin typeface="+mj-ea"/>
              <a:ea typeface="+mj-ea"/>
            </a:endParaRPr>
          </a:p>
        </p:txBody>
      </p:sp>
      <p:cxnSp>
        <p:nvCxnSpPr>
          <p:cNvPr id="24" name="直接箭头连接符 23">
            <a:extLst>
              <a:ext uri="{FF2B5EF4-FFF2-40B4-BE49-F238E27FC236}">
                <a16:creationId xmlns:a16="http://schemas.microsoft.com/office/drawing/2014/main" id="{24340D4D-14CD-41C6-9C31-11768CC52997}"/>
              </a:ext>
            </a:extLst>
          </p:cNvPr>
          <p:cNvCxnSpPr>
            <a:cxnSpLocks/>
            <a:stCxn id="40" idx="3"/>
            <a:endCxn id="22" idx="1"/>
          </p:cNvCxnSpPr>
          <p:nvPr/>
        </p:nvCxnSpPr>
        <p:spPr>
          <a:xfrm>
            <a:off x="3901711" y="4624877"/>
            <a:ext cx="752782" cy="8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直接箭头连接符 25">
            <a:extLst>
              <a:ext uri="{FF2B5EF4-FFF2-40B4-BE49-F238E27FC236}">
                <a16:creationId xmlns:a16="http://schemas.microsoft.com/office/drawing/2014/main" id="{81BCAAD1-68AD-4AA9-A9AB-EF1BE88CB789}"/>
              </a:ext>
            </a:extLst>
          </p:cNvPr>
          <p:cNvCxnSpPr>
            <a:cxnSpLocks/>
            <a:stCxn id="48" idx="1"/>
            <a:endCxn id="22" idx="3"/>
          </p:cNvCxnSpPr>
          <p:nvPr/>
        </p:nvCxnSpPr>
        <p:spPr>
          <a:xfrm flipH="1">
            <a:off x="7601558" y="4605127"/>
            <a:ext cx="770187" cy="27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E7771275-9364-4225-BB97-885E67B3CD89}"/>
              </a:ext>
            </a:extLst>
          </p:cNvPr>
          <p:cNvCxnSpPr>
            <a:cxnSpLocks/>
            <a:endCxn id="49" idx="3"/>
          </p:cNvCxnSpPr>
          <p:nvPr/>
        </p:nvCxnSpPr>
        <p:spPr>
          <a:xfrm flipH="1">
            <a:off x="9883979" y="1960050"/>
            <a:ext cx="108882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6F3648B3-6260-4705-AC78-C383BE612C14}"/>
              </a:ext>
            </a:extLst>
          </p:cNvPr>
          <p:cNvCxnSpPr>
            <a:cxnSpLocks/>
            <a:endCxn id="27" idx="1"/>
          </p:cNvCxnSpPr>
          <p:nvPr/>
        </p:nvCxnSpPr>
        <p:spPr>
          <a:xfrm>
            <a:off x="1219200" y="1988820"/>
            <a:ext cx="6988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文本框 33">
            <a:extLst>
              <a:ext uri="{FF2B5EF4-FFF2-40B4-BE49-F238E27FC236}">
                <a16:creationId xmlns:a16="http://schemas.microsoft.com/office/drawing/2014/main" id="{B3ACF57B-CD9C-4B10-BC64-6B484BD9F3C4}"/>
              </a:ext>
            </a:extLst>
          </p:cNvPr>
          <p:cNvSpPr txBox="1"/>
          <p:nvPr/>
        </p:nvSpPr>
        <p:spPr>
          <a:xfrm>
            <a:off x="4727028" y="5643057"/>
            <a:ext cx="2819400" cy="5334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紹介リスト</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36" name="直接箭头连接符 35">
            <a:extLst>
              <a:ext uri="{FF2B5EF4-FFF2-40B4-BE49-F238E27FC236}">
                <a16:creationId xmlns:a16="http://schemas.microsoft.com/office/drawing/2014/main" id="{6F88EF76-BB6A-4390-91FC-45275B001FF7}"/>
              </a:ext>
            </a:extLst>
          </p:cNvPr>
          <p:cNvCxnSpPr>
            <a:stCxn id="22" idx="2"/>
            <a:endCxn id="34" idx="0"/>
          </p:cNvCxnSpPr>
          <p:nvPr/>
        </p:nvCxnSpPr>
        <p:spPr>
          <a:xfrm>
            <a:off x="6128026" y="5242564"/>
            <a:ext cx="8702" cy="400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DAAC0C52-FC82-43B6-9744-C81ED869FAE7}"/>
              </a:ext>
            </a:extLst>
          </p:cNvPr>
          <p:cNvCxnSpPr>
            <a:stCxn id="34" idx="3"/>
          </p:cNvCxnSpPr>
          <p:nvPr/>
        </p:nvCxnSpPr>
        <p:spPr>
          <a:xfrm>
            <a:off x="7546428" y="5909757"/>
            <a:ext cx="3426372"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6E0328C2-47AA-4035-91E1-08EFBFC938E4}"/>
              </a:ext>
            </a:extLst>
          </p:cNvPr>
          <p:cNvCxnSpPr>
            <a:cxnSpLocks/>
            <a:stCxn id="34" idx="1"/>
          </p:cNvCxnSpPr>
          <p:nvPr/>
        </p:nvCxnSpPr>
        <p:spPr>
          <a:xfrm flipH="1">
            <a:off x="1219200" y="5909757"/>
            <a:ext cx="350782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graphicFrame>
        <p:nvGraphicFramePr>
          <p:cNvPr id="27" name="表格 5">
            <a:extLst>
              <a:ext uri="{FF2B5EF4-FFF2-40B4-BE49-F238E27FC236}">
                <a16:creationId xmlns:a16="http://schemas.microsoft.com/office/drawing/2014/main" id="{B58C6C35-6D14-4C08-9E1F-F4F509987397}"/>
              </a:ext>
            </a:extLst>
          </p:cNvPr>
          <p:cNvGraphicFramePr>
            <a:graphicFrameLocks noGrp="1"/>
          </p:cNvGraphicFramePr>
          <p:nvPr/>
        </p:nvGraphicFramePr>
        <p:xfrm>
          <a:off x="1918083" y="800100"/>
          <a:ext cx="2118820" cy="2377440"/>
        </p:xfrm>
        <a:graphic>
          <a:graphicData uri="http://schemas.openxmlformats.org/drawingml/2006/table">
            <a:tbl>
              <a:tblPr firstRow="1" bandRow="1">
                <a:tableStyleId>{21E4AEA4-8DFA-4A89-87EB-49C32662AFE0}</a:tableStyleId>
              </a:tblPr>
              <a:tblGrid>
                <a:gridCol w="2118820">
                  <a:extLst>
                    <a:ext uri="{9D8B030D-6E8A-4147-A177-3AD203B41FA5}">
                      <a16:colId xmlns:a16="http://schemas.microsoft.com/office/drawing/2014/main" val="3170074802"/>
                    </a:ext>
                  </a:extLst>
                </a:gridCol>
              </a:tblGrid>
              <a:tr h="309270">
                <a:tc>
                  <a:txBody>
                    <a:bodyPr/>
                    <a:lstStyle/>
                    <a:p>
                      <a:pPr algn="ctr"/>
                      <a:r>
                        <a:rPr lang="ja-JP" altLang="en-US" sz="1800" dirty="0">
                          <a:latin typeface="+mj-ea"/>
                          <a:ea typeface="+mj-ea"/>
                        </a:rPr>
                        <a:t>学習ログ</a:t>
                      </a:r>
                      <a:endParaRPr lang="zh-CN" altLang="en-US" sz="1800" dirty="0">
                        <a:latin typeface="+mj-ea"/>
                        <a:ea typeface="+mj-ea"/>
                      </a:endParaRPr>
                    </a:p>
                  </a:txBody>
                  <a:tcPr/>
                </a:tc>
                <a:extLst>
                  <a:ext uri="{0D108BD9-81ED-4DB2-BD59-A6C34878D82A}">
                    <a16:rowId xmlns:a16="http://schemas.microsoft.com/office/drawing/2014/main" val="1334803490"/>
                  </a:ext>
                </a:extLst>
              </a:tr>
              <a:tr h="283498">
                <a:tc>
                  <a:txBody>
                    <a:bodyPr/>
                    <a:lstStyle/>
                    <a:p>
                      <a:pPr algn="ctr"/>
                      <a:r>
                        <a:rPr lang="ja-JP" altLang="en-US" sz="1600" dirty="0">
                          <a:latin typeface="+mj-ea"/>
                          <a:ea typeface="+mj-ea"/>
                        </a:rPr>
                        <a:t>英語</a:t>
                      </a:r>
                      <a:endParaRPr lang="zh-CN" altLang="en-US" sz="1600" dirty="0">
                        <a:latin typeface="+mj-ea"/>
                        <a:ea typeface="+mj-ea"/>
                      </a:endParaRPr>
                    </a:p>
                  </a:txBody>
                  <a:tcPr/>
                </a:tc>
                <a:extLst>
                  <a:ext uri="{0D108BD9-81ED-4DB2-BD59-A6C34878D82A}">
                    <a16:rowId xmlns:a16="http://schemas.microsoft.com/office/drawing/2014/main" val="1532286603"/>
                  </a:ext>
                </a:extLst>
              </a:tr>
              <a:tr h="283498">
                <a:tc>
                  <a:txBody>
                    <a:bodyPr/>
                    <a:lstStyle/>
                    <a:p>
                      <a:pPr algn="ctr"/>
                      <a:r>
                        <a:rPr lang="ja-JP" altLang="en-US" sz="1600" dirty="0">
                          <a:latin typeface="+mj-ea"/>
                          <a:ea typeface="+mj-ea"/>
                        </a:rPr>
                        <a:t>コミュニケーション</a:t>
                      </a:r>
                      <a:endParaRPr lang="zh-CN" altLang="en-US" sz="1600" dirty="0">
                        <a:latin typeface="+mj-ea"/>
                        <a:ea typeface="+mj-ea"/>
                      </a:endParaRPr>
                    </a:p>
                  </a:txBody>
                  <a:tcPr/>
                </a:tc>
                <a:extLst>
                  <a:ext uri="{0D108BD9-81ED-4DB2-BD59-A6C34878D82A}">
                    <a16:rowId xmlns:a16="http://schemas.microsoft.com/office/drawing/2014/main" val="893108435"/>
                  </a:ext>
                </a:extLst>
              </a:tr>
              <a:tr h="283498">
                <a:tc>
                  <a:txBody>
                    <a:bodyPr/>
                    <a:lstStyle/>
                    <a:p>
                      <a:pPr algn="ctr"/>
                      <a:r>
                        <a:rPr lang="ja-JP" altLang="en-US" sz="1600" dirty="0">
                          <a:latin typeface="+mj-ea"/>
                          <a:ea typeface="+mj-ea"/>
                        </a:rPr>
                        <a:t>プログラミング</a:t>
                      </a:r>
                      <a:endParaRPr lang="zh-CN" altLang="en-US" sz="1600" dirty="0">
                        <a:latin typeface="+mj-ea"/>
                        <a:ea typeface="+mj-ea"/>
                      </a:endParaRPr>
                    </a:p>
                  </a:txBody>
                  <a:tcPr/>
                </a:tc>
                <a:extLst>
                  <a:ext uri="{0D108BD9-81ED-4DB2-BD59-A6C34878D82A}">
                    <a16:rowId xmlns:a16="http://schemas.microsoft.com/office/drawing/2014/main" val="3451944132"/>
                  </a:ext>
                </a:extLst>
              </a:tr>
              <a:tr h="283498">
                <a:tc>
                  <a:txBody>
                    <a:bodyPr/>
                    <a:lstStyle/>
                    <a:p>
                      <a:pPr algn="ctr"/>
                      <a:r>
                        <a:rPr lang="ja-JP" altLang="en-US" sz="1600" dirty="0">
                          <a:latin typeface="+mj-ea"/>
                          <a:ea typeface="+mj-ea"/>
                        </a:rPr>
                        <a:t>データベース</a:t>
                      </a:r>
                      <a:endParaRPr lang="zh-CN" altLang="en-US" sz="1600" dirty="0">
                        <a:latin typeface="+mj-ea"/>
                        <a:ea typeface="+mj-ea"/>
                      </a:endParaRPr>
                    </a:p>
                  </a:txBody>
                  <a:tcPr/>
                </a:tc>
                <a:extLst>
                  <a:ext uri="{0D108BD9-81ED-4DB2-BD59-A6C34878D82A}">
                    <a16:rowId xmlns:a16="http://schemas.microsoft.com/office/drawing/2014/main" val="2459590408"/>
                  </a:ext>
                </a:extLst>
              </a:tr>
              <a:tr h="283498">
                <a:tc>
                  <a:txBody>
                    <a:bodyPr/>
                    <a:lstStyle/>
                    <a:p>
                      <a:pPr algn="ctr"/>
                      <a:endParaRPr lang="zh-CN" altLang="en-US" sz="1600" dirty="0">
                        <a:latin typeface="+mj-ea"/>
                        <a:ea typeface="+mj-ea"/>
                      </a:endParaRPr>
                    </a:p>
                  </a:txBody>
                  <a:tcPr/>
                </a:tc>
                <a:extLst>
                  <a:ext uri="{0D108BD9-81ED-4DB2-BD59-A6C34878D82A}">
                    <a16:rowId xmlns:a16="http://schemas.microsoft.com/office/drawing/2014/main" val="3227167566"/>
                  </a:ext>
                </a:extLst>
              </a:tr>
              <a:tr h="283498">
                <a:tc>
                  <a:txBody>
                    <a:bodyPr/>
                    <a:lstStyle/>
                    <a:p>
                      <a:pPr algn="ctr"/>
                      <a:r>
                        <a:rPr lang="en-US" altLang="zh-CN" sz="1600" dirty="0">
                          <a:latin typeface="+mj-ea"/>
                          <a:ea typeface="+mj-ea"/>
                        </a:rPr>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0" name="表格 5">
            <a:extLst>
              <a:ext uri="{FF2B5EF4-FFF2-40B4-BE49-F238E27FC236}">
                <a16:creationId xmlns:a16="http://schemas.microsoft.com/office/drawing/2014/main" id="{8EF55653-345A-483D-B153-E0412ACB396A}"/>
              </a:ext>
            </a:extLst>
          </p:cNvPr>
          <p:cNvGraphicFramePr>
            <a:graphicFrameLocks noGrp="1"/>
          </p:cNvGraphicFramePr>
          <p:nvPr/>
        </p:nvGraphicFramePr>
        <p:xfrm>
          <a:off x="2070623" y="3559127"/>
          <a:ext cx="1831088" cy="2131500"/>
        </p:xfrm>
        <a:graphic>
          <a:graphicData uri="http://schemas.openxmlformats.org/drawingml/2006/table">
            <a:tbl>
              <a:tblPr firstRow="1" bandRow="1">
                <a:tableStyleId>{21E4AEA4-8DFA-4A89-87EB-49C32662AFE0}</a:tableStyleId>
              </a:tblPr>
              <a:tblGrid>
                <a:gridCol w="1831088">
                  <a:extLst>
                    <a:ext uri="{9D8B030D-6E8A-4147-A177-3AD203B41FA5}">
                      <a16:colId xmlns:a16="http://schemas.microsoft.com/office/drawing/2014/main" val="3170074802"/>
                    </a:ext>
                  </a:extLst>
                </a:gridCol>
              </a:tblGrid>
              <a:tr h="355250">
                <a:tc>
                  <a:txBody>
                    <a:bodyPr/>
                    <a:lstStyle/>
                    <a:p>
                      <a:pPr algn="ctr"/>
                      <a:r>
                        <a:rPr lang="ja-JP" altLang="en-US" sz="1600" dirty="0">
                          <a:latin typeface="+mj-ea"/>
                          <a:ea typeface="+mj-ea"/>
                        </a:rPr>
                        <a:t>個人能力</a:t>
                      </a:r>
                      <a:endParaRPr lang="zh-CN" altLang="en-US" sz="1600" dirty="0">
                        <a:latin typeface="+mj-ea"/>
                        <a:ea typeface="+mj-ea"/>
                      </a:endParaRPr>
                    </a:p>
                  </a:txBody>
                  <a:tcPr/>
                </a:tc>
                <a:extLst>
                  <a:ext uri="{0D108BD9-81ED-4DB2-BD59-A6C34878D82A}">
                    <a16:rowId xmlns:a16="http://schemas.microsoft.com/office/drawing/2014/main" val="1334803490"/>
                  </a:ext>
                </a:extLst>
              </a:tr>
              <a:tr h="355250">
                <a:tc>
                  <a:txBody>
                    <a:bodyPr/>
                    <a:lstStyle/>
                    <a:p>
                      <a:pPr algn="ctr"/>
                      <a:r>
                        <a:rPr lang="ja-JP" altLang="en-US" sz="1600" dirty="0">
                          <a:latin typeface="+mj-ea"/>
                          <a:ea typeface="+mj-ea"/>
                        </a:rPr>
                        <a:t>基本情報</a:t>
                      </a:r>
                      <a:endParaRPr lang="zh-CN" altLang="en-US" sz="1600" dirty="0">
                        <a:latin typeface="+mj-ea"/>
                        <a:ea typeface="+mj-ea"/>
                      </a:endParaRPr>
                    </a:p>
                  </a:txBody>
                  <a:tcPr/>
                </a:tc>
                <a:extLst>
                  <a:ext uri="{0D108BD9-81ED-4DB2-BD59-A6C34878D82A}">
                    <a16:rowId xmlns:a16="http://schemas.microsoft.com/office/drawing/2014/main" val="1532286603"/>
                  </a:ext>
                </a:extLst>
              </a:tr>
              <a:tr h="355250">
                <a:tc>
                  <a:txBody>
                    <a:bodyPr/>
                    <a:lstStyle/>
                    <a:p>
                      <a:pPr algn="ctr"/>
                      <a:r>
                        <a:rPr lang="ja-JP" altLang="en-US" sz="1600" dirty="0">
                          <a:latin typeface="+mj-ea"/>
                          <a:ea typeface="+mj-ea"/>
                        </a:rPr>
                        <a:t>基本技能</a:t>
                      </a:r>
                      <a:endParaRPr lang="zh-CN" altLang="en-US" sz="1600" dirty="0">
                        <a:latin typeface="+mj-ea"/>
                        <a:ea typeface="+mj-ea"/>
                      </a:endParaRPr>
                    </a:p>
                  </a:txBody>
                  <a:tcPr/>
                </a:tc>
                <a:extLst>
                  <a:ext uri="{0D108BD9-81ED-4DB2-BD59-A6C34878D82A}">
                    <a16:rowId xmlns:a16="http://schemas.microsoft.com/office/drawing/2014/main" val="3536318003"/>
                  </a:ext>
                </a:extLst>
              </a:tr>
              <a:tr h="355250">
                <a:tc>
                  <a:txBody>
                    <a:bodyPr/>
                    <a:lstStyle/>
                    <a:p>
                      <a:pPr algn="ctr"/>
                      <a:r>
                        <a:rPr lang="ja-JP" altLang="en-US" sz="1600" dirty="0">
                          <a:latin typeface="+mj-ea"/>
                          <a:ea typeface="+mj-ea"/>
                        </a:rPr>
                        <a:t>マネジメント能力</a:t>
                      </a:r>
                      <a:endParaRPr lang="en-US" altLang="ja-JP" sz="1600" dirty="0">
                        <a:latin typeface="+mj-ea"/>
                        <a:ea typeface="+mj-ea"/>
                      </a:endParaRPr>
                    </a:p>
                  </a:txBody>
                  <a:tcPr/>
                </a:tc>
                <a:extLst>
                  <a:ext uri="{0D108BD9-81ED-4DB2-BD59-A6C34878D82A}">
                    <a16:rowId xmlns:a16="http://schemas.microsoft.com/office/drawing/2014/main" val="2969734619"/>
                  </a:ext>
                </a:extLst>
              </a:tr>
              <a:tr h="35525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55250">
                <a:tc>
                  <a:txBody>
                    <a:bodyPr/>
                    <a:lstStyle/>
                    <a:p>
                      <a:pPr algn="ctr"/>
                      <a:r>
                        <a:rPr lang="en-US" altLang="zh-CN" sz="1600" dirty="0">
                          <a:latin typeface="+mj-ea"/>
                          <a:ea typeface="+mj-ea"/>
                        </a:rPr>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8" name="表格 5">
            <a:extLst>
              <a:ext uri="{FF2B5EF4-FFF2-40B4-BE49-F238E27FC236}">
                <a16:creationId xmlns:a16="http://schemas.microsoft.com/office/drawing/2014/main" id="{414A8735-E15A-4404-90E6-6C52FB3D0DB4}"/>
              </a:ext>
            </a:extLst>
          </p:cNvPr>
          <p:cNvGraphicFramePr>
            <a:graphicFrameLocks noGrp="1"/>
          </p:cNvGraphicFramePr>
          <p:nvPr/>
        </p:nvGraphicFramePr>
        <p:xfrm>
          <a:off x="8371745" y="3492607"/>
          <a:ext cx="1619915" cy="2225040"/>
        </p:xfrm>
        <a:graphic>
          <a:graphicData uri="http://schemas.openxmlformats.org/drawingml/2006/table">
            <a:tbl>
              <a:tblPr firstRow="1" bandRow="1">
                <a:tableStyleId>{21E4AEA4-8DFA-4A89-87EB-49C32662AFE0}</a:tableStyleId>
              </a:tblPr>
              <a:tblGrid>
                <a:gridCol w="1619915">
                  <a:extLst>
                    <a:ext uri="{9D8B030D-6E8A-4147-A177-3AD203B41FA5}">
                      <a16:colId xmlns:a16="http://schemas.microsoft.com/office/drawing/2014/main" val="3170074802"/>
                    </a:ext>
                  </a:extLst>
                </a:gridCol>
              </a:tblGrid>
              <a:tr h="370840">
                <a:tc>
                  <a:txBody>
                    <a:bodyPr/>
                    <a:lstStyle/>
                    <a:p>
                      <a:pPr algn="ctr"/>
                      <a:r>
                        <a:rPr lang="ja-JP" altLang="en-US" sz="1600" dirty="0">
                          <a:latin typeface="+mj-ea"/>
                          <a:ea typeface="+mj-ea"/>
                        </a:rPr>
                        <a:t>職位能力</a:t>
                      </a:r>
                      <a:endParaRPr lang="zh-CN" altLang="en-US" sz="1600" dirty="0">
                        <a:latin typeface="+mj-ea"/>
                        <a:ea typeface="+mj-ea"/>
                      </a:endParaRPr>
                    </a:p>
                  </a:txBody>
                  <a:tcPr/>
                </a:tc>
                <a:extLst>
                  <a:ext uri="{0D108BD9-81ED-4DB2-BD59-A6C34878D82A}">
                    <a16:rowId xmlns:a16="http://schemas.microsoft.com/office/drawing/2014/main" val="1334803490"/>
                  </a:ext>
                </a:extLst>
              </a:tr>
              <a:tr h="370840">
                <a:tc>
                  <a:txBody>
                    <a:bodyPr/>
                    <a:lstStyle/>
                    <a:p>
                      <a:pPr algn="ctr"/>
                      <a:r>
                        <a:rPr lang="ja-JP" altLang="en-US" sz="1600" dirty="0">
                          <a:latin typeface="+mj-ea"/>
                          <a:ea typeface="+mj-ea"/>
                        </a:rPr>
                        <a:t>必要技能</a:t>
                      </a:r>
                      <a:endParaRPr lang="zh-CN" altLang="en-US" sz="1600" dirty="0">
                        <a:latin typeface="+mj-ea"/>
                        <a:ea typeface="+mj-ea"/>
                      </a:endParaRPr>
                    </a:p>
                  </a:txBody>
                  <a:tcPr/>
                </a:tc>
                <a:extLst>
                  <a:ext uri="{0D108BD9-81ED-4DB2-BD59-A6C34878D82A}">
                    <a16:rowId xmlns:a16="http://schemas.microsoft.com/office/drawing/2014/main" val="1532286603"/>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2342905839"/>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1984582365"/>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70840">
                <a:tc>
                  <a:txBody>
                    <a:bodyPr/>
                    <a:lstStyle/>
                    <a:p>
                      <a:pPr algn="ctr"/>
                      <a:r>
                        <a:rPr lang="en-US" altLang="zh-CN" sz="1600" dirty="0">
                          <a:latin typeface="+mj-ea"/>
                          <a:ea typeface="+mj-ea"/>
                        </a:rPr>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sp>
        <p:nvSpPr>
          <p:cNvPr id="49" name="流程图: 文档 48">
            <a:extLst>
              <a:ext uri="{FF2B5EF4-FFF2-40B4-BE49-F238E27FC236}">
                <a16:creationId xmlns:a16="http://schemas.microsoft.com/office/drawing/2014/main" id="{530A2A3E-BEFB-4BE1-9B4E-441C468E0CE0}"/>
              </a:ext>
            </a:extLst>
          </p:cNvPr>
          <p:cNvSpPr/>
          <p:nvPr/>
        </p:nvSpPr>
        <p:spPr>
          <a:xfrm>
            <a:off x="8482819" y="1380270"/>
            <a:ext cx="1401160" cy="1159560"/>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職位ニーズ</a:t>
            </a:r>
            <a:endParaRPr lang="zh-CN" altLang="en-US" sz="2400" dirty="0">
              <a:solidFill>
                <a:schemeClr val="tx1"/>
              </a:solidFill>
              <a:latin typeface="+mj-ea"/>
              <a:ea typeface="+mj-ea"/>
            </a:endParaRPr>
          </a:p>
        </p:txBody>
      </p:sp>
      <p:cxnSp>
        <p:nvCxnSpPr>
          <p:cNvPr id="61" name="直接箭头连接符 60">
            <a:extLst>
              <a:ext uri="{FF2B5EF4-FFF2-40B4-BE49-F238E27FC236}">
                <a16:creationId xmlns:a16="http://schemas.microsoft.com/office/drawing/2014/main" id="{E35B9969-366E-4EEC-8147-DD3EB1FD7624}"/>
              </a:ext>
            </a:extLst>
          </p:cNvPr>
          <p:cNvCxnSpPr>
            <a:cxnSpLocks/>
            <a:stCxn id="49" idx="2"/>
            <a:endCxn id="48" idx="0"/>
          </p:cNvCxnSpPr>
          <p:nvPr/>
        </p:nvCxnSpPr>
        <p:spPr>
          <a:xfrm flipH="1">
            <a:off x="9181702" y="2463170"/>
            <a:ext cx="1697" cy="10294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68192520"/>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100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5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nodeType="afterEffect">
                                  <p:stCondLst>
                                    <p:cond delay="50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0" nodeType="afterEffect">
                                  <p:stCondLst>
                                    <p:cond delay="100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5000"/>
                            </p:stCondLst>
                            <p:childTnLst>
                              <p:par>
                                <p:cTn id="29" presetID="1" presetClass="entr" presetSubtype="0" fill="hold" nodeType="afterEffect">
                                  <p:stCondLst>
                                    <p:cond delay="50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5500"/>
                            </p:stCondLst>
                            <p:childTnLst>
                              <p:par>
                                <p:cTn id="32" presetID="1" presetClass="entr" presetSubtype="0" fill="hold" grpId="0" nodeType="afterEffect">
                                  <p:stCondLst>
                                    <p:cond delay="500"/>
                                  </p:stCondLst>
                                  <p:childTnLst>
                                    <p:set>
                                      <p:cBhvr>
                                        <p:cTn id="33" dur="1" fill="hold">
                                          <p:stCondLst>
                                            <p:cond delay="0"/>
                                          </p:stCondLst>
                                        </p:cTn>
                                        <p:tgtEl>
                                          <p:spTgt spid="49"/>
                                        </p:tgtEl>
                                        <p:attrNameLst>
                                          <p:attrName>style.visibility</p:attrName>
                                        </p:attrNameLst>
                                      </p:cBhvr>
                                      <p:to>
                                        <p:strVal val="visible"/>
                                      </p:to>
                                    </p:set>
                                  </p:childTnLst>
                                </p:cTn>
                              </p:par>
                            </p:childTnLst>
                          </p:cTn>
                        </p:par>
                        <p:par>
                          <p:cTn id="34" fill="hold">
                            <p:stCondLst>
                              <p:cond delay="6000"/>
                            </p:stCondLst>
                            <p:childTnLst>
                              <p:par>
                                <p:cTn id="35" presetID="1" presetClass="entr" presetSubtype="0" fill="hold" nodeType="afterEffect">
                                  <p:stCondLst>
                                    <p:cond delay="10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7000"/>
                            </p:stCondLst>
                            <p:childTnLst>
                              <p:par>
                                <p:cTn id="38" presetID="1" presetClass="entr" presetSubtype="0" fill="hold" nodeType="afterEffect">
                                  <p:stCondLst>
                                    <p:cond delay="500"/>
                                  </p:stCondLst>
                                  <p:childTnLst>
                                    <p:set>
                                      <p:cBhvr>
                                        <p:cTn id="39" dur="1" fill="hold">
                                          <p:stCondLst>
                                            <p:cond delay="0"/>
                                          </p:stCondLst>
                                        </p:cTn>
                                        <p:tgtEl>
                                          <p:spTgt spid="61"/>
                                        </p:tgtEl>
                                        <p:attrNameLst>
                                          <p:attrName>style.visibility</p:attrName>
                                        </p:attrNameLst>
                                      </p:cBhvr>
                                      <p:to>
                                        <p:strVal val="visible"/>
                                      </p:to>
                                    </p:set>
                                  </p:childTnLst>
                                </p:cTn>
                              </p:par>
                            </p:childTnLst>
                          </p:cTn>
                        </p:par>
                        <p:par>
                          <p:cTn id="40" fill="hold">
                            <p:stCondLst>
                              <p:cond delay="7500"/>
                            </p:stCondLst>
                            <p:childTnLst>
                              <p:par>
                                <p:cTn id="41" presetID="1" presetClass="entr" presetSubtype="0" fill="hold" nodeType="afterEffect">
                                  <p:stCondLst>
                                    <p:cond delay="500"/>
                                  </p:stCondLst>
                                  <p:childTnLst>
                                    <p:set>
                                      <p:cBhvr>
                                        <p:cTn id="42" dur="1" fill="hold">
                                          <p:stCondLst>
                                            <p:cond delay="0"/>
                                          </p:stCondLst>
                                        </p:cTn>
                                        <p:tgtEl>
                                          <p:spTgt spid="48"/>
                                        </p:tgtEl>
                                        <p:attrNameLst>
                                          <p:attrName>style.visibility</p:attrName>
                                        </p:attrNameLst>
                                      </p:cBhvr>
                                      <p:to>
                                        <p:strVal val="visible"/>
                                      </p:to>
                                    </p:set>
                                  </p:childTnLst>
                                </p:cTn>
                              </p:par>
                            </p:childTnLst>
                          </p:cTn>
                        </p:par>
                        <p:par>
                          <p:cTn id="43" fill="hold">
                            <p:stCondLst>
                              <p:cond delay="8000"/>
                            </p:stCondLst>
                            <p:childTnLst>
                              <p:par>
                                <p:cTn id="44" presetID="1" presetClass="entr" presetSubtype="0" fill="hold" nodeType="afterEffect">
                                  <p:stCondLst>
                                    <p:cond delay="1000"/>
                                  </p:stCondLst>
                                  <p:childTnLst>
                                    <p:set>
                                      <p:cBhvr>
                                        <p:cTn id="45" dur="1" fill="hold">
                                          <p:stCondLst>
                                            <p:cond delay="0"/>
                                          </p:stCondLst>
                                        </p:cTn>
                                        <p:tgtEl>
                                          <p:spTgt spid="24"/>
                                        </p:tgtEl>
                                        <p:attrNameLst>
                                          <p:attrName>style.visibility</p:attrName>
                                        </p:attrNameLst>
                                      </p:cBhvr>
                                      <p:to>
                                        <p:strVal val="visible"/>
                                      </p:to>
                                    </p:set>
                                  </p:childTnLst>
                                </p:cTn>
                              </p:par>
                            </p:childTnLst>
                          </p:cTn>
                        </p:par>
                        <p:par>
                          <p:cTn id="46" fill="hold">
                            <p:stCondLst>
                              <p:cond delay="9000"/>
                            </p:stCondLst>
                            <p:childTnLst>
                              <p:par>
                                <p:cTn id="47" presetID="1" presetClass="entr" presetSubtype="0"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par>
                          <p:cTn id="49" fill="hold">
                            <p:stCondLst>
                              <p:cond delay="9000"/>
                            </p:stCondLst>
                            <p:childTnLst>
                              <p:par>
                                <p:cTn id="50" presetID="1" presetClass="entr" presetSubtype="0" fill="hold" grpId="0" nodeType="afterEffect">
                                  <p:stCondLst>
                                    <p:cond delay="50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9500"/>
                            </p:stCondLst>
                            <p:childTnLst>
                              <p:par>
                                <p:cTn id="53" presetID="1" presetClass="entr" presetSubtype="0" fill="hold" nodeType="afterEffect">
                                  <p:stCondLst>
                                    <p:cond delay="1500"/>
                                  </p:stCondLst>
                                  <p:childTnLst>
                                    <p:set>
                                      <p:cBhvr>
                                        <p:cTn id="54" dur="1" fill="hold">
                                          <p:stCondLst>
                                            <p:cond delay="0"/>
                                          </p:stCondLst>
                                        </p:cTn>
                                        <p:tgtEl>
                                          <p:spTgt spid="36"/>
                                        </p:tgtEl>
                                        <p:attrNameLst>
                                          <p:attrName>style.visibility</p:attrName>
                                        </p:attrNameLst>
                                      </p:cBhvr>
                                      <p:to>
                                        <p:strVal val="visible"/>
                                      </p:to>
                                    </p:set>
                                  </p:childTnLst>
                                </p:cTn>
                              </p:par>
                            </p:childTnLst>
                          </p:cTn>
                        </p:par>
                        <p:par>
                          <p:cTn id="55" fill="hold">
                            <p:stCondLst>
                              <p:cond delay="11000"/>
                            </p:stCondLst>
                            <p:childTnLst>
                              <p:par>
                                <p:cTn id="56" presetID="1" presetClass="entr" presetSubtype="0" fill="hold" grpId="0" nodeType="afterEffect">
                                  <p:stCondLst>
                                    <p:cond delay="500"/>
                                  </p:stCondLst>
                                  <p:childTnLst>
                                    <p:set>
                                      <p:cBhvr>
                                        <p:cTn id="57" dur="1" fill="hold">
                                          <p:stCondLst>
                                            <p:cond delay="0"/>
                                          </p:stCondLst>
                                        </p:cTn>
                                        <p:tgtEl>
                                          <p:spTgt spid="34"/>
                                        </p:tgtEl>
                                        <p:attrNameLst>
                                          <p:attrName>style.visibility</p:attrName>
                                        </p:attrNameLst>
                                      </p:cBhvr>
                                      <p:to>
                                        <p:strVal val="visible"/>
                                      </p:to>
                                    </p:set>
                                  </p:childTnLst>
                                </p:cTn>
                              </p:par>
                            </p:childTnLst>
                          </p:cTn>
                        </p:par>
                        <p:par>
                          <p:cTn id="58" fill="hold">
                            <p:stCondLst>
                              <p:cond delay="11500"/>
                            </p:stCondLst>
                            <p:childTnLst>
                              <p:par>
                                <p:cTn id="59" presetID="1" presetClass="entr" presetSubtype="0" fill="hold" nodeType="afterEffect">
                                  <p:stCondLst>
                                    <p:cond delay="1500"/>
                                  </p:stCondLst>
                                  <p:childTnLst>
                                    <p:set>
                                      <p:cBhvr>
                                        <p:cTn id="60" dur="1" fill="hold">
                                          <p:stCondLst>
                                            <p:cond delay="0"/>
                                          </p:stCondLst>
                                        </p:cTn>
                                        <p:tgtEl>
                                          <p:spTgt spid="39"/>
                                        </p:tgtEl>
                                        <p:attrNameLst>
                                          <p:attrName>style.visibility</p:attrName>
                                        </p:attrNameLst>
                                      </p:cBhvr>
                                      <p:to>
                                        <p:strVal val="visible"/>
                                      </p:to>
                                    </p:set>
                                  </p:childTnLst>
                                </p:cTn>
                              </p:par>
                            </p:childTnLst>
                          </p:cTn>
                        </p:par>
                        <p:par>
                          <p:cTn id="61" fill="hold">
                            <p:stCondLst>
                              <p:cond delay="13000"/>
                            </p:stCondLst>
                            <p:childTnLst>
                              <p:par>
                                <p:cTn id="62" presetID="1" presetClass="entr" presetSubtype="0"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22" grpId="0" animBg="1"/>
      <p:bldP spid="34" grpId="0" animBg="1"/>
      <p:bldP spid="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931157"/>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rPr>
              <a:t>行政業務改善</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t>SDG</a:t>
            </a:r>
            <a:r>
              <a:rPr lang="ja-JP" altLang="en-US" sz="2400" dirty="0"/>
              <a:t>ｓ</a:t>
            </a:r>
            <a:endParaRPr lang="ja-JP" altLang="en-US"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l"/>
            </a:pPr>
            <a:r>
              <a:rPr lang="ja-JP" altLang="en-US" sz="2400" b="1" dirty="0">
                <a:highlight>
                  <a:srgbClr val="00FF00"/>
                </a:highlight>
              </a:rPr>
              <a:t>政府専用ネットワーク</a:t>
            </a:r>
            <a:endParaRPr lang="en-US" altLang="ja-JP" sz="2400" b="1" dirty="0">
              <a:highlight>
                <a:srgbClr val="00FF00"/>
              </a:highlight>
            </a:endParaRPr>
          </a:p>
          <a:p>
            <a:pPr marL="342900" indent="-342900">
              <a:buFont typeface="Wingdings" panose="05000000000000000000" pitchFamily="2" charset="2"/>
              <a:buChar char="p"/>
            </a:pPr>
            <a:r>
              <a:rPr lang="ja-JP" altLang="en-US" sz="2400" b="1" dirty="0"/>
              <a:t>“</a:t>
            </a:r>
            <a:r>
              <a:rPr lang="en-US" altLang="ja-JP" sz="2400" b="1" dirty="0"/>
              <a:t>One”</a:t>
            </a:r>
            <a:r>
              <a:rPr lang="ja-JP" altLang="en-US" sz="2400" b="1" dirty="0"/>
              <a:t>プラットフォームアーキテクチャ</a:t>
            </a:r>
            <a:endParaRPr lang="en-US" altLang="ja-JP" sz="2400" b="1" dirty="0"/>
          </a:p>
          <a:p>
            <a:pPr marL="342900" indent="-342900">
              <a:buFont typeface="Wingdings" panose="05000000000000000000" pitchFamily="2" charset="2"/>
              <a:buChar char="p"/>
            </a:pPr>
            <a:r>
              <a:rPr lang="ja-JP" altLang="en-US" sz="2400" b="1" dirty="0"/>
              <a:t>“</a:t>
            </a:r>
            <a:r>
              <a:rPr lang="en-US" altLang="ja-JP" sz="2400" b="1" dirty="0"/>
              <a:t>One</a:t>
            </a:r>
            <a:r>
              <a:rPr lang="ja-JP" altLang="en-US" sz="2400" b="1" dirty="0"/>
              <a:t>”ポータル（</a:t>
            </a:r>
            <a:r>
              <a:rPr lang="en-US" altLang="ja-JP" sz="2400" b="1" dirty="0" err="1"/>
              <a:t>GovID</a:t>
            </a:r>
            <a:r>
              <a:rPr lang="ja-JP" altLang="en-US" sz="2400" b="1" dirty="0"/>
              <a:t>）</a:t>
            </a:r>
          </a:p>
          <a:p>
            <a:pPr marL="342900" indent="-342900">
              <a:buFont typeface="Wingdings" panose="05000000000000000000" pitchFamily="2" charset="2"/>
              <a:buChar char="p"/>
            </a:pPr>
            <a:r>
              <a:rPr lang="ja-JP" altLang="en-US" sz="2400" b="1" dirty="0"/>
              <a:t>移行マイグレーション</a:t>
            </a:r>
            <a:endParaRPr lang="en-US" altLang="ja-JP" sz="2400" b="1" dirty="0"/>
          </a:p>
          <a:p>
            <a:pPr marL="342900" indent="-342900">
              <a:buFont typeface="Wingdings" panose="05000000000000000000" pitchFamily="2" charset="2"/>
              <a:buChar char="p"/>
            </a:pPr>
            <a:r>
              <a:rPr lang="ja-JP" altLang="en-US" sz="2400" b="1" dirty="0"/>
              <a:t>異常検知（</a:t>
            </a:r>
            <a:r>
              <a:rPr lang="en-US" altLang="ja-JP" sz="2400" b="1" dirty="0"/>
              <a:t>AI</a:t>
            </a:r>
            <a:r>
              <a:rPr lang="ja-JP" altLang="en-US" sz="2400" b="1" dirty="0"/>
              <a:t>で行政・司法を監察）</a:t>
            </a:r>
          </a:p>
          <a:p>
            <a:pPr marL="342900" indent="-342900">
              <a:buFont typeface="Wingdings" panose="05000000000000000000" pitchFamily="2" charset="2"/>
              <a:buChar char="p"/>
            </a:pPr>
            <a:r>
              <a:rPr lang="ja-JP" altLang="en-US" sz="2400" b="1" dirty="0"/>
              <a:t>“</a:t>
            </a:r>
            <a:r>
              <a:rPr lang="en-US" altLang="ja-JP" sz="2400" b="1" dirty="0"/>
              <a:t>One</a:t>
            </a:r>
            <a:r>
              <a:rPr lang="ja-JP" altLang="en-US" sz="2400" b="1" dirty="0"/>
              <a:t>窓口”（官民コミュニケーション）</a:t>
            </a:r>
          </a:p>
          <a:p>
            <a:pPr marL="342900" indent="-342900">
              <a:buFont typeface="Wingdings" panose="05000000000000000000" pitchFamily="2" charset="2"/>
              <a:buChar char="p"/>
            </a:pPr>
            <a:endParaRPr lang="en-US" altLang="ja-JP"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2022/3/18</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Tree>
    <p:extLst>
      <p:ext uri="{BB962C8B-B14F-4D97-AF65-F5344CB8AC3E}">
        <p14:creationId xmlns:p14="http://schemas.microsoft.com/office/powerpoint/2010/main" val="8947310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健康分析サービス（ヘルスケアソリューション）</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2022/3/18</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90</a:t>
            </a:fld>
            <a:r>
              <a:rPr spc="-45"/>
              <a:t> </a:t>
            </a:r>
            <a:r>
              <a:rPr spc="-5"/>
              <a:t>-</a:t>
            </a:r>
            <a:endParaRPr spc="-5" dirty="0"/>
          </a:p>
        </p:txBody>
      </p:sp>
      <p:sp>
        <p:nvSpPr>
          <p:cNvPr id="5" name="吹き出し: 角を丸めた四角形 4">
            <a:extLst>
              <a:ext uri="{FF2B5EF4-FFF2-40B4-BE49-F238E27FC236}">
                <a16:creationId xmlns:a16="http://schemas.microsoft.com/office/drawing/2014/main" id="{E61CF014-2577-46E1-90D1-2747F0771390}"/>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7450406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金融決済サービス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91</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2022/3/18</a:t>
            </a:fld>
            <a:endParaRPr lang="en-US"/>
          </a:p>
        </p:txBody>
      </p:sp>
      <p:sp>
        <p:nvSpPr>
          <p:cNvPr id="6" name="吹き出し: 角を丸めた四角形 5">
            <a:extLst>
              <a:ext uri="{FF2B5EF4-FFF2-40B4-BE49-F238E27FC236}">
                <a16:creationId xmlns:a16="http://schemas.microsoft.com/office/drawing/2014/main" id="{38FF7E52-C435-4206-A714-A2F933AAD523}"/>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774041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経済分析サービス（ビジネスマップ）</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2022/3/18</a:t>
            </a:fld>
            <a:endParaRPr lang="en-US"/>
          </a:p>
        </p:txBody>
      </p:sp>
      <p:sp>
        <p:nvSpPr>
          <p:cNvPr id="6" name="吹き出し: 角を丸めた四角形 5">
            <a:extLst>
              <a:ext uri="{FF2B5EF4-FFF2-40B4-BE49-F238E27FC236}">
                <a16:creationId xmlns:a16="http://schemas.microsoft.com/office/drawing/2014/main" id="{AA7038EE-0935-4F6A-9EA5-F39C7BDC90F6}"/>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869364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F99977-5229-42E7-A4F3-6B520EB9AA9C}"/>
              </a:ext>
            </a:extLst>
          </p:cNvPr>
          <p:cNvSpPr>
            <a:spLocks noGrp="1"/>
          </p:cNvSpPr>
          <p:nvPr>
            <p:ph type="title"/>
          </p:nvPr>
        </p:nvSpPr>
        <p:spPr/>
        <p:txBody>
          <a:bodyPr/>
          <a:lstStyle/>
          <a:p>
            <a:r>
              <a:rPr kumimoji="1" lang="en-US" altLang="ja-JP" dirty="0"/>
              <a:t>SDG</a:t>
            </a:r>
            <a:r>
              <a:rPr kumimoji="1" lang="ja-JP" altLang="en-US" dirty="0"/>
              <a:t>ｓ事業：フリー自転車</a:t>
            </a:r>
          </a:p>
        </p:txBody>
      </p:sp>
      <p:sp>
        <p:nvSpPr>
          <p:cNvPr id="3" name="日付プレースホルダー 2">
            <a:extLst>
              <a:ext uri="{FF2B5EF4-FFF2-40B4-BE49-F238E27FC236}">
                <a16:creationId xmlns:a16="http://schemas.microsoft.com/office/drawing/2014/main" id="{381C7003-E7EA-4278-AC2F-A8B7D6C7828E}"/>
              </a:ext>
            </a:extLst>
          </p:cNvPr>
          <p:cNvSpPr>
            <a:spLocks noGrp="1"/>
          </p:cNvSpPr>
          <p:nvPr>
            <p:ph type="dt" sz="half" idx="6"/>
          </p:nvPr>
        </p:nvSpPr>
        <p:spPr/>
        <p:txBody>
          <a:bodyPr/>
          <a:lstStyle/>
          <a:p>
            <a:fld id="{F80A0BA5-CE47-470D-91AB-CBF149FD40F7}" type="datetime1">
              <a:rPr lang="zh-CN" altLang="en-US" smtClean="0"/>
              <a:t>2022/3/18</a:t>
            </a:fld>
            <a:endParaRPr lang="en-US"/>
          </a:p>
        </p:txBody>
      </p:sp>
      <p:sp>
        <p:nvSpPr>
          <p:cNvPr id="4" name="スライド番号プレースホルダー 3">
            <a:extLst>
              <a:ext uri="{FF2B5EF4-FFF2-40B4-BE49-F238E27FC236}">
                <a16:creationId xmlns:a16="http://schemas.microsoft.com/office/drawing/2014/main" id="{FDC6EAEA-EFEE-42D2-A74E-972FAB7857C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93</a:t>
            </a:fld>
            <a:r>
              <a:rPr spc="-45"/>
              <a:t> </a:t>
            </a:r>
            <a:r>
              <a:rPr spc="-5"/>
              <a:t>-</a:t>
            </a:r>
            <a:endParaRPr spc="-5" dirty="0"/>
          </a:p>
        </p:txBody>
      </p:sp>
      <p:sp>
        <p:nvSpPr>
          <p:cNvPr id="5" name="吹き出し: 角を丸めた四角形 4">
            <a:extLst>
              <a:ext uri="{FF2B5EF4-FFF2-40B4-BE49-F238E27FC236}">
                <a16:creationId xmlns:a16="http://schemas.microsoft.com/office/drawing/2014/main" id="{7DF3E8C2-AD6D-4648-B991-0CAF7DAF2547}"/>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785844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デジタル庁の先進技術研究</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94</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2022/3/18</a:t>
            </a:fld>
            <a:endParaRPr lang="en-US"/>
          </a:p>
        </p:txBody>
      </p:sp>
      <p:sp>
        <p:nvSpPr>
          <p:cNvPr id="6" name="吹き出し: 角を丸めた四角形 5">
            <a:extLst>
              <a:ext uri="{FF2B5EF4-FFF2-40B4-BE49-F238E27FC236}">
                <a16:creationId xmlns:a16="http://schemas.microsoft.com/office/drawing/2014/main" id="{267E0C4A-3F65-4E8F-8312-58310CA4E51F}"/>
              </a:ext>
            </a:extLst>
          </p:cNvPr>
          <p:cNvSpPr/>
          <p:nvPr/>
        </p:nvSpPr>
        <p:spPr>
          <a:xfrm>
            <a:off x="3142485" y="2087803"/>
            <a:ext cx="4232676"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更新待ち</a:t>
            </a:r>
          </a:p>
        </p:txBody>
      </p:sp>
    </p:spTree>
    <p:extLst>
      <p:ext uri="{BB962C8B-B14F-4D97-AF65-F5344CB8AC3E}">
        <p14:creationId xmlns:p14="http://schemas.microsoft.com/office/powerpoint/2010/main" val="38019382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936F9-4650-4A80-AC87-5E4D42C7B79D}"/>
              </a:ext>
            </a:extLst>
          </p:cNvPr>
          <p:cNvSpPr>
            <a:spLocks noGrp="1"/>
          </p:cNvSpPr>
          <p:nvPr>
            <p:ph type="title"/>
          </p:nvPr>
        </p:nvSpPr>
        <p:spPr>
          <a:xfrm>
            <a:off x="316983" y="-16805"/>
            <a:ext cx="11540249" cy="492443"/>
          </a:xfrm>
        </p:spPr>
        <p:txBody>
          <a:bodyPr/>
          <a:lstStyle/>
          <a:p>
            <a:r>
              <a:rPr lang="ja-JP" altLang="en-US" dirty="0"/>
              <a:t>管理部</a:t>
            </a:r>
            <a:endParaRPr lang="zh-CN" altLang="en-US" dirty="0"/>
          </a:p>
        </p:txBody>
      </p:sp>
      <p:sp>
        <p:nvSpPr>
          <p:cNvPr id="3" name="テキスト プレースホルダー 2">
            <a:extLst>
              <a:ext uri="{FF2B5EF4-FFF2-40B4-BE49-F238E27FC236}">
                <a16:creationId xmlns:a16="http://schemas.microsoft.com/office/drawing/2014/main" id="{A7CFBC71-2129-439E-851D-36702DB81F63}"/>
              </a:ext>
            </a:extLst>
          </p:cNvPr>
          <p:cNvSpPr>
            <a:spLocks noGrp="1"/>
          </p:cNvSpPr>
          <p:nvPr>
            <p:ph type="body" idx="1"/>
          </p:nvPr>
        </p:nvSpPr>
        <p:spPr>
          <a:xfrm>
            <a:off x="316983" y="557909"/>
            <a:ext cx="11540249" cy="2677656"/>
          </a:xfrm>
        </p:spPr>
        <p:txBody>
          <a:bodyPr/>
          <a:lstStyle/>
          <a:p>
            <a:r>
              <a:rPr lang="ja-JP" altLang="en-US" dirty="0"/>
              <a:t>人事</a:t>
            </a:r>
            <a:endParaRPr lang="en-US" altLang="ja-JP" dirty="0"/>
          </a:p>
          <a:p>
            <a:pPr marL="800100" lvl="1" indent="-342900">
              <a:buFont typeface="Wingdings" panose="05000000000000000000" pitchFamily="2" charset="2"/>
              <a:buChar char="ü"/>
            </a:pPr>
            <a:r>
              <a:rPr lang="ja-JP" altLang="en-US" dirty="0"/>
              <a:t>社員紹介</a:t>
            </a:r>
            <a:endParaRPr lang="en-US" altLang="ja-JP" dirty="0"/>
          </a:p>
          <a:p>
            <a:r>
              <a:rPr lang="ja-JP" altLang="en-US" dirty="0"/>
              <a:t>財務</a:t>
            </a:r>
            <a:endParaRPr lang="en-US" altLang="ja-JP" dirty="0"/>
          </a:p>
          <a:p>
            <a:pPr marL="800100" lvl="1" indent="-342900">
              <a:buFont typeface="Wingdings" panose="05000000000000000000" pitchFamily="2" charset="2"/>
              <a:buChar char="ü"/>
            </a:pPr>
            <a:r>
              <a:rPr lang="ja-JP" altLang="en-US" dirty="0"/>
              <a:t>コスト精算、プロジェクト運営リスクの早期発見（課題）</a:t>
            </a:r>
            <a:endParaRPr lang="en-US" altLang="ja-JP" dirty="0"/>
          </a:p>
          <a:p>
            <a:pPr marL="800100" lvl="1" indent="-342900">
              <a:buFont typeface="Wingdings" panose="05000000000000000000" pitchFamily="2" charset="2"/>
              <a:buChar char="ü"/>
            </a:pPr>
            <a:r>
              <a:rPr lang="ja-JP" altLang="en-US" dirty="0"/>
              <a:t>現金流動性（課題）</a:t>
            </a:r>
            <a:endParaRPr lang="en-US" altLang="ja-JP" dirty="0"/>
          </a:p>
          <a:p>
            <a:pPr marL="0" lvl="1"/>
            <a:r>
              <a:rPr lang="ja-JP" altLang="en-US" sz="2400" dirty="0">
                <a:solidFill>
                  <a:schemeClr val="tx1"/>
                </a:solidFill>
              </a:rPr>
              <a:t>セキュリティ</a:t>
            </a:r>
            <a:endParaRPr lang="en-US" altLang="ja-JP" sz="2400" dirty="0">
              <a:solidFill>
                <a:schemeClr val="tx1"/>
              </a:solidFill>
            </a:endParaRPr>
          </a:p>
          <a:p>
            <a:pPr marL="0" lvl="1"/>
            <a:endParaRPr lang="en-US" altLang="ja-JP" sz="2400" dirty="0">
              <a:solidFill>
                <a:schemeClr val="tx1"/>
              </a:solidFill>
            </a:endParaRPr>
          </a:p>
          <a:p>
            <a:pPr marL="800100" lvl="1" indent="-342900">
              <a:buFont typeface="Wingdings" panose="05000000000000000000" pitchFamily="2" charset="2"/>
              <a:buChar char="ü"/>
            </a:pPr>
            <a:endParaRPr lang="zh-CN" altLang="en-US" dirty="0"/>
          </a:p>
        </p:txBody>
      </p:sp>
      <p:sp>
        <p:nvSpPr>
          <p:cNvPr id="4" name="日付プレースホルダー 3">
            <a:extLst>
              <a:ext uri="{FF2B5EF4-FFF2-40B4-BE49-F238E27FC236}">
                <a16:creationId xmlns:a16="http://schemas.microsoft.com/office/drawing/2014/main" id="{559B59E9-9C1A-4523-B698-3CA7926EA293}"/>
              </a:ext>
            </a:extLst>
          </p:cNvPr>
          <p:cNvSpPr>
            <a:spLocks noGrp="1"/>
          </p:cNvSpPr>
          <p:nvPr>
            <p:ph type="dt" sz="half" idx="6"/>
          </p:nvPr>
        </p:nvSpPr>
        <p:spPr/>
        <p:txBody>
          <a:bodyPr/>
          <a:lstStyle/>
          <a:p>
            <a:fld id="{EBD34185-0780-419F-9E23-EE91E7236BDE}" type="datetime1">
              <a:rPr lang="zh-CN" altLang="en-US" smtClean="0"/>
              <a:t>2022/3/18</a:t>
            </a:fld>
            <a:endParaRPr lang="en-US"/>
          </a:p>
        </p:txBody>
      </p:sp>
      <p:sp>
        <p:nvSpPr>
          <p:cNvPr id="5" name="スライド番号プレースホルダー 4">
            <a:extLst>
              <a:ext uri="{FF2B5EF4-FFF2-40B4-BE49-F238E27FC236}">
                <a16:creationId xmlns:a16="http://schemas.microsoft.com/office/drawing/2014/main" id="{E9356ABB-5C22-4E6B-BA87-4DE78BC103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95</a:t>
            </a:fld>
            <a:r>
              <a:rPr spc="-45"/>
              <a:t> </a:t>
            </a:r>
            <a:r>
              <a:rPr spc="-5"/>
              <a:t>-</a:t>
            </a:r>
            <a:endParaRPr spc="-5" dirty="0"/>
          </a:p>
        </p:txBody>
      </p:sp>
    </p:spTree>
    <p:extLst>
      <p:ext uri="{BB962C8B-B14F-4D97-AF65-F5344CB8AC3E}">
        <p14:creationId xmlns:p14="http://schemas.microsoft.com/office/powerpoint/2010/main" val="1752078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highlight>
                  <a:srgbClr val="00FF00"/>
                </a:highlight>
              </a:rPr>
              <a:t>社内チームワークとコスト精算</a:t>
            </a:r>
            <a:endParaRPr lang="en-US" altLang="ja-JP" sz="2400" dirty="0">
              <a:highlight>
                <a:srgbClr val="00FF00"/>
              </a:highlight>
            </a:endParaRPr>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96</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2022/3/18</a:t>
            </a:fld>
            <a:endParaRPr lang="en-US"/>
          </a:p>
        </p:txBody>
      </p:sp>
      <p:sp>
        <p:nvSpPr>
          <p:cNvPr id="6" name="吹き出し: 角を丸めた四角形 5">
            <a:extLst>
              <a:ext uri="{FF2B5EF4-FFF2-40B4-BE49-F238E27FC236}">
                <a16:creationId xmlns:a16="http://schemas.microsoft.com/office/drawing/2014/main" id="{D3F36913-EA8C-4825-9E8C-E0B4C499CD69}"/>
              </a:ext>
            </a:extLst>
          </p:cNvPr>
          <p:cNvSpPr/>
          <p:nvPr/>
        </p:nvSpPr>
        <p:spPr>
          <a:xfrm>
            <a:off x="4616970" y="2136482"/>
            <a:ext cx="4317168" cy="1798820"/>
          </a:xfrm>
          <a:prstGeom prst="wedgeRoundRectCallout">
            <a:avLst>
              <a:gd name="adj1" fmla="val -29514"/>
              <a:gd name="adj2" fmla="val 791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この以降は点検待ち</a:t>
            </a:r>
          </a:p>
        </p:txBody>
      </p:sp>
    </p:spTree>
    <p:extLst>
      <p:ext uri="{BB962C8B-B14F-4D97-AF65-F5344CB8AC3E}">
        <p14:creationId xmlns:p14="http://schemas.microsoft.com/office/powerpoint/2010/main" val="289400778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社内部署間のチームワーク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9"/>
            <a:ext cx="11540249" cy="369332"/>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2022/3/18</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97</a:t>
            </a:fld>
            <a:r>
              <a:rPr spc="-45"/>
              <a:t> </a:t>
            </a:r>
            <a:r>
              <a:rPr spc="-5"/>
              <a:t>-</a:t>
            </a:r>
            <a:endParaRPr spc="-5" dirty="0"/>
          </a:p>
        </p:txBody>
      </p:sp>
    </p:spTree>
    <p:extLst>
      <p:ext uri="{BB962C8B-B14F-4D97-AF65-F5344CB8AC3E}">
        <p14:creationId xmlns:p14="http://schemas.microsoft.com/office/powerpoint/2010/main" val="42198375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2022/3/18</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98</a:t>
            </a:fld>
            <a:r>
              <a:rPr spc="-45"/>
              <a:t> </a:t>
            </a:r>
            <a:r>
              <a:rPr spc="-5"/>
              <a:t>-</a:t>
            </a:r>
            <a:endParaRPr spc="-5" dirty="0"/>
          </a:p>
        </p:txBody>
      </p:sp>
    </p:spTree>
    <p:extLst>
      <p:ext uri="{BB962C8B-B14F-4D97-AF65-F5344CB8AC3E}">
        <p14:creationId xmlns:p14="http://schemas.microsoft.com/office/powerpoint/2010/main" val="27755390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2022/3/18</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99</a:t>
            </a:fld>
            <a:r>
              <a:rPr spc="-45"/>
              <a:t> </a:t>
            </a:r>
            <a:r>
              <a:rPr spc="-5"/>
              <a:t>-</a:t>
            </a:r>
            <a:endParaRPr spc="-5" dirty="0"/>
          </a:p>
        </p:txBody>
      </p:sp>
    </p:spTree>
    <p:extLst>
      <p:ext uri="{BB962C8B-B14F-4D97-AF65-F5344CB8AC3E}">
        <p14:creationId xmlns:p14="http://schemas.microsoft.com/office/powerpoint/2010/main" val="33067827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5423</TotalTime>
  <Words>14624</Words>
  <Application>Microsoft Office PowerPoint</Application>
  <PresentationFormat>ワイド画面</PresentationFormat>
  <Paragraphs>2960</Paragraphs>
  <Slides>155</Slides>
  <Notes>106</Notes>
  <HiddenSlides>0</HiddenSlides>
  <MMClips>0</MMClips>
  <ScaleCrop>false</ScaleCrop>
  <HeadingPairs>
    <vt:vector size="8" baseType="variant">
      <vt:variant>
        <vt:lpstr>使用されているフォント</vt:lpstr>
      </vt:variant>
      <vt:variant>
        <vt:i4>20</vt:i4>
      </vt:variant>
      <vt:variant>
        <vt:lpstr>テーマ</vt:lpstr>
      </vt:variant>
      <vt:variant>
        <vt:i4>1</vt:i4>
      </vt:variant>
      <vt:variant>
        <vt:lpstr>埋め込まれた OLE サーバー</vt:lpstr>
      </vt:variant>
      <vt:variant>
        <vt:i4>1</vt:i4>
      </vt:variant>
      <vt:variant>
        <vt:lpstr>スライド タイトル</vt:lpstr>
      </vt:variant>
      <vt:variant>
        <vt:i4>155</vt:i4>
      </vt:variant>
    </vt:vector>
  </HeadingPairs>
  <TitlesOfParts>
    <vt:vector size="177" baseType="lpstr">
      <vt:lpstr>BIZ UDゴシック</vt:lpstr>
      <vt:lpstr>BIZ UDPゴシック</vt:lpstr>
      <vt:lpstr>Meiryo</vt:lpstr>
      <vt:lpstr>ＭＳ ゴシック</vt:lpstr>
      <vt:lpstr>MS Mincho</vt:lpstr>
      <vt:lpstr>ＭＳ Ｐゴシック</vt:lpstr>
      <vt:lpstr>游明朝</vt:lpstr>
      <vt:lpstr>等线</vt:lpstr>
      <vt:lpstr>SimSun</vt:lpstr>
      <vt:lpstr>SimSun</vt:lpstr>
      <vt:lpstr>SimSun</vt:lpstr>
      <vt:lpstr>游ゴシック体</vt:lpstr>
      <vt:lpstr>Arial</vt:lpstr>
      <vt:lpstr>Calibri</vt:lpstr>
      <vt:lpstr>Noto Sans</vt:lpstr>
      <vt:lpstr>Roboto</vt:lpstr>
      <vt:lpstr>Segoe UI</vt:lpstr>
      <vt:lpstr>Tahoma</vt:lpstr>
      <vt:lpstr>Times New Roman</vt:lpstr>
      <vt:lpstr>Wingdings</vt:lpstr>
      <vt:lpstr>Office Theme</vt:lpstr>
      <vt:lpstr>Worksheet</vt:lpstr>
      <vt:lpstr>日本政府のイノベーション</vt:lpstr>
      <vt:lpstr>重要説明   </vt:lpstr>
      <vt:lpstr>更新履歴   </vt:lpstr>
      <vt:lpstr>用語集</vt:lpstr>
      <vt:lpstr>目次</vt:lpstr>
      <vt:lpstr>目次</vt:lpstr>
      <vt:lpstr>目次</vt:lpstr>
      <vt:lpstr>目次</vt:lpstr>
      <vt:lpstr>目次</vt:lpstr>
      <vt:lpstr>目次</vt:lpstr>
      <vt:lpstr>目次</vt:lpstr>
      <vt:lpstr>目次</vt:lpstr>
      <vt:lpstr>目次</vt:lpstr>
      <vt:lpstr>目次</vt:lpstr>
      <vt:lpstr>人権侵犯・犯罪の助力</vt:lpstr>
      <vt:lpstr>裁判所</vt:lpstr>
      <vt:lpstr>法務省の検察庁・人権擁護局</vt:lpstr>
      <vt:lpstr>警察庁、警視庁、警察署</vt:lpstr>
      <vt:lpstr>法務省の人権擁護局（部）</vt:lpstr>
      <vt:lpstr>信用悪化</vt:lpstr>
      <vt:lpstr>PowerPoint プレゼンテーション</vt:lpstr>
      <vt:lpstr>ビジネス詐欺</vt:lpstr>
      <vt:lpstr>転職エージェントの詐欺とブラック企業</vt:lpstr>
      <vt:lpstr>セキュリティ</vt:lpstr>
      <vt:lpstr>データ管理</vt:lpstr>
      <vt:lpstr>就職</vt:lpstr>
      <vt:lpstr>ハローワーク</vt:lpstr>
      <vt:lpstr>教育</vt:lpstr>
      <vt:lpstr>大学進学率</vt:lpstr>
      <vt:lpstr>高齢者介護</vt:lpstr>
      <vt:lpstr>国民健康管理</vt:lpstr>
      <vt:lpstr>セキュリティ管理</vt:lpstr>
      <vt:lpstr>社会インフラのDX</vt:lpstr>
      <vt:lpstr>DXは　デジタル化ではない！イノベーションです。</vt:lpstr>
      <vt:lpstr>デジタル庁は　司令塔ではない、SSCです！</vt:lpstr>
      <vt:lpstr>デジタル庁の人材</vt:lpstr>
      <vt:lpstr>デジタル庁の人材 </vt:lpstr>
      <vt:lpstr>日本国政府のブランド①： “One”ドメイン</vt:lpstr>
      <vt:lpstr>日本国政府のブランド②：“One”プラットフォームアーキテクチャ</vt:lpstr>
      <vt:lpstr>日本国政府のブランド②：ホームページ</vt:lpstr>
      <vt:lpstr>日本国政府のブランド③：イベント及び情報アピールのデータ管理</vt:lpstr>
      <vt:lpstr>デジタル庁の組織体制、人事管理、業績評価</vt:lpstr>
      <vt:lpstr>デジタル庁のHRBP:人材採用、育成</vt:lpstr>
      <vt:lpstr>デジタル庁のCOE:ビジネスモデル・イノベーション</vt:lpstr>
      <vt:lpstr>デジタル庁の品質管理・品質保証</vt:lpstr>
      <vt:lpstr>デジタル庁の運営コスト：座席指定</vt:lpstr>
      <vt:lpstr>各部署のチームワーク</vt:lpstr>
      <vt:lpstr>GIGAスクール</vt:lpstr>
      <vt:lpstr>高齢社会のヘルスケア</vt:lpstr>
      <vt:lpstr>GIGAスクールのIT設備のリース</vt:lpstr>
      <vt:lpstr>施策ゴール設定（Objectives）</vt:lpstr>
      <vt:lpstr>２０５０年に　まだ　利用可能のプラットフォームアーキテクチャ</vt:lpstr>
      <vt:lpstr>日本の２０３０</vt:lpstr>
      <vt:lpstr>ポジショニング</vt:lpstr>
      <vt:lpstr>社会の信用</vt:lpstr>
      <vt:lpstr>サービスモデル：国　to　企業</vt:lpstr>
      <vt:lpstr>サービスモデル：国　to　国民</vt:lpstr>
      <vt:lpstr>デジタル庁の目標：2022年度</vt:lpstr>
      <vt:lpstr>デジタル庁の目標：2023年度</vt:lpstr>
      <vt:lpstr>デジタル庁の目標：2024年度</vt:lpstr>
      <vt:lpstr>デジタル庁の目標：202５年度</vt:lpstr>
      <vt:lpstr>デジタル庁の目標：202６年度</vt:lpstr>
      <vt:lpstr>デジタル庁の目標：202７年度</vt:lpstr>
      <vt:lpstr>デジタル庁の目標：202８年度</vt:lpstr>
      <vt:lpstr>デジタル庁の目標：202９年度</vt:lpstr>
      <vt:lpstr>デジタル庁の目標：20３０年度</vt:lpstr>
      <vt:lpstr>進捗プラン</vt:lpstr>
      <vt:lpstr>行政監察</vt:lpstr>
      <vt:lpstr>組織改革（チームワーク）</vt:lpstr>
      <vt:lpstr>アジャイル政府構造(三次元の組織)（例）</vt:lpstr>
      <vt:lpstr>アジャイル組織構造(三次元の組織)ーデジタル庁体制（例）</vt:lpstr>
      <vt:lpstr>デジタル庁業務推進イメージ（例）</vt:lpstr>
      <vt:lpstr>プラットフォームアーキテクチャ</vt:lpstr>
      <vt:lpstr>システム移行・再構築のソリューション</vt:lpstr>
      <vt:lpstr>品質保証ソリューション</vt:lpstr>
      <vt:lpstr>自動テストツール</vt:lpstr>
      <vt:lpstr>公務員人事評価・管理</vt:lpstr>
      <vt:lpstr>PowerPoint プレゼンテーション</vt:lpstr>
      <vt:lpstr>セキュリティ</vt:lpstr>
      <vt:lpstr>PowerPoint プレゼンテーション</vt:lpstr>
      <vt:lpstr>政企学研の協力</vt:lpstr>
      <vt:lpstr>産学研協力（大学キャンパス内有給インターンシップ）</vt:lpstr>
      <vt:lpstr>デジタル庁</vt:lpstr>
      <vt:lpstr>インフラサービス</vt:lpstr>
      <vt:lpstr>政務SaaS</vt:lpstr>
      <vt:lpstr>学力分析サービス（スクールSaaS）</vt:lpstr>
      <vt:lpstr>就職支援サービス</vt:lpstr>
      <vt:lpstr>EdTechとHRTechの新事業ビジネスモデル</vt:lpstr>
      <vt:lpstr>HRTech</vt:lpstr>
      <vt:lpstr>健康分析サービス（ヘルスケアソリューション）</vt:lpstr>
      <vt:lpstr>金融決済サービス</vt:lpstr>
      <vt:lpstr>経済分析サービス（ビジネスマップ）</vt:lpstr>
      <vt:lpstr>SDGｓ事業：フリー自転車</vt:lpstr>
      <vt:lpstr>デジタル庁の先進技術研究</vt:lpstr>
      <vt:lpstr>管理部</vt:lpstr>
      <vt:lpstr>目次</vt:lpstr>
      <vt:lpstr>社内部署間のチームワーク</vt:lpstr>
      <vt:lpstr>部署間の利益分配</vt:lpstr>
      <vt:lpstr>コスト精算</vt:lpstr>
      <vt:lpstr>目次</vt:lpstr>
      <vt:lpstr>OKRの仕組みや考え方</vt:lpstr>
      <vt:lpstr>国民へサポート</vt:lpstr>
      <vt:lpstr>OKR三次元評価</vt:lpstr>
      <vt:lpstr>OKR三次元評価法（例）</vt:lpstr>
      <vt:lpstr>給料制度</vt:lpstr>
      <vt:lpstr>裁量労働制、高度プロフェッショナル制度</vt:lpstr>
      <vt:lpstr>文書＆コミュニケーション言語</vt:lpstr>
      <vt:lpstr>ビジネスマナー</vt:lpstr>
      <vt:lpstr>職位異動</vt:lpstr>
      <vt:lpstr>社内副職</vt:lpstr>
      <vt:lpstr>人材採用プラン（新卒①）</vt:lpstr>
      <vt:lpstr>人材採用プラン（新卒②）</vt:lpstr>
      <vt:lpstr>人材採用プラン（中途）</vt:lpstr>
      <vt:lpstr>人材採用プラン（社内副職：コミュニティリーダークラス）</vt:lpstr>
      <vt:lpstr>人材採用プラン（社内副職：コミュニティ運営メンバー）</vt:lpstr>
      <vt:lpstr>社員紹介制度（人材紹介エージェントサポート）</vt:lpstr>
      <vt:lpstr>目次</vt:lpstr>
      <vt:lpstr>パソコンのロック</vt:lpstr>
      <vt:lpstr>仮想化技術を活用して　VDIで専用開発環境を構築すること</vt:lpstr>
      <vt:lpstr>目次</vt:lpstr>
      <vt:lpstr>スケージュール</vt:lpstr>
      <vt:lpstr>テックショー</vt:lpstr>
      <vt:lpstr>定例社員会議</vt:lpstr>
      <vt:lpstr>社員教育</vt:lpstr>
      <vt:lpstr>関係図</vt:lpstr>
      <vt:lpstr>トレニンーグトピック（ビジネス）</vt:lpstr>
      <vt:lpstr>トレニンーグトピック（テック）</vt:lpstr>
      <vt:lpstr>実施方法の例</vt:lpstr>
      <vt:lpstr>実施方法の例：チームワークツール</vt:lpstr>
      <vt:lpstr>実施方法の例：全体目標（予想）</vt:lpstr>
      <vt:lpstr>実施方法の例：課題検討</vt:lpstr>
      <vt:lpstr>実施方法の例：サイクル１目標</vt:lpstr>
      <vt:lpstr>実施方法の例：サイクル１スケジュール（前半）</vt:lpstr>
      <vt:lpstr>実施方法の例：サイクル１スケジュール（後半）</vt:lpstr>
      <vt:lpstr>目次</vt:lpstr>
      <vt:lpstr>図書出版(出版社限定：技術評論社)</vt:lpstr>
      <vt:lpstr>ジャーナル</vt:lpstr>
      <vt:lpstr>キャリアディベロップメントフォーラム</vt:lpstr>
      <vt:lpstr>目次</vt:lpstr>
      <vt:lpstr>日本政府省庁の公開資料</vt:lpstr>
      <vt:lpstr>内閣府</vt:lpstr>
      <vt:lpstr>総務省</vt:lpstr>
      <vt:lpstr>文部科学省</vt:lpstr>
      <vt:lpstr>厚生労働省</vt:lpstr>
      <vt:lpstr>国土交通省</vt:lpstr>
      <vt:lpstr>PowerPoint プレゼンテーション</vt:lpstr>
      <vt:lpstr>参考文献</vt:lpstr>
      <vt:lpstr>組織管理</vt:lpstr>
      <vt:lpstr>行政管理</vt:lpstr>
      <vt:lpstr>司法</vt:lpstr>
      <vt:lpstr>PowerPoint プレゼンテーション</vt:lpstr>
      <vt:lpstr>教育学・教育技術</vt:lpstr>
      <vt:lpstr>医療診断</vt:lpstr>
      <vt:lpstr>観光</vt:lpstr>
      <vt:lpstr>プロダクトマネジメント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Japan Sun Shubin</cp:lastModifiedBy>
  <cp:revision>1467</cp:revision>
  <cp:lastPrinted>2022-02-04T10:31:37Z</cp:lastPrinted>
  <dcterms:created xsi:type="dcterms:W3CDTF">2021-07-14T02:05:05Z</dcterms:created>
  <dcterms:modified xsi:type="dcterms:W3CDTF">2022-03-18T07:12:08Z</dcterms:modified>
</cp:coreProperties>
</file>