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3"/>
  </p:notesMasterIdLst>
  <p:handoutMasterIdLst>
    <p:handoutMasterId r:id="rId104"/>
  </p:handoutMasterIdLst>
  <p:sldIdLst>
    <p:sldId id="256" r:id="rId2"/>
    <p:sldId id="584" r:id="rId3"/>
    <p:sldId id="670" r:id="rId4"/>
    <p:sldId id="267" r:id="rId5"/>
    <p:sldId id="686" r:id="rId6"/>
    <p:sldId id="687" r:id="rId7"/>
    <p:sldId id="692" r:id="rId8"/>
    <p:sldId id="691" r:id="rId9"/>
    <p:sldId id="693" r:id="rId10"/>
    <p:sldId id="688" r:id="rId11"/>
    <p:sldId id="689" r:id="rId12"/>
    <p:sldId id="690" r:id="rId13"/>
    <p:sldId id="679" r:id="rId14"/>
    <p:sldId id="683" r:id="rId15"/>
    <p:sldId id="602" r:id="rId16"/>
    <p:sldId id="684" r:id="rId17"/>
    <p:sldId id="681" r:id="rId18"/>
    <p:sldId id="680" r:id="rId19"/>
    <p:sldId id="598" r:id="rId20"/>
    <p:sldId id="601" r:id="rId21"/>
    <p:sldId id="599" r:id="rId22"/>
    <p:sldId id="603" r:id="rId23"/>
    <p:sldId id="630" r:id="rId24"/>
    <p:sldId id="647" r:id="rId25"/>
    <p:sldId id="600" r:id="rId26"/>
    <p:sldId id="685" r:id="rId27"/>
    <p:sldId id="655" r:id="rId28"/>
    <p:sldId id="627" r:id="rId29"/>
    <p:sldId id="625" r:id="rId30"/>
    <p:sldId id="629" r:id="rId31"/>
    <p:sldId id="628" r:id="rId32"/>
    <p:sldId id="665" r:id="rId33"/>
    <p:sldId id="311" r:id="rId34"/>
    <p:sldId id="653" r:id="rId35"/>
    <p:sldId id="674" r:id="rId36"/>
    <p:sldId id="312" r:id="rId37"/>
    <p:sldId id="676" r:id="rId38"/>
    <p:sldId id="652" r:id="rId39"/>
    <p:sldId id="677" r:id="rId40"/>
    <p:sldId id="678" r:id="rId41"/>
    <p:sldId id="664" r:id="rId42"/>
    <p:sldId id="658" r:id="rId43"/>
    <p:sldId id="259" r:id="rId44"/>
    <p:sldId id="682" r:id="rId45"/>
    <p:sldId id="421" r:id="rId46"/>
    <p:sldId id="614" r:id="rId47"/>
    <p:sldId id="583" r:id="rId48"/>
    <p:sldId id="622" r:id="rId49"/>
    <p:sldId id="605" r:id="rId50"/>
    <p:sldId id="604" r:id="rId51"/>
    <p:sldId id="606" r:id="rId52"/>
    <p:sldId id="607" r:id="rId53"/>
    <p:sldId id="649" r:id="rId54"/>
    <p:sldId id="637" r:id="rId55"/>
    <p:sldId id="640" r:id="rId56"/>
    <p:sldId id="659" r:id="rId57"/>
    <p:sldId id="643" r:id="rId58"/>
    <p:sldId id="644" r:id="rId59"/>
    <p:sldId id="645" r:id="rId60"/>
    <p:sldId id="660" r:id="rId61"/>
    <p:sldId id="279" r:id="rId62"/>
    <p:sldId id="271" r:id="rId63"/>
    <p:sldId id="633" r:id="rId64"/>
    <p:sldId id="641" r:id="rId65"/>
    <p:sldId id="596" r:id="rId66"/>
    <p:sldId id="609" r:id="rId67"/>
    <p:sldId id="611" r:id="rId68"/>
    <p:sldId id="616" r:id="rId69"/>
    <p:sldId id="624" r:id="rId70"/>
    <p:sldId id="621" r:id="rId71"/>
    <p:sldId id="313" r:id="rId72"/>
    <p:sldId id="671" r:id="rId73"/>
    <p:sldId id="305" r:id="rId74"/>
    <p:sldId id="623" r:id="rId75"/>
    <p:sldId id="631" r:id="rId76"/>
    <p:sldId id="634" r:id="rId77"/>
    <p:sldId id="661" r:id="rId78"/>
    <p:sldId id="646" r:id="rId79"/>
    <p:sldId id="620" r:id="rId80"/>
    <p:sldId id="662" r:id="rId81"/>
    <p:sldId id="617" r:id="rId82"/>
    <p:sldId id="618" r:id="rId83"/>
    <p:sldId id="300" r:id="rId84"/>
    <p:sldId id="286" r:id="rId85"/>
    <p:sldId id="368" r:id="rId86"/>
    <p:sldId id="306" r:id="rId87"/>
    <p:sldId id="615" r:id="rId88"/>
    <p:sldId id="288" r:id="rId89"/>
    <p:sldId id="285" r:id="rId90"/>
    <p:sldId id="294" r:id="rId91"/>
    <p:sldId id="298" r:id="rId92"/>
    <p:sldId id="284" r:id="rId93"/>
    <p:sldId id="296" r:id="rId94"/>
    <p:sldId id="297" r:id="rId95"/>
    <p:sldId id="663" r:id="rId96"/>
    <p:sldId id="302" r:id="rId97"/>
    <p:sldId id="303" r:id="rId98"/>
    <p:sldId id="613" r:id="rId99"/>
    <p:sldId id="668" r:id="rId100"/>
    <p:sldId id="669" r:id="rId101"/>
    <p:sldId id="673" r:id="rId102"/>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70"/>
          </p14:sldIdLst>
        </p14:section>
        <p14:section name="日本国インフラ現状分析" id="{FDECF7C8-8A6D-4388-8E92-2B9C07BB47EC}">
          <p14:sldIdLst>
            <p14:sldId id="267"/>
            <p14:sldId id="686"/>
            <p14:sldId id="687"/>
            <p14:sldId id="692"/>
            <p14:sldId id="691"/>
            <p14:sldId id="693"/>
            <p14:sldId id="688"/>
            <p14:sldId id="689"/>
            <p14:sldId id="690"/>
            <p14:sldId id="679"/>
            <p14:sldId id="683"/>
            <p14:sldId id="602"/>
            <p14:sldId id="684"/>
            <p14:sldId id="681"/>
            <p14:sldId id="680"/>
            <p14:sldId id="598"/>
            <p14:sldId id="601"/>
            <p14:sldId id="599"/>
            <p14:sldId id="603"/>
            <p14:sldId id="630"/>
            <p14:sldId id="647"/>
            <p14:sldId id="600"/>
            <p14:sldId id="685"/>
          </p14:sldIdLst>
        </p14:section>
        <p14:section name="日本国のゴール" id="{9B01B4AA-8769-42F5-B05B-46DBA93D4093}">
          <p14:sldIdLst>
            <p14:sldId id="655"/>
            <p14:sldId id="627"/>
            <p14:sldId id="625"/>
            <p14:sldId id="629"/>
            <p14:sldId id="628"/>
            <p14:sldId id="665"/>
            <p14:sldId id="311"/>
            <p14:sldId id="653"/>
            <p14:sldId id="674"/>
            <p14:sldId id="312"/>
            <p14:sldId id="676"/>
            <p14:sldId id="652"/>
            <p14:sldId id="677"/>
            <p14:sldId id="678"/>
            <p14:sldId id="664"/>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51662" autoAdjust="0"/>
  </p:normalViewPr>
  <p:slideViewPr>
    <p:cSldViewPr snapToGrid="0">
      <p:cViewPr varScale="1">
        <p:scale>
          <a:sx n="42" d="100"/>
          <a:sy n="42" d="100"/>
        </p:scale>
        <p:origin x="1974" y="36"/>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2022/3/7</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715448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2022/1/11</a:t>
            </a:r>
            <a:r>
              <a:rPr lang="ja-JP" altLang="en-US" dirty="0"/>
              <a:t>　ミス修正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Bug</a:t>
            </a:r>
            <a:r>
              <a:rPr lang="ja-JP" altLang="en-US" dirty="0"/>
              <a:t>修正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endParaRPr lang="en-US" altLang="ja-JP" dirty="0"/>
          </a:p>
          <a:p>
            <a:r>
              <a:rPr lang="en-US" altLang="ja-JP" dirty="0"/>
              <a:t>2022/2/18</a:t>
            </a:r>
            <a:r>
              <a:rPr lang="ja-JP" altLang="en-US" dirty="0"/>
              <a:t>　</a:t>
            </a:r>
            <a:r>
              <a:rPr lang="en-US" altLang="ja-JP" dirty="0"/>
              <a:t>add</a:t>
            </a:r>
          </a:p>
          <a:p>
            <a:r>
              <a:rPr lang="en-US" altLang="ja-JP" dirty="0"/>
              <a:t>2022/3/6</a:t>
            </a:r>
            <a:r>
              <a:rPr lang="ja-JP" altLang="en-US" dirty="0"/>
              <a:t>　</a:t>
            </a:r>
            <a:r>
              <a:rPr lang="en-US" altLang="ja-JP" dirty="0"/>
              <a:t>Add</a:t>
            </a:r>
            <a:r>
              <a:rPr lang="ja-JP" altLang="en-US" dirty="0"/>
              <a:t>　</a:t>
            </a:r>
            <a:r>
              <a:rPr lang="en-US" altLang="ja-JP" dirty="0"/>
              <a:t>MASSC</a:t>
            </a:r>
            <a:endParaRPr lang="ja-JP"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endParaRPr lang="en-US" altLang="ja-JP" dirty="0"/>
          </a:p>
          <a:p>
            <a:r>
              <a:rPr lang="en-US" altLang="ja-JP" dirty="0"/>
              <a:t>2022/2/2</a:t>
            </a:r>
            <a:r>
              <a:rPr lang="ja-JP" altLang="en-US" dirty="0"/>
              <a:t>管理部</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2022/3/7</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2022/3/7</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2022/3/7</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2022/3/7</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2022/3/7</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2022/3/7</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en-US" altLang="ja-JP" dirty="0"/>
              <a:t>Startup Plan</a:t>
            </a:r>
            <a:endParaRPr lang="ja-JP" altLang="en-US" dirty="0"/>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9186796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49E1B-EF83-40C0-A044-DB1C15D30632}"/>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CA06BFE-2E01-42F9-9194-D25E79581DA8}"/>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10"/>
          </p:nvPr>
        </p:nvSpPr>
        <p:spPr/>
        <p:txBody>
          <a:bodyPr/>
          <a:lstStyle/>
          <a:p>
            <a:fld id="{7741A87D-8854-4856-A598-5B71DC96129A}" type="datetime1">
              <a:rPr kumimoji="1" lang="zh-CN" altLang="en-US" smtClean="0"/>
              <a:t>2022/3/7</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118543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2022/3/7</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意識：</a:t>
            </a:r>
            <a:r>
              <a:rPr lang="en-US" altLang="ja-JP" dirty="0"/>
              <a:t>DX</a:t>
            </a:r>
            <a:r>
              <a:rPr lang="ja-JP" altLang="en-US" dirty="0"/>
              <a:t>は　デジタル化ではない！</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1477328"/>
          </a:xfrm>
        </p:spPr>
        <p:txBody>
          <a:bodyPr/>
          <a:lstStyle/>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2585323"/>
          </a:xfrm>
        </p:spPr>
        <p:txBody>
          <a:bodyPr/>
          <a:lstStyle/>
          <a:p>
            <a:r>
              <a:rPr kumimoji="1" lang="ja-JP" altLang="en-US" dirty="0"/>
              <a:t>デジタル庁は　日本政府の “ゲーム”庁ではない、日本国の</a:t>
            </a:r>
            <a:r>
              <a:rPr kumimoji="1" lang="en-US" altLang="ja-JP" dirty="0"/>
              <a:t>30</a:t>
            </a:r>
            <a:r>
              <a:rPr kumimoji="1" lang="ja-JP" altLang="en-US" dirty="0"/>
              <a:t>年、あるいは　</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r>
              <a:rPr kumimoji="1" lang="ja-JP" altLang="en-US" dirty="0"/>
              <a:t>複数名デジタル庁要員は　小さいゲーム会社出身、大規模プロジェクトの経験がありません。業務知識と先進技術が　すくないだと思います。（</a:t>
            </a:r>
            <a:r>
              <a:rPr kumimoji="1" lang="en-US" altLang="ja-JP" dirty="0" err="1"/>
              <a:t>Youtube</a:t>
            </a:r>
            <a:r>
              <a:rPr kumimoji="1" lang="ja-JP" altLang="en-US" dirty="0"/>
              <a:t>のデジタル庁公開資料により）</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1477328"/>
          </a:xfrm>
        </p:spPr>
        <p:txBody>
          <a:bodyPr/>
          <a:lstStyle/>
          <a:p>
            <a:r>
              <a:rPr lang="ja-JP" altLang="en-US" dirty="0"/>
              <a:t>この文書は　正式提出の提案文書ではない、経営意思決定の練習文書です。</a:t>
            </a:r>
            <a:endParaRPr lang="en-US" altLang="ja-JP" dirty="0"/>
          </a:p>
          <a:p>
            <a:r>
              <a:rPr lang="ja-JP" altLang="en-US"/>
              <a:t>今世界業界</a:t>
            </a:r>
            <a:r>
              <a:rPr lang="ja-JP" altLang="en-US" dirty="0"/>
              <a:t>の最新組織管理理論を元に日本の未来と</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2094132279"/>
              </p:ext>
            </p:extLst>
          </p:nvPr>
        </p:nvGraphicFramePr>
        <p:xfrm>
          <a:off x="316983" y="2074458"/>
          <a:ext cx="11458651" cy="4258680"/>
        </p:xfrm>
        <a:graphic>
          <a:graphicData uri="http://schemas.openxmlformats.org/drawingml/2006/table">
            <a:tbl>
              <a:tblPr firstRow="1" bandRow="1">
                <a:tableStyleId>{5C22544A-7EE6-4342-B048-85BDC9FD1C3A}</a:tableStyleId>
              </a:tblPr>
              <a:tblGrid>
                <a:gridCol w="1695694">
                  <a:extLst>
                    <a:ext uri="{9D8B030D-6E8A-4147-A177-3AD203B41FA5}">
                      <a16:colId xmlns:a16="http://schemas.microsoft.com/office/drawing/2014/main" val="3370354385"/>
                    </a:ext>
                  </a:extLst>
                </a:gridCol>
                <a:gridCol w="7963051">
                  <a:extLst>
                    <a:ext uri="{9D8B030D-6E8A-4147-A177-3AD203B41FA5}">
                      <a16:colId xmlns:a16="http://schemas.microsoft.com/office/drawing/2014/main" val="3006470623"/>
                    </a:ext>
                  </a:extLst>
                </a:gridCol>
                <a:gridCol w="1799906">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日本語政府の課題ポイント</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2022/3/7</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57157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377003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日本国のゴール</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77860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2022/3/7</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イノベーションとチャレンジ</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2022/3/7</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2022/3/7</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
        <p:nvSpPr>
          <p:cNvPr id="28" name="吹き出し: 角を丸めた四角形 27">
            <a:extLst>
              <a:ext uri="{FF2B5EF4-FFF2-40B4-BE49-F238E27FC236}">
                <a16:creationId xmlns:a16="http://schemas.microsoft.com/office/drawing/2014/main" id="{4F53B4C0-B40C-4D97-8D0C-D019AB0964BD}"/>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2022/3/7</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
        <p:nvSpPr>
          <p:cNvPr id="33" name="吹き出し: 角を丸めた四角形 32">
            <a:extLst>
              <a:ext uri="{FF2B5EF4-FFF2-40B4-BE49-F238E27FC236}">
                <a16:creationId xmlns:a16="http://schemas.microsoft.com/office/drawing/2014/main" id="{A302D906-C8D1-4632-B5D4-7BCED499880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07295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2022/3/7</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
        <p:nvSpPr>
          <p:cNvPr id="33" name="吹き出し: 角を丸めた四角形 32">
            <a:extLst>
              <a:ext uri="{FF2B5EF4-FFF2-40B4-BE49-F238E27FC236}">
                <a16:creationId xmlns:a16="http://schemas.microsoft.com/office/drawing/2014/main" id="{F2C5D337-F956-4B81-B864-B3F003EA369E}"/>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37788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540911195"/>
              </p:ext>
            </p:extLst>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925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2022/3/7</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2022/3/7</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11531356" cy="3323987"/>
          </a:xfrm>
        </p:spPr>
        <p:txBody>
          <a:bodyPr/>
          <a:lstStyle/>
          <a:p>
            <a:pPr marL="285750" indent="-285750">
              <a:buFont typeface="Arial" panose="020B0604020202020204" pitchFamily="34" charset="0"/>
              <a:buChar char="•"/>
            </a:pPr>
            <a:r>
              <a:rPr lang="ja-JP" altLang="en-US" dirty="0">
                <a:highlight>
                  <a:srgbClr val="00FF00"/>
                </a:highlight>
              </a:rPr>
              <a:t>日本国の</a:t>
            </a:r>
            <a:r>
              <a:rPr lang="en-US" altLang="ja-JP" dirty="0">
                <a:highlight>
                  <a:srgbClr val="00FF00"/>
                </a:highlight>
              </a:rPr>
              <a:t>DX</a:t>
            </a:r>
            <a:r>
              <a:rPr lang="ja-JP" altLang="en-US" dirty="0">
                <a:highlight>
                  <a:srgbClr val="00FF00"/>
                </a:highlight>
              </a:rPr>
              <a:t>課題＆対策検討</a:t>
            </a:r>
            <a:endParaRPr lang="en-US" altLang="ja-JP" sz="2400" dirty="0">
              <a:highlight>
                <a:srgbClr val="00FF00"/>
              </a:highlight>
            </a:endParaRPr>
          </a:p>
          <a:p>
            <a:pPr marL="285750" indent="-285750">
              <a:buFont typeface="Arial" panose="020B0604020202020204" pitchFamily="34" charset="0"/>
              <a:buChar char="•"/>
            </a:pPr>
            <a:r>
              <a:rPr lang="ja-JP" altLang="en-US" dirty="0"/>
              <a:t>日本国のゴール</a:t>
            </a:r>
            <a:endParaRPr lang="en-US" altLang="ja-JP" sz="2400" dirty="0"/>
          </a:p>
          <a:p>
            <a:pPr marL="285750" indent="-285750">
              <a:buFont typeface="Arial" panose="020B0604020202020204" pitchFamily="34" charset="0"/>
              <a:buChar char="•"/>
            </a:pPr>
            <a:r>
              <a:rPr lang="ja-JP" altLang="en-US" sz="2400" dirty="0"/>
              <a:t>日本国政府の組織改革</a:t>
            </a:r>
            <a:endParaRPr lang="en-US" altLang="ja-JP" sz="2400" dirty="0"/>
          </a:p>
          <a:p>
            <a:pPr marL="285750" indent="-285750">
              <a:buFont typeface="Arial" panose="020B0604020202020204" pitchFamily="34" charset="0"/>
              <a:buChar char="•"/>
            </a:pPr>
            <a:r>
              <a:rPr lang="ja-JP" altLang="en-US" sz="2400" dirty="0"/>
              <a:t>日本国政府各部署のチームワーク</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298466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2022/3/7</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1318071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613541" y="2733393"/>
            <a:ext cx="804736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en-US" altLang="ja-JP" dirty="0"/>
              <a:t>HRD</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2" y="3942029"/>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8134989" y="1072395"/>
            <a:ext cx="1596356" cy="83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677584" y="3889015"/>
            <a:ext cx="796371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664520" y="5048920"/>
            <a:ext cx="794520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348832" y="1521803"/>
            <a:ext cx="1068641" cy="5558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5400000">
            <a:off x="6067367" y="1803269"/>
            <a:ext cx="1075707"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8" y="3942029"/>
            <a:ext cx="752748"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08664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コミュニティ</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534783" y="1297097"/>
            <a:ext cx="1102119" cy="103875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610205" y="1260430"/>
            <a:ext cx="1104677" cy="11146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97" idx="2"/>
            <a:endCxn id="84" idx="0"/>
          </p:cNvCxnSpPr>
          <p:nvPr/>
        </p:nvCxnSpPr>
        <p:spPr>
          <a:xfrm rot="16200000" flipH="1">
            <a:off x="6883595" y="987040"/>
            <a:ext cx="1104677" cy="16614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89608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97" idx="1"/>
            <a:endCxn id="6" idx="1"/>
          </p:cNvCxnSpPr>
          <p:nvPr/>
        </p:nvCxnSpPr>
        <p:spPr>
          <a:xfrm rot="10800000" flipV="1">
            <a:off x="546745" y="1080749"/>
            <a:ext cx="4528707" cy="4150859"/>
          </a:xfrm>
          <a:prstGeom prst="bentConnector3">
            <a:avLst>
              <a:gd name="adj1" fmla="val 1050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97" idx="1"/>
            <a:endCxn id="66" idx="1"/>
          </p:cNvCxnSpPr>
          <p:nvPr/>
        </p:nvCxnSpPr>
        <p:spPr>
          <a:xfrm rot="10800000" flipV="1">
            <a:off x="569677" y="1080749"/>
            <a:ext cx="4505774" cy="1836997"/>
          </a:xfrm>
          <a:prstGeom prst="bentConnector3">
            <a:avLst>
              <a:gd name="adj1" fmla="val 1050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275223" y="1061887"/>
            <a:ext cx="1126468" cy="15335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97" idx="1"/>
            <a:endCxn id="143" idx="1"/>
          </p:cNvCxnSpPr>
          <p:nvPr/>
        </p:nvCxnSpPr>
        <p:spPr>
          <a:xfrm rot="10800000" flipV="1">
            <a:off x="538605" y="1080750"/>
            <a:ext cx="4536846" cy="2986770"/>
          </a:xfrm>
          <a:prstGeom prst="bentConnector3">
            <a:avLst>
              <a:gd name="adj1" fmla="val 105039"/>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8628423"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97" idx="2"/>
            <a:endCxn id="61" idx="0"/>
          </p:cNvCxnSpPr>
          <p:nvPr/>
        </p:nvCxnSpPr>
        <p:spPr>
          <a:xfrm rot="16200000" flipH="1">
            <a:off x="7161428" y="709207"/>
            <a:ext cx="1090786" cy="220320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274727"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538975" y="689170"/>
            <a:ext cx="670418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406793" y="712769"/>
            <a:ext cx="2618856"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21400" y="794618"/>
            <a:ext cx="1113022" cy="2054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2022/3/7</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798590" y="1527426"/>
            <a:ext cx="1068640" cy="5446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332035"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376471"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333512"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731345" y="887729"/>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773825" y="1160070"/>
            <a:ext cx="230703" cy="4246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117939" y="948746"/>
            <a:ext cx="250580" cy="8672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吹き出し: 角を丸めた四角形 59">
            <a:extLst>
              <a:ext uri="{FF2B5EF4-FFF2-40B4-BE49-F238E27FC236}">
                <a16:creationId xmlns:a16="http://schemas.microsoft.com/office/drawing/2014/main" id="{AAE5913E-E9CA-4E98-936E-74572886014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717961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49465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61243" y="2477793"/>
            <a:ext cx="8158194"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519437" y="2662459"/>
            <a:ext cx="843039"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494268" y="3764400"/>
            <a:ext cx="868208"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56292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53672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504692"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8188675"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519437" y="3132886"/>
            <a:ext cx="843039"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468071" y="3982370"/>
            <a:ext cx="894405" cy="271401"/>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68071" y="3982370"/>
            <a:ext cx="89440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468071" y="3982370"/>
            <a:ext cx="894405" cy="154781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58828"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27704"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2022/3/7</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9933905" y="1466607"/>
            <a:ext cx="1065037" cy="6839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34112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69" name="吹き出し: 角を丸めた四角形 68">
            <a:extLst>
              <a:ext uri="{FF2B5EF4-FFF2-40B4-BE49-F238E27FC236}">
                <a16:creationId xmlns:a16="http://schemas.microsoft.com/office/drawing/2014/main" id="{AAF56D82-25CA-4031-8F0F-B917739F9B9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549996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2022/3/7</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1" name="吹き出し: 角を丸めた四角形 40">
            <a:extLst>
              <a:ext uri="{FF2B5EF4-FFF2-40B4-BE49-F238E27FC236}">
                <a16:creationId xmlns:a16="http://schemas.microsoft.com/office/drawing/2014/main" id="{12AD1554-9108-4AC6-9DC7-AF4853D6D5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255982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2022/3/7</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6858000"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この以後、点検待ち</a:t>
            </a:r>
          </a:p>
        </p:txBody>
      </p:sp>
    </p:spTree>
    <p:extLst>
      <p:ext uri="{BB962C8B-B14F-4D97-AF65-F5344CB8AC3E}">
        <p14:creationId xmlns:p14="http://schemas.microsoft.com/office/powerpoint/2010/main" val="3801938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2022/3/7</a:t>
            </a:fld>
            <a:endParaRPr lang="en-US"/>
          </a:p>
        </p:txBody>
      </p:sp>
    </p:spTree>
    <p:extLst>
      <p:ext uri="{BB962C8B-B14F-4D97-AF65-F5344CB8AC3E}">
        <p14:creationId xmlns:p14="http://schemas.microsoft.com/office/powerpoint/2010/main" val="3884277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2022/3/7</a:t>
            </a:fld>
            <a:endParaRPr lang="en-US"/>
          </a:p>
        </p:txBody>
      </p:sp>
    </p:spTree>
    <p:extLst>
      <p:ext uri="{BB962C8B-B14F-4D97-AF65-F5344CB8AC3E}">
        <p14:creationId xmlns:p14="http://schemas.microsoft.com/office/powerpoint/2010/main" val="706933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2022/3/7</a:t>
            </a:fld>
            <a:endParaRPr lang="en-US"/>
          </a:p>
        </p:txBody>
      </p:sp>
    </p:spTree>
    <p:extLst>
      <p:ext uri="{BB962C8B-B14F-4D97-AF65-F5344CB8AC3E}">
        <p14:creationId xmlns:p14="http://schemas.microsoft.com/office/powerpoint/2010/main" val="144426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1C4420-8EAE-4D8C-AC4C-68907B7FE80F}"/>
              </a:ext>
            </a:extLst>
          </p:cNvPr>
          <p:cNvSpPr>
            <a:spLocks noGrp="1"/>
          </p:cNvSpPr>
          <p:nvPr>
            <p:ph type="title"/>
          </p:nvPr>
        </p:nvSpPr>
        <p:spPr>
          <a:xfrm>
            <a:off x="831850" y="3639145"/>
            <a:ext cx="10515600" cy="923330"/>
          </a:xfrm>
        </p:spPr>
        <p:txBody>
          <a:bodyPr/>
          <a:lstStyle/>
          <a:p>
            <a:r>
              <a:rPr lang="ja-JP" altLang="en-US" dirty="0"/>
              <a:t>犯罪を容認すること</a:t>
            </a:r>
          </a:p>
        </p:txBody>
      </p:sp>
      <p:sp>
        <p:nvSpPr>
          <p:cNvPr id="7" name="テキスト プレースホルダー 6">
            <a:extLst>
              <a:ext uri="{FF2B5EF4-FFF2-40B4-BE49-F238E27FC236}">
                <a16:creationId xmlns:a16="http://schemas.microsoft.com/office/drawing/2014/main" id="{D870A61A-1C7E-428C-B5E7-A1D23910B71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B46EBACB-EB78-4383-9931-8DB3B7B4ED86}"/>
              </a:ext>
            </a:extLst>
          </p:cNvPr>
          <p:cNvSpPr>
            <a:spLocks noGrp="1"/>
          </p:cNvSpPr>
          <p:nvPr>
            <p:ph type="dt" sz="half" idx="10"/>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39230449-89C0-4077-9622-D91E0BC8092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488473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2022/3/7</a:t>
            </a:fld>
            <a:endParaRPr lang="en-US"/>
          </a:p>
        </p:txBody>
      </p:sp>
    </p:spTree>
    <p:extLst>
      <p:ext uri="{BB962C8B-B14F-4D97-AF65-F5344CB8AC3E}">
        <p14:creationId xmlns:p14="http://schemas.microsoft.com/office/powerpoint/2010/main" val="260266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2022/3/7</a:t>
            </a:fld>
            <a:endParaRPr lang="en-US"/>
          </a:p>
        </p:txBody>
      </p:sp>
    </p:spTree>
    <p:extLst>
      <p:ext uri="{BB962C8B-B14F-4D97-AF65-F5344CB8AC3E}">
        <p14:creationId xmlns:p14="http://schemas.microsoft.com/office/powerpoint/2010/main" val="1594105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2022/3/7</a:t>
            </a:fld>
            <a:endParaRPr lang="en-US"/>
          </a:p>
        </p:txBody>
      </p:sp>
    </p:spTree>
    <p:extLst>
      <p:ext uri="{BB962C8B-B14F-4D97-AF65-F5344CB8AC3E}">
        <p14:creationId xmlns:p14="http://schemas.microsoft.com/office/powerpoint/2010/main" val="177404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2022/3/7</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2022/3/7</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2894007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345643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2636009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61</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2022/3/7</a:t>
            </a:fld>
            <a:endParaRPr lang="en-US"/>
          </a:p>
        </p:txBody>
      </p:sp>
    </p:spTree>
    <p:extLst>
      <p:ext uri="{BB962C8B-B14F-4D97-AF65-F5344CB8AC3E}">
        <p14:creationId xmlns:p14="http://schemas.microsoft.com/office/powerpoint/2010/main" val="18507214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62</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2022/3/7</a:t>
            </a:fld>
            <a:endParaRPr lang="en-US"/>
          </a:p>
        </p:txBody>
      </p:sp>
    </p:spTree>
    <p:extLst>
      <p:ext uri="{BB962C8B-B14F-4D97-AF65-F5344CB8AC3E}">
        <p14:creationId xmlns:p14="http://schemas.microsoft.com/office/powerpoint/2010/main" val="1525267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2022/3/7</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26"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2022/3/7</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2022/3/7</a:t>
            </a:fld>
            <a:endParaRPr lang="en-US"/>
          </a:p>
        </p:txBody>
      </p:sp>
    </p:spTree>
    <p:extLst>
      <p:ext uri="{BB962C8B-B14F-4D97-AF65-F5344CB8AC3E}">
        <p14:creationId xmlns:p14="http://schemas.microsoft.com/office/powerpoint/2010/main" val="1713594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2022/3/7</a:t>
            </a:fld>
            <a:endParaRPr lang="en-US"/>
          </a:p>
        </p:txBody>
      </p:sp>
    </p:spTree>
    <p:extLst>
      <p:ext uri="{BB962C8B-B14F-4D97-AF65-F5344CB8AC3E}">
        <p14:creationId xmlns:p14="http://schemas.microsoft.com/office/powerpoint/2010/main" val="7872634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2022/3/7</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2022/3/7</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1522693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2022/3/7</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2022/3/7</a:t>
            </a:fld>
            <a:endParaRPr lang="en-US"/>
          </a:p>
        </p:txBody>
      </p:sp>
    </p:spTree>
    <p:extLst>
      <p:ext uri="{BB962C8B-B14F-4D97-AF65-F5344CB8AC3E}">
        <p14:creationId xmlns:p14="http://schemas.microsoft.com/office/powerpoint/2010/main" val="9723957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2022/3/7</a:t>
            </a:fld>
            <a:endParaRPr lang="en-US"/>
          </a:p>
        </p:txBody>
      </p:sp>
    </p:spTree>
    <p:extLst>
      <p:ext uri="{BB962C8B-B14F-4D97-AF65-F5344CB8AC3E}">
        <p14:creationId xmlns:p14="http://schemas.microsoft.com/office/powerpoint/2010/main" val="18767964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2022/3/7</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2022/3/7</a:t>
            </a:fld>
            <a:endParaRPr lang="en-US"/>
          </a:p>
        </p:txBody>
      </p:sp>
    </p:spTree>
    <p:extLst>
      <p:ext uri="{BB962C8B-B14F-4D97-AF65-F5344CB8AC3E}">
        <p14:creationId xmlns:p14="http://schemas.microsoft.com/office/powerpoint/2010/main" val="3343118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2022/3/7</a:t>
            </a:fld>
            <a:endParaRPr lang="en-US"/>
          </a:p>
        </p:txBody>
      </p:sp>
    </p:spTree>
    <p:extLst>
      <p:ext uri="{BB962C8B-B14F-4D97-AF65-F5344CB8AC3E}">
        <p14:creationId xmlns:p14="http://schemas.microsoft.com/office/powerpoint/2010/main" val="21700656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2022/3/7</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706275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2022/3/7</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348711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36624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2022/3/7</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2022/3/7</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2022/3/7</a:t>
            </a:fld>
            <a:endParaRPr lang="en-US"/>
          </a:p>
        </p:txBody>
      </p:sp>
    </p:spTree>
    <p:extLst>
      <p:ext uri="{BB962C8B-B14F-4D97-AF65-F5344CB8AC3E}">
        <p14:creationId xmlns:p14="http://schemas.microsoft.com/office/powerpoint/2010/main" val="38671850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2022/3/7</a:t>
            </a:fld>
            <a:endParaRPr lang="en-US"/>
          </a:p>
        </p:txBody>
      </p:sp>
    </p:spTree>
    <p:extLst>
      <p:ext uri="{BB962C8B-B14F-4D97-AF65-F5344CB8AC3E}">
        <p14:creationId xmlns:p14="http://schemas.microsoft.com/office/powerpoint/2010/main" val="8270158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2022/3/7</a:t>
            </a:fld>
            <a:endParaRPr lang="en-US"/>
          </a:p>
        </p:txBody>
      </p:sp>
    </p:spTree>
    <p:extLst>
      <p:ext uri="{BB962C8B-B14F-4D97-AF65-F5344CB8AC3E}">
        <p14:creationId xmlns:p14="http://schemas.microsoft.com/office/powerpoint/2010/main" val="11805057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2022/3/7</a:t>
            </a:fld>
            <a:endParaRPr lang="en-US"/>
          </a:p>
        </p:txBody>
      </p:sp>
    </p:spTree>
    <p:extLst>
      <p:ext uri="{BB962C8B-B14F-4D97-AF65-F5344CB8AC3E}">
        <p14:creationId xmlns:p14="http://schemas.microsoft.com/office/powerpoint/2010/main" val="22778852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2022/3/7</a:t>
            </a:fld>
            <a:endParaRPr lang="en-US"/>
          </a:p>
        </p:txBody>
      </p:sp>
    </p:spTree>
    <p:extLst>
      <p:ext uri="{BB962C8B-B14F-4D97-AF65-F5344CB8AC3E}">
        <p14:creationId xmlns:p14="http://schemas.microsoft.com/office/powerpoint/2010/main" val="42810048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2022/3/7</a:t>
            </a:fld>
            <a:endParaRPr lang="en-US"/>
          </a:p>
        </p:txBody>
      </p:sp>
    </p:spTree>
    <p:extLst>
      <p:ext uri="{BB962C8B-B14F-4D97-AF65-F5344CB8AC3E}">
        <p14:creationId xmlns:p14="http://schemas.microsoft.com/office/powerpoint/2010/main" val="228438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2022/3/7</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796264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2022/3/7</a:t>
            </a:fld>
            <a:endParaRPr lang="en-US"/>
          </a:p>
        </p:txBody>
      </p:sp>
    </p:spTree>
    <p:extLst>
      <p:ext uri="{BB962C8B-B14F-4D97-AF65-F5344CB8AC3E}">
        <p14:creationId xmlns:p14="http://schemas.microsoft.com/office/powerpoint/2010/main" val="32065562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2022/3/7</a:t>
            </a:fld>
            <a:endParaRPr lang="en-US"/>
          </a:p>
        </p:txBody>
      </p:sp>
    </p:spTree>
    <p:extLst>
      <p:ext uri="{BB962C8B-B14F-4D97-AF65-F5344CB8AC3E}">
        <p14:creationId xmlns:p14="http://schemas.microsoft.com/office/powerpoint/2010/main" val="16954263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2022/3/7</a:t>
            </a:fld>
            <a:endParaRPr lang="en-US"/>
          </a:p>
        </p:txBody>
      </p:sp>
    </p:spTree>
    <p:extLst>
      <p:ext uri="{BB962C8B-B14F-4D97-AF65-F5344CB8AC3E}">
        <p14:creationId xmlns:p14="http://schemas.microsoft.com/office/powerpoint/2010/main" val="19360598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2022/3/7</a:t>
            </a:fld>
            <a:endParaRPr lang="en-US"/>
          </a:p>
        </p:txBody>
      </p:sp>
    </p:spTree>
    <p:extLst>
      <p:ext uri="{BB962C8B-B14F-4D97-AF65-F5344CB8AC3E}">
        <p14:creationId xmlns:p14="http://schemas.microsoft.com/office/powerpoint/2010/main" val="28023548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2022/3/7</a:t>
            </a:fld>
            <a:endParaRPr lang="en-US"/>
          </a:p>
        </p:txBody>
      </p:sp>
    </p:spTree>
    <p:extLst>
      <p:ext uri="{BB962C8B-B14F-4D97-AF65-F5344CB8AC3E}">
        <p14:creationId xmlns:p14="http://schemas.microsoft.com/office/powerpoint/2010/main" val="31547525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23581038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2022/3/7</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2022/3/7</a:t>
            </a:fld>
            <a:endParaRPr lang="en-US"/>
          </a:p>
        </p:txBody>
      </p:sp>
    </p:spTree>
    <p:extLst>
      <p:ext uri="{BB962C8B-B14F-4D97-AF65-F5344CB8AC3E}">
        <p14:creationId xmlns:p14="http://schemas.microsoft.com/office/powerpoint/2010/main" val="3053668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2022/3/7</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2022/3/7</a:t>
            </a:fld>
            <a:endParaRPr lang="en-US"/>
          </a:p>
        </p:txBody>
      </p:sp>
    </p:spTree>
    <p:extLst>
      <p:ext uri="{BB962C8B-B14F-4D97-AF65-F5344CB8AC3E}">
        <p14:creationId xmlns:p14="http://schemas.microsoft.com/office/powerpoint/2010/main" val="2406448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4612</TotalTime>
  <Words>12095</Words>
  <Application>Microsoft Office PowerPoint</Application>
  <PresentationFormat>ワイド画面</PresentationFormat>
  <Paragraphs>2263</Paragraphs>
  <Slides>101</Slides>
  <Notes>93</Notes>
  <HiddenSlides>0</HiddenSlides>
  <MMClips>0</MMClips>
  <ScaleCrop>false</ScaleCrop>
  <HeadingPairs>
    <vt:vector size="8" baseType="variant">
      <vt:variant>
        <vt:lpstr>使用されているフォント</vt:lpstr>
      </vt:variant>
      <vt:variant>
        <vt:i4>16</vt:i4>
      </vt:variant>
      <vt:variant>
        <vt:lpstr>テーマ</vt:lpstr>
      </vt:variant>
      <vt:variant>
        <vt:i4>1</vt:i4>
      </vt:variant>
      <vt:variant>
        <vt:lpstr>埋め込まれた OLE サーバー</vt:lpstr>
      </vt:variant>
      <vt:variant>
        <vt:i4>1</vt:i4>
      </vt:variant>
      <vt:variant>
        <vt:lpstr>スライド タイトル</vt:lpstr>
      </vt:variant>
      <vt:variant>
        <vt:i4>101</vt:i4>
      </vt:variant>
    </vt:vector>
  </HeadingPairs>
  <TitlesOfParts>
    <vt:vector size="119" baseType="lpstr">
      <vt:lpstr>Meiryo</vt:lpstr>
      <vt:lpstr>ＭＳ ゴシック</vt:lpstr>
      <vt:lpstr>ＭＳ Ｐゴシック</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Startup Plan</vt:lpstr>
      <vt:lpstr>重要説明   </vt:lpstr>
      <vt:lpstr>キーワード</vt:lpstr>
      <vt:lpstr>目次</vt:lpstr>
      <vt:lpstr>犯罪を容認すること</vt:lpstr>
      <vt:lpstr>裁判所</vt:lpstr>
      <vt:lpstr>警察庁、警視庁、警察署</vt:lpstr>
      <vt:lpstr>法務省の検察庁</vt:lpstr>
      <vt:lpstr>法務省の人権擁護局（部）</vt:lpstr>
      <vt:lpstr>信用悪化</vt:lpstr>
      <vt:lpstr>PowerPoint プレゼンテーション</vt:lpstr>
      <vt:lpstr>社会インフラのDX</vt:lpstr>
      <vt:lpstr>意識：DXは　デジタル化ではない！</vt:lpstr>
      <vt:lpstr>デジタル庁の人材</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運営コスト①：IT設備のリース</vt:lpstr>
      <vt:lpstr>運営コスト②：座席指定</vt:lpstr>
      <vt:lpstr>各部署のチームワーク</vt:lpstr>
      <vt:lpstr>詐欺とブラック企業</vt:lpstr>
      <vt:lpstr>目次</vt:lpstr>
      <vt:lpstr>社会の信用</vt:lpstr>
      <vt:lpstr>イノベーションとチャレンジ</vt:lpstr>
      <vt:lpstr>ビジネスモデル</vt:lpstr>
      <vt:lpstr>サービスモデル：国　to　企業</vt:lpstr>
      <vt:lpstr>サービスモデル：国　to　国民</vt:lpstr>
      <vt:lpstr>事業目標（第１期①）</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アジャイル組織構造(三次元の組織)－ビジネス推進体制</vt:lpstr>
      <vt:lpstr>アジャイル組織構造(三次元の組織)ーユニット体制</vt:lpstr>
      <vt:lpstr>デジタル庁業務推進イメージ（例）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1385</cp:revision>
  <cp:lastPrinted>2022-02-04T10:31:37Z</cp:lastPrinted>
  <dcterms:created xsi:type="dcterms:W3CDTF">2021-07-14T02:05:05Z</dcterms:created>
  <dcterms:modified xsi:type="dcterms:W3CDTF">2022-03-07T10:43:37Z</dcterms:modified>
</cp:coreProperties>
</file>