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5"/>
  </p:notesMasterIdLst>
  <p:handoutMasterIdLst>
    <p:handoutMasterId r:id="rId116"/>
  </p:handoutMasterIdLst>
  <p:sldIdLst>
    <p:sldId id="256" r:id="rId2"/>
    <p:sldId id="584" r:id="rId3"/>
    <p:sldId id="697" r:id="rId4"/>
    <p:sldId id="670" r:id="rId5"/>
    <p:sldId id="267" r:id="rId6"/>
    <p:sldId id="686" r:id="rId7"/>
    <p:sldId id="695" r:id="rId8"/>
    <p:sldId id="696" r:id="rId9"/>
    <p:sldId id="694" r:id="rId10"/>
    <p:sldId id="687" r:id="rId11"/>
    <p:sldId id="692" r:id="rId12"/>
    <p:sldId id="691" r:id="rId13"/>
    <p:sldId id="693" r:id="rId14"/>
    <p:sldId id="688" r:id="rId15"/>
    <p:sldId id="689" r:id="rId16"/>
    <p:sldId id="685" r:id="rId17"/>
    <p:sldId id="690" r:id="rId18"/>
    <p:sldId id="679" r:id="rId19"/>
    <p:sldId id="701" r:id="rId20"/>
    <p:sldId id="683" r:id="rId21"/>
    <p:sldId id="602" r:id="rId22"/>
    <p:sldId id="684" r:id="rId23"/>
    <p:sldId id="681" r:id="rId24"/>
    <p:sldId id="680" r:id="rId25"/>
    <p:sldId id="598" r:id="rId26"/>
    <p:sldId id="601" r:id="rId27"/>
    <p:sldId id="599" r:id="rId28"/>
    <p:sldId id="603" r:id="rId29"/>
    <p:sldId id="647" r:id="rId30"/>
    <p:sldId id="600" r:id="rId31"/>
    <p:sldId id="705" r:id="rId32"/>
    <p:sldId id="706" r:id="rId33"/>
    <p:sldId id="630" r:id="rId34"/>
    <p:sldId id="655" r:id="rId35"/>
    <p:sldId id="702" r:id="rId36"/>
    <p:sldId id="703" r:id="rId37"/>
    <p:sldId id="625" r:id="rId38"/>
    <p:sldId id="627" r:id="rId39"/>
    <p:sldId id="628" r:id="rId40"/>
    <p:sldId id="665" r:id="rId41"/>
    <p:sldId id="311" r:id="rId42"/>
    <p:sldId id="704" r:id="rId43"/>
    <p:sldId id="653" r:id="rId44"/>
    <p:sldId id="674" r:id="rId45"/>
    <p:sldId id="312" r:id="rId46"/>
    <p:sldId id="676" r:id="rId47"/>
    <p:sldId id="652" r:id="rId48"/>
    <p:sldId id="677" r:id="rId49"/>
    <p:sldId id="678" r:id="rId50"/>
    <p:sldId id="664" r:id="rId51"/>
    <p:sldId id="658" r:id="rId52"/>
    <p:sldId id="259" r:id="rId53"/>
    <p:sldId id="682" r:id="rId54"/>
    <p:sldId id="421" r:id="rId55"/>
    <p:sldId id="614" r:id="rId56"/>
    <p:sldId id="583" r:id="rId57"/>
    <p:sldId id="622" r:id="rId58"/>
    <p:sldId id="605" r:id="rId59"/>
    <p:sldId id="604" r:id="rId60"/>
    <p:sldId id="606" r:id="rId61"/>
    <p:sldId id="607" r:id="rId62"/>
    <p:sldId id="649" r:id="rId63"/>
    <p:sldId id="637" r:id="rId64"/>
    <p:sldId id="640" r:id="rId65"/>
    <p:sldId id="659" r:id="rId66"/>
    <p:sldId id="643" r:id="rId67"/>
    <p:sldId id="644" r:id="rId68"/>
    <p:sldId id="645" r:id="rId69"/>
    <p:sldId id="660" r:id="rId70"/>
    <p:sldId id="279" r:id="rId71"/>
    <p:sldId id="271" r:id="rId72"/>
    <p:sldId id="633" r:id="rId73"/>
    <p:sldId id="641" r:id="rId74"/>
    <p:sldId id="596" r:id="rId75"/>
    <p:sldId id="609" r:id="rId76"/>
    <p:sldId id="611" r:id="rId77"/>
    <p:sldId id="616" r:id="rId78"/>
    <p:sldId id="624" r:id="rId79"/>
    <p:sldId id="621" r:id="rId80"/>
    <p:sldId id="313" r:id="rId81"/>
    <p:sldId id="671" r:id="rId82"/>
    <p:sldId id="305" r:id="rId83"/>
    <p:sldId id="623" r:id="rId84"/>
    <p:sldId id="631" r:id="rId85"/>
    <p:sldId id="634" r:id="rId86"/>
    <p:sldId id="661" r:id="rId87"/>
    <p:sldId id="646" r:id="rId88"/>
    <p:sldId id="620" r:id="rId89"/>
    <p:sldId id="662" r:id="rId90"/>
    <p:sldId id="617" r:id="rId91"/>
    <p:sldId id="618" r:id="rId92"/>
    <p:sldId id="300" r:id="rId93"/>
    <p:sldId id="286" r:id="rId94"/>
    <p:sldId id="368" r:id="rId95"/>
    <p:sldId id="306" r:id="rId96"/>
    <p:sldId id="615" r:id="rId97"/>
    <p:sldId id="288" r:id="rId98"/>
    <p:sldId id="285" r:id="rId99"/>
    <p:sldId id="294" r:id="rId100"/>
    <p:sldId id="298" r:id="rId101"/>
    <p:sldId id="284" r:id="rId102"/>
    <p:sldId id="296" r:id="rId103"/>
    <p:sldId id="297" r:id="rId104"/>
    <p:sldId id="663" r:id="rId105"/>
    <p:sldId id="302" r:id="rId106"/>
    <p:sldId id="303" r:id="rId107"/>
    <p:sldId id="613" r:id="rId108"/>
    <p:sldId id="668" r:id="rId109"/>
    <p:sldId id="699" r:id="rId110"/>
    <p:sldId id="700" r:id="rId111"/>
    <p:sldId id="698" r:id="rId112"/>
    <p:sldId id="669" r:id="rId113"/>
    <p:sldId id="673" r:id="rId114"/>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6BADB3B-9B03-4CDB-9022-7C147E17B948}">
          <p14:sldIdLst>
            <p14:sldId id="256"/>
            <p14:sldId id="584"/>
            <p14:sldId id="697"/>
            <p14:sldId id="670"/>
          </p14:sldIdLst>
        </p14:section>
        <p14:section name="リスク洗出・課題整理" id="{FDECF7C8-8A6D-4388-8E92-2B9C07BB47EC}">
          <p14:sldIdLst>
            <p14:sldId id="267"/>
            <p14:sldId id="686"/>
            <p14:sldId id="695"/>
            <p14:sldId id="696"/>
            <p14:sldId id="694"/>
            <p14:sldId id="687"/>
            <p14:sldId id="692"/>
            <p14:sldId id="691"/>
            <p14:sldId id="693"/>
            <p14:sldId id="688"/>
            <p14:sldId id="689"/>
            <p14:sldId id="685"/>
            <p14:sldId id="690"/>
            <p14:sldId id="679"/>
            <p14:sldId id="701"/>
            <p14:sldId id="683"/>
            <p14:sldId id="602"/>
            <p14:sldId id="684"/>
            <p14:sldId id="681"/>
            <p14:sldId id="680"/>
            <p14:sldId id="598"/>
            <p14:sldId id="601"/>
            <p14:sldId id="599"/>
            <p14:sldId id="603"/>
            <p14:sldId id="647"/>
            <p14:sldId id="600"/>
            <p14:sldId id="705"/>
            <p14:sldId id="706"/>
            <p14:sldId id="630"/>
          </p14:sldIdLst>
        </p14:section>
        <p14:section name="日本国のゴール" id="{9B01B4AA-8769-42F5-B05B-46DBA93D4093}">
          <p14:sldIdLst>
            <p14:sldId id="655"/>
            <p14:sldId id="702"/>
            <p14:sldId id="703"/>
            <p14:sldId id="625"/>
            <p14:sldId id="627"/>
            <p14:sldId id="628"/>
            <p14:sldId id="665"/>
            <p14:sldId id="311"/>
            <p14:sldId id="704"/>
            <p14:sldId id="653"/>
            <p14:sldId id="674"/>
            <p14:sldId id="312"/>
            <p14:sldId id="676"/>
            <p14:sldId id="652"/>
            <p14:sldId id="677"/>
            <p14:sldId id="678"/>
            <p14:sldId id="664"/>
          </p14:sldIdLst>
        </p14:section>
        <p14:section name="組織改革" id="{D13A7451-7AE4-484A-8C69-3C5657EE0585}">
          <p14:sldIdLst>
            <p14:sldId id="658"/>
            <p14:sldId id="259"/>
            <p14:sldId id="682"/>
            <p14:sldId id="421"/>
            <p14:sldId id="614"/>
            <p14:sldId id="583"/>
            <p14:sldId id="622"/>
            <p14:sldId id="605"/>
            <p14:sldId id="604"/>
            <p14:sldId id="606"/>
            <p14:sldId id="607"/>
            <p14:sldId id="649"/>
            <p14:sldId id="637"/>
            <p14:sldId id="640"/>
          </p14:sldIdLst>
        </p14:section>
        <p14:section name="社内チームワークとコスト精算" id="{0303DD33-FC07-4C67-8FBD-C55B17EBF7FE}">
          <p14:sldIdLst>
            <p14:sldId id="659"/>
            <p14:sldId id="643"/>
            <p14:sldId id="644"/>
            <p14:sldId id="645"/>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セキュリティ対策" id="{FD44000E-2378-4FC8-91E1-5C238003C214}">
          <p14:sldIdLst>
            <p14:sldId id="661"/>
            <p14:sldId id="646"/>
            <p14:sldId id="620"/>
          </p14:sldIdLst>
        </p14:section>
        <p14:section name="社内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会社プレゼン" id="{407E76A8-E167-49CE-94C1-8F7334C3359A}">
          <p14:sldIdLst>
            <p14:sldId id="663"/>
            <p14:sldId id="302"/>
            <p14:sldId id="303"/>
            <p14:sldId id="613"/>
          </p14:sldIdLst>
        </p14:section>
        <p14:section name="付録" id="{AA2E9FAD-3D51-4F5C-B3E7-CA264B4AF19C}">
          <p14:sldIdLst>
            <p14:sldId id="668"/>
            <p14:sldId id="699"/>
            <p14:sldId id="700"/>
            <p14:sldId id="698"/>
            <p14:sldId id="669"/>
            <p14:sldId id="67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85" autoAdjust="0"/>
    <p:restoredTop sz="77039" autoAdjust="0"/>
  </p:normalViewPr>
  <p:slideViewPr>
    <p:cSldViewPr snapToGrid="0">
      <p:cViewPr varScale="1">
        <p:scale>
          <a:sx n="64" d="100"/>
          <a:sy n="64" d="100"/>
        </p:scale>
        <p:origin x="1134" y="78"/>
      </p:cViewPr>
      <p:guideLst>
        <p:guide orient="horz" pos="2160"/>
        <p:guide pos="3817"/>
      </p:guideLst>
    </p:cSldViewPr>
  </p:slideViewPr>
  <p:outlineViewPr>
    <p:cViewPr>
      <p:scale>
        <a:sx n="33" d="100"/>
        <a:sy n="33" d="100"/>
      </p:scale>
      <p:origin x="0" y="-24402"/>
    </p:cViewPr>
  </p:outlineViewPr>
  <p:notesTextViewPr>
    <p:cViewPr>
      <p:scale>
        <a:sx n="1" d="1"/>
        <a:sy n="1" d="1"/>
      </p:scale>
      <p:origin x="0" y="0"/>
    </p:cViewPr>
  </p:notesTextViewPr>
  <p:notesViewPr>
    <p:cSldViewPr snapToGrid="0">
      <p:cViewPr varScale="1">
        <p:scale>
          <a:sx n="67" d="100"/>
          <a:sy n="67" d="100"/>
        </p:scale>
        <p:origin x="331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2022/3/8</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2022/3/8</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29</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30</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a:solidFill>
                  <a:srgbClr val="2B2B2B"/>
                </a:solidFill>
                <a:effectLst/>
                <a:latin typeface="SimSun" panose="02010600030101010101" pitchFamily="2" charset="-122"/>
                <a:ea typeface="SimSun" panose="02010600030101010101" pitchFamily="2" charset="-122"/>
              </a:rPr>
              <a:t>2022/2/10</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33</a:t>
            </a:fld>
            <a:endParaRPr lang="zh-CN" altLang="en-US"/>
          </a:p>
        </p:txBody>
      </p:sp>
    </p:spTree>
    <p:extLst>
      <p:ext uri="{BB962C8B-B14F-4D97-AF65-F5344CB8AC3E}">
        <p14:creationId xmlns:p14="http://schemas.microsoft.com/office/powerpoint/2010/main" val="909772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2671098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493592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8880146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dirty="0"/>
              <a:t>組織管理と経営戦略</a:t>
            </a:r>
            <a:endParaRPr lang="en-US" altLang="ja-JP" dirty="0"/>
          </a:p>
          <a:p>
            <a:pPr defTabSz="990752">
              <a:defRPr/>
            </a:pPr>
            <a:endParaRPr lang="en-US" altLang="zh-CN" dirty="0"/>
          </a:p>
          <a:p>
            <a:pPr defTabSz="990752">
              <a:defRPr/>
            </a:pPr>
            <a:endParaRPr lang="en-US" altLang="zh-CN" dirty="0"/>
          </a:p>
          <a:p>
            <a:r>
              <a:rPr lang="en-US" altLang="ja-JP" dirty="0"/>
              <a:t>2022/1/5</a:t>
            </a:r>
            <a:r>
              <a:rPr lang="ja-JP" altLang="en-US" dirty="0"/>
              <a:t>ミス修正</a:t>
            </a:r>
            <a:endParaRPr lang="en-US" altLang="ja-JP" dirty="0"/>
          </a:p>
          <a:p>
            <a:r>
              <a:rPr lang="en-US" altLang="ja-JP" dirty="0"/>
              <a:t>2022/2/2</a:t>
            </a:r>
            <a:r>
              <a:rPr lang="ja-JP" altLang="en-US" dirty="0"/>
              <a:t>管理部</a:t>
            </a: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ベトナム市場運営センター（</a:t>
            </a:r>
            <a:r>
              <a:rPr lang="en-US" altLang="ja-JP" dirty="0"/>
              <a:t>2022/1/5</a:t>
            </a:r>
            <a:r>
              <a:rPr lang="ja-JP" altLang="en-US" dirty="0"/>
              <a:t>　追加）</a:t>
            </a:r>
            <a:endParaRPr lang="en-US" altLang="ja-JP" dirty="0"/>
          </a:p>
          <a:p>
            <a:r>
              <a:rPr lang="ja-JP" altLang="en-US" dirty="0"/>
              <a:t>理由：</a:t>
            </a:r>
            <a:endParaRPr lang="en-US" altLang="ja-JP" dirty="0"/>
          </a:p>
          <a:p>
            <a:r>
              <a:rPr lang="ja-JP" altLang="en-US" dirty="0"/>
              <a:t>ベトナムの日本語教育能力は弱いです。</a:t>
            </a:r>
            <a:r>
              <a:rPr lang="en-US" altLang="ja-JP" dirty="0"/>
              <a:t>2022</a:t>
            </a:r>
            <a:r>
              <a:rPr lang="ja-JP" altLang="en-US" dirty="0"/>
              <a:t>年の現在、日本語できる人材はまだ　不足だと思います。</a:t>
            </a:r>
            <a:endParaRPr lang="en-US" altLang="ja-JP" dirty="0"/>
          </a:p>
          <a:p>
            <a:r>
              <a:rPr lang="ja-JP" altLang="en-US" dirty="0"/>
              <a:t>マーケティングと人材確保のため　ビジネス先行として　下流工程と業務代行の運営センターのチームを構築します。　</a:t>
            </a:r>
            <a:endParaRPr lang="en-US" altLang="ja-JP" dirty="0"/>
          </a:p>
          <a:p>
            <a:endParaRPr lang="en-US" altLang="ja-JP"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2136793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2688854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32931636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35183911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4362587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2022/3/8</a:t>
            </a:r>
            <a:r>
              <a:rPr kumimoji="1" lang="ja-JP" altLang="en-US" dirty="0"/>
              <a:t>　</a:t>
            </a:r>
            <a:r>
              <a:rPr kumimoji="1" lang="en-US" altLang="ja-JP" dirty="0"/>
              <a:t>add</a:t>
            </a:r>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42792737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a:t>　　被紹介人の人柄、能力、ソーシャルネットワークなどの確認</a:t>
            </a:r>
            <a:endParaRPr lang="en-US" altLang="zh-CN"/>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88</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552177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95</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88673399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96</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97</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98</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99</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100</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101</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102</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103</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104</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105</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106</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107</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108</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301483679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113</a:t>
            </a:fld>
            <a:endParaRPr lang="zh-CN" altLang="en-US"/>
          </a:p>
        </p:txBody>
      </p:sp>
    </p:spTree>
    <p:extLst>
      <p:ext uri="{BB962C8B-B14F-4D97-AF65-F5344CB8AC3E}">
        <p14:creationId xmlns:p14="http://schemas.microsoft.com/office/powerpoint/2010/main" val="94475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2022/3/8</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2022/3/8</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2022/3/8</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2022/3/8</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2022/3/8</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2022/3/8</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2022/3/8</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2022/3/8</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package" Target="../embeddings/Microsoft_Excel_Worksheet.xlsx"/><Relationship Id="rId4" Type="http://schemas.openxmlformats.org/officeDocument/2006/relationships/image" Target="../media/image12.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1663304"/>
            <a:ext cx="10073390" cy="1846659"/>
          </a:xfrm>
        </p:spPr>
        <p:txBody>
          <a:bodyPr/>
          <a:lstStyle/>
          <a:p>
            <a:r>
              <a:rPr lang="ja-JP" altLang="en-US" dirty="0">
                <a:latin typeface="MS Mincho" panose="02020609040205080304" pitchFamily="49" charset="-128"/>
                <a:ea typeface="MS Mincho" panose="02020609040205080304" pitchFamily="49" charset="-128"/>
              </a:rPr>
              <a:t>日本政府のイノベーション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1477328"/>
          </a:xfrm>
        </p:spPr>
        <p:txBody>
          <a:bodyPr/>
          <a:lstStyle/>
          <a:p>
            <a:r>
              <a:rPr kumimoji="1" lang="ja-JP" altLang="en-US" dirty="0"/>
              <a:t>現象：</a:t>
            </a:r>
            <a:endParaRPr kumimoji="1" lang="en-US" altLang="ja-JP" dirty="0"/>
          </a:p>
          <a:p>
            <a:r>
              <a:rPr kumimoji="1" lang="ja-JP" altLang="en-US" dirty="0"/>
              <a:t>裁判官の裁判は　不公平、不公正になっており。</a:t>
            </a:r>
            <a:endParaRPr kumimoji="1" lang="en-US" altLang="ja-JP" dirty="0"/>
          </a:p>
          <a:p>
            <a:r>
              <a:rPr kumimoji="1" lang="ja-JP" altLang="en-US" dirty="0"/>
              <a:t>犯罪者を保護し、被害者に再度加害する人権侵害の事件は多発した。</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2022/3/8</a:t>
            </a:fld>
            <a:endParaRPr lang="en-US"/>
          </a:p>
        </p:txBody>
      </p:sp>
      <p:sp>
        <p:nvSpPr>
          <p:cNvPr id="5" name="スライド番号プレースホルダー 4">
            <a:extLst>
              <a:ext uri="{FF2B5EF4-FFF2-40B4-BE49-F238E27FC236}">
                <a16:creationId xmlns:a16="http://schemas.microsoft.com/office/drawing/2014/main" id="{DD01DA69-1E28-4CFE-8BD7-C434947AC1D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Tree>
    <p:extLst>
      <p:ext uri="{BB962C8B-B14F-4D97-AF65-F5344CB8AC3E}">
        <p14:creationId xmlns:p14="http://schemas.microsoft.com/office/powerpoint/2010/main" val="13456433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2022/3/8</a:t>
            </a:fld>
            <a:endParaRPr lang="en-US"/>
          </a:p>
        </p:txBody>
      </p:sp>
    </p:spTree>
    <p:extLst>
      <p:ext uri="{BB962C8B-B14F-4D97-AF65-F5344CB8AC3E}">
        <p14:creationId xmlns:p14="http://schemas.microsoft.com/office/powerpoint/2010/main" val="16954263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101</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2022/3/8</a:t>
            </a:fld>
            <a:endParaRPr lang="en-US"/>
          </a:p>
        </p:txBody>
      </p:sp>
    </p:spTree>
    <p:extLst>
      <p:ext uri="{BB962C8B-B14F-4D97-AF65-F5344CB8AC3E}">
        <p14:creationId xmlns:p14="http://schemas.microsoft.com/office/powerpoint/2010/main" val="19360598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102</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2022/3/8</a:t>
            </a:fld>
            <a:endParaRPr lang="en-US"/>
          </a:p>
        </p:txBody>
      </p:sp>
    </p:spTree>
    <p:extLst>
      <p:ext uri="{BB962C8B-B14F-4D97-AF65-F5344CB8AC3E}">
        <p14:creationId xmlns:p14="http://schemas.microsoft.com/office/powerpoint/2010/main" val="28023548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2022/3/8</a:t>
            </a:fld>
            <a:endParaRPr lang="en-US"/>
          </a:p>
        </p:txBody>
      </p:sp>
    </p:spTree>
    <p:extLst>
      <p:ext uri="{BB962C8B-B14F-4D97-AF65-F5344CB8AC3E}">
        <p14:creationId xmlns:p14="http://schemas.microsoft.com/office/powerpoint/2010/main" val="31547525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会社プレゼン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104</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2022/3/8</a:t>
            </a:fld>
            <a:endParaRPr lang="en-US"/>
          </a:p>
        </p:txBody>
      </p:sp>
    </p:spTree>
    <p:extLst>
      <p:ext uri="{BB962C8B-B14F-4D97-AF65-F5344CB8AC3E}">
        <p14:creationId xmlns:p14="http://schemas.microsoft.com/office/powerpoint/2010/main" val="23581038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2022/3/8</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105</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106</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2022/3/8</a:t>
            </a:fld>
            <a:endParaRPr lang="en-US"/>
          </a:p>
        </p:txBody>
      </p:sp>
    </p:spTree>
    <p:extLst>
      <p:ext uri="{BB962C8B-B14F-4D97-AF65-F5344CB8AC3E}">
        <p14:creationId xmlns:p14="http://schemas.microsoft.com/office/powerpoint/2010/main" val="305366884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2022/3/8</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107</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108</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2022/3/8</a:t>
            </a:fld>
            <a:endParaRPr lang="en-US"/>
          </a:p>
        </p:txBody>
      </p:sp>
    </p:spTree>
    <p:extLst>
      <p:ext uri="{BB962C8B-B14F-4D97-AF65-F5344CB8AC3E}">
        <p14:creationId xmlns:p14="http://schemas.microsoft.com/office/powerpoint/2010/main" val="240644874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日本政府各部署のホームページ</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2022/3/8</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109</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a:t>警察庁、警視庁、警察署</a:t>
            </a:r>
            <a:endParaRPr kumimoji="1" lang="ja-JP" altLang="en-US" dirty="0"/>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2022/3/8</a:t>
            </a:fld>
            <a:endParaRPr lang="en-US"/>
          </a:p>
        </p:txBody>
      </p:sp>
      <p:sp>
        <p:nvSpPr>
          <p:cNvPr id="5" name="スライド番号プレースホルダー 4">
            <a:extLst>
              <a:ext uri="{FF2B5EF4-FFF2-40B4-BE49-F238E27FC236}">
                <a16:creationId xmlns:a16="http://schemas.microsoft.com/office/drawing/2014/main" id="{DD01DA69-1E28-4CFE-8BD7-C434947AC1D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Tree>
    <p:extLst>
      <p:ext uri="{BB962C8B-B14F-4D97-AF65-F5344CB8AC3E}">
        <p14:creationId xmlns:p14="http://schemas.microsoft.com/office/powerpoint/2010/main" val="15226930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2022/3/8</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110</a:t>
            </a:fld>
            <a:r>
              <a:rPr spc="-45"/>
              <a:t> </a:t>
            </a:r>
            <a:r>
              <a:rPr spc="-5"/>
              <a:t>-</a:t>
            </a:r>
            <a:endParaRPr spc="-5" dirty="0"/>
          </a:p>
        </p:txBody>
      </p:sp>
    </p:spTree>
    <p:extLst>
      <p:ext uri="{BB962C8B-B14F-4D97-AF65-F5344CB8AC3E}">
        <p14:creationId xmlns:p14="http://schemas.microsoft.com/office/powerpoint/2010/main" val="97475478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9A465E0-1AF6-4869-A448-317CEDDCCF97}"/>
              </a:ext>
            </a:extLst>
          </p:cNvPr>
          <p:cNvSpPr>
            <a:spLocks noGrp="1"/>
          </p:cNvSpPr>
          <p:nvPr>
            <p:ph type="title"/>
          </p:nvPr>
        </p:nvSpPr>
        <p:spPr>
          <a:xfrm>
            <a:off x="831850" y="3639145"/>
            <a:ext cx="10515600" cy="923330"/>
          </a:xfrm>
        </p:spPr>
        <p:txBody>
          <a:bodyPr/>
          <a:lstStyle/>
          <a:p>
            <a:r>
              <a:rPr lang="ja-JP" altLang="en-US" dirty="0"/>
              <a:t>参考文献</a:t>
            </a:r>
          </a:p>
        </p:txBody>
      </p:sp>
      <p:sp>
        <p:nvSpPr>
          <p:cNvPr id="7" name="テキスト プレースホルダー 6">
            <a:extLst>
              <a:ext uri="{FF2B5EF4-FFF2-40B4-BE49-F238E27FC236}">
                <a16:creationId xmlns:a16="http://schemas.microsoft.com/office/drawing/2014/main" id="{BF87ED7C-CAB0-49A8-840E-B5EE8CBCC039}"/>
              </a:ext>
            </a:extLst>
          </p:cNvPr>
          <p:cNvSpPr>
            <a:spLocks noGrp="1"/>
          </p:cNvSpPr>
          <p:nvPr>
            <p:ph type="body" idx="1"/>
          </p:nvPr>
        </p:nvSpPr>
        <p:spPr>
          <a:xfrm>
            <a:off x="831850" y="4589463"/>
            <a:ext cx="10515600" cy="369332"/>
          </a:xfrm>
        </p:spPr>
        <p:txBody>
          <a:bodyPr/>
          <a:lstStyle/>
          <a:p>
            <a:endParaRPr lang="ja-JP" altLang="en-US" dirty="0"/>
          </a:p>
        </p:txBody>
      </p:sp>
      <p:sp>
        <p:nvSpPr>
          <p:cNvPr id="4" name="日付プレースホルダー 3">
            <a:extLst>
              <a:ext uri="{FF2B5EF4-FFF2-40B4-BE49-F238E27FC236}">
                <a16:creationId xmlns:a16="http://schemas.microsoft.com/office/drawing/2014/main" id="{4BFF0869-C499-4916-88D1-0D4787EFA928}"/>
              </a:ext>
            </a:extLst>
          </p:cNvPr>
          <p:cNvSpPr>
            <a:spLocks noGrp="1"/>
          </p:cNvSpPr>
          <p:nvPr>
            <p:ph type="dt" sz="half" idx="10"/>
          </p:nvPr>
        </p:nvSpPr>
        <p:spPr/>
        <p:txBody>
          <a:bodyPr/>
          <a:lstStyle/>
          <a:p>
            <a:fld id="{9526FDD1-8544-47E2-9C82-740ED6BB3910}" type="datetime1">
              <a:rPr lang="zh-CN" altLang="en-US" smtClean="0"/>
              <a:t>2022/3/8</a:t>
            </a:fld>
            <a:endParaRPr lang="en-US"/>
          </a:p>
        </p:txBody>
      </p:sp>
      <p:sp>
        <p:nvSpPr>
          <p:cNvPr id="5" name="スライド番号プレースホルダー 4">
            <a:extLst>
              <a:ext uri="{FF2B5EF4-FFF2-40B4-BE49-F238E27FC236}">
                <a16:creationId xmlns:a16="http://schemas.microsoft.com/office/drawing/2014/main" id="{B8B62319-796B-4DBD-94A2-657E9D0C6C9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111</a:t>
            </a:fld>
            <a:r>
              <a:rPr spc="-45"/>
              <a:t> </a:t>
            </a:r>
            <a:r>
              <a:rPr spc="-5"/>
              <a:t>-</a:t>
            </a:r>
            <a:endParaRPr spc="-5" dirty="0"/>
          </a:p>
        </p:txBody>
      </p:sp>
    </p:spTree>
    <p:extLst>
      <p:ext uri="{BB962C8B-B14F-4D97-AF65-F5344CB8AC3E}">
        <p14:creationId xmlns:p14="http://schemas.microsoft.com/office/powerpoint/2010/main" val="364574846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プロダクトマネジメント</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539978"/>
          </a:xfrm>
        </p:spPr>
        <p:txBody>
          <a:bodyPr/>
          <a:lstStyle/>
          <a:p>
            <a:r>
              <a:rPr lang="ja-JP" altLang="en-US" dirty="0">
                <a:latin typeface="MS Mincho" panose="02020609040205080304" pitchFamily="49" charset="-128"/>
                <a:ea typeface="MS Mincho" panose="02020609040205080304" pitchFamily="49" charset="-128"/>
              </a:rPr>
              <a:t>行動経済学</a:t>
            </a:r>
          </a:p>
          <a:p>
            <a:r>
              <a:rPr lang="ja-JP" altLang="en-US" dirty="0">
                <a:latin typeface="MS Mincho" panose="02020609040205080304" pitchFamily="49" charset="-128"/>
                <a:ea typeface="MS Mincho" panose="02020609040205080304" pitchFamily="49" charset="-128"/>
              </a:rPr>
              <a:t>ソーシャルネットワーク</a:t>
            </a:r>
          </a:p>
          <a:p>
            <a:r>
              <a:rPr lang="ja-JP" altLang="en-US" dirty="0">
                <a:latin typeface="MS Mincho" panose="02020609040205080304" pitchFamily="49" charset="-128"/>
                <a:ea typeface="MS Mincho" panose="02020609040205080304" pitchFamily="49" charset="-128"/>
              </a:rPr>
              <a:t>心理学</a:t>
            </a:r>
          </a:p>
          <a:p>
            <a:r>
              <a:rPr lang="ja-JP" altLang="en-US" dirty="0">
                <a:latin typeface="MS Mincho" panose="02020609040205080304" pitchFamily="49" charset="-128"/>
                <a:ea typeface="MS Mincho" panose="02020609040205080304" pitchFamily="49" charset="-128"/>
              </a:rPr>
              <a:t>社会学</a:t>
            </a:r>
            <a:endParaRPr lang="en-US" altLang="ja-JP"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演讲、沟通与谈判</a:t>
            </a:r>
          </a:p>
          <a:p>
            <a:r>
              <a:rPr lang="zh-CN" altLang="en-US" dirty="0">
                <a:latin typeface="MS Mincho" panose="02020609040205080304" pitchFamily="49" charset="-128"/>
                <a:ea typeface="MS Mincho" panose="02020609040205080304" pitchFamily="49" charset="-128"/>
              </a:rPr>
              <a:t>商业模式、商业计划书</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定位</a:t>
            </a:r>
          </a:p>
          <a:p>
            <a:r>
              <a:rPr lang="zh-CN" altLang="en-US" dirty="0">
                <a:latin typeface="MS Mincho" panose="02020609040205080304" pitchFamily="49" charset="-128"/>
                <a:ea typeface="MS Mincho" panose="02020609040205080304" pitchFamily="49" charset="-128"/>
              </a:rPr>
              <a:t>社交网络</a:t>
            </a:r>
          </a:p>
          <a:p>
            <a:r>
              <a:rPr lang="zh-CN" altLang="en-US" dirty="0">
                <a:latin typeface="MS Mincho" panose="02020609040205080304" pitchFamily="49" charset="-128"/>
                <a:ea typeface="MS Mincho" panose="02020609040205080304" pitchFamily="49" charset="-128"/>
              </a:rPr>
              <a:t>长尾理论</a:t>
            </a:r>
          </a:p>
          <a:p>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众包</a:t>
            </a:r>
          </a:p>
          <a:p>
            <a:r>
              <a:rPr lang="zh-CN" altLang="en-US" dirty="0">
                <a:latin typeface="MS Mincho" panose="02020609040205080304" pitchFamily="49" charset="-128"/>
                <a:ea typeface="MS Mincho" panose="02020609040205080304" pitchFamily="49" charset="-128"/>
              </a:rPr>
              <a:t>统计学</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行为经济学</a:t>
            </a:r>
          </a:p>
          <a:p>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产品游戏化</a:t>
            </a: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2022/3/8</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112</a:t>
            </a:fld>
            <a:r>
              <a:rPr spc="-45"/>
              <a:t> </a:t>
            </a:r>
            <a:r>
              <a:rPr spc="-5"/>
              <a:t>-</a:t>
            </a:r>
            <a:endParaRPr spc="-5" dirty="0"/>
          </a:p>
        </p:txBody>
      </p:sp>
    </p:spTree>
    <p:extLst>
      <p:ext uri="{BB962C8B-B14F-4D97-AF65-F5344CB8AC3E}">
        <p14:creationId xmlns:p14="http://schemas.microsoft.com/office/powerpoint/2010/main" val="16186248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組織管理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2954655"/>
          </a:xfrm>
        </p:spPr>
        <p:txBody>
          <a:bodyPr/>
          <a:lstStyle/>
          <a:p>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p>
            <a:pPr defTabSz="990752">
              <a:defRPr/>
            </a:pPr>
            <a:r>
              <a:rPr lang="zh-CN" altLang="en-US" dirty="0">
                <a:latin typeface="MS Mincho" panose="02020609040205080304" pitchFamily="49" charset="-128"/>
                <a:ea typeface="MS Mincho" panose="02020609040205080304" pitchFamily="49" charset="-128"/>
              </a:rPr>
              <a:t>绩效使能：超越</a:t>
            </a:r>
            <a:r>
              <a:rPr lang="en-US" altLang="zh-CN" dirty="0">
                <a:latin typeface="MS Mincho" panose="02020609040205080304" pitchFamily="49" charset="-128"/>
                <a:ea typeface="MS Mincho" panose="02020609040205080304" pitchFamily="49" charset="-128"/>
              </a:rPr>
              <a:t>OKR</a:t>
            </a:r>
          </a:p>
          <a:p>
            <a:pPr defTabSz="990752">
              <a:defRPr/>
            </a:pPr>
            <a:r>
              <a:rPr lang="zh-CN" altLang="en-US" dirty="0">
                <a:latin typeface="MS Mincho" panose="02020609040205080304" pitchFamily="49" charset="-128"/>
                <a:ea typeface="MS Mincho" panose="02020609040205080304" pitchFamily="49" charset="-128"/>
              </a:rPr>
              <a:t>敏捷团队绩效考核</a:t>
            </a:r>
          </a:p>
          <a:p>
            <a:endParaRPr lang="zh-CN" altLang="en-US" dirty="0">
              <a:latin typeface="SimSun" panose="02010600030101010101" pitchFamily="2" charset="-122"/>
              <a:ea typeface="SimSun" panose="02010600030101010101" pitchFamily="2" charset="-122"/>
            </a:endParaRPr>
          </a:p>
          <a:p>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2022/3/8</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113</a:t>
            </a:fld>
            <a:r>
              <a:rPr spc="-45"/>
              <a:t> </a:t>
            </a:r>
            <a:r>
              <a:rPr spc="-5"/>
              <a:t>-</a:t>
            </a:r>
            <a:endParaRPr spc="-5" dirty="0"/>
          </a:p>
        </p:txBody>
      </p:sp>
    </p:spTree>
    <p:extLst>
      <p:ext uri="{BB962C8B-B14F-4D97-AF65-F5344CB8AC3E}">
        <p14:creationId xmlns:p14="http://schemas.microsoft.com/office/powerpoint/2010/main" val="3424254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法務省の検察庁</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2022/3/8</a:t>
            </a:fld>
            <a:endParaRPr lang="en-US"/>
          </a:p>
        </p:txBody>
      </p:sp>
      <p:sp>
        <p:nvSpPr>
          <p:cNvPr id="5" name="スライド番号プレースホルダー 4">
            <a:extLst>
              <a:ext uri="{FF2B5EF4-FFF2-40B4-BE49-F238E27FC236}">
                <a16:creationId xmlns:a16="http://schemas.microsoft.com/office/drawing/2014/main" id="{DD01DA69-1E28-4CFE-8BD7-C434947AC1D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Tree>
    <p:extLst>
      <p:ext uri="{BB962C8B-B14F-4D97-AF65-F5344CB8AC3E}">
        <p14:creationId xmlns:p14="http://schemas.microsoft.com/office/powerpoint/2010/main" val="1348711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法務省の人権擁護局（部）</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2022/3/8</a:t>
            </a:fld>
            <a:endParaRPr lang="en-US"/>
          </a:p>
        </p:txBody>
      </p:sp>
      <p:sp>
        <p:nvSpPr>
          <p:cNvPr id="5" name="スライド番号プレースホルダー 4">
            <a:extLst>
              <a:ext uri="{FF2B5EF4-FFF2-40B4-BE49-F238E27FC236}">
                <a16:creationId xmlns:a16="http://schemas.microsoft.com/office/drawing/2014/main" id="{432D5B07-AB37-4BF2-AE5E-20F0B0FA4F1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3796264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信用悪化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2022/3/8</a:t>
            </a:fld>
            <a:endParaRPr lang="en-US"/>
          </a:p>
        </p:txBody>
      </p:sp>
      <p:sp>
        <p:nvSpPr>
          <p:cNvPr id="5" name="スライド番号プレースホルダー 4">
            <a:extLst>
              <a:ext uri="{FF2B5EF4-FFF2-40B4-BE49-F238E27FC236}">
                <a16:creationId xmlns:a16="http://schemas.microsoft.com/office/drawing/2014/main" id="{C1D198ED-7C4D-441C-BEB6-5850D427F9D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918679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2022/3/8</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1185437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2022/3/8</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1862492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a:t>DX</a:t>
            </a:r>
            <a:endParaRPr lang="ja-JP" altLang="en-US"/>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2022/3/8</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デジタル化ではない！</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1477328"/>
          </a:xfrm>
        </p:spPr>
        <p:txBody>
          <a:bodyPr/>
          <a:lstStyle/>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2022/3/8</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0DF29-E67F-4D8A-8A2E-2D3A1BA1A846}"/>
              </a:ext>
            </a:extLst>
          </p:cNvPr>
          <p:cNvSpPr>
            <a:spLocks noGrp="1"/>
          </p:cNvSpPr>
          <p:nvPr>
            <p:ph type="title"/>
          </p:nvPr>
        </p:nvSpPr>
        <p:spPr>
          <a:xfrm>
            <a:off x="316983" y="-16805"/>
            <a:ext cx="11540249" cy="492443"/>
          </a:xfrm>
        </p:spPr>
        <p:txBody>
          <a:bodyPr/>
          <a:lstStyle/>
          <a:p>
            <a:r>
              <a:rPr kumimoji="1" lang="ja-JP" altLang="en-US" dirty="0"/>
              <a:t>デジタル庁は　司令塔ではない、</a:t>
            </a:r>
            <a:r>
              <a:rPr kumimoji="1" lang="en-US" altLang="ja-JP" dirty="0"/>
              <a:t>SSC</a:t>
            </a:r>
            <a:r>
              <a:rPr kumimoji="1" lang="ja-JP" altLang="en-US" dirty="0"/>
              <a:t>です！</a:t>
            </a:r>
          </a:p>
        </p:txBody>
      </p:sp>
      <p:sp>
        <p:nvSpPr>
          <p:cNvPr id="3" name="テキスト プレースホルダー 2">
            <a:extLst>
              <a:ext uri="{FF2B5EF4-FFF2-40B4-BE49-F238E27FC236}">
                <a16:creationId xmlns:a16="http://schemas.microsoft.com/office/drawing/2014/main" id="{C4AB8C2E-DFC9-4A80-92C2-C8842B706FD0}"/>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49572A57-B70E-4109-A09A-7C902C3840F1}"/>
              </a:ext>
            </a:extLst>
          </p:cNvPr>
          <p:cNvSpPr>
            <a:spLocks noGrp="1"/>
          </p:cNvSpPr>
          <p:nvPr>
            <p:ph type="dt" sz="half" idx="6"/>
          </p:nvPr>
        </p:nvSpPr>
        <p:spPr/>
        <p:txBody>
          <a:bodyPr/>
          <a:lstStyle/>
          <a:p>
            <a:fld id="{9526FDD1-8544-47E2-9C82-740ED6BB3910}" type="datetime1">
              <a:rPr lang="zh-CN" altLang="en-US" smtClean="0"/>
              <a:t>2022/3/8</a:t>
            </a:fld>
            <a:endParaRPr lang="en-US"/>
          </a:p>
        </p:txBody>
      </p:sp>
      <p:sp>
        <p:nvSpPr>
          <p:cNvPr id="5" name="スライド番号プレースホルダー 4">
            <a:extLst>
              <a:ext uri="{FF2B5EF4-FFF2-40B4-BE49-F238E27FC236}">
                <a16:creationId xmlns:a16="http://schemas.microsoft.com/office/drawing/2014/main" id="{21C968A9-B057-4A49-8211-0F22617A016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501848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34768" y="475636"/>
            <a:ext cx="11540249" cy="2954655"/>
          </a:xfrm>
        </p:spPr>
        <p:txBody>
          <a:bodyPr/>
          <a:lstStyle/>
          <a:p>
            <a:pPr marL="342900" indent="-342900">
              <a:buFont typeface="Wingdings" panose="05000000000000000000" pitchFamily="2" charset="2"/>
              <a:buChar char="l"/>
            </a:pPr>
            <a:r>
              <a:rPr lang="ja-JP" altLang="en-US" dirty="0"/>
              <a:t>この文書は　正式提出の提案文書ではない、経営意思決定の練習文書です。</a:t>
            </a:r>
            <a:endParaRPr lang="en-US" altLang="ja-JP" dirty="0"/>
          </a:p>
          <a:p>
            <a:pPr marL="342900" indent="-342900">
              <a:buFont typeface="Wingdings" panose="05000000000000000000" pitchFamily="2" charset="2"/>
              <a:buChar char="l"/>
            </a:pPr>
            <a:r>
              <a:rPr lang="ja-JP" altLang="en-US" dirty="0"/>
              <a:t>現在、世界業界の最新組織管理理論を元に日本の未来と</a:t>
            </a:r>
            <a:r>
              <a:rPr lang="en-US" altLang="ja-JP" dirty="0"/>
              <a:t>DX</a:t>
            </a:r>
            <a:r>
              <a:rPr lang="ja-JP" altLang="en-US" dirty="0"/>
              <a:t>ニーズにより　ビジネスモデルをデザインします。</a:t>
            </a:r>
            <a:endParaRPr lang="en-US" altLang="ja-JP" dirty="0"/>
          </a:p>
          <a:p>
            <a:pPr marL="342900" indent="-342900">
              <a:buFont typeface="Wingdings" panose="05000000000000000000" pitchFamily="2" charset="2"/>
              <a:buChar char="l"/>
            </a:pPr>
            <a:r>
              <a:rPr lang="ja-JP" altLang="en-US" dirty="0"/>
              <a:t>一部観点は　現場に立入調査できず、現象分析により判断するものです。ご了承ください。　</a:t>
            </a:r>
            <a:endParaRPr lang="en-US" altLang="ja-JP" dirty="0"/>
          </a:p>
          <a:p>
            <a:pPr marL="342900" indent="-342900">
              <a:buFont typeface="Wingdings" panose="05000000000000000000" pitchFamily="2" charset="2"/>
              <a:buChar char="l"/>
            </a:pPr>
            <a:r>
              <a:rPr lang="ja-JP" altLang="en-US" dirty="0"/>
              <a:t>この資料は　政治、戦争、民族などと関係がありません。</a:t>
            </a:r>
            <a:endParaRPr lang="en-US" altLang="ja-JP" dirty="0"/>
          </a:p>
          <a:p>
            <a:pPr marL="342900" indent="-342900">
              <a:buFont typeface="Wingdings" panose="05000000000000000000" pitchFamily="2" charset="2"/>
              <a:buChar char="l"/>
            </a:pPr>
            <a:r>
              <a:rPr lang="ja-JP" altLang="en-US" dirty="0"/>
              <a:t>この</a:t>
            </a:r>
            <a:r>
              <a:rPr lang="ja-JP" altLang="en-US"/>
              <a:t>資料</a:t>
            </a:r>
            <a:r>
              <a:rPr lang="ja-JP" altLang="en-US" dirty="0"/>
              <a:t>を用いた運用は必ず自身の責任と判断によって行ってください。これらの情報の運用の結果について 著者はいかなる責任も負けいません。</a:t>
            </a:r>
            <a:endParaRPr lang="en-US" altLang="ja-JP"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2022/3/8</a:t>
            </a:fld>
            <a:endParaRPr lang="en-US"/>
          </a:p>
        </p:txBody>
      </p:sp>
      <p:sp>
        <p:nvSpPr>
          <p:cNvPr id="7" name="灯片编号占位符 1">
            <a:extLst>
              <a:ext uri="{FF2B5EF4-FFF2-40B4-BE49-F238E27FC236}">
                <a16:creationId xmlns:a16="http://schemas.microsoft.com/office/drawing/2014/main" id="{4F002176-8688-4BAA-B2A2-754AEDC4A80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spc="-45" dirty="0"/>
              <a:t> </a:t>
            </a:r>
            <a:r>
              <a:rPr spc="-5" dirty="0"/>
              <a:t>-</a:t>
            </a:r>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ja-JP" altLang="en-US" dirty="0"/>
              <a:t>デジタル庁の人材</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2585323"/>
          </a:xfrm>
        </p:spPr>
        <p:txBody>
          <a:bodyPr/>
          <a:lstStyle/>
          <a:p>
            <a:r>
              <a:rPr kumimoji="1" lang="ja-JP" altLang="en-US" dirty="0"/>
              <a:t>デジタル庁は　日本政府の “ゲーム”庁ではない、日本国の</a:t>
            </a:r>
            <a:r>
              <a:rPr kumimoji="1" lang="en-US" altLang="ja-JP" dirty="0"/>
              <a:t>30</a:t>
            </a:r>
            <a:r>
              <a:rPr kumimoji="1" lang="ja-JP" altLang="en-US" dirty="0"/>
              <a:t>年、あるいは　</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r>
              <a:rPr kumimoji="1" lang="ja-JP" altLang="en-US" dirty="0"/>
              <a:t>複数名デジタル庁要員は　小さいゲーム会社出身、大規模プロジェクトの経験がありません。業務知識と先進技術が　すくないだと思います。（</a:t>
            </a:r>
            <a:r>
              <a:rPr kumimoji="1" lang="en-US" altLang="ja-JP" dirty="0" err="1"/>
              <a:t>Youtube</a:t>
            </a:r>
            <a:r>
              <a:rPr kumimoji="1" lang="ja-JP" altLang="en-US" dirty="0"/>
              <a:t>のデジタル庁公開資料により）</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2022/3/8</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Tree>
    <p:extLst>
      <p:ext uri="{BB962C8B-B14F-4D97-AF65-F5344CB8AC3E}">
        <p14:creationId xmlns:p14="http://schemas.microsoft.com/office/powerpoint/2010/main" val="4189065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2022/3/8</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日本国政府のブランド②：“</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2022/3/8</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日本国政府のブランド②：ホームページ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2022/3/8</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2022/3/8</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2022/3/8</a:t>
            </a:fld>
            <a:endParaRPr lang="en-US"/>
          </a:p>
        </p:txBody>
      </p:sp>
      <p:sp>
        <p:nvSpPr>
          <p:cNvPr id="6" name="吹き出し: 角を丸めた四角形 5">
            <a:extLst>
              <a:ext uri="{FF2B5EF4-FFF2-40B4-BE49-F238E27FC236}">
                <a16:creationId xmlns:a16="http://schemas.microsoft.com/office/drawing/2014/main" id="{5E98E374-C8A1-4BBF-AD2E-7DA90C29C37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2831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2022/3/8</a:t>
            </a:fld>
            <a:endParaRPr lang="en-US"/>
          </a:p>
        </p:txBody>
      </p:sp>
      <p:sp>
        <p:nvSpPr>
          <p:cNvPr id="6" name="吹き出し: 角を丸めた四角形 5">
            <a:extLst>
              <a:ext uri="{FF2B5EF4-FFF2-40B4-BE49-F238E27FC236}">
                <a16:creationId xmlns:a16="http://schemas.microsoft.com/office/drawing/2014/main" id="{D31166FF-57FD-42F5-97DA-B3445D34AA7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884999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2022/3/8</a:t>
            </a:fld>
            <a:endParaRPr lang="en-US"/>
          </a:p>
        </p:txBody>
      </p:sp>
      <p:sp>
        <p:nvSpPr>
          <p:cNvPr id="6" name="吹き出し: 角を丸めた四角形 5">
            <a:extLst>
              <a:ext uri="{FF2B5EF4-FFF2-40B4-BE49-F238E27FC236}">
                <a16:creationId xmlns:a16="http://schemas.microsoft.com/office/drawing/2014/main" id="{1FF18EFD-EA4E-4B40-9B7A-EE66179E88F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151863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477328"/>
          </a:xfrm>
        </p:spPr>
        <p:txBody>
          <a:bodyPr/>
          <a:lstStyle/>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2022/3/8</a:t>
            </a:fld>
            <a:endParaRPr lang="en-US"/>
          </a:p>
        </p:txBody>
      </p:sp>
      <p:sp>
        <p:nvSpPr>
          <p:cNvPr id="6" name="吹き出し: 角を丸めた四角形 5">
            <a:extLst>
              <a:ext uri="{FF2B5EF4-FFF2-40B4-BE49-F238E27FC236}">
                <a16:creationId xmlns:a16="http://schemas.microsoft.com/office/drawing/2014/main" id="{30E79031-CFFE-45C8-A831-774A989618B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828314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デジタル庁の運営コスト：座席指定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2022/3/8</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
        <p:nvSpPr>
          <p:cNvPr id="7" name="吹き出し: 角を丸めた四角形 6">
            <a:extLst>
              <a:ext uri="{FF2B5EF4-FFF2-40B4-BE49-F238E27FC236}">
                <a16:creationId xmlns:a16="http://schemas.microsoft.com/office/drawing/2014/main" id="{0AC9C346-BD81-4BDD-8E1B-F48C7DA79DCF}"/>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1681258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p:txBody>
          <a:bodyPr/>
          <a:lstStyle/>
          <a:p>
            <a:r>
              <a:rPr lang="ja-JP" altLang="en-US" dirty="0"/>
              <a:t>更新履歴</a:t>
            </a:r>
            <a:br>
              <a:rPr lang="en-US" altLang="ja-JP" dirty="0"/>
            </a:br>
            <a:br>
              <a:rPr lang="en-US" altLang="ja-JP" dirty="0"/>
            </a:br>
            <a:br>
              <a:rPr lang="en-US" altLang="ja-JP" dirty="0"/>
            </a:br>
            <a:endParaRPr lang="zh-CN" altLang="en-US"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2022/3/8</a:t>
            </a:fld>
            <a:endParaRPr lang="en-US"/>
          </a:p>
        </p:txBody>
      </p:sp>
      <p:sp>
        <p:nvSpPr>
          <p:cNvPr id="7" name="灯片编号占位符 1">
            <a:extLst>
              <a:ext uri="{FF2B5EF4-FFF2-40B4-BE49-F238E27FC236}">
                <a16:creationId xmlns:a16="http://schemas.microsoft.com/office/drawing/2014/main" id="{4F002176-8688-4BAA-B2A2-754AEDC4A80B}"/>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spc="-45" dirty="0"/>
              <a:t> </a:t>
            </a:r>
            <a:r>
              <a:rPr spc="-5" dirty="0"/>
              <a:t>-</a:t>
            </a:r>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1398172230"/>
              </p:ext>
            </p:extLst>
          </p:nvPr>
        </p:nvGraphicFramePr>
        <p:xfrm>
          <a:off x="315152" y="492443"/>
          <a:ext cx="11561695" cy="4258680"/>
        </p:xfrm>
        <a:graphic>
          <a:graphicData uri="http://schemas.openxmlformats.org/drawingml/2006/table">
            <a:tbl>
              <a:tblPr firstRow="1" bandRow="1">
                <a:tableStyleId>{5C22544A-7EE6-4342-B048-85BDC9FD1C3A}</a:tableStyleId>
              </a:tblPr>
              <a:tblGrid>
                <a:gridCol w="1710943">
                  <a:extLst>
                    <a:ext uri="{9D8B030D-6E8A-4147-A177-3AD203B41FA5}">
                      <a16:colId xmlns:a16="http://schemas.microsoft.com/office/drawing/2014/main" val="3370354385"/>
                    </a:ext>
                  </a:extLst>
                </a:gridCol>
                <a:gridCol w="8034660">
                  <a:extLst>
                    <a:ext uri="{9D8B030D-6E8A-4147-A177-3AD203B41FA5}">
                      <a16:colId xmlns:a16="http://schemas.microsoft.com/office/drawing/2014/main" val="3006470623"/>
                    </a:ext>
                  </a:extLst>
                </a:gridCol>
                <a:gridCol w="1816092">
                  <a:extLst>
                    <a:ext uri="{9D8B030D-6E8A-4147-A177-3AD203B41FA5}">
                      <a16:colId xmlns:a16="http://schemas.microsoft.com/office/drawing/2014/main" val="472525779"/>
                    </a:ext>
                  </a:extLst>
                </a:gridCol>
              </a:tblGrid>
              <a:tr h="425868">
                <a:tc>
                  <a:txBody>
                    <a:bodyPr/>
                    <a:lstStyle/>
                    <a:p>
                      <a:pPr algn="ctr"/>
                      <a:r>
                        <a:rPr lang="ja-JP" altLang="en-US" dirty="0">
                          <a:latin typeface="SimSun" panose="02010600030101010101" pitchFamily="2" charset="-122"/>
                          <a:ea typeface="SimSun" panose="02010600030101010101" pitchFamily="2" charset="-122"/>
                        </a:rPr>
                        <a:t>バージョン</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更新要件</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日付</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258637187"/>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343658315"/>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294202883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182998428"/>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424737564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ja-JP"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943206869"/>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489224541"/>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1229519703"/>
                  </a:ext>
                </a:extLst>
              </a:tr>
              <a:tr h="425868">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126706897"/>
                  </a:ext>
                </a:extLst>
              </a:tr>
              <a:tr h="425868">
                <a:tc>
                  <a:txBody>
                    <a:bodyPr/>
                    <a:lstStyle/>
                    <a:p>
                      <a:r>
                        <a:rPr lang="ja-JP" altLang="en-US" dirty="0">
                          <a:latin typeface="SimSun" panose="02010600030101010101" pitchFamily="2" charset="-122"/>
                          <a:ea typeface="SimSun" panose="02010600030101010101" pitchFamily="2" charset="-122"/>
                        </a:rPr>
                        <a:t>０．１</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日本語政府の課題洗出</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2022/03/08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454455807"/>
                  </a:ext>
                </a:extLst>
              </a:tr>
            </a:tbl>
          </a:graphicData>
        </a:graphic>
      </p:graphicFrame>
    </p:spTree>
    <p:extLst>
      <p:ext uri="{BB962C8B-B14F-4D97-AF65-F5344CB8AC3E}">
        <p14:creationId xmlns:p14="http://schemas.microsoft.com/office/powerpoint/2010/main" val="1454131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各部署のチームワーク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2022/3/8</a:t>
            </a:fld>
            <a:endParaRPr lang="en-US"/>
          </a:p>
        </p:txBody>
      </p:sp>
      <p:sp>
        <p:nvSpPr>
          <p:cNvPr id="6" name="吹き出し: 角を丸めた四角形 5">
            <a:extLst>
              <a:ext uri="{FF2B5EF4-FFF2-40B4-BE49-F238E27FC236}">
                <a16:creationId xmlns:a16="http://schemas.microsoft.com/office/drawing/2014/main" id="{1E2D2492-7FFA-4BF8-878C-B6E20F90E215}"/>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3203915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2022/3/8</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spTree>
    <p:extLst>
      <p:ext uri="{BB962C8B-B14F-4D97-AF65-F5344CB8AC3E}">
        <p14:creationId xmlns:p14="http://schemas.microsoft.com/office/powerpoint/2010/main" val="895446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2022/3/8</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Tree>
    <p:extLst>
      <p:ext uri="{BB962C8B-B14F-4D97-AF65-F5344CB8AC3E}">
        <p14:creationId xmlns:p14="http://schemas.microsoft.com/office/powerpoint/2010/main" val="2395662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en-US" altLang="ja-JP" dirty="0"/>
              <a:t>GIGA</a:t>
            </a:r>
            <a:r>
              <a:rPr lang="ja-JP" altLang="en-US" dirty="0"/>
              <a:t>スクールの</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2022/3/8</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sp>
        <p:nvSpPr>
          <p:cNvPr id="6" name="吹き出し: 角を丸めた四角形 5">
            <a:extLst>
              <a:ext uri="{FF2B5EF4-FFF2-40B4-BE49-F238E27FC236}">
                <a16:creationId xmlns:a16="http://schemas.microsoft.com/office/drawing/2014/main" id="{A902CDA3-EE99-4CAB-B806-2B9B1763F84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更新中</a:t>
            </a:r>
          </a:p>
        </p:txBody>
      </p:sp>
    </p:spTree>
    <p:extLst>
      <p:ext uri="{BB962C8B-B14F-4D97-AF65-F5344CB8AC3E}">
        <p14:creationId xmlns:p14="http://schemas.microsoft.com/office/powerpoint/2010/main" val="571570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3693319"/>
          </a:xfrm>
        </p:spPr>
        <p:txBody>
          <a:bodyPr/>
          <a:lstStyle/>
          <a:p>
            <a:pPr marL="285750" indent="-285750">
              <a:buFont typeface="Arial" panose="020B0604020202020204" pitchFamily="34" charset="0"/>
              <a:buChar char="•"/>
            </a:pPr>
            <a:r>
              <a:rPr lang="ja-JP" altLang="en-US" dirty="0"/>
              <a:t>リスク洗出・課題整理</a:t>
            </a:r>
          </a:p>
          <a:p>
            <a:pPr marL="285750" indent="-285750">
              <a:buFont typeface="Arial" panose="020B0604020202020204" pitchFamily="34" charset="0"/>
              <a:buChar char="•"/>
            </a:pPr>
            <a:r>
              <a:rPr lang="ja-JP" altLang="en-US" dirty="0">
                <a:highlight>
                  <a:srgbClr val="00FF00"/>
                </a:highlight>
              </a:rPr>
              <a:t>ゴール設定（</a:t>
            </a:r>
            <a:r>
              <a:rPr lang="en-US" altLang="ja-JP" dirty="0">
                <a:highlight>
                  <a:srgbClr val="00FF00"/>
                </a:highlight>
              </a:rPr>
              <a:t>Objectives</a:t>
            </a:r>
            <a:r>
              <a:rPr lang="ja-JP" altLang="en-US" dirty="0">
                <a:highlight>
                  <a:srgbClr val="00FF00"/>
                </a:highlight>
              </a:rPr>
              <a:t>）</a:t>
            </a:r>
          </a:p>
          <a:p>
            <a:pPr marL="285750" indent="-285750">
              <a:buFont typeface="Arial" panose="020B0604020202020204" pitchFamily="34" charset="0"/>
              <a:buChar char="•"/>
            </a:pPr>
            <a:r>
              <a:rPr lang="ja-JP" altLang="en-US" dirty="0"/>
              <a:t>対策：組織改革</a:t>
            </a:r>
          </a:p>
          <a:p>
            <a:pPr marL="285750" indent="-285750">
              <a:buFont typeface="Arial" panose="020B0604020202020204" pitchFamily="34" charset="0"/>
              <a:buChar char="•"/>
            </a:pPr>
            <a:r>
              <a:rPr lang="ja-JP" altLang="en-US" dirty="0"/>
              <a:t>対策：チームワーク</a:t>
            </a:r>
          </a:p>
          <a:p>
            <a:pPr marL="285750" indent="-285750">
              <a:buFont typeface="Arial" panose="020B0604020202020204" pitchFamily="34" charset="0"/>
              <a:buChar char="•"/>
            </a:pPr>
            <a:r>
              <a:rPr lang="ja-JP" altLang="en-US" dirty="0"/>
              <a:t>対策：人事管理</a:t>
            </a:r>
          </a:p>
          <a:p>
            <a:pPr marL="285750" indent="-285750">
              <a:buFont typeface="Arial" panose="020B0604020202020204" pitchFamily="34" charset="0"/>
              <a:buChar char="•"/>
            </a:pPr>
            <a:r>
              <a:rPr lang="ja-JP" altLang="en-US" dirty="0"/>
              <a:t>対策：セキュリティ</a:t>
            </a:r>
          </a:p>
          <a:p>
            <a:pPr marL="285750" indent="-285750">
              <a:buFont typeface="Arial" panose="020B0604020202020204" pitchFamily="34" charset="0"/>
              <a:buChar char="•"/>
            </a:pPr>
            <a:r>
              <a:rPr lang="ja-JP" altLang="en-US" dirty="0"/>
              <a:t>対策：コミュニケーション</a:t>
            </a:r>
          </a:p>
          <a:p>
            <a:pPr marL="285750" indent="-285750">
              <a:buFont typeface="Arial" panose="020B0604020202020204" pitchFamily="34" charset="0"/>
              <a:buChar char="•"/>
            </a:pPr>
            <a:r>
              <a:rPr lang="ja-JP" altLang="en-US" dirty="0"/>
              <a:t>成果評価（</a:t>
            </a:r>
            <a:r>
              <a:rPr lang="en-US" altLang="ja-JP" dirty="0"/>
              <a:t>Key Results</a:t>
            </a:r>
            <a:r>
              <a:rPr lang="ja-JP" altLang="en-US" dirty="0"/>
              <a:t>）</a:t>
            </a:r>
          </a:p>
          <a:p>
            <a:pPr marL="285750" indent="-285750">
              <a:buFont typeface="Arial" panose="020B0604020202020204" pitchFamily="34" charset="0"/>
              <a:buChar char="•"/>
            </a:pPr>
            <a:r>
              <a:rPr lang="ja-JP" altLang="en-US" dirty="0"/>
              <a:t>付録</a:t>
            </a:r>
          </a:p>
          <a:p>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2022/3/8</a:t>
            </a:fld>
            <a:endParaRPr lang="en-US"/>
          </a:p>
        </p:txBody>
      </p:sp>
    </p:spTree>
    <p:extLst>
      <p:ext uri="{BB962C8B-B14F-4D97-AF65-F5344CB8AC3E}">
        <p14:creationId xmlns:p14="http://schemas.microsoft.com/office/powerpoint/2010/main" val="778607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a:xfrm>
            <a:off x="316983" y="-16805"/>
            <a:ext cx="11540249" cy="492443"/>
          </a:xfrm>
        </p:spPr>
        <p:txBody>
          <a:bodyPr/>
          <a:lstStyle/>
          <a:p>
            <a:r>
              <a:rPr kumimoji="1" lang="ja-JP" altLang="en-US" dirty="0"/>
              <a:t>日本の２０３０</a:t>
            </a:r>
          </a:p>
        </p:txBody>
      </p:sp>
      <p:sp>
        <p:nvSpPr>
          <p:cNvPr id="3" name="テキスト プレースホルダー 2">
            <a:extLst>
              <a:ext uri="{FF2B5EF4-FFF2-40B4-BE49-F238E27FC236}">
                <a16:creationId xmlns:a16="http://schemas.microsoft.com/office/drawing/2014/main" id="{61738AEF-9F4D-407E-AC97-F13BEC6DCEAF}"/>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国民の生活</a:t>
            </a:r>
            <a:endParaRPr kumimoji="1" lang="en-US" altLang="ja-JP" dirty="0"/>
          </a:p>
          <a:p>
            <a:pPr marL="800100" lvl="1" indent="-342900">
              <a:buFont typeface="Wingdings" panose="05000000000000000000" pitchFamily="2" charset="2"/>
              <a:buChar char="l"/>
            </a:pPr>
            <a:r>
              <a:rPr kumimoji="1" lang="en-US" altLang="ja-JP" dirty="0"/>
              <a:t>GDP</a:t>
            </a:r>
            <a:r>
              <a:rPr kumimoji="1" lang="ja-JP" altLang="en-US" dirty="0"/>
              <a:t>は？</a:t>
            </a:r>
            <a:endParaRPr kumimoji="1" lang="en-US" altLang="ja-JP" dirty="0"/>
          </a:p>
          <a:p>
            <a:pPr marL="800100" lvl="1" indent="-342900">
              <a:buFont typeface="Wingdings" panose="05000000000000000000" pitchFamily="2" charset="2"/>
              <a:buChar char="l"/>
            </a:pPr>
            <a:r>
              <a:rPr kumimoji="1" lang="ja-JP" altLang="en-US" dirty="0"/>
              <a:t>国民の平均収入は？</a:t>
            </a:r>
            <a:endParaRPr kumimoji="1" lang="en-US" altLang="ja-JP" dirty="0"/>
          </a:p>
          <a:p>
            <a:pPr marL="342900" lvl="1" indent="-342900">
              <a:buFont typeface="Wingdings" panose="05000000000000000000" pitchFamily="2" charset="2"/>
              <a:buChar char="l"/>
            </a:pPr>
            <a:r>
              <a:rPr kumimoji="1" lang="ja-JP" altLang="en-US" sz="2400" dirty="0">
                <a:solidFill>
                  <a:schemeClr val="tx1"/>
                </a:solidFill>
              </a:rPr>
              <a:t>国際競争力</a:t>
            </a:r>
            <a:endParaRPr kumimoji="1" lang="en-US" altLang="ja-JP" sz="2400" dirty="0">
              <a:solidFill>
                <a:schemeClr val="tx1"/>
              </a:solidFill>
            </a:endParaRPr>
          </a:p>
          <a:p>
            <a:pPr marL="800100" lvl="1" indent="-342900">
              <a:buFont typeface="Wingdings" panose="05000000000000000000" pitchFamily="2" charset="2"/>
              <a:buChar char="l"/>
            </a:pPr>
            <a:r>
              <a:rPr kumimoji="1" lang="ja-JP" altLang="en-US" dirty="0"/>
              <a:t>科技は？</a:t>
            </a:r>
            <a:endParaRPr kumimoji="1" lang="en-US" altLang="ja-JP" dirty="0"/>
          </a:p>
          <a:p>
            <a:pPr marL="800100" lvl="1" indent="-342900">
              <a:buFont typeface="Wingdings" panose="05000000000000000000" pitchFamily="2" charset="2"/>
              <a:buChar char="l"/>
            </a:pPr>
            <a:r>
              <a:rPr kumimoji="1" lang="ja-JP" altLang="en-US" dirty="0"/>
              <a:t>教育は？</a:t>
            </a:r>
            <a:endParaRPr kumimoji="1" lang="en-US" altLang="ja-JP" dirty="0"/>
          </a:p>
          <a:p>
            <a:pPr marL="342900" lvl="1" indent="-342900">
              <a:buFont typeface="Wingdings" panose="05000000000000000000" pitchFamily="2" charset="2"/>
              <a:buChar char="l"/>
            </a:pPr>
            <a:r>
              <a:rPr kumimoji="1" lang="ja-JP" altLang="en-US" sz="2400" dirty="0">
                <a:solidFill>
                  <a:schemeClr val="tx1"/>
                </a:solidFill>
              </a:rPr>
              <a:t>環境とエネルギー</a:t>
            </a:r>
            <a:endParaRPr kumimoji="1" lang="en-US" altLang="ja-JP" sz="2400" dirty="0">
              <a:solidFill>
                <a:schemeClr val="tx1"/>
              </a:solidFill>
            </a:endParaRP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2022/3/8</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Tree>
    <p:extLst>
      <p:ext uri="{BB962C8B-B14F-4D97-AF65-F5344CB8AC3E}">
        <p14:creationId xmlns:p14="http://schemas.microsoft.com/office/powerpoint/2010/main" val="917555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日本の２０５０</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2022/3/8</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Tree>
    <p:extLst>
      <p:ext uri="{BB962C8B-B14F-4D97-AF65-F5344CB8AC3E}">
        <p14:creationId xmlns:p14="http://schemas.microsoft.com/office/powerpoint/2010/main" val="17205570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みんなの大好きな国ですか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2022/3/8</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社会の信用</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2022/3/8</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2022/3/8</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キーワード</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2022/3/8</a:t>
            </a:fld>
            <a:endParaRPr lang="en-US"/>
          </a:p>
        </p:txBody>
      </p:sp>
      <p:sp>
        <p:nvSpPr>
          <p:cNvPr id="5" name="スライド番号プレースホルダー 4">
            <a:extLst>
              <a:ext uri="{FF2B5EF4-FFF2-40B4-BE49-F238E27FC236}">
                <a16:creationId xmlns:a16="http://schemas.microsoft.com/office/drawing/2014/main" id="{FFA94002-CA87-457A-83F3-90EE39E7707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494205663"/>
              </p:ext>
            </p:extLst>
          </p:nvPr>
        </p:nvGraphicFramePr>
        <p:xfrm>
          <a:off x="336546" y="557213"/>
          <a:ext cx="11518908" cy="482092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r>
                        <a:rPr lang="ja-JP" altLang="en-US" dirty="0"/>
                        <a:t>人事の三つ柱</a:t>
                      </a:r>
                      <a:endParaRPr lang="zh-CN" altLang="en-US" dirty="0"/>
                    </a:p>
                  </a:txBody>
                  <a:tcPr/>
                </a:tc>
                <a:tc>
                  <a:txBody>
                    <a:bodyPr/>
                    <a:lstStyle/>
                    <a:p>
                      <a:r>
                        <a:rPr lang="ja-JP" altLang="en-US" dirty="0"/>
                        <a:t>サービスシェアセンター（</a:t>
                      </a:r>
                      <a:r>
                        <a:rPr lang="en-US" altLang="ja-JP" dirty="0"/>
                        <a:t>SSC</a:t>
                      </a:r>
                      <a:r>
                        <a:rPr lang="ja-JP" altLang="en-US" dirty="0"/>
                        <a:t>）、ビジネスパートナー（</a:t>
                      </a:r>
                      <a:r>
                        <a:rPr lang="en-US" altLang="ja-JP" dirty="0"/>
                        <a:t>HRBP</a:t>
                      </a:r>
                      <a:r>
                        <a:rPr lang="ja-JP" altLang="en-US" dirty="0"/>
                        <a:t>）、意思決定支援センター（</a:t>
                      </a:r>
                      <a:r>
                        <a:rPr lang="en-US" altLang="ja-JP" dirty="0"/>
                        <a:t>COE</a:t>
                      </a:r>
                      <a:r>
                        <a:rPr lang="ja-JP" altLang="en-US" dirty="0"/>
                        <a:t>）</a:t>
                      </a:r>
                      <a:endParaRPr lang="zh-CN" altLang="en-US" dirty="0"/>
                    </a:p>
                  </a:txBody>
                  <a:tcPr/>
                </a:tc>
                <a:extLst>
                  <a:ext uri="{0D108BD9-81ED-4DB2-BD59-A6C34878D82A}">
                    <a16:rowId xmlns:a16="http://schemas.microsoft.com/office/drawing/2014/main" val="2772995975"/>
                  </a:ext>
                </a:extLst>
              </a:tr>
              <a:tr h="370840">
                <a:tc>
                  <a:txBody>
                    <a:bodyPr/>
                    <a:lstStyle/>
                    <a:p>
                      <a:r>
                        <a:rPr lang="en-US" altLang="ja-JP" dirty="0"/>
                        <a:t>SSC</a:t>
                      </a:r>
                      <a:endParaRPr lang="zh-CN" altLang="en-US" dirty="0"/>
                    </a:p>
                  </a:txBody>
                  <a:tcPr/>
                </a:tc>
                <a:tc>
                  <a:txBody>
                    <a:bodyPr/>
                    <a:lstStyle/>
                    <a:p>
                      <a:r>
                        <a:rPr lang="en-US" altLang="ja-JP" dirty="0"/>
                        <a:t>Shared Service Center</a:t>
                      </a:r>
                      <a:endParaRPr lang="zh-CN" altLang="en-US" dirty="0"/>
                    </a:p>
                  </a:txBody>
                  <a:tcPr/>
                </a:tc>
                <a:extLst>
                  <a:ext uri="{0D108BD9-81ED-4DB2-BD59-A6C34878D82A}">
                    <a16:rowId xmlns:a16="http://schemas.microsoft.com/office/drawing/2014/main" val="532916652"/>
                  </a:ext>
                </a:extLst>
              </a:tr>
              <a:tr h="370840">
                <a:tc>
                  <a:txBody>
                    <a:bodyPr/>
                    <a:lstStyle/>
                    <a:p>
                      <a:r>
                        <a:rPr lang="en-US" altLang="ja-JP" dirty="0"/>
                        <a:t>HRBP</a:t>
                      </a:r>
                      <a:endParaRPr lang="zh-CN" altLang="en-US" dirty="0"/>
                    </a:p>
                  </a:txBody>
                  <a:tcPr/>
                </a:tc>
                <a:tc>
                  <a:txBody>
                    <a:bodyPr/>
                    <a:lstStyle/>
                    <a:p>
                      <a:r>
                        <a:rPr lang="en-US" altLang="ja-JP" dirty="0"/>
                        <a:t>Human</a:t>
                      </a:r>
                      <a:r>
                        <a:rPr lang="ja-JP" altLang="en-US" dirty="0"/>
                        <a:t> </a:t>
                      </a:r>
                      <a:r>
                        <a:rPr lang="en-US" altLang="ja-JP" dirty="0"/>
                        <a:t>Resource Business Partner</a:t>
                      </a:r>
                      <a:endParaRPr lang="zh-CN" altLang="en-US" dirty="0"/>
                    </a:p>
                  </a:txBody>
                  <a:tcPr/>
                </a:tc>
                <a:extLst>
                  <a:ext uri="{0D108BD9-81ED-4DB2-BD59-A6C34878D82A}">
                    <a16:rowId xmlns:a16="http://schemas.microsoft.com/office/drawing/2014/main" val="1584870634"/>
                  </a:ext>
                </a:extLst>
              </a:tr>
              <a:tr h="370840">
                <a:tc>
                  <a:txBody>
                    <a:bodyPr/>
                    <a:lstStyle/>
                    <a:p>
                      <a:r>
                        <a:rPr lang="en-US" altLang="zh-CN" dirty="0"/>
                        <a:t>COE</a:t>
                      </a:r>
                      <a:endParaRPr lang="zh-CN" altLang="en-US" dirty="0"/>
                    </a:p>
                  </a:txBody>
                  <a:tcPr/>
                </a:tc>
                <a:tc>
                  <a:txBody>
                    <a:bodyPr/>
                    <a:lstStyle/>
                    <a:p>
                      <a:r>
                        <a:rPr lang="en-US" altLang="zh-CN" dirty="0"/>
                        <a:t>Center of Expertise</a:t>
                      </a:r>
                      <a:endParaRPr lang="zh-CN" altLang="en-US" dirty="0"/>
                    </a:p>
                  </a:txBody>
                  <a:tcPr/>
                </a:tc>
                <a:extLst>
                  <a:ext uri="{0D108BD9-81ED-4DB2-BD59-A6C34878D82A}">
                    <a16:rowId xmlns:a16="http://schemas.microsoft.com/office/drawing/2014/main" val="1332583459"/>
                  </a:ext>
                </a:extLst>
              </a:tr>
              <a:tr h="370840">
                <a:tc>
                  <a:txBody>
                    <a:bodyPr/>
                    <a:lstStyle/>
                    <a:p>
                      <a:r>
                        <a:rPr lang="en-US" altLang="ja-JP" dirty="0"/>
                        <a:t>OS</a:t>
                      </a:r>
                      <a:endParaRPr lang="zh-CN" altLang="en-US" dirty="0"/>
                    </a:p>
                  </a:txBody>
                  <a:tcPr/>
                </a:tc>
                <a:tc>
                  <a:txBody>
                    <a:bodyPr/>
                    <a:lstStyle/>
                    <a:p>
                      <a:r>
                        <a:rPr lang="en-US" altLang="ja-JP" dirty="0"/>
                        <a:t>Out-Sourcing</a:t>
                      </a:r>
                      <a:r>
                        <a:rPr lang="ja-JP" altLang="en-US" dirty="0"/>
                        <a:t>　アウトソーシング</a:t>
                      </a:r>
                      <a:endParaRPr lang="zh-CN" altLang="en-US" dirty="0"/>
                    </a:p>
                  </a:txBody>
                  <a:tcPr/>
                </a:tc>
                <a:extLst>
                  <a:ext uri="{0D108BD9-81ED-4DB2-BD59-A6C34878D82A}">
                    <a16:rowId xmlns:a16="http://schemas.microsoft.com/office/drawing/2014/main" val="2975502518"/>
                  </a:ext>
                </a:extLst>
              </a:tr>
              <a:tr h="370840">
                <a:tc>
                  <a:txBody>
                    <a:bodyPr/>
                    <a:lstStyle/>
                    <a:p>
                      <a:r>
                        <a:rPr lang="en-US" altLang="ja-JP" dirty="0"/>
                        <a:t>SS</a:t>
                      </a:r>
                      <a:endParaRPr lang="zh-CN" altLang="en-US" dirty="0"/>
                    </a:p>
                  </a:txBody>
                  <a:tcPr/>
                </a:tc>
                <a:tc>
                  <a:txBody>
                    <a:bodyPr/>
                    <a:lstStyle/>
                    <a:p>
                      <a:r>
                        <a:rPr lang="ja-JP" altLang="en-US" dirty="0"/>
                        <a:t>ソリューションサービス　</a:t>
                      </a:r>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t>iLab</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自社研究・新規</a:t>
                      </a:r>
                      <a:r>
                        <a:rPr lang="ja-JP" altLang="en-US"/>
                        <a:t>事業創出チーム</a:t>
                      </a: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Client Manager</a:t>
                      </a: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MA</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SI</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Roboto" panose="02000000000000000000" pitchFamily="2" charset="0"/>
                        </a:rPr>
                        <a:t>S</a:t>
                      </a:r>
                      <a:r>
                        <a:rPr lang="en-US" altLang="ja-JP" b="0" i="0" dirty="0">
                          <a:solidFill>
                            <a:srgbClr val="000000"/>
                          </a:solidFill>
                          <a:effectLst/>
                          <a:latin typeface="Roboto" panose="02000000000000000000" pitchFamily="2" charset="0"/>
                        </a:rPr>
                        <a:t>ystem Integration</a:t>
                      </a:r>
                      <a:r>
                        <a:rPr lang="ja-JP" altLang="en-US" b="0" i="0" dirty="0">
                          <a:solidFill>
                            <a:srgbClr val="000000"/>
                          </a:solidFill>
                          <a:effectLst/>
                          <a:latin typeface="Roboto" panose="02000000000000000000" pitchFamily="2" charset="0"/>
                        </a:rPr>
                        <a:t>　</a:t>
                      </a: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Roboto" panose="02000000000000000000" pitchFamily="2" charset="0"/>
                        </a:rPr>
                        <a:t>PdM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effectLst/>
                          <a:latin typeface="Tahoma" panose="020B0604030504040204" pitchFamily="34" charset="0"/>
                        </a:rPr>
                        <a:t>product manager</a:t>
                      </a:r>
                      <a:r>
                        <a:rPr lang="ja-JP" altLang="en-US" sz="1800" dirty="0">
                          <a:effectLst/>
                          <a:latin typeface="Tahoma" panose="020B0604030504040204" pitchFamily="34" charset="0"/>
                        </a:rPr>
                        <a:t>　</a:t>
                      </a: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559080645"/>
                  </a:ext>
                </a:extLst>
              </a:tr>
            </a:tbl>
          </a:graphicData>
        </a:graphic>
      </p:graphicFrame>
    </p:spTree>
    <p:extLst>
      <p:ext uri="{BB962C8B-B14F-4D97-AF65-F5344CB8AC3E}">
        <p14:creationId xmlns:p14="http://schemas.microsoft.com/office/powerpoint/2010/main" val="1194096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2022/3/8</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810792048"/>
              </p:ext>
            </p:extLst>
          </p:nvPr>
        </p:nvGraphicFramePr>
        <p:xfrm>
          <a:off x="315152" y="492443"/>
          <a:ext cx="11561696" cy="375920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7615003">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分野</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800" b="1" dirty="0">
                          <a:solidFill>
                            <a:schemeClr val="lt1"/>
                          </a:solidFill>
                          <a:effectLst/>
                          <a:latin typeface="+mn-ea"/>
                          <a:ea typeface="+mn-ea"/>
                          <a:cs typeface="+mn-cs"/>
                        </a:rPr>
                        <a:t>key technology</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en-US" altLang="zh-CN" dirty="0">
                          <a:latin typeface="+mn-ea"/>
                          <a:ea typeface="+mn-ea"/>
                        </a:rPr>
                        <a:t>infrastructure</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四つデータセンター構築：札幌、東京、大阪、福岡</a:t>
                      </a: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行政</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en-US" altLang="ja-JP" dirty="0">
                          <a:latin typeface="+mn-ea"/>
                          <a:ea typeface="+mn-ea"/>
                        </a:rPr>
                        <a:t>H</a:t>
                      </a:r>
                      <a:r>
                        <a:rPr lang="en-US" altLang="zh-CN" dirty="0">
                          <a:latin typeface="+mn-ea"/>
                          <a:ea typeface="+mn-ea"/>
                        </a:rPr>
                        <a:t>ealth</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r>
                        <a:rPr lang="en-US" altLang="ja-JP" dirty="0">
                          <a:latin typeface="+mn-ea"/>
                          <a:ea typeface="+mn-ea"/>
                        </a:rPr>
                        <a:t>E</a:t>
                      </a:r>
                      <a:r>
                        <a:rPr lang="en-US" altLang="zh-CN" dirty="0">
                          <a:latin typeface="+mn-ea"/>
                          <a:ea typeface="+mn-ea"/>
                        </a:rPr>
                        <a:t>ducate</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2022/3/8</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5416083" y="3863976"/>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更新中</a:t>
            </a:r>
          </a:p>
        </p:txBody>
      </p:sp>
    </p:spTree>
    <p:extLst>
      <p:ext uri="{BB962C8B-B14F-4D97-AF65-F5344CB8AC3E}">
        <p14:creationId xmlns:p14="http://schemas.microsoft.com/office/powerpoint/2010/main" val="79256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nvGraphicFramePr>
        <p:xfrm>
          <a:off x="315152" y="492443"/>
          <a:ext cx="11561696" cy="27482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２０２２</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endParaRPr lang="en-US" altLang="ja-JP" sz="1800" b="0" dirty="0">
                        <a:solidFill>
                          <a:schemeClr val="tx1"/>
                        </a:solidFill>
                        <a:effectLst/>
                        <a:latin typeface="+mn-ea"/>
                        <a:ea typeface="+mn-ea"/>
                        <a:cs typeface="+mn-cs"/>
                      </a:endParaRPr>
                    </a:p>
                    <a:p>
                      <a:r>
                        <a:rPr lang="en-US" altLang="zh-CN" sz="1800" b="0" dirty="0">
                          <a:solidFill>
                            <a:schemeClr val="tx1"/>
                          </a:solidFill>
                          <a:effectLst/>
                          <a:latin typeface="+mn-ea"/>
                          <a:ea typeface="+mn-ea"/>
                          <a:cs typeface="+mn-cs"/>
                        </a:rPr>
                        <a:t>8</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a:t>
                      </a:r>
                    </a:p>
                    <a:p>
                      <a:r>
                        <a:rPr lang="en-US" altLang="ja-JP" sz="1800" b="0" dirty="0">
                          <a:solidFill>
                            <a:schemeClr val="tx1"/>
                          </a:solidFill>
                          <a:effectLst/>
                          <a:latin typeface="+mn-ea"/>
                          <a:ea typeface="+mn-ea"/>
                          <a:cs typeface="+mn-cs"/>
                        </a:rPr>
                        <a:t>160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20</a:t>
                      </a:r>
                    </a:p>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２０２３</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r>
                        <a:rPr lang="en-US" altLang="ja-JP" dirty="0">
                          <a:latin typeface="+mn-ea"/>
                          <a:ea typeface="+mn-ea"/>
                        </a:rPr>
                        <a:t>50%UP</a:t>
                      </a:r>
                      <a:r>
                        <a:rPr lang="ja-JP" altLang="en-US" sz="1800" b="0" dirty="0">
                          <a:solidFill>
                            <a:schemeClr val="tx1"/>
                          </a:solidFill>
                          <a:effectLst/>
                          <a:latin typeface="+mn-ea"/>
                          <a:ea typeface="+mn-ea"/>
                          <a:cs typeface="+mn-cs"/>
                        </a:rPr>
                        <a:t>）</a:t>
                      </a:r>
                      <a:endParaRPr lang="en-US" altLang="zh-CN" sz="1800" dirty="0">
                        <a:solidFill>
                          <a:schemeClr val="dk1"/>
                        </a:solidFill>
                        <a:effectLst/>
                        <a:latin typeface="+mn-ea"/>
                        <a:ea typeface="+mn-ea"/>
                        <a:cs typeface="+mn-cs"/>
                      </a:endParaRPr>
                    </a:p>
                    <a:p>
                      <a:r>
                        <a:rPr lang="en-US" altLang="zh-CN" sz="1800" dirty="0">
                          <a:solidFill>
                            <a:schemeClr val="dk1"/>
                          </a:solidFill>
                          <a:effectLst/>
                          <a:latin typeface="+mn-ea"/>
                          <a:ea typeface="+mn-ea"/>
                          <a:cs typeface="+mn-cs"/>
                        </a:rPr>
                        <a:t>7.5</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1</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0.7</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0.8</a:t>
                      </a:r>
                    </a:p>
                    <a:p>
                      <a:r>
                        <a:rPr lang="en-US" altLang="ja-JP" sz="1800" dirty="0">
                          <a:solidFill>
                            <a:schemeClr val="dk1"/>
                          </a:solidFill>
                          <a:effectLst/>
                          <a:latin typeface="+mn-ea"/>
                          <a:ea typeface="+mn-ea"/>
                          <a:cs typeface="+mn-cs"/>
                        </a:rPr>
                        <a:t>225</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30</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21</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24</a:t>
                      </a:r>
                    </a:p>
                    <a:p>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2022/3/8</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931537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4064026948"/>
              </p:ext>
            </p:extLst>
          </p:nvPr>
        </p:nvGraphicFramePr>
        <p:xfrm>
          <a:off x="315152" y="533381"/>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２０２４</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文脈分析（音声認識も含め）、自動</a:t>
                      </a:r>
                      <a:r>
                        <a:rPr lang="zh-CN" altLang="zh-CN" sz="1800" dirty="0">
                          <a:solidFill>
                            <a:schemeClr val="dk1"/>
                          </a:solidFill>
                          <a:effectLst/>
                          <a:latin typeface="+mn-ea"/>
                          <a:ea typeface="+mn-ea"/>
                          <a:cs typeface="+mn-cs"/>
                        </a:rPr>
                        <a:t>推薦</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IoT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ja-JP" altLang="en-US" sz="1800" dirty="0">
                          <a:solidFill>
                            <a:schemeClr val="dk1"/>
                          </a:solidFill>
                          <a:effectLst/>
                          <a:latin typeface="+mn-ea"/>
                          <a:ea typeface="+mn-ea"/>
                          <a:cs typeface="+mn-cs"/>
                        </a:rPr>
                        <a:t>、</a:t>
                      </a:r>
                      <a:r>
                        <a:rPr lang="zh-CN" altLang="zh-CN" sz="1800" dirty="0">
                          <a:solidFill>
                            <a:schemeClr val="dk1"/>
                          </a:solidFill>
                          <a:effectLst/>
                          <a:latin typeface="+mn-ea"/>
                          <a:ea typeface="+mn-ea"/>
                          <a:cs typeface="+mn-cs"/>
                        </a:rPr>
                        <a:t>多</a:t>
                      </a:r>
                      <a:r>
                        <a:rPr lang="ja-JP" altLang="en-US" sz="1800" dirty="0">
                          <a:solidFill>
                            <a:schemeClr val="dk1"/>
                          </a:solidFill>
                          <a:effectLst/>
                          <a:latin typeface="+mn-ea"/>
                          <a:ea typeface="+mn-ea"/>
                          <a:cs typeface="+mn-cs"/>
                        </a:rPr>
                        <a:t>実体</a:t>
                      </a:r>
                      <a:r>
                        <a:rPr lang="zh-CN" altLang="zh-CN" sz="1800" dirty="0">
                          <a:solidFill>
                            <a:schemeClr val="dk1"/>
                          </a:solidFill>
                          <a:effectLst/>
                          <a:latin typeface="+mn-ea"/>
                          <a:ea typeface="+mn-ea"/>
                          <a:cs typeface="+mn-cs"/>
                        </a:rPr>
                        <a:t>店舗、商品管理＆物流）</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スクール業務管理、学力テスト＆分析</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中小企業社内管理（人事、労務、情報）</a:t>
                      </a:r>
                      <a:r>
                        <a:rPr lang="en-US" altLang="ja-JP" sz="1800" dirty="0">
                          <a:solidFill>
                            <a:schemeClr val="dk1"/>
                          </a:solidFill>
                          <a:effectLst/>
                          <a:latin typeface="+mn-ea"/>
                          <a:ea typeface="+mn-ea"/>
                          <a:cs typeface="+mn-cs"/>
                        </a:rPr>
                        <a:t>SaaS</a:t>
                      </a: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500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66</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7</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solidFill>
                            <a:schemeClr val="dk1"/>
                          </a:solidFill>
                          <a:latin typeface="+mn-ea"/>
                          <a:ea typeface="+mn-ea"/>
                          <a:cs typeface="+mn-cs"/>
                        </a:rPr>
                        <a:t>0.9</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0.6</a:t>
                      </a:r>
                      <a:endParaRPr lang="en-US" altLang="ja-JP" dirty="0">
                        <a:solidFill>
                          <a:schemeClr val="dk1"/>
                        </a:solidFill>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350</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75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45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3</a:t>
                      </a:r>
                      <a:r>
                        <a:rPr lang="en-US" altLang="ja-JP" dirty="0">
                          <a:solidFill>
                            <a:schemeClr val="dk1"/>
                          </a:solidFill>
                          <a:latin typeface="+mn-ea"/>
                          <a:ea typeface="+mn-ea"/>
                          <a:cs typeface="+mn-cs"/>
                        </a:rPr>
                        <a:t>0</a:t>
                      </a: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2022/3/8</a:t>
            </a:fld>
            <a:endParaRPr lang="en-US"/>
          </a:p>
        </p:txBody>
      </p:sp>
      <p:sp>
        <p:nvSpPr>
          <p:cNvPr id="6" name="吹き出し: 角を丸めた四角形 5">
            <a:extLst>
              <a:ext uri="{FF2B5EF4-FFF2-40B4-BE49-F238E27FC236}">
                <a16:creationId xmlns:a16="http://schemas.microsoft.com/office/drawing/2014/main" id="{63D53D9A-3135-42AD-AC56-7AAD60718A7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4987772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414550274"/>
              </p:ext>
            </p:extLst>
          </p:nvPr>
        </p:nvGraphicFramePr>
        <p:xfrm>
          <a:off x="315152" y="533381"/>
          <a:ext cx="11561696" cy="2382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、健康アナウンス</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）、オンライン授業ツール</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中小企業社内管理（人事、労務、資産、情報、教育）</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バーチャルスクール（業務管理、学力テスト＆分析）</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700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6.5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1</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mn-ea"/>
                          <a:ea typeface="+mn-ea"/>
                        </a:rPr>
                        <a:t>455</a:t>
                      </a:r>
                      <a:r>
                        <a:rPr lang="zh-CN" altLang="en-US" dirty="0">
                          <a:latin typeface="+mn-ea"/>
                          <a:ea typeface="+mn-ea"/>
                        </a:rPr>
                        <a:t>：</a:t>
                      </a:r>
                      <a:r>
                        <a:rPr lang="en-US" altLang="ja-JP" dirty="0">
                          <a:latin typeface="+mn-ea"/>
                          <a:ea typeface="+mn-ea"/>
                        </a:rPr>
                        <a:t>140:</a:t>
                      </a:r>
                      <a:r>
                        <a:rPr lang="zh-CN" altLang="en-US" dirty="0">
                          <a:latin typeface="+mn-ea"/>
                          <a:ea typeface="+mn-ea"/>
                        </a:rPr>
                        <a:t>：</a:t>
                      </a:r>
                      <a:r>
                        <a:rPr lang="en-US" altLang="ja-JP" dirty="0">
                          <a:latin typeface="+mn-ea"/>
                          <a:ea typeface="+mn-ea"/>
                        </a:rPr>
                        <a:t>70</a:t>
                      </a:r>
                      <a:r>
                        <a:rPr lang="zh-CN" altLang="en-US" dirty="0">
                          <a:latin typeface="+mn-ea"/>
                          <a:ea typeface="+mn-ea"/>
                        </a:rPr>
                        <a:t>：</a:t>
                      </a:r>
                      <a:r>
                        <a:rPr lang="en-US" altLang="ja-JP" dirty="0">
                          <a:latin typeface="+mn-ea"/>
                          <a:ea typeface="+mn-ea"/>
                        </a:rPr>
                        <a:t>35</a:t>
                      </a:r>
                      <a:endParaRPr lang="zh-CN" altLang="en-US" b="0" dirty="0">
                        <a:solidFill>
                          <a:schemeClr val="tx1"/>
                        </a:solidFill>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2022/3/8</a:t>
            </a:fld>
            <a:endParaRPr lang="en-US"/>
          </a:p>
        </p:txBody>
      </p:sp>
      <p:sp>
        <p:nvSpPr>
          <p:cNvPr id="6" name="吹き出し: 角を丸めた四角形 5">
            <a:extLst>
              <a:ext uri="{FF2B5EF4-FFF2-40B4-BE49-F238E27FC236}">
                <a16:creationId xmlns:a16="http://schemas.microsoft.com/office/drawing/2014/main" id="{512A43B7-64EC-4C6D-8801-BF0614E837C1}"/>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246146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2022/3/8</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828649144"/>
              </p:ext>
            </p:extLst>
          </p:nvPr>
        </p:nvGraphicFramePr>
        <p:xfrm>
          <a:off x="386107" y="492443"/>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２０２６</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２</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　　　　　　　　</a:t>
                      </a:r>
                      <a:r>
                        <a:rPr lang="ja-JP" altLang="en-US" sz="1800" dirty="0">
                          <a:solidFill>
                            <a:schemeClr val="dk1"/>
                          </a:solidFill>
                          <a:effectLst/>
                          <a:latin typeface="+mn-ea"/>
                          <a:ea typeface="+mn-ea"/>
                          <a:cs typeface="+mn-cs"/>
                        </a:rPr>
                        <a:t>バーチャルスクール（業務管理、学力テスト＆分析、セキュリティ、健康）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43</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6</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zh-CN" dirty="0">
                          <a:latin typeface="+mn-ea"/>
                          <a:ea typeface="+mn-ea"/>
                        </a:rPr>
                        <a:t>1</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600</a:t>
                      </a:r>
                      <a:r>
                        <a:rPr lang="zh-CN" altLang="en-US" dirty="0">
                          <a:latin typeface="+mn-ea"/>
                          <a:ea typeface="+mn-ea"/>
                        </a:rPr>
                        <a:t>：</a:t>
                      </a:r>
                      <a:r>
                        <a:rPr lang="en-US" altLang="ja-JP" dirty="0">
                          <a:latin typeface="+mn-ea"/>
                          <a:ea typeface="+mn-ea"/>
                        </a:rPr>
                        <a:t>250</a:t>
                      </a:r>
                      <a:r>
                        <a:rPr lang="zh-CN" altLang="en-US" dirty="0">
                          <a:latin typeface="+mn-ea"/>
                          <a:ea typeface="+mn-ea"/>
                        </a:rPr>
                        <a:t>：</a:t>
                      </a:r>
                      <a:r>
                        <a:rPr lang="en-US" altLang="zh-CN" dirty="0">
                          <a:latin typeface="+mn-ea"/>
                          <a:ea typeface="+mn-ea"/>
                        </a:rPr>
                        <a:t>100</a:t>
                      </a:r>
                      <a:r>
                        <a:rPr lang="zh-CN" altLang="en-US" dirty="0">
                          <a:latin typeface="+mn-ea"/>
                          <a:ea typeface="+mn-ea"/>
                        </a:rPr>
                        <a:t>：</a:t>
                      </a:r>
                      <a:r>
                        <a:rPr lang="en-US" altLang="zh-CN" dirty="0">
                          <a:latin typeface="+mn-ea"/>
                          <a:ea typeface="+mn-ea"/>
                        </a:rPr>
                        <a:t>5</a:t>
                      </a:r>
                      <a:r>
                        <a:rPr lang="en-US" altLang="ja-JP" dirty="0">
                          <a:latin typeface="+mn-ea"/>
                          <a:ea typeface="+mn-ea"/>
                        </a:rPr>
                        <a:t>0</a:t>
                      </a:r>
                      <a:endParaRPr lang="zh-CN" altLang="en-US" dirty="0">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054128941"/>
                  </a:ext>
                </a:extLst>
              </a:tr>
            </a:tbl>
          </a:graphicData>
        </a:graphic>
      </p:graphicFrame>
      <p:sp>
        <p:nvSpPr>
          <p:cNvPr id="7" name="吹き出し: 角を丸めた四角形 6">
            <a:extLst>
              <a:ext uri="{FF2B5EF4-FFF2-40B4-BE49-F238E27FC236}">
                <a16:creationId xmlns:a16="http://schemas.microsoft.com/office/drawing/2014/main" id="{A5B05A7F-344F-42A0-9CC5-EDAF302999A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794685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2022/3/8</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288332108"/>
              </p:ext>
            </p:extLst>
          </p:nvPr>
        </p:nvGraphicFramePr>
        <p:xfrm>
          <a:off x="332319" y="492443"/>
          <a:ext cx="11561696" cy="1833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650</a:t>
                      </a:r>
                      <a:r>
                        <a:rPr lang="zh-CN" altLang="en-US" dirty="0">
                          <a:latin typeface="+mn-ea"/>
                          <a:ea typeface="+mn-ea"/>
                        </a:rPr>
                        <a:t>：</a:t>
                      </a:r>
                      <a:r>
                        <a:rPr lang="en-US" altLang="zh-CN" dirty="0">
                          <a:latin typeface="+mn-ea"/>
                          <a:ea typeface="+mn-ea"/>
                        </a:rPr>
                        <a:t>390</a:t>
                      </a:r>
                      <a:r>
                        <a:rPr lang="zh-CN" altLang="en-US" dirty="0">
                          <a:latin typeface="+mn-ea"/>
                          <a:ea typeface="+mn-ea"/>
                        </a:rPr>
                        <a:t>：</a:t>
                      </a:r>
                      <a:r>
                        <a:rPr lang="en-US" altLang="zh-CN" dirty="0">
                          <a:latin typeface="+mn-ea"/>
                          <a:ea typeface="+mn-ea"/>
                        </a:rPr>
                        <a:t>195</a:t>
                      </a:r>
                      <a:r>
                        <a:rPr lang="zh-CN" altLang="en-US" dirty="0">
                          <a:latin typeface="+mn-ea"/>
                          <a:ea typeface="+mn-ea"/>
                        </a:rPr>
                        <a:t>：</a:t>
                      </a:r>
                      <a:r>
                        <a:rPr lang="en-US" altLang="zh-CN" dirty="0">
                          <a:latin typeface="+mn-ea"/>
                          <a:ea typeface="+mn-ea"/>
                        </a:rPr>
                        <a:t>65</a:t>
                      </a:r>
                      <a:endParaRPr lang="zh-CN" altLang="en-US"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7" name="吹き出し: 角を丸めた四角形 6">
            <a:extLst>
              <a:ext uri="{FF2B5EF4-FFF2-40B4-BE49-F238E27FC236}">
                <a16:creationId xmlns:a16="http://schemas.microsoft.com/office/drawing/2014/main" id="{B8E3A121-B874-464B-9CA8-57D4FA41A67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168135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026155869"/>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1800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4</a:t>
                      </a:r>
                      <a:r>
                        <a:rPr lang="zh-CN" altLang="en-US" dirty="0">
                          <a:latin typeface="+mn-ea"/>
                          <a:ea typeface="+mn-ea"/>
                        </a:rPr>
                        <a:t>：</a:t>
                      </a:r>
                      <a:r>
                        <a:rPr lang="en-US" altLang="zh-CN" dirty="0">
                          <a:latin typeface="+mn-ea"/>
                          <a:ea typeface="+mn-ea"/>
                        </a:rPr>
                        <a:t>3.5</a:t>
                      </a: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0.5</a:t>
                      </a:r>
                      <a:endParaRPr lang="en-US" altLang="ja-JP" strike="sngStrike"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720</a:t>
                      </a:r>
                      <a:r>
                        <a:rPr lang="zh-CN" altLang="en-US" dirty="0">
                          <a:latin typeface="+mn-ea"/>
                          <a:ea typeface="+mn-ea"/>
                        </a:rPr>
                        <a:t>：</a:t>
                      </a:r>
                      <a:r>
                        <a:rPr lang="en-US" altLang="zh-CN" dirty="0">
                          <a:latin typeface="+mn-ea"/>
                          <a:ea typeface="+mn-ea"/>
                        </a:rPr>
                        <a:t>630</a:t>
                      </a:r>
                      <a:r>
                        <a:rPr lang="zh-CN" altLang="en-US" dirty="0">
                          <a:latin typeface="+mn-ea"/>
                          <a:ea typeface="+mn-ea"/>
                        </a:rPr>
                        <a:t>：</a:t>
                      </a:r>
                      <a:r>
                        <a:rPr lang="en-US" altLang="zh-CN" dirty="0">
                          <a:latin typeface="+mn-ea"/>
                          <a:ea typeface="+mn-ea"/>
                        </a:rPr>
                        <a:t>360</a:t>
                      </a:r>
                      <a:r>
                        <a:rPr lang="zh-CN" altLang="en-US" dirty="0">
                          <a:latin typeface="+mn-ea"/>
                          <a:ea typeface="+mn-ea"/>
                        </a:rPr>
                        <a:t>：</a:t>
                      </a:r>
                      <a:r>
                        <a:rPr lang="en-US" altLang="zh-CN" dirty="0">
                          <a:latin typeface="+mn-ea"/>
                          <a:ea typeface="+mn-ea"/>
                        </a:rPr>
                        <a:t>90</a:t>
                      </a:r>
                      <a:endParaRPr lang="en-US" altLang="ja-JP"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3723743411"/>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2022/3/8</a:t>
            </a:fld>
            <a:endParaRPr lang="en-US"/>
          </a:p>
        </p:txBody>
      </p:sp>
      <p:sp>
        <p:nvSpPr>
          <p:cNvPr id="6" name="吹き出し: 角を丸めた四角形 5">
            <a:extLst>
              <a:ext uri="{FF2B5EF4-FFF2-40B4-BE49-F238E27FC236}">
                <a16:creationId xmlns:a16="http://schemas.microsoft.com/office/drawing/2014/main" id="{5C424A38-614E-4779-AD3D-600DDCC15BAB}"/>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0612468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3911186873"/>
              </p:ext>
            </p:extLst>
          </p:nvPr>
        </p:nvGraphicFramePr>
        <p:xfrm>
          <a:off x="306261" y="492443"/>
          <a:ext cx="11561696" cy="1285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28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3.5</a:t>
                      </a:r>
                      <a:r>
                        <a:rPr lang="zh-CN" altLang="en-US" dirty="0">
                          <a:latin typeface="+mn-ea"/>
                          <a:ea typeface="+mn-ea"/>
                        </a:rPr>
                        <a:t>：</a:t>
                      </a:r>
                      <a:r>
                        <a:rPr lang="en-US" altLang="zh-CN" dirty="0">
                          <a:latin typeface="+mn-ea"/>
                          <a:ea typeface="+mn-ea"/>
                        </a:rPr>
                        <a:t>3</a:t>
                      </a:r>
                      <a:r>
                        <a:rPr lang="en-US" altLang="ja-JP" dirty="0">
                          <a:latin typeface="+mn-ea"/>
                          <a:ea typeface="+mn-ea"/>
                        </a:rPr>
                        <a:t>.5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805</a:t>
                      </a:r>
                      <a:r>
                        <a:rPr lang="zh-CN" altLang="en-US" dirty="0">
                          <a:latin typeface="+mn-ea"/>
                          <a:ea typeface="+mn-ea"/>
                        </a:rPr>
                        <a:t>：</a:t>
                      </a:r>
                      <a:r>
                        <a:rPr lang="en-US" altLang="zh-CN" dirty="0">
                          <a:latin typeface="+mn-ea"/>
                          <a:ea typeface="+mn-ea"/>
                        </a:rPr>
                        <a:t>805</a:t>
                      </a:r>
                      <a:r>
                        <a:rPr lang="zh-CN" altLang="en-US" dirty="0">
                          <a:latin typeface="+mn-ea"/>
                          <a:ea typeface="+mn-ea"/>
                        </a:rPr>
                        <a:t>：</a:t>
                      </a:r>
                      <a:r>
                        <a:rPr lang="en-US" altLang="zh-CN" dirty="0">
                          <a:latin typeface="+mn-ea"/>
                          <a:ea typeface="+mn-ea"/>
                        </a:rPr>
                        <a:t>575</a:t>
                      </a:r>
                      <a:r>
                        <a:rPr lang="zh-CN" altLang="en-US" dirty="0">
                          <a:latin typeface="+mn-ea"/>
                          <a:ea typeface="+mn-ea"/>
                        </a:rPr>
                        <a:t>：</a:t>
                      </a:r>
                      <a:r>
                        <a:rPr lang="en-US" altLang="zh-CN" dirty="0">
                          <a:latin typeface="+mn-ea"/>
                          <a:ea typeface="+mn-ea"/>
                        </a:rPr>
                        <a:t>115</a:t>
                      </a:r>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2022/3/8</a:t>
            </a:fld>
            <a:endParaRPr lang="en-US"/>
          </a:p>
        </p:txBody>
      </p:sp>
      <p:sp>
        <p:nvSpPr>
          <p:cNvPr id="6" name="吹き出し: 角を丸めた四角形 5">
            <a:extLst>
              <a:ext uri="{FF2B5EF4-FFF2-40B4-BE49-F238E27FC236}">
                <a16:creationId xmlns:a16="http://schemas.microsoft.com/office/drawing/2014/main" id="{4B3CDA37-263B-467B-8D55-84B187DE4434}"/>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2455938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114212096"/>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3000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0.5</a:t>
                      </a:r>
                      <a:endParaRPr lang="en-US" altLang="ja-JP" dirty="0">
                        <a:latin typeface="+mn-ea"/>
                        <a:ea typeface="+mn-ea"/>
                      </a:endParaRPr>
                    </a:p>
                    <a:p>
                      <a:r>
                        <a:rPr lang="en-US" altLang="zh-CN" dirty="0">
                          <a:latin typeface="+mn-ea"/>
                          <a:ea typeface="+mn-ea"/>
                        </a:rPr>
                        <a:t>900</a:t>
                      </a:r>
                      <a:r>
                        <a:rPr lang="zh-CN" altLang="en-US" dirty="0">
                          <a:latin typeface="+mn-ea"/>
                          <a:ea typeface="+mn-ea"/>
                        </a:rPr>
                        <a:t>：</a:t>
                      </a:r>
                      <a:r>
                        <a:rPr lang="en-US" altLang="zh-CN" dirty="0">
                          <a:latin typeface="+mn-ea"/>
                          <a:ea typeface="+mn-ea"/>
                        </a:rPr>
                        <a:t>1050</a:t>
                      </a:r>
                      <a:r>
                        <a:rPr lang="zh-CN" altLang="en-US" dirty="0">
                          <a:latin typeface="+mn-ea"/>
                          <a:ea typeface="+mn-ea"/>
                        </a:rPr>
                        <a:t>：</a:t>
                      </a:r>
                      <a:r>
                        <a:rPr lang="en-US" altLang="zh-CN" dirty="0">
                          <a:latin typeface="+mn-ea"/>
                          <a:ea typeface="+mn-ea"/>
                        </a:rPr>
                        <a:t>900</a:t>
                      </a:r>
                      <a:r>
                        <a:rPr lang="zh-CN" altLang="en-US" dirty="0">
                          <a:latin typeface="+mn-ea"/>
                          <a:ea typeface="+mn-ea"/>
                        </a:rPr>
                        <a:t>：</a:t>
                      </a:r>
                      <a:r>
                        <a:rPr lang="en-US" altLang="zh-CN" dirty="0">
                          <a:latin typeface="+mn-ea"/>
                          <a:ea typeface="+mn-ea"/>
                        </a:rPr>
                        <a:t>150</a:t>
                      </a:r>
                    </a:p>
                    <a:p>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2022/3/8</a:t>
            </a:fld>
            <a:endParaRPr lang="en-US"/>
          </a:p>
        </p:txBody>
      </p:sp>
      <p:sp>
        <p:nvSpPr>
          <p:cNvPr id="6" name="吹き出し: 角を丸めた四角形 5">
            <a:extLst>
              <a:ext uri="{FF2B5EF4-FFF2-40B4-BE49-F238E27FC236}">
                <a16:creationId xmlns:a16="http://schemas.microsoft.com/office/drawing/2014/main" id="{F3781EC8-81A1-4CCB-AC89-D8EFDE02273C}"/>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529069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6" y="843677"/>
            <a:ext cx="11531356" cy="3323987"/>
          </a:xfrm>
        </p:spPr>
        <p:txBody>
          <a:bodyPr/>
          <a:lstStyle/>
          <a:p>
            <a:pPr marL="285750" indent="-285750">
              <a:buFont typeface="Arial" panose="020B0604020202020204" pitchFamily="34" charset="0"/>
              <a:buChar char="•"/>
            </a:pPr>
            <a:r>
              <a:rPr lang="ja-JP" altLang="en-US" dirty="0">
                <a:highlight>
                  <a:srgbClr val="00FF00"/>
                </a:highlight>
              </a:rPr>
              <a:t>リスク洗出・課題整理</a:t>
            </a:r>
            <a:endParaRPr lang="en-US" altLang="ja-JP" dirty="0">
              <a:highlight>
                <a:srgbClr val="00FF00"/>
              </a:highlight>
            </a:endParaRPr>
          </a:p>
          <a:p>
            <a:pPr marL="285750" indent="-285750">
              <a:buFont typeface="Arial" panose="020B0604020202020204" pitchFamily="34" charset="0"/>
              <a:buChar char="•"/>
            </a:pPr>
            <a:r>
              <a:rPr lang="ja-JP" altLang="en-US" dirty="0"/>
              <a:t>ゴール設定（</a:t>
            </a:r>
            <a:r>
              <a:rPr lang="en-US" altLang="ja-JP" b="0" i="0" dirty="0">
                <a:solidFill>
                  <a:srgbClr val="333333"/>
                </a:solidFill>
                <a:effectLst/>
                <a:latin typeface="Arial" panose="020B0604020202020204" pitchFamily="34" charset="0"/>
              </a:rPr>
              <a:t>Objectives</a:t>
            </a:r>
            <a:r>
              <a:rPr lang="ja-JP" altLang="en-US" dirty="0"/>
              <a:t>）</a:t>
            </a:r>
            <a:endParaRPr lang="en-US" altLang="ja-JP" sz="2400" dirty="0"/>
          </a:p>
          <a:p>
            <a:pPr marL="285750" indent="-285750">
              <a:buFont typeface="Arial" panose="020B0604020202020204" pitchFamily="34" charset="0"/>
              <a:buChar char="•"/>
            </a:pPr>
            <a:r>
              <a:rPr lang="ja-JP" altLang="en-US" sz="2400" dirty="0"/>
              <a:t>対策：組織改革</a:t>
            </a:r>
            <a:endParaRPr lang="en-US" altLang="ja-JP" sz="2400" dirty="0"/>
          </a:p>
          <a:p>
            <a:pPr marL="285750" indent="-285750">
              <a:buFont typeface="Arial" panose="020B0604020202020204" pitchFamily="34" charset="0"/>
              <a:buChar char="•"/>
            </a:pPr>
            <a:r>
              <a:rPr lang="ja-JP" altLang="en-US" sz="2400" dirty="0"/>
              <a:t>対策：チームワーク</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対策：セキュリティ</a:t>
            </a:r>
            <a:endParaRPr lang="en-US" altLang="ja-JP" sz="2400" dirty="0"/>
          </a:p>
          <a:p>
            <a:pPr marL="285750" indent="-285750">
              <a:buFont typeface="Arial" panose="020B0604020202020204" pitchFamily="34" charset="0"/>
              <a:buChar char="•"/>
            </a:pPr>
            <a:r>
              <a:rPr lang="ja-JP" altLang="en-US" sz="2400" dirty="0"/>
              <a:t>対策：コミュニケーション</a:t>
            </a:r>
            <a:endParaRPr lang="en-US" altLang="ja-JP" sz="2400" dirty="0"/>
          </a:p>
          <a:p>
            <a:pPr marL="285750" indent="-285750">
              <a:buFont typeface="Arial" panose="020B0604020202020204" pitchFamily="34" charset="0"/>
              <a:buChar char="•"/>
            </a:pPr>
            <a:r>
              <a:rPr lang="ja-JP" altLang="en-US" dirty="0"/>
              <a:t>成果評価（</a:t>
            </a:r>
            <a:r>
              <a:rPr lang="en-US" altLang="ja-JP" dirty="0"/>
              <a:t>Key Results</a:t>
            </a:r>
            <a:r>
              <a:rPr lang="ja-JP" altLang="en-US" dirty="0"/>
              <a:t>）</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2022/3/8</a:t>
            </a:fld>
            <a:endParaRPr lang="en-US"/>
          </a:p>
        </p:txBody>
      </p:sp>
    </p:spTree>
    <p:extLst>
      <p:ext uri="{BB962C8B-B14F-4D97-AF65-F5344CB8AC3E}">
        <p14:creationId xmlns:p14="http://schemas.microsoft.com/office/powerpoint/2010/main" val="29846603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2022/3/8</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4109108521"/>
              </p:ext>
            </p:extLst>
          </p:nvPr>
        </p:nvGraphicFramePr>
        <p:xfrm>
          <a:off x="315152" y="856142"/>
          <a:ext cx="11572050" cy="1112520"/>
        </p:xfrm>
        <a:graphic>
          <a:graphicData uri="http://schemas.openxmlformats.org/drawingml/2006/table">
            <a:tbl>
              <a:tblPr firstRow="1" bandRow="1">
                <a:tableStyleId>{7DF18680-E054-41AD-8BC1-D1AEF772440D}</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
        <p:nvSpPr>
          <p:cNvPr id="6" name="吹き出し: 角を丸めた四角形 5">
            <a:extLst>
              <a:ext uri="{FF2B5EF4-FFF2-40B4-BE49-F238E27FC236}">
                <a16:creationId xmlns:a16="http://schemas.microsoft.com/office/drawing/2014/main" id="{4969D232-6B8A-4D3E-AD6E-111BD794F1A1}"/>
              </a:ext>
            </a:extLst>
          </p:cNvPr>
          <p:cNvSpPr/>
          <p:nvPr/>
        </p:nvSpPr>
        <p:spPr>
          <a:xfrm>
            <a:off x="5565985" y="2703717"/>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267932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3693319"/>
          </a:xfrm>
        </p:spPr>
        <p:txBody>
          <a:bodyPr/>
          <a:lstStyle/>
          <a:p>
            <a:pPr marL="285750" indent="-285750">
              <a:buFont typeface="Arial" panose="020B0604020202020204" pitchFamily="34" charset="0"/>
              <a:buChar char="•"/>
            </a:pPr>
            <a:r>
              <a:rPr lang="ja-JP" altLang="en-US" dirty="0"/>
              <a:t>リスク洗出・課題整理</a:t>
            </a:r>
          </a:p>
          <a:p>
            <a:pPr marL="285750" indent="-285750">
              <a:buFont typeface="Arial" panose="020B0604020202020204" pitchFamily="34" charset="0"/>
              <a:buChar char="•"/>
            </a:pPr>
            <a:r>
              <a:rPr lang="ja-JP" altLang="en-US" dirty="0"/>
              <a:t>ゴール設定（</a:t>
            </a:r>
            <a:r>
              <a:rPr lang="en-US" altLang="ja-JP" dirty="0"/>
              <a:t>Objectives</a:t>
            </a:r>
            <a:r>
              <a:rPr lang="ja-JP" altLang="en-US" dirty="0"/>
              <a:t>）</a:t>
            </a:r>
          </a:p>
          <a:p>
            <a:pPr marL="285750" indent="-285750">
              <a:buFont typeface="Arial" panose="020B0604020202020204" pitchFamily="34" charset="0"/>
              <a:buChar char="•"/>
            </a:pPr>
            <a:r>
              <a:rPr lang="ja-JP" altLang="en-US" dirty="0">
                <a:highlight>
                  <a:srgbClr val="00FF00"/>
                </a:highlight>
              </a:rPr>
              <a:t>対策：組織改革</a:t>
            </a:r>
          </a:p>
          <a:p>
            <a:pPr marL="285750" indent="-285750">
              <a:buFont typeface="Arial" panose="020B0604020202020204" pitchFamily="34" charset="0"/>
              <a:buChar char="•"/>
            </a:pPr>
            <a:r>
              <a:rPr lang="ja-JP" altLang="en-US" dirty="0"/>
              <a:t>対策：チームワーク</a:t>
            </a:r>
          </a:p>
          <a:p>
            <a:pPr marL="285750" indent="-285750">
              <a:buFont typeface="Arial" panose="020B0604020202020204" pitchFamily="34" charset="0"/>
              <a:buChar char="•"/>
            </a:pPr>
            <a:r>
              <a:rPr lang="ja-JP" altLang="en-US" dirty="0"/>
              <a:t>対策：人事管理</a:t>
            </a:r>
          </a:p>
          <a:p>
            <a:pPr marL="285750" indent="-285750">
              <a:buFont typeface="Arial" panose="020B0604020202020204" pitchFamily="34" charset="0"/>
              <a:buChar char="•"/>
            </a:pPr>
            <a:r>
              <a:rPr lang="ja-JP" altLang="en-US" dirty="0"/>
              <a:t>対策：セキュリティ</a:t>
            </a:r>
          </a:p>
          <a:p>
            <a:pPr marL="285750" indent="-285750">
              <a:buFont typeface="Arial" panose="020B0604020202020204" pitchFamily="34" charset="0"/>
              <a:buChar char="•"/>
            </a:pPr>
            <a:r>
              <a:rPr lang="ja-JP" altLang="en-US" dirty="0"/>
              <a:t>対策：コミュニケーション</a:t>
            </a:r>
          </a:p>
          <a:p>
            <a:pPr marL="285750" indent="-285750">
              <a:buFont typeface="Arial" panose="020B0604020202020204" pitchFamily="34" charset="0"/>
              <a:buChar char="•"/>
            </a:pPr>
            <a:r>
              <a:rPr lang="ja-JP" altLang="en-US" dirty="0"/>
              <a:t>成果評価（</a:t>
            </a:r>
            <a:r>
              <a:rPr lang="en-US" altLang="ja-JP" dirty="0"/>
              <a:t>Key Results</a:t>
            </a:r>
            <a:r>
              <a:rPr lang="ja-JP" altLang="en-US" dirty="0"/>
              <a:t>）</a:t>
            </a:r>
          </a:p>
          <a:p>
            <a:pPr marL="285750" indent="-285750">
              <a:buFont typeface="Arial" panose="020B0604020202020204" pitchFamily="34" charset="0"/>
              <a:buChar char="•"/>
            </a:pPr>
            <a:r>
              <a:rPr lang="ja-JP" altLang="en-US" dirty="0"/>
              <a:t>付録</a:t>
            </a:r>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2022/3/8</a:t>
            </a:fld>
            <a:endParaRPr lang="en-US"/>
          </a:p>
        </p:txBody>
      </p:sp>
    </p:spTree>
    <p:extLst>
      <p:ext uri="{BB962C8B-B14F-4D97-AF65-F5344CB8AC3E}">
        <p14:creationId xmlns:p14="http://schemas.microsoft.com/office/powerpoint/2010/main" val="13180715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780578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609728" y="1487764"/>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00782"/>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660909" y="2918059"/>
            <a:ext cx="701567" cy="1023970"/>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flipV="1">
            <a:off x="10641301" y="3942029"/>
            <a:ext cx="721175" cy="131652"/>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a:off x="7610140" y="1072395"/>
            <a:ext cx="2121205" cy="83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7786175"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7788257"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〇〇アメリカ</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〇〇イギリス</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086408" y="1259379"/>
            <a:ext cx="1068641" cy="10807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04942" y="1540844"/>
            <a:ext cx="1075707" cy="52484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609727" y="3942029"/>
            <a:ext cx="752749" cy="129155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〇〇チャイナ</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コミュニティ</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72358" y="1559521"/>
            <a:ext cx="1102119" cy="5139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47781" y="998006"/>
            <a:ext cx="1104677" cy="163949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550602" y="896084"/>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87099"/>
            <a:ext cx="2478090" cy="4144510"/>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87099"/>
            <a:ext cx="2455157" cy="1830648"/>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品質管理統括本部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12798" y="1324311"/>
            <a:ext cx="1126468" cy="10086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87098"/>
            <a:ext cx="2486229" cy="2980421"/>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67657"/>
            <a:ext cx="2456163"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74299" y="689170"/>
            <a:ext cx="5863531"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8886944" y="712769"/>
            <a:ext cx="3138705"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ビジネス統括本部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58975" y="1057042"/>
            <a:ext cx="1113022" cy="152977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2022/3/8</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25570" y="1833043"/>
            <a:ext cx="443686" cy="49179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513471" y="1710099"/>
            <a:ext cx="441050" cy="73504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202836" y="229814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〇〇ジャパン</a:t>
            </a:r>
            <a:endParaRPr kumimoji="1" lang="en-US" altLang="ja-JP" dirty="0"/>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36166" y="1789851"/>
            <a:ext cx="1068640" cy="197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地方局</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地方局</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地方局</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731345" y="887729"/>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9654399" y="2301601"/>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470197" y="1507641"/>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9601515" y="2085080"/>
            <a:ext cx="424628" cy="84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773825" y="1160070"/>
            <a:ext cx="230703" cy="42468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10117939" y="948746"/>
            <a:ext cx="250580" cy="86721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吹き出し: 角を丸めた四角形 59">
            <a:extLst>
              <a:ext uri="{FF2B5EF4-FFF2-40B4-BE49-F238E27FC236}">
                <a16:creationId xmlns:a16="http://schemas.microsoft.com/office/drawing/2014/main" id="{AAE5913E-E9CA-4E98-936E-74572886014A}"/>
              </a:ext>
            </a:extLst>
          </p:cNvPr>
          <p:cNvSpPr/>
          <p:nvPr/>
        </p:nvSpPr>
        <p:spPr>
          <a:xfrm>
            <a:off x="4386507" y="2911400"/>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更新中</a:t>
            </a:r>
          </a:p>
        </p:txBody>
      </p: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902433"/>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a:off x="4134722" y="1080750"/>
            <a:ext cx="415880" cy="63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9117620" y="234747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74" idx="2"/>
            <a:endCxn id="96" idx="0"/>
          </p:cNvCxnSpPr>
          <p:nvPr/>
        </p:nvCxnSpPr>
        <p:spPr>
          <a:xfrm rot="5400000">
            <a:off x="9433840" y="1104479"/>
            <a:ext cx="1090412" cy="1395577"/>
          </a:xfrm>
          <a:prstGeom prst="bentConnector3">
            <a:avLst>
              <a:gd name="adj1" fmla="val 1150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3973419" y="5345515"/>
            <a:ext cx="6494652"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17668"/>
            <a:ext cx="2497585" cy="369332"/>
          </a:xfrm>
          <a:prstGeom prst="rect">
            <a:avLst/>
          </a:prstGeom>
          <a:noFill/>
          <a:ln>
            <a:solidFill>
              <a:schemeClr val="tx1"/>
            </a:solidFill>
          </a:ln>
        </p:spPr>
        <p:txBody>
          <a:bodyPr wrap="square" rtlCol="0">
            <a:spAutoFit/>
          </a:bodyPr>
          <a:lstStyle/>
          <a:p>
            <a:pPr algn="ctr"/>
            <a:r>
              <a:rPr lang="ja-JP" altLang="en-US" dirty="0"/>
              <a:t>先進技術研究部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営業</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361243" y="2477793"/>
            <a:ext cx="8158194" cy="369332"/>
          </a:xfrm>
          <a:prstGeom prst="rect">
            <a:avLst/>
          </a:prstGeom>
          <a:solidFill>
            <a:schemeClr val="bg1"/>
          </a:solidFill>
          <a:ln>
            <a:solidFill>
              <a:schemeClr val="tx1"/>
            </a:solidFill>
          </a:ln>
        </p:spPr>
        <p:txBody>
          <a:bodyPr vert="horz" wrap="square" rtlCol="0">
            <a:spAutoFit/>
          </a:bodyPr>
          <a:lstStyle/>
          <a:p>
            <a:r>
              <a:rPr lang="ja-JP" altLang="en-US" dirty="0"/>
              <a:t>人材開発サービス事業部</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331591" y="906753"/>
            <a:ext cx="953655" cy="369332"/>
          </a:xfrm>
          <a:prstGeom prst="rect">
            <a:avLst/>
          </a:prstGeom>
          <a:noFill/>
          <a:ln>
            <a:solidFill>
              <a:schemeClr val="tx1"/>
            </a:solidFill>
          </a:ln>
        </p:spPr>
        <p:txBody>
          <a:bodyPr wrap="square" rtlCol="0">
            <a:spAutoFit/>
          </a:bodyPr>
          <a:lstStyle/>
          <a:p>
            <a:pPr algn="ctr"/>
            <a:r>
              <a:rPr kumimoji="1" lang="ja-JP" altLang="en-US" dirty="0"/>
              <a:t>管理部</a:t>
            </a:r>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519437" y="2662459"/>
            <a:ext cx="843039" cy="131991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BBA22E2B-ADED-4937-B888-51A648862A89}"/>
              </a:ext>
            </a:extLst>
          </p:cNvPr>
          <p:cNvSpPr txBox="1"/>
          <p:nvPr/>
        </p:nvSpPr>
        <p:spPr>
          <a:xfrm>
            <a:off x="2894881" y="3873199"/>
            <a:ext cx="582788"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ja-JP" altLang="en-US" dirty="0"/>
          </a:p>
        </p:txBody>
      </p: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a:off x="10494268" y="3764400"/>
            <a:ext cx="868208" cy="217970"/>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a:off x="6710099" y="1091419"/>
            <a:ext cx="3621492"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3931348" y="3579734"/>
            <a:ext cx="6562920"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3931349" y="4069105"/>
            <a:ext cx="6536722"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8" idx="3"/>
            <a:endCxn id="35" idx="1"/>
          </p:cNvCxnSpPr>
          <p:nvPr/>
        </p:nvCxnSpPr>
        <p:spPr>
          <a:xfrm flipV="1">
            <a:off x="3477669" y="3764400"/>
            <a:ext cx="453679" cy="29346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18" idx="3"/>
            <a:endCxn id="37" idx="1"/>
          </p:cNvCxnSpPr>
          <p:nvPr/>
        </p:nvCxnSpPr>
        <p:spPr>
          <a:xfrm>
            <a:off x="3477669" y="4057865"/>
            <a:ext cx="453680" cy="19590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3963379" y="4673353"/>
            <a:ext cx="6504692"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152" idx="3"/>
            <a:endCxn id="43" idx="1"/>
          </p:cNvCxnSpPr>
          <p:nvPr/>
        </p:nvCxnSpPr>
        <p:spPr>
          <a:xfrm flipV="1">
            <a:off x="3526059" y="4858019"/>
            <a:ext cx="437320" cy="36933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330762" y="2948220"/>
            <a:ext cx="8188675" cy="369332"/>
          </a:xfrm>
          <a:prstGeom prst="rect">
            <a:avLst/>
          </a:prstGeom>
          <a:solidFill>
            <a:schemeClr val="bg1"/>
          </a:solidFill>
          <a:ln>
            <a:solidFill>
              <a:schemeClr val="tx1"/>
            </a:solidFill>
          </a:ln>
        </p:spPr>
        <p:txBody>
          <a:bodyPr vert="horz" wrap="square" rtlCol="0">
            <a:spAutoFit/>
          </a:bodyPr>
          <a:lstStyle/>
          <a:p>
            <a:r>
              <a:rPr lang="ja-JP" altLang="en-US" dirty="0"/>
              <a:t>インフラサービス事業部</a:t>
            </a:r>
            <a:endParaRPr kumimoji="1" lang="ja-JP" altLang="en-US" dirty="0"/>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58" idx="1"/>
          </p:cNvCxnSpPr>
          <p:nvPr/>
        </p:nvCxnSpPr>
        <p:spPr>
          <a:xfrm>
            <a:off x="1333539" y="2917747"/>
            <a:ext cx="997223" cy="2151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66526" y="1442689"/>
            <a:ext cx="569588"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196994" y="1694837"/>
            <a:ext cx="591269"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58" idx="3"/>
            <a:endCxn id="13" idx="1"/>
          </p:cNvCxnSpPr>
          <p:nvPr/>
        </p:nvCxnSpPr>
        <p:spPr>
          <a:xfrm>
            <a:off x="10519437" y="3132886"/>
            <a:ext cx="843039" cy="84948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a:endCxn id="13" idx="1"/>
          </p:cNvCxnSpPr>
          <p:nvPr/>
        </p:nvCxnSpPr>
        <p:spPr>
          <a:xfrm flipV="1">
            <a:off x="10468071" y="3982370"/>
            <a:ext cx="894405" cy="271401"/>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468071" y="3982370"/>
            <a:ext cx="894405" cy="875649"/>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56846" y="1954689"/>
            <a:ext cx="591269"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10305" y="1957120"/>
            <a:ext cx="583093"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7976971" y="1690453"/>
            <a:ext cx="583093"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事業</a:t>
            </a:r>
            <a:r>
              <a:rPr lang="ja-JP" altLang="en-US" dirty="0"/>
              <a:t>統括本部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H="1" flipV="1">
            <a:off x="436984" y="1091419"/>
            <a:ext cx="109760" cy="4140190"/>
          </a:xfrm>
          <a:prstGeom prst="bentConnector3">
            <a:avLst>
              <a:gd name="adj1" fmla="val -2082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1697732" y="3740855"/>
            <a:ext cx="954474" cy="646331"/>
          </a:xfrm>
          <a:prstGeom prst="rect">
            <a:avLst/>
          </a:prstGeom>
          <a:solidFill>
            <a:schemeClr val="bg1"/>
          </a:solidFill>
          <a:ln>
            <a:solidFill>
              <a:schemeClr val="tx1"/>
            </a:solidFill>
          </a:ln>
        </p:spPr>
        <p:txBody>
          <a:bodyPr vert="horz" wrap="square" rtlCol="0">
            <a:spAutoFit/>
          </a:bodyPr>
          <a:lstStyle/>
          <a:p>
            <a:pPr algn="ctr"/>
            <a:r>
              <a:rPr kumimoji="1" lang="ja-JP" altLang="en-US" dirty="0"/>
              <a:t>流通事業部</a:t>
            </a:r>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1691767" y="4902268"/>
            <a:ext cx="954474" cy="646331"/>
          </a:xfrm>
          <a:prstGeom prst="rect">
            <a:avLst/>
          </a:prstGeom>
          <a:solidFill>
            <a:schemeClr val="bg1"/>
          </a:solidFill>
          <a:ln>
            <a:solidFill>
              <a:schemeClr val="tx1"/>
            </a:solidFill>
          </a:ln>
        </p:spPr>
        <p:txBody>
          <a:bodyPr vert="horz" wrap="square" rtlCol="0">
            <a:spAutoFit/>
          </a:bodyPr>
          <a:lstStyle/>
          <a:p>
            <a:pPr algn="ctr"/>
            <a:r>
              <a:rPr kumimoji="1" lang="ja-JP" altLang="en-US" dirty="0"/>
              <a:t>金融事業部</a:t>
            </a:r>
          </a:p>
        </p:txBody>
      </p:sp>
      <p:sp>
        <p:nvSpPr>
          <p:cNvPr id="152" name="テキスト ボックス 151">
            <a:extLst>
              <a:ext uri="{FF2B5EF4-FFF2-40B4-BE49-F238E27FC236}">
                <a16:creationId xmlns:a16="http://schemas.microsoft.com/office/drawing/2014/main" id="{C72DA8C4-31A4-486F-B023-676A9F3F5184}"/>
              </a:ext>
            </a:extLst>
          </p:cNvPr>
          <p:cNvSpPr txBox="1"/>
          <p:nvPr/>
        </p:nvSpPr>
        <p:spPr>
          <a:xfrm>
            <a:off x="2931690" y="5042685"/>
            <a:ext cx="594369"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en-US" altLang="ja-JP" dirty="0"/>
          </a:p>
        </p:txBody>
      </p:sp>
      <p:cxnSp>
        <p:nvCxnSpPr>
          <p:cNvPr id="154" name="直線矢印コネクタ 153">
            <a:extLst>
              <a:ext uri="{FF2B5EF4-FFF2-40B4-BE49-F238E27FC236}">
                <a16:creationId xmlns:a16="http://schemas.microsoft.com/office/drawing/2014/main" id="{AB56D9F3-607F-4A2A-9E70-22BB9E828704}"/>
              </a:ext>
            </a:extLst>
          </p:cNvPr>
          <p:cNvCxnSpPr>
            <a:cxnSpLocks/>
            <a:stCxn id="127" idx="3"/>
            <a:endCxn id="18" idx="1"/>
          </p:cNvCxnSpPr>
          <p:nvPr/>
        </p:nvCxnSpPr>
        <p:spPr>
          <a:xfrm flipV="1">
            <a:off x="2652206" y="4057865"/>
            <a:ext cx="242675" cy="6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コネクタ: カギ線 174">
            <a:extLst>
              <a:ext uri="{FF2B5EF4-FFF2-40B4-BE49-F238E27FC236}">
                <a16:creationId xmlns:a16="http://schemas.microsoft.com/office/drawing/2014/main" id="{5AC69CE1-F017-4372-A3D5-B879ADBBA10C}"/>
              </a:ext>
            </a:extLst>
          </p:cNvPr>
          <p:cNvCxnSpPr>
            <a:cxnSpLocks/>
            <a:stCxn id="6" idx="3"/>
            <a:endCxn id="145" idx="1"/>
          </p:cNvCxnSpPr>
          <p:nvPr/>
        </p:nvCxnSpPr>
        <p:spPr>
          <a:xfrm flipV="1">
            <a:off x="1285410" y="5225434"/>
            <a:ext cx="406357" cy="617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78" name="直線矢印コネクタ 177">
            <a:extLst>
              <a:ext uri="{FF2B5EF4-FFF2-40B4-BE49-F238E27FC236}">
                <a16:creationId xmlns:a16="http://schemas.microsoft.com/office/drawing/2014/main" id="{852C29AE-BCA3-41D2-A8D5-45EE7EBBF031}"/>
              </a:ext>
            </a:extLst>
          </p:cNvPr>
          <p:cNvCxnSpPr>
            <a:cxnSpLocks/>
            <a:stCxn id="145" idx="3"/>
            <a:endCxn id="152" idx="1"/>
          </p:cNvCxnSpPr>
          <p:nvPr/>
        </p:nvCxnSpPr>
        <p:spPr>
          <a:xfrm>
            <a:off x="2646241" y="5225434"/>
            <a:ext cx="285449" cy="1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152" idx="3"/>
            <a:endCxn id="181" idx="1"/>
          </p:cNvCxnSpPr>
          <p:nvPr/>
        </p:nvCxnSpPr>
        <p:spPr>
          <a:xfrm>
            <a:off x="3526059" y="5227351"/>
            <a:ext cx="447360" cy="3028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83124" y="273308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36984" y="1091419"/>
            <a:ext cx="146140" cy="1826328"/>
          </a:xfrm>
          <a:prstGeom prst="bentConnector3">
            <a:avLst>
              <a:gd name="adj1" fmla="val -1564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79">
            <a:extLst>
              <a:ext uri="{FF2B5EF4-FFF2-40B4-BE49-F238E27FC236}">
                <a16:creationId xmlns:a16="http://schemas.microsoft.com/office/drawing/2014/main" id="{6490D413-8A3F-47BE-B6DF-80516D58C3AF}"/>
              </a:ext>
            </a:extLst>
          </p:cNvPr>
          <p:cNvCxnSpPr>
            <a:cxnSpLocks/>
            <a:stCxn id="181" idx="3"/>
            <a:endCxn id="13" idx="1"/>
          </p:cNvCxnSpPr>
          <p:nvPr/>
        </p:nvCxnSpPr>
        <p:spPr>
          <a:xfrm flipV="1">
            <a:off x="10468071" y="3982370"/>
            <a:ext cx="894405" cy="1547811"/>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851831" y="2405611"/>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16200000" flipH="1">
            <a:off x="5344270" y="1711598"/>
            <a:ext cx="1129525" cy="258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36984" y="862353"/>
            <a:ext cx="953655" cy="458132"/>
          </a:xfrm>
          <a:prstGeom prst="rect">
            <a:avLst/>
          </a:prstGeom>
          <a:solidFill>
            <a:schemeClr val="bg1"/>
          </a:solidFill>
          <a:ln>
            <a:solidFill>
              <a:schemeClr val="tx1"/>
            </a:solidFill>
          </a:ln>
        </p:spPr>
        <p:txBody>
          <a:bodyPr vert="horz" wrap="square" tIns="36000" rtlCol="0" anchor="ctr">
            <a:noAutofit/>
          </a:bodyPr>
          <a:lstStyle/>
          <a:p>
            <a:r>
              <a:rPr kumimoji="1" lang="ja-JP" altLang="en-US"/>
              <a:t>営業部</a:t>
            </a:r>
            <a:endParaRPr kumimoji="1" lang="ja-JP" altLang="en-US" dirty="0"/>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90639" y="1091419"/>
            <a:ext cx="3458828"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7" idx="1"/>
          </p:cNvCxnSpPr>
          <p:nvPr/>
        </p:nvCxnSpPr>
        <p:spPr>
          <a:xfrm flipV="1">
            <a:off x="1333539" y="2662459"/>
            <a:ext cx="1027704" cy="2552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79" name="直線矢印コネクタ 153">
            <a:extLst>
              <a:ext uri="{FF2B5EF4-FFF2-40B4-BE49-F238E27FC236}">
                <a16:creationId xmlns:a16="http://schemas.microsoft.com/office/drawing/2014/main" id="{3F4C8FC0-2256-47BC-8D8D-A4A02FD7C3B9}"/>
              </a:ext>
            </a:extLst>
          </p:cNvPr>
          <p:cNvCxnSpPr>
            <a:cxnSpLocks/>
            <a:stCxn id="143" idx="3"/>
            <a:endCxn id="127" idx="1"/>
          </p:cNvCxnSpPr>
          <p:nvPr/>
        </p:nvCxnSpPr>
        <p:spPr>
          <a:xfrm flipV="1">
            <a:off x="1289020" y="4064021"/>
            <a:ext cx="408712" cy="3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36983" y="1091418"/>
            <a:ext cx="101621" cy="2976101"/>
          </a:xfrm>
          <a:prstGeom prst="bentConnector3">
            <a:avLst>
              <a:gd name="adj1" fmla="val -224954"/>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48081" y="1419344"/>
            <a:ext cx="569202"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601755" y="689170"/>
            <a:ext cx="7912661"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5317319" y="241791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事業企画部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5070863" y="1708994"/>
            <a:ext cx="1141829" cy="2760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2022/3/8</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1"/>
          </p:cNvCxnSpPr>
          <p:nvPr/>
        </p:nvCxnSpPr>
        <p:spPr>
          <a:xfrm rot="16200000" flipH="1">
            <a:off x="6042583" y="1013285"/>
            <a:ext cx="326248" cy="85184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668345" y="1416159"/>
            <a:ext cx="1065038" cy="7848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9933905" y="1466607"/>
            <a:ext cx="1065037" cy="68399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9960790" y="234112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69" name="吹き出し: 角を丸めた四角形 68">
            <a:extLst>
              <a:ext uri="{FF2B5EF4-FFF2-40B4-BE49-F238E27FC236}">
                <a16:creationId xmlns:a16="http://schemas.microsoft.com/office/drawing/2014/main" id="{AAF56D82-25CA-4031-8F0F-B917739F9B9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5499966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デジタル庁業務推進イメージ（例）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3200" b="1" dirty="0">
                <a:latin typeface="ＭＳ ゴシック" panose="020B0609070205080204" pitchFamily="49" charset="-128"/>
                <a:ea typeface="ＭＳ ゴシック" panose="020B0609070205080204" pitchFamily="49" charset="-128"/>
              </a:rPr>
              <a:t>日本企業</a:t>
            </a:r>
            <a:endParaRPr lang="zh-CN" altLang="en-US" sz="32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ベトナムオフショア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中国オフショア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302609" y="547842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17" name="直線矢印コネクタ 16">
            <a:extLst>
              <a:ext uri="{FF2B5EF4-FFF2-40B4-BE49-F238E27FC236}">
                <a16:creationId xmlns:a16="http://schemas.microsoft.com/office/drawing/2014/main" id="{016ECC0C-9017-418D-BC5D-177F2B39904E}"/>
              </a:ext>
            </a:extLst>
          </p:cNvPr>
          <p:cNvCxnSpPr>
            <a:cxnSpLocks/>
            <a:stCxn id="20" idx="4"/>
            <a:endCxn id="15" idx="0"/>
          </p:cNvCxnSpPr>
          <p:nvPr/>
        </p:nvCxnSpPr>
        <p:spPr>
          <a:xfrm flipH="1">
            <a:off x="8836009" y="3041277"/>
            <a:ext cx="1810719" cy="243714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楕円 19">
            <a:extLst>
              <a:ext uri="{FF2B5EF4-FFF2-40B4-BE49-F238E27FC236}">
                <a16:creationId xmlns:a16="http://schemas.microsoft.com/office/drawing/2014/main" id="{0A247621-2A03-4550-ADEA-7D652BF9BE4C}"/>
              </a:ext>
            </a:extLst>
          </p:cNvPr>
          <p:cNvSpPr/>
          <p:nvPr/>
        </p:nvSpPr>
        <p:spPr>
          <a:xfrm>
            <a:off x="10113328" y="2355477"/>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26" name="楕円 25">
            <a:extLst>
              <a:ext uri="{FF2B5EF4-FFF2-40B4-BE49-F238E27FC236}">
                <a16:creationId xmlns:a16="http://schemas.microsoft.com/office/drawing/2014/main" id="{BA4A1E78-A2A8-47F1-85D5-03270FAA96BB}"/>
              </a:ext>
            </a:extLst>
          </p:cNvPr>
          <p:cNvSpPr/>
          <p:nvPr/>
        </p:nvSpPr>
        <p:spPr>
          <a:xfrm>
            <a:off x="6828104" y="55139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29" name="直線矢印コネクタ 28">
            <a:extLst>
              <a:ext uri="{FF2B5EF4-FFF2-40B4-BE49-F238E27FC236}">
                <a16:creationId xmlns:a16="http://schemas.microsoft.com/office/drawing/2014/main" id="{A44ED81E-F892-4A10-92A0-9D85CAD3FBBE}"/>
              </a:ext>
            </a:extLst>
          </p:cNvPr>
          <p:cNvCxnSpPr>
            <a:cxnSpLocks/>
            <a:stCxn id="20" idx="4"/>
            <a:endCxn id="26" idx="0"/>
          </p:cNvCxnSpPr>
          <p:nvPr/>
        </p:nvCxnSpPr>
        <p:spPr>
          <a:xfrm flipH="1">
            <a:off x="7361504" y="3041277"/>
            <a:ext cx="3285224" cy="247269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3" name="楕円 32">
            <a:extLst>
              <a:ext uri="{FF2B5EF4-FFF2-40B4-BE49-F238E27FC236}">
                <a16:creationId xmlns:a16="http://schemas.microsoft.com/office/drawing/2014/main" id="{790E2782-9D7A-469E-BEE1-359D216AD1F1}"/>
              </a:ext>
            </a:extLst>
          </p:cNvPr>
          <p:cNvSpPr/>
          <p:nvPr/>
        </p:nvSpPr>
        <p:spPr>
          <a:xfrm>
            <a:off x="5127244" y="55245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5660644" y="4523691"/>
            <a:ext cx="1439487" cy="100087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flipH="1">
            <a:off x="5660644" y="4530898"/>
            <a:ext cx="638" cy="99367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20" idx="4"/>
            <a:endCxn id="37" idx="0"/>
          </p:cNvCxnSpPr>
          <p:nvPr/>
        </p:nvCxnSpPr>
        <p:spPr>
          <a:xfrm flipH="1">
            <a:off x="5661282" y="3041277"/>
            <a:ext cx="4985446" cy="80382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20" idx="4"/>
            <a:endCxn id="35" idx="0"/>
          </p:cNvCxnSpPr>
          <p:nvPr/>
        </p:nvCxnSpPr>
        <p:spPr>
          <a:xfrm flipH="1">
            <a:off x="7100131" y="3041277"/>
            <a:ext cx="3546597" cy="79661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59" name="直線矢印コネクタ 58">
            <a:extLst>
              <a:ext uri="{FF2B5EF4-FFF2-40B4-BE49-F238E27FC236}">
                <a16:creationId xmlns:a16="http://schemas.microsoft.com/office/drawing/2014/main" id="{FC4E32BA-971F-4A33-9C28-E8EA9079B908}"/>
              </a:ext>
            </a:extLst>
          </p:cNvPr>
          <p:cNvCxnSpPr>
            <a:cxnSpLocks/>
            <a:stCxn id="20" idx="4"/>
            <a:endCxn id="58" idx="0"/>
          </p:cNvCxnSpPr>
          <p:nvPr/>
        </p:nvCxnSpPr>
        <p:spPr>
          <a:xfrm flipH="1">
            <a:off x="4278214" y="3041277"/>
            <a:ext cx="6368514" cy="83114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3" name="楕円 62">
            <a:extLst>
              <a:ext uri="{FF2B5EF4-FFF2-40B4-BE49-F238E27FC236}">
                <a16:creationId xmlns:a16="http://schemas.microsoft.com/office/drawing/2014/main" id="{7FF20344-291E-406A-B3CD-CEC837BEECC8}"/>
              </a:ext>
            </a:extLst>
          </p:cNvPr>
          <p:cNvSpPr/>
          <p:nvPr/>
        </p:nvSpPr>
        <p:spPr>
          <a:xfrm>
            <a:off x="8990902" y="1517133"/>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36917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69" name="フローチャート: 代替処理 68">
            <a:extLst>
              <a:ext uri="{FF2B5EF4-FFF2-40B4-BE49-F238E27FC236}">
                <a16:creationId xmlns:a16="http://schemas.microsoft.com/office/drawing/2014/main" id="{033D9099-8FE9-4FCA-9874-92A0865785E3}"/>
              </a:ext>
            </a:extLst>
          </p:cNvPr>
          <p:cNvSpPr/>
          <p:nvPr/>
        </p:nvSpPr>
        <p:spPr>
          <a:xfrm>
            <a:off x="876171" y="2606764"/>
            <a:ext cx="2348313" cy="637473"/>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中国市場</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20" idx="4"/>
            <a:endCxn id="69" idx="3"/>
          </p:cNvCxnSpPr>
          <p:nvPr/>
        </p:nvCxnSpPr>
        <p:spPr>
          <a:xfrm flipH="1" flipV="1">
            <a:off x="3224484" y="2925501"/>
            <a:ext cx="7422244" cy="1157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20" idx="4"/>
          </p:cNvCxnSpPr>
          <p:nvPr/>
        </p:nvCxnSpPr>
        <p:spPr>
          <a:xfrm flipH="1">
            <a:off x="3119312" y="3041277"/>
            <a:ext cx="7527416" cy="85018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478072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日本ニアショア</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4918677"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先端科学技術研究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490559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482492" y="1860033"/>
            <a:ext cx="1508410" cy="49544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191583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1604423" cy="28438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495573" y="1612751"/>
            <a:ext cx="1495329" cy="24728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 name="灯片编号占位符 1">
            <a:extLst>
              <a:ext uri="{FF2B5EF4-FFF2-40B4-BE49-F238E27FC236}">
                <a16:creationId xmlns:a16="http://schemas.microsoft.com/office/drawing/2014/main" id="{DC5DDCF3-9D00-4B7A-B784-B0245E6B3A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2022/3/8</a:t>
            </a:fld>
            <a:endParaRPr lang="en-US"/>
          </a:p>
        </p:txBody>
      </p:sp>
      <p:sp>
        <p:nvSpPr>
          <p:cNvPr id="55" name="フローチャート: 代替処理 54">
            <a:extLst>
              <a:ext uri="{FF2B5EF4-FFF2-40B4-BE49-F238E27FC236}">
                <a16:creationId xmlns:a16="http://schemas.microsoft.com/office/drawing/2014/main" id="{DAA09371-4108-4967-8DBE-A127F3E2E10C}"/>
              </a:ext>
            </a:extLst>
          </p:cNvPr>
          <p:cNvSpPr/>
          <p:nvPr/>
        </p:nvSpPr>
        <p:spPr>
          <a:xfrm>
            <a:off x="9758982" y="5491206"/>
            <a:ext cx="1697305" cy="637473"/>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ＭＳ ゴシック" panose="020B0609070205080204" pitchFamily="49" charset="-128"/>
                <a:ea typeface="ＭＳ ゴシック" panose="020B0609070205080204" pitchFamily="49" charset="-128"/>
              </a:rPr>
              <a:t>ビジネス</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推進センター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96" name="直線矢印コネクタ 95">
            <a:extLst>
              <a:ext uri="{FF2B5EF4-FFF2-40B4-BE49-F238E27FC236}">
                <a16:creationId xmlns:a16="http://schemas.microsoft.com/office/drawing/2014/main" id="{560AAC29-F3FE-4772-A0BE-C989A9B1B0C0}"/>
              </a:ext>
            </a:extLst>
          </p:cNvPr>
          <p:cNvCxnSpPr>
            <a:cxnSpLocks/>
            <a:stCxn id="20" idx="4"/>
            <a:endCxn id="55" idx="0"/>
          </p:cNvCxnSpPr>
          <p:nvPr/>
        </p:nvCxnSpPr>
        <p:spPr>
          <a:xfrm flipH="1">
            <a:off x="10607635" y="3041277"/>
            <a:ext cx="39093" cy="244992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1" name="吹き出し: 角を丸めた四角形 40">
            <a:extLst>
              <a:ext uri="{FF2B5EF4-FFF2-40B4-BE49-F238E27FC236}">
                <a16:creationId xmlns:a16="http://schemas.microsoft.com/office/drawing/2014/main" id="{12AD1554-9108-4AC6-9DC7-AF4853D6D5AB}"/>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2559829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先進技術研究部</a:t>
            </a:r>
            <a:r>
              <a:rPr lang="zh-CN" altLang="en-US" dirty="0"/>
              <a:t>：</a:t>
            </a:r>
            <a:r>
              <a:rPr lang="ja-JP" altLang="en-US" dirty="0"/>
              <a:t>ビジネス研究院（産学研センター）</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2022/3/8</a:t>
            </a:fld>
            <a:endParaRPr lang="en-US"/>
          </a:p>
        </p:txBody>
      </p:sp>
      <p:sp>
        <p:nvSpPr>
          <p:cNvPr id="6" name="吹き出し: 角を丸めた四角形 5">
            <a:extLst>
              <a:ext uri="{FF2B5EF4-FFF2-40B4-BE49-F238E27FC236}">
                <a16:creationId xmlns:a16="http://schemas.microsoft.com/office/drawing/2014/main" id="{267E0C4A-3F65-4E8F-8312-58310CA4E51F}"/>
              </a:ext>
            </a:extLst>
          </p:cNvPr>
          <p:cNvSpPr/>
          <p:nvPr/>
        </p:nvSpPr>
        <p:spPr>
          <a:xfrm>
            <a:off x="3142485" y="2087803"/>
            <a:ext cx="6858000"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この以後、点検待ち</a:t>
            </a:r>
          </a:p>
        </p:txBody>
      </p:sp>
    </p:spTree>
    <p:extLst>
      <p:ext uri="{BB962C8B-B14F-4D97-AF65-F5344CB8AC3E}">
        <p14:creationId xmlns:p14="http://schemas.microsoft.com/office/powerpoint/2010/main" val="38019382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2022/3/8</a:t>
            </a:fld>
            <a:endParaRPr lang="en-US"/>
          </a:p>
        </p:txBody>
      </p:sp>
    </p:spTree>
    <p:extLst>
      <p:ext uri="{BB962C8B-B14F-4D97-AF65-F5344CB8AC3E}">
        <p14:creationId xmlns:p14="http://schemas.microsoft.com/office/powerpoint/2010/main" val="38842773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984885"/>
          </a:xfrm>
        </p:spPr>
        <p:txBody>
          <a:bodyPr/>
          <a:lstStyle/>
          <a:p>
            <a:r>
              <a:rPr lang="ja-JP" altLang="en-US" dirty="0"/>
              <a:t>先進技術研究部</a:t>
            </a:r>
            <a:r>
              <a:rPr lang="zh-CN" altLang="en-US" dirty="0"/>
              <a:t>：</a:t>
            </a:r>
            <a:r>
              <a:rPr lang="ja-JP" altLang="en-US" dirty="0"/>
              <a:t>コミュニティ</a:t>
            </a:r>
            <a:br>
              <a:rPr lang="ja-JP" altLang="en-US" dirty="0"/>
            </a:b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646331"/>
          </a:xfrm>
        </p:spPr>
        <p:txBody>
          <a:bodyPr/>
          <a:lstStyle/>
          <a:p>
            <a:r>
              <a:rPr lang="ja-JP" altLang="en-US" dirty="0"/>
              <a:t>社員育成</a:t>
            </a:r>
            <a:endParaRPr lang="en-US" altLang="ja-JP" dirty="0"/>
          </a:p>
          <a:p>
            <a:pPr marL="800100" lvl="1" indent="-342900">
              <a:buFont typeface="Wingdings" panose="05000000000000000000" pitchFamily="2" charset="2"/>
              <a:buChar char="p"/>
            </a:pPr>
            <a:r>
              <a:rPr lang="ja-JP" altLang="en-US" dirty="0"/>
              <a:t>更新待ち</a:t>
            </a:r>
            <a:endParaRPr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2022/3/8</a:t>
            </a:fld>
            <a:endParaRPr lang="en-US"/>
          </a:p>
        </p:txBody>
      </p:sp>
    </p:spTree>
    <p:extLst>
      <p:ext uri="{BB962C8B-B14F-4D97-AF65-F5344CB8AC3E}">
        <p14:creationId xmlns:p14="http://schemas.microsoft.com/office/powerpoint/2010/main" val="7069338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33965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2022/3/8</a:t>
            </a:fld>
            <a:endParaRPr lang="en-US"/>
          </a:p>
        </p:txBody>
      </p:sp>
    </p:spTree>
    <p:extLst>
      <p:ext uri="{BB962C8B-B14F-4D97-AF65-F5344CB8AC3E}">
        <p14:creationId xmlns:p14="http://schemas.microsoft.com/office/powerpoint/2010/main" val="14442635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グローバル人材開発サービス事業部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2022/3/8</a:t>
            </a:fld>
            <a:endParaRPr lang="en-US"/>
          </a:p>
        </p:txBody>
      </p:sp>
    </p:spTree>
    <p:extLst>
      <p:ext uri="{BB962C8B-B14F-4D97-AF65-F5344CB8AC3E}">
        <p14:creationId xmlns:p14="http://schemas.microsoft.com/office/powerpoint/2010/main" val="260266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1C4420-8EAE-4D8C-AC4C-68907B7FE80F}"/>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7" name="テキスト プレースホルダー 6">
            <a:extLst>
              <a:ext uri="{FF2B5EF4-FFF2-40B4-BE49-F238E27FC236}">
                <a16:creationId xmlns:a16="http://schemas.microsoft.com/office/drawing/2014/main" id="{D870A61A-1C7E-428C-B5E7-A1D23910B71F}"/>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B46EBACB-EB78-4383-9931-8DB3B7B4ED86}"/>
              </a:ext>
            </a:extLst>
          </p:cNvPr>
          <p:cNvSpPr>
            <a:spLocks noGrp="1"/>
          </p:cNvSpPr>
          <p:nvPr>
            <p:ph type="dt" sz="half" idx="10"/>
          </p:nvPr>
        </p:nvSpPr>
        <p:spPr/>
        <p:txBody>
          <a:bodyPr/>
          <a:lstStyle/>
          <a:p>
            <a:fld id="{9526FDD1-8544-47E2-9C82-740ED6BB3910}" type="datetime1">
              <a:rPr lang="zh-CN" altLang="en-US" smtClean="0"/>
              <a:t>2022/3/8</a:t>
            </a:fld>
            <a:endParaRPr lang="en-US"/>
          </a:p>
        </p:txBody>
      </p:sp>
      <p:sp>
        <p:nvSpPr>
          <p:cNvPr id="5" name="スライド番号プレースホルダー 4">
            <a:extLst>
              <a:ext uri="{FF2B5EF4-FFF2-40B4-BE49-F238E27FC236}">
                <a16:creationId xmlns:a16="http://schemas.microsoft.com/office/drawing/2014/main" id="{39230449-89C0-4077-9622-D91E0BC8092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Tree>
    <p:extLst>
      <p:ext uri="{BB962C8B-B14F-4D97-AF65-F5344CB8AC3E}">
        <p14:creationId xmlns:p14="http://schemas.microsoft.com/office/powerpoint/2010/main" val="34884736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流通・サービスソリューション事業部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2022/3/8</a:t>
            </a:fld>
            <a:endParaRPr lang="en-US"/>
          </a:p>
        </p:txBody>
      </p:sp>
    </p:spTree>
    <p:extLst>
      <p:ext uri="{BB962C8B-B14F-4D97-AF65-F5344CB8AC3E}">
        <p14:creationId xmlns:p14="http://schemas.microsoft.com/office/powerpoint/2010/main" val="15941051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財務・金融ソリューション事業部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2022/3/8</a:t>
            </a:fld>
            <a:endParaRPr lang="en-US"/>
          </a:p>
        </p:txBody>
      </p:sp>
    </p:spTree>
    <p:extLst>
      <p:ext uri="{BB962C8B-B14F-4D97-AF65-F5344CB8AC3E}">
        <p14:creationId xmlns:p14="http://schemas.microsoft.com/office/powerpoint/2010/main" val="1774041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ヘルスケアソリューション事業部</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2022/3/8</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Tree>
    <p:extLst>
      <p:ext uri="{BB962C8B-B14F-4D97-AF65-F5344CB8AC3E}">
        <p14:creationId xmlns:p14="http://schemas.microsoft.com/office/powerpoint/2010/main" val="4141675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9EA3E-3967-46A2-A133-8C673844FAD3}"/>
              </a:ext>
            </a:extLst>
          </p:cNvPr>
          <p:cNvSpPr>
            <a:spLocks noGrp="1"/>
          </p:cNvSpPr>
          <p:nvPr>
            <p:ph type="title"/>
          </p:nvPr>
        </p:nvSpPr>
        <p:spPr>
          <a:xfrm>
            <a:off x="316983" y="-16805"/>
            <a:ext cx="11540249" cy="492443"/>
          </a:xfrm>
        </p:spPr>
        <p:txBody>
          <a:bodyPr/>
          <a:lstStyle/>
          <a:p>
            <a:r>
              <a:rPr lang="ja-JP" altLang="en-US" dirty="0"/>
              <a:t>マーケティング＆セールス部</a:t>
            </a:r>
            <a:endParaRPr lang="zh-CN" altLang="en-US" dirty="0"/>
          </a:p>
        </p:txBody>
      </p:sp>
      <p:sp>
        <p:nvSpPr>
          <p:cNvPr id="3" name="文本占位符 2">
            <a:extLst>
              <a:ext uri="{FF2B5EF4-FFF2-40B4-BE49-F238E27FC236}">
                <a16:creationId xmlns:a16="http://schemas.microsoft.com/office/drawing/2014/main" id="{5EC973E5-0636-48D6-835F-40E09B942A81}"/>
              </a:ext>
            </a:extLst>
          </p:cNvPr>
          <p:cNvSpPr>
            <a:spLocks noGrp="1"/>
          </p:cNvSpPr>
          <p:nvPr>
            <p:ph type="body" idx="1"/>
          </p:nvPr>
        </p:nvSpPr>
        <p:spPr>
          <a:xfrm>
            <a:off x="316983" y="557909"/>
            <a:ext cx="11540249" cy="2308324"/>
          </a:xfrm>
        </p:spPr>
        <p:txBody>
          <a:bodyPr/>
          <a:lstStyle/>
          <a:p>
            <a:r>
              <a:rPr lang="ja-JP" altLang="en-US" dirty="0"/>
              <a:t>プロダクトマネージャー</a:t>
            </a:r>
            <a:endParaRPr lang="en-US" altLang="ja-JP" dirty="0"/>
          </a:p>
          <a:p>
            <a:pPr marL="800100" lvl="1" indent="-342900">
              <a:buFont typeface="Wingdings" panose="05000000000000000000" pitchFamily="2" charset="2"/>
              <a:buChar char="ü"/>
            </a:pPr>
            <a:r>
              <a:rPr lang="ja-JP" altLang="en-US" dirty="0"/>
              <a:t>マーケティングニーズ分析</a:t>
            </a:r>
            <a:endParaRPr lang="en-US" altLang="ja-JP" dirty="0"/>
          </a:p>
          <a:p>
            <a:pPr marL="800100" lvl="1" indent="-342900">
              <a:buFont typeface="Wingdings" panose="05000000000000000000" pitchFamily="2" charset="2"/>
              <a:buChar char="ü"/>
            </a:pPr>
            <a:r>
              <a:rPr lang="ja-JP" altLang="en-US" dirty="0"/>
              <a:t>プロダクトビジネスモデルデザイン＆運営データアナウンス</a:t>
            </a:r>
            <a:endParaRPr lang="en-US" altLang="zh-CN" dirty="0"/>
          </a:p>
          <a:p>
            <a:r>
              <a:rPr lang="ja-JP" altLang="en-US" dirty="0"/>
              <a:t>セールス</a:t>
            </a:r>
            <a:endParaRPr lang="en-US" altLang="ja-JP" dirty="0"/>
          </a:p>
          <a:p>
            <a:pPr marL="800100" lvl="1" indent="-342900">
              <a:buFont typeface="Wingdings" panose="05000000000000000000" pitchFamily="2" charset="2"/>
              <a:buChar char="ü"/>
            </a:pPr>
            <a:r>
              <a:rPr lang="ja-JP" altLang="en-US" dirty="0"/>
              <a:t>受注開発案件</a:t>
            </a:r>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E7EAAF34-CDEC-4070-BB2C-BF272FC42586}"/>
              </a:ext>
            </a:extLst>
          </p:cNvPr>
          <p:cNvSpPr>
            <a:spLocks noGrp="1"/>
          </p:cNvSpPr>
          <p:nvPr>
            <p:ph type="dt" sz="half" idx="6"/>
          </p:nvPr>
        </p:nvSpPr>
        <p:spPr/>
        <p:txBody>
          <a:bodyPr/>
          <a:lstStyle/>
          <a:p>
            <a:fld id="{8FE51E8E-C10F-4A0F-93A7-73BF0C626025}" type="datetime1">
              <a:rPr lang="zh-CN" altLang="en-US" smtClean="0"/>
              <a:t>2022/3/8</a:t>
            </a:fld>
            <a:endParaRPr lang="en-US"/>
          </a:p>
        </p:txBody>
      </p:sp>
      <p:sp>
        <p:nvSpPr>
          <p:cNvPr id="5" name="灯片编号占位符 4">
            <a:extLst>
              <a:ext uri="{FF2B5EF4-FFF2-40B4-BE49-F238E27FC236}">
                <a16:creationId xmlns:a16="http://schemas.microsoft.com/office/drawing/2014/main" id="{E233F33E-EB37-4896-83E2-7C2B9439D59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Tree>
    <p:extLst>
      <p:ext uri="{BB962C8B-B14F-4D97-AF65-F5344CB8AC3E}">
        <p14:creationId xmlns:p14="http://schemas.microsoft.com/office/powerpoint/2010/main" val="21225609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管理部</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2022/3/8</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Tree>
    <p:extLst>
      <p:ext uri="{BB962C8B-B14F-4D97-AF65-F5344CB8AC3E}">
        <p14:creationId xmlns:p14="http://schemas.microsoft.com/office/powerpoint/2010/main" val="1752078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2022/3/8</a:t>
            </a:fld>
            <a:endParaRPr lang="en-US"/>
          </a:p>
        </p:txBody>
      </p:sp>
    </p:spTree>
    <p:extLst>
      <p:ext uri="{BB962C8B-B14F-4D97-AF65-F5344CB8AC3E}">
        <p14:creationId xmlns:p14="http://schemas.microsoft.com/office/powerpoint/2010/main" val="28940077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2022/3/8</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2022/3/8</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2022/3/8</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2022/3/8</a:t>
            </a:fld>
            <a:endParaRPr lang="en-US"/>
          </a:p>
        </p:txBody>
      </p:sp>
    </p:spTree>
    <p:extLst>
      <p:ext uri="{BB962C8B-B14F-4D97-AF65-F5344CB8AC3E}">
        <p14:creationId xmlns:p14="http://schemas.microsoft.com/office/powerpoint/2010/main" val="2636009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政府の各部署は　今</a:t>
            </a:r>
            <a:r>
              <a:rPr kumimoji="1" lang="en-US" altLang="ja-JP" dirty="0"/>
              <a:t>Line</a:t>
            </a:r>
            <a:r>
              <a:rPr kumimoji="1" lang="ja-JP" altLang="en-US" dirty="0"/>
              <a:t>、</a:t>
            </a:r>
            <a:r>
              <a:rPr kumimoji="1" lang="en-US" altLang="ja-JP" dirty="0"/>
              <a:t>Twitter</a:t>
            </a:r>
            <a:r>
              <a:rPr kumimoji="1" lang="ja-JP" altLang="en-US" dirty="0"/>
              <a:t>、</a:t>
            </a:r>
            <a:r>
              <a:rPr kumimoji="1" lang="en-US" altLang="ja-JP" dirty="0" err="1"/>
              <a:t>Youtube</a:t>
            </a:r>
            <a:r>
              <a:rPr kumimoji="1" lang="ja-JP" altLang="en-US" dirty="0"/>
              <a:t>、</a:t>
            </a:r>
            <a:r>
              <a:rPr kumimoji="1" lang="en-US" altLang="ja-JP" dirty="0"/>
              <a:t>Note</a:t>
            </a:r>
            <a:r>
              <a:rPr kumimoji="1" lang="ja-JP" altLang="en-US" dirty="0"/>
              <a:t>など　アメリカ、民間企業のアプリで　国民に発信しています。</a:t>
            </a:r>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2022/3/8</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70</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2022/3/8</a:t>
            </a:fld>
            <a:endParaRPr lang="en-US"/>
          </a:p>
        </p:txBody>
      </p:sp>
    </p:spTree>
    <p:extLst>
      <p:ext uri="{BB962C8B-B14F-4D97-AF65-F5344CB8AC3E}">
        <p14:creationId xmlns:p14="http://schemas.microsoft.com/office/powerpoint/2010/main" val="18507214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社員</a:t>
            </a:r>
            <a:r>
              <a:rPr lang="ja-JP" altLang="en-US" dirty="0"/>
              <a:t>へ</a:t>
            </a:r>
            <a:r>
              <a:rPr lang="ja-JP" altLang="en-US"/>
              <a:t>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71</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2022/3/8</a:t>
            </a:fld>
            <a:endParaRPr lang="en-US"/>
          </a:p>
        </p:txBody>
      </p:sp>
    </p:spTree>
    <p:extLst>
      <p:ext uri="{BB962C8B-B14F-4D97-AF65-F5344CB8AC3E}">
        <p14:creationId xmlns:p14="http://schemas.microsoft.com/office/powerpoint/2010/main" val="15252672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2022/3/8</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4"/>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spid="_x0000_s1026" name="Worksheet" r:id="rId5" imgW="3010023" imgH="1743075" progId="Excel.Sheet.12">
                  <p:embed/>
                </p:oleObj>
              </mc:Choice>
              <mc:Fallback>
                <p:oleObj name="Worksheet" r:id="rId5"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6"/>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2022/3/8</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a:t>
            </a:r>
            <a:r>
              <a:rPr lang="en-US" altLang="ja-JP" dirty="0"/>
              <a:t>2</a:t>
            </a:r>
            <a:r>
              <a:rPr lang="ja-JP" altLang="en-US" dirty="0"/>
              <a:t>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819654019"/>
              </p:ext>
            </p:extLst>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en-US" altLang="ja-JP" dirty="0"/>
                        <a:t>1.</a:t>
                      </a:r>
                      <a:r>
                        <a:rPr lang="ja-JP" altLang="en-US" dirty="0"/>
                        <a:t>５ヶ月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en-US" altLang="ja-JP" dirty="0"/>
                        <a:t>2</a:t>
                      </a:r>
                      <a:r>
                        <a:rPr lang="ja-JP" altLang="en-US" dirty="0"/>
                        <a:t>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2022/3/8</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2022/3/8</a:t>
            </a:fld>
            <a:endParaRPr lang="en-US"/>
          </a:p>
        </p:txBody>
      </p:sp>
    </p:spTree>
    <p:extLst>
      <p:ext uri="{BB962C8B-B14F-4D97-AF65-F5344CB8AC3E}">
        <p14:creationId xmlns:p14="http://schemas.microsoft.com/office/powerpoint/2010/main" val="17135945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2022/3/8</a:t>
            </a:fld>
            <a:endParaRPr lang="en-US"/>
          </a:p>
        </p:txBody>
      </p:sp>
    </p:spTree>
    <p:extLst>
      <p:ext uri="{BB962C8B-B14F-4D97-AF65-F5344CB8AC3E}">
        <p14:creationId xmlns:p14="http://schemas.microsoft.com/office/powerpoint/2010/main" val="7872634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2022/3/8</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2022/3/8</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954655"/>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社内イベント「テックショー」に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2022/3/8</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82FC7D-905D-4E2B-A27F-5ADC06CF9D75}"/>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3CC63056-49C5-4943-943B-D6B4D193107D}"/>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6"/>
          </p:nvPr>
        </p:nvSpPr>
        <p:spPr/>
        <p:txBody>
          <a:bodyPr/>
          <a:lstStyle/>
          <a:p>
            <a:fld id="{9526FDD1-8544-47E2-9C82-740ED6BB3910}" type="datetime1">
              <a:rPr lang="zh-CN" altLang="en-US" smtClean="0"/>
              <a:t>2022/3/8</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Tree>
    <p:extLst>
      <p:ext uri="{BB962C8B-B14F-4D97-AF65-F5344CB8AC3E}">
        <p14:creationId xmlns:p14="http://schemas.microsoft.com/office/powerpoint/2010/main" val="23052489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2022/3/8</a:t>
            </a:fld>
            <a:endParaRPr lang="en-US"/>
          </a:p>
        </p:txBody>
      </p:sp>
    </p:spTree>
    <p:extLst>
      <p:ext uri="{BB962C8B-B14F-4D97-AF65-F5344CB8AC3E}">
        <p14:creationId xmlns:p14="http://schemas.microsoft.com/office/powerpoint/2010/main" val="9723957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2022/3/8</a:t>
            </a:fld>
            <a:endParaRPr lang="en-US"/>
          </a:p>
        </p:txBody>
      </p:sp>
    </p:spTree>
    <p:extLst>
      <p:ext uri="{BB962C8B-B14F-4D97-AF65-F5344CB8AC3E}">
        <p14:creationId xmlns:p14="http://schemas.microsoft.com/office/powerpoint/2010/main" val="18767964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2022/3/8</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2022/3/8</a:t>
            </a:fld>
            <a:endParaRPr lang="en-US"/>
          </a:p>
        </p:txBody>
      </p:sp>
    </p:spTree>
    <p:extLst>
      <p:ext uri="{BB962C8B-B14F-4D97-AF65-F5344CB8AC3E}">
        <p14:creationId xmlns:p14="http://schemas.microsoft.com/office/powerpoint/2010/main" val="3343118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2022/3/8</a:t>
            </a:fld>
            <a:endParaRPr lang="en-US"/>
          </a:p>
        </p:txBody>
      </p:sp>
    </p:spTree>
    <p:extLst>
      <p:ext uri="{BB962C8B-B14F-4D97-AF65-F5344CB8AC3E}">
        <p14:creationId xmlns:p14="http://schemas.microsoft.com/office/powerpoint/2010/main" val="21700656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2022/3/8</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2022/3/8</a:t>
            </a:fld>
            <a:endParaRPr lang="en-US"/>
          </a:p>
        </p:txBody>
      </p:sp>
    </p:spTree>
    <p:extLst>
      <p:ext uri="{BB962C8B-B14F-4D97-AF65-F5344CB8AC3E}">
        <p14:creationId xmlns:p14="http://schemas.microsoft.com/office/powerpoint/2010/main" val="7062756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2022/3/8</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2022/3/8</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highlight>
                  <a:srgbClr val="00FF00"/>
                </a:highlight>
              </a:rPr>
              <a:t>社内イベント</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2022/3/8</a:t>
            </a:fld>
            <a:endParaRPr lang="en-US"/>
          </a:p>
        </p:txBody>
      </p:sp>
    </p:spTree>
    <p:extLst>
      <p:ext uri="{BB962C8B-B14F-4D97-AF65-F5344CB8AC3E}">
        <p14:creationId xmlns:p14="http://schemas.microsoft.com/office/powerpoint/2010/main" val="36624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1C4420-8EAE-4D8C-AC4C-68907B7FE80F}"/>
              </a:ext>
            </a:extLst>
          </p:cNvPr>
          <p:cNvSpPr>
            <a:spLocks noGrp="1"/>
          </p:cNvSpPr>
          <p:nvPr>
            <p:ph type="title"/>
          </p:nvPr>
        </p:nvSpPr>
        <p:spPr>
          <a:xfrm>
            <a:off x="831850" y="3639145"/>
            <a:ext cx="10515600" cy="923330"/>
          </a:xfrm>
        </p:spPr>
        <p:txBody>
          <a:bodyPr/>
          <a:lstStyle/>
          <a:p>
            <a:r>
              <a:rPr lang="ja-JP" altLang="en-US" dirty="0"/>
              <a:t>犯罪を容認すること</a:t>
            </a:r>
          </a:p>
        </p:txBody>
      </p:sp>
      <p:sp>
        <p:nvSpPr>
          <p:cNvPr id="7" name="テキスト プレースホルダー 6">
            <a:extLst>
              <a:ext uri="{FF2B5EF4-FFF2-40B4-BE49-F238E27FC236}">
                <a16:creationId xmlns:a16="http://schemas.microsoft.com/office/drawing/2014/main" id="{D870A61A-1C7E-428C-B5E7-A1D23910B71F}"/>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B46EBACB-EB78-4383-9931-8DB3B7B4ED86}"/>
              </a:ext>
            </a:extLst>
          </p:cNvPr>
          <p:cNvSpPr>
            <a:spLocks noGrp="1"/>
          </p:cNvSpPr>
          <p:nvPr>
            <p:ph type="dt" sz="half" idx="10"/>
          </p:nvPr>
        </p:nvSpPr>
        <p:spPr/>
        <p:txBody>
          <a:bodyPr/>
          <a:lstStyle/>
          <a:p>
            <a:fld id="{9526FDD1-8544-47E2-9C82-740ED6BB3910}" type="datetime1">
              <a:rPr lang="zh-CN" altLang="en-US" smtClean="0"/>
              <a:t>2022/3/8</a:t>
            </a:fld>
            <a:endParaRPr lang="en-US"/>
          </a:p>
        </p:txBody>
      </p:sp>
      <p:sp>
        <p:nvSpPr>
          <p:cNvPr id="5" name="スライド番号プレースホルダー 4">
            <a:extLst>
              <a:ext uri="{FF2B5EF4-FFF2-40B4-BE49-F238E27FC236}">
                <a16:creationId xmlns:a16="http://schemas.microsoft.com/office/drawing/2014/main" id="{39230449-89C0-4077-9622-D91E0BC8092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Tree>
    <p:extLst>
      <p:ext uri="{BB962C8B-B14F-4D97-AF65-F5344CB8AC3E}">
        <p14:creationId xmlns:p14="http://schemas.microsoft.com/office/powerpoint/2010/main" val="15356011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2022/3/8</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2022/3/8</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2022/3/8</a:t>
            </a:fld>
            <a:endParaRPr lang="en-US"/>
          </a:p>
        </p:txBody>
      </p:sp>
    </p:spTree>
    <p:extLst>
      <p:ext uri="{BB962C8B-B14F-4D97-AF65-F5344CB8AC3E}">
        <p14:creationId xmlns:p14="http://schemas.microsoft.com/office/powerpoint/2010/main" val="38671850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毎サイクルの成果発表会＆フォーラムは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2022/3/8</a:t>
            </a:fld>
            <a:endParaRPr lang="en-US"/>
          </a:p>
        </p:txBody>
      </p:sp>
    </p:spTree>
    <p:extLst>
      <p:ext uri="{BB962C8B-B14F-4D97-AF65-F5344CB8AC3E}">
        <p14:creationId xmlns:p14="http://schemas.microsoft.com/office/powerpoint/2010/main" val="8270158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2022/3/8</a:t>
            </a:fld>
            <a:endParaRPr lang="en-US"/>
          </a:p>
        </p:txBody>
      </p:sp>
    </p:spTree>
    <p:extLst>
      <p:ext uri="{BB962C8B-B14F-4D97-AF65-F5344CB8AC3E}">
        <p14:creationId xmlns:p14="http://schemas.microsoft.com/office/powerpoint/2010/main" val="11805057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96</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2022/3/8</a:t>
            </a:fld>
            <a:endParaRPr lang="en-US"/>
          </a:p>
        </p:txBody>
      </p:sp>
    </p:spTree>
    <p:extLst>
      <p:ext uri="{BB962C8B-B14F-4D97-AF65-F5344CB8AC3E}">
        <p14:creationId xmlns:p14="http://schemas.microsoft.com/office/powerpoint/2010/main" val="22778852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97</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2022/3/8</a:t>
            </a:fld>
            <a:endParaRPr lang="en-US"/>
          </a:p>
        </p:txBody>
      </p:sp>
    </p:spTree>
    <p:extLst>
      <p:ext uri="{BB962C8B-B14F-4D97-AF65-F5344CB8AC3E}">
        <p14:creationId xmlns:p14="http://schemas.microsoft.com/office/powerpoint/2010/main" val="42810048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98</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2022/3/8</a:t>
            </a:fld>
            <a:endParaRPr lang="en-US"/>
          </a:p>
        </p:txBody>
      </p:sp>
    </p:spTree>
    <p:extLst>
      <p:ext uri="{BB962C8B-B14F-4D97-AF65-F5344CB8AC3E}">
        <p14:creationId xmlns:p14="http://schemas.microsoft.com/office/powerpoint/2010/main" val="2284386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99</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2022/3/8</a:t>
            </a:fld>
            <a:endParaRPr lang="en-US"/>
          </a:p>
        </p:txBody>
      </p:sp>
    </p:spTree>
    <p:extLst>
      <p:ext uri="{BB962C8B-B14F-4D97-AF65-F5344CB8AC3E}">
        <p14:creationId xmlns:p14="http://schemas.microsoft.com/office/powerpoint/2010/main" val="3206556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4744</TotalTime>
  <Words>12380</Words>
  <Application>Microsoft Office PowerPoint</Application>
  <PresentationFormat>ワイド画面</PresentationFormat>
  <Paragraphs>2305</Paragraphs>
  <Slides>113</Slides>
  <Notes>94</Notes>
  <HiddenSlides>0</HiddenSlides>
  <MMClips>0</MMClips>
  <ScaleCrop>false</ScaleCrop>
  <HeadingPairs>
    <vt:vector size="8" baseType="variant">
      <vt:variant>
        <vt:lpstr>使用されているフォント</vt:lpstr>
      </vt:variant>
      <vt:variant>
        <vt:i4>17</vt:i4>
      </vt:variant>
      <vt:variant>
        <vt:lpstr>テーマ</vt:lpstr>
      </vt:variant>
      <vt:variant>
        <vt:i4>1</vt:i4>
      </vt:variant>
      <vt:variant>
        <vt:lpstr>埋め込まれた OLE サーバー</vt:lpstr>
      </vt:variant>
      <vt:variant>
        <vt:i4>1</vt:i4>
      </vt:variant>
      <vt:variant>
        <vt:lpstr>スライド タイトル</vt:lpstr>
      </vt:variant>
      <vt:variant>
        <vt:i4>113</vt:i4>
      </vt:variant>
    </vt:vector>
  </HeadingPairs>
  <TitlesOfParts>
    <vt:vector size="132" baseType="lpstr">
      <vt:lpstr>Meiryo</vt:lpstr>
      <vt:lpstr>ＭＳ ゴシック</vt:lpstr>
      <vt:lpstr>MS Mincho</vt:lpstr>
      <vt:lpstr>ＭＳ Ｐゴシック</vt:lpstr>
      <vt:lpstr>等线</vt:lpstr>
      <vt:lpstr>宋体</vt:lpstr>
      <vt:lpstr>宋体</vt:lpstr>
      <vt:lpstr>宋体</vt:lpstr>
      <vt:lpstr>游ゴシック体</vt:lpstr>
      <vt:lpstr>Arial</vt:lpstr>
      <vt:lpstr>Calibri</vt:lpstr>
      <vt:lpstr>Noto Sans</vt:lpstr>
      <vt:lpstr>Roboto</vt:lpstr>
      <vt:lpstr>Segoe UI</vt:lpstr>
      <vt:lpstr>Tahoma</vt:lpstr>
      <vt:lpstr>Times New Roman</vt:lpstr>
      <vt:lpstr>Wingdings</vt:lpstr>
      <vt:lpstr>Office Theme</vt:lpstr>
      <vt:lpstr>Worksheet</vt:lpstr>
      <vt:lpstr>日本政府のイノベーション</vt:lpstr>
      <vt:lpstr>重要説明   </vt:lpstr>
      <vt:lpstr>更新履歴   </vt:lpstr>
      <vt:lpstr>キーワード</vt:lpstr>
      <vt:lpstr>目次</vt:lpstr>
      <vt:lpstr>セキュリティ</vt:lpstr>
      <vt:lpstr>データ管理</vt:lpstr>
      <vt:lpstr>PowerPoint プレゼンテーション</vt:lpstr>
      <vt:lpstr>犯罪を容認すること</vt:lpstr>
      <vt:lpstr>裁判所</vt:lpstr>
      <vt:lpstr>警察庁、警視庁、警察署</vt:lpstr>
      <vt:lpstr>法務省の検察庁</vt:lpstr>
      <vt:lpstr>法務省の人権擁護局（部）</vt:lpstr>
      <vt:lpstr>信用悪化</vt:lpstr>
      <vt:lpstr>PowerPoint プレゼンテーション</vt:lpstr>
      <vt:lpstr>詐欺とブラック企業</vt:lpstr>
      <vt:lpstr>社会インフラのDX</vt:lpstr>
      <vt:lpstr>DXは　デジタル化ではない！</vt:lpstr>
      <vt:lpstr>デジタル庁は　司令塔ではない、SSCです！</vt:lpstr>
      <vt:lpstr>デジタル庁の人材</vt:lpstr>
      <vt:lpstr>日本国政府のブランド①： “One”ドメイン</vt:lpstr>
      <vt:lpstr>日本国政府のブランド②：“One”プラットフォームアーキテクチャ</vt:lpstr>
      <vt:lpstr>日本国政府のブランド②：ホームページ</vt:lpstr>
      <vt:lpstr>日本国政府のブランド③：イベント及び情報アピールのデータ管理</vt:lpstr>
      <vt:lpstr>デジタル庁の組織体制、人事管理、業績評価</vt:lpstr>
      <vt:lpstr>デジタル庁のHRBP:人材採用、育成</vt:lpstr>
      <vt:lpstr>デジタル庁のCOE:ビジネスモデル・イノベーション</vt:lpstr>
      <vt:lpstr>デジタル庁の品質管理・品質保証</vt:lpstr>
      <vt:lpstr>デジタル庁の運営コスト：座席指定</vt:lpstr>
      <vt:lpstr>各部署のチームワーク</vt:lpstr>
      <vt:lpstr>GIGAスクール</vt:lpstr>
      <vt:lpstr>高齢社会のヘルスケア</vt:lpstr>
      <vt:lpstr>GIGAスクールのIT設備のリース</vt:lpstr>
      <vt:lpstr>目次</vt:lpstr>
      <vt:lpstr>日本の２０３０</vt:lpstr>
      <vt:lpstr>日本の２０５０</vt:lpstr>
      <vt:lpstr>ポジショニング</vt:lpstr>
      <vt:lpstr>社会の信用</vt:lpstr>
      <vt:lpstr>サービスモデル：国　to　企業</vt:lpstr>
      <vt:lpstr>サービスモデル：国　to　国民</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目次</vt:lpstr>
      <vt:lpstr>アジャイル組織構造(三次元の組織)（例）</vt:lpstr>
      <vt:lpstr>アジャイル組織構造(三次元の組織)ーデジタル庁体制（例）</vt:lpstr>
      <vt:lpstr>デジタル庁業務推進イメージ（例）</vt:lpstr>
      <vt:lpstr>先進技術研究部：ビジネス研究院（産学研センター）</vt:lpstr>
      <vt:lpstr>産学研協力（大学キャンパス内有給インターンシップ）</vt:lpstr>
      <vt:lpstr>先進技術研究部：コミュニティ </vt:lpstr>
      <vt:lpstr>インフラサービス事業部</vt:lpstr>
      <vt:lpstr>グローバル人材開発サービス事業部</vt:lpstr>
      <vt:lpstr>流通・サービスソリューション事業部</vt:lpstr>
      <vt:lpstr>財務・金融ソリューション事業部</vt:lpstr>
      <vt:lpstr>ヘルスケアソリューション事業部</vt:lpstr>
      <vt:lpstr>マーケティング＆セールス部</vt:lpstr>
      <vt:lpstr>管理部</vt:lpstr>
      <vt:lpstr>目次</vt:lpstr>
      <vt:lpstr>社内部署間のチームワーク</vt:lpstr>
      <vt:lpstr>部署間の利益分配</vt:lpstr>
      <vt:lpstr>コスト精算</vt:lpstr>
      <vt:lpstr>目次</vt:lpstr>
      <vt:lpstr>OKRの仕組みや考え方</vt:lpstr>
      <vt:lpstr>社員へサポート</vt:lpstr>
      <vt:lpstr>OKR三次元評価</vt:lpstr>
      <vt:lpstr>OKR三次元評価法（例）</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パソコンのロック</vt:lpstr>
      <vt:lpstr>仮想化技術を活用して　VDIで専用開発環境を構築すること</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図書出版(出版社限定：技術評論社)</vt:lpstr>
      <vt:lpstr>ジャーナル</vt:lpstr>
      <vt:lpstr>キャリアディベロップメントフォーラム</vt:lpstr>
      <vt:lpstr>目次</vt:lpstr>
      <vt:lpstr>日本政府各部署のホームページ</vt:lpstr>
      <vt:lpstr>PowerPoint プレゼンテーション</vt:lpstr>
      <vt:lpstr>参考文献</vt:lpstr>
      <vt:lpstr>プロダクトマネジメント</vt:lpstr>
      <vt:lpstr>組織管理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Japan Sun Shubin</cp:lastModifiedBy>
  <cp:revision>1385</cp:revision>
  <cp:lastPrinted>2022-02-04T10:31:37Z</cp:lastPrinted>
  <dcterms:created xsi:type="dcterms:W3CDTF">2021-07-14T02:05:05Z</dcterms:created>
  <dcterms:modified xsi:type="dcterms:W3CDTF">2022-03-08T10:24:48Z</dcterms:modified>
</cp:coreProperties>
</file>