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9"/>
  </p:notesMasterIdLst>
  <p:handoutMasterIdLst>
    <p:handoutMasterId r:id="rId130"/>
  </p:handoutMasterIdLst>
  <p:sldIdLst>
    <p:sldId id="256" r:id="rId2"/>
    <p:sldId id="584" r:id="rId3"/>
    <p:sldId id="697" r:id="rId4"/>
    <p:sldId id="670" r:id="rId5"/>
    <p:sldId id="267" r:id="rId6"/>
    <p:sldId id="715" r:id="rId7"/>
    <p:sldId id="708" r:id="rId8"/>
    <p:sldId id="709" r:id="rId9"/>
    <p:sldId id="711" r:id="rId10"/>
    <p:sldId id="710" r:id="rId11"/>
    <p:sldId id="712" r:id="rId12"/>
    <p:sldId id="713" r:id="rId13"/>
    <p:sldId id="725" r:id="rId14"/>
    <p:sldId id="695" r:id="rId15"/>
    <p:sldId id="696" r:id="rId16"/>
    <p:sldId id="707" r:id="rId17"/>
    <p:sldId id="721" r:id="rId18"/>
    <p:sldId id="720" r:id="rId19"/>
    <p:sldId id="687" r:id="rId20"/>
    <p:sldId id="692" r:id="rId21"/>
    <p:sldId id="691" r:id="rId22"/>
    <p:sldId id="693" r:id="rId23"/>
    <p:sldId id="688" r:id="rId24"/>
    <p:sldId id="689" r:id="rId25"/>
    <p:sldId id="685" r:id="rId26"/>
    <p:sldId id="690" r:id="rId27"/>
    <p:sldId id="679" r:id="rId28"/>
    <p:sldId id="701" r:id="rId29"/>
    <p:sldId id="683" r:id="rId30"/>
    <p:sldId id="602" r:id="rId31"/>
    <p:sldId id="684" r:id="rId32"/>
    <p:sldId id="681" r:id="rId33"/>
    <p:sldId id="680" r:id="rId34"/>
    <p:sldId id="598" r:id="rId35"/>
    <p:sldId id="601" r:id="rId36"/>
    <p:sldId id="599" r:id="rId37"/>
    <p:sldId id="603" r:id="rId38"/>
    <p:sldId id="647" r:id="rId39"/>
    <p:sldId id="600" r:id="rId40"/>
    <p:sldId id="705" r:id="rId41"/>
    <p:sldId id="706" r:id="rId42"/>
    <p:sldId id="630" r:id="rId43"/>
    <p:sldId id="716" r:id="rId44"/>
    <p:sldId id="703" r:id="rId45"/>
    <p:sldId id="702" r:id="rId46"/>
    <p:sldId id="625" r:id="rId47"/>
    <p:sldId id="627" r:id="rId48"/>
    <p:sldId id="628" r:id="rId49"/>
    <p:sldId id="665" r:id="rId50"/>
    <p:sldId id="311" r:id="rId51"/>
    <p:sldId id="704" r:id="rId52"/>
    <p:sldId id="653" r:id="rId53"/>
    <p:sldId id="674" r:id="rId54"/>
    <p:sldId id="312" r:id="rId55"/>
    <p:sldId id="676" r:id="rId56"/>
    <p:sldId id="652" r:id="rId57"/>
    <p:sldId id="677" r:id="rId58"/>
    <p:sldId id="678" r:id="rId59"/>
    <p:sldId id="664" r:id="rId60"/>
    <p:sldId id="714" r:id="rId61"/>
    <p:sldId id="259" r:id="rId62"/>
    <p:sldId id="682" r:id="rId63"/>
    <p:sldId id="421" r:id="rId64"/>
    <p:sldId id="614" r:id="rId65"/>
    <p:sldId id="583" r:id="rId66"/>
    <p:sldId id="622" r:id="rId67"/>
    <p:sldId id="605" r:id="rId68"/>
    <p:sldId id="604" r:id="rId69"/>
    <p:sldId id="606" r:id="rId70"/>
    <p:sldId id="607" r:id="rId71"/>
    <p:sldId id="649" r:id="rId72"/>
    <p:sldId id="637" r:id="rId73"/>
    <p:sldId id="640" r:id="rId74"/>
    <p:sldId id="659" r:id="rId75"/>
    <p:sldId id="643" r:id="rId76"/>
    <p:sldId id="644" r:id="rId77"/>
    <p:sldId id="645" r:id="rId78"/>
    <p:sldId id="660" r:id="rId79"/>
    <p:sldId id="279" r:id="rId80"/>
    <p:sldId id="271" r:id="rId81"/>
    <p:sldId id="633" r:id="rId82"/>
    <p:sldId id="641" r:id="rId83"/>
    <p:sldId id="596" r:id="rId84"/>
    <p:sldId id="609" r:id="rId85"/>
    <p:sldId id="611" r:id="rId86"/>
    <p:sldId id="616" r:id="rId87"/>
    <p:sldId id="624" r:id="rId88"/>
    <p:sldId id="621" r:id="rId89"/>
    <p:sldId id="313" r:id="rId90"/>
    <p:sldId id="671" r:id="rId91"/>
    <p:sldId id="305" r:id="rId92"/>
    <p:sldId id="623" r:id="rId93"/>
    <p:sldId id="631" r:id="rId94"/>
    <p:sldId id="634" r:id="rId95"/>
    <p:sldId id="661" r:id="rId96"/>
    <p:sldId id="646" r:id="rId97"/>
    <p:sldId id="620" r:id="rId98"/>
    <p:sldId id="662" r:id="rId99"/>
    <p:sldId id="617" r:id="rId100"/>
    <p:sldId id="618" r:id="rId101"/>
    <p:sldId id="300" r:id="rId102"/>
    <p:sldId id="286" r:id="rId103"/>
    <p:sldId id="368" r:id="rId104"/>
    <p:sldId id="306" r:id="rId105"/>
    <p:sldId id="615" r:id="rId106"/>
    <p:sldId id="288" r:id="rId107"/>
    <p:sldId id="285" r:id="rId108"/>
    <p:sldId id="294" r:id="rId109"/>
    <p:sldId id="298" r:id="rId110"/>
    <p:sldId id="284" r:id="rId111"/>
    <p:sldId id="296" r:id="rId112"/>
    <p:sldId id="297" r:id="rId113"/>
    <p:sldId id="663" r:id="rId114"/>
    <p:sldId id="302" r:id="rId115"/>
    <p:sldId id="303" r:id="rId116"/>
    <p:sldId id="613" r:id="rId117"/>
    <p:sldId id="668" r:id="rId118"/>
    <p:sldId id="699" r:id="rId119"/>
    <p:sldId id="700" r:id="rId120"/>
    <p:sldId id="698" r:id="rId121"/>
    <p:sldId id="723" r:id="rId122"/>
    <p:sldId id="669" r:id="rId123"/>
    <p:sldId id="673" r:id="rId124"/>
    <p:sldId id="718" r:id="rId125"/>
    <p:sldId id="719" r:id="rId126"/>
    <p:sldId id="722" r:id="rId127"/>
    <p:sldId id="717" r:id="rId12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584"/>
            <p14:sldId id="697"/>
            <p14:sldId id="670"/>
          </p14:sldIdLst>
        </p14:section>
        <p14:section name="リスク洗出・課題整理" id="{FDECF7C8-8A6D-4388-8E92-2B9C07BB47EC}">
          <p14:sldIdLst>
            <p14:sldId id="267"/>
            <p14:sldId id="715"/>
            <p14:sldId id="708"/>
            <p14:sldId id="709"/>
            <p14:sldId id="711"/>
            <p14:sldId id="710"/>
            <p14:sldId id="712"/>
            <p14:sldId id="713"/>
            <p14:sldId id="725"/>
            <p14:sldId id="695"/>
            <p14:sldId id="696"/>
            <p14:sldId id="707"/>
            <p14:sldId id="721"/>
            <p14:sldId id="720"/>
            <p14:sldId id="687"/>
            <p14:sldId id="692"/>
            <p14:sldId id="691"/>
            <p14:sldId id="693"/>
            <p14:sldId id="688"/>
            <p14:sldId id="689"/>
            <p14:sldId id="685"/>
            <p14:sldId id="690"/>
            <p14:sldId id="679"/>
            <p14:sldId id="701"/>
            <p14:sldId id="683"/>
            <p14:sldId id="602"/>
            <p14:sldId id="684"/>
            <p14:sldId id="681"/>
            <p14:sldId id="680"/>
            <p14:sldId id="598"/>
            <p14:sldId id="601"/>
            <p14:sldId id="599"/>
            <p14:sldId id="603"/>
            <p14:sldId id="647"/>
            <p14:sldId id="600"/>
            <p14:sldId id="705"/>
            <p14:sldId id="706"/>
            <p14:sldId id="630"/>
          </p14:sldIdLst>
        </p14:section>
        <p14:section name="日本国のゴール" id="{9B01B4AA-8769-42F5-B05B-46DBA93D4093}">
          <p14:sldIdLst>
            <p14:sldId id="716"/>
            <p14:sldId id="703"/>
            <p14:sldId id="702"/>
            <p14:sldId id="625"/>
            <p14:sldId id="627"/>
            <p14:sldId id="628"/>
            <p14:sldId id="665"/>
            <p14:sldId id="311"/>
            <p14:sldId id="704"/>
            <p14:sldId id="653"/>
            <p14:sldId id="674"/>
            <p14:sldId id="312"/>
            <p14:sldId id="676"/>
            <p14:sldId id="652"/>
            <p14:sldId id="677"/>
            <p14:sldId id="678"/>
            <p14:sldId id="664"/>
          </p14:sldIdLst>
        </p14:section>
        <p14:section name="組織改革" id="{D13A7451-7AE4-484A-8C69-3C5657EE0585}">
          <p14:sldIdLst>
            <p14:sldId id="714"/>
            <p14:sldId id="259"/>
            <p14:sldId id="682"/>
            <p14:sldId id="421"/>
            <p14:sldId id="614"/>
            <p14:sldId id="583"/>
            <p14:sldId id="622"/>
            <p14:sldId id="605"/>
            <p14:sldId id="604"/>
            <p14:sldId id="606"/>
            <p14:sldId id="607"/>
            <p14:sldId id="649"/>
            <p14:sldId id="637"/>
            <p14:sldId id="640"/>
          </p14:sldIdLst>
        </p14:section>
        <p14:section name="社内チームワークとコスト精算" id="{0303DD33-FC07-4C67-8FBD-C55B17EBF7FE}">
          <p14:sldIdLst>
            <p14:sldId id="659"/>
            <p14:sldId id="643"/>
            <p14:sldId id="644"/>
            <p14:sldId id="645"/>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セキュリティ対策" id="{FD44000E-2378-4FC8-91E1-5C238003C214}">
          <p14:sldIdLst>
            <p14:sldId id="661"/>
            <p14:sldId id="646"/>
            <p14:sldId id="620"/>
          </p14:sldIdLst>
        </p14:section>
        <p14:section name="社内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会社プレゼン" id="{407E76A8-E167-49CE-94C1-8F7334C3359A}">
          <p14:sldIdLst>
            <p14:sldId id="663"/>
            <p14:sldId id="302"/>
            <p14:sldId id="303"/>
            <p14:sldId id="613"/>
          </p14:sldIdLst>
        </p14:section>
        <p14:section name="付録" id="{AA2E9FAD-3D51-4F5C-B3E7-CA264B4AF19C}">
          <p14:sldIdLst>
            <p14:sldId id="668"/>
            <p14:sldId id="699"/>
            <p14:sldId id="700"/>
            <p14:sldId id="698"/>
            <p14:sldId id="723"/>
            <p14:sldId id="669"/>
            <p14:sldId id="673"/>
            <p14:sldId id="718"/>
            <p14:sldId id="719"/>
            <p14:sldId id="722"/>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5" autoAdjust="0"/>
    <p:restoredTop sz="77039" autoAdjust="0"/>
  </p:normalViewPr>
  <p:slideViewPr>
    <p:cSldViewPr snapToGrid="0">
      <p:cViewPr varScale="1">
        <p:scale>
          <a:sx n="64" d="100"/>
          <a:sy n="64" d="100"/>
        </p:scale>
        <p:origin x="1134" y="72"/>
      </p:cViewPr>
      <p:guideLst>
        <p:guide orient="horz" pos="2160"/>
        <p:guide pos="3817"/>
      </p:guideLst>
    </p:cSldViewPr>
  </p:slideViewPr>
  <p:outlineViewPr>
    <p:cViewPr>
      <p:scale>
        <a:sx n="33" d="100"/>
        <a:sy n="33" d="100"/>
      </p:scale>
      <p:origin x="0" y="-24402"/>
    </p:cViewPr>
  </p:outlineViewPr>
  <p:notesTextViewPr>
    <p:cViewPr>
      <p:scale>
        <a:sx n="1" d="1"/>
        <a:sy n="1" d="1"/>
      </p:scale>
      <p:origin x="0" y="0"/>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5"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modSection">
      <pc:chgData name="Japan Sun Shubin" userId="90e3a638bb69b60f" providerId="LiveId" clId="{7C8623E0-A6C6-492A-9326-CD9BCF415888}" dt="2022-03-13T09:30:53.778" v="2488" actId="20577"/>
      <pc:docMkLst>
        <pc:docMk/>
      </pc:docMkLst>
      <pc:sldChg chg="delSp modSp mod modNotesTx">
        <pc:chgData name="Japan Sun Shubin" userId="90e3a638bb69b60f" providerId="LiveId" clId="{7C8623E0-A6C6-492A-9326-CD9BCF415888}" dt="2022-03-13T07:31:48.643" v="1479"/>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ldChg>
      <pc:sldChg chg="modSp mod">
        <pc:chgData name="Japan Sun Shubin" userId="90e3a638bb69b60f" providerId="LiveId" clId="{7C8623E0-A6C6-492A-9326-CD9BCF415888}" dt="2022-03-13T07:49:00.744" v="1762" actId="14100"/>
        <pc:sldMkLst>
          <pc:docMk/>
          <pc:sldMk cId="2984660392" sldId="267"/>
        </pc:sldMkLst>
        <pc:spChg chg="mod">
          <ac:chgData name="Japan Sun Shubin" userId="90e3a638bb69b60f" providerId="LiveId" clId="{7C8623E0-A6C6-492A-9326-CD9BCF415888}" dt="2022-03-13T07:49:00.744" v="1762" actId="14100"/>
          <ac:spMkLst>
            <pc:docMk/>
            <pc:sldMk cId="2984660392" sldId="267"/>
            <ac:spMk id="5" creationId="{B6BCBD67-BB9B-4088-99C6-949CB7352F33}"/>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modSp mod">
        <pc:chgData name="Japan Sun Shubin" userId="90e3a638bb69b60f" providerId="LiveId" clId="{7C8623E0-A6C6-492A-9326-CD9BCF415888}" dt="2022-03-08T06:49:55.360" v="112" actId="20577"/>
        <pc:sldMkLst>
          <pc:docMk/>
          <pc:sldMk cId="1679142913" sldId="584"/>
        </pc:sldMkLst>
        <pc:spChg chg="mod">
          <ac:chgData name="Japan Sun Shubin" userId="90e3a638bb69b60f" providerId="LiveId" clId="{7C8623E0-A6C6-492A-9326-CD9BCF415888}" dt="2022-03-08T06:49:55.360" v="112" actId="20577"/>
          <ac:spMkLst>
            <pc:docMk/>
            <pc:sldMk cId="1679142913" sldId="584"/>
            <ac:spMk id="5" creationId="{9852764F-497E-4C41-8E88-169526872CB5}"/>
          </ac:spMkLst>
        </pc:s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modSp mod">
        <pc:chgData name="Japan Sun Shubin" userId="90e3a638bb69b60f" providerId="LiveId" clId="{7C8623E0-A6C6-492A-9326-CD9BCF415888}" dt="2022-03-13T09:29:38.912" v="2476" actId="20577"/>
        <pc:sldMkLst>
          <pc:docMk/>
          <pc:sldMk cId="3801938267" sldId="614"/>
        </pc:sldMkLst>
        <pc:spChg chg="mod">
          <ac:chgData name="Japan Sun Shubin" userId="90e3a638bb69b60f" providerId="LiveId" clId="{7C8623E0-A6C6-492A-9326-CD9BCF415888}" dt="2022-03-13T09:29:38.912" v="2476" actId="20577"/>
          <ac:spMkLst>
            <pc:docMk/>
            <pc:sldMk cId="3801938267" sldId="614"/>
            <ac:spMk id="6" creationId="{267E0C4A-3F65-4E8F-8312-58310CA4E51F}"/>
          </ac:spMkLst>
        </pc:spChg>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modSp mod">
        <pc:chgData name="Japan Sun Shubin" userId="90e3a638bb69b60f" providerId="LiveId" clId="{7C8623E0-A6C6-492A-9326-CD9BCF415888}" dt="2022-03-13T08:31:17.995" v="2152"/>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3T08:31:17.995" v="2152"/>
          <ac:spMkLst>
            <pc:docMk/>
            <pc:sldMk cId="1618624875" sldId="669"/>
            <ac:spMk id="3" creationId="{831B4901-A419-459D-9056-C30D13065F40}"/>
          </ac:spMkLst>
        </pc:spChg>
      </pc:sldChg>
      <pc:sldChg chg="modSp mod">
        <pc:chgData name="Japan Sun Shubin" userId="90e3a638bb69b60f" providerId="LiveId" clId="{7C8623E0-A6C6-492A-9326-CD9BCF415888}" dt="2022-03-13T07:13:03.975" v="1023" actId="20577"/>
        <pc:sldMkLst>
          <pc:docMk/>
          <pc:sldMk cId="1194096535" sldId="670"/>
        </pc:sldMkLst>
        <pc:graphicFrameChg chg="modGraphic">
          <ac:chgData name="Japan Sun Shubin" userId="90e3a638bb69b60f" providerId="LiveId" clId="{7C8623E0-A6C6-492A-9326-CD9BCF415888}" dt="2022-03-13T07:13:03.975" v="1023"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3T08:34:47.131" v="2169" actId="20577"/>
        <pc:sldMkLst>
          <pc:docMk/>
          <pc:sldMk cId="3424254477" sldId="673"/>
        </pc:sldMkLst>
        <pc:spChg chg="mod">
          <ac:chgData name="Japan Sun Shubin" userId="90e3a638bb69b60f" providerId="LiveId" clId="{7C8623E0-A6C6-492A-9326-CD9BCF415888}" dt="2022-03-13T08:34:47.131" v="2169"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08T10:46:25.125" v="458"/>
        <pc:sldMkLst>
          <pc:docMk/>
          <pc:sldMk cId="308975253" sldId="679"/>
        </pc:sldMkLst>
        <pc:spChg chg="mod">
          <ac:chgData name="Japan Sun Shubin" userId="90e3a638bb69b60f" providerId="LiveId" clId="{7C8623E0-A6C6-492A-9326-CD9BCF415888}" dt="2022-03-08T07:01:36.932" v="11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mod">
        <pc:chgData name="Japan Sun Shubin" userId="90e3a638bb69b60f" providerId="LiveId" clId="{7C8623E0-A6C6-492A-9326-CD9BCF415888}" dt="2022-03-08T10:46:01.142" v="455"/>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modSp mod">
        <pc:chgData name="Japan Sun Shubin" userId="90e3a638bb69b60f" providerId="LiveId" clId="{7C8623E0-A6C6-492A-9326-CD9BCF415888}" dt="2022-03-08T10:42:56.070" v="356" actId="12"/>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Sp delSp modSp mod modClrScheme chgLayout">
        <pc:chgData name="Japan Sun Shubin" userId="90e3a638bb69b60f" providerId="LiveId" clId="{7C8623E0-A6C6-492A-9326-CD9BCF415888}" dt="2022-03-08T10:45:58.151" v="454"/>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modSp mod">
        <pc:chgData name="Japan Sun Shubin" userId="90e3a638bb69b60f" providerId="LiveId" clId="{7C8623E0-A6C6-492A-9326-CD9BCF415888}" dt="2022-03-08T10:45:48.595" v="452"/>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mod">
        <pc:chgData name="Japan Sun Shubin" userId="90e3a638bb69b60f" providerId="LiveId" clId="{7C8623E0-A6C6-492A-9326-CD9BCF415888}" dt="2022-03-08T10:45:41.353" v="451" actId="20577"/>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modSp mod">
        <pc:chgData name="Japan Sun Shubin" userId="90e3a638bb69b60f" providerId="LiveId" clId="{7C8623E0-A6C6-492A-9326-CD9BCF415888}" dt="2022-03-08T10:45:51.913" v="453"/>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mod">
        <pc:chgData name="Japan Sun Shubin" userId="90e3a638bb69b60f" providerId="LiveId" clId="{7C8623E0-A6C6-492A-9326-CD9BCF415888}" dt="2022-03-13T08:40:36.738" v="2267" actId="1392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pc:chgData name="Japan Sun Shubin" userId="90e3a638bb69b60f" providerId="LiveId" clId="{7C8623E0-A6C6-492A-9326-CD9BCF415888}" dt="2022-03-13T07:48:13.894" v="1757" actId="6549"/>
        <pc:sldMkLst>
          <pc:docMk/>
          <pc:sldMk cId="1303889586" sldId="708"/>
        </pc:sldMkLst>
        <pc:spChg chg="mod">
          <ac:chgData name="Japan Sun Shubin" userId="90e3a638bb69b60f" providerId="LiveId" clId="{7C8623E0-A6C6-492A-9326-CD9BCF415888}" dt="2022-03-13T07:48:13.894" v="1757" actId="6549"/>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pc:chgData name="Japan Sun Shubin" userId="90e3a638bb69b60f" providerId="LiveId" clId="{7C8623E0-A6C6-492A-9326-CD9BCF415888}" dt="2022-03-13T07:58:27.315" v="1851" actId="20577"/>
        <pc:sldMkLst>
          <pc:docMk/>
          <pc:sldMk cId="894731010" sldId="709"/>
        </pc:sldMkLst>
        <pc:spChg chg="mod">
          <ac:chgData name="Japan Sun Shubin" userId="90e3a638bb69b60f" providerId="LiveId" clId="{7C8623E0-A6C6-492A-9326-CD9BCF415888}" dt="2022-03-13T07:46:58.829" v="1750" actId="20577"/>
          <ac:spMkLst>
            <pc:docMk/>
            <pc:sldMk cId="894731010" sldId="709"/>
            <ac:spMk id="5" creationId="{B6BCBD67-BB9B-4088-99C6-949CB7352F33}"/>
          </ac:spMkLst>
        </pc:spChg>
        <pc:spChg chg="mod">
          <ac:chgData name="Japan Sun Shubin" userId="90e3a638bb69b60f" providerId="LiveId" clId="{7C8623E0-A6C6-492A-9326-CD9BCF415888}" dt="2022-03-13T07:58:27.315" v="1851" actId="20577"/>
          <ac:spMkLst>
            <pc:docMk/>
            <pc:sldMk cId="894731010" sldId="709"/>
            <ac:spMk id="9" creationId="{B6F50BBF-DBE8-4F0A-B6A4-560DC3E7DBD2}"/>
          </ac:spMkLst>
        </pc:spChg>
      </pc:sldChg>
      <pc:sldChg chg="modSp mod">
        <pc:chgData name="Japan Sun Shubin" userId="90e3a638bb69b60f" providerId="LiveId" clId="{7C8623E0-A6C6-492A-9326-CD9BCF415888}" dt="2022-03-13T07:51:52.945" v="1811" actId="20577"/>
        <pc:sldMkLst>
          <pc:docMk/>
          <pc:sldMk cId="3323959055" sldId="710"/>
        </pc:sldMkLst>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pc:chgData name="Japan Sun Shubin" userId="90e3a638bb69b60f" providerId="LiveId" clId="{7C8623E0-A6C6-492A-9326-CD9BCF415888}" dt="2022-03-13T07:53:21.004" v="1813" actId="20577"/>
        <pc:sldMkLst>
          <pc:docMk/>
          <pc:sldMk cId="24062121" sldId="711"/>
        </pc:sldMkLst>
        <pc:spChg chg="mod">
          <ac:chgData name="Japan Sun Shubin" userId="90e3a638bb69b60f" providerId="LiveId" clId="{7C8623E0-A6C6-492A-9326-CD9BCF415888}" dt="2022-03-13T07:53:21.004" v="1813" actId="20577"/>
          <ac:spMkLst>
            <pc:docMk/>
            <pc:sldMk cId="24062121" sldId="711"/>
            <ac:spMk id="5" creationId="{B6BCBD67-BB9B-4088-99C6-949CB7352F33}"/>
          </ac:spMkLst>
        </pc:spChg>
        <pc:spChg chg="mod">
          <ac:chgData name="Japan Sun Shubin" userId="90e3a638bb69b60f" providerId="LiveId" clId="{7C8623E0-A6C6-492A-9326-CD9BCF415888}" dt="2022-03-13T07:50:08.703" v="1763" actId="6549"/>
          <ac:spMkLst>
            <pc:docMk/>
            <pc:sldMk cId="24062121" sldId="711"/>
            <ac:spMk id="9" creationId="{B6F50BBF-DBE8-4F0A-B6A4-560DC3E7DBD2}"/>
          </ac:spMkLst>
        </pc:spChg>
      </pc:sldChg>
      <pc:sldChg chg="add">
        <pc:chgData name="Japan Sun Shubin" userId="90e3a638bb69b60f" providerId="LiveId" clId="{7C8623E0-A6C6-492A-9326-CD9BCF415888}" dt="2022-03-13T07:32:53.106" v="1482"/>
        <pc:sldMkLst>
          <pc:docMk/>
          <pc:sldMk cId="3607237348" sldId="714"/>
        </pc:sldMkLst>
      </pc:sldChg>
      <pc:sldChg chg="modSp add mod">
        <pc:chgData name="Japan Sun Shubin" userId="90e3a638bb69b60f" providerId="LiveId" clId="{7C8623E0-A6C6-492A-9326-CD9BCF415888}" dt="2022-03-13T07:59:52.470" v="1874" actId="13926"/>
        <pc:sldMkLst>
          <pc:docMk/>
          <pc:sldMk cId="748309551" sldId="715"/>
        </pc:sldMkLst>
        <pc:spChg chg="mod">
          <ac:chgData name="Japan Sun Shubin" userId="90e3a638bb69b60f" providerId="LiveId" clId="{7C8623E0-A6C6-492A-9326-CD9BCF415888}" dt="2022-03-13T07:59:52.470" v="1874" actId="13926"/>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pc:chgData name="Japan Sun Shubin" userId="90e3a638bb69b60f" providerId="LiveId" clId="{7C8623E0-A6C6-492A-9326-CD9BCF415888}" dt="2022-03-13T08:00:55.097" v="1875"/>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3T08:16:13.841" v="2148"/>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3T08:16:13.841" v="2148"/>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pc:chgData name="Japan Sun Shubin" userId="90e3a638bb69b60f" providerId="LiveId" clId="{7C8623E0-A6C6-492A-9326-CD9BCF415888}" dt="2022-03-13T08:40:15.162" v="2263" actId="2890"/>
        <pc:sldMkLst>
          <pc:docMk/>
          <pc:sldMk cId="1604817884" sldId="720"/>
        </pc:sldMkLst>
      </pc:sldChg>
      <pc:sldChg chg="addSp delSp modSp new mod modClrScheme chgLayout">
        <pc:chgData name="Japan Sun Shubin" userId="90e3a638bb69b60f" providerId="LiveId" clId="{7C8623E0-A6C6-492A-9326-CD9BCF415888}" dt="2022-03-13T08:40:23.055" v="2265" actId="700"/>
        <pc:sldMkLst>
          <pc:docMk/>
          <pc:sldMk cId="2837273341" sldId="721"/>
        </pc:sldMkLst>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3T08:40:23.055" v="2265" actId="700"/>
          <ac:spMkLst>
            <pc:docMk/>
            <pc:sldMk cId="2837273341" sldId="721"/>
            <ac:spMk id="5" creationId="{F5B3D3DD-12C1-45CD-BEDE-1F84178CD499}"/>
          </ac:spMkLst>
        </pc:spChg>
        <pc:spChg chg="mod ord">
          <ac:chgData name="Japan Sun Shubin" userId="90e3a638bb69b60f" providerId="LiveId" clId="{7C8623E0-A6C6-492A-9326-CD9BCF415888}" dt="2022-03-13T08:40:23.055" v="2265" actId="700"/>
          <ac:spMkLst>
            <pc:docMk/>
            <pc:sldMk cId="2837273341" sldId="721"/>
            <ac:spMk id="6" creationId="{7A69DE66-05A5-4A52-BA68-33ECDE5C1F58}"/>
          </ac:spMkLst>
        </pc:spChg>
        <pc:spChg chg="add mod ord">
          <ac:chgData name="Japan Sun Shubin" userId="90e3a638bb69b60f" providerId="LiveId" clId="{7C8623E0-A6C6-492A-9326-CD9BCF415888}" dt="2022-03-13T08:40:23.055" v="2265" actId="700"/>
          <ac:spMkLst>
            <pc:docMk/>
            <pc:sldMk cId="2837273341" sldId="721"/>
            <ac:spMk id="7" creationId="{46951D92-6D2D-4332-911A-88C092398DAB}"/>
          </ac:spMkLst>
        </pc:spChg>
        <pc:spChg chg="add mod ord">
          <ac:chgData name="Japan Sun Shubin" userId="90e3a638bb69b60f" providerId="LiveId" clId="{7C8623E0-A6C6-492A-9326-CD9BCF415888}" dt="2022-03-13T08:40:23.055" v="2265"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3T09:09:50.674" v="2414"/>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3T09:09:50.674" v="2414"/>
          <ac:spMkLst>
            <pc:docMk/>
            <pc:sldMk cId="2332769279" sldId="722"/>
            <ac:spMk id="3" creationId="{5EA67CE3-2123-4E93-B19E-C308FC976F31}"/>
          </ac:spMkLst>
        </pc:spChg>
      </pc:sldChg>
      <pc:sldChg chg="addSp delSp modSp new mod modClrScheme chgLayout">
        <pc:chgData name="Japan Sun Shubin" userId="90e3a638bb69b60f" providerId="LiveId" clId="{7C8623E0-A6C6-492A-9326-CD9BCF415888}" dt="2022-03-13T09:20:13.374" v="2447"/>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pc:chgData name="Japan Sun Shubin" userId="90e3a638bb69b60f" providerId="LiveId" clId="{7C8623E0-A6C6-492A-9326-CD9BCF415888}" dt="2022-03-13T09:27:36.471" v="2460" actId="20577"/>
        <pc:sldMkLst>
          <pc:docMk/>
          <pc:sldMk cId="1851671623" sldId="725"/>
        </pc:sldMkLst>
        <pc:spChg chg="mod">
          <ac:chgData name="Japan Sun Shubin" userId="90e3a638bb69b60f" providerId="LiveId" clId="{7C8623E0-A6C6-492A-9326-CD9BCF415888}" dt="2022-03-13T09:27:21.886" v="2452" actId="13926"/>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2022/3/13</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2022/3/13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40101121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94475833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127</a:t>
            </a:fld>
            <a:endParaRPr lang="zh-CN" altLang="en-US"/>
          </a:p>
        </p:txBody>
      </p:sp>
    </p:spTree>
    <p:extLst>
      <p:ext uri="{BB962C8B-B14F-4D97-AF65-F5344CB8AC3E}">
        <p14:creationId xmlns:p14="http://schemas.microsoft.com/office/powerpoint/2010/main" val="2999594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171349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316344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128575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16304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18</a:t>
            </a:fld>
            <a:endParaRPr lang="zh-CN" altLang="en-US"/>
          </a:p>
        </p:txBody>
      </p:sp>
    </p:spTree>
    <p:extLst>
      <p:ext uri="{BB962C8B-B14F-4D97-AF65-F5344CB8AC3E}">
        <p14:creationId xmlns:p14="http://schemas.microsoft.com/office/powerpoint/2010/main" val="210770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2022/3/8</a:t>
            </a:r>
            <a:r>
              <a:rPr kumimoji="1" lang="ja-JP" altLang="en-US" dirty="0"/>
              <a:t>　</a:t>
            </a:r>
            <a:r>
              <a:rPr kumimoji="1" lang="en-US" altLang="ja-JP" dirty="0"/>
              <a:t>add</a:t>
            </a:r>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4279273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886733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2113924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r>
              <a:rPr lang="en-US" altLang="ja-JP" sz="1200" dirty="0">
                <a:latin typeface="simsun" panose="02010600030101010101" pitchFamily="2" charset="-122"/>
                <a:ea typeface="simsun" panose="02010600030101010101" pitchFamily="2" charset="-122"/>
              </a:rPr>
              <a:t>2022/1/10add</a:t>
            </a:r>
            <a:r>
              <a:rPr lang="ja-JP" altLang="en-US" sz="1200" dirty="0">
                <a:latin typeface="simsun" panose="02010600030101010101" pitchFamily="2" charset="-122"/>
                <a:ea typeface="simsun" panose="02010600030101010101" pitchFamily="2" charset="-122"/>
              </a:rPr>
              <a:t>）</a:t>
            </a:r>
            <a:endParaRPr lang="en-US" altLang="ja-JP" sz="1200" dirty="0">
              <a:latin typeface="simsun" panose="02010600030101010101" pitchFamily="2" charset="-122"/>
              <a:ea typeface="simsun" panose="02010600030101010101" pitchFamily="2" charset="-122"/>
            </a:endParaRPr>
          </a:p>
          <a:p>
            <a:pPr defTabSz="990752">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sz="1200" dirty="0">
                <a:latin typeface="simsun" panose="02010600030101010101" pitchFamily="2" charset="-122"/>
                <a:ea typeface="simsun" panose="02010600030101010101" pitchFamily="2" charset="-122"/>
              </a:rPr>
              <a:t>2022/1/28</a:t>
            </a:r>
            <a:r>
              <a:rPr lang="ja-JP" altLang="en-US" sz="1200" dirty="0">
                <a:latin typeface="simsun" panose="02010600030101010101" pitchFamily="2" charset="-122"/>
                <a:ea typeface="simsun" panose="02010600030101010101" pitchFamily="2" charset="-122"/>
              </a:rPr>
              <a:t>　</a:t>
            </a:r>
            <a:r>
              <a:rPr lang="en-US" altLang="zh-CN" sz="1200" dirty="0">
                <a:latin typeface="simsun" panose="02010600030101010101" pitchFamily="2" charset="-122"/>
                <a:ea typeface="simsun" panose="02010600030101010101" pitchFamily="2" charset="-122"/>
              </a:rPr>
              <a:t>HRBP</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r>
              <a:rPr lang="en-US" altLang="zh-CN" sz="1200" dirty="0">
                <a:latin typeface="simsun" panose="02010600030101010101" pitchFamily="2" charset="-122"/>
                <a:ea typeface="simsun" panose="02010600030101010101" pitchFamily="2" charset="-122"/>
              </a:rPr>
              <a:t>2022/2/4 Add</a:t>
            </a: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r>
              <a:rPr lang="en-US" altLang="zh-CN" sz="1200" dirty="0">
                <a:latin typeface="simsun" panose="02010600030101010101" pitchFamily="2" charset="-122"/>
                <a:ea typeface="simsun" panose="02010600030101010101" pitchFamily="2" charset="-122"/>
              </a:rPr>
              <a:t>2022/2/4 Add</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2022/1/10add</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dirty="0">
                <a:solidFill>
                  <a:srgbClr val="2B2B2B"/>
                </a:solidFill>
                <a:effectLst/>
                <a:latin typeface="SimSun" panose="02010600030101010101" pitchFamily="2" charset="-122"/>
                <a:ea typeface="SimSun" panose="02010600030101010101" pitchFamily="2" charset="-122"/>
              </a:rPr>
              <a:t>2022/1/7</a:t>
            </a:r>
            <a:r>
              <a:rPr lang="ja-JP" altLang="en-US" sz="1200" i="0" dirty="0">
                <a:solidFill>
                  <a:srgbClr val="2B2B2B"/>
                </a:solidFill>
                <a:effectLst/>
                <a:latin typeface="SimSun" panose="02010600030101010101" pitchFamily="2" charset="-122"/>
                <a:ea typeface="SimSun" panose="02010600030101010101" pitchFamily="2" charset="-122"/>
              </a:rPr>
              <a:t>）</a:t>
            </a:r>
            <a:endParaRPr lang="ja-JP" altLang="en-US" sz="1200" i="0" dirty="0">
              <a:solidFill>
                <a:srgbClr val="000000"/>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2022/1/10</a:t>
            </a:r>
            <a:r>
              <a:rPr lang="zh-CN" altLang="en-US" dirty="0">
                <a:solidFill>
                  <a:srgbClr val="3C3C3C"/>
                </a:solidFill>
                <a:latin typeface="SimSun" panose="02010600030101010101" pitchFamily="2" charset="-122"/>
                <a:ea typeface="SimSun" panose="02010600030101010101" pitchFamily="2" charset="-122"/>
              </a:rPr>
              <a:t>）</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r>
              <a:rPr lang="en-US" altLang="ja-JP" sz="1200" i="0" dirty="0">
                <a:solidFill>
                  <a:srgbClr val="2B2B2B"/>
                </a:solidFill>
                <a:effectLst/>
                <a:latin typeface="SimSun" panose="02010600030101010101" pitchFamily="2" charset="-122"/>
                <a:ea typeface="SimSun" panose="02010600030101010101" pitchFamily="2" charset="-122"/>
              </a:rPr>
              <a:t>2022/1/16add</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ミス修正</a:t>
            </a:r>
            <a:r>
              <a:rPr lang="en-US" altLang="ja-JP" sz="1200" i="0">
                <a:solidFill>
                  <a:srgbClr val="2B2B2B"/>
                </a:solidFill>
                <a:effectLst/>
                <a:latin typeface="SimSun" panose="02010600030101010101" pitchFamily="2" charset="-122"/>
                <a:ea typeface="SimSun" panose="02010600030101010101" pitchFamily="2" charset="-122"/>
              </a:rPr>
              <a:t>2022/2/10</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49359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3650149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0" dirty="0">
                <a:latin typeface="SimSun" panose="02010600030101010101" pitchFamily="2" charset="-122"/>
                <a:ea typeface="SimSun" panose="02010600030101010101" pitchFamily="2" charset="-122"/>
              </a:rPr>
              <a:t>2022/1/18</a:t>
            </a:r>
            <a:r>
              <a:rPr lang="ja-JP" altLang="en-US" sz="1200" b="0" dirty="0">
                <a:latin typeface="SimSun" panose="02010600030101010101" pitchFamily="2" charset="-122"/>
                <a:ea typeface="SimSun" panose="02010600030101010101" pitchFamily="2" charset="-122"/>
              </a:rPr>
              <a:t>修正　</a:t>
            </a:r>
            <a:endParaRPr lang="en-US" altLang="ja-JP" sz="1200" b="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4060825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ja-JP" dirty="0"/>
              <a:t>2022/3/13</a:t>
            </a:r>
            <a:r>
              <a:rPr lang="ja-JP" altLang="en-US" dirty="0"/>
              <a:t>　初版</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dirty="0"/>
              <a:t>組織管理と経営戦略</a:t>
            </a:r>
            <a:endParaRPr lang="en-US" altLang="ja-JP" dirty="0"/>
          </a:p>
          <a:p>
            <a:pPr defTabSz="990752">
              <a:defRPr/>
            </a:pPr>
            <a:endParaRPr lang="en-US" altLang="zh-CN" dirty="0"/>
          </a:p>
          <a:p>
            <a:pPr defTabSz="990752">
              <a:defRPr/>
            </a:pPr>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a:p>
            <a:endParaRPr lang="en-US" altLang="zh-CN" dirty="0"/>
          </a:p>
          <a:p>
            <a:endParaRPr lang="en-US" altLang="zh-CN" dirty="0"/>
          </a:p>
          <a:p>
            <a:r>
              <a:rPr lang="en-US" altLang="ja-JP" dirty="0"/>
              <a:t>2022/3/13</a:t>
            </a:r>
            <a:r>
              <a:rPr lang="ja-JP" altLang="en-US" dirty="0"/>
              <a:t>　初版</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en-US" altLang="zh-CN" dirty="0"/>
              <a:t>2022/1/6</a:t>
            </a:r>
            <a:r>
              <a:rPr lang="zh-CN" altLang="en-US" dirty="0"/>
              <a:t>追加</a:t>
            </a:r>
            <a:r>
              <a:rPr lang="ja-JP" altLang="en-US" dirty="0"/>
              <a:t>）</a:t>
            </a:r>
            <a:endParaRPr lang="en-US" altLang="ja-JP" dirty="0"/>
          </a:p>
          <a:p>
            <a:endParaRPr lang="en-US" altLang="zh-CN" dirty="0"/>
          </a:p>
          <a:p>
            <a:r>
              <a:rPr lang="en-US" altLang="ja-JP" dirty="0"/>
              <a:t>HRBP</a:t>
            </a:r>
            <a:r>
              <a:rPr lang="ja-JP" altLang="en-US" dirty="0"/>
              <a:t>（</a:t>
            </a:r>
            <a:r>
              <a:rPr lang="en-US" altLang="ja-JP" dirty="0"/>
              <a:t>2022/1/5</a:t>
            </a:r>
            <a:r>
              <a:rPr lang="ja-JP" altLang="en-US" dirty="0"/>
              <a:t>修正）</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プロダクト（</a:t>
            </a:r>
            <a:r>
              <a:rPr lang="en-US" altLang="ja-JP" sz="1300" dirty="0"/>
              <a:t>2022/1/5</a:t>
            </a:r>
            <a:r>
              <a:rPr lang="ja-JP" altLang="en-US" sz="1300" dirty="0"/>
              <a:t>追加）</a:t>
            </a:r>
            <a:endParaRPr lang="en-US" altLang="ja-JP" sz="1300" dirty="0"/>
          </a:p>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2022/1/16add</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2055943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en-US" altLang="ja-JP" dirty="0"/>
              <a:t>2022/1/8</a:t>
            </a:r>
            <a:r>
              <a:rPr lang="ja-JP" altLang="en-US" dirty="0"/>
              <a:t>追加</a:t>
            </a:r>
            <a:endParaRPr lang="zh-CN" altLang="en-US"/>
          </a:p>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r>
              <a:rPr lang="en-US" altLang="ja-JP" dirty="0"/>
              <a:t>2022/1/11memo</a:t>
            </a:r>
            <a:r>
              <a:rPr lang="ja-JP" altLang="en-US" dirty="0"/>
              <a:t>）</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r>
              <a:rPr lang="en-US" altLang="zh-CN" dirty="0"/>
              <a:t>2022/1/7</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r>
              <a:rPr lang="en-US" altLang="ja-JP" dirty="0"/>
              <a:t>2022/1/11memo</a:t>
            </a:r>
            <a:r>
              <a:rPr lang="ja-JP" altLang="en-US" dirty="0"/>
              <a:t>）</a:t>
            </a:r>
            <a:endParaRPr lang="en-US" altLang="ja-JP" dirty="0"/>
          </a:p>
          <a:p>
            <a:endParaRPr lang="en-US" altLang="ja-JP" dirty="0"/>
          </a:p>
          <a:p>
            <a:r>
              <a:rPr lang="ja-JP" altLang="en-US" dirty="0"/>
              <a:t>割合を削除する（</a:t>
            </a:r>
            <a:r>
              <a:rPr lang="en-US" altLang="ja-JP" dirty="0"/>
              <a:t>2022/1/7</a:t>
            </a:r>
            <a:r>
              <a:rPr lang="ja-JP" altLang="en-US" dirty="0"/>
              <a:t>）</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r>
              <a:rPr lang="ja-JP" altLang="en-US" dirty="0"/>
              <a:t>ミス修正（</a:t>
            </a:r>
            <a:r>
              <a:rPr lang="en-US" altLang="ja-JP" dirty="0"/>
              <a:t>2022/1/16</a:t>
            </a:r>
            <a:r>
              <a:rPr lang="ja-JP" altLang="en-US" dirty="0"/>
              <a:t>）</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598206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en-US" altLang="zh-CN" b="0" i="0" dirty="0">
                <a:solidFill>
                  <a:srgbClr val="4E4E4E"/>
                </a:solidFill>
                <a:effectLst/>
                <a:latin typeface="Segoe UI" panose="020B0502040204020203" pitchFamily="34" charset="0"/>
              </a:rPr>
              <a:t>2022/1/6</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defTabSz="990752">
              <a:defRPr/>
            </a:pPr>
            <a:r>
              <a:rPr lang="ja-JP" altLang="en-US" dirty="0"/>
              <a:t>待機ルール（</a:t>
            </a:r>
            <a:r>
              <a:rPr lang="en-US" altLang="ja-JP" dirty="0"/>
              <a:t>2022/1/5</a:t>
            </a:r>
            <a:r>
              <a:rPr lang="ja-JP" altLang="en-US" dirty="0"/>
              <a:t>追加）</a:t>
            </a:r>
            <a:endParaRPr lang="en-US" altLang="ja-JP" dirty="0"/>
          </a:p>
          <a:p>
            <a:pPr defTabSz="990752">
              <a:defRPr/>
            </a:pPr>
            <a:r>
              <a:rPr lang="ja-JP" altLang="en-US" dirty="0"/>
              <a:t>ミス修正　</a:t>
            </a:r>
            <a:r>
              <a:rPr lang="en-US" altLang="ja-JP" dirty="0"/>
              <a:t>2022/02/10</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ミス修正　</a:t>
            </a:r>
            <a:r>
              <a:rPr lang="en-US" altLang="ja-JP"/>
              <a:t>2022/02/10</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ベトナムの新卒採用（</a:t>
            </a:r>
            <a:r>
              <a:rPr lang="en-US" altLang="ja-JP" dirty="0"/>
              <a:t>2022/1/5</a:t>
            </a:r>
            <a:r>
              <a:rPr lang="ja-JP" altLang="en-US" dirty="0"/>
              <a:t>追加）</a:t>
            </a: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情報学（</a:t>
            </a:r>
            <a:r>
              <a:rPr lang="en-US" altLang="ja-JP" dirty="0"/>
              <a:t>2022/1/31</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ミス修正（</a:t>
            </a:r>
            <a:r>
              <a:rPr lang="en-US" altLang="ja-JP" dirty="0"/>
              <a:t>2022/1/5</a:t>
            </a:r>
            <a:r>
              <a:rPr lang="ja-JP" altLang="en-US" dirty="0"/>
              <a:t>）</a:t>
            </a:r>
            <a:endParaRPr lang="en-US" altLang="ja-JP" dirty="0"/>
          </a:p>
          <a:p>
            <a:endParaRPr lang="en-US" altLang="zh-CN" dirty="0"/>
          </a:p>
          <a:p>
            <a:r>
              <a:rPr lang="ja-JP" altLang="en-US" dirty="0"/>
              <a:t>紹介人の責任　　</a:t>
            </a:r>
            <a:r>
              <a:rPr lang="en-US" altLang="ja-JP" dirty="0"/>
              <a:t>2022/2/10add</a:t>
            </a:r>
          </a:p>
          <a:p>
            <a:r>
              <a:rPr lang="ja-JP" altLang="en-US" dirty="0"/>
              <a:t>　　会社の紹介</a:t>
            </a:r>
            <a:endParaRPr lang="en-US" altLang="ja-JP" dirty="0"/>
          </a:p>
          <a:p>
            <a:r>
              <a:rPr lang="ja-JP" altLang="en-US"/>
              <a:t>　　被紹介人の人柄、能力、ソーシャルネットワークなどの確認</a:t>
            </a:r>
            <a:endParaRPr lang="en-US" altLang="zh-CN"/>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23329939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2022/1/8</a:t>
            </a:r>
            <a:r>
              <a:rPr lang="ja-JP" altLang="en-US" dirty="0"/>
              <a:t>追加</a:t>
            </a: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修正（</a:t>
            </a:r>
            <a:r>
              <a:rPr lang="en-US" altLang="ja-JP" dirty="0"/>
              <a:t>2022/1/5</a:t>
            </a:r>
            <a:r>
              <a:rPr lang="ja-JP" altLang="en-US" dirty="0"/>
              <a:t>）</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2022/1/7</a:t>
            </a:r>
            <a:r>
              <a:rPr lang="ja-JP" altLang="en-US" dirty="0"/>
              <a:t>追加</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41689100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108</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109</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110</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2022/3/13</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2022/3/13</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2022/3/13</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2022/3/13</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2022/3/13</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2022/3/13</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2022/3/13</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2022/3/13</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1663304"/>
            <a:ext cx="10073390" cy="1846659"/>
          </a:xfrm>
        </p:spPr>
        <p:txBody>
          <a:bodyPr/>
          <a:lstStyle/>
          <a:p>
            <a:r>
              <a:rPr lang="ja-JP" altLang="en-US" dirty="0">
                <a:latin typeface="MS Mincho" panose="02020609040205080304" pitchFamily="49" charset="-128"/>
                <a:ea typeface="MS Mincho" panose="02020609040205080304" pitchFamily="49" charset="-128"/>
              </a:rPr>
              <a:t>日本政府のイノベーション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576681"/>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ヘルスケア（国民健康・安全評価アプリ）</a:t>
            </a:r>
            <a:endParaRPr lang="en-US" altLang="ja-JP" sz="2400" b="1" dirty="0"/>
          </a:p>
          <a:p>
            <a:pPr marL="342900" indent="-342900">
              <a:buFont typeface="Wingdings" panose="05000000000000000000" pitchFamily="2" charset="2"/>
              <a:buChar char="p"/>
            </a:pPr>
            <a:r>
              <a:rPr lang="ja-JP" altLang="en-US" sz="2400" b="1" dirty="0"/>
              <a:t>医療診断（病院支援アプリ）</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Tree>
    <p:extLst>
      <p:ext uri="{BB962C8B-B14F-4D97-AF65-F5344CB8AC3E}">
        <p14:creationId xmlns:p14="http://schemas.microsoft.com/office/powerpoint/2010/main" val="33239590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2022/3/13</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2022/3/13</a:t>
            </a:fld>
            <a:endParaRPr lang="en-US"/>
          </a:p>
        </p:txBody>
      </p:sp>
    </p:spTree>
    <p:extLst>
      <p:ext uri="{BB962C8B-B14F-4D97-AF65-F5344CB8AC3E}">
        <p14:creationId xmlns:p14="http://schemas.microsoft.com/office/powerpoint/2010/main" val="38671850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2022/3/13</a:t>
            </a:fld>
            <a:endParaRPr lang="en-US"/>
          </a:p>
        </p:txBody>
      </p:sp>
    </p:spTree>
    <p:extLst>
      <p:ext uri="{BB962C8B-B14F-4D97-AF65-F5344CB8AC3E}">
        <p14:creationId xmlns:p14="http://schemas.microsoft.com/office/powerpoint/2010/main" val="8270158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2022/3/13</a:t>
            </a:fld>
            <a:endParaRPr lang="en-US"/>
          </a:p>
        </p:txBody>
      </p:sp>
    </p:spTree>
    <p:extLst>
      <p:ext uri="{BB962C8B-B14F-4D97-AF65-F5344CB8AC3E}">
        <p14:creationId xmlns:p14="http://schemas.microsoft.com/office/powerpoint/2010/main" val="11805057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2022/3/13</a:t>
            </a:fld>
            <a:endParaRPr lang="en-US"/>
          </a:p>
        </p:txBody>
      </p:sp>
    </p:spTree>
    <p:extLst>
      <p:ext uri="{BB962C8B-B14F-4D97-AF65-F5344CB8AC3E}">
        <p14:creationId xmlns:p14="http://schemas.microsoft.com/office/powerpoint/2010/main" val="22778852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2022/3/13</a:t>
            </a:fld>
            <a:endParaRPr lang="en-US"/>
          </a:p>
        </p:txBody>
      </p:sp>
    </p:spTree>
    <p:extLst>
      <p:ext uri="{BB962C8B-B14F-4D97-AF65-F5344CB8AC3E}">
        <p14:creationId xmlns:p14="http://schemas.microsoft.com/office/powerpoint/2010/main" val="4281004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107</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2022/3/13</a:t>
            </a:fld>
            <a:endParaRPr lang="en-US"/>
          </a:p>
        </p:txBody>
      </p:sp>
    </p:spTree>
    <p:extLst>
      <p:ext uri="{BB962C8B-B14F-4D97-AF65-F5344CB8AC3E}">
        <p14:creationId xmlns:p14="http://schemas.microsoft.com/office/powerpoint/2010/main" val="22843864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2022/3/13</a:t>
            </a:fld>
            <a:endParaRPr lang="en-US"/>
          </a:p>
        </p:txBody>
      </p:sp>
    </p:spTree>
    <p:extLst>
      <p:ext uri="{BB962C8B-B14F-4D97-AF65-F5344CB8AC3E}">
        <p14:creationId xmlns:p14="http://schemas.microsoft.com/office/powerpoint/2010/main" val="32065562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2022/3/13</a:t>
            </a:fld>
            <a:endParaRPr lang="en-US"/>
          </a:p>
        </p:txBody>
      </p:sp>
    </p:spTree>
    <p:extLst>
      <p:ext uri="{BB962C8B-B14F-4D97-AF65-F5344CB8AC3E}">
        <p14:creationId xmlns:p14="http://schemas.microsoft.com/office/powerpoint/2010/main" val="169542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6839145" cy="5546700"/>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経済</a:t>
            </a:r>
            <a:endParaRPr lang="en-US" altLang="ja-JP" sz="2400" dirty="0">
              <a:highlight>
                <a:srgbClr val="00FF00"/>
              </a:highlight>
            </a:endParaRPr>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ビジネスマップ（全日本経済評価アプリ）移行マイグレーション</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19020070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2022/3/13</a:t>
            </a:fld>
            <a:endParaRPr lang="en-US"/>
          </a:p>
        </p:txBody>
      </p:sp>
    </p:spTree>
    <p:extLst>
      <p:ext uri="{BB962C8B-B14F-4D97-AF65-F5344CB8AC3E}">
        <p14:creationId xmlns:p14="http://schemas.microsoft.com/office/powerpoint/2010/main" val="19360598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111</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2022/3/13</a:t>
            </a:fld>
            <a:endParaRPr lang="en-US"/>
          </a:p>
        </p:txBody>
      </p:sp>
    </p:spTree>
    <p:extLst>
      <p:ext uri="{BB962C8B-B14F-4D97-AF65-F5344CB8AC3E}">
        <p14:creationId xmlns:p14="http://schemas.microsoft.com/office/powerpoint/2010/main" val="28023548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2022/3/13</a:t>
            </a:fld>
            <a:endParaRPr lang="en-US"/>
          </a:p>
        </p:txBody>
      </p:sp>
    </p:spTree>
    <p:extLst>
      <p:ext uri="{BB962C8B-B14F-4D97-AF65-F5344CB8AC3E}">
        <p14:creationId xmlns:p14="http://schemas.microsoft.com/office/powerpoint/2010/main" val="31547525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会社プレゼン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23581038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2022/3/13</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114</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115</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2022/3/13</a:t>
            </a:fld>
            <a:endParaRPr lang="en-US"/>
          </a:p>
        </p:txBody>
      </p:sp>
    </p:spTree>
    <p:extLst>
      <p:ext uri="{BB962C8B-B14F-4D97-AF65-F5344CB8AC3E}">
        <p14:creationId xmlns:p14="http://schemas.microsoft.com/office/powerpoint/2010/main" val="30536688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2022/3/13</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116</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117</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24064487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日本政府各部署のホームページ</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2022/3/13</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118</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119</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highlight>
                  <a:srgbClr val="00FF00"/>
                </a:highlight>
                <a:latin typeface="+mn-ea"/>
              </a:rPr>
              <a:t>政府のサービス：観光</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ビジネスマップ（全日本経済評価アプリ）移行マイグレーション</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7818955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9A465E0-1AF6-4869-A448-317CEDDCCF97}"/>
              </a:ext>
            </a:extLst>
          </p:cNvPr>
          <p:cNvSpPr>
            <a:spLocks noGrp="1"/>
          </p:cNvSpPr>
          <p:nvPr>
            <p:ph type="title"/>
          </p:nvPr>
        </p:nvSpPr>
        <p:spPr>
          <a:xfrm>
            <a:off x="831850" y="3639145"/>
            <a:ext cx="10515600" cy="923330"/>
          </a:xfrm>
        </p:spPr>
        <p:txBody>
          <a:bodyPr/>
          <a:lstStyle/>
          <a:p>
            <a:r>
              <a:rPr lang="ja-JP" altLang="en-US" dirty="0"/>
              <a:t>参考文献</a:t>
            </a:r>
          </a:p>
        </p:txBody>
      </p:sp>
      <p:sp>
        <p:nvSpPr>
          <p:cNvPr id="7" name="テキスト プレースホルダー 6">
            <a:extLst>
              <a:ext uri="{FF2B5EF4-FFF2-40B4-BE49-F238E27FC236}">
                <a16:creationId xmlns:a16="http://schemas.microsoft.com/office/drawing/2014/main" id="{BF87ED7C-CAB0-49A8-840E-B5EE8CBCC039}"/>
              </a:ext>
            </a:extLst>
          </p:cNvPr>
          <p:cNvSpPr>
            <a:spLocks noGrp="1"/>
          </p:cNvSpPr>
          <p:nvPr>
            <p:ph type="body" idx="1"/>
          </p:nvPr>
        </p:nvSpPr>
        <p:spPr>
          <a:xfrm>
            <a:off x="831850" y="4589463"/>
            <a:ext cx="10515600" cy="369332"/>
          </a:xfrm>
        </p:spPr>
        <p:txBody>
          <a:bodyPr/>
          <a:lstStyle/>
          <a:p>
            <a:endParaRPr lang="ja-JP" altLang="en-US" dirty="0"/>
          </a:p>
        </p:txBody>
      </p:sp>
      <p:sp>
        <p:nvSpPr>
          <p:cNvPr id="4" name="日付プレースホルダー 3">
            <a:extLst>
              <a:ext uri="{FF2B5EF4-FFF2-40B4-BE49-F238E27FC236}">
                <a16:creationId xmlns:a16="http://schemas.microsoft.com/office/drawing/2014/main" id="{4BFF0869-C499-4916-88D1-0D4787EFA928}"/>
              </a:ext>
            </a:extLst>
          </p:cNvPr>
          <p:cNvSpPr>
            <a:spLocks noGrp="1"/>
          </p:cNvSpPr>
          <p:nvPr>
            <p:ph type="dt" sz="half" idx="10"/>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B8B62319-796B-4DBD-94A2-657E9D0C6C9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120</a:t>
            </a:fld>
            <a:r>
              <a:rPr spc="-45"/>
              <a:t> </a:t>
            </a:r>
            <a:r>
              <a:rPr spc="-5"/>
              <a:t>-</a:t>
            </a:r>
            <a:endParaRPr spc="-5" dirty="0"/>
          </a:p>
        </p:txBody>
      </p:sp>
    </p:spTree>
    <p:extLst>
      <p:ext uri="{BB962C8B-B14F-4D97-AF65-F5344CB8AC3E}">
        <p14:creationId xmlns:p14="http://schemas.microsoft.com/office/powerpoint/2010/main" val="36457484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a:xfrm>
            <a:off x="316983" y="-16805"/>
            <a:ext cx="11540249" cy="492443"/>
          </a:xfrm>
        </p:spPr>
        <p:txBody>
          <a:bodyPr/>
          <a:lstStyle/>
          <a:p>
            <a:r>
              <a:rPr lang="ja-JP" altLang="en-US" dirty="0"/>
              <a:t>司法</a:t>
            </a:r>
          </a:p>
        </p:txBody>
      </p:sp>
      <p:sp>
        <p:nvSpPr>
          <p:cNvPr id="7" name="テキスト プレースホルダー 6">
            <a:extLst>
              <a:ext uri="{FF2B5EF4-FFF2-40B4-BE49-F238E27FC236}">
                <a16:creationId xmlns:a16="http://schemas.microsoft.com/office/drawing/2014/main" id="{EEDA28B9-1639-4F1B-94F1-A7818343D7E7}"/>
              </a:ext>
            </a:extLst>
          </p:cNvPr>
          <p:cNvSpPr>
            <a:spLocks noGrp="1"/>
          </p:cNvSpPr>
          <p:nvPr>
            <p:ph type="body" idx="1"/>
          </p:nvPr>
        </p:nvSpPr>
        <p:spPr>
          <a:xfrm>
            <a:off x="316983" y="557909"/>
            <a:ext cx="11540249" cy="1477328"/>
          </a:xfrm>
        </p:spPr>
        <p:txBody>
          <a:bodyPr/>
          <a:lstStyle/>
          <a:p>
            <a:r>
              <a:rPr lang="zh-TW" altLang="en-US" dirty="0"/>
              <a:t>外国人法律相談</a:t>
            </a:r>
            <a:r>
              <a:rPr lang="en-US" altLang="zh-TW" dirty="0"/>
              <a:t>Q</a:t>
            </a:r>
            <a:r>
              <a:rPr lang="zh-TW" altLang="en-US" dirty="0"/>
              <a:t>＆</a:t>
            </a:r>
            <a:r>
              <a:rPr lang="en-US" altLang="zh-TW" dirty="0"/>
              <a:t>A</a:t>
            </a:r>
            <a:r>
              <a:rPr lang="zh-TW" altLang="en-US" dirty="0"/>
              <a:t>第四次改訂版</a:t>
            </a:r>
            <a:endParaRPr lang="en-US" altLang="zh-TW" dirty="0"/>
          </a:p>
          <a:p>
            <a:r>
              <a:rPr lang="ja-JP" altLang="en-US" dirty="0"/>
              <a:t>人権保障と行政救済法</a:t>
            </a:r>
            <a:endParaRPr lang="en-US" altLang="ja-JP" dirty="0"/>
          </a:p>
          <a:p>
            <a:r>
              <a:rPr lang="ja-JP" altLang="en-US"/>
              <a:t>裁判例の要点からつかむ「権利濫用」の主張立証</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2022/3/13</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121</a:t>
            </a:fld>
            <a:r>
              <a:rPr spc="-45"/>
              <a:t> </a:t>
            </a:r>
            <a:r>
              <a:rPr spc="-5"/>
              <a:t>-</a:t>
            </a:r>
            <a:endParaRPr spc="-5" dirty="0"/>
          </a:p>
        </p:txBody>
      </p:sp>
    </p:spTree>
    <p:extLst>
      <p:ext uri="{BB962C8B-B14F-4D97-AF65-F5344CB8AC3E}">
        <p14:creationId xmlns:p14="http://schemas.microsoft.com/office/powerpoint/2010/main" val="35764220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zh-CN" altLang="en-US"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122</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組織管理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3323987"/>
          </a:xfrm>
        </p:spPr>
        <p:txBody>
          <a:bodyPr/>
          <a:lstStyle/>
          <a:p>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p>
            <a:pPr defTabSz="990752">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p>
            <a:pPr defTabSz="990752">
              <a:defRPr/>
            </a:pPr>
            <a:r>
              <a:rPr lang="en-US" altLang="zh-CN" dirty="0">
                <a:latin typeface="MS Mincho" panose="02020609040205080304" pitchFamily="49" charset="-128"/>
                <a:ea typeface="MS Mincho" panose="02020609040205080304" pitchFamily="49" charset="-128"/>
              </a:rPr>
              <a:t>OKR</a:t>
            </a:r>
          </a:p>
          <a:p>
            <a:pPr defTabSz="990752">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p>
            <a:pPr defTabSz="990752">
              <a:defRPr/>
            </a:pPr>
            <a:endParaRPr lang="zh-CN" altLang="en-US" dirty="0">
              <a:latin typeface="MS Mincho" panose="02020609040205080304" pitchFamily="49" charset="-128"/>
              <a:ea typeface="MS Mincho" panose="02020609040205080304" pitchFamily="49" charset="-128"/>
            </a:endParaRPr>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a:xfrm>
            <a:off x="316983" y="-16805"/>
            <a:ext cx="11540249" cy="492443"/>
          </a:xfrm>
        </p:spPr>
        <p:txBody>
          <a:bodyPr/>
          <a:lstStyle/>
          <a:p>
            <a:r>
              <a:rPr kumimoji="1" lang="ja-JP" altLang="en-US" dirty="0"/>
              <a:t>教育学・教育技術</a:t>
            </a:r>
          </a:p>
        </p:txBody>
      </p:sp>
      <p:sp>
        <p:nvSpPr>
          <p:cNvPr id="3" name="テキスト プレースホルダー 2">
            <a:extLst>
              <a:ext uri="{FF2B5EF4-FFF2-40B4-BE49-F238E27FC236}">
                <a16:creationId xmlns:a16="http://schemas.microsoft.com/office/drawing/2014/main" id="{5F6F10EE-1717-43EE-AD12-A57D0DB48597}"/>
              </a:ext>
            </a:extLst>
          </p:cNvPr>
          <p:cNvSpPr>
            <a:spLocks noGrp="1"/>
          </p:cNvSpPr>
          <p:nvPr>
            <p:ph type="body" idx="1"/>
          </p:nvPr>
        </p:nvSpPr>
        <p:spPr>
          <a:xfrm>
            <a:off x="316983" y="557909"/>
            <a:ext cx="11540249" cy="738664"/>
          </a:xfrm>
        </p:spPr>
        <p:txBody>
          <a:bodyPr/>
          <a:lstStyle/>
          <a:p>
            <a:r>
              <a:rPr kumimoji="1" lang="ja-JP" altLang="en-US" dirty="0"/>
              <a:t>第四次産業革命と教育の未来</a:t>
            </a:r>
            <a:endParaRPr kumimoji="1" lang="en-US" altLang="ja-JP" dirty="0"/>
          </a:p>
          <a:p>
            <a:r>
              <a:rPr kumimoji="1" lang="ja-JP" altLang="en-US" dirty="0"/>
              <a:t>アクティブラーニング</a:t>
            </a:r>
            <a:r>
              <a:rPr kumimoji="1" lang="en-US" altLang="ja-JP" dirty="0"/>
              <a:t>KP</a:t>
            </a:r>
            <a:r>
              <a:rPr kumimoji="1" lang="ja-JP" altLang="en-US" dirty="0"/>
              <a:t>法実践</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124</a:t>
            </a:fld>
            <a:r>
              <a:rPr spc="-45"/>
              <a:t> </a:t>
            </a:r>
            <a:r>
              <a:rPr spc="-5"/>
              <a:t>-</a:t>
            </a:r>
            <a:endParaRPr spc="-5" dirty="0"/>
          </a:p>
        </p:txBody>
      </p:sp>
    </p:spTree>
    <p:extLst>
      <p:ext uri="{BB962C8B-B14F-4D97-AF65-F5344CB8AC3E}">
        <p14:creationId xmlns:p14="http://schemas.microsoft.com/office/powerpoint/2010/main" val="8302241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kumimoji="1" lang="ja-JP" altLang="en-US" dirty="0"/>
              <a:t>医療診断</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Tree>
    <p:extLst>
      <p:ext uri="{BB962C8B-B14F-4D97-AF65-F5344CB8AC3E}">
        <p14:creationId xmlns:p14="http://schemas.microsoft.com/office/powerpoint/2010/main" val="42345896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369332"/>
          </a:xfrm>
        </p:spPr>
        <p:txBody>
          <a:bodyPr/>
          <a:lstStyle/>
          <a:p>
            <a:r>
              <a:rPr kumimoji="1" lang="ja-JP" altLang="en-US" dirty="0"/>
              <a:t>観光ビジネス未来白書</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126</a:t>
            </a:fld>
            <a:r>
              <a:rPr spc="-45"/>
              <a:t> </a:t>
            </a:r>
            <a:r>
              <a:rPr spc="-5"/>
              <a:t>-</a:t>
            </a:r>
            <a:endParaRPr spc="-5" dirty="0"/>
          </a:p>
        </p:txBody>
      </p:sp>
    </p:spTree>
    <p:extLst>
      <p:ext uri="{BB962C8B-B14F-4D97-AF65-F5344CB8AC3E}">
        <p14:creationId xmlns:p14="http://schemas.microsoft.com/office/powerpoint/2010/main" val="23327692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プロダクトマネジメント</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社会学</a:t>
            </a:r>
            <a:endParaRPr lang="en-US" altLang="ja-JP" dirty="0">
              <a:latin typeface="MS Mincho" panose="02020609040205080304" pitchFamily="49" charset="-128"/>
              <a:ea typeface="MS Mincho" panose="02020609040205080304" pitchFamily="49" charset="-128"/>
            </a:endParaRPr>
          </a:p>
          <a:p>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図解でわかるコールセンターヘルプデスク</a:t>
            </a:r>
          </a:p>
          <a:p>
            <a:r>
              <a:rPr lang="ja-JP" altLang="en-US" dirty="0">
                <a:latin typeface="MS Mincho" panose="02020609040205080304" pitchFamily="49" charset="-128"/>
                <a:ea typeface="MS Mincho" panose="02020609040205080304" pitchFamily="49" charset="-128"/>
              </a:rPr>
              <a:t>心理学</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定位</a:t>
            </a:r>
          </a:p>
          <a:p>
            <a:r>
              <a:rPr lang="zh-CN" altLang="en-US" dirty="0">
                <a:latin typeface="MS Mincho" panose="02020609040205080304" pitchFamily="49" charset="-128"/>
                <a:ea typeface="MS Mincho" panose="02020609040205080304" pitchFamily="49" charset="-128"/>
              </a:rPr>
              <a:t>长尾理论</a:t>
            </a:r>
          </a:p>
          <a:p>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p>
            <a:r>
              <a:rPr lang="zh-CN" altLang="en-US" dirty="0">
                <a:latin typeface="MS Mincho" panose="02020609040205080304" pitchFamily="49" charset="-128"/>
                <a:ea typeface="MS Mincho" panose="02020609040205080304" pitchFamily="49" charset="-128"/>
              </a:rPr>
              <a:t>产品游戏化</a:t>
            </a: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Tree>
    <p:extLst>
      <p:ext uri="{BB962C8B-B14F-4D97-AF65-F5344CB8AC3E}">
        <p14:creationId xmlns:p14="http://schemas.microsoft.com/office/powerpoint/2010/main" val="924176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政府のサービス：</a:t>
            </a:r>
            <a:r>
              <a:rPr lang="ja-JP" altLang="en-US" sz="2400" dirty="0"/>
              <a:t>人材開発</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ja-JP" altLang="en-US" sz="2400" dirty="0"/>
              <a:t>経済</a:t>
            </a:r>
            <a:endParaRPr lang="en-US" altLang="ja-JP" sz="2400" dirty="0"/>
          </a:p>
          <a:p>
            <a:pPr marL="342900" indent="-342900">
              <a:buFont typeface="Wingdings" panose="05000000000000000000" pitchFamily="2" charset="2"/>
              <a:buChar char="l"/>
            </a:pPr>
            <a:r>
              <a:rPr lang="ja-JP" altLang="en-US" sz="2400" dirty="0">
                <a:latin typeface="+mn-ea"/>
              </a:rPr>
              <a:t>政府のサービス：観光</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付録</a:t>
            </a:r>
            <a:endParaRPr lang="en-US" altLang="ja-JP" sz="2400" dirty="0">
              <a:highlight>
                <a:srgbClr val="00FF00"/>
              </a:highlight>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参考文献</a:t>
            </a: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851671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政府の各部署は　今</a:t>
            </a:r>
            <a:r>
              <a:rPr kumimoji="1" lang="en-US" altLang="zh-CN" dirty="0"/>
              <a:t>Zoom</a:t>
            </a:r>
            <a:r>
              <a:rPr kumimoji="1" lang="ja-JP" altLang="en-US" dirty="0"/>
              <a:t>、</a:t>
            </a:r>
            <a:r>
              <a:rPr kumimoji="1" lang="en-US" altLang="ja-JP" dirty="0"/>
              <a:t>Line</a:t>
            </a:r>
            <a:r>
              <a:rPr kumimoji="1" lang="ja-JP" altLang="en-US" dirty="0"/>
              <a:t>、</a:t>
            </a:r>
            <a:r>
              <a:rPr kumimoji="1" lang="en-US" altLang="ja-JP" dirty="0"/>
              <a:t>Twitter</a:t>
            </a:r>
            <a:r>
              <a:rPr kumimoji="1" lang="ja-JP" altLang="en-US" dirty="0"/>
              <a:t>、</a:t>
            </a:r>
            <a:r>
              <a:rPr kumimoji="1" lang="en-US" altLang="ja-JP" dirty="0" err="1"/>
              <a:t>Youtube</a:t>
            </a:r>
            <a:r>
              <a:rPr kumimoji="1" lang="ja-JP" altLang="en-US" dirty="0"/>
              <a:t>、</a:t>
            </a:r>
            <a:r>
              <a:rPr kumimoji="1" lang="en-US" altLang="ja-JP" dirty="0"/>
              <a:t>Note</a:t>
            </a:r>
            <a:r>
              <a:rPr kumimoji="1" lang="ja-JP" altLang="en-US" dirty="0"/>
              <a:t>など　アメリカ、民間企業のアプリで　国民に発信しています。</a:t>
            </a:r>
            <a:endParaRPr kumimoji="1" lang="en-US" altLang="ja-JP" dirty="0"/>
          </a:p>
          <a:p>
            <a:pPr marL="342900" indent="-342900">
              <a:buFont typeface="Wingdings" panose="05000000000000000000" pitchFamily="2" charset="2"/>
              <a:buChar char="l"/>
            </a:pPr>
            <a:r>
              <a:rPr kumimoji="1" lang="ja-JP" altLang="en-US" dirty="0"/>
              <a:t>課題</a:t>
            </a:r>
            <a:endParaRPr kumimoji="1" lang="en-US" altLang="ja-JP" dirty="0"/>
          </a:p>
          <a:p>
            <a:r>
              <a:rPr kumimoji="1" lang="ja-JP" altLang="en-US" dirty="0"/>
              <a:t>国の施策情報は　不正流出の可能がある。</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82FC7D-905D-4E2B-A27F-5ADC06CF9D75}"/>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CC63056-49C5-4943-943B-D6B4D193107D}"/>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2305248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r>
              <a:rPr lang="en-US" altLang="ja-JP" sz="2400" dirty="0">
                <a:highlight>
                  <a:srgbClr val="00FF00"/>
                </a:highlight>
                <a:latin typeface="+mn-ea"/>
              </a:rPr>
              <a:t>2022/3/8</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対策：組織改革（チームワーク）</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対策：公務員人事評価・管理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対策：セキュリティ</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a:t>
            </a:r>
            <a:r>
              <a:rPr lang="en-US" altLang="ja-JP" sz="2400" dirty="0">
                <a:latin typeface="+mn-ea"/>
              </a:rPr>
              <a:t>One</a:t>
            </a:r>
            <a:r>
              <a:rPr lang="ja-JP" altLang="en-US" sz="2400" dirty="0">
                <a:latin typeface="+mn-ea"/>
              </a:rPr>
              <a:t>窓口”の官民コミュニケーション</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改善：“</a:t>
            </a:r>
            <a:r>
              <a:rPr lang="en-US" altLang="ja-JP" sz="2400" dirty="0">
                <a:latin typeface="+mn-ea"/>
              </a:rPr>
              <a:t>One</a:t>
            </a:r>
            <a:r>
              <a:rPr lang="ja-JP" altLang="en-US" sz="2400" dirty="0">
                <a:latin typeface="+mn-ea"/>
              </a:rPr>
              <a:t>”プラットフォームアーキテクチャ</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改善：移行マイグレーション</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新規：異常検知（行政・司法監察アプリ）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新規：ビジネスマップ（全日本経済評価アプリ）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新規：バーチャルスクール（全日本学力評価アプリ）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新規：ヘルスケア（国民健康・安全評価アプリ）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新規：就職支援（人事評価アプリ）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ü"/>
            </a:pPr>
            <a:r>
              <a:rPr lang="ja-JP" altLang="en-US" sz="2400" b="1" dirty="0">
                <a:highlight>
                  <a:srgbClr val="00FF00"/>
                </a:highlight>
              </a:rPr>
              <a:t>虚偽業績</a:t>
            </a:r>
            <a:endParaRPr lang="en-US" altLang="ja-JP" sz="2400" b="1" dirty="0">
              <a:highlight>
                <a:srgbClr val="00FF00"/>
              </a:highlight>
            </a:endParaRPr>
          </a:p>
          <a:p>
            <a:pPr marL="342900" indent="-342900">
              <a:buFont typeface="Wingdings" panose="05000000000000000000" pitchFamily="2" charset="2"/>
              <a:buChar char="ü"/>
            </a:pPr>
            <a:r>
              <a:rPr lang="ja-JP" altLang="en-US" sz="2400" b="1" dirty="0"/>
              <a:t>犯罪の助力・容認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387458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46951D92-6D2D-4332-911A-88C092398DAB}"/>
              </a:ext>
            </a:extLst>
          </p:cNvPr>
          <p:cNvSpPr>
            <a:spLocks noGrp="1"/>
          </p:cNvSpPr>
          <p:nvPr>
            <p:ph type="title"/>
          </p:nvPr>
        </p:nvSpPr>
        <p:spPr/>
        <p:txBody>
          <a:bodyPr/>
          <a:lstStyle/>
          <a:p>
            <a:endParaRPr lang="ja-JP" altLang="en-US"/>
          </a:p>
        </p:txBody>
      </p:sp>
      <p:sp>
        <p:nvSpPr>
          <p:cNvPr id="8" name="テキスト プレースホルダー 7">
            <a:extLst>
              <a:ext uri="{FF2B5EF4-FFF2-40B4-BE49-F238E27FC236}">
                <a16:creationId xmlns:a16="http://schemas.microsoft.com/office/drawing/2014/main" id="{41422EB6-C252-4649-A4EF-AED9BC1423F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F5B3D3DD-12C1-45CD-BEDE-1F84178CD499}"/>
              </a:ext>
            </a:extLst>
          </p:cNvPr>
          <p:cNvSpPr>
            <a:spLocks noGrp="1"/>
          </p:cNvSpPr>
          <p:nvPr>
            <p:ph type="dt" sz="half" idx="6"/>
          </p:nvPr>
        </p:nvSpPr>
        <p:spPr/>
        <p:txBody>
          <a:bodyPr/>
          <a:lstStyle/>
          <a:p>
            <a:fld id="{713B4140-00FC-40DA-9F36-D61EB3114A0A}" type="datetime1">
              <a:rPr lang="zh-CN" altLang="en-US" smtClean="0"/>
              <a:t>2022/3/13</a:t>
            </a:fld>
            <a:endParaRPr lang="en-US"/>
          </a:p>
        </p:txBody>
      </p:sp>
      <p:sp>
        <p:nvSpPr>
          <p:cNvPr id="6" name="スライド番号プレースホルダー 5">
            <a:extLst>
              <a:ext uri="{FF2B5EF4-FFF2-40B4-BE49-F238E27FC236}">
                <a16:creationId xmlns:a16="http://schemas.microsoft.com/office/drawing/2014/main" id="{7A69DE66-05A5-4A52-BA68-33ECDE5C1F5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837273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r>
              <a:rPr lang="en-US" altLang="ja-JP" sz="2400" dirty="0">
                <a:highlight>
                  <a:srgbClr val="00FF00"/>
                </a:highlight>
                <a:latin typeface="+mn-ea"/>
              </a:rPr>
              <a:t>2022/3/8</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対策：組織改革（チームワーク）</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対策：公務員人事評価・管理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対策：セキュリティ</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対策：“</a:t>
            </a:r>
            <a:r>
              <a:rPr lang="en-US" altLang="ja-JP" sz="2400" dirty="0">
                <a:latin typeface="+mn-ea"/>
              </a:rPr>
              <a:t>One</a:t>
            </a:r>
            <a:r>
              <a:rPr lang="ja-JP" altLang="en-US" sz="2400" dirty="0">
                <a:latin typeface="+mn-ea"/>
              </a:rPr>
              <a:t>窓口”の官民コミュニケーション</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改善：“</a:t>
            </a:r>
            <a:r>
              <a:rPr lang="en-US" altLang="ja-JP" sz="2400" dirty="0">
                <a:latin typeface="+mn-ea"/>
              </a:rPr>
              <a:t>One</a:t>
            </a:r>
            <a:r>
              <a:rPr lang="ja-JP" altLang="en-US" sz="2400" dirty="0">
                <a:latin typeface="+mn-ea"/>
              </a:rPr>
              <a:t>”プラットフォームアーキテクチャ</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改善：移行マイグレーション</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新規：異常検知（行政・司法監察アプリ）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新規：ビジネスマップ（全日本経済評価アプリ）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新規：バーチャルスクール（全日本学力評価アプリ）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新規：ヘルスケア（国民健康・安全評価アプリ）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新規：就職支援（人事評価アプリ）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ü"/>
            </a:pPr>
            <a:r>
              <a:rPr lang="ja-JP" altLang="en-US" sz="2400" b="1" dirty="0"/>
              <a:t>虚偽業績</a:t>
            </a:r>
            <a:endParaRPr lang="en-US" altLang="ja-JP" sz="2400" b="1" dirty="0"/>
          </a:p>
          <a:p>
            <a:pPr marL="342900" indent="-342900">
              <a:buFont typeface="Wingdings" panose="05000000000000000000" pitchFamily="2" charset="2"/>
              <a:buChar char="ü"/>
            </a:pPr>
            <a:r>
              <a:rPr lang="ja-JP" altLang="en-US" sz="2400" b="1" dirty="0">
                <a:highlight>
                  <a:srgbClr val="00FF00"/>
                </a:highlight>
              </a:rPr>
              <a:t>犯罪の助力・容認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1604817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13456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a:xfrm>
            <a:off x="316983" y="-16806"/>
            <a:ext cx="11540249" cy="1969770"/>
          </a:xfrm>
        </p:spPr>
        <p:txBody>
          <a:bodyPr/>
          <a:lstStyle/>
          <a:p>
            <a:r>
              <a:rPr lang="ja-JP" altLang="en-US" dirty="0"/>
              <a:t>重要説明</a:t>
            </a:r>
            <a:br>
              <a:rPr lang="en-US" altLang="ja-JP" dirty="0"/>
            </a:br>
            <a:br>
              <a:rPr lang="en-US" altLang="ja-JP" dirty="0"/>
            </a:br>
            <a:br>
              <a:rPr lang="en-US" altLang="ja-JP" dirty="0"/>
            </a:br>
            <a:endParaRPr lang="zh-CN" altLang="en-US" dirty="0"/>
          </a:p>
        </p:txBody>
      </p:sp>
      <p:sp>
        <p:nvSpPr>
          <p:cNvPr id="5" name="文本占位符 4">
            <a:extLst>
              <a:ext uri="{FF2B5EF4-FFF2-40B4-BE49-F238E27FC236}">
                <a16:creationId xmlns:a16="http://schemas.microsoft.com/office/drawing/2014/main" id="{9852764F-497E-4C41-8E88-169526872CB5}"/>
              </a:ext>
            </a:extLst>
          </p:cNvPr>
          <p:cNvSpPr>
            <a:spLocks noGrp="1"/>
          </p:cNvSpPr>
          <p:nvPr>
            <p:ph type="body" idx="1"/>
          </p:nvPr>
        </p:nvSpPr>
        <p:spPr>
          <a:xfrm>
            <a:off x="334768" y="475636"/>
            <a:ext cx="11540249" cy="2954655"/>
          </a:xfrm>
        </p:spPr>
        <p:txBody>
          <a:bodyPr/>
          <a:lstStyle/>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現在、世界業界の最新組織管理理論を元に日本の未来と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一部観点は　現場に立入調査できず、現象分析により判断するものです。ご了承ください。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2022/3/13</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spc="-45" dirty="0"/>
              <a:t> </a:t>
            </a:r>
            <a:r>
              <a:rPr spc="-5" dirty="0"/>
              <a:t>-</a:t>
            </a:r>
          </a:p>
        </p:txBody>
      </p:sp>
    </p:spTree>
    <p:extLst>
      <p:ext uri="{BB962C8B-B14F-4D97-AF65-F5344CB8AC3E}">
        <p14:creationId xmlns:p14="http://schemas.microsoft.com/office/powerpoint/2010/main" val="1679142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52269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DD01DA69-1E28-4CFE-8BD7-C434947AC1D6}"/>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34871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法務省の人権擁護局（部）</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432D5B07-AB37-4BF2-AE5E-20F0B0FA4F1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379626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C1D198ED-7C4D-441C-BEB6-5850D427F9D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91867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2022/3/13</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18543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1862492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2022/3/13</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デジタル化ではない！</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B0DF29-E67F-4D8A-8A2E-2D3A1BA1A846}"/>
              </a:ext>
            </a:extLst>
          </p:cNvPr>
          <p:cNvSpPr>
            <a:spLocks noGrp="1"/>
          </p:cNvSpPr>
          <p:nvPr>
            <p:ph type="title"/>
          </p:nvPr>
        </p:nvSpPr>
        <p:spPr>
          <a:xfrm>
            <a:off x="316983" y="-16805"/>
            <a:ext cx="11540249" cy="492443"/>
          </a:xfrm>
        </p:spPr>
        <p:txBody>
          <a:bodyPr/>
          <a:lstStyle/>
          <a:p>
            <a:r>
              <a:rPr kumimoji="1" lang="ja-JP" altLang="en-US" dirty="0"/>
              <a:t>デジタル庁は　司令塔ではない、</a:t>
            </a:r>
            <a:r>
              <a:rPr kumimoji="1" lang="en-US" altLang="ja-JP" dirty="0"/>
              <a:t>SSC</a:t>
            </a:r>
            <a:r>
              <a:rPr kumimoji="1" lang="ja-JP" altLang="en-US" dirty="0"/>
              <a:t>です！</a:t>
            </a:r>
          </a:p>
        </p:txBody>
      </p:sp>
      <p:sp>
        <p:nvSpPr>
          <p:cNvPr id="3" name="テキスト プレースホルダー 2">
            <a:extLst>
              <a:ext uri="{FF2B5EF4-FFF2-40B4-BE49-F238E27FC236}">
                <a16:creationId xmlns:a16="http://schemas.microsoft.com/office/drawing/2014/main" id="{C4AB8C2E-DFC9-4A80-92C2-C8842B706FD0}"/>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49572A57-B70E-4109-A09A-7C902C3840F1}"/>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1C968A9-B057-4A49-8211-0F22617A016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50184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a:t>年、</a:t>
            </a:r>
            <a:r>
              <a:rPr kumimoji="1" lang="en-US" altLang="ja-JP"/>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418906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4C408F5-3D4A-4A8A-967F-DDFDCCE6312E}"/>
              </a:ext>
            </a:extLst>
          </p:cNvPr>
          <p:cNvSpPr>
            <a:spLocks noGrp="1"/>
          </p:cNvSpPr>
          <p:nvPr>
            <p:ph type="title"/>
          </p:nvPr>
        </p:nvSpPr>
        <p:spPr/>
        <p:txBody>
          <a:bodyPr/>
          <a:lstStyle/>
          <a:p>
            <a:r>
              <a:rPr lang="ja-JP" altLang="en-US" dirty="0"/>
              <a:t>更新履歴</a:t>
            </a:r>
            <a:br>
              <a:rPr lang="en-US" altLang="ja-JP" dirty="0"/>
            </a:br>
            <a:br>
              <a:rPr lang="en-US" altLang="ja-JP" dirty="0"/>
            </a:br>
            <a:br>
              <a:rPr lang="en-US" altLang="ja-JP" dirty="0"/>
            </a:br>
            <a:endParaRPr lang="zh-CN" altLang="en-US" dirty="0"/>
          </a:p>
        </p:txBody>
      </p:sp>
      <p:sp>
        <p:nvSpPr>
          <p:cNvPr id="3" name="日期占位符 2">
            <a:extLst>
              <a:ext uri="{FF2B5EF4-FFF2-40B4-BE49-F238E27FC236}">
                <a16:creationId xmlns:a16="http://schemas.microsoft.com/office/drawing/2014/main" id="{CB577406-3945-4A6D-AD2B-63367EA865CC}"/>
              </a:ext>
            </a:extLst>
          </p:cNvPr>
          <p:cNvSpPr>
            <a:spLocks noGrp="1"/>
          </p:cNvSpPr>
          <p:nvPr>
            <p:ph type="dt" sz="half" idx="6"/>
          </p:nvPr>
        </p:nvSpPr>
        <p:spPr/>
        <p:txBody>
          <a:bodyPr/>
          <a:lstStyle/>
          <a:p>
            <a:fld id="{43BFB196-F959-4212-B41C-FB7C238BCB54}" type="datetime1">
              <a:rPr lang="zh-CN" altLang="en-US" smtClean="0"/>
              <a:t>2022/3/13</a:t>
            </a:fld>
            <a:endParaRPr lang="en-US"/>
          </a:p>
        </p:txBody>
      </p:sp>
      <p:sp>
        <p:nvSpPr>
          <p:cNvPr id="7" name="灯片编号占位符 1">
            <a:extLst>
              <a:ext uri="{FF2B5EF4-FFF2-40B4-BE49-F238E27FC236}">
                <a16:creationId xmlns:a16="http://schemas.microsoft.com/office/drawing/2014/main" id="{4F002176-8688-4BAA-B2A2-754AEDC4A80B}"/>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spc="-45" dirty="0"/>
              <a:t> </a:t>
            </a:r>
            <a:r>
              <a:rPr spc="-5" dirty="0"/>
              <a:t>-</a:t>
            </a:r>
          </a:p>
        </p:txBody>
      </p:sp>
      <p:graphicFrame>
        <p:nvGraphicFramePr>
          <p:cNvPr id="6" name="表格 4">
            <a:extLst>
              <a:ext uri="{FF2B5EF4-FFF2-40B4-BE49-F238E27FC236}">
                <a16:creationId xmlns:a16="http://schemas.microsoft.com/office/drawing/2014/main" id="{7BF16F50-7394-4A82-AE26-CF6B14C0296C}"/>
              </a:ext>
            </a:extLst>
          </p:cNvPr>
          <p:cNvGraphicFramePr>
            <a:graphicFrameLocks noGrp="1"/>
          </p:cNvGraphicFramePr>
          <p:nvPr>
            <p:extLst>
              <p:ext uri="{D42A27DB-BD31-4B8C-83A1-F6EECF244321}">
                <p14:modId xmlns:p14="http://schemas.microsoft.com/office/powerpoint/2010/main" val="4040574322"/>
              </p:ext>
            </p:extLst>
          </p:nvPr>
        </p:nvGraphicFramePr>
        <p:xfrm>
          <a:off x="315152" y="492443"/>
          <a:ext cx="11561695" cy="4258680"/>
        </p:xfrm>
        <a:graphic>
          <a:graphicData uri="http://schemas.openxmlformats.org/drawingml/2006/table">
            <a:tbl>
              <a:tblPr firstRow="1" bandRow="1">
                <a:tableStyleId>{5C22544A-7EE6-4342-B048-85BDC9FD1C3A}</a:tableStyleId>
              </a:tblPr>
              <a:tblGrid>
                <a:gridCol w="1710943">
                  <a:extLst>
                    <a:ext uri="{9D8B030D-6E8A-4147-A177-3AD203B41FA5}">
                      <a16:colId xmlns:a16="http://schemas.microsoft.com/office/drawing/2014/main" val="3370354385"/>
                    </a:ext>
                  </a:extLst>
                </a:gridCol>
                <a:gridCol w="8034660">
                  <a:extLst>
                    <a:ext uri="{9D8B030D-6E8A-4147-A177-3AD203B41FA5}">
                      <a16:colId xmlns:a16="http://schemas.microsoft.com/office/drawing/2014/main" val="3006470623"/>
                    </a:ext>
                  </a:extLst>
                </a:gridCol>
                <a:gridCol w="1816092">
                  <a:extLst>
                    <a:ext uri="{9D8B030D-6E8A-4147-A177-3AD203B41FA5}">
                      <a16:colId xmlns:a16="http://schemas.microsoft.com/office/drawing/2014/main" val="472525779"/>
                    </a:ext>
                  </a:extLst>
                </a:gridCol>
              </a:tblGrid>
              <a:tr h="425868">
                <a:tc>
                  <a:txBody>
                    <a:bodyPr/>
                    <a:lstStyle/>
                    <a:p>
                      <a:pPr algn="ctr"/>
                      <a:r>
                        <a:rPr lang="ja-JP" altLang="en-US" dirty="0">
                          <a:latin typeface="SimSun" panose="02010600030101010101" pitchFamily="2" charset="-122"/>
                          <a:ea typeface="SimSun" panose="02010600030101010101" pitchFamily="2" charset="-122"/>
                        </a:rPr>
                        <a:t>バージョン</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更新要件</a:t>
                      </a:r>
                      <a:endParaRPr lang="zh-CN" altLang="en-US" dirty="0">
                        <a:latin typeface="SimSun" panose="02010600030101010101" pitchFamily="2" charset="-122"/>
                        <a:ea typeface="SimSun" panose="02010600030101010101" pitchFamily="2" charset="-122"/>
                      </a:endParaRPr>
                    </a:p>
                  </a:txBody>
                  <a:tcPr/>
                </a:tc>
                <a:tc>
                  <a:txBody>
                    <a:bodyPr/>
                    <a:lstStyle/>
                    <a:p>
                      <a:pPr algn="ctr"/>
                      <a:r>
                        <a:rPr lang="ja-JP" altLang="en-US" dirty="0">
                          <a:latin typeface="SimSun" panose="02010600030101010101" pitchFamily="2" charset="-122"/>
                          <a:ea typeface="SimSun" panose="02010600030101010101" pitchFamily="2" charset="-122"/>
                        </a:rPr>
                        <a:t>日付</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258637187"/>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343658315"/>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294202883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182998428"/>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4247375646"/>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ja-JP"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943206869"/>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489224541"/>
                  </a:ext>
                </a:extLst>
              </a:tr>
              <a:tr h="425868">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tc>
                  <a:txBody>
                    <a:bodyPr/>
                    <a:lstStyle/>
                    <a:p>
                      <a:pPr marL="0"/>
                      <a:endParaRPr lang="zh-CN" altLang="en-US" dirty="0">
                        <a:solidFill>
                          <a:schemeClr val="dk1"/>
                        </a:solidFill>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1229519703"/>
                  </a:ext>
                </a:extLst>
              </a:tr>
              <a:tr h="425868">
                <a:tc>
                  <a:txBody>
                    <a:bodyPr/>
                    <a:lstStyle/>
                    <a:p>
                      <a:endParaRPr lang="zh-CN" altLang="en-US" dirty="0">
                        <a:latin typeface="SimSun" panose="02010600030101010101" pitchFamily="2" charset="-122"/>
                        <a:ea typeface="SimSun" panose="02010600030101010101" pitchFamily="2"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SimSun" panose="02010600030101010101" pitchFamily="2" charset="-122"/>
                        <a:ea typeface="SimSun" panose="02010600030101010101" pitchFamily="2" charset="-122"/>
                      </a:endParaRPr>
                    </a:p>
                  </a:txBody>
                  <a:tcPr/>
                </a:tc>
                <a:tc>
                  <a:txBody>
                    <a:bodyPr/>
                    <a:lstStyle/>
                    <a:p>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1126706897"/>
                  </a:ext>
                </a:extLst>
              </a:tr>
              <a:tr h="425868">
                <a:tc>
                  <a:txBody>
                    <a:bodyPr/>
                    <a:lstStyle/>
                    <a:p>
                      <a:r>
                        <a:rPr lang="ja-JP" altLang="en-US" dirty="0">
                          <a:latin typeface="SimSun" panose="02010600030101010101" pitchFamily="2" charset="-122"/>
                          <a:ea typeface="SimSun" panose="02010600030101010101" pitchFamily="2" charset="-122"/>
                        </a:rPr>
                        <a:t>０．１</a:t>
                      </a:r>
                      <a:endParaRPr lang="zh-CN" altLang="en-US" dirty="0">
                        <a:latin typeface="SimSun" panose="02010600030101010101" pitchFamily="2" charset="-122"/>
                        <a:ea typeface="SimSun" panose="02010600030101010101" pitchFamily="2" charset="-122"/>
                      </a:endParaRPr>
                    </a:p>
                  </a:txBody>
                  <a:tcPr/>
                </a:tc>
                <a:tc>
                  <a:txBody>
                    <a:bodyPr/>
                    <a:lstStyle/>
                    <a:p>
                      <a:r>
                        <a:rPr lang="ja-JP" altLang="en-US" dirty="0">
                          <a:latin typeface="SimSun" panose="02010600030101010101" pitchFamily="2" charset="-122"/>
                          <a:ea typeface="SimSun" panose="02010600030101010101" pitchFamily="2" charset="-122"/>
                        </a:rPr>
                        <a:t>日本政府の課題洗出</a:t>
                      </a:r>
                      <a:endParaRPr lang="zh-CN" altLang="en-US" dirty="0">
                        <a:latin typeface="SimSun" panose="02010600030101010101" pitchFamily="2" charset="-122"/>
                        <a:ea typeface="SimSun" panose="02010600030101010101" pitchFamily="2" charset="-122"/>
                      </a:endParaRPr>
                    </a:p>
                  </a:txBody>
                  <a:tcPr/>
                </a:tc>
                <a:tc>
                  <a:txBody>
                    <a:bodyPr/>
                    <a:lstStyle/>
                    <a:p>
                      <a:r>
                        <a:rPr lang="en-US" altLang="ja-JP" dirty="0">
                          <a:latin typeface="SimSun" panose="02010600030101010101" pitchFamily="2" charset="-122"/>
                          <a:ea typeface="SimSun" panose="02010600030101010101" pitchFamily="2" charset="-122"/>
                        </a:rPr>
                        <a:t>2022/03/08</a:t>
                      </a:r>
                      <a:endParaRPr lang="zh-CN" altLang="en-US" dirty="0">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454455807"/>
                  </a:ext>
                </a:extLst>
              </a:tr>
            </a:tbl>
          </a:graphicData>
        </a:graphic>
      </p:graphicFrame>
    </p:spTree>
    <p:extLst>
      <p:ext uri="{BB962C8B-B14F-4D97-AF65-F5344CB8AC3E}">
        <p14:creationId xmlns:p14="http://schemas.microsoft.com/office/powerpoint/2010/main" val="1454131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2022/3/13</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各部署のチームワーク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385647121"/>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Tahoma" panose="020B0604030504040204" pitchFamily="34" charset="0"/>
                        </a:rPr>
                        <a:t>P</a:t>
                      </a:r>
                      <a:r>
                        <a:rPr lang="en-US" altLang="zh-CN" sz="1800" dirty="0">
                          <a:effectLst/>
                          <a:latin typeface="Tahoma" panose="020B0604030504040204" pitchFamily="34" charset="0"/>
                        </a:rPr>
                        <a:t>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Tree>
    <p:extLst>
      <p:ext uri="{BB962C8B-B14F-4D97-AF65-F5344CB8AC3E}">
        <p14:creationId xmlns:p14="http://schemas.microsoft.com/office/powerpoint/2010/main" val="895446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Tree>
    <p:extLst>
      <p:ext uri="{BB962C8B-B14F-4D97-AF65-F5344CB8AC3E}">
        <p14:creationId xmlns:p14="http://schemas.microsoft.com/office/powerpoint/2010/main" val="2395662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en-US" altLang="ja-JP" dirty="0"/>
              <a:t>GIGA</a:t>
            </a:r>
            <a:r>
              <a:rPr lang="ja-JP" altLang="en-US" dirty="0"/>
              <a:t>スクールの</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2022/3/13</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6" name="吹き出し: 角を丸めた四角形 5">
            <a:extLst>
              <a:ext uri="{FF2B5EF4-FFF2-40B4-BE49-F238E27FC236}">
                <a16:creationId xmlns:a16="http://schemas.microsoft.com/office/drawing/2014/main" id="{A902CDA3-EE99-4CAB-B806-2B9B1763F84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571570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Tree>
    <p:extLst>
      <p:ext uri="{BB962C8B-B14F-4D97-AF65-F5344CB8AC3E}">
        <p14:creationId xmlns:p14="http://schemas.microsoft.com/office/powerpoint/2010/main" val="987147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a:xfrm>
            <a:off x="316983" y="-16805"/>
            <a:ext cx="11540249" cy="492443"/>
          </a:xfrm>
        </p:spPr>
        <p:txBody>
          <a:bodyPr/>
          <a:lstStyle/>
          <a:p>
            <a:r>
              <a:rPr kumimoji="1" lang="ja-JP" altLang="en-US" dirty="0"/>
              <a:t>日本の２０３０</a:t>
            </a:r>
          </a:p>
        </p:txBody>
      </p:sp>
      <p:sp>
        <p:nvSpPr>
          <p:cNvPr id="3" name="テキスト プレースホルダー 2">
            <a:extLst>
              <a:ext uri="{FF2B5EF4-FFF2-40B4-BE49-F238E27FC236}">
                <a16:creationId xmlns:a16="http://schemas.microsoft.com/office/drawing/2014/main" id="{61738AEF-9F4D-407E-AC97-F13BEC6DCEAF}"/>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国民の生活</a:t>
            </a:r>
            <a:endParaRPr kumimoji="1" lang="en-US" altLang="ja-JP" dirty="0"/>
          </a:p>
          <a:p>
            <a:pPr marL="800100" lvl="1" indent="-342900">
              <a:buFont typeface="Wingdings" panose="05000000000000000000" pitchFamily="2" charset="2"/>
              <a:buChar char="l"/>
            </a:pPr>
            <a:r>
              <a:rPr kumimoji="1" lang="en-US" altLang="ja-JP" dirty="0"/>
              <a:t>GDP</a:t>
            </a:r>
            <a:r>
              <a:rPr kumimoji="1" lang="ja-JP" altLang="en-US" dirty="0"/>
              <a:t>は？</a:t>
            </a:r>
            <a:endParaRPr kumimoji="1" lang="en-US" altLang="ja-JP" dirty="0"/>
          </a:p>
          <a:p>
            <a:pPr marL="800100" lvl="1" indent="-342900">
              <a:buFont typeface="Wingdings" panose="05000000000000000000" pitchFamily="2" charset="2"/>
              <a:buChar char="l"/>
            </a:pPr>
            <a:r>
              <a:rPr kumimoji="1" lang="ja-JP" altLang="en-US" dirty="0"/>
              <a:t>国民の平均収入は？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国際競争力</a:t>
            </a:r>
            <a:endParaRPr kumimoji="1" lang="en-US" altLang="ja-JP" sz="2400" dirty="0">
              <a:solidFill>
                <a:schemeClr val="tx1"/>
              </a:solidFill>
            </a:endParaRPr>
          </a:p>
          <a:p>
            <a:pPr marL="800100" lvl="1" indent="-342900">
              <a:buFont typeface="Wingdings" panose="05000000000000000000" pitchFamily="2" charset="2"/>
              <a:buChar char="l"/>
            </a:pPr>
            <a:r>
              <a:rPr kumimoji="1" lang="ja-JP" altLang="en-US" dirty="0"/>
              <a:t>科技は？</a:t>
            </a:r>
            <a:endParaRPr kumimoji="1" lang="en-US" altLang="ja-JP" dirty="0"/>
          </a:p>
          <a:p>
            <a:pPr marL="800100" lvl="1" indent="-342900">
              <a:buFont typeface="Wingdings" panose="05000000000000000000" pitchFamily="2" charset="2"/>
              <a:buChar char="l"/>
            </a:pPr>
            <a:r>
              <a:rPr kumimoji="1" lang="ja-JP" altLang="en-US" dirty="0"/>
              <a:t>教育は？</a:t>
            </a:r>
            <a:endParaRPr kumimoji="1" lang="en-US" altLang="ja-JP" dirty="0"/>
          </a:p>
          <a:p>
            <a:pPr marL="342900" lvl="1" indent="-342900">
              <a:buFont typeface="Wingdings" panose="05000000000000000000" pitchFamily="2" charset="2"/>
              <a:buChar char="l"/>
            </a:pPr>
            <a:r>
              <a:rPr kumimoji="1" lang="ja-JP" altLang="en-US" sz="2400" dirty="0">
                <a:solidFill>
                  <a:schemeClr val="tx1"/>
                </a:solidFill>
              </a:rPr>
              <a:t>環境とエネルギー</a:t>
            </a:r>
            <a:endParaRPr kumimoji="1" lang="en-US" altLang="ja-JP" sz="2400" dirty="0">
              <a:solidFill>
                <a:schemeClr val="tx1"/>
              </a:solidFill>
            </a:endParaRP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Tree>
    <p:extLst>
      <p:ext uri="{BB962C8B-B14F-4D97-AF65-F5344CB8AC3E}">
        <p14:creationId xmlns:p14="http://schemas.microsoft.com/office/powerpoint/2010/main" val="917555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2022/3/13</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社会の信用</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p:txBody>
          <a:bodyPr/>
          <a:lstStyle/>
          <a:p>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2022/3/13</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2022/3/13</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2022/3/13</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課題洗出・整理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セキュリティ</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犯罪の容認</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810792048"/>
              </p:ext>
            </p:extLst>
          </p:nvPr>
        </p:nvGraphicFramePr>
        <p:xfrm>
          <a:off x="315152" y="492443"/>
          <a:ext cx="11561696" cy="375920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761500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分野</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b="1" dirty="0">
                          <a:solidFill>
                            <a:schemeClr val="lt1"/>
                          </a:solidFill>
                          <a:effectLst/>
                          <a:latin typeface="+mn-ea"/>
                          <a:ea typeface="+mn-ea"/>
                          <a:cs typeface="+mn-cs"/>
                        </a:rPr>
                        <a:t>key technology</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en-US" altLang="zh-CN" dirty="0">
                          <a:latin typeface="+mn-ea"/>
                          <a:ea typeface="+mn-ea"/>
                        </a:rPr>
                        <a:t>infrastructure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四つデータセンター構築：札幌、東京、大阪、福岡</a:t>
                      </a: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行政</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en-US" altLang="ja-JP" dirty="0">
                          <a:latin typeface="+mn-ea"/>
                          <a:ea typeface="+mn-ea"/>
                        </a:rPr>
                        <a:t>H</a:t>
                      </a:r>
                      <a:r>
                        <a:rPr lang="en-US" altLang="zh-CN" dirty="0">
                          <a:latin typeface="+mn-ea"/>
                          <a:ea typeface="+mn-ea"/>
                        </a:rPr>
                        <a:t>ealth</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r>
                        <a:rPr lang="en-US" altLang="ja-JP" dirty="0">
                          <a:latin typeface="+mn-ea"/>
                          <a:ea typeface="+mn-ea"/>
                        </a:rPr>
                        <a:t>E</a:t>
                      </a:r>
                      <a:r>
                        <a:rPr lang="en-US" altLang="zh-CN" dirty="0">
                          <a:latin typeface="+mn-ea"/>
                          <a:ea typeface="+mn-ea"/>
                        </a:rPr>
                        <a:t>ducate</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29305" y="1680284"/>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更新中</a:t>
            </a:r>
          </a:p>
        </p:txBody>
      </p:sp>
    </p:spTree>
    <p:extLst>
      <p:ext uri="{BB962C8B-B14F-4D97-AF65-F5344CB8AC3E}">
        <p14:creationId xmlns:p14="http://schemas.microsoft.com/office/powerpoint/2010/main" val="7925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377421" y="11808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931537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4064026948"/>
              </p:ext>
            </p:extLst>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63D53D9A-3135-42AD-AC56-7AAD60718A7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498777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414550274"/>
              </p:ext>
            </p:extLst>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512A43B7-64EC-4C6D-8801-BF0614E837C1}"/>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24614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2022/3/13</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828649144"/>
              </p:ext>
            </p:extLst>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
        <p:nvSpPr>
          <p:cNvPr id="7" name="吹き出し: 角を丸めた四角形 6">
            <a:extLst>
              <a:ext uri="{FF2B5EF4-FFF2-40B4-BE49-F238E27FC236}">
                <a16:creationId xmlns:a16="http://schemas.microsoft.com/office/drawing/2014/main" id="{A5B05A7F-344F-42A0-9CC5-EDAF302999A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794685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2022/3/13</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288332108"/>
              </p:ext>
            </p:extLst>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吹き出し: 角を丸めた四角形 6">
            <a:extLst>
              <a:ext uri="{FF2B5EF4-FFF2-40B4-BE49-F238E27FC236}">
                <a16:creationId xmlns:a16="http://schemas.microsoft.com/office/drawing/2014/main" id="{B8E3A121-B874-464B-9CA8-57D4FA41A678}"/>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16813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026155869"/>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5C424A38-614E-4779-AD3D-600DDCC15BAB}"/>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061246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3911186873"/>
              </p:ext>
            </p:extLst>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4B3CDA37-263B-467B-8D55-84B187DE4434}"/>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4245593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extLst>
              <p:ext uri="{D42A27DB-BD31-4B8C-83A1-F6EECF244321}">
                <p14:modId xmlns:p14="http://schemas.microsoft.com/office/powerpoint/2010/main" val="4114212096"/>
              </p:ext>
            </p:extLst>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F3781EC8-81A1-4CCB-AC89-D8EFDE02273C}"/>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529069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2022/3/13</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4109108521"/>
              </p:ext>
            </p:extLst>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吹き出し: 角を丸めた四角形 5">
            <a:extLst>
              <a:ext uri="{FF2B5EF4-FFF2-40B4-BE49-F238E27FC236}">
                <a16:creationId xmlns:a16="http://schemas.microsoft.com/office/drawing/2014/main" id="{4969D232-6B8A-4D3E-AD6E-111BD794F1A1}"/>
              </a:ext>
            </a:extLst>
          </p:cNvPr>
          <p:cNvSpPr/>
          <p:nvPr/>
        </p:nvSpPr>
        <p:spPr>
          <a:xfrm>
            <a:off x="5565985" y="2703717"/>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2679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696601"/>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施策ゴール設定（</a:t>
            </a:r>
            <a:r>
              <a:rPr lang="en-US" altLang="ja-JP" sz="2400" b="0" i="0" dirty="0">
                <a:solidFill>
                  <a:srgbClr val="333333"/>
                </a:solidFill>
                <a:effectLst/>
                <a:highlight>
                  <a:srgbClr val="00FF00"/>
                </a:highlight>
                <a:latin typeface="+mn-ea"/>
              </a:rPr>
              <a:t>Objectives</a:t>
            </a:r>
            <a:r>
              <a:rPr lang="ja-JP" altLang="en-US" sz="2400" dirty="0">
                <a:highlight>
                  <a:srgbClr val="00FF00"/>
                </a:highlight>
                <a:latin typeface="+mn-ea"/>
              </a:rPr>
              <a:t>）</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en-US" altLang="ja-JP" sz="2400" b="1" dirty="0">
                <a:highlight>
                  <a:srgbClr val="00FF00"/>
                </a:highlight>
              </a:rPr>
              <a:t>XXXX</a:t>
            </a:r>
          </a:p>
          <a:p>
            <a:pPr marL="342900" indent="-342900">
              <a:buFont typeface="Wingdings" panose="05000000000000000000" pitchFamily="2" charset="2"/>
              <a:buChar char="p"/>
            </a:pPr>
            <a:r>
              <a:rPr lang="en-US" altLang="ja-JP" sz="2400" b="1" dirty="0"/>
              <a:t>XXX</a:t>
            </a: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748309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p>
          <a:p>
            <a:pPr marL="342900" indent="-342900">
              <a:buFont typeface="Wingdings" panose="05000000000000000000" pitchFamily="2" charset="2"/>
              <a:buChar char="l"/>
            </a:pPr>
            <a:r>
              <a:rPr lang="ja-JP" altLang="en-US" sz="2400" dirty="0">
                <a:latin typeface="+mn-ea"/>
              </a:rPr>
              <a:t>新規：異常検知（行政・司法監察アプリ）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新規：ビジネスマップ（全日本経済評価アプリ）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新規：バーチャルスクール（全日本学力評価アプリ）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新規：ヘルスケア（国民健康・安全評価アプリ）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新規：就職支援（人事評価アプリ）</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3607237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780578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609728" y="1487764"/>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00782"/>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0660909" y="2918059"/>
            <a:ext cx="701567" cy="1023970"/>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flipV="1">
            <a:off x="10641301" y="3942029"/>
            <a:ext cx="721175"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a:off x="7610140" y="1057771"/>
            <a:ext cx="1807560" cy="229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7786175"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7788257"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086408" y="1259379"/>
            <a:ext cx="1068641" cy="10807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04942" y="1540844"/>
            <a:ext cx="1075707" cy="5248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609727" y="3942029"/>
            <a:ext cx="752749" cy="129155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72358" y="1559521"/>
            <a:ext cx="1102119" cy="513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47781" y="998006"/>
            <a:ext cx="1104677" cy="16394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550602" y="896084"/>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87099"/>
            <a:ext cx="2478090" cy="4144510"/>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87099"/>
            <a:ext cx="2455157" cy="1830648"/>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12798" y="1324311"/>
            <a:ext cx="1126468" cy="10086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87098"/>
            <a:ext cx="2486229" cy="2980421"/>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67657"/>
            <a:ext cx="2456163"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74300" y="689170"/>
            <a:ext cx="546150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486340" y="712769"/>
            <a:ext cx="3539309"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58975" y="1057042"/>
            <a:ext cx="1113022" cy="15297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2022/3/13</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25570" y="1833043"/>
            <a:ext cx="443686" cy="4917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513471" y="1710099"/>
            <a:ext cx="441050" cy="73504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202836" y="229814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36166" y="1789851"/>
            <a:ext cx="1068640" cy="197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417700"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9654399" y="2301601"/>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470197" y="1507641"/>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9601515" y="2085080"/>
            <a:ext cx="424628" cy="84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609690" y="995935"/>
            <a:ext cx="245327" cy="7383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9953804" y="1098256"/>
            <a:ext cx="265204" cy="55356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902433"/>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a:off x="4134722" y="1080750"/>
            <a:ext cx="415880" cy="63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9117620" y="234747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74" idx="2"/>
            <a:endCxn id="96" idx="0"/>
          </p:cNvCxnSpPr>
          <p:nvPr/>
        </p:nvCxnSpPr>
        <p:spPr>
          <a:xfrm rot="5400000">
            <a:off x="9269705" y="1253989"/>
            <a:ext cx="1105036" cy="1081932"/>
          </a:xfrm>
          <a:prstGeom prst="bentConnector3">
            <a:avLst>
              <a:gd name="adj1" fmla="val 106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911837" y="5225595"/>
            <a:ext cx="8003964" cy="369332"/>
          </a:xfrm>
          <a:prstGeom prst="rect">
            <a:avLst/>
          </a:prstGeom>
          <a:solidFill>
            <a:schemeClr val="bg1"/>
          </a:solidFill>
          <a:ln>
            <a:solidFill>
              <a:schemeClr val="tx1"/>
            </a:solidFill>
          </a:ln>
        </p:spPr>
        <p:txBody>
          <a:bodyPr vert="horz" wrap="square" rtlCol="0">
            <a:spAutoFit/>
          </a:bodyPr>
          <a:lstStyle/>
          <a:p>
            <a:r>
              <a:rPr kumimoji="1" lang="ja-JP" altLang="en-US" dirty="0"/>
              <a:t>地方行政共通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17668"/>
            <a:ext cx="2497585" cy="369332"/>
          </a:xfrm>
          <a:prstGeom prst="rect">
            <a:avLst/>
          </a:prstGeom>
          <a:noFill/>
          <a:ln>
            <a:solidFill>
              <a:schemeClr val="tx1"/>
            </a:solidFill>
          </a:ln>
        </p:spPr>
        <p:txBody>
          <a:bodyPr wrap="square" rtlCol="0">
            <a:spAutoFit/>
          </a:bodyPr>
          <a:lstStyle/>
          <a:p>
            <a:pPr algn="ctr"/>
            <a:r>
              <a:rPr lang="ja-JP" altLang="en-US" dirty="0"/>
              <a:t>先進技術研究部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9" y="2477793"/>
            <a:ext cx="8152752"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331591" y="90675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461665" cy="3282494"/>
          </a:xfrm>
          <a:prstGeom prst="rect">
            <a:avLst/>
          </a:prstGeom>
          <a:noFill/>
          <a:ln>
            <a:solidFill>
              <a:schemeClr val="tx1"/>
            </a:solidFill>
          </a:ln>
        </p:spPr>
        <p:txBody>
          <a:bodyPr vert="eaVert" wrap="square" rtlCol="0">
            <a:spAutoFit/>
          </a:bodyPr>
          <a:lstStyle/>
          <a:p>
            <a:pPr algn="ctr"/>
            <a:r>
              <a:rPr kumimoji="1" lang="en-US" altLang="ja-JP" dirty="0"/>
              <a:t>HRBP</a:t>
            </a:r>
            <a:endParaRPr kumimoji="1" lang="ja-JP" altLang="en-US" dirty="0"/>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7" idx="3"/>
            <a:endCxn id="13" idx="1"/>
          </p:cNvCxnSpPr>
          <p:nvPr/>
        </p:nvCxnSpPr>
        <p:spPr>
          <a:xfrm>
            <a:off x="11032761" y="2662459"/>
            <a:ext cx="329715" cy="1319911"/>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35" idx="3"/>
            <a:endCxn id="13" idx="1"/>
          </p:cNvCxnSpPr>
          <p:nvPr/>
        </p:nvCxnSpPr>
        <p:spPr>
          <a:xfrm>
            <a:off x="10949620" y="3764400"/>
            <a:ext cx="412856" cy="217970"/>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a:off x="6710099" y="1091419"/>
            <a:ext cx="3621492"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49526" y="3579734"/>
            <a:ext cx="8100094" cy="369332"/>
          </a:xfrm>
          <a:prstGeom prst="rect">
            <a:avLst/>
          </a:prstGeom>
          <a:solidFill>
            <a:schemeClr val="bg1"/>
          </a:solidFill>
          <a:ln>
            <a:solidFill>
              <a:schemeClr val="tx1"/>
            </a:solidFill>
          </a:ln>
        </p:spPr>
        <p:txBody>
          <a:bodyPr vert="horz" wrap="square" rtlCol="0">
            <a:spAutoFit/>
          </a:bodyPr>
          <a:lstStyle/>
          <a:p>
            <a:r>
              <a:rPr lang="ja-JP" altLang="en-US" dirty="0"/>
              <a:t>経済産業省</a:t>
            </a:r>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49526" y="4129140"/>
            <a:ext cx="8100093" cy="369332"/>
          </a:xfrm>
          <a:prstGeom prst="rect">
            <a:avLst/>
          </a:prstGeom>
          <a:solidFill>
            <a:schemeClr val="bg1"/>
          </a:solidFill>
          <a:ln>
            <a:solidFill>
              <a:schemeClr val="tx1"/>
            </a:solidFill>
          </a:ln>
        </p:spPr>
        <p:txBody>
          <a:bodyPr vert="horz" wrap="square" rtlCol="0">
            <a:spAutoFit/>
          </a:bodyPr>
          <a:lstStyle/>
          <a:p>
            <a:r>
              <a:rPr lang="ja-JP" altLang="en-US" dirty="0"/>
              <a:t>国民健康支援</a:t>
            </a:r>
            <a:r>
              <a:rPr lang="en-US" altLang="ja-JP" dirty="0"/>
              <a:t>PJ</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127" idx="1"/>
          </p:cNvCxnSpPr>
          <p:nvPr/>
        </p:nvCxnSpPr>
        <p:spPr>
          <a:xfrm>
            <a:off x="1320476" y="3616439"/>
            <a:ext cx="540758" cy="16115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6" idx="3"/>
            <a:endCxn id="136" idx="1"/>
          </p:cNvCxnSpPr>
          <p:nvPr/>
        </p:nvCxnSpPr>
        <p:spPr>
          <a:xfrm flipV="1">
            <a:off x="1285410" y="4324837"/>
            <a:ext cx="575824" cy="20176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96847" y="4673353"/>
            <a:ext cx="8003964" cy="369332"/>
          </a:xfrm>
          <a:prstGeom prst="rect">
            <a:avLst/>
          </a:prstGeom>
          <a:solidFill>
            <a:schemeClr val="bg1"/>
          </a:solidFill>
          <a:ln>
            <a:solidFill>
              <a:schemeClr val="tx1"/>
            </a:solidFill>
          </a:ln>
        </p:spPr>
        <p:txBody>
          <a:bodyPr vert="horz" wrap="square" rtlCol="0">
            <a:spAutoFit/>
          </a:bodyPr>
          <a:lstStyle/>
          <a:p>
            <a:r>
              <a:rPr lang="ja-JP" altLang="en-US" dirty="0"/>
              <a:t>厚生労働省ト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143" idx="3"/>
            <a:endCxn id="136" idx="1"/>
          </p:cNvCxnSpPr>
          <p:nvPr/>
        </p:nvCxnSpPr>
        <p:spPr>
          <a:xfrm>
            <a:off x="1320476" y="3616439"/>
            <a:ext cx="540758" cy="70839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48220"/>
            <a:ext cx="8152753" cy="369332"/>
          </a:xfrm>
          <a:prstGeom prst="rect">
            <a:avLst/>
          </a:prstGeom>
          <a:solidFill>
            <a:schemeClr val="bg1"/>
          </a:solidFill>
          <a:ln>
            <a:solidFill>
              <a:schemeClr val="tx1"/>
            </a:solidFill>
          </a:ln>
        </p:spPr>
        <p:txBody>
          <a:bodyPr vert="horz" wrap="square" rtlCol="0">
            <a:spAutoFit/>
          </a:bodyPr>
          <a:lstStyle/>
          <a:p>
            <a:r>
              <a:rPr kumimoji="1" lang="ja-JP" altLang="en-US" dirty="0"/>
              <a:t>バーチャルスクール</a:t>
            </a:r>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96" idx="1"/>
          </p:cNvCxnSpPr>
          <p:nvPr/>
        </p:nvCxnSpPr>
        <p:spPr>
          <a:xfrm>
            <a:off x="1333540" y="2662917"/>
            <a:ext cx="498294" cy="49070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66526" y="1442689"/>
            <a:ext cx="569588"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196994" y="1694837"/>
            <a:ext cx="591269"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58" idx="3"/>
            <a:endCxn id="13" idx="1"/>
          </p:cNvCxnSpPr>
          <p:nvPr/>
        </p:nvCxnSpPr>
        <p:spPr>
          <a:xfrm>
            <a:off x="11002279" y="3132886"/>
            <a:ext cx="360197" cy="849484"/>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a:endCxn id="13" idx="1"/>
          </p:cNvCxnSpPr>
          <p:nvPr/>
        </p:nvCxnSpPr>
        <p:spPr>
          <a:xfrm flipV="1">
            <a:off x="10949619" y="3982370"/>
            <a:ext cx="412857" cy="331436"/>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3" idx="1"/>
          </p:cNvCxnSpPr>
          <p:nvPr/>
        </p:nvCxnSpPr>
        <p:spPr>
          <a:xfrm flipV="1">
            <a:off x="10900811" y="3982370"/>
            <a:ext cx="461665" cy="87564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56846" y="1954689"/>
            <a:ext cx="591269"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10305" y="1957120"/>
            <a:ext cx="583093"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7976971" y="1690453"/>
            <a:ext cx="583093"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1861234" y="3592923"/>
            <a:ext cx="750415"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1834657" y="4692408"/>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6" idx="3"/>
            <a:endCxn id="145" idx="1"/>
          </p:cNvCxnSpPr>
          <p:nvPr/>
        </p:nvCxnSpPr>
        <p:spPr>
          <a:xfrm>
            <a:off x="1285410" y="4526599"/>
            <a:ext cx="549247" cy="35047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144" idx="3"/>
            <a:endCxn id="148" idx="1"/>
          </p:cNvCxnSpPr>
          <p:nvPr/>
        </p:nvCxnSpPr>
        <p:spPr>
          <a:xfrm flipV="1">
            <a:off x="1314027" y="5417421"/>
            <a:ext cx="520630" cy="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81" idx="3"/>
            <a:endCxn id="13" idx="1"/>
          </p:cNvCxnSpPr>
          <p:nvPr/>
        </p:nvCxnSpPr>
        <p:spPr>
          <a:xfrm flipV="1">
            <a:off x="10915801" y="3982370"/>
            <a:ext cx="446675" cy="142789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851831" y="2405611"/>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16200000" flipH="1">
            <a:off x="5344270" y="1711598"/>
            <a:ext cx="1129525" cy="258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r>
              <a:rPr kumimoji="1" lang="ja-JP" altLang="en-US" dirty="0"/>
              <a:t>調達部</a:t>
            </a:r>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93" idx="1"/>
          </p:cNvCxnSpPr>
          <p:nvPr/>
        </p:nvCxnSpPr>
        <p:spPr>
          <a:xfrm>
            <a:off x="1333540" y="2662917"/>
            <a:ext cx="479794" cy="2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48081" y="1419344"/>
            <a:ext cx="569202"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5317319" y="241791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戦略企画部（</a:t>
            </a:r>
            <a:r>
              <a:rPr kumimoji="1" lang="en-US" altLang="ja-JP" dirty="0"/>
              <a:t>PMO</a:t>
            </a:r>
            <a:r>
              <a:rPr kumimoji="1" lang="ja-JP" altLang="en-US" dirty="0"/>
              <a:t>）</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5070863" y="1708994"/>
            <a:ext cx="1141829" cy="27601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2022/3/13</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1"/>
          </p:cNvCxnSpPr>
          <p:nvPr/>
        </p:nvCxnSpPr>
        <p:spPr>
          <a:xfrm rot="16200000" flipH="1">
            <a:off x="6042583" y="1013285"/>
            <a:ext cx="326248" cy="85184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668345" y="1416159"/>
            <a:ext cx="1065038" cy="7848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177914" y="1747764"/>
            <a:ext cx="1102184" cy="15882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85956"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037496"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9957773" y="1519445"/>
            <a:ext cx="1094007" cy="60728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a:extLst>
              <a:ext uri="{FF2B5EF4-FFF2-40B4-BE49-F238E27FC236}">
                <a16:creationId xmlns:a16="http://schemas.microsoft.com/office/drawing/2014/main" id="{5DF4F3D1-6369-464D-A595-1634DED32446}"/>
              </a:ext>
            </a:extLst>
          </p:cNvPr>
          <p:cNvSpPr txBox="1"/>
          <p:nvPr/>
        </p:nvSpPr>
        <p:spPr>
          <a:xfrm>
            <a:off x="1813334" y="248119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96" name="テキスト ボックス 95">
            <a:extLst>
              <a:ext uri="{FF2B5EF4-FFF2-40B4-BE49-F238E27FC236}">
                <a16:creationId xmlns:a16="http://schemas.microsoft.com/office/drawing/2014/main" id="{85B309E6-3283-4BF3-B2C5-9F17F49D0E98}"/>
              </a:ext>
            </a:extLst>
          </p:cNvPr>
          <p:cNvSpPr txBox="1"/>
          <p:nvPr/>
        </p:nvSpPr>
        <p:spPr>
          <a:xfrm>
            <a:off x="1831834" y="2968953"/>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01" name="直線矢印コネクタ 100">
            <a:extLst>
              <a:ext uri="{FF2B5EF4-FFF2-40B4-BE49-F238E27FC236}">
                <a16:creationId xmlns:a16="http://schemas.microsoft.com/office/drawing/2014/main" id="{CEEB1B51-D703-4AA4-BE3A-13D1EA924DC6}"/>
              </a:ext>
            </a:extLst>
          </p:cNvPr>
          <p:cNvCxnSpPr>
            <a:cxnSpLocks/>
            <a:stCxn id="93" idx="3"/>
            <a:endCxn id="7" idx="1"/>
          </p:cNvCxnSpPr>
          <p:nvPr/>
        </p:nvCxnSpPr>
        <p:spPr>
          <a:xfrm flipV="1">
            <a:off x="2563749" y="2662459"/>
            <a:ext cx="316260"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F34AAD49-861E-45E1-B3AD-9F3CD4F73397}"/>
              </a:ext>
            </a:extLst>
          </p:cNvPr>
          <p:cNvCxnSpPr>
            <a:cxnSpLocks/>
            <a:stCxn id="143" idx="3"/>
            <a:endCxn id="96" idx="1"/>
          </p:cNvCxnSpPr>
          <p:nvPr/>
        </p:nvCxnSpPr>
        <p:spPr>
          <a:xfrm flipV="1">
            <a:off x="1320476" y="3153619"/>
            <a:ext cx="511358" cy="46282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F2E04B7D-B152-4A92-88A9-A20C5B33E3FD}"/>
              </a:ext>
            </a:extLst>
          </p:cNvPr>
          <p:cNvSpPr txBox="1"/>
          <p:nvPr/>
        </p:nvSpPr>
        <p:spPr>
          <a:xfrm>
            <a:off x="1861234" y="4140171"/>
            <a:ext cx="731907"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502443" y="5233408"/>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sp>
        <p:nvSpPr>
          <p:cNvPr id="148" name="テキスト ボックス 147">
            <a:extLst>
              <a:ext uri="{FF2B5EF4-FFF2-40B4-BE49-F238E27FC236}">
                <a16:creationId xmlns:a16="http://schemas.microsoft.com/office/drawing/2014/main" id="{404BF3A4-69A7-439A-A987-C0F117D26DEE}"/>
              </a:ext>
            </a:extLst>
          </p:cNvPr>
          <p:cNvSpPr txBox="1"/>
          <p:nvPr/>
        </p:nvSpPr>
        <p:spPr>
          <a:xfrm>
            <a:off x="1834657" y="5232755"/>
            <a:ext cx="811584"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127" idx="3"/>
            <a:endCxn id="35" idx="1"/>
          </p:cNvCxnSpPr>
          <p:nvPr/>
        </p:nvCxnSpPr>
        <p:spPr>
          <a:xfrm flipV="1">
            <a:off x="2611649" y="3764400"/>
            <a:ext cx="237877" cy="13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136" idx="3"/>
            <a:endCxn id="37" idx="1"/>
          </p:cNvCxnSpPr>
          <p:nvPr/>
        </p:nvCxnSpPr>
        <p:spPr>
          <a:xfrm flipV="1">
            <a:off x="2593141" y="4313806"/>
            <a:ext cx="256385" cy="110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145" idx="3"/>
            <a:endCxn id="43" idx="1"/>
          </p:cNvCxnSpPr>
          <p:nvPr/>
        </p:nvCxnSpPr>
        <p:spPr>
          <a:xfrm flipV="1">
            <a:off x="2646241" y="4858019"/>
            <a:ext cx="250606" cy="19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8" idx="3"/>
            <a:endCxn id="181" idx="1"/>
          </p:cNvCxnSpPr>
          <p:nvPr/>
        </p:nvCxnSpPr>
        <p:spPr>
          <a:xfrm flipV="1">
            <a:off x="2646241" y="5410261"/>
            <a:ext cx="265596" cy="7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96" idx="3"/>
            <a:endCxn id="58" idx="1"/>
          </p:cNvCxnSpPr>
          <p:nvPr/>
        </p:nvCxnSpPr>
        <p:spPr>
          <a:xfrm flipV="1">
            <a:off x="2582249" y="3132886"/>
            <a:ext cx="267277" cy="207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2022/3/13</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2022/3/13</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6858000"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この以後、点検待ち</a:t>
            </a:r>
          </a:p>
        </p:txBody>
      </p:sp>
    </p:spTree>
    <p:extLst>
      <p:ext uri="{BB962C8B-B14F-4D97-AF65-F5344CB8AC3E}">
        <p14:creationId xmlns:p14="http://schemas.microsoft.com/office/powerpoint/2010/main" val="3801938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2022/3/13</a:t>
            </a:fld>
            <a:endParaRPr lang="en-US"/>
          </a:p>
        </p:txBody>
      </p:sp>
    </p:spTree>
    <p:extLst>
      <p:ext uri="{BB962C8B-B14F-4D97-AF65-F5344CB8AC3E}">
        <p14:creationId xmlns:p14="http://schemas.microsoft.com/office/powerpoint/2010/main" val="3884277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2022/3/13</a:t>
            </a:fld>
            <a:endParaRPr lang="en-US"/>
          </a:p>
        </p:txBody>
      </p:sp>
    </p:spTree>
    <p:extLst>
      <p:ext uri="{BB962C8B-B14F-4D97-AF65-F5344CB8AC3E}">
        <p14:creationId xmlns:p14="http://schemas.microsoft.com/office/powerpoint/2010/main" val="7069338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2022/3/13</a:t>
            </a:fld>
            <a:endParaRPr lang="en-US"/>
          </a:p>
        </p:txBody>
      </p:sp>
    </p:spTree>
    <p:extLst>
      <p:ext uri="{BB962C8B-B14F-4D97-AF65-F5344CB8AC3E}">
        <p14:creationId xmlns:p14="http://schemas.microsoft.com/office/powerpoint/2010/main" val="1444263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2022/3/13</a:t>
            </a:fld>
            <a:endParaRPr lang="en-US"/>
          </a:p>
        </p:txBody>
      </p:sp>
    </p:spTree>
    <p:extLst>
      <p:ext uri="{BB962C8B-B14F-4D97-AF65-F5344CB8AC3E}">
        <p14:creationId xmlns:p14="http://schemas.microsoft.com/office/powerpoint/2010/main" val="260266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2022/3/13</a:t>
            </a:fld>
            <a:endParaRPr lang="en-US"/>
          </a:p>
        </p:txBody>
      </p:sp>
    </p:spTree>
    <p:extLst>
      <p:ext uri="{BB962C8B-B14F-4D97-AF65-F5344CB8AC3E}">
        <p14:creationId xmlns:p14="http://schemas.microsoft.com/office/powerpoint/2010/main" val="159410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課題の解消対策</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ü"/>
            </a:pPr>
            <a:r>
              <a:rPr lang="ja-JP" altLang="en-US" sz="2400" b="1" dirty="0">
                <a:highlight>
                  <a:srgbClr val="00FF00"/>
                </a:highlight>
              </a:rPr>
              <a:t>組織改革（チームワーク）</a:t>
            </a:r>
          </a:p>
          <a:p>
            <a:pPr marL="342900" indent="-342900">
              <a:buFont typeface="Wingdings" panose="05000000000000000000" pitchFamily="2" charset="2"/>
              <a:buChar char="p"/>
            </a:pPr>
            <a:r>
              <a:rPr lang="ja-JP" altLang="en-US" sz="2400" b="1" dirty="0"/>
              <a:t>公務員人事評価・管理</a:t>
            </a:r>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Tree>
    <p:extLst>
      <p:ext uri="{BB962C8B-B14F-4D97-AF65-F5344CB8AC3E}">
        <p14:creationId xmlns:p14="http://schemas.microsoft.com/office/powerpoint/2010/main" val="1303889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2022/3/13</a:t>
            </a:fld>
            <a:endParaRPr lang="en-US"/>
          </a:p>
        </p:txBody>
      </p:sp>
    </p:spTree>
    <p:extLst>
      <p:ext uri="{BB962C8B-B14F-4D97-AF65-F5344CB8AC3E}">
        <p14:creationId xmlns:p14="http://schemas.microsoft.com/office/powerpoint/2010/main" val="1774041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2022/3/13</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2022/3/13</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2894007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26360091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79</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2022/3/13</a:t>
            </a:fld>
            <a:endParaRPr lang="en-US"/>
          </a:p>
        </p:txBody>
      </p:sp>
    </p:spTree>
    <p:extLst>
      <p:ext uri="{BB962C8B-B14F-4D97-AF65-F5344CB8AC3E}">
        <p14:creationId xmlns:p14="http://schemas.microsoft.com/office/powerpoint/2010/main" val="185072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rPr>
              <a:t>行政業務改善</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l"/>
            </a:pPr>
            <a:r>
              <a:rPr lang="ja-JP" altLang="en-US" sz="2400" b="1" dirty="0">
                <a:highlight>
                  <a:srgbClr val="00FF00"/>
                </a:highlight>
              </a:rPr>
              <a:t>“</a:t>
            </a:r>
            <a:r>
              <a:rPr lang="en-US" altLang="ja-JP" sz="2400" b="1" dirty="0">
                <a:highlight>
                  <a:srgbClr val="00FF00"/>
                </a:highlight>
              </a:rPr>
              <a:t>One”</a:t>
            </a:r>
            <a:r>
              <a:rPr lang="ja-JP" altLang="en-US" sz="2400" b="1" dirty="0">
                <a:highlight>
                  <a:srgbClr val="00FF00"/>
                </a:highlight>
              </a:rPr>
              <a:t>プラットフォームアーキテクチャ</a:t>
            </a:r>
            <a:endParaRPr lang="en-US" altLang="ja-JP" sz="2400" b="1" dirty="0">
              <a:highlight>
                <a:srgbClr val="00FF00"/>
              </a:highlight>
            </a:endParaRPr>
          </a:p>
          <a:p>
            <a:pPr marL="342900" indent="-342900">
              <a:buFont typeface="Wingdings" panose="05000000000000000000" pitchFamily="2" charset="2"/>
              <a:buChar char="l"/>
            </a:pPr>
            <a:r>
              <a:rPr lang="ja-JP" altLang="en-US" sz="2400" b="1" dirty="0">
                <a:highlight>
                  <a:srgbClr val="00FF00"/>
                </a:highlight>
              </a:rPr>
              <a:t>“</a:t>
            </a:r>
            <a:r>
              <a:rPr lang="en-US" altLang="ja-JP" sz="2400" b="1" dirty="0">
                <a:highlight>
                  <a:srgbClr val="00FF00"/>
                </a:highlight>
              </a:rPr>
              <a:t>One</a:t>
            </a:r>
            <a:r>
              <a:rPr lang="ja-JP" altLang="en-US" sz="2400" b="1" dirty="0">
                <a:highlight>
                  <a:srgbClr val="00FF00"/>
                </a:highlight>
              </a:rPr>
              <a:t>”ポータル（</a:t>
            </a:r>
            <a:r>
              <a:rPr lang="en-US" altLang="ja-JP" sz="2400" b="1" dirty="0" err="1">
                <a:highlight>
                  <a:srgbClr val="00FF00"/>
                </a:highlight>
              </a:rPr>
              <a:t>GovID</a:t>
            </a:r>
            <a:r>
              <a:rPr lang="ja-JP" altLang="en-US" sz="2400" b="1" dirty="0">
                <a:highlight>
                  <a:srgbClr val="00FF00"/>
                </a:highlight>
              </a:rPr>
              <a:t>）</a:t>
            </a:r>
          </a:p>
          <a:p>
            <a:pPr marL="342900" indent="-342900">
              <a:buFont typeface="Wingdings" panose="05000000000000000000" pitchFamily="2" charset="2"/>
              <a:buChar char="p"/>
            </a:pPr>
            <a:r>
              <a:rPr lang="ja-JP" altLang="en-US" sz="2400" b="1" dirty="0"/>
              <a:t>移行マイグレーション</a:t>
            </a:r>
            <a:endParaRPr lang="en-US" altLang="ja-JP" sz="2400" b="1" dirty="0"/>
          </a:p>
          <a:p>
            <a:pPr marL="342900" indent="-342900">
              <a:buFont typeface="Wingdings" panose="05000000000000000000" pitchFamily="2" charset="2"/>
              <a:buChar char="p"/>
            </a:pPr>
            <a:r>
              <a:rPr lang="ja-JP" altLang="en-US" sz="2400" b="1" dirty="0"/>
              <a:t>異常検知（行政・司法監察アプリ）</a:t>
            </a:r>
          </a:p>
          <a:p>
            <a:pPr marL="342900" indent="-342900">
              <a:buFont typeface="Wingdings" panose="05000000000000000000" pitchFamily="2" charset="2"/>
              <a:buChar char="p"/>
            </a:pPr>
            <a:r>
              <a:rPr lang="ja-JP" altLang="en-US" sz="2400" b="1" dirty="0"/>
              <a:t>“</a:t>
            </a:r>
            <a:r>
              <a:rPr lang="en-US" altLang="ja-JP" sz="2400" b="1" dirty="0"/>
              <a:t>One</a:t>
            </a:r>
            <a:r>
              <a:rPr lang="ja-JP" altLang="en-US" sz="2400" b="1" dirty="0"/>
              <a:t>窓口”の官民コミュニケーション</a:t>
            </a:r>
          </a:p>
          <a:p>
            <a:pPr marL="342900" indent="-342900">
              <a:buFont typeface="Wingdings" panose="05000000000000000000" pitchFamily="2" charset="2"/>
              <a:buChar char="p"/>
            </a:pP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Tree>
    <p:extLst>
      <p:ext uri="{BB962C8B-B14F-4D97-AF65-F5344CB8AC3E}">
        <p14:creationId xmlns:p14="http://schemas.microsoft.com/office/powerpoint/2010/main" val="8947310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国民へサポート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80</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2022/3/13</a:t>
            </a:fld>
            <a:endParaRPr lang="en-US"/>
          </a:p>
        </p:txBody>
      </p:sp>
    </p:spTree>
    <p:extLst>
      <p:ext uri="{BB962C8B-B14F-4D97-AF65-F5344CB8AC3E}">
        <p14:creationId xmlns:p14="http://schemas.microsoft.com/office/powerpoint/2010/main" val="1525267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2022/3/13</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a:t>
            </a:r>
            <a:r>
              <a:rPr lang="en-US" altLang="ja-JP" dirty="0"/>
              <a:t>2</a:t>
            </a:r>
            <a:r>
              <a:rPr lang="ja-JP" altLang="en-US" dirty="0"/>
              <a:t>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819654019"/>
              </p:ext>
            </p:extLst>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en-US" altLang="ja-JP" dirty="0"/>
                        <a:t>1.</a:t>
                      </a:r>
                      <a:r>
                        <a:rPr lang="ja-JP" altLang="en-US" dirty="0"/>
                        <a:t>５ヶ月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en-US" altLang="ja-JP" dirty="0"/>
                        <a:t>2</a:t>
                      </a:r>
                      <a:r>
                        <a:rPr lang="ja-JP" altLang="en-US" dirty="0"/>
                        <a:t>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2022/3/13</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2022/3/13</a:t>
            </a:fld>
            <a:endParaRPr lang="en-US"/>
          </a:p>
        </p:txBody>
      </p:sp>
    </p:spTree>
    <p:extLst>
      <p:ext uri="{BB962C8B-B14F-4D97-AF65-F5344CB8AC3E}">
        <p14:creationId xmlns:p14="http://schemas.microsoft.com/office/powerpoint/2010/main" val="1713594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2022/3/13</a:t>
            </a:fld>
            <a:endParaRPr lang="en-US"/>
          </a:p>
        </p:txBody>
      </p:sp>
    </p:spTree>
    <p:extLst>
      <p:ext uri="{BB962C8B-B14F-4D97-AF65-F5344CB8AC3E}">
        <p14:creationId xmlns:p14="http://schemas.microsoft.com/office/powerpoint/2010/main" val="787263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2022/3/13</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2022/3/13</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2954655"/>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社内イベント「テックショー」に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社内イベント「テックショー」に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2022/3/13</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2022/3/13</a:t>
            </a:fld>
            <a:endParaRPr lang="en-US"/>
          </a:p>
        </p:txBody>
      </p:sp>
    </p:spTree>
    <p:extLst>
      <p:ext uri="{BB962C8B-B14F-4D97-AF65-F5344CB8AC3E}">
        <p14:creationId xmlns:p14="http://schemas.microsoft.com/office/powerpoint/2010/main" val="97239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6839145" cy="5931157"/>
          </a:xfrm>
        </p:spPr>
        <p:txBody>
          <a:bodyPr/>
          <a:lstStyle/>
          <a:p>
            <a:pPr marL="342900" indent="-342900">
              <a:buFont typeface="Wingdings" panose="05000000000000000000" pitchFamily="2" charset="2"/>
              <a:buChar char="l"/>
            </a:pPr>
            <a:r>
              <a:rPr lang="ja-JP" altLang="en-US" sz="2400" dirty="0">
                <a:latin typeface="+mn-ea"/>
              </a:rPr>
              <a:t>課題洗出・整理（</a:t>
            </a:r>
            <a:r>
              <a:rPr lang="en-US" altLang="ja-JP" sz="2400" dirty="0">
                <a:latin typeface="+mn-ea"/>
              </a:rPr>
              <a:t>2022/3/8</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行政業務改善</a:t>
            </a:r>
            <a:endParaRPr lang="en-US" altLang="ja-JP" sz="2400" dirty="0">
              <a:latin typeface="+mn-ea"/>
            </a:endParaRPr>
          </a:p>
          <a:p>
            <a:pPr marL="342900" indent="-342900">
              <a:buFont typeface="Wingdings" panose="05000000000000000000" pitchFamily="2" charset="2"/>
              <a:buChar char="l"/>
            </a:pPr>
            <a:r>
              <a:rPr lang="ja-JP" altLang="en-US" sz="2400" dirty="0">
                <a:highlight>
                  <a:srgbClr val="00FF00"/>
                </a:highlight>
                <a:latin typeface="+mn-ea"/>
              </a:rPr>
              <a:t>政府のサービス：</a:t>
            </a:r>
            <a:r>
              <a:rPr lang="ja-JP" altLang="en-US" sz="2400" dirty="0">
                <a:highlight>
                  <a:srgbClr val="00FF00"/>
                </a:highlight>
              </a:rPr>
              <a:t>人材開発</a:t>
            </a:r>
            <a:endParaRPr lang="ja-JP" altLang="en-US" sz="2400" dirty="0">
              <a:latin typeface="+mn-ea"/>
            </a:endParaRP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7555043" y="599268"/>
            <a:ext cx="4250843" cy="5696601"/>
          </a:xfrm>
        </p:spPr>
        <p:txBody>
          <a:bodyPr/>
          <a:lstStyle/>
          <a:p>
            <a:pPr marL="342900" indent="-342900">
              <a:buFont typeface="Wingdings" panose="05000000000000000000" pitchFamily="2" charset="2"/>
              <a:buChar char="p"/>
            </a:pPr>
            <a:r>
              <a:rPr lang="ja-JP" altLang="en-US" sz="2400" b="1" dirty="0"/>
              <a:t>バーチャルスクール（全日本学力評価アプリ）</a:t>
            </a:r>
            <a:endParaRPr lang="en-US" altLang="ja-JP" sz="2400" b="1" dirty="0"/>
          </a:p>
          <a:p>
            <a:pPr marL="342900" indent="-342900">
              <a:buFont typeface="Wingdings" panose="05000000000000000000" pitchFamily="2" charset="2"/>
              <a:buChar char="p"/>
            </a:pPr>
            <a:r>
              <a:rPr lang="ja-JP" altLang="en-US" sz="2400" b="1" dirty="0"/>
              <a:t>就職支援（人事評価アプリ）</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Tree>
    <p:extLst>
      <p:ext uri="{BB962C8B-B14F-4D97-AF65-F5344CB8AC3E}">
        <p14:creationId xmlns:p14="http://schemas.microsoft.com/office/powerpoint/2010/main" val="240621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2022/3/13</a:t>
            </a:fld>
            <a:endParaRPr lang="en-US"/>
          </a:p>
        </p:txBody>
      </p:sp>
    </p:spTree>
    <p:extLst>
      <p:ext uri="{BB962C8B-B14F-4D97-AF65-F5344CB8AC3E}">
        <p14:creationId xmlns:p14="http://schemas.microsoft.com/office/powerpoint/2010/main" val="18767964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2022/3/13</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2022/3/13</a:t>
            </a:fld>
            <a:endParaRPr lang="en-US"/>
          </a:p>
        </p:txBody>
      </p:sp>
    </p:spTree>
    <p:extLst>
      <p:ext uri="{BB962C8B-B14F-4D97-AF65-F5344CB8AC3E}">
        <p14:creationId xmlns:p14="http://schemas.microsoft.com/office/powerpoint/2010/main" val="3343118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2022/3/13</a:t>
            </a:fld>
            <a:endParaRPr lang="en-US"/>
          </a:p>
        </p:txBody>
      </p:sp>
    </p:spTree>
    <p:extLst>
      <p:ext uri="{BB962C8B-B14F-4D97-AF65-F5344CB8AC3E}">
        <p14:creationId xmlns:p14="http://schemas.microsoft.com/office/powerpoint/2010/main" val="21700656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2022/3/13</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社内イベント</a:t>
            </a:r>
            <a:endParaRPr lang="en-US" altLang="ja-JP" sz="2400" dirty="0"/>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7062756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2022/3/13</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2022/3/13</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会社目標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highlight>
                  <a:srgbClr val="00FF00"/>
                </a:highlight>
              </a:rPr>
              <a:t>社内イベント</a:t>
            </a:r>
            <a:endParaRPr lang="en-US" altLang="ja-JP" sz="2400" dirty="0">
              <a:highlight>
                <a:srgbClr val="00FF00"/>
              </a:highlight>
            </a:endParaRPr>
          </a:p>
          <a:p>
            <a:pPr marL="285750" indent="-285750">
              <a:buFont typeface="Arial" panose="020B0604020202020204" pitchFamily="34" charset="0"/>
              <a:buChar char="•"/>
            </a:pPr>
            <a:r>
              <a:rPr lang="ja-JP" altLang="en-US" sz="2400" dirty="0"/>
              <a:t>会社プレゼン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2022/3/13</a:t>
            </a:fld>
            <a:endParaRPr lang="en-US"/>
          </a:p>
        </p:txBody>
      </p:sp>
    </p:spTree>
    <p:extLst>
      <p:ext uri="{BB962C8B-B14F-4D97-AF65-F5344CB8AC3E}">
        <p14:creationId xmlns:p14="http://schemas.microsoft.com/office/powerpoint/2010/main" val="366243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2022/3/13</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5001</TotalTime>
  <Words>13338</Words>
  <Application>Microsoft Office PowerPoint</Application>
  <PresentationFormat>ワイド画面</PresentationFormat>
  <Paragraphs>2619</Paragraphs>
  <Slides>127</Slides>
  <Notes>105</Notes>
  <HiddenSlides>0</HiddenSlides>
  <MMClips>0</MMClips>
  <ScaleCrop>false</ScaleCrop>
  <HeadingPairs>
    <vt:vector size="8" baseType="variant">
      <vt:variant>
        <vt:lpstr>使用されているフォント</vt:lpstr>
      </vt:variant>
      <vt:variant>
        <vt:i4>17</vt:i4>
      </vt:variant>
      <vt:variant>
        <vt:lpstr>テーマ</vt:lpstr>
      </vt:variant>
      <vt:variant>
        <vt:i4>1</vt:i4>
      </vt:variant>
      <vt:variant>
        <vt:lpstr>埋め込まれた OLE サーバー</vt:lpstr>
      </vt:variant>
      <vt:variant>
        <vt:i4>1</vt:i4>
      </vt:variant>
      <vt:variant>
        <vt:lpstr>スライド タイトル</vt:lpstr>
      </vt:variant>
      <vt:variant>
        <vt:i4>127</vt:i4>
      </vt:variant>
    </vt:vector>
  </HeadingPairs>
  <TitlesOfParts>
    <vt:vector size="146" baseType="lpstr">
      <vt:lpstr>Meiryo</vt:lpstr>
      <vt:lpstr>ＭＳ ゴシック</vt:lpstr>
      <vt:lpstr>MS Mincho</vt:lpstr>
      <vt:lpstr>ＭＳ Ｐゴシック</vt:lpstr>
      <vt:lpstr>等线</vt:lpstr>
      <vt:lpstr>simsun</vt:lpstr>
      <vt:lpstr>simsun</vt:lpstr>
      <vt:lpstr>simsun</vt:lpstr>
      <vt:lpstr>游ゴシック体</vt:lpstr>
      <vt:lpstr>Arial</vt:lpstr>
      <vt:lpstr>Calibri</vt:lpstr>
      <vt:lpstr>Noto Sans</vt:lpstr>
      <vt:lpstr>Roboto</vt:lpstr>
      <vt:lpstr>Segoe UI</vt:lpstr>
      <vt:lpstr>Tahoma</vt:lpstr>
      <vt:lpstr>Times New Roman</vt:lpstr>
      <vt:lpstr>Wingdings</vt:lpstr>
      <vt:lpstr>Office Theme</vt:lpstr>
      <vt:lpstr>Worksheet</vt:lpstr>
      <vt:lpstr>日本政府のイノベーション</vt:lpstr>
      <vt:lpstr>重要説明   </vt:lpstr>
      <vt:lpstr>更新履歴   </vt:lpstr>
      <vt:lpstr>キーワード</vt:lpstr>
      <vt:lpstr>目次</vt:lpstr>
      <vt:lpstr>目次</vt:lpstr>
      <vt:lpstr>目次</vt:lpstr>
      <vt:lpstr>目次</vt:lpstr>
      <vt:lpstr>目次</vt:lpstr>
      <vt:lpstr>目次</vt:lpstr>
      <vt:lpstr>目次</vt:lpstr>
      <vt:lpstr>目次</vt:lpstr>
      <vt:lpstr>目次</vt:lpstr>
      <vt:lpstr>データ管理</vt:lpstr>
      <vt:lpstr>PowerPoint プレゼンテーション</vt:lpstr>
      <vt:lpstr>目次</vt:lpstr>
      <vt:lpstr>PowerPoint プレゼンテーション</vt:lpstr>
      <vt:lpstr>目次</vt:lpstr>
      <vt:lpstr>裁判所</vt:lpstr>
      <vt:lpstr>警察庁、警視庁、警察署</vt:lpstr>
      <vt:lpstr>法務省の検察庁</vt:lpstr>
      <vt:lpstr>法務省の人権擁護局（部）</vt:lpstr>
      <vt:lpstr>信用悪化</vt:lpstr>
      <vt:lpstr>ビジネス詐欺</vt:lpstr>
      <vt:lpstr>転職エージェントの詐欺とブラック企業</vt:lpstr>
      <vt:lpstr>社会インフラのDX</vt:lpstr>
      <vt:lpstr>DXは　デジタル化ではない！</vt:lpstr>
      <vt:lpstr>デジタル庁は　司令塔ではない、SSCです！</vt:lpstr>
      <vt:lpstr>デジタル庁の人材</vt:lpstr>
      <vt:lpstr>日本国政府のブランド①： “One”ドメイン</vt:lpstr>
      <vt:lpstr>日本国政府のブランド②：“One”プラットフォームアーキテクチャ</vt:lpstr>
      <vt:lpstr>日本国政府のブランド②：ホームページ</vt:lpstr>
      <vt:lpstr>日本国政府のブランド③：イベント及び情報アピールのデータ管理</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各部署のチームワーク</vt:lpstr>
      <vt:lpstr>GIGAスクール</vt:lpstr>
      <vt:lpstr>高齢社会のヘルスケア</vt:lpstr>
      <vt:lpstr>GIGAスクールのIT設備のリース</vt:lpstr>
      <vt:lpstr>目次</vt:lpstr>
      <vt:lpstr>２０５０年に　まだ　利用可能のプラットフォームアーキテクチャ</vt:lpstr>
      <vt:lpstr>日本の２０３０</vt:lpstr>
      <vt:lpstr>ポジショニング</vt:lpstr>
      <vt:lpstr>社会の信用</vt:lpstr>
      <vt:lpstr>サービスモデル：国　to　企業</vt:lpstr>
      <vt:lpstr>サービスモデル：国　to　国民</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アジャイル政府構造(三次元の組織)（例）</vt:lpstr>
      <vt:lpstr>アジャイル組織構造(三次元の組織)ーデジタル庁体制（例）</vt:lpstr>
      <vt:lpstr>デジタル庁業務推進イメージ（例）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社内部署間のチームワーク</vt:lpstr>
      <vt:lpstr>部署間の利益分配</vt:lpstr>
      <vt:lpstr>コスト精算</vt:lpstr>
      <vt:lpstr>目次</vt:lpstr>
      <vt:lpstr>OKRの仕組みや考え方</vt:lpstr>
      <vt:lpstr>国民へサポート</vt:lpstr>
      <vt:lpstr>OKR三次元評価</vt:lpstr>
      <vt:lpstr>OKR三次元評価法（例）</vt:lpstr>
      <vt:lpstr>給料制度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パソコンのロック</vt:lpstr>
      <vt:lpstr>仮想化技術を活用して　VDIで専用開発環境を構築すること</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図書出版(出版社限定：技術評論社)</vt:lpstr>
      <vt:lpstr>ジャーナル</vt:lpstr>
      <vt:lpstr>キャリアディベロップメントフォーラム</vt:lpstr>
      <vt:lpstr>目次</vt:lpstr>
      <vt:lpstr>日本政府各部署のホームページ</vt:lpstr>
      <vt:lpstr>PowerPoint プレゼンテーション</vt:lpstr>
      <vt:lpstr>参考文献</vt:lpstr>
      <vt:lpstr>司法</vt:lpstr>
      <vt:lpstr>行政管理</vt:lpstr>
      <vt:lpstr>組織管理</vt:lpstr>
      <vt:lpstr>教育学・教育技術</vt:lpstr>
      <vt:lpstr>医療診断</vt:lpstr>
      <vt:lpstr>観光</vt:lpstr>
      <vt:lpstr>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Japan Sun Shubin</cp:lastModifiedBy>
  <cp:revision>1445</cp:revision>
  <cp:lastPrinted>2022-02-04T10:31:37Z</cp:lastPrinted>
  <dcterms:created xsi:type="dcterms:W3CDTF">2021-07-14T02:05:05Z</dcterms:created>
  <dcterms:modified xsi:type="dcterms:W3CDTF">2022-03-13T09:30:55Z</dcterms:modified>
</cp:coreProperties>
</file>