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3"/>
  </p:notesMasterIdLst>
  <p:handoutMasterIdLst>
    <p:handoutMasterId r:id="rId164"/>
  </p:handoutMasterIdLst>
  <p:sldIdLst>
    <p:sldId id="256" r:id="rId2"/>
    <p:sldId id="584" r:id="rId3"/>
    <p:sldId id="697" r:id="rId4"/>
    <p:sldId id="670" r:id="rId5"/>
    <p:sldId id="726" r:id="rId6"/>
    <p:sldId id="761" r:id="rId7"/>
    <p:sldId id="267" r:id="rId8"/>
    <p:sldId id="715" r:id="rId9"/>
    <p:sldId id="708" r:id="rId10"/>
    <p:sldId id="709" r:id="rId11"/>
    <p:sldId id="711" r:id="rId12"/>
    <p:sldId id="710" r:id="rId13"/>
    <p:sldId id="712" r:id="rId14"/>
    <p:sldId id="713" r:id="rId15"/>
    <p:sldId id="725" r:id="rId16"/>
    <p:sldId id="762" r:id="rId17"/>
    <p:sldId id="729" r:id="rId18"/>
    <p:sldId id="730" r:id="rId19"/>
    <p:sldId id="731" r:id="rId20"/>
    <p:sldId id="733" r:id="rId21"/>
    <p:sldId id="732" r:id="rId22"/>
    <p:sldId id="688" r:id="rId23"/>
    <p:sldId id="689" r:id="rId24"/>
    <p:sldId id="685" r:id="rId25"/>
    <p:sldId id="734" r:id="rId26"/>
    <p:sldId id="695" r:id="rId27"/>
    <p:sldId id="721" r:id="rId28"/>
    <p:sldId id="728" r:id="rId29"/>
    <p:sldId id="735" r:id="rId30"/>
    <p:sldId id="736" r:id="rId31"/>
    <p:sldId id="705" r:id="rId32"/>
    <p:sldId id="630" r:id="rId33"/>
    <p:sldId id="738" r:id="rId34"/>
    <p:sldId id="739" r:id="rId35"/>
    <p:sldId id="706" r:id="rId36"/>
    <p:sldId id="751" r:id="rId37"/>
    <p:sldId id="690" r:id="rId38"/>
    <p:sldId id="679" r:id="rId39"/>
    <p:sldId id="701" r:id="rId40"/>
    <p:sldId id="683" r:id="rId41"/>
    <p:sldId id="622" r:id="rId42"/>
    <p:sldId id="602" r:id="rId43"/>
    <p:sldId id="737" r:id="rId44"/>
    <p:sldId id="684" r:id="rId45"/>
    <p:sldId id="681" r:id="rId46"/>
    <p:sldId id="680" r:id="rId47"/>
    <p:sldId id="598" r:id="rId48"/>
    <p:sldId id="601" r:id="rId49"/>
    <p:sldId id="599" r:id="rId50"/>
    <p:sldId id="603" r:id="rId51"/>
    <p:sldId id="647" r:id="rId52"/>
    <p:sldId id="600" r:id="rId53"/>
    <p:sldId id="740" r:id="rId54"/>
    <p:sldId id="703" r:id="rId55"/>
    <p:sldId id="702" r:id="rId56"/>
    <p:sldId id="625" r:id="rId57"/>
    <p:sldId id="627" r:id="rId58"/>
    <p:sldId id="628" r:id="rId59"/>
    <p:sldId id="665" r:id="rId60"/>
    <p:sldId id="765" r:id="rId61"/>
    <p:sldId id="311" r:id="rId62"/>
    <p:sldId id="764" r:id="rId63"/>
    <p:sldId id="704" r:id="rId64"/>
    <p:sldId id="653" r:id="rId65"/>
    <p:sldId id="674" r:id="rId66"/>
    <p:sldId id="312" r:id="rId67"/>
    <p:sldId id="676" r:id="rId68"/>
    <p:sldId id="652" r:id="rId69"/>
    <p:sldId id="677" r:id="rId70"/>
    <p:sldId id="678" r:id="rId71"/>
    <p:sldId id="664" r:id="rId72"/>
    <p:sldId id="757" r:id="rId73"/>
    <p:sldId id="741" r:id="rId74"/>
    <p:sldId id="259" r:id="rId75"/>
    <p:sldId id="682" r:id="rId76"/>
    <p:sldId id="742" r:id="rId77"/>
    <p:sldId id="744" r:id="rId78"/>
    <p:sldId id="743" r:id="rId79"/>
    <p:sldId id="746" r:id="rId80"/>
    <p:sldId id="745" r:id="rId81"/>
    <p:sldId id="583" r:id="rId82"/>
    <p:sldId id="747" r:id="rId83"/>
    <p:sldId id="421" r:id="rId84"/>
    <p:sldId id="766" r:id="rId85"/>
    <p:sldId id="595" r:id="rId86"/>
    <p:sldId id="585" r:id="rId87"/>
    <p:sldId id="759" r:id="rId88"/>
    <p:sldId id="760" r:id="rId89"/>
    <p:sldId id="605" r:id="rId90"/>
    <p:sldId id="604" r:id="rId91"/>
    <p:sldId id="748" r:id="rId92"/>
    <p:sldId id="749" r:id="rId93"/>
    <p:sldId id="534" r:id="rId94"/>
    <p:sldId id="511" r:id="rId95"/>
    <p:sldId id="649" r:id="rId96"/>
    <p:sldId id="607" r:id="rId97"/>
    <p:sldId id="606" r:id="rId98"/>
    <p:sldId id="750" r:id="rId99"/>
    <p:sldId id="614" r:id="rId100"/>
    <p:sldId id="640" r:id="rId101"/>
    <p:sldId id="659" r:id="rId102"/>
    <p:sldId id="643" r:id="rId103"/>
    <p:sldId id="644" r:id="rId104"/>
    <p:sldId id="645" r:id="rId105"/>
    <p:sldId id="660" r:id="rId106"/>
    <p:sldId id="279" r:id="rId107"/>
    <p:sldId id="271" r:id="rId108"/>
    <p:sldId id="633" r:id="rId109"/>
    <p:sldId id="641" r:id="rId110"/>
    <p:sldId id="596" r:id="rId111"/>
    <p:sldId id="609" r:id="rId112"/>
    <p:sldId id="611" r:id="rId113"/>
    <p:sldId id="616" r:id="rId114"/>
    <p:sldId id="624" r:id="rId115"/>
    <p:sldId id="621" r:id="rId116"/>
    <p:sldId id="313" r:id="rId117"/>
    <p:sldId id="671" r:id="rId118"/>
    <p:sldId id="305" r:id="rId119"/>
    <p:sldId id="623" r:id="rId120"/>
    <p:sldId id="631" r:id="rId121"/>
    <p:sldId id="634" r:id="rId122"/>
    <p:sldId id="661" r:id="rId123"/>
    <p:sldId id="646" r:id="rId124"/>
    <p:sldId id="620" r:id="rId125"/>
    <p:sldId id="662" r:id="rId126"/>
    <p:sldId id="617" r:id="rId127"/>
    <p:sldId id="618" r:id="rId128"/>
    <p:sldId id="300" r:id="rId129"/>
    <p:sldId id="286" r:id="rId130"/>
    <p:sldId id="368" r:id="rId131"/>
    <p:sldId id="306" r:id="rId132"/>
    <p:sldId id="615" r:id="rId133"/>
    <p:sldId id="288" r:id="rId134"/>
    <p:sldId id="285" r:id="rId135"/>
    <p:sldId id="294" r:id="rId136"/>
    <p:sldId id="298" r:id="rId137"/>
    <p:sldId id="284" r:id="rId138"/>
    <p:sldId id="296" r:id="rId139"/>
    <p:sldId id="297" r:id="rId140"/>
    <p:sldId id="663" r:id="rId141"/>
    <p:sldId id="302" r:id="rId142"/>
    <p:sldId id="303" r:id="rId143"/>
    <p:sldId id="613" r:id="rId144"/>
    <p:sldId id="668" r:id="rId145"/>
    <p:sldId id="699" r:id="rId146"/>
    <p:sldId id="755" r:id="rId147"/>
    <p:sldId id="753" r:id="rId148"/>
    <p:sldId id="754" r:id="rId149"/>
    <p:sldId id="756" r:id="rId150"/>
    <p:sldId id="752" r:id="rId151"/>
    <p:sldId id="700" r:id="rId152"/>
    <p:sldId id="763" r:id="rId153"/>
    <p:sldId id="698" r:id="rId154"/>
    <p:sldId id="673" r:id="rId155"/>
    <p:sldId id="669" r:id="rId156"/>
    <p:sldId id="723" r:id="rId157"/>
    <p:sldId id="758" r:id="rId158"/>
    <p:sldId id="718" r:id="rId159"/>
    <p:sldId id="719" r:id="rId160"/>
    <p:sldId id="722" r:id="rId161"/>
    <p:sldId id="717" r:id="rId162"/>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Lst>
        </p14:section>
        <p14:section name="目次" id="{857E0384-3B10-485E-AF14-9328910CE2C6}">
          <p14:sldIdLst>
            <p14:sldId id="726"/>
            <p14:sldId id="761"/>
            <p14:sldId id="267"/>
            <p14:sldId id="715"/>
            <p14:sldId id="708"/>
            <p14:sldId id="709"/>
            <p14:sldId id="711"/>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21"/>
            <p14:sldId id="728"/>
            <p14:sldId id="735"/>
            <p14:sldId id="736"/>
            <p14:sldId id="705"/>
            <p14:sldId id="630"/>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703"/>
            <p14:sldId id="702"/>
            <p14:sldId id="625"/>
            <p14:sldId id="627"/>
            <p14:sldId id="628"/>
            <p14:sldId id="66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66"/>
            <p14:sldId id="595"/>
            <p14:sldId id="585"/>
            <p14:sldId id="759"/>
            <p14:sldId id="760"/>
            <p14:sldId id="605"/>
            <p14:sldId id="604"/>
            <p14:sldId id="748"/>
            <p14:sldId id="749"/>
            <p14:sldId id="534"/>
            <p14:sldId id="511"/>
            <p14:sldId id="649"/>
            <p14:sldId id="607"/>
            <p14:sldId id="606"/>
            <p14:sldId id="750"/>
            <p14:sldId id="614"/>
            <p14:sldId id="640"/>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00"/>
            <p14:sldId id="763"/>
            <p14:sldId id="698"/>
            <p14:sldId id="673"/>
            <p14:sldId id="669"/>
            <p14:sldId id="723"/>
            <p14:sldId id="758"/>
            <p14:sldId id="718"/>
            <p14:sldId id="719"/>
            <p14:sldId id="722"/>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7160" autoAdjust="0"/>
  </p:normalViewPr>
  <p:slideViewPr>
    <p:cSldViewPr snapToGrid="0">
      <p:cViewPr varScale="1">
        <p:scale>
          <a:sx n="73" d="100"/>
          <a:sy n="73" d="100"/>
        </p:scale>
        <p:origin x="978" y="54"/>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handoutMaster" Target="handoutMasters/handoutMaster1.xml"/><Relationship Id="rId16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2022/4/6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2022/4/6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154</a:t>
            </a:fld>
            <a:endParaRPr lang="zh-CN" altLang="en-US"/>
          </a:p>
        </p:txBody>
      </p:sp>
    </p:spTree>
    <p:extLst>
      <p:ext uri="{BB962C8B-B14F-4D97-AF65-F5344CB8AC3E}">
        <p14:creationId xmlns:p14="http://schemas.microsoft.com/office/powerpoint/2010/main" val="94475833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161</a:t>
            </a:fld>
            <a:endParaRPr lang="zh-CN" altLang="en-US"/>
          </a:p>
        </p:txBody>
      </p:sp>
    </p:spTree>
    <p:extLst>
      <p:ext uri="{BB962C8B-B14F-4D97-AF65-F5344CB8AC3E}">
        <p14:creationId xmlns:p14="http://schemas.microsoft.com/office/powerpoint/2010/main" val="2999594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2877765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8653649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94</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2022/4/6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2022/4/6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2022/4/6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2022/4/6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2022/4/6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2022/4/6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2022/4/6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2022/4/6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基本サービス</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サービス：人材開発</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政務専用ネットワーク</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教育・研究専用ネットワーク</a:t>
            </a:r>
            <a:endParaRPr lang="en-US" altLang="ja-JP" sz="2400" b="1" dirty="0"/>
          </a:p>
          <a:p>
            <a:pPr marL="342900" indent="-342900">
              <a:buFont typeface="Wingdings" panose="05000000000000000000" pitchFamily="2" charset="2"/>
              <a:buChar char="p"/>
            </a:pPr>
            <a:r>
              <a:rPr lang="ja-JP" altLang="en-US" sz="2400" dirty="0"/>
              <a:t>医療・介護ネットワーク</a:t>
            </a:r>
            <a:endParaRPr lang="en-US" altLang="ja-JP" sz="2400" dirty="0"/>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プラットフォームアーキテクチャ</a:t>
            </a:r>
            <a:endParaRPr lang="en-US" altLang="ja-JP" sz="2400" b="1" dirty="0"/>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”ポータル（</a:t>
            </a:r>
            <a:r>
              <a:rPr lang="en-US" altLang="ja-JP" sz="2400" b="1" dirty="0" err="1"/>
              <a:t>GovID</a:t>
            </a:r>
            <a:r>
              <a:rPr lang="ja-JP" altLang="en-US" sz="2400" b="1" dirty="0"/>
              <a:t>）</a:t>
            </a:r>
          </a:p>
          <a:p>
            <a:pPr marL="342900" indent="-342900">
              <a:buFont typeface="Wingdings" panose="05000000000000000000" pitchFamily="2" charset="2"/>
              <a:buChar char="p"/>
            </a:pPr>
            <a:r>
              <a:rPr lang="ja-JP" altLang="en-US" sz="2400" b="1" dirty="0"/>
              <a:t>移行マイグレーション</a:t>
            </a:r>
            <a:endParaRPr lang="en-US" altLang="ja-JP" sz="2400" b="1" dirty="0"/>
          </a:p>
          <a:p>
            <a:pPr marL="342900" indent="-342900">
              <a:buFont typeface="Wingdings" panose="05000000000000000000" pitchFamily="2" charset="2"/>
              <a:buChar char="p"/>
            </a:pPr>
            <a:r>
              <a:rPr lang="ja-JP" altLang="en-US" sz="2400" b="1" dirty="0"/>
              <a:t>異常検知（</a:t>
            </a:r>
            <a:r>
              <a:rPr lang="en-US" altLang="ja-JP" sz="2400" b="1" dirty="0"/>
              <a:t>AI</a:t>
            </a:r>
            <a:r>
              <a:rPr lang="ja-JP" altLang="en-US" sz="2400" b="1" dirty="0"/>
              <a:t>で行政・司法を監察）</a:t>
            </a: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窓口”（官民コミュニケーション）</a:t>
            </a:r>
            <a:endParaRPr lang="en-US" altLang="ja-JP" sz="2400" b="1" dirty="0"/>
          </a:p>
          <a:p>
            <a:pPr marL="342900" indent="-342900">
              <a:buFont typeface="Wingdings" panose="05000000000000000000" pitchFamily="2" charset="2"/>
              <a:buChar char="p"/>
            </a:pPr>
            <a:r>
              <a:rPr lang="ja-JP" altLang="en-US" sz="2400" b="1" dirty="0"/>
              <a:t>オンラインイベント（チャット、視聴）</a:t>
            </a:r>
            <a:endParaRPr lang="en-US" altLang="ja-JP" sz="2400" b="1" dirty="0"/>
          </a:p>
          <a:p>
            <a:pPr marL="342900" indent="-342900">
              <a:buFont typeface="Wingdings" panose="05000000000000000000" pitchFamily="2" charset="2"/>
              <a:buChar char="p"/>
            </a:pPr>
            <a:r>
              <a:rPr lang="ja-JP" altLang="en-US" sz="2400" b="1" dirty="0"/>
              <a:t>デジタル図書館</a:t>
            </a:r>
            <a:endParaRPr lang="en-US" altLang="ja-JP" sz="2400" b="1" dirty="0"/>
          </a:p>
          <a:p>
            <a:pPr marL="342900" indent="-342900">
              <a:buFont typeface="Wingdings" panose="05000000000000000000" pitchFamily="2" charset="2"/>
              <a:buChar char="p"/>
            </a:pPr>
            <a:r>
              <a:rPr lang="ja-JP" altLang="en-US" sz="2400" b="1" dirty="0"/>
              <a:t>デジタル博物館</a:t>
            </a:r>
            <a:endParaRPr lang="en-US" altLang="ja-JP" sz="2400" b="1" dirty="0"/>
          </a:p>
          <a:p>
            <a:pPr marL="342900" indent="-342900">
              <a:buFont typeface="Wingdings" panose="05000000000000000000" pitchFamily="2" charset="2"/>
              <a:buChar char="p"/>
            </a:pP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Tree>
    <p:extLst>
      <p:ext uri="{BB962C8B-B14F-4D97-AF65-F5344CB8AC3E}">
        <p14:creationId xmlns:p14="http://schemas.microsoft.com/office/powerpoint/2010/main" val="26360091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106</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2022/4/6</a:t>
            </a:fld>
            <a:endParaRPr lang="en-US"/>
          </a:p>
        </p:txBody>
      </p:sp>
    </p:spTree>
    <p:extLst>
      <p:ext uri="{BB962C8B-B14F-4D97-AF65-F5344CB8AC3E}">
        <p14:creationId xmlns:p14="http://schemas.microsoft.com/office/powerpoint/2010/main" val="18507214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107</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2022/4/6</a:t>
            </a:fld>
            <a:endParaRPr lang="en-US"/>
          </a:p>
        </p:txBody>
      </p:sp>
    </p:spTree>
    <p:extLst>
      <p:ext uri="{BB962C8B-B14F-4D97-AF65-F5344CB8AC3E}">
        <p14:creationId xmlns:p14="http://schemas.microsoft.com/office/powerpoint/2010/main" val="15252672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2022/4/6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127"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分野</a:t>
            </a:r>
            <a:r>
              <a:rPr lang="ja-JP" altLang="en-US" sz="2400" dirty="0">
                <a:highlight>
                  <a:srgbClr val="00FF00"/>
                </a:highlight>
                <a:latin typeface="+mn-ea"/>
              </a:rPr>
              <a:t>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バーチャルスクール（全日本学力評価アプリ）</a:t>
            </a:r>
            <a:endParaRPr lang="en-US" altLang="ja-JP" sz="2400" b="1" dirty="0"/>
          </a:p>
          <a:p>
            <a:pPr marL="800100" lvl="1" indent="-342900">
              <a:buFont typeface="Wingdings" panose="05000000000000000000" pitchFamily="2" charset="2"/>
              <a:buChar char="p"/>
            </a:pPr>
            <a:r>
              <a:rPr lang="ja-JP" altLang="en-US" sz="2200" b="1" dirty="0"/>
              <a:t>校務管理</a:t>
            </a:r>
            <a:endParaRPr lang="en-US" altLang="ja-JP" sz="2200" b="1" dirty="0"/>
          </a:p>
          <a:p>
            <a:pPr marL="800100" lvl="1" indent="-342900">
              <a:buFont typeface="Wingdings" panose="05000000000000000000" pitchFamily="2" charset="2"/>
              <a:buChar char="p"/>
            </a:pPr>
            <a:r>
              <a:rPr lang="ja-JP" altLang="en-US" sz="2000" b="1" dirty="0"/>
              <a:t>バーチャル教室</a:t>
            </a:r>
            <a:endParaRPr lang="en-US" altLang="ja-JP" sz="2000" b="1" dirty="0"/>
          </a:p>
          <a:p>
            <a:pPr marL="800100" lvl="1" indent="-342900">
              <a:buFont typeface="Wingdings" panose="05000000000000000000" pitchFamily="2" charset="2"/>
              <a:buChar char="p"/>
            </a:pPr>
            <a:r>
              <a:rPr lang="en-US" altLang="ja-JP" sz="2200" b="1" dirty="0"/>
              <a:t>LMS</a:t>
            </a:r>
            <a:r>
              <a:rPr lang="ja-JP" altLang="en-US" sz="2200" b="1" dirty="0"/>
              <a:t>（ライニング管理）</a:t>
            </a:r>
            <a:endParaRPr lang="en-US" altLang="ja-JP" sz="2200" b="1" dirty="0"/>
          </a:p>
          <a:p>
            <a:pPr marL="800100" lvl="1" indent="-342900">
              <a:buFont typeface="Wingdings" panose="05000000000000000000" pitchFamily="2" charset="2"/>
              <a:buChar char="p"/>
            </a:pPr>
            <a:r>
              <a:rPr lang="ja-JP" altLang="en-US" sz="2200" b="1" dirty="0"/>
              <a:t>ニュース</a:t>
            </a:r>
            <a:endParaRPr lang="en-US" altLang="ja-JP" sz="2200" b="1" dirty="0"/>
          </a:p>
          <a:p>
            <a:pPr marL="800100" lvl="1" indent="-342900">
              <a:buFont typeface="Wingdings" panose="05000000000000000000" pitchFamily="2" charset="2"/>
              <a:buChar char="p"/>
            </a:pPr>
            <a:r>
              <a:rPr lang="ja-JP" altLang="en-US" sz="2200" b="1" dirty="0"/>
              <a:t>モバイル辞書</a:t>
            </a:r>
            <a:endParaRPr lang="en-US" altLang="ja-JP" sz="2200" b="1" dirty="0"/>
          </a:p>
          <a:p>
            <a:pPr marL="800100" lvl="1" indent="-342900">
              <a:buFont typeface="Wingdings" panose="05000000000000000000" pitchFamily="2" charset="2"/>
              <a:buChar char="p"/>
            </a:pPr>
            <a:r>
              <a:rPr lang="ja-JP" altLang="en-US" sz="2200" b="1" dirty="0"/>
              <a:t>モバイル手帳（ノート）</a:t>
            </a:r>
            <a:endParaRPr lang="en-US" altLang="ja-JP" sz="2200" b="1" dirty="0"/>
          </a:p>
          <a:p>
            <a:pPr marL="342900" indent="-342900">
              <a:buFont typeface="Wingdings" panose="05000000000000000000" pitchFamily="2" charset="2"/>
              <a:buChar char="p"/>
            </a:pPr>
            <a:r>
              <a:rPr lang="ja-JP" altLang="en-US" sz="2400" b="1" dirty="0"/>
              <a:t>就職支援（人事評価アプリ）</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2022/4/6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2022/4/6</a:t>
            </a:fld>
            <a:endParaRPr lang="en-US"/>
          </a:p>
        </p:txBody>
      </p:sp>
    </p:spTree>
    <p:extLst>
      <p:ext uri="{BB962C8B-B14F-4D97-AF65-F5344CB8AC3E}">
        <p14:creationId xmlns:p14="http://schemas.microsoft.com/office/powerpoint/2010/main" val="17135945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2022/4/6</a:t>
            </a:fld>
            <a:endParaRPr lang="en-US"/>
          </a:p>
        </p:txBody>
      </p:sp>
    </p:spTree>
    <p:extLst>
      <p:ext uri="{BB962C8B-B14F-4D97-AF65-F5344CB8AC3E}">
        <p14:creationId xmlns:p14="http://schemas.microsoft.com/office/powerpoint/2010/main" val="7872634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2022/4/6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2022/4/6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2022/4/6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2022/4/6</a:t>
            </a:fld>
            <a:endParaRPr lang="en-US"/>
          </a:p>
        </p:txBody>
      </p:sp>
    </p:spTree>
    <p:extLst>
      <p:ext uri="{BB962C8B-B14F-4D97-AF65-F5344CB8AC3E}">
        <p14:creationId xmlns:p14="http://schemas.microsoft.com/office/powerpoint/2010/main" val="9723957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2022/4/6</a:t>
            </a:fld>
            <a:endParaRPr lang="en-US"/>
          </a:p>
        </p:txBody>
      </p:sp>
    </p:spTree>
    <p:extLst>
      <p:ext uri="{BB962C8B-B14F-4D97-AF65-F5344CB8AC3E}">
        <p14:creationId xmlns:p14="http://schemas.microsoft.com/office/powerpoint/2010/main" val="18767964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2022/4/6</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2022/4/6</a:t>
            </a:fld>
            <a:endParaRPr lang="en-US"/>
          </a:p>
        </p:txBody>
      </p:sp>
    </p:spTree>
    <p:extLst>
      <p:ext uri="{BB962C8B-B14F-4D97-AF65-F5344CB8AC3E}">
        <p14:creationId xmlns:p14="http://schemas.microsoft.com/office/powerpoint/2010/main" val="33431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57668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endParaRPr lang="en-US" altLang="ja-JP" sz="2400" b="1" dirty="0"/>
          </a:p>
          <a:p>
            <a:pPr marL="342900" indent="-342900">
              <a:buFont typeface="Wingdings" panose="05000000000000000000" pitchFamily="2" charset="2"/>
              <a:buChar char="p"/>
            </a:pPr>
            <a:r>
              <a:rPr lang="ja-JP" altLang="en-US" sz="2400" b="1"/>
              <a:t>生活支援コミュニティ（</a:t>
            </a:r>
            <a:r>
              <a:rPr lang="ja-JP" altLang="en-US" sz="2400" b="1" dirty="0"/>
              <a:t>在宅介護支援、子供一時看護、自習室など）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2022/4/6</a:t>
            </a:fld>
            <a:endParaRPr lang="en-US"/>
          </a:p>
        </p:txBody>
      </p:sp>
    </p:spTree>
    <p:extLst>
      <p:ext uri="{BB962C8B-B14F-4D97-AF65-F5344CB8AC3E}">
        <p14:creationId xmlns:p14="http://schemas.microsoft.com/office/powerpoint/2010/main" val="21700656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2022/4/6</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Tree>
    <p:extLst>
      <p:ext uri="{BB962C8B-B14F-4D97-AF65-F5344CB8AC3E}">
        <p14:creationId xmlns:p14="http://schemas.microsoft.com/office/powerpoint/2010/main" val="7062756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2022/4/6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Tree>
    <p:extLst>
      <p:ext uri="{BB962C8B-B14F-4D97-AF65-F5344CB8AC3E}">
        <p14:creationId xmlns:p14="http://schemas.microsoft.com/office/powerpoint/2010/main" val="366243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2022/4/6</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2022/4/6</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2022/4/6</a:t>
            </a:fld>
            <a:endParaRPr lang="en-US"/>
          </a:p>
        </p:txBody>
      </p:sp>
    </p:spTree>
    <p:extLst>
      <p:ext uri="{BB962C8B-B14F-4D97-AF65-F5344CB8AC3E}">
        <p14:creationId xmlns:p14="http://schemas.microsoft.com/office/powerpoint/2010/main" val="38671850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2022/4/6</a:t>
            </a:fld>
            <a:endParaRPr lang="en-US"/>
          </a:p>
        </p:txBody>
      </p:sp>
    </p:spTree>
    <p:extLst>
      <p:ext uri="{BB962C8B-B14F-4D97-AF65-F5344CB8AC3E}">
        <p14:creationId xmlns:p14="http://schemas.microsoft.com/office/powerpoint/2010/main" val="82701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6839145" cy="5546700"/>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ジャパン</a:t>
            </a:r>
            <a:r>
              <a:rPr lang="en-US" altLang="ja-JP" sz="2400" b="1" dirty="0"/>
              <a:t> </a:t>
            </a:r>
            <a:r>
              <a:rPr lang="ja-JP" altLang="en-US" sz="2400" b="1"/>
              <a:t>通貨＆</a:t>
            </a:r>
            <a:r>
              <a:rPr lang="ja-JP" altLang="en-US" sz="2400" b="1" dirty="0"/>
              <a:t>決済</a:t>
            </a:r>
            <a:endParaRPr lang="en-US" altLang="ja-JP" sz="2400" b="1" dirty="0"/>
          </a:p>
          <a:p>
            <a:pPr marL="342900" indent="-342900">
              <a:buFont typeface="Wingdings" panose="05000000000000000000" pitchFamily="2" charset="2"/>
              <a:buChar char="p"/>
            </a:pPr>
            <a:r>
              <a:rPr lang="ja-JP" altLang="en-US" sz="2400" b="1" dirty="0"/>
              <a:t>ビジネスマップ（全日本経済評価アプリ）</a:t>
            </a:r>
            <a:endParaRPr lang="en-US" altLang="ja-JP" sz="24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2022/4/6</a:t>
            </a:fld>
            <a:endParaRPr lang="en-US"/>
          </a:p>
        </p:txBody>
      </p:sp>
    </p:spTree>
    <p:extLst>
      <p:ext uri="{BB962C8B-B14F-4D97-AF65-F5344CB8AC3E}">
        <p14:creationId xmlns:p14="http://schemas.microsoft.com/office/powerpoint/2010/main" val="11805057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2022/4/6</a:t>
            </a:fld>
            <a:endParaRPr lang="en-US"/>
          </a:p>
        </p:txBody>
      </p:sp>
    </p:spTree>
    <p:extLst>
      <p:ext uri="{BB962C8B-B14F-4D97-AF65-F5344CB8AC3E}">
        <p14:creationId xmlns:p14="http://schemas.microsoft.com/office/powerpoint/2010/main" val="22778852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2022/4/6</a:t>
            </a:fld>
            <a:endParaRPr lang="en-US"/>
          </a:p>
        </p:txBody>
      </p:sp>
    </p:spTree>
    <p:extLst>
      <p:ext uri="{BB962C8B-B14F-4D97-AF65-F5344CB8AC3E}">
        <p14:creationId xmlns:p14="http://schemas.microsoft.com/office/powerpoint/2010/main" val="42810048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2022/4/6</a:t>
            </a:fld>
            <a:endParaRPr lang="en-US"/>
          </a:p>
        </p:txBody>
      </p:sp>
    </p:spTree>
    <p:extLst>
      <p:ext uri="{BB962C8B-B14F-4D97-AF65-F5344CB8AC3E}">
        <p14:creationId xmlns:p14="http://schemas.microsoft.com/office/powerpoint/2010/main" val="22843864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2022/4/6</a:t>
            </a:fld>
            <a:endParaRPr lang="en-US"/>
          </a:p>
        </p:txBody>
      </p:sp>
    </p:spTree>
    <p:extLst>
      <p:ext uri="{BB962C8B-B14F-4D97-AF65-F5344CB8AC3E}">
        <p14:creationId xmlns:p14="http://schemas.microsoft.com/office/powerpoint/2010/main" val="32065562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2022/4/6</a:t>
            </a:fld>
            <a:endParaRPr lang="en-US"/>
          </a:p>
        </p:txBody>
      </p:sp>
    </p:spTree>
    <p:extLst>
      <p:ext uri="{BB962C8B-B14F-4D97-AF65-F5344CB8AC3E}">
        <p14:creationId xmlns:p14="http://schemas.microsoft.com/office/powerpoint/2010/main" val="16954263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2022/4/6</a:t>
            </a:fld>
            <a:endParaRPr lang="en-US"/>
          </a:p>
        </p:txBody>
      </p:sp>
    </p:spTree>
    <p:extLst>
      <p:ext uri="{BB962C8B-B14F-4D97-AF65-F5344CB8AC3E}">
        <p14:creationId xmlns:p14="http://schemas.microsoft.com/office/powerpoint/2010/main" val="19360598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2022/4/6</a:t>
            </a:fld>
            <a:endParaRPr lang="en-US"/>
          </a:p>
        </p:txBody>
      </p:sp>
    </p:spTree>
    <p:extLst>
      <p:ext uri="{BB962C8B-B14F-4D97-AF65-F5344CB8AC3E}">
        <p14:creationId xmlns:p14="http://schemas.microsoft.com/office/powerpoint/2010/main" val="280235489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2022/4/6</a:t>
            </a:fld>
            <a:endParaRPr lang="en-US"/>
          </a:p>
        </p:txBody>
      </p:sp>
    </p:spTree>
    <p:extLst>
      <p:ext uri="{BB962C8B-B14F-4D97-AF65-F5344CB8AC3E}">
        <p14:creationId xmlns:p14="http://schemas.microsoft.com/office/powerpoint/2010/main" val="315475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観光事業</a:t>
            </a:r>
            <a:endParaRPr lang="en-US" altLang="ja-JP" sz="2400" b="1" dirty="0"/>
          </a:p>
          <a:p>
            <a:pPr marL="800100" lvl="1" indent="-342900">
              <a:buFont typeface="Wingdings" panose="05000000000000000000" pitchFamily="2" charset="2"/>
              <a:buChar char="p"/>
            </a:pPr>
            <a:r>
              <a:rPr lang="ja-JP" altLang="en-US" sz="2200" b="1" dirty="0"/>
              <a:t>シェア自転車</a:t>
            </a:r>
            <a:endParaRPr lang="en-US" altLang="ja-JP"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14</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Tree>
    <p:extLst>
      <p:ext uri="{BB962C8B-B14F-4D97-AF65-F5344CB8AC3E}">
        <p14:creationId xmlns:p14="http://schemas.microsoft.com/office/powerpoint/2010/main" val="23581038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2022/4/6</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2022/4/6</a:t>
            </a:fld>
            <a:endParaRPr lang="en-US"/>
          </a:p>
        </p:txBody>
      </p:sp>
    </p:spTree>
    <p:extLst>
      <p:ext uri="{BB962C8B-B14F-4D97-AF65-F5344CB8AC3E}">
        <p14:creationId xmlns:p14="http://schemas.microsoft.com/office/powerpoint/2010/main" val="30536688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2022/4/6</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Tree>
    <p:extLst>
      <p:ext uri="{BB962C8B-B14F-4D97-AF65-F5344CB8AC3E}">
        <p14:creationId xmlns:p14="http://schemas.microsoft.com/office/powerpoint/2010/main" val="24064487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施策成果評価（</a:t>
            </a:r>
            <a:r>
              <a:rPr lang="en-US" altLang="ja-JP" sz="2400" dirty="0">
                <a:highlight>
                  <a:srgbClr val="00FF00"/>
                </a:highlight>
                <a:latin typeface="+mn-ea"/>
              </a:rPr>
              <a:t>Key Results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en-US" altLang="ja-JP" sz="2400" b="1" dirty="0"/>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15</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9A465E0-1AF6-4869-A448-317CEDDCCF97}"/>
              </a:ext>
            </a:extLst>
          </p:cNvPr>
          <p:cNvSpPr>
            <a:spLocks noGrp="1"/>
          </p:cNvSpPr>
          <p:nvPr>
            <p:ph type="title"/>
          </p:nvPr>
        </p:nvSpPr>
        <p:spPr>
          <a:xfrm>
            <a:off x="831850" y="3639145"/>
            <a:ext cx="10515600" cy="923330"/>
          </a:xfrm>
        </p:spPr>
        <p:txBody>
          <a:bodyPr/>
          <a:lstStyle/>
          <a:p>
            <a:r>
              <a:rPr lang="ja-JP" altLang="en-US" dirty="0"/>
              <a:t>参考文献</a:t>
            </a:r>
          </a:p>
        </p:txBody>
      </p:sp>
      <p:sp>
        <p:nvSpPr>
          <p:cNvPr id="7" name="テキスト プレースホルダー 6">
            <a:extLst>
              <a:ext uri="{FF2B5EF4-FFF2-40B4-BE49-F238E27FC236}">
                <a16:creationId xmlns:a16="http://schemas.microsoft.com/office/drawing/2014/main" id="{BF87ED7C-CAB0-49A8-840E-B5EE8CBCC039}"/>
              </a:ext>
            </a:extLst>
          </p:cNvPr>
          <p:cNvSpPr>
            <a:spLocks noGrp="1"/>
          </p:cNvSpPr>
          <p:nvPr>
            <p:ph type="body" idx="1"/>
          </p:nvPr>
        </p:nvSpPr>
        <p:spPr>
          <a:xfrm>
            <a:off x="831850" y="4589463"/>
            <a:ext cx="10515600" cy="369332"/>
          </a:xfrm>
        </p:spPr>
        <p:txBody>
          <a:bodyPr/>
          <a:lstStyle/>
          <a:p>
            <a:endParaRPr lang="ja-JP" altLang="en-US" dirty="0"/>
          </a:p>
        </p:txBody>
      </p:sp>
      <p:sp>
        <p:nvSpPr>
          <p:cNvPr id="4" name="日付プレースホルダー 3">
            <a:extLst>
              <a:ext uri="{FF2B5EF4-FFF2-40B4-BE49-F238E27FC236}">
                <a16:creationId xmlns:a16="http://schemas.microsoft.com/office/drawing/2014/main" id="{4BFF0869-C499-4916-88D1-0D4787EFA928}"/>
              </a:ext>
            </a:extLst>
          </p:cNvPr>
          <p:cNvSpPr>
            <a:spLocks noGrp="1"/>
          </p:cNvSpPr>
          <p:nvPr>
            <p:ph type="dt" sz="half" idx="10"/>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B8B62319-796B-4DBD-94A2-657E9D0C6C9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Tree>
    <p:extLst>
      <p:ext uri="{BB962C8B-B14F-4D97-AF65-F5344CB8AC3E}">
        <p14:creationId xmlns:p14="http://schemas.microsoft.com/office/powerpoint/2010/main" val="36457484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4801314"/>
          </a:xfrm>
        </p:spPr>
        <p:txBody>
          <a:bodyPr/>
          <a:lstStyle/>
          <a:p>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t>外国人法律相談</a:t>
            </a:r>
            <a:r>
              <a:rPr lang="en-US" altLang="zh-TW" dirty="0"/>
              <a:t>Q</a:t>
            </a:r>
            <a:r>
              <a:rPr lang="zh-TW" altLang="en-US" dirty="0"/>
              <a:t>＆</a:t>
            </a:r>
            <a:r>
              <a:rPr lang="en-US" altLang="zh-TW" dirty="0"/>
              <a:t>A</a:t>
            </a:r>
            <a:r>
              <a:rPr lang="zh-TW" altLang="en-US" dirty="0"/>
              <a:t>第四次改訂版</a:t>
            </a:r>
            <a:endParaRPr lang="en-US" altLang="zh-TW" dirty="0"/>
          </a:p>
          <a:p>
            <a:r>
              <a:rPr lang="ja-JP" altLang="en-US" dirty="0"/>
              <a:t>人権保障と行政救済法</a:t>
            </a:r>
            <a:endParaRPr lang="en-US" altLang="ja-JP" dirty="0"/>
          </a:p>
          <a:p>
            <a:r>
              <a:rPr lang="ja-JP" altLang="en-US"/>
              <a:t>裁判例の要点からつかむ「権利濫用」の主張立証</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Tree>
    <p:extLst>
      <p:ext uri="{BB962C8B-B14F-4D97-AF65-F5344CB8AC3E}">
        <p14:creationId xmlns:p14="http://schemas.microsoft.com/office/powerpoint/2010/main" val="35764220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Tree>
    <p:extLst>
      <p:ext uri="{BB962C8B-B14F-4D97-AF65-F5344CB8AC3E}">
        <p14:creationId xmlns:p14="http://schemas.microsoft.com/office/powerpoint/2010/main" val="16226303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1107996"/>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endParaRPr kumimoji="1" lang="en-US" altLang="ja-JP" dirty="0"/>
          </a:p>
          <a:p>
            <a:r>
              <a:rPr kumimoji="1" lang="ja-JP" altLang="en-US" dirty="0"/>
              <a:t>考えを深めるための教育原理　</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Tree>
    <p:extLst>
      <p:ext uri="{BB962C8B-B14F-4D97-AF65-F5344CB8AC3E}">
        <p14:creationId xmlns:p14="http://schemas.microsoft.com/office/powerpoint/2010/main" val="8302241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Tree>
    <p:extLst>
      <p:ext uri="{BB962C8B-B14F-4D97-AF65-F5344CB8AC3E}">
        <p14:creationId xmlns:p14="http://schemas.microsoft.com/office/powerpoint/2010/main" val="423458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参考文献</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Tree>
    <p:extLst>
      <p:ext uri="{BB962C8B-B14F-4D97-AF65-F5344CB8AC3E}">
        <p14:creationId xmlns:p14="http://schemas.microsoft.com/office/powerpoint/2010/main" val="233276927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161</a:t>
            </a:fld>
            <a:r>
              <a:rPr spc="-45"/>
              <a:t> </a:t>
            </a:r>
            <a:r>
              <a:rPr spc="-5"/>
              <a:t>-</a:t>
            </a:r>
            <a:endParaRPr spc="-5" dirty="0"/>
          </a:p>
        </p:txBody>
      </p:sp>
    </p:spTree>
    <p:extLst>
      <p:ext uri="{BB962C8B-B14F-4D97-AF65-F5344CB8AC3E}">
        <p14:creationId xmlns:p14="http://schemas.microsoft.com/office/powerpoint/2010/main" val="92417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2022/4/6</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2022/4/6</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2022/4/6</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2022/4/6</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2022/4/6</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040574322"/>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2022/4/6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2950928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506272728"/>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Tahoma" panose="020B0604030504040204" pitchFamily="34" charset="0"/>
                        </a:rPr>
                        <a:t>P</a:t>
                      </a:r>
                      <a:r>
                        <a:rPr lang="en-US" altLang="zh-CN" sz="1800" dirty="0">
                          <a:effectLst/>
                          <a:latin typeface="Tahoma" panose="020B0604030504040204" pitchFamily="34" charset="0"/>
                        </a:rPr>
                        <a:t>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LGWAN</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総合行政ネットワーク（</a:t>
                      </a:r>
                      <a:r>
                        <a:rPr lang="en-US" altLang="ja-JP" dirty="0"/>
                        <a:t>Local Government WAN</a:t>
                      </a:r>
                      <a:r>
                        <a:rPr lang="ja-JP" altLang="en-US" dirty="0"/>
                        <a:t>）</a:t>
                      </a: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2022/4/6</a:t>
            </a:fld>
            <a:endParaRPr lang="en-US"/>
          </a:p>
        </p:txBody>
      </p:sp>
    </p:spTree>
    <p:extLst>
      <p:ext uri="{BB962C8B-B14F-4D97-AF65-F5344CB8AC3E}">
        <p14:creationId xmlns:p14="http://schemas.microsoft.com/office/powerpoint/2010/main" val="212300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2022/4/6</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2022/4/6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2022/4/6</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2022/4/6</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2022/4/6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2022/4/6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2022/4/6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2022/4/6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56468F-8A66-4D56-9AE0-D81905BA9203}"/>
              </a:ext>
            </a:extLst>
          </p:cNvPr>
          <p:cNvSpPr>
            <a:spLocks noGrp="1"/>
          </p:cNvSpPr>
          <p:nvPr>
            <p:ph type="title"/>
          </p:nvPr>
        </p:nvSpPr>
        <p:spPr>
          <a:xfrm>
            <a:off x="316983" y="-16805"/>
            <a:ext cx="11540249" cy="492443"/>
          </a:xfrm>
        </p:spPr>
        <p:txBody>
          <a:bodyPr/>
          <a:lstStyle/>
          <a:p>
            <a:r>
              <a:rPr lang="en-US" altLang="zh-CN" dirty="0"/>
              <a:t>memo</a:t>
            </a:r>
            <a:endParaRPr lang="ja-JP" altLang="en-US" dirty="0"/>
          </a:p>
        </p:txBody>
      </p:sp>
      <p:sp>
        <p:nvSpPr>
          <p:cNvPr id="7" name="テキスト プレースホルダー 6">
            <a:extLst>
              <a:ext uri="{FF2B5EF4-FFF2-40B4-BE49-F238E27FC236}">
                <a16:creationId xmlns:a16="http://schemas.microsoft.com/office/drawing/2014/main" id="{4F7E5B30-92CC-44BB-9041-64C8AB062C94}"/>
              </a:ext>
            </a:extLst>
          </p:cNvPr>
          <p:cNvSpPr>
            <a:spLocks noGrp="1"/>
          </p:cNvSpPr>
          <p:nvPr>
            <p:ph type="body" idx="1"/>
          </p:nvPr>
        </p:nvSpPr>
        <p:spPr>
          <a:xfrm>
            <a:off x="316983" y="557909"/>
            <a:ext cx="11540249" cy="369332"/>
          </a:xfrm>
        </p:spPr>
        <p:txBody>
          <a:bodyPr/>
          <a:lstStyle/>
          <a:p>
            <a:r>
              <a:rPr lang="zh-CN" altLang="en-US" dirty="0"/>
              <a:t>紧急重要度 高→低 </a:t>
            </a:r>
            <a:endParaRPr lang="en-US" altLang="zh-CN" dirty="0"/>
          </a:p>
        </p:txBody>
      </p:sp>
      <p:sp>
        <p:nvSpPr>
          <p:cNvPr id="4" name="日付プレースホルダー 3">
            <a:extLst>
              <a:ext uri="{FF2B5EF4-FFF2-40B4-BE49-F238E27FC236}">
                <a16:creationId xmlns:a16="http://schemas.microsoft.com/office/drawing/2014/main" id="{6854F171-C646-422B-8D7D-C9662F6B0ADB}"/>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8" name="灯片编号占位符 31">
            <a:extLst>
              <a:ext uri="{FF2B5EF4-FFF2-40B4-BE49-F238E27FC236}">
                <a16:creationId xmlns:a16="http://schemas.microsoft.com/office/drawing/2014/main" id="{AE983369-09AB-4BCB-A880-2098A101102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1119227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292501613"/>
              </p:ext>
            </p:extLst>
          </p:nvPr>
        </p:nvGraphicFramePr>
        <p:xfrm>
          <a:off x="315152" y="492443"/>
          <a:ext cx="11561696" cy="48564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を実現するためのインフラとして、</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ⅱ</a:t>
                      </a:r>
                      <a:r>
                        <a:rPr lang="ja-JP" altLang="en-US" dirty="0">
                          <a:latin typeface="+mn-ea"/>
                          <a:ea typeface="+mn-ea"/>
                        </a:rPr>
                        <a:t>）税目別のデータベースやアプリケーションの統廃合</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2022/4/6</a:t>
            </a:fld>
            <a:endParaRPr lang="en-US"/>
          </a:p>
        </p:txBody>
      </p:sp>
    </p:spTree>
    <p:extLst>
      <p:ext uri="{BB962C8B-B14F-4D97-AF65-F5344CB8AC3E}">
        <p14:creationId xmlns:p14="http://schemas.microsoft.com/office/powerpoint/2010/main" val="79256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962236664"/>
              </p:ext>
            </p:extLst>
          </p:nvPr>
        </p:nvGraphicFramePr>
        <p:xfrm>
          <a:off x="315152" y="492443"/>
          <a:ext cx="11561696" cy="26720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2022/4/6</a:t>
            </a:fld>
            <a:endParaRPr lang="en-US"/>
          </a:p>
        </p:txBody>
      </p:sp>
    </p:spTree>
    <p:extLst>
      <p:ext uri="{BB962C8B-B14F-4D97-AF65-F5344CB8AC3E}">
        <p14:creationId xmlns:p14="http://schemas.microsoft.com/office/powerpoint/2010/main" val="837365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727999711"/>
              </p:ext>
            </p:extLst>
          </p:nvPr>
        </p:nvGraphicFramePr>
        <p:xfrm>
          <a:off x="315152" y="492443"/>
          <a:ext cx="11561696" cy="35661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a:t>
                      </a:r>
                    </a:p>
                    <a:p>
                      <a:r>
                        <a:rPr lang="ja-JP" altLang="en-US" sz="1800" b="0" i="0" u="none" strike="noStrike" baseline="0" dirty="0">
                          <a:solidFill>
                            <a:schemeClr val="dk1"/>
                          </a:solidFill>
                          <a:latin typeface="+mn-lt"/>
                          <a:ea typeface="+mn-ea"/>
                          <a:cs typeface="+mn-cs"/>
                        </a:rPr>
                        <a:t>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a:t>
                      </a:r>
                    </a:p>
                    <a:p>
                      <a:r>
                        <a:rPr lang="ja-JP" altLang="en-US" sz="1800" b="0" i="0" u="none" strike="noStrike" baseline="0" dirty="0">
                          <a:solidFill>
                            <a:schemeClr val="dk1"/>
                          </a:solidFill>
                          <a:latin typeface="+mn-lt"/>
                          <a:ea typeface="+mn-ea"/>
                          <a:cs typeface="+mn-cs"/>
                        </a:rPr>
                        <a:t>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2022/4/6</a:t>
            </a:fld>
            <a:endParaRPr lang="en-US"/>
          </a:p>
        </p:txBody>
      </p:sp>
    </p:spTree>
    <p:extLst>
      <p:ext uri="{BB962C8B-B14F-4D97-AF65-F5344CB8AC3E}">
        <p14:creationId xmlns:p14="http://schemas.microsoft.com/office/powerpoint/2010/main" val="2931537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755888068"/>
              </p:ext>
            </p:extLst>
          </p:nvPr>
        </p:nvGraphicFramePr>
        <p:xfrm>
          <a:off x="315152" y="533381"/>
          <a:ext cx="11561696" cy="18288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880184">
                  <a:extLst>
                    <a:ext uri="{9D8B030D-6E8A-4147-A177-3AD203B41FA5}">
                      <a16:colId xmlns:a16="http://schemas.microsoft.com/office/drawing/2014/main" val="3720409621"/>
                    </a:ext>
                  </a:extLst>
                </a:gridCol>
                <a:gridCol w="1855770">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2022/4/6</a:t>
            </a:fld>
            <a:endParaRPr lang="en-US"/>
          </a:p>
        </p:txBody>
      </p:sp>
    </p:spTree>
    <p:extLst>
      <p:ext uri="{BB962C8B-B14F-4D97-AF65-F5344CB8AC3E}">
        <p14:creationId xmlns:p14="http://schemas.microsoft.com/office/powerpoint/2010/main" val="34987772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2022/4/6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2022/4/6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75</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2022/4/6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2022/4/6</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76</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77</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2022/4/6</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78</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2022/4/6</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79</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２０３０の日本</a:t>
            </a:r>
            <a:endParaRPr lang="en-US" altLang="ja-JP" sz="2400" b="1" dirty="0">
              <a:highlight>
                <a:srgbClr val="00FF00"/>
              </a:highlight>
            </a:endParaRPr>
          </a:p>
          <a:p>
            <a:pPr marL="800100" lvl="1" indent="-342900">
              <a:buFont typeface="Wingdings" panose="05000000000000000000" pitchFamily="2" charset="2"/>
              <a:buChar char="ü"/>
            </a:pPr>
            <a:r>
              <a:rPr lang="ja-JP" altLang="en-US" sz="2200" b="1" dirty="0">
                <a:highlight>
                  <a:srgbClr val="00FF00"/>
                </a:highlight>
              </a:rPr>
              <a:t>行政</a:t>
            </a:r>
            <a:endParaRPr lang="en-US" altLang="ja-JP" sz="2200" b="1" dirty="0">
              <a:highlight>
                <a:srgbClr val="00FF00"/>
              </a:highlight>
            </a:endParaRPr>
          </a:p>
          <a:p>
            <a:pPr marL="800100" lvl="1" indent="-342900">
              <a:buFont typeface="Wingdings" panose="05000000000000000000" pitchFamily="2" charset="2"/>
              <a:buChar char="ü"/>
            </a:pPr>
            <a:r>
              <a:rPr lang="ja-JP" altLang="en-US" sz="2200" b="1" dirty="0">
                <a:highlight>
                  <a:srgbClr val="00FF00"/>
                </a:highlight>
              </a:rPr>
              <a:t>インフラ</a:t>
            </a:r>
            <a:endParaRPr lang="en-US" altLang="ja-JP" sz="2200" b="1" dirty="0">
              <a:highlight>
                <a:srgbClr val="00FF00"/>
              </a:highlight>
            </a:endParaRPr>
          </a:p>
          <a:p>
            <a:pPr marL="800100" lvl="1" indent="-342900">
              <a:buFont typeface="Wingdings" panose="05000000000000000000" pitchFamily="2" charset="2"/>
              <a:buChar char="ü"/>
            </a:pPr>
            <a:r>
              <a:rPr lang="ja-JP" altLang="en-US" sz="2200" b="1" dirty="0">
                <a:highlight>
                  <a:srgbClr val="00FF00"/>
                </a:highlight>
              </a:rPr>
              <a:t>科学研究</a:t>
            </a:r>
            <a:endParaRPr lang="en-US" altLang="ja-JP" sz="2200" b="1" dirty="0">
              <a:highlight>
                <a:srgbClr val="00FF00"/>
              </a:highlight>
            </a:endParaRPr>
          </a:p>
          <a:p>
            <a:pPr marL="800100" lvl="1" indent="-342900">
              <a:buFont typeface="Wingdings" panose="05000000000000000000" pitchFamily="2" charset="2"/>
              <a:buChar char="ü"/>
            </a:pPr>
            <a:r>
              <a:rPr lang="ja-JP" altLang="en-US" sz="2200" b="1" dirty="0">
                <a:highlight>
                  <a:srgbClr val="00FF00"/>
                </a:highlight>
              </a:rPr>
              <a:t>教育</a:t>
            </a:r>
            <a:endParaRPr lang="en-US" altLang="ja-JP" sz="2200" b="1" dirty="0">
              <a:highlight>
                <a:srgbClr val="00FF00"/>
              </a:highlight>
            </a:endParaRPr>
          </a:p>
          <a:p>
            <a:pPr marL="800100" lvl="1" indent="-342900">
              <a:buFont typeface="Wingdings" panose="05000000000000000000" pitchFamily="2" charset="2"/>
              <a:buChar char="ü"/>
            </a:pPr>
            <a:r>
              <a:rPr lang="ja-JP" altLang="en-US" sz="2200" b="1" dirty="0">
                <a:highlight>
                  <a:srgbClr val="00FF00"/>
                </a:highlight>
              </a:rPr>
              <a:t>農業</a:t>
            </a:r>
            <a:endParaRPr lang="en-US" altLang="ja-JP" sz="2200" b="1" dirty="0">
              <a:highlight>
                <a:srgbClr val="00FF00"/>
              </a:highlight>
            </a:endParaRPr>
          </a:p>
          <a:p>
            <a:pPr marL="800100" lvl="1" indent="-342900">
              <a:buFont typeface="Wingdings" panose="05000000000000000000" pitchFamily="2" charset="2"/>
              <a:buChar char="ü"/>
            </a:pPr>
            <a:r>
              <a:rPr lang="ja-JP" altLang="en-US" sz="2200" b="1" dirty="0">
                <a:highlight>
                  <a:srgbClr val="00FF00"/>
                </a:highlight>
              </a:rPr>
              <a:t>交通</a:t>
            </a:r>
            <a:endParaRPr lang="en-US" altLang="ja-JP" sz="2200" b="1" dirty="0">
              <a:highlight>
                <a:srgbClr val="00FF00"/>
              </a:highlight>
            </a:endParaRPr>
          </a:p>
          <a:p>
            <a:pPr marL="800100" lvl="1" indent="-342900">
              <a:buFont typeface="Wingdings" panose="05000000000000000000" pitchFamily="2" charset="2"/>
              <a:buChar char="ü"/>
            </a:pPr>
            <a:r>
              <a:rPr lang="ja-JP" altLang="en-US" sz="2200" b="1">
                <a:highlight>
                  <a:srgbClr val="00FF00"/>
                </a:highlight>
              </a:rPr>
              <a:t>経済</a:t>
            </a:r>
            <a:endParaRPr lang="en-US" altLang="ja-JP" sz="2200" b="1" dirty="0">
              <a:highlight>
                <a:srgbClr val="00FF00"/>
              </a:highlight>
            </a:endParaRPr>
          </a:p>
          <a:p>
            <a:pPr marL="800100" lvl="1" indent="-342900">
              <a:buFont typeface="Wingdings" panose="05000000000000000000" pitchFamily="2" charset="2"/>
              <a:buChar char="ü"/>
            </a:pPr>
            <a:endParaRPr lang="en-US" altLang="ja-JP" sz="2200" b="1" dirty="0">
              <a:highlight>
                <a:srgbClr val="00FF00"/>
              </a:highlight>
            </a:endParaRPr>
          </a:p>
          <a:p>
            <a:pPr marL="342900" indent="-342900">
              <a:buFont typeface="Wingdings" panose="05000000000000000000" pitchFamily="2" charset="2"/>
              <a:buChar char="p"/>
            </a:pPr>
            <a:r>
              <a:rPr lang="ja-JP" altLang="en-US" sz="2400" b="1" dirty="0"/>
              <a:t>中間目標</a:t>
            </a:r>
            <a:endParaRPr lang="en-US" altLang="ja-JP" sz="2400" b="1" dirty="0"/>
          </a:p>
          <a:p>
            <a:pPr marL="800100" lvl="1" indent="-342900">
              <a:buFont typeface="Wingdings" panose="05000000000000000000" pitchFamily="2" charset="2"/>
              <a:buChar char="p"/>
            </a:pPr>
            <a:r>
              <a:rPr lang="en-US" altLang="ja-JP" sz="2200" b="1" dirty="0"/>
              <a:t>2027</a:t>
            </a:r>
            <a:r>
              <a:rPr lang="ja-JP" altLang="en-US" sz="2200" b="1" dirty="0"/>
              <a:t>年</a:t>
            </a:r>
            <a:endParaRPr lang="en-US" altLang="ja-JP" sz="2200" b="1" dirty="0"/>
          </a:p>
          <a:p>
            <a:pPr marL="800100" lvl="1" indent="-342900">
              <a:buFont typeface="Wingdings" panose="05000000000000000000" pitchFamily="2" charset="2"/>
              <a:buChar char="p"/>
            </a:pPr>
            <a:r>
              <a:rPr lang="en-US" altLang="ja-JP" sz="2200" b="1" dirty="0"/>
              <a:t>2025</a:t>
            </a:r>
            <a:r>
              <a:rPr lang="ja-JP" altLang="en-US" sz="2200" b="1" dirty="0"/>
              <a:t>年</a:t>
            </a:r>
            <a:endParaRPr lang="en-US" altLang="ja-JP" sz="2200" b="1" dirty="0"/>
          </a:p>
          <a:p>
            <a:pPr marL="800100" lvl="1" indent="-342900">
              <a:buFont typeface="Wingdings" panose="05000000000000000000" pitchFamily="2" charset="2"/>
              <a:buChar char="p"/>
            </a:pPr>
            <a:r>
              <a:rPr lang="en-US" altLang="ja-JP" sz="2200" b="1" dirty="0"/>
              <a:t>2023</a:t>
            </a:r>
            <a:r>
              <a:rPr lang="ja-JP" altLang="en-US" sz="2200" b="1" dirty="0"/>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2022/4/6</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80</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2022/4/6</a:t>
            </a:fld>
            <a:endParaRPr lang="en-US"/>
          </a:p>
        </p:txBody>
      </p:sp>
    </p:spTree>
    <p:extLst>
      <p:ext uri="{BB962C8B-B14F-4D97-AF65-F5344CB8AC3E}">
        <p14:creationId xmlns:p14="http://schemas.microsoft.com/office/powerpoint/2010/main" val="3884277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2022/4/6</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82</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2022/4/6</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83</a:t>
            </a:fld>
            <a:r>
              <a:rPr lang="ja-JP" altLang="en-US" spc="-45" dirty="0"/>
              <a:t>　</a:t>
            </a:r>
            <a:r>
              <a:rPr spc="-5" dirty="0"/>
              <a:t>-</a:t>
            </a:r>
          </a:p>
        </p:txBody>
      </p:sp>
    </p:spTree>
    <p:extLst>
      <p:ext uri="{BB962C8B-B14F-4D97-AF65-F5344CB8AC3E}">
        <p14:creationId xmlns:p14="http://schemas.microsoft.com/office/powerpoint/2010/main" val="4657023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2022/4/6</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11946492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85</a:t>
            </a:fld>
            <a:r>
              <a:rPr lang="ja-JP" altLang="en-US" spc="-45" dirty="0"/>
              <a:t>　</a:t>
            </a:r>
            <a:r>
              <a:rPr spc="-5" dirty="0"/>
              <a:t>-</a:t>
            </a:r>
          </a:p>
        </p:txBody>
      </p:sp>
    </p:spTree>
    <p:extLst>
      <p:ext uri="{BB962C8B-B14F-4D97-AF65-F5344CB8AC3E}">
        <p14:creationId xmlns:p14="http://schemas.microsoft.com/office/powerpoint/2010/main" val="1190083625"/>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86</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87</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2022/4/6</a:t>
            </a:fld>
            <a:endParaRPr lang="en-US"/>
          </a:p>
        </p:txBody>
      </p:sp>
    </p:spTree>
    <p:extLst>
      <p:ext uri="{BB962C8B-B14F-4D97-AF65-F5344CB8AC3E}">
        <p14:creationId xmlns:p14="http://schemas.microsoft.com/office/powerpoint/2010/main" val="144426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デジタル庁先進技術研究部</a:t>
            </a: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2022/4/6</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2022/4/6</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94</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2022/4/6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2022/4/6</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2022/4/6</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5708</TotalTime>
  <Words>15084</Words>
  <Application>Microsoft Office PowerPoint</Application>
  <PresentationFormat>ワイド画面</PresentationFormat>
  <Paragraphs>3069</Paragraphs>
  <Slides>161</Slides>
  <Notes>110</Notes>
  <HiddenSlides>0</HiddenSlides>
  <MMClips>0</MMClips>
  <ScaleCrop>false</ScaleCrop>
  <HeadingPairs>
    <vt:vector size="8" baseType="variant">
      <vt:variant>
        <vt:lpstr>使用されているフォント</vt:lpstr>
      </vt:variant>
      <vt:variant>
        <vt:i4>20</vt:i4>
      </vt:variant>
      <vt:variant>
        <vt:lpstr>テーマ</vt:lpstr>
      </vt:variant>
      <vt:variant>
        <vt:i4>1</vt:i4>
      </vt:variant>
      <vt:variant>
        <vt:lpstr>埋め込まれた OLE サーバー</vt:lpstr>
      </vt:variant>
      <vt:variant>
        <vt:i4>1</vt:i4>
      </vt:variant>
      <vt:variant>
        <vt:lpstr>スライド タイトル</vt:lpstr>
      </vt:variant>
      <vt:variant>
        <vt:i4>161</vt:i4>
      </vt:variant>
    </vt:vector>
  </HeadingPairs>
  <TitlesOfParts>
    <vt:vector size="183" baseType="lpstr">
      <vt:lpstr>BIZ UDゴシック</vt:lpstr>
      <vt:lpstr>BIZ UDPゴシック</vt:lpstr>
      <vt:lpstr>Meiryo</vt:lpstr>
      <vt:lpstr>ＭＳ ゴシック</vt:lpstr>
      <vt:lpstr>MS Mincho</vt:lpstr>
      <vt:lpstr>ＭＳ Ｐゴシック</vt:lpstr>
      <vt:lpstr>游明朝</vt:lpstr>
      <vt:lpstr>等线</vt:lpstr>
      <vt:lpstr>simsun</vt:lpstr>
      <vt:lpstr>simsun</vt:lpstr>
      <vt:lpstr>simsun</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用語集</vt:lpstr>
      <vt:lpstr>目次</vt:lpstr>
      <vt:lpstr>memo</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就職</vt:lpstr>
      <vt:lpstr>ハローワーク</vt:lpstr>
      <vt:lpstr>教育</vt:lpstr>
      <vt:lpstr>大学進学率</vt:lpstr>
      <vt:lpstr>GIGAスクール</vt:lpstr>
      <vt:lpstr>GIGAスクールのIT設備のリース</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２０５０年に　まだ　利用可能のプラットフォームアーキテクチャ</vt:lpstr>
      <vt:lpstr>２０３０の日本</vt:lpstr>
      <vt:lpstr>ポジショニング</vt:lpstr>
      <vt:lpstr>社会の信用</vt:lpstr>
      <vt:lpstr>サービスモデル：国　to　企業</vt:lpstr>
      <vt:lpstr>サービスモデル：国　to　国民</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プレゼンテーション</vt:lpstr>
      <vt:lpstr>セキュリティ</vt:lpstr>
      <vt:lpstr>PowerPoint プレゼンテーション</vt:lpstr>
      <vt:lpstr>政企学研の協力</vt:lpstr>
      <vt:lpstr>産学研協力（大学キャンパス内有給インターンシップ）</vt:lpstr>
      <vt:lpstr>デジタル庁</vt:lpstr>
      <vt:lpstr>デジタル庁業務推進イメージ（例）</vt:lpstr>
      <vt:lpstr>データセンター</vt:lpstr>
      <vt:lpstr>プラットフォームアーキテクチャ（イメージ）</vt:lpstr>
      <vt:lpstr>システム移行・再構築のソリューション</vt:lpstr>
      <vt:lpstr>品質保証ソリューション</vt:lpstr>
      <vt:lpstr>自動テストツール</vt:lpstr>
      <vt:lpstr>インフラサービス</vt:lpstr>
      <vt:lpstr>政務SaaS</vt:lpstr>
      <vt:lpstr>学力分析サービス（スクールSaaS）</vt:lpstr>
      <vt:lpstr>就職支援サービス</vt:lpstr>
      <vt:lpstr>EdTechとHRTechの新事業ビジネスモデル</vt:lpstr>
      <vt:lpstr>HRTech</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法令</vt:lpstr>
      <vt:lpstr>既存システム</vt:lpstr>
      <vt:lpstr>参考文献</vt:lpstr>
      <vt:lpstr>組織管理</vt:lpstr>
      <vt:lpstr>行政管理</vt:lpstr>
      <vt:lpstr>司法</vt:lpstr>
      <vt:lpstr>経済</vt:lpstr>
      <vt:lpstr>教育学・教育技術</vt:lpstr>
      <vt:lpstr>医療・介護</vt:lpstr>
      <vt:lpstr>観光</vt:lpstr>
      <vt:lpstr>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1573</cp:revision>
  <cp:lastPrinted>2022-02-04T10:31:37Z</cp:lastPrinted>
  <dcterms:created xsi:type="dcterms:W3CDTF">2021-07-14T02:05:05Z</dcterms:created>
  <dcterms:modified xsi:type="dcterms:W3CDTF">2022-04-06T04:16:48Z</dcterms:modified>
</cp:coreProperties>
</file>