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302" r:id="rId2"/>
    <p:sldId id="377" r:id="rId3"/>
    <p:sldId id="375" r:id="rId4"/>
    <p:sldId id="376" r:id="rId5"/>
    <p:sldId id="307" r:id="rId6"/>
    <p:sldId id="327" r:id="rId7"/>
    <p:sldId id="309" r:id="rId8"/>
    <p:sldId id="369" r:id="rId9"/>
    <p:sldId id="330" r:id="rId10"/>
    <p:sldId id="337" r:id="rId11"/>
    <p:sldId id="370" r:id="rId12"/>
    <p:sldId id="331" r:id="rId13"/>
    <p:sldId id="306" r:id="rId14"/>
    <p:sldId id="336" r:id="rId15"/>
    <p:sldId id="332" r:id="rId16"/>
    <p:sldId id="338" r:id="rId17"/>
    <p:sldId id="333" r:id="rId18"/>
    <p:sldId id="339" r:id="rId19"/>
    <p:sldId id="310" r:id="rId20"/>
    <p:sldId id="311" r:id="rId21"/>
    <p:sldId id="340" r:id="rId22"/>
    <p:sldId id="328" r:id="rId23"/>
    <p:sldId id="312" r:id="rId24"/>
    <p:sldId id="378" r:id="rId25"/>
    <p:sldId id="329" r:id="rId26"/>
    <p:sldId id="313" r:id="rId27"/>
    <p:sldId id="334" r:id="rId28"/>
    <p:sldId id="314" r:id="rId29"/>
    <p:sldId id="341" r:id="rId30"/>
    <p:sldId id="372" r:id="rId31"/>
    <p:sldId id="342" r:id="rId32"/>
    <p:sldId id="316" r:id="rId33"/>
    <p:sldId id="317" r:id="rId34"/>
    <p:sldId id="343" r:id="rId35"/>
    <p:sldId id="344" r:id="rId36"/>
    <p:sldId id="319" r:id="rId37"/>
    <p:sldId id="345" r:id="rId38"/>
    <p:sldId id="347" r:id="rId39"/>
    <p:sldId id="348" r:id="rId40"/>
    <p:sldId id="371" r:id="rId41"/>
    <p:sldId id="349" r:id="rId42"/>
    <p:sldId id="335" r:id="rId43"/>
    <p:sldId id="320" r:id="rId44"/>
    <p:sldId id="350" r:id="rId45"/>
    <p:sldId id="351" r:id="rId46"/>
    <p:sldId id="352" r:id="rId47"/>
    <p:sldId id="359" r:id="rId48"/>
    <p:sldId id="354" r:id="rId49"/>
    <p:sldId id="355" r:id="rId50"/>
    <p:sldId id="356" r:id="rId51"/>
    <p:sldId id="357" r:id="rId52"/>
    <p:sldId id="358" r:id="rId53"/>
    <p:sldId id="360" r:id="rId54"/>
    <p:sldId id="361" r:id="rId55"/>
    <p:sldId id="324" r:id="rId56"/>
    <p:sldId id="325" r:id="rId57"/>
    <p:sldId id="363" r:id="rId58"/>
    <p:sldId id="364" r:id="rId59"/>
    <p:sldId id="362" r:id="rId60"/>
    <p:sldId id="365" r:id="rId61"/>
    <p:sldId id="366" r:id="rId62"/>
    <p:sldId id="367" r:id="rId63"/>
    <p:sldId id="368" r:id="rId64"/>
    <p:sldId id="308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13C"/>
    <a:srgbClr val="4D81BD"/>
    <a:srgbClr val="EA167A"/>
    <a:srgbClr val="7031A0"/>
    <a:srgbClr val="4F5B6F"/>
    <a:srgbClr val="FEB80B"/>
    <a:srgbClr val="01ADDC"/>
    <a:srgbClr val="E6E6E6"/>
    <a:srgbClr val="B3DEFF"/>
    <a:srgbClr val="D9E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511" autoAdjust="0"/>
  </p:normalViewPr>
  <p:slideViewPr>
    <p:cSldViewPr>
      <p:cViewPr>
        <p:scale>
          <a:sx n="90" d="100"/>
          <a:sy n="90" d="100"/>
        </p:scale>
        <p:origin x="-10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943AA-5A73-4553-8FBB-A17F9B31C9E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A9A2A3-378D-483E-BA93-8ECF9F8512E5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准确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0327462E-11B6-46C4-9F54-964B0D1A0CCD}" type="parTrans" cxnId="{D0FF0684-FC70-4FAC-BABC-0CF4CF5EF44B}">
      <dgm:prSet/>
      <dgm:spPr/>
      <dgm:t>
        <a:bodyPr/>
        <a:lstStyle/>
        <a:p>
          <a:endParaRPr lang="zh-CN" altLang="en-US"/>
        </a:p>
      </dgm:t>
    </dgm:pt>
    <dgm:pt modelId="{CA86375D-7304-42D6-81A2-5EE6C5E66873}" type="sibTrans" cxnId="{D0FF0684-FC70-4FAC-BABC-0CF4CF5EF44B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3A817CA6-55D1-4588-908C-2BA60A47DB02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清晰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606CBC42-E56D-4D8B-97F5-07622E01C45C}" type="parTrans" cxnId="{99352520-0C27-4188-827E-17D4892DA739}">
      <dgm:prSet/>
      <dgm:spPr/>
      <dgm:t>
        <a:bodyPr/>
        <a:lstStyle/>
        <a:p>
          <a:endParaRPr lang="zh-CN" altLang="en-US"/>
        </a:p>
      </dgm:t>
    </dgm:pt>
    <dgm:pt modelId="{21FF944F-684F-47BB-9DA3-28C832BD2FEA}" type="sibTrans" cxnId="{99352520-0C27-4188-827E-17D4892DA739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CEEF95D4-0683-43D5-B295-D8371A84F3B2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简洁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DC563CA8-305A-41DA-97E7-C703E4267D1D}" type="parTrans" cxnId="{8734C604-03C2-4293-B62A-CD60A4210A75}">
      <dgm:prSet/>
      <dgm:spPr/>
      <dgm:t>
        <a:bodyPr/>
        <a:lstStyle/>
        <a:p>
          <a:endParaRPr lang="zh-CN" altLang="en-US"/>
        </a:p>
      </dgm:t>
    </dgm:pt>
    <dgm:pt modelId="{A597A9C7-15D3-4C80-B6C1-084869BAAD72}" type="sibTrans" cxnId="{8734C604-03C2-4293-B62A-CD60A4210A75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60663363-76D6-4351-B5A0-ECF8A1315E6D}">
      <dgm:prSet phldrT="[文本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完整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FD68440E-E235-4D86-BA31-971DF8E89935}" type="parTrans" cxnId="{06889D24-5FA0-4B0B-B8F1-A0A88A67A204}">
      <dgm:prSet/>
      <dgm:spPr/>
      <dgm:t>
        <a:bodyPr/>
        <a:lstStyle/>
        <a:p>
          <a:endParaRPr lang="zh-CN" altLang="en-US"/>
        </a:p>
      </dgm:t>
    </dgm:pt>
    <dgm:pt modelId="{858F66B7-A341-49D0-B656-3C6CF55D1EE0}" type="sibTrans" cxnId="{06889D24-5FA0-4B0B-B8F1-A0A88A67A204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F063E9EB-DA5C-4840-8542-E7F77467A394}">
      <dgm:prSet phldrT="[文本]" phldr="1"/>
      <dgm:spPr>
        <a:noFill/>
      </dgm:spPr>
      <dgm:t>
        <a:bodyPr/>
        <a:lstStyle/>
        <a:p>
          <a:endParaRPr lang="zh-CN" altLang="en-US"/>
        </a:p>
      </dgm:t>
    </dgm:pt>
    <dgm:pt modelId="{0D86BF27-85A9-4D1C-9576-9FA15C57727D}" type="sibTrans" cxnId="{9696C288-469A-4C2C-BEF6-85F7C5B715A0}">
      <dgm:prSet/>
      <dgm:spPr/>
      <dgm:t>
        <a:bodyPr/>
        <a:lstStyle/>
        <a:p>
          <a:endParaRPr lang="zh-CN" altLang="en-US"/>
        </a:p>
      </dgm:t>
    </dgm:pt>
    <dgm:pt modelId="{089784C5-F081-49A2-864A-392B722CEA81}" type="parTrans" cxnId="{9696C288-469A-4C2C-BEF6-85F7C5B715A0}">
      <dgm:prSet/>
      <dgm:spPr/>
      <dgm:t>
        <a:bodyPr/>
        <a:lstStyle/>
        <a:p>
          <a:endParaRPr lang="zh-CN" altLang="en-US"/>
        </a:p>
      </dgm:t>
    </dgm:pt>
    <dgm:pt modelId="{EC2E3468-24DA-4C3A-ADE4-C869BCBD4371}">
      <dgm:prSet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itchFamily="34" charset="-122"/>
              <a:ea typeface="微软雅黑" pitchFamily="34" charset="-122"/>
            </a:rPr>
            <a:t>稳定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55052F2E-CB05-47C0-B9A0-D385AA1278D6}" type="parTrans" cxnId="{B19A3B88-FB97-431A-A07A-78B8345903CD}">
      <dgm:prSet/>
      <dgm:spPr/>
      <dgm:t>
        <a:bodyPr/>
        <a:lstStyle/>
        <a:p>
          <a:endParaRPr lang="zh-CN" altLang="en-US"/>
        </a:p>
      </dgm:t>
    </dgm:pt>
    <dgm:pt modelId="{7F469CEF-8335-4F36-AAEF-AEA699725FEF}" type="sibTrans" cxnId="{B19A3B88-FB97-431A-A07A-78B8345903C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27FFAE54-1520-44B9-8986-8667E2C09655}" type="pres">
      <dgm:prSet presAssocID="{204943AA-5A73-4553-8FBB-A17F9B31C9E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36F655-DBD1-47B3-A497-49C04E8E8669}" type="pres">
      <dgm:prSet presAssocID="{F063E9EB-DA5C-4840-8542-E7F77467A39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42FA5ED-9E71-4ED5-BC7A-2E447D4021CF}" type="pres">
      <dgm:prSet presAssocID="{7BA9A2A3-378D-483E-BA93-8ECF9F8512E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606733-FB73-4122-BCE9-FF962462ED31}" type="pres">
      <dgm:prSet presAssocID="{7BA9A2A3-378D-483E-BA93-8ECF9F8512E5}" presName="dummy" presStyleCnt="0"/>
      <dgm:spPr/>
    </dgm:pt>
    <dgm:pt modelId="{D763FA1C-8AE2-4647-98E2-93CD781D71E8}" type="pres">
      <dgm:prSet presAssocID="{CA86375D-7304-42D6-81A2-5EE6C5E6687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F633140A-4216-4322-B500-D9155EE543A5}" type="pres">
      <dgm:prSet presAssocID="{3A817CA6-55D1-4588-908C-2BA60A47DB0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25710A-00B7-4F9C-ACC1-63EE02DCFB2B}" type="pres">
      <dgm:prSet presAssocID="{3A817CA6-55D1-4588-908C-2BA60A47DB02}" presName="dummy" presStyleCnt="0"/>
      <dgm:spPr/>
    </dgm:pt>
    <dgm:pt modelId="{301F9659-F3BF-489A-A996-B1BB4D5FDC13}" type="pres">
      <dgm:prSet presAssocID="{21FF944F-684F-47BB-9DA3-28C832BD2FEA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44CC6EE9-AD1D-43B0-A122-891BC5FCE202}" type="pres">
      <dgm:prSet presAssocID="{CEEF95D4-0683-43D5-B295-D8371A84F3B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DF108F-83F2-46FD-9E25-2958B3B5CC56}" type="pres">
      <dgm:prSet presAssocID="{CEEF95D4-0683-43D5-B295-D8371A84F3B2}" presName="dummy" presStyleCnt="0"/>
      <dgm:spPr/>
    </dgm:pt>
    <dgm:pt modelId="{4EB30C23-E172-44BC-8EA4-4E748CB6C963}" type="pres">
      <dgm:prSet presAssocID="{A597A9C7-15D3-4C80-B6C1-084869BAAD72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8DB82D70-9A87-4DE1-A5B9-5198A392EF68}" type="pres">
      <dgm:prSet presAssocID="{EC2E3468-24DA-4C3A-ADE4-C869BCBD437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8B6B0B-E5B9-4085-8F6D-4026E39E56B6}" type="pres">
      <dgm:prSet presAssocID="{EC2E3468-24DA-4C3A-ADE4-C869BCBD4371}" presName="dummy" presStyleCnt="0"/>
      <dgm:spPr/>
    </dgm:pt>
    <dgm:pt modelId="{002350A0-F4D0-4D4E-B894-934C68F1F152}" type="pres">
      <dgm:prSet presAssocID="{7F469CEF-8335-4F36-AAEF-AEA699725FEF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64B05876-0095-44DC-9A23-F02B191827BC}" type="pres">
      <dgm:prSet presAssocID="{60663363-76D6-4351-B5A0-ECF8A1315E6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3A1E37-7F6D-4F01-A840-D45B1556099C}" type="pres">
      <dgm:prSet presAssocID="{60663363-76D6-4351-B5A0-ECF8A1315E6D}" presName="dummy" presStyleCnt="0"/>
      <dgm:spPr/>
    </dgm:pt>
    <dgm:pt modelId="{3108AA96-A926-4331-927B-F69D6DE8BDC6}" type="pres">
      <dgm:prSet presAssocID="{858F66B7-A341-49D0-B656-3C6CF55D1EE0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9696C288-469A-4C2C-BEF6-85F7C5B715A0}" srcId="{204943AA-5A73-4553-8FBB-A17F9B31C9EC}" destId="{F063E9EB-DA5C-4840-8542-E7F77467A394}" srcOrd="0" destOrd="0" parTransId="{089784C5-F081-49A2-864A-392B722CEA81}" sibTransId="{0D86BF27-85A9-4D1C-9576-9FA15C57727D}"/>
    <dgm:cxn modelId="{C088E44A-2A89-4AB2-B98F-216D148AA287}" type="presOf" srcId="{EC2E3468-24DA-4C3A-ADE4-C869BCBD4371}" destId="{8DB82D70-9A87-4DE1-A5B9-5198A392EF68}" srcOrd="0" destOrd="0" presId="urn:microsoft.com/office/officeart/2005/8/layout/radial6"/>
    <dgm:cxn modelId="{5117DA85-2886-4117-B6DB-4B3AB16374A9}" type="presOf" srcId="{3A817CA6-55D1-4588-908C-2BA60A47DB02}" destId="{F633140A-4216-4322-B500-D9155EE543A5}" srcOrd="0" destOrd="0" presId="urn:microsoft.com/office/officeart/2005/8/layout/radial6"/>
    <dgm:cxn modelId="{5B6B5F3F-22C8-44B4-AAF8-3ACA80DBDFB4}" type="presOf" srcId="{204943AA-5A73-4553-8FBB-A17F9B31C9EC}" destId="{27FFAE54-1520-44B9-8986-8667E2C09655}" srcOrd="0" destOrd="0" presId="urn:microsoft.com/office/officeart/2005/8/layout/radial6"/>
    <dgm:cxn modelId="{06889D24-5FA0-4B0B-B8F1-A0A88A67A204}" srcId="{F063E9EB-DA5C-4840-8542-E7F77467A394}" destId="{60663363-76D6-4351-B5A0-ECF8A1315E6D}" srcOrd="4" destOrd="0" parTransId="{FD68440E-E235-4D86-BA31-971DF8E89935}" sibTransId="{858F66B7-A341-49D0-B656-3C6CF55D1EE0}"/>
    <dgm:cxn modelId="{6A8AFDBB-9D98-4958-9BE8-49AA914D9282}" type="presOf" srcId="{21FF944F-684F-47BB-9DA3-28C832BD2FEA}" destId="{301F9659-F3BF-489A-A996-B1BB4D5FDC13}" srcOrd="0" destOrd="0" presId="urn:microsoft.com/office/officeart/2005/8/layout/radial6"/>
    <dgm:cxn modelId="{FC1FAE9D-A38A-4D11-89E6-FCE277A8BBFC}" type="presOf" srcId="{CEEF95D4-0683-43D5-B295-D8371A84F3B2}" destId="{44CC6EE9-AD1D-43B0-A122-891BC5FCE202}" srcOrd="0" destOrd="0" presId="urn:microsoft.com/office/officeart/2005/8/layout/radial6"/>
    <dgm:cxn modelId="{84B5B9FC-946B-4A48-AEAE-3F1346B8E849}" type="presOf" srcId="{7BA9A2A3-378D-483E-BA93-8ECF9F8512E5}" destId="{742FA5ED-9E71-4ED5-BC7A-2E447D4021CF}" srcOrd="0" destOrd="0" presId="urn:microsoft.com/office/officeart/2005/8/layout/radial6"/>
    <dgm:cxn modelId="{B19A3B88-FB97-431A-A07A-78B8345903CD}" srcId="{F063E9EB-DA5C-4840-8542-E7F77467A394}" destId="{EC2E3468-24DA-4C3A-ADE4-C869BCBD4371}" srcOrd="3" destOrd="0" parTransId="{55052F2E-CB05-47C0-B9A0-D385AA1278D6}" sibTransId="{7F469CEF-8335-4F36-AAEF-AEA699725FEF}"/>
    <dgm:cxn modelId="{7A15A777-9A56-40D3-91B3-AF43D9A47064}" type="presOf" srcId="{A597A9C7-15D3-4C80-B6C1-084869BAAD72}" destId="{4EB30C23-E172-44BC-8EA4-4E748CB6C963}" srcOrd="0" destOrd="0" presId="urn:microsoft.com/office/officeart/2005/8/layout/radial6"/>
    <dgm:cxn modelId="{E9F120FE-BBA1-46E1-A9B9-D29B79084E6B}" type="presOf" srcId="{7F469CEF-8335-4F36-AAEF-AEA699725FEF}" destId="{002350A0-F4D0-4D4E-B894-934C68F1F152}" srcOrd="0" destOrd="0" presId="urn:microsoft.com/office/officeart/2005/8/layout/radial6"/>
    <dgm:cxn modelId="{8C92297B-ACF1-4DBA-BD79-64232787A3AD}" type="presOf" srcId="{60663363-76D6-4351-B5A0-ECF8A1315E6D}" destId="{64B05876-0095-44DC-9A23-F02B191827BC}" srcOrd="0" destOrd="0" presId="urn:microsoft.com/office/officeart/2005/8/layout/radial6"/>
    <dgm:cxn modelId="{FBF290B6-9AA3-453F-9091-4E97AD2A6CA2}" type="presOf" srcId="{858F66B7-A341-49D0-B656-3C6CF55D1EE0}" destId="{3108AA96-A926-4331-927B-F69D6DE8BDC6}" srcOrd="0" destOrd="0" presId="urn:microsoft.com/office/officeart/2005/8/layout/radial6"/>
    <dgm:cxn modelId="{2E31C50B-900A-49D8-81BD-1D54CC3EF315}" type="presOf" srcId="{CA86375D-7304-42D6-81A2-5EE6C5E66873}" destId="{D763FA1C-8AE2-4647-98E2-93CD781D71E8}" srcOrd="0" destOrd="0" presId="urn:microsoft.com/office/officeart/2005/8/layout/radial6"/>
    <dgm:cxn modelId="{99352520-0C27-4188-827E-17D4892DA739}" srcId="{F063E9EB-DA5C-4840-8542-E7F77467A394}" destId="{3A817CA6-55D1-4588-908C-2BA60A47DB02}" srcOrd="1" destOrd="0" parTransId="{606CBC42-E56D-4D8B-97F5-07622E01C45C}" sibTransId="{21FF944F-684F-47BB-9DA3-28C832BD2FEA}"/>
    <dgm:cxn modelId="{D0FF0684-FC70-4FAC-BABC-0CF4CF5EF44B}" srcId="{F063E9EB-DA5C-4840-8542-E7F77467A394}" destId="{7BA9A2A3-378D-483E-BA93-8ECF9F8512E5}" srcOrd="0" destOrd="0" parTransId="{0327462E-11B6-46C4-9F54-964B0D1A0CCD}" sibTransId="{CA86375D-7304-42D6-81A2-5EE6C5E66873}"/>
    <dgm:cxn modelId="{0427C2C9-F870-4654-86C8-6FDA3C44AC3E}" type="presOf" srcId="{F063E9EB-DA5C-4840-8542-E7F77467A394}" destId="{A936F655-DBD1-47B3-A497-49C04E8E8669}" srcOrd="0" destOrd="0" presId="urn:microsoft.com/office/officeart/2005/8/layout/radial6"/>
    <dgm:cxn modelId="{8734C604-03C2-4293-B62A-CD60A4210A75}" srcId="{F063E9EB-DA5C-4840-8542-E7F77467A394}" destId="{CEEF95D4-0683-43D5-B295-D8371A84F3B2}" srcOrd="2" destOrd="0" parTransId="{DC563CA8-305A-41DA-97E7-C703E4267D1D}" sibTransId="{A597A9C7-15D3-4C80-B6C1-084869BAAD72}"/>
    <dgm:cxn modelId="{B7492BC3-9F63-47C0-B328-FA450BD049FB}" type="presParOf" srcId="{27FFAE54-1520-44B9-8986-8667E2C09655}" destId="{A936F655-DBD1-47B3-A497-49C04E8E8669}" srcOrd="0" destOrd="0" presId="urn:microsoft.com/office/officeart/2005/8/layout/radial6"/>
    <dgm:cxn modelId="{087B268D-6920-419F-B687-EB6A3CC78285}" type="presParOf" srcId="{27FFAE54-1520-44B9-8986-8667E2C09655}" destId="{742FA5ED-9E71-4ED5-BC7A-2E447D4021CF}" srcOrd="1" destOrd="0" presId="urn:microsoft.com/office/officeart/2005/8/layout/radial6"/>
    <dgm:cxn modelId="{467E28D8-FC87-45ED-BF4E-EDD1C3FC2D2C}" type="presParOf" srcId="{27FFAE54-1520-44B9-8986-8667E2C09655}" destId="{D2606733-FB73-4122-BCE9-FF962462ED31}" srcOrd="2" destOrd="0" presId="urn:microsoft.com/office/officeart/2005/8/layout/radial6"/>
    <dgm:cxn modelId="{BA7DDA42-4E1C-4C37-8644-1473CDF0326C}" type="presParOf" srcId="{27FFAE54-1520-44B9-8986-8667E2C09655}" destId="{D763FA1C-8AE2-4647-98E2-93CD781D71E8}" srcOrd="3" destOrd="0" presId="urn:microsoft.com/office/officeart/2005/8/layout/radial6"/>
    <dgm:cxn modelId="{048F15A1-F70B-4772-9960-3EA3CD404372}" type="presParOf" srcId="{27FFAE54-1520-44B9-8986-8667E2C09655}" destId="{F633140A-4216-4322-B500-D9155EE543A5}" srcOrd="4" destOrd="0" presId="urn:microsoft.com/office/officeart/2005/8/layout/radial6"/>
    <dgm:cxn modelId="{86B05656-39FD-43CC-8C1F-F0321E5009D8}" type="presParOf" srcId="{27FFAE54-1520-44B9-8986-8667E2C09655}" destId="{0D25710A-00B7-4F9C-ACC1-63EE02DCFB2B}" srcOrd="5" destOrd="0" presId="urn:microsoft.com/office/officeart/2005/8/layout/radial6"/>
    <dgm:cxn modelId="{E7914CBC-10FD-41E4-BA9E-6B79A3E2D402}" type="presParOf" srcId="{27FFAE54-1520-44B9-8986-8667E2C09655}" destId="{301F9659-F3BF-489A-A996-B1BB4D5FDC13}" srcOrd="6" destOrd="0" presId="urn:microsoft.com/office/officeart/2005/8/layout/radial6"/>
    <dgm:cxn modelId="{5A1AAF2E-A288-4E8D-9A29-C80B22D55923}" type="presParOf" srcId="{27FFAE54-1520-44B9-8986-8667E2C09655}" destId="{44CC6EE9-AD1D-43B0-A122-891BC5FCE202}" srcOrd="7" destOrd="0" presId="urn:microsoft.com/office/officeart/2005/8/layout/radial6"/>
    <dgm:cxn modelId="{0AE977AF-8ABA-4AA3-94B9-3AD7DE998386}" type="presParOf" srcId="{27FFAE54-1520-44B9-8986-8667E2C09655}" destId="{36DF108F-83F2-46FD-9E25-2958B3B5CC56}" srcOrd="8" destOrd="0" presId="urn:microsoft.com/office/officeart/2005/8/layout/radial6"/>
    <dgm:cxn modelId="{FBC2ACB4-6179-48C3-8F76-2FEDBA865AB5}" type="presParOf" srcId="{27FFAE54-1520-44B9-8986-8667E2C09655}" destId="{4EB30C23-E172-44BC-8EA4-4E748CB6C963}" srcOrd="9" destOrd="0" presId="urn:microsoft.com/office/officeart/2005/8/layout/radial6"/>
    <dgm:cxn modelId="{DB2924C4-C828-490D-B080-E8A2A3BC9B72}" type="presParOf" srcId="{27FFAE54-1520-44B9-8986-8667E2C09655}" destId="{8DB82D70-9A87-4DE1-A5B9-5198A392EF68}" srcOrd="10" destOrd="0" presId="urn:microsoft.com/office/officeart/2005/8/layout/radial6"/>
    <dgm:cxn modelId="{C1989C5F-5B2E-4F90-8047-D4A414B4DC81}" type="presParOf" srcId="{27FFAE54-1520-44B9-8986-8667E2C09655}" destId="{3D8B6B0B-E5B9-4085-8F6D-4026E39E56B6}" srcOrd="11" destOrd="0" presId="urn:microsoft.com/office/officeart/2005/8/layout/radial6"/>
    <dgm:cxn modelId="{185096F6-3083-4873-988E-8C67601137FE}" type="presParOf" srcId="{27FFAE54-1520-44B9-8986-8667E2C09655}" destId="{002350A0-F4D0-4D4E-B894-934C68F1F152}" srcOrd="12" destOrd="0" presId="urn:microsoft.com/office/officeart/2005/8/layout/radial6"/>
    <dgm:cxn modelId="{5D000C4A-2409-47F4-8DC4-DF34074DF476}" type="presParOf" srcId="{27FFAE54-1520-44B9-8986-8667E2C09655}" destId="{64B05876-0095-44DC-9A23-F02B191827BC}" srcOrd="13" destOrd="0" presId="urn:microsoft.com/office/officeart/2005/8/layout/radial6"/>
    <dgm:cxn modelId="{B02B62FD-4EBF-4E3B-9EB5-6804E4515A8D}" type="presParOf" srcId="{27FFAE54-1520-44B9-8986-8667E2C09655}" destId="{B43A1E37-7F6D-4F01-A840-D45B1556099C}" srcOrd="14" destOrd="0" presId="urn:microsoft.com/office/officeart/2005/8/layout/radial6"/>
    <dgm:cxn modelId="{E1B2AAE8-9ED8-483F-9994-EBE9920119BA}" type="presParOf" srcId="{27FFAE54-1520-44B9-8986-8667E2C09655}" destId="{3108AA96-A926-4331-927B-F69D6DE8BDC6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08AA96-A926-4331-927B-F69D6DE8BDC6}">
      <dsp:nvSpPr>
        <dsp:cNvPr id="0" name=""/>
        <dsp:cNvSpPr/>
      </dsp:nvSpPr>
      <dsp:spPr>
        <a:xfrm>
          <a:off x="340683" y="354137"/>
          <a:ext cx="2366632" cy="2366632"/>
        </a:xfrm>
        <a:prstGeom prst="blockArc">
          <a:avLst>
            <a:gd name="adj1" fmla="val 11880000"/>
            <a:gd name="adj2" fmla="val 16200000"/>
            <a:gd name="adj3" fmla="val 464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350A0-F4D0-4D4E-B894-934C68F1F152}">
      <dsp:nvSpPr>
        <dsp:cNvPr id="0" name=""/>
        <dsp:cNvSpPr/>
      </dsp:nvSpPr>
      <dsp:spPr>
        <a:xfrm>
          <a:off x="340683" y="354137"/>
          <a:ext cx="2366632" cy="2366632"/>
        </a:xfrm>
        <a:prstGeom prst="blockArc">
          <a:avLst>
            <a:gd name="adj1" fmla="val 7560000"/>
            <a:gd name="adj2" fmla="val 11880000"/>
            <a:gd name="adj3" fmla="val 464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30C23-E172-44BC-8EA4-4E748CB6C963}">
      <dsp:nvSpPr>
        <dsp:cNvPr id="0" name=""/>
        <dsp:cNvSpPr/>
      </dsp:nvSpPr>
      <dsp:spPr>
        <a:xfrm>
          <a:off x="340683" y="354137"/>
          <a:ext cx="2366632" cy="2366632"/>
        </a:xfrm>
        <a:prstGeom prst="blockArc">
          <a:avLst>
            <a:gd name="adj1" fmla="val 3240000"/>
            <a:gd name="adj2" fmla="val 7560000"/>
            <a:gd name="adj3" fmla="val 464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F9659-F3BF-489A-A996-B1BB4D5FDC13}">
      <dsp:nvSpPr>
        <dsp:cNvPr id="0" name=""/>
        <dsp:cNvSpPr/>
      </dsp:nvSpPr>
      <dsp:spPr>
        <a:xfrm>
          <a:off x="340683" y="354137"/>
          <a:ext cx="2366632" cy="2366632"/>
        </a:xfrm>
        <a:prstGeom prst="blockArc">
          <a:avLst>
            <a:gd name="adj1" fmla="val 20520000"/>
            <a:gd name="adj2" fmla="val 3240000"/>
            <a:gd name="adj3" fmla="val 464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3FA1C-8AE2-4647-98E2-93CD781D71E8}">
      <dsp:nvSpPr>
        <dsp:cNvPr id="0" name=""/>
        <dsp:cNvSpPr/>
      </dsp:nvSpPr>
      <dsp:spPr>
        <a:xfrm>
          <a:off x="340683" y="354137"/>
          <a:ext cx="2366632" cy="2366632"/>
        </a:xfrm>
        <a:prstGeom prst="blockArc">
          <a:avLst>
            <a:gd name="adj1" fmla="val 16200000"/>
            <a:gd name="adj2" fmla="val 20520000"/>
            <a:gd name="adj3" fmla="val 4640"/>
          </a:avLst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6F655-DBD1-47B3-A497-49C04E8E8669}">
      <dsp:nvSpPr>
        <dsp:cNvPr id="0" name=""/>
        <dsp:cNvSpPr/>
      </dsp:nvSpPr>
      <dsp:spPr>
        <a:xfrm>
          <a:off x="979289" y="992743"/>
          <a:ext cx="1089421" cy="1089421"/>
        </a:xfrm>
        <a:prstGeom prst="ellipse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/>
        </a:p>
      </dsp:txBody>
      <dsp:txXfrm>
        <a:off x="979289" y="992743"/>
        <a:ext cx="1089421" cy="1089421"/>
      </dsp:txXfrm>
    </dsp:sp>
    <dsp:sp modelId="{742FA5ED-9E71-4ED5-BC7A-2E447D4021CF}">
      <dsp:nvSpPr>
        <dsp:cNvPr id="0" name=""/>
        <dsp:cNvSpPr/>
      </dsp:nvSpPr>
      <dsp:spPr>
        <a:xfrm>
          <a:off x="1142702" y="293"/>
          <a:ext cx="762595" cy="76259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准确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142702" y="293"/>
        <a:ext cx="762595" cy="762595"/>
      </dsp:txXfrm>
    </dsp:sp>
    <dsp:sp modelId="{F633140A-4216-4322-B500-D9155EE543A5}">
      <dsp:nvSpPr>
        <dsp:cNvPr id="0" name=""/>
        <dsp:cNvSpPr/>
      </dsp:nvSpPr>
      <dsp:spPr>
        <a:xfrm>
          <a:off x="2241993" y="798975"/>
          <a:ext cx="762595" cy="76259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清晰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41993" y="798975"/>
        <a:ext cx="762595" cy="762595"/>
      </dsp:txXfrm>
    </dsp:sp>
    <dsp:sp modelId="{44CC6EE9-AD1D-43B0-A122-891BC5FCE202}">
      <dsp:nvSpPr>
        <dsp:cNvPr id="0" name=""/>
        <dsp:cNvSpPr/>
      </dsp:nvSpPr>
      <dsp:spPr>
        <a:xfrm>
          <a:off x="1822101" y="2091269"/>
          <a:ext cx="762595" cy="76259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简洁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22101" y="2091269"/>
        <a:ext cx="762595" cy="762595"/>
      </dsp:txXfrm>
    </dsp:sp>
    <dsp:sp modelId="{8DB82D70-9A87-4DE1-A5B9-5198A392EF68}">
      <dsp:nvSpPr>
        <dsp:cNvPr id="0" name=""/>
        <dsp:cNvSpPr/>
      </dsp:nvSpPr>
      <dsp:spPr>
        <a:xfrm>
          <a:off x="463303" y="2091269"/>
          <a:ext cx="762595" cy="76259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稳定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3303" y="2091269"/>
        <a:ext cx="762595" cy="762595"/>
      </dsp:txXfrm>
    </dsp:sp>
    <dsp:sp modelId="{64B05876-0095-44DC-9A23-F02B191827BC}">
      <dsp:nvSpPr>
        <dsp:cNvPr id="0" name=""/>
        <dsp:cNvSpPr/>
      </dsp:nvSpPr>
      <dsp:spPr>
        <a:xfrm>
          <a:off x="43411" y="798975"/>
          <a:ext cx="762595" cy="762595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itchFamily="34" charset="-122"/>
              <a:ea typeface="微软雅黑" pitchFamily="34" charset="-122"/>
            </a:rPr>
            <a:t>完整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3411" y="798975"/>
        <a:ext cx="762595" cy="762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F3DA229-9EA3-43BB-B66F-94F5C5DB8306}" type="datetimeFigureOut">
              <a:rPr lang="zh-CN" altLang="en-US"/>
              <a:pPr>
                <a:defRPr/>
              </a:pPr>
              <a:t>2014-4-9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C3A12A3-4077-4E82-9E60-C3FEF0514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858000" y="640080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0" baseline="0" dirty="0" smtClean="0">
                <a:solidFill>
                  <a:srgbClr val="646464"/>
                </a:solidFill>
                <a:latin typeface="Bradley Hand ITC" pitchFamily="66" charset="0"/>
                <a:ea typeface="微软雅黑" pitchFamily="34" charset="-122"/>
                <a:cs typeface="Segoe UI" pitchFamily="34" charset="0"/>
              </a:rPr>
              <a:t>Mark  HSU</a:t>
            </a:r>
            <a:endParaRPr lang="zh-CN" altLang="en-US" sz="2000" b="0" dirty="0">
              <a:solidFill>
                <a:srgbClr val="646464"/>
              </a:solidFill>
              <a:latin typeface="Bradley Hand ITC" pitchFamily="66" charset="0"/>
              <a:ea typeface="微软雅黑" pitchFamily="34" charset="-122"/>
              <a:cs typeface="Segoe U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rgbClr val="F7F7F7"/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" name="矩形 5"/>
          <p:cNvSpPr/>
          <p:nvPr userDrawn="1"/>
        </p:nvSpPr>
        <p:spPr bwMode="gray">
          <a:xfrm flipV="1">
            <a:off x="0" y="6678000"/>
            <a:ext cx="9144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gray">
          <a:xfrm>
            <a:off x="0" y="0"/>
            <a:ext cx="9144000" cy="820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" name="矩形 3"/>
          <p:cNvSpPr/>
          <p:nvPr userDrawn="1"/>
        </p:nvSpPr>
        <p:spPr bwMode="gray">
          <a:xfrm>
            <a:off x="0" y="838200"/>
            <a:ext cx="9144000" cy="381000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chemeClr val="bg1"/>
              </a:gs>
            </a:gsLst>
            <a:lin ang="5400000" scaled="0"/>
          </a:gra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7391400" cy="609600"/>
          </a:xfrm>
        </p:spPr>
        <p:txBody>
          <a:bodyPr/>
          <a:lstStyle>
            <a:lvl1pPr>
              <a:defRPr sz="2600" b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r>
              <a:rPr lang="zh-CN" altLang="en-US" dirty="0" smtClean="0">
                <a:latin typeface="+mj-ea"/>
              </a:rPr>
              <a:t>一</a:t>
            </a:r>
            <a:r>
              <a:rPr lang="en-US" altLang="zh-CN" dirty="0" smtClean="0">
                <a:latin typeface="+mj-ea"/>
              </a:rPr>
              <a:t>.This is a title </a:t>
            </a:r>
            <a:r>
              <a:rPr lang="zh-CN" altLang="en-US" dirty="0" smtClean="0">
                <a:latin typeface="+mj-ea"/>
              </a:rPr>
              <a:t>标题</a:t>
            </a:r>
            <a:r>
              <a:rPr lang="en-US" altLang="zh-CN" dirty="0" smtClean="0">
                <a:latin typeface="+mj-ea"/>
              </a:rPr>
              <a:t>123456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0"/>
          </a:xfrm>
        </p:spPr>
        <p:txBody>
          <a:bodyPr/>
          <a:lstStyle>
            <a:lvl1pPr marL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None/>
              <a:defRPr sz="2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50400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Clr>
                <a:schemeClr val="tx1">
                  <a:lumMod val="85000"/>
                  <a:lumOff val="15000"/>
                </a:schemeClr>
              </a:buCl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305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 Click to edit Master text styles</a:t>
            </a:r>
          </a:p>
          <a:p>
            <a:pPr lvl="1"/>
            <a:r>
              <a:rPr lang="en-US" altLang="zh-CN" smtClean="0"/>
              <a:t>Second levelSecond levelSecond levelSecond velSecond levelSecond level</a:t>
            </a:r>
            <a:endParaRPr lang="zh-CN" altLang="en-US" smtClean="0"/>
          </a:p>
          <a:p>
            <a:pPr lvl="1"/>
            <a:endParaRPr lang="zh-CN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731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6262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62626"/>
          </a:solidFill>
          <a:latin typeface="Rockwell" pitchFamily="18" charset="0"/>
          <a:ea typeface="华文楷体" pitchFamily="2" charset="-122"/>
          <a:cs typeface="Arial Unicode MS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62626"/>
          </a:solidFill>
          <a:latin typeface="Rockwell" pitchFamily="18" charset="0"/>
          <a:ea typeface="华文楷体" pitchFamily="2" charset="-122"/>
          <a:cs typeface="Arial Unicode MS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62626"/>
          </a:solidFill>
          <a:latin typeface="Rockwell" pitchFamily="18" charset="0"/>
          <a:ea typeface="华文楷体" pitchFamily="2" charset="-122"/>
          <a:cs typeface="Arial Unicode MS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262626"/>
          </a:solidFill>
          <a:latin typeface="Rockwell" pitchFamily="18" charset="0"/>
          <a:ea typeface="华文楷体" pitchFamily="2" charset="-122"/>
          <a:cs typeface="Arial Unicode MS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Arial Unicode MS" pitchFamily="34" charset="-122"/>
          <a:ea typeface="Arial Unicode MS" pitchFamily="34" charset="-122"/>
          <a:cs typeface="Arial Unicode MS" pitchFamily="34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ct val="50000"/>
        </a:spcBef>
        <a:spcAft>
          <a:spcPct val="0"/>
        </a:spcAft>
        <a:buClr>
          <a:srgbClr val="404040"/>
        </a:buClr>
        <a:buFont typeface="Wingdings" pitchFamily="2" charset="2"/>
        <a:buChar char="l"/>
        <a:defRPr sz="2300" b="1">
          <a:solidFill>
            <a:srgbClr val="404040"/>
          </a:solidFill>
          <a:latin typeface="+mn-lt"/>
          <a:ea typeface="+mn-ea"/>
          <a:cs typeface="+mn-cs"/>
        </a:defRPr>
      </a:lvl1pPr>
      <a:lvl2pPr marL="522288" indent="111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–"/>
        <a:defRPr sz="2000" b="1">
          <a:solidFill>
            <a:srgbClr val="404040"/>
          </a:solidFill>
          <a:latin typeface="+mn-lt"/>
          <a:ea typeface="+mn-ea"/>
        </a:defRPr>
      </a:lvl2pPr>
      <a:lvl3pPr marL="1309688" indent="-2286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Char char="•"/>
        <a:defRPr sz="2000" b="1">
          <a:solidFill>
            <a:srgbClr val="336699"/>
          </a:solidFill>
          <a:latin typeface="+mn-lt"/>
          <a:ea typeface="+mn-ea"/>
        </a:defRPr>
      </a:lvl3pPr>
      <a:lvl4pPr marL="1717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华文宋体" pitchFamily="2" charset="-122"/>
        </a:defRPr>
      </a:lvl4pPr>
      <a:lvl5pPr marL="2125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华文宋体" pitchFamily="2" charset="-122"/>
        </a:defRPr>
      </a:lvl5pPr>
      <a:lvl6pPr marL="2582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华文宋体" pitchFamily="2" charset="-122"/>
        </a:defRPr>
      </a:lvl6pPr>
      <a:lvl7pPr marL="3040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华文宋体" pitchFamily="2" charset="-122"/>
        </a:defRPr>
      </a:lvl7pPr>
      <a:lvl8pPr marL="3497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华文宋体" pitchFamily="2" charset="-122"/>
        </a:defRPr>
      </a:lvl8pPr>
      <a:lvl9pPr marL="3954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华文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gif"/><Relationship Id="rId4" Type="http://schemas.openxmlformats.org/officeDocument/2006/relationships/image" Target="../media/image29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book.douban.com/subject/25723443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4000" y="1828800"/>
            <a:ext cx="7696200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3800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微软雅黑" pitchFamily="34" charset="-122"/>
                <a:cs typeface="Arial Unicode MS" pitchFamily="34" charset="-122"/>
              </a:rPr>
              <a:t>从用户需求到产品功能</a:t>
            </a:r>
            <a:endParaRPr lang="en-US" altLang="zh-CN" sz="3800" dirty="0" smtClean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3048000"/>
            <a:ext cx="464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Clr>
                <a:srgbClr val="336699"/>
              </a:buClr>
              <a:buFont typeface="Wingdings" pitchFamily="2" charset="2"/>
              <a:buNone/>
            </a:pPr>
            <a:r>
              <a:rPr lang="en-US" altLang="zh-CN" sz="175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@</a:t>
            </a:r>
            <a:r>
              <a:rPr lang="zh-CN" altLang="en-US" sz="175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徐建极</a:t>
            </a:r>
            <a:endParaRPr lang="en-US" altLang="zh-CN" sz="1750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Clr>
                <a:srgbClr val="336699"/>
              </a:buClr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11/11/2013</a:t>
            </a:r>
          </a:p>
          <a:p>
            <a:pPr marL="342900" indent="-342900">
              <a:lnSpc>
                <a:spcPct val="125000"/>
              </a:lnSpc>
              <a:spcBef>
                <a:spcPct val="50000"/>
              </a:spcBef>
              <a:buClr>
                <a:srgbClr val="336699"/>
              </a:buClr>
              <a:buFont typeface="Wingdings" pitchFamily="2" charset="2"/>
              <a:buNone/>
            </a:pP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cs typeface="Arial Unicode MS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514541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产品经理的主要工作职责详述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围绕用户需求创造产品价值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7200"/>
          </a:xfrm>
        </p:spPr>
        <p:txBody>
          <a:bodyPr/>
          <a:lstStyle/>
          <a:p>
            <a:r>
              <a:rPr lang="zh-CN" altLang="en-US" dirty="0" smtClean="0"/>
              <a:t>根据</a:t>
            </a:r>
            <a:r>
              <a:rPr lang="zh-CN" altLang="en-US" dirty="0" smtClean="0">
                <a:solidFill>
                  <a:srgbClr val="C00000"/>
                </a:solidFill>
              </a:rPr>
              <a:t>产品定位</a:t>
            </a:r>
            <a:r>
              <a:rPr lang="zh-CN" altLang="en-US" dirty="0" smtClean="0"/>
              <a:t>确定最佳的产品需求组合和产品发展策略</a:t>
            </a:r>
            <a:endParaRPr lang="en-US" altLang="zh-CN" dirty="0" smtClean="0"/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362200"/>
            <a:ext cx="4953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05000" y="16764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哪些需求？优先顺序？满足程度？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产品要“明确”</a:t>
            </a:r>
            <a:endParaRPr lang="zh-CN" altLang="en-US" dirty="0"/>
          </a:p>
        </p:txBody>
      </p:sp>
      <p:sp>
        <p:nvSpPr>
          <p:cNvPr id="5" name="弧形 4"/>
          <p:cNvSpPr/>
          <p:nvPr/>
        </p:nvSpPr>
        <p:spPr>
          <a:xfrm rot="16200000">
            <a:off x="3269700" y="3803100"/>
            <a:ext cx="2438400" cy="2362200"/>
          </a:xfrm>
          <a:prstGeom prst="arc">
            <a:avLst>
              <a:gd name="adj1" fmla="val 16306543"/>
              <a:gd name="adj2" fmla="val 19375437"/>
            </a:avLst>
          </a:prstGeom>
          <a:ln w="25400">
            <a:solidFill>
              <a:schemeClr val="accent3">
                <a:lumMod val="7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 bwMode="gray">
          <a:xfrm>
            <a:off x="5060400" y="5060400"/>
            <a:ext cx="1188000" cy="1188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产品功能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gray">
          <a:xfrm>
            <a:off x="2774400" y="5060400"/>
            <a:ext cx="1188000" cy="1188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目标用户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 bwMode="gray">
          <a:xfrm>
            <a:off x="3917400" y="3186600"/>
            <a:ext cx="1188000" cy="1188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产品定位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6200000">
            <a:off x="3269700" y="3803100"/>
            <a:ext cx="2438400" cy="2362200"/>
          </a:xfrm>
          <a:prstGeom prst="arc">
            <a:avLst>
              <a:gd name="adj1" fmla="val 2238761"/>
              <a:gd name="adj2" fmla="val 5120225"/>
            </a:avLst>
          </a:prstGeom>
          <a:ln w="25400">
            <a:solidFill>
              <a:schemeClr val="accent1">
                <a:lumMod val="7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弧形 16"/>
          <p:cNvSpPr/>
          <p:nvPr/>
        </p:nvSpPr>
        <p:spPr>
          <a:xfrm rot="16200000">
            <a:off x="3269700" y="3726900"/>
            <a:ext cx="2438400" cy="2362200"/>
          </a:xfrm>
          <a:prstGeom prst="arc">
            <a:avLst>
              <a:gd name="adj1" fmla="val 9343968"/>
              <a:gd name="adj2" fmla="val 12205940"/>
            </a:avLst>
          </a:prstGeom>
          <a:ln w="25400">
            <a:solidFill>
              <a:schemeClr val="accent2">
                <a:lumMod val="7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1752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成功的产品必然是“</a:t>
            </a:r>
            <a:r>
              <a:rPr lang="zh-CN" altLang="en-US" dirty="0" smtClean="0">
                <a:solidFill>
                  <a:srgbClr val="C00000"/>
                </a:solidFill>
              </a:rPr>
              <a:t>明确</a:t>
            </a:r>
            <a:r>
              <a:rPr lang="zh-CN" altLang="en-US" dirty="0" smtClean="0"/>
              <a:t>”的产品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产品功能的规划遵循“用户导向”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产品定位有充分的、合理的产品功能组合支持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</a:t>
            </a:r>
            <a:r>
              <a:rPr lang="zh-CN" altLang="en-US" dirty="0" smtClean="0"/>
              <a:t>目标用户能够清晰地感知到产品定位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需求导向不是件容易的事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 smtClean="0"/>
              <a:t>我们往往做不到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为商业模式牺牲用户利益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热衷于使用流行的产品概念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以产品业绩指标为导向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在老板们面前不能坚持己见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spcAft>
                <a:spcPts val="600"/>
              </a:spcAft>
            </a:pPr>
            <a:r>
              <a:rPr lang="zh-CN" altLang="en-US" dirty="0" smtClean="0"/>
              <a:t>用户需求难以捉摸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用户的需求往往是不清晰的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用户的需求存在个体的差异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用户的需求总是在变化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 </a:t>
            </a:r>
            <a:r>
              <a:rPr lang="zh-CN" altLang="en-US" dirty="0" smtClean="0"/>
              <a:t>区别用户需求和商业需求</a:t>
            </a:r>
            <a:endParaRPr lang="zh-CN" altLang="en-US" dirty="0"/>
          </a:p>
        </p:txBody>
      </p:sp>
      <p:sp>
        <p:nvSpPr>
          <p:cNvPr id="11" name="剪去同侧角的矩形 10"/>
          <p:cNvSpPr/>
          <p:nvPr/>
        </p:nvSpPr>
        <p:spPr bwMode="gray">
          <a:xfrm>
            <a:off x="1498200" y="3058800"/>
            <a:ext cx="864000" cy="468000"/>
          </a:xfrm>
          <a:prstGeom prst="snip2SameRect">
            <a:avLst>
              <a:gd name="adj1" fmla="val 38040"/>
              <a:gd name="adj2" fmla="val 0"/>
            </a:avLst>
          </a:prstGeom>
          <a:ln w="19050"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eaLnBrk="0" hangingPunct="0"/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514600" y="2449200"/>
            <a:ext cx="762000" cy="685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15800" y="2209800"/>
            <a:ext cx="648000" cy="4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lang="zh-CN" altLang="en-US" sz="13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54000" y="2209800"/>
            <a:ext cx="1080000" cy="4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用户需求</a:t>
            </a:r>
            <a:endParaRPr lang="zh-CN" altLang="en-US" sz="13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17"/>
          <p:cNvCxnSpPr>
            <a:stCxn id="16" idx="3"/>
            <a:endCxn id="17" idx="1"/>
          </p:cNvCxnSpPr>
          <p:nvPr/>
        </p:nvCxnSpPr>
        <p:spPr>
          <a:xfrm>
            <a:off x="4063800" y="2443800"/>
            <a:ext cx="190200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415800" y="3973200"/>
            <a:ext cx="648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</a:t>
            </a:r>
            <a:endParaRPr lang="zh-CN" altLang="en-US" sz="13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54000" y="3973200"/>
            <a:ext cx="1080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商业需求</a:t>
            </a:r>
            <a:endParaRPr lang="zh-CN" altLang="en-US" sz="13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连接符 22"/>
          <p:cNvCxnSpPr>
            <a:stCxn id="21" idx="3"/>
            <a:endCxn id="22" idx="1"/>
          </p:cNvCxnSpPr>
          <p:nvPr/>
        </p:nvCxnSpPr>
        <p:spPr>
          <a:xfrm>
            <a:off x="4063800" y="4207200"/>
            <a:ext cx="19020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463800" y="2209800"/>
            <a:ext cx="1080000" cy="4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accent4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用户价值</a:t>
            </a:r>
            <a:endParaRPr lang="zh-CN" altLang="en-US" sz="1300" dirty="0">
              <a:solidFill>
                <a:schemeClr val="accent4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63800" y="3973200"/>
            <a:ext cx="1080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商业价值</a:t>
            </a:r>
            <a:endParaRPr lang="zh-CN" altLang="en-US" sz="1300" dirty="0">
              <a:solidFill>
                <a:schemeClr val="tx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2514600" y="3439800"/>
            <a:ext cx="762000" cy="76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486400" y="2449200"/>
            <a:ext cx="8382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5486400" y="4201800"/>
            <a:ext cx="83820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38400" y="2590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满足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38400" y="37616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满足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62600" y="2209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产生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62600" y="3962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产生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90600" y="5116963"/>
            <a:ext cx="7391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对用户需求和商业需求区别对待，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有助于做出正确的产品决策，确保产品有序地稳步发展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6" grpId="0" animBg="1"/>
      <p:bldP spid="27" grpId="0" animBg="1"/>
      <p:bldP spid="46" grpId="0"/>
      <p:bldP spid="47" grpId="0"/>
      <p:bldP spid="48" grpId="0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 </a:t>
            </a:r>
            <a:r>
              <a:rPr lang="zh-CN" altLang="en-US" dirty="0" smtClean="0"/>
              <a:t>区别用户需求和商业需求</a:t>
            </a:r>
            <a:endParaRPr lang="zh-CN" altLang="en-US" dirty="0"/>
          </a:p>
        </p:txBody>
      </p:sp>
      <p:pic>
        <p:nvPicPr>
          <p:cNvPr id="9" name="图片 8" descr="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5400" y="1485900"/>
            <a:ext cx="2514599" cy="3771899"/>
          </a:xfrm>
          <a:prstGeom prst="rect">
            <a:avLst/>
          </a:prstGeom>
        </p:spPr>
      </p:pic>
      <p:pic>
        <p:nvPicPr>
          <p:cNvPr id="10" name="图片 9" descr="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1485900"/>
            <a:ext cx="2514600" cy="3771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11049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满足用户需求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爆炸形 2 7"/>
          <p:cNvSpPr/>
          <p:nvPr/>
        </p:nvSpPr>
        <p:spPr bwMode="gray">
          <a:xfrm>
            <a:off x="4114800" y="2781300"/>
            <a:ext cx="914400" cy="1066800"/>
          </a:xfrm>
          <a:prstGeom prst="irregularSeal2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矛盾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554349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产品的商业价值建立在用户价值的基础之上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11049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满足商业需求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59436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适当放弃眼前利益，打好用户价值的基础，追求长期的商业价值 </a:t>
            </a:r>
            <a:endParaRPr lang="zh-CN" altLang="en-US" sz="2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/>
      <p:bldP spid="13" grpId="2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 </a:t>
            </a:r>
            <a:r>
              <a:rPr lang="zh-CN" altLang="en-US" dirty="0" smtClean="0"/>
              <a:t>锁定目标用户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85800"/>
          </a:xfrm>
        </p:spPr>
        <p:txBody>
          <a:bodyPr/>
          <a:lstStyle/>
          <a:p>
            <a:r>
              <a:rPr lang="zh-CN" altLang="en-US" dirty="0" smtClean="0"/>
              <a:t>一款产品不可能满足每一个用户的需求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59376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50292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QQ截图2014040916083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171700"/>
            <a:ext cx="7620000" cy="4000500"/>
          </a:xfrm>
          <a:prstGeom prst="rect">
            <a:avLst/>
          </a:prstGeom>
        </p:spPr>
      </p:pic>
      <p:pic>
        <p:nvPicPr>
          <p:cNvPr id="12" name="图片 11" descr="QQ截图20140409155737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1752600"/>
            <a:ext cx="7620000" cy="4781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 </a:t>
            </a:r>
            <a:r>
              <a:rPr lang="zh-CN" altLang="en-US" dirty="0" smtClean="0"/>
              <a:t>锁定目标用户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"/>
          </a:xfrm>
        </p:spPr>
        <p:txBody>
          <a:bodyPr/>
          <a:lstStyle/>
          <a:p>
            <a:r>
              <a:rPr lang="zh-CN" altLang="en-US" dirty="0" smtClean="0"/>
              <a:t>目标用户越明确，用户需求越清晰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 bwMode="gray">
          <a:xfrm>
            <a:off x="624000" y="2209800"/>
            <a:ext cx="900000" cy="900000"/>
          </a:xfrm>
          <a:prstGeom prst="ellipse">
            <a:avLst/>
          </a:prstGeom>
          <a:solidFill>
            <a:srgbClr val="01ADDC"/>
          </a:solidFill>
          <a:ln w="25400">
            <a:noFill/>
            <a:round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rtlCol="0" anchor="ctr"/>
          <a:lstStyle/>
          <a:p>
            <a:pPr algn="ctr" eaLnBrk="0" hangingPunct="0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白领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gray">
          <a:xfrm>
            <a:off x="928800" y="3733800"/>
            <a:ext cx="900000" cy="900000"/>
          </a:xfrm>
          <a:prstGeom prst="ellipse">
            <a:avLst/>
          </a:prstGeom>
          <a:solidFill>
            <a:srgbClr val="4F5B6F"/>
          </a:solidFill>
          <a:ln w="25400">
            <a:noFill/>
            <a:round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rtlCol="0" anchor="ctr"/>
          <a:lstStyle/>
          <a:p>
            <a:pPr algn="ctr" eaLnBrk="0" hangingPunct="0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农民工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椭圆 7"/>
          <p:cNvSpPr/>
          <p:nvPr/>
        </p:nvSpPr>
        <p:spPr bwMode="gray">
          <a:xfrm>
            <a:off x="609600" y="5181600"/>
            <a:ext cx="900000" cy="900000"/>
          </a:xfrm>
          <a:prstGeom prst="ellipse">
            <a:avLst/>
          </a:prstGeom>
          <a:solidFill>
            <a:srgbClr val="7031A0"/>
          </a:solidFill>
          <a:ln w="25400">
            <a:noFill/>
            <a:round/>
            <a:headEnd/>
            <a:tailEnd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txBody>
          <a:bodyPr wrap="none" rtlCol="0" anchor="ctr"/>
          <a:lstStyle/>
          <a:p>
            <a:pPr algn="ctr" eaLnBrk="0" hangingPunct="0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大学生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 bwMode="gray">
          <a:xfrm>
            <a:off x="7696200" y="2209800"/>
            <a:ext cx="900000" cy="900000"/>
          </a:xfrm>
          <a:prstGeom prst="ellipse">
            <a:avLst/>
          </a:prstGeom>
          <a:solidFill>
            <a:srgbClr val="FEB80B"/>
          </a:solidFill>
          <a:ln w="25400">
            <a:noFill/>
            <a:round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 anchor="ctr"/>
          <a:lstStyle/>
          <a:p>
            <a:pPr algn="ctr" eaLnBrk="0" hangingPunct="0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屌丝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 bwMode="gray">
          <a:xfrm>
            <a:off x="7405800" y="3672000"/>
            <a:ext cx="900000" cy="900000"/>
          </a:xfrm>
          <a:prstGeom prst="ellipse">
            <a:avLst/>
          </a:prstGeom>
          <a:solidFill>
            <a:srgbClr val="7FD13C"/>
          </a:solidFill>
          <a:ln w="25400">
            <a:noFill/>
            <a:round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 anchor="ctr"/>
          <a:lstStyle/>
          <a:p>
            <a:pPr algn="ctr" eaLnBrk="0" hangingPunct="0"/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90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 bwMode="gray">
          <a:xfrm>
            <a:off x="7710600" y="4953000"/>
            <a:ext cx="900000" cy="900000"/>
          </a:xfrm>
          <a:prstGeom prst="ellipse">
            <a:avLst/>
          </a:prstGeom>
          <a:solidFill>
            <a:srgbClr val="EA167A"/>
          </a:solidFill>
          <a:ln w="25400">
            <a:noFill/>
            <a:round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none" rtlCol="0" anchor="ctr"/>
          <a:lstStyle/>
          <a:p>
            <a:pPr algn="ctr" eaLnBrk="0" hangingPunct="0"/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少妇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 </a:t>
            </a:r>
            <a:r>
              <a:rPr lang="zh-CN" altLang="en-US" dirty="0" smtClean="0"/>
              <a:t>关注用户使用场景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"/>
          </a:xfrm>
        </p:spPr>
        <p:txBody>
          <a:bodyPr/>
          <a:lstStyle/>
          <a:p>
            <a:r>
              <a:rPr lang="zh-CN" altLang="en-US" dirty="0" smtClean="0"/>
              <a:t>如何使用产品不是我们说的算</a:t>
            </a:r>
            <a:endParaRPr lang="en-US" altLang="zh-CN" dirty="0" smtClean="0"/>
          </a:p>
        </p:txBody>
      </p:sp>
      <p:pic>
        <p:nvPicPr>
          <p:cNvPr id="5" name="图片 4" descr="0920277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1752600"/>
            <a:ext cx="7240888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 </a:t>
            </a:r>
            <a:r>
              <a:rPr lang="zh-CN" altLang="en-US" dirty="0" smtClean="0"/>
              <a:t>关注用户使用场景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"/>
          </a:xfrm>
        </p:spPr>
        <p:txBody>
          <a:bodyPr/>
          <a:lstStyle/>
          <a:p>
            <a:r>
              <a:rPr lang="zh-CN" altLang="en-US" dirty="0" smtClean="0"/>
              <a:t>分析目标用户的</a:t>
            </a:r>
            <a:r>
              <a:rPr lang="zh-CN" altLang="en-US" dirty="0" smtClean="0">
                <a:solidFill>
                  <a:srgbClr val="C00000"/>
                </a:solidFill>
              </a:rPr>
              <a:t>使用场景</a:t>
            </a:r>
            <a:r>
              <a:rPr lang="zh-CN" altLang="en-US" dirty="0" smtClean="0"/>
              <a:t>，能有效避免产品功能和用户需求脱节</a:t>
            </a:r>
            <a:endParaRPr lang="en-US" altLang="zh-CN" dirty="0" smtClean="0"/>
          </a:p>
        </p:txBody>
      </p:sp>
      <p:pic>
        <p:nvPicPr>
          <p:cNvPr id="6" name="图片 5" descr="未标题-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4900" y="1791764"/>
            <a:ext cx="6856100" cy="4609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获取用户需求的方法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3352800"/>
          </a:xfrm>
        </p:spPr>
        <p:txBody>
          <a:bodyPr/>
          <a:lstStyle/>
          <a:p>
            <a:r>
              <a:rPr lang="zh-CN" altLang="en-US" dirty="0" smtClean="0"/>
              <a:t>产品的原点是用户需求，</a:t>
            </a:r>
            <a:endParaRPr lang="en-US" altLang="zh-CN" dirty="0" smtClean="0"/>
          </a:p>
          <a:p>
            <a:r>
              <a:rPr lang="zh-CN" altLang="en-US" dirty="0" smtClean="0"/>
              <a:t>       产品工作要遵循</a:t>
            </a:r>
            <a:r>
              <a:rPr lang="zh-CN" altLang="en-US" dirty="0" smtClean="0">
                <a:solidFill>
                  <a:srgbClr val="C00000"/>
                </a:solidFill>
              </a:rPr>
              <a:t>用户导向</a:t>
            </a:r>
            <a:r>
              <a:rPr lang="zh-CN" altLang="en-US" dirty="0" smtClean="0"/>
              <a:t>，而不是</a:t>
            </a:r>
            <a:r>
              <a:rPr lang="zh-CN" altLang="en-US" dirty="0" smtClean="0">
                <a:solidFill>
                  <a:srgbClr val="C00000"/>
                </a:solidFill>
              </a:rPr>
              <a:t>产品导向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主动收集用户反馈（官方反馈渠道、外部反馈渠道）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做最挑剔的用户（自家产品、同类产品）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开展系统调研（用户面谈、操作观察、问卷调研）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让数据说话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关于产品经理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676400"/>
            <a:ext cx="67056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产品经理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Aft>
                <a:spcPts val="2400"/>
              </a:spcAft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PM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Product Manager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），产品的专职管理人员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产品经理制度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Aft>
                <a:spcPts val="2400"/>
              </a:spcAft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是互联网公司普遍采用的产品管理制度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产品经理不是行政管理人员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有对产品的支配权，没有对人的支配权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用户反馈不是用户需求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17526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用户反馈： 固定电话听筒的电缆应该有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米长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297180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用户需求： 可以拿着电话在房间的任何一个地方通话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4171890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产品需求： 无绳电话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燕尾形 10"/>
          <p:cNvSpPr/>
          <p:nvPr/>
        </p:nvSpPr>
        <p:spPr bwMode="gray">
          <a:xfrm rot="5400000">
            <a:off x="2552700" y="2324100"/>
            <a:ext cx="381000" cy="45720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燕尾形 11"/>
          <p:cNvSpPr/>
          <p:nvPr/>
        </p:nvSpPr>
        <p:spPr bwMode="gray">
          <a:xfrm rot="5400000">
            <a:off x="2552700" y="3543300"/>
            <a:ext cx="381000" cy="45720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内容占位符 1"/>
          <p:cNvSpPr>
            <a:spLocks noGrp="1"/>
          </p:cNvSpPr>
          <p:nvPr>
            <p:ph idx="1"/>
          </p:nvPr>
        </p:nvSpPr>
        <p:spPr>
          <a:xfrm>
            <a:off x="838200" y="5257800"/>
            <a:ext cx="7162800" cy="1066800"/>
          </a:xfrm>
        </p:spPr>
        <p:txBody>
          <a:bodyPr/>
          <a:lstStyle/>
          <a:p>
            <a:r>
              <a:rPr lang="zh-CN" altLang="en-US" i="1" dirty="0" smtClean="0">
                <a:solidFill>
                  <a:srgbClr val="C00000"/>
                </a:solidFill>
              </a:rPr>
              <a:t>不能用户要什么就给什么 </a:t>
            </a:r>
            <a:endParaRPr lang="en-US" altLang="zh-CN" i="1" dirty="0" smtClean="0">
              <a:solidFill>
                <a:srgbClr val="C00000"/>
              </a:solidFill>
            </a:endParaRPr>
          </a:p>
          <a:p>
            <a:r>
              <a:rPr lang="en-US" altLang="zh-CN" i="1" dirty="0" smtClean="0"/>
              <a:t>                 </a:t>
            </a:r>
            <a:r>
              <a:rPr lang="en-US" altLang="zh-CN" i="1" dirty="0" smtClean="0"/>
              <a:t>—— </a:t>
            </a:r>
            <a:r>
              <a:rPr lang="zh-CN" altLang="en-US" i="1" dirty="0" smtClean="0"/>
              <a:t>用户并不知道自己真正想要什么</a:t>
            </a:r>
            <a:endParaRPr lang="en-US" altLang="zh-C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用户反馈不是用户需求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0"/>
          </a:xfrm>
        </p:spPr>
        <p:txBody>
          <a:bodyPr/>
          <a:lstStyle/>
          <a:p>
            <a:r>
              <a:rPr lang="zh-CN" altLang="en-US" dirty="0" smtClean="0"/>
              <a:t>通过背景信息分析</a:t>
            </a:r>
            <a:r>
              <a:rPr lang="zh-CN" altLang="en-US" dirty="0" smtClean="0">
                <a:solidFill>
                  <a:srgbClr val="C00000"/>
                </a:solidFill>
              </a:rPr>
              <a:t>用户反馈</a:t>
            </a:r>
            <a:r>
              <a:rPr lang="zh-CN" altLang="en-US" dirty="0" smtClean="0"/>
              <a:t>背后的</a:t>
            </a:r>
            <a:r>
              <a:rPr lang="zh-CN" altLang="en-US" dirty="0" smtClean="0">
                <a:solidFill>
                  <a:srgbClr val="C00000"/>
                </a:solidFill>
              </a:rPr>
              <a:t>用户需求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 用户是谁，他有哪些属性？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用户是在使用什么功能，他是如何操作的？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用户的使用场景是怎样的？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用户使用这个功能的动机是什么？</a:t>
            </a:r>
            <a:endParaRPr lang="en-US" altLang="zh-CN" dirty="0" smtClean="0"/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用户使用这个功能时有哪些期望？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管理产品需求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0"/>
            <a:ext cx="8382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09600"/>
          </a:xfrm>
        </p:spPr>
        <p:txBody>
          <a:bodyPr/>
          <a:lstStyle/>
          <a:p>
            <a:r>
              <a:rPr lang="zh-CN" altLang="en-US" dirty="0" smtClean="0"/>
              <a:t>为便于记录、评估和跟踪产品需求，产品需求应进行系统的管理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过滤无大价值的需求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"/>
          </a:xfrm>
        </p:spPr>
        <p:txBody>
          <a:bodyPr/>
          <a:lstStyle/>
          <a:p>
            <a:r>
              <a:rPr lang="zh-CN" altLang="en-US" dirty="0" smtClean="0"/>
              <a:t>少即是</a:t>
            </a:r>
            <a:r>
              <a:rPr lang="zh-CN" altLang="en-US" dirty="0" smtClean="0"/>
              <a:t>多，知道不做什么比知道做什么更重要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14400" y="1646872"/>
            <a:ext cx="7467600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非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目标用户的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你不可能满足所有人的需求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非目标用户的普遍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抓大场景，放小场景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与产品定位不相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符合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定位越清晰，产品越有力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685800" y="42672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1600" b="1" i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乔布斯</a:t>
            </a:r>
            <a:r>
              <a:rPr lang="zh-CN" altLang="en-US" sz="1600" b="1" i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i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sz="1600" i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之所以比复杂更难，是因为你必须努力地清空你的大脑，让它变得简单。但这种努力最终被证实为有价值，因为你一旦进入那种境界，便可以撼动大山。</a:t>
            </a:r>
            <a:endParaRPr kumimoji="0" lang="en-US" altLang="zh-CN" sz="1600" i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确定需求优先级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"/>
          </a:xfrm>
        </p:spPr>
        <p:txBody>
          <a:bodyPr/>
          <a:lstStyle/>
          <a:p>
            <a:r>
              <a:rPr lang="zh-CN" altLang="en-US" dirty="0" smtClean="0"/>
              <a:t>产品需求的满足既要符合用户的利益，又要符合公司发展的要求</a:t>
            </a:r>
            <a:endParaRPr lang="en-US" altLang="zh-CN" dirty="0" smtClean="0"/>
          </a:p>
        </p:txBody>
      </p:sp>
      <p:pic>
        <p:nvPicPr>
          <p:cNvPr id="11" name="图片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657600"/>
            <a:ext cx="5562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4400" y="1676400"/>
            <a:ext cx="3505200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产出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投入比（价值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紧急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与产品策略的契合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需求之间的潜在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实际可调配的资源情况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1524000"/>
            <a:ext cx="769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000" b="1" i="1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</a:t>
            </a:r>
            <a:endParaRPr lang="zh-CN" altLang="en-US" sz="2000" b="1" i="1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76451"/>
            <a:ext cx="464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336699"/>
              </a:buClr>
              <a:buFont typeface="Wingdings" pitchFamily="2" charset="2"/>
              <a:buNone/>
            </a:pPr>
            <a:r>
              <a:rPr lang="zh-CN" altLang="en-US" sz="175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用户需求分析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336699"/>
              </a:buCl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产品功能规划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336699"/>
              </a:buClr>
              <a:buFont typeface="Wingdings" pitchFamily="2" charset="2"/>
              <a:buNone/>
            </a:pPr>
            <a:r>
              <a:rPr lang="zh-CN" altLang="en-US" sz="175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产品功能实现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33400" y="1981200"/>
            <a:ext cx="3276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根据用户需求规划产品功能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1295400"/>
          </a:xfrm>
        </p:spPr>
        <p:txBody>
          <a:bodyPr/>
          <a:lstStyle/>
          <a:p>
            <a:r>
              <a:rPr lang="zh-CN" altLang="en-US" sz="2400" i="1" dirty="0" smtClean="0"/>
              <a:t>产品功能规划</a:t>
            </a:r>
            <a:endParaRPr lang="en-US" altLang="zh-CN" sz="2400" i="1" dirty="0" smtClean="0"/>
          </a:p>
          <a:p>
            <a:pPr lvl="1"/>
            <a:r>
              <a:rPr lang="zh-CN" altLang="en-US" b="1" dirty="0" smtClean="0"/>
              <a:t>不是对产品功能的简单罗列，而是在兼顾</a:t>
            </a:r>
            <a:r>
              <a:rPr lang="zh-CN" altLang="en-US" b="1" dirty="0" smtClean="0">
                <a:solidFill>
                  <a:srgbClr val="C00000"/>
                </a:solidFill>
              </a:rPr>
              <a:t>产品价值</a:t>
            </a:r>
            <a:r>
              <a:rPr lang="zh-CN" altLang="en-US" b="1" dirty="0" smtClean="0"/>
              <a:t>、</a:t>
            </a:r>
            <a:r>
              <a:rPr lang="zh-CN" altLang="en-US" b="1" dirty="0" smtClean="0">
                <a:solidFill>
                  <a:srgbClr val="C00000"/>
                </a:solidFill>
              </a:rPr>
              <a:t>产品可用性</a:t>
            </a:r>
            <a:r>
              <a:rPr lang="zh-CN" altLang="en-US" b="1" dirty="0" smtClean="0"/>
              <a:t>和</a:t>
            </a:r>
            <a:r>
              <a:rPr lang="zh-CN" altLang="en-US" b="1" dirty="0" smtClean="0">
                <a:solidFill>
                  <a:srgbClr val="C00000"/>
                </a:solidFill>
              </a:rPr>
              <a:t>技术成本</a:t>
            </a:r>
            <a:r>
              <a:rPr lang="zh-CN" altLang="en-US" b="1" dirty="0" smtClean="0"/>
              <a:t>的基础上，寻求一套最优的产品解决方案。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75200" y="33952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价值</a:t>
            </a:r>
            <a:endParaRPr lang="zh-CN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7000" y="46906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可用性</a:t>
            </a:r>
            <a:endParaRPr lang="zh-CN" alt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61000" y="46906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/>
              <a:t>成本</a:t>
            </a:r>
            <a:endParaRPr lang="zh-CN" altLang="en-US" sz="1600" b="1" dirty="0"/>
          </a:p>
        </p:txBody>
      </p:sp>
      <p:sp>
        <p:nvSpPr>
          <p:cNvPr id="13" name="任意多边形 12"/>
          <p:cNvSpPr/>
          <p:nvPr/>
        </p:nvSpPr>
        <p:spPr>
          <a:xfrm>
            <a:off x="4197600" y="4240800"/>
            <a:ext cx="399600" cy="399600"/>
          </a:xfrm>
          <a:custGeom>
            <a:avLst/>
            <a:gdLst>
              <a:gd name="connsiteX0" fmla="*/ 133350 w 276225"/>
              <a:gd name="connsiteY0" fmla="*/ 0 h 257175"/>
              <a:gd name="connsiteX1" fmla="*/ 219075 w 276225"/>
              <a:gd name="connsiteY1" fmla="*/ 104775 h 257175"/>
              <a:gd name="connsiteX2" fmla="*/ 276225 w 276225"/>
              <a:gd name="connsiteY2" fmla="*/ 228600 h 257175"/>
              <a:gd name="connsiteX3" fmla="*/ 123825 w 276225"/>
              <a:gd name="connsiteY3" fmla="*/ 257175 h 257175"/>
              <a:gd name="connsiteX4" fmla="*/ 0 w 276225"/>
              <a:gd name="connsiteY4" fmla="*/ 228600 h 257175"/>
              <a:gd name="connsiteX5" fmla="*/ 66675 w 276225"/>
              <a:gd name="connsiteY5" fmla="*/ 95250 h 257175"/>
              <a:gd name="connsiteX6" fmla="*/ 133350 w 276225"/>
              <a:gd name="connsiteY6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225" h="257175">
                <a:moveTo>
                  <a:pt x="133350" y="0"/>
                </a:moveTo>
                <a:lnTo>
                  <a:pt x="219075" y="104775"/>
                </a:lnTo>
                <a:lnTo>
                  <a:pt x="276225" y="228600"/>
                </a:lnTo>
                <a:lnTo>
                  <a:pt x="123825" y="257175"/>
                </a:lnTo>
                <a:lnTo>
                  <a:pt x="0" y="228600"/>
                </a:lnTo>
                <a:lnTo>
                  <a:pt x="66675" y="95250"/>
                </a:lnTo>
                <a:lnTo>
                  <a:pt x="13335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 bwMode="gray">
          <a:xfrm>
            <a:off x="3618000" y="3008400"/>
            <a:ext cx="1620000" cy="1620000"/>
          </a:xfrm>
          <a:prstGeom prst="ellipse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gray">
          <a:xfrm>
            <a:off x="3008400" y="3999000"/>
            <a:ext cx="1620000" cy="1620000"/>
          </a:xfrm>
          <a:prstGeom prst="ellipse">
            <a:avLst/>
          </a:prstGeom>
          <a:noFill/>
          <a:ln w="28575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gray">
          <a:xfrm>
            <a:off x="4171200" y="4018800"/>
            <a:ext cx="1620000" cy="16200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1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产品需求具体化过程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"/>
          </a:xfrm>
        </p:spPr>
        <p:txBody>
          <a:bodyPr/>
          <a:lstStyle/>
          <a:p>
            <a:r>
              <a:rPr lang="zh-CN" altLang="en-US" dirty="0" smtClean="0"/>
              <a:t>将抽象的产品需求具体化的四个环节：</a:t>
            </a:r>
            <a:endParaRPr lang="zh-CN" altLang="en-US" dirty="0"/>
          </a:p>
        </p:txBody>
      </p:sp>
      <p:sp>
        <p:nvSpPr>
          <p:cNvPr id="11" name="燕尾形 10"/>
          <p:cNvSpPr/>
          <p:nvPr/>
        </p:nvSpPr>
        <p:spPr bwMode="gray">
          <a:xfrm>
            <a:off x="2514600" y="3733800"/>
            <a:ext cx="266700" cy="34290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燕尾形 11"/>
          <p:cNvSpPr/>
          <p:nvPr/>
        </p:nvSpPr>
        <p:spPr bwMode="gray">
          <a:xfrm>
            <a:off x="4457700" y="3733800"/>
            <a:ext cx="266700" cy="34290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" name="燕尾形 12"/>
          <p:cNvSpPr/>
          <p:nvPr/>
        </p:nvSpPr>
        <p:spPr bwMode="gray">
          <a:xfrm>
            <a:off x="6362700" y="3733800"/>
            <a:ext cx="266700" cy="34290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2819400"/>
            <a:ext cx="1333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3700" y="2819400"/>
            <a:ext cx="1333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8700" y="2819400"/>
            <a:ext cx="1333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2819400"/>
            <a:ext cx="1333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7200"/>
          </a:xfrm>
        </p:spPr>
        <p:txBody>
          <a:bodyPr/>
          <a:lstStyle/>
          <a:p>
            <a:r>
              <a:rPr lang="zh-CN" altLang="en-US" sz="2400" i="1" dirty="0" smtClean="0"/>
              <a:t>流程图  </a:t>
            </a:r>
            <a:r>
              <a:rPr lang="zh-CN" altLang="en-US" dirty="0" smtClean="0"/>
              <a:t>是以简单的图标符号来表达任务操作流程的示意图</a:t>
            </a:r>
            <a:endParaRPr lang="en-US" altLang="zh-CN" dirty="0" smtClean="0"/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902229"/>
            <a:ext cx="1824078" cy="442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四大要求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1446" y="2433865"/>
            <a:ext cx="3771554" cy="267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3505200"/>
            <a:ext cx="1452302" cy="43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819400"/>
            <a:ext cx="2632710" cy="186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1000" y="1143000"/>
            <a:ext cx="4572000" cy="513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400"/>
              </a:spcAft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直观易懂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使用统一约定的图标符号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符号内使用简洁易懂的说明文字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复杂的信息写在注释里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400"/>
              </a:spcAft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布局清晰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从上到下、从左到右制作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对流程细节进行取舍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尽可能减少流线交叉（位置、跳转点）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将大的流程图分割成几个小的流程图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根据角色、步骤对流程图进行分块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400"/>
              </a:spcAft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逻辑完整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重要流程不能遗漏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有描述的流程必须是完整的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400"/>
              </a:spcAft>
            </a:pP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用户视角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676400" y="2340000"/>
            <a:ext cx="6172200" cy="0"/>
          </a:xfrm>
          <a:prstGeom prst="line">
            <a:avLst/>
          </a:prstGeom>
          <a:ln w="952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676400" y="4648200"/>
            <a:ext cx="6172200" cy="0"/>
          </a:xfrm>
          <a:prstGeom prst="line">
            <a:avLst/>
          </a:prstGeom>
          <a:ln w="952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676400" y="5410200"/>
            <a:ext cx="6172200" cy="0"/>
          </a:xfrm>
          <a:prstGeom prst="line">
            <a:avLst/>
          </a:prstGeom>
          <a:ln w="952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676400" y="6172200"/>
            <a:ext cx="6172200" cy="0"/>
          </a:xfrm>
          <a:prstGeom prst="line">
            <a:avLst/>
          </a:prstGeom>
          <a:ln w="952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676400" y="1524000"/>
            <a:ext cx="6172200" cy="0"/>
          </a:xfrm>
          <a:prstGeom prst="line">
            <a:avLst/>
          </a:prstGeom>
          <a:ln w="952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r>
              <a:rPr lang="en-US" altLang="zh-CN" dirty="0" smtClean="0"/>
              <a:t>-</a:t>
            </a:r>
            <a:r>
              <a:rPr lang="zh-CN" altLang="en-US" dirty="0" smtClean="0"/>
              <a:t>产品经理在产品团队的位置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6113" y="1805400"/>
            <a:ext cx="936104" cy="252000"/>
          </a:xfrm>
          <a:prstGeom prst="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产品经理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6113" y="2577406"/>
            <a:ext cx="936104" cy="252000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交互设计师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stCxn id="5" idx="2"/>
            <a:endCxn id="6" idx="0"/>
          </p:cNvCxnSpPr>
          <p:nvPr/>
        </p:nvCxnSpPr>
        <p:spPr>
          <a:xfrm>
            <a:off x="4324165" y="2057400"/>
            <a:ext cx="0" cy="520006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43400" y="213360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产品原型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（原始初稿）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56113" y="3352800"/>
            <a:ext cx="936104" cy="252000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视觉设计师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6113" y="4114800"/>
            <a:ext cx="936104" cy="252000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前端开发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6113" y="4876800"/>
            <a:ext cx="936104" cy="252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开发工程师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6113" y="5638800"/>
            <a:ext cx="936104" cy="252000"/>
          </a:xfrm>
          <a:prstGeom prst="rect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测试人员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452865" y="1752766"/>
            <a:ext cx="1786135" cy="396866"/>
          </a:xfrm>
          <a:prstGeom prst="wedgeRectCallout">
            <a:avLst>
              <a:gd name="adj1" fmla="val -64336"/>
              <a:gd name="adj2" fmla="val -8475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>
            <a:off x="4324165" y="2829406"/>
            <a:ext cx="0" cy="523394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>
            <a:off x="4324165" y="4366800"/>
            <a:ext cx="0" cy="510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2"/>
            <a:endCxn id="12" idx="0"/>
          </p:cNvCxnSpPr>
          <p:nvPr/>
        </p:nvCxnSpPr>
        <p:spPr>
          <a:xfrm>
            <a:off x="4324165" y="5128800"/>
            <a:ext cx="0" cy="510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0" idx="0"/>
          </p:cNvCxnSpPr>
          <p:nvPr/>
        </p:nvCxnSpPr>
        <p:spPr>
          <a:xfrm>
            <a:off x="4324165" y="3604800"/>
            <a:ext cx="0" cy="510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22" idx="0"/>
          </p:cNvCxnSpPr>
          <p:nvPr/>
        </p:nvCxnSpPr>
        <p:spPr>
          <a:xfrm>
            <a:off x="4324165" y="5890800"/>
            <a:ext cx="35" cy="5142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5" idx="1"/>
            <a:endCxn id="11" idx="1"/>
          </p:cNvCxnSpPr>
          <p:nvPr/>
        </p:nvCxnSpPr>
        <p:spPr>
          <a:xfrm rot="10800000" flipV="1">
            <a:off x="3856113" y="1931400"/>
            <a:ext cx="12700" cy="3071400"/>
          </a:xfrm>
          <a:prstGeom prst="bentConnector3">
            <a:avLst>
              <a:gd name="adj1" fmla="val 246976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1" idx="4"/>
            <a:endCxn id="5" idx="0"/>
          </p:cNvCxnSpPr>
          <p:nvPr/>
        </p:nvCxnSpPr>
        <p:spPr>
          <a:xfrm flipH="1">
            <a:off x="4324165" y="1295400"/>
            <a:ext cx="35" cy="51000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288200" y="1223400"/>
            <a:ext cx="72000" cy="72000"/>
          </a:xfrm>
          <a:prstGeom prst="flowChartConnector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4288200" y="6405000"/>
            <a:ext cx="72000" cy="72000"/>
          </a:xfrm>
          <a:prstGeom prst="flowChartConnector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43400" y="144780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用户需求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3400" y="297180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产品原型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3400" y="3668690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视觉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3400" y="518160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产品功能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（测试环境）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43400" y="451800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前端页面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3400" y="604800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产品功能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42846" y="2811760"/>
            <a:ext cx="338554" cy="15316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产品需求文档  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PRD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7920" y="18288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规划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7920" y="33528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7920" y="491999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27920" y="568199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52864" y="1752600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分析用户需求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确定产品应该提供哪些功能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标注 39"/>
          <p:cNvSpPr/>
          <p:nvPr/>
        </p:nvSpPr>
        <p:spPr>
          <a:xfrm>
            <a:off x="5452865" y="2541079"/>
            <a:ext cx="1786135" cy="396866"/>
          </a:xfrm>
          <a:prstGeom prst="wedgeRectCallout">
            <a:avLst>
              <a:gd name="adj1" fmla="val -64336"/>
              <a:gd name="adj2" fmla="val -8475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452864" y="2540913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交互界面设计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让产品具有更好的可用性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标注 41"/>
          <p:cNvSpPr/>
          <p:nvPr/>
        </p:nvSpPr>
        <p:spPr>
          <a:xfrm>
            <a:off x="5452865" y="3303079"/>
            <a:ext cx="1786135" cy="396866"/>
          </a:xfrm>
          <a:prstGeom prst="wedgeRectCallout">
            <a:avLst>
              <a:gd name="adj1" fmla="val -64336"/>
              <a:gd name="adj2" fmla="val -8475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452864" y="3302913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视觉界面设计</a:t>
            </a:r>
          </a:p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让使用产品更轻松、愉悦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标注 43"/>
          <p:cNvSpPr/>
          <p:nvPr/>
        </p:nvSpPr>
        <p:spPr>
          <a:xfrm>
            <a:off x="5452865" y="4065079"/>
            <a:ext cx="1786135" cy="396866"/>
          </a:xfrm>
          <a:prstGeom prst="wedgeRectCallout">
            <a:avLst>
              <a:gd name="adj1" fmla="val -64336"/>
              <a:gd name="adj2" fmla="val -8475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5452864" y="4064913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000" dirty="0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等技术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制作前端页面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标注 45"/>
          <p:cNvSpPr/>
          <p:nvPr/>
        </p:nvSpPr>
        <p:spPr>
          <a:xfrm>
            <a:off x="5452865" y="4827079"/>
            <a:ext cx="1786135" cy="396866"/>
          </a:xfrm>
          <a:prstGeom prst="wedgeRectCallout">
            <a:avLst>
              <a:gd name="adj1" fmla="val -64336"/>
              <a:gd name="adj2" fmla="val -8475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452864" y="4826913"/>
            <a:ext cx="1728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通过系统设计、程序编写</a:t>
            </a:r>
            <a:endParaRPr lang="en-US" altLang="zh-CN" sz="1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开发产品功能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标注 47"/>
          <p:cNvSpPr/>
          <p:nvPr/>
        </p:nvSpPr>
        <p:spPr>
          <a:xfrm>
            <a:off x="5452865" y="5652000"/>
            <a:ext cx="1786135" cy="228434"/>
          </a:xfrm>
          <a:prstGeom prst="wedgeRectCallout">
            <a:avLst>
              <a:gd name="adj1" fmla="val -64336"/>
              <a:gd name="adj2" fmla="val -8475"/>
            </a:avLst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452864" y="5638800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000" dirty="0" smtClean="0">
                <a:latin typeface="微软雅黑" pitchFamily="34" charset="-122"/>
                <a:ea typeface="微软雅黑" pitchFamily="34" charset="-122"/>
              </a:rPr>
              <a:t>产品发布前的最后检测</a:t>
            </a: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9" grpId="0"/>
      <p:bldP spid="40" grpId="1" animBg="1"/>
      <p:bldP spid="41" grpId="1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r>
              <a:rPr lang="en-US" altLang="zh-CN" dirty="0" smtClean="0"/>
              <a:t>-</a:t>
            </a:r>
            <a:r>
              <a:rPr lang="zh-CN" altLang="en-US" dirty="0" smtClean="0"/>
              <a:t>范例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04838"/>
            <a:ext cx="6353175" cy="572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产品原型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7200"/>
          </a:xfrm>
        </p:spPr>
        <p:txBody>
          <a:bodyPr/>
          <a:lstStyle/>
          <a:p>
            <a:r>
              <a:rPr lang="zh-CN" altLang="en-US" sz="2400" i="1" dirty="0" smtClean="0"/>
              <a:t>产品原型  </a:t>
            </a:r>
            <a:r>
              <a:rPr lang="zh-CN" altLang="en-US" dirty="0" smtClean="0"/>
              <a:t>是用于表达产品功能和内容的示意图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229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元素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产品包括哪些功能、哪些内容？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界面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产品分为几个界面，功能和内容在界面中如何布局？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交互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包括用户流程在内的所有用户与产品的交互细节如何设计？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048000"/>
            <a:ext cx="5715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产品原型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三大要求</a:t>
            </a:r>
            <a:endParaRPr lang="zh-CN" altLang="en-US" dirty="0"/>
          </a:p>
        </p:txBody>
      </p:sp>
      <p:pic>
        <p:nvPicPr>
          <p:cNvPr id="5" name="Picture 2" descr="5 使用线框图来简化你的产品设计流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4200269" cy="5334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05400" y="1524000"/>
            <a:ext cx="312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1800"/>
              </a:spcAft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元素（产品功能和内容）要完整且细节明确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spcAft>
                <a:spcPts val="1800"/>
              </a:spcAft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交互设计要同时体现产品价值和产品可用性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spcAft>
                <a:spcPts val="1800"/>
              </a:spcAft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产品原型最好不要有视觉效果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BRD-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1295400"/>
          </a:xfrm>
        </p:spPr>
        <p:txBody>
          <a:bodyPr/>
          <a:lstStyle/>
          <a:p>
            <a:r>
              <a:rPr lang="en-US" altLang="zh-CN" sz="2400" i="1" dirty="0" smtClean="0"/>
              <a:t>BRD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Business Requirements Document</a:t>
            </a:r>
            <a:r>
              <a:rPr lang="zh-CN" altLang="en-US" i="1" dirty="0" smtClean="0"/>
              <a:t>，商业需求文档</a:t>
            </a:r>
            <a:endParaRPr lang="en-US" altLang="zh-CN" sz="2400" i="1" dirty="0" smtClean="0"/>
          </a:p>
          <a:p>
            <a:pPr lvl="1"/>
            <a:r>
              <a:rPr lang="zh-CN" altLang="en-US" b="1" dirty="0" smtClean="0"/>
              <a:t>指的是基于商业价值所描述的产品需求内容文档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14400" y="2514600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面向对象：对产品项目有决策权的公司高层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（产品总监、产品副总裁、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CEO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、产品评审会）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核心用途：是对产品项目进行决策评估的重要依据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BRD-</a:t>
            </a:r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1828800" y="1219200"/>
            <a:ext cx="304800" cy="502920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4400" y="35052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BRD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1080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用户价值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600" y="14040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商业价值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51967" y="18288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目标市场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2151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市场规模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1967" y="2799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市场时机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1967" y="2475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竞争格局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3581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产品定位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2400" y="3905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产品愿景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4553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实施计划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62400" y="42294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功能概要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2400" y="511844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产品成本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400" y="5867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产品风险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规避方案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6200" y="12192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产品价值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6200" y="2299954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市场分析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86200" y="31242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产品目标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 bwMode="gray">
          <a:xfrm>
            <a:off x="2590800" y="2086800"/>
            <a:ext cx="504000" cy="504000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价值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 bwMode="gray">
          <a:xfrm>
            <a:off x="2590800" y="3962400"/>
            <a:ext cx="504000" cy="504000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gray">
          <a:xfrm>
            <a:off x="2590800" y="5029200"/>
            <a:ext cx="504000" cy="504000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gray">
          <a:xfrm>
            <a:off x="2590800" y="5791200"/>
            <a:ext cx="504000" cy="504000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左大括号 29"/>
          <p:cNvSpPr/>
          <p:nvPr/>
        </p:nvSpPr>
        <p:spPr>
          <a:xfrm>
            <a:off x="5094767" y="1909954"/>
            <a:ext cx="304800" cy="115200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>
            <a:off x="5094767" y="1100400"/>
            <a:ext cx="304800" cy="57600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3505200" y="1219200"/>
            <a:ext cx="304800" cy="213360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/>
          <p:cNvSpPr/>
          <p:nvPr/>
        </p:nvSpPr>
        <p:spPr>
          <a:xfrm>
            <a:off x="3505200" y="3660000"/>
            <a:ext cx="304800" cy="1152000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>
            <a:off x="3505200" y="5304600"/>
            <a:ext cx="304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3505200" y="6019800"/>
            <a:ext cx="304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30" grpId="0" animBg="1"/>
      <p:bldP spid="32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PRD-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1295400"/>
          </a:xfrm>
        </p:spPr>
        <p:txBody>
          <a:bodyPr/>
          <a:lstStyle/>
          <a:p>
            <a:r>
              <a:rPr lang="en-US" altLang="zh-CN" sz="2400" i="1" dirty="0" smtClean="0"/>
              <a:t>PRD</a:t>
            </a:r>
            <a:r>
              <a:rPr lang="zh-CN" altLang="en-US" i="1" dirty="0" smtClean="0"/>
              <a:t>，</a:t>
            </a:r>
            <a:r>
              <a:rPr lang="en-US" altLang="zh-CN" i="1" dirty="0" smtClean="0"/>
              <a:t> Product Requirement Document </a:t>
            </a:r>
            <a:r>
              <a:rPr lang="zh-CN" altLang="en-US" i="1" dirty="0" smtClean="0"/>
              <a:t>，产品需求文档</a:t>
            </a:r>
            <a:endParaRPr lang="en-US" altLang="zh-CN" sz="2400" i="1" dirty="0" smtClean="0"/>
          </a:p>
          <a:p>
            <a:pPr marL="0" lvl="1"/>
            <a:r>
              <a:rPr lang="zh-CN" altLang="en-US" b="1" dirty="0" smtClean="0"/>
              <a:t>       用于完整描述产品需求，向研发部门明确产品的功能要求和性能要求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95400" y="4856946"/>
            <a:ext cx="1295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项目经理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200400"/>
            <a:ext cx="16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开发工程师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018746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撰写测试用例、测试产品功能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018746"/>
            <a:ext cx="1219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测试人员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3200400"/>
            <a:ext cx="251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设计系统、编写程序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837092"/>
            <a:ext cx="259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开展项目管理工作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667000" y="3448854"/>
            <a:ext cx="1981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67000" y="4267200"/>
            <a:ext cx="1981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667000" y="5085546"/>
            <a:ext cx="19812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 bwMode="gray">
          <a:xfrm>
            <a:off x="3276600" y="2971800"/>
            <a:ext cx="7620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vert="eaVert" wrap="none" rtlCol="0" anchor="ctr"/>
          <a:lstStyle/>
          <a:p>
            <a:pPr algn="ctr" eaLnBrk="0" hangingPunct="0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56000" y="3399472"/>
            <a:ext cx="461665" cy="170592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 eaLnBrk="0" hangingPunct="0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产品需求文档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5" grpId="0" animBg="1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PRD-</a:t>
            </a:r>
            <a:r>
              <a:rPr lang="zh-CN" altLang="en-US" dirty="0" smtClean="0"/>
              <a:t>主要内容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5341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椭圆 9"/>
          <p:cNvSpPr/>
          <p:nvPr/>
        </p:nvSpPr>
        <p:spPr bwMode="gray">
          <a:xfrm>
            <a:off x="1728000" y="4038600"/>
            <a:ext cx="1219200" cy="381000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gray">
          <a:xfrm>
            <a:off x="1676400" y="4636800"/>
            <a:ext cx="990600" cy="381000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PRD-</a:t>
            </a:r>
            <a:r>
              <a:rPr lang="zh-CN" altLang="en-US" dirty="0" smtClean="0"/>
              <a:t>主要内容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功能描述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33400"/>
          </a:xfrm>
        </p:spPr>
        <p:txBody>
          <a:bodyPr/>
          <a:lstStyle/>
          <a:p>
            <a:r>
              <a:rPr lang="zh-CN" altLang="en-US" dirty="0" smtClean="0"/>
              <a:t>产品功能分解的四大规则：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856125"/>
            <a:ext cx="6096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25000"/>
              </a:lnSpc>
              <a:buAutoNum type="arabicPeriod"/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按功能在系统中的位置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如：前台界面—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用户管理后台—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官方管理后台</a:t>
            </a:r>
          </a:p>
          <a:p>
            <a:pPr marL="457200" lvl="0" indent="-457200">
              <a:lnSpc>
                <a:spcPct val="125000"/>
              </a:lnSpc>
              <a:spcBef>
                <a:spcPts val="1200"/>
              </a:spcBef>
              <a:buAutoNum type="arabicPeriod" startAt="2"/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按业务流程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如：步骤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25000"/>
              </a:lnSpc>
              <a:spcBef>
                <a:spcPts val="1200"/>
              </a:spcBef>
              <a:buAutoNum type="arabicPeriod" startAt="3"/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按功能主次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主要功能—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次要功能</a:t>
            </a:r>
          </a:p>
          <a:p>
            <a:pPr marL="457200" lvl="0" indent="-457200">
              <a:lnSpc>
                <a:spcPct val="125000"/>
              </a:lnSpc>
              <a:spcBef>
                <a:spcPts val="1200"/>
              </a:spcBef>
              <a:buAutoNum type="arabicPeriod" startAt="4"/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按功能所处界面位置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25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如：上—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下、左—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右</a:t>
            </a:r>
            <a:endParaRPr lang="zh-CN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PRD-</a:t>
            </a:r>
            <a:r>
              <a:rPr lang="zh-CN" altLang="en-US" dirty="0" smtClean="0"/>
              <a:t>主要内容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功能描述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381000" y="1143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2400" b="1" i="1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用例</a:t>
            </a:r>
            <a:r>
              <a:rPr kumimoji="0" lang="zh-CN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sz="2000" b="1" i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 Case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04000" lvl="1" indent="11113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在不展现系统或子系统内部结构的情况下，对系统或子系统的某个连贯的功能单元的定义和描述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504000" marR="0" lvl="1" indent="11113" algn="l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67025"/>
            <a:ext cx="57626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PRD-</a:t>
            </a:r>
            <a:r>
              <a:rPr lang="zh-CN" altLang="en-US" dirty="0" smtClean="0"/>
              <a:t>主要内容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功能描述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1676400" cy="533400"/>
          </a:xfrm>
        </p:spPr>
        <p:txBody>
          <a:bodyPr/>
          <a:lstStyle/>
          <a:p>
            <a:r>
              <a:rPr lang="zh-CN" altLang="en-US" dirty="0" smtClean="0"/>
              <a:t>用例范例：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803" y="1143000"/>
            <a:ext cx="426999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前言</a:t>
            </a:r>
            <a:r>
              <a:rPr lang="en-US" altLang="zh-CN" dirty="0" smtClean="0"/>
              <a:t>-</a:t>
            </a:r>
            <a:r>
              <a:rPr lang="zh-CN" altLang="en-US" dirty="0" smtClean="0"/>
              <a:t>产品经理的主要工作职责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rot="10800000" flipH="1" flipV="1">
            <a:off x="914401" y="5563144"/>
            <a:ext cx="5220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 bwMode="gray">
          <a:xfrm>
            <a:off x="838200" y="5482128"/>
            <a:ext cx="144000" cy="144000"/>
          </a:xfrm>
          <a:prstGeom prst="flowChartConnector">
            <a:avLst/>
          </a:prstGeom>
          <a:ln>
            <a:solidFill>
              <a:srgbClr val="00B05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204992" y="5696564"/>
            <a:ext cx="2016000" cy="158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765376" y="5698152"/>
            <a:ext cx="3348000" cy="15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流程图: 排序 8"/>
          <p:cNvSpPr/>
          <p:nvPr/>
        </p:nvSpPr>
        <p:spPr>
          <a:xfrm>
            <a:off x="2830424" y="5554152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排序 9"/>
          <p:cNvSpPr/>
          <p:nvPr/>
        </p:nvSpPr>
        <p:spPr>
          <a:xfrm>
            <a:off x="4236672" y="5554152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排序 11"/>
          <p:cNvSpPr/>
          <p:nvPr/>
        </p:nvSpPr>
        <p:spPr>
          <a:xfrm>
            <a:off x="5653872" y="5554136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 bwMode="gray">
          <a:xfrm>
            <a:off x="6104400" y="5617128"/>
            <a:ext cx="144000" cy="144000"/>
          </a:xfrm>
          <a:prstGeom prst="flowChartConnector">
            <a:avLst/>
          </a:prstGeom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流程图: 联系 14"/>
          <p:cNvSpPr/>
          <p:nvPr/>
        </p:nvSpPr>
        <p:spPr bwMode="gray">
          <a:xfrm>
            <a:off x="8169424" y="5617128"/>
            <a:ext cx="144000" cy="144000"/>
          </a:xfrm>
          <a:prstGeom prst="flowChartConnector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513312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用户需求</a:t>
            </a:r>
            <a:endParaRPr lang="zh-CN" altLang="en-US" sz="1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800" y="520512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产品需求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8688" y="5205129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产品功能</a:t>
            </a:r>
            <a:endParaRPr lang="zh-CN" altLang="en-US" sz="12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88232" y="585320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用户需求分析</a:t>
            </a:r>
            <a:endParaRPr lang="zh-CN" altLang="en-US" sz="12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5853201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产品功能规划</a:t>
            </a:r>
            <a:endParaRPr lang="zh-CN" altLang="en-US" sz="12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44816" y="5853201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产品功能实现</a:t>
            </a:r>
            <a:endParaRPr lang="zh-CN" altLang="en-US" sz="1200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>
            <a:stCxn id="9" idx="0"/>
            <a:endCxn id="39" idx="4"/>
          </p:cNvCxnSpPr>
          <p:nvPr/>
        </p:nvCxnSpPr>
        <p:spPr>
          <a:xfrm flipV="1">
            <a:off x="2866424" y="3573600"/>
            <a:ext cx="2848" cy="19805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0"/>
            <a:endCxn id="40" idx="4"/>
          </p:cNvCxnSpPr>
          <p:nvPr/>
        </p:nvCxnSpPr>
        <p:spPr>
          <a:xfrm flipV="1">
            <a:off x="4272672" y="3463200"/>
            <a:ext cx="2400" cy="20909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2" idx="0"/>
          </p:cNvCxnSpPr>
          <p:nvPr/>
        </p:nvCxnSpPr>
        <p:spPr>
          <a:xfrm flipH="1" flipV="1">
            <a:off x="5688672" y="2320200"/>
            <a:ext cx="1200" cy="32339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排序 24"/>
          <p:cNvSpPr/>
          <p:nvPr/>
        </p:nvSpPr>
        <p:spPr>
          <a:xfrm>
            <a:off x="3290472" y="5554152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5" idx="0"/>
            <a:endCxn id="44" idx="4"/>
          </p:cNvCxnSpPr>
          <p:nvPr/>
        </p:nvCxnSpPr>
        <p:spPr>
          <a:xfrm flipV="1">
            <a:off x="3326472" y="4987200"/>
            <a:ext cx="0" cy="5669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排序 28"/>
          <p:cNvSpPr/>
          <p:nvPr/>
        </p:nvSpPr>
        <p:spPr>
          <a:xfrm>
            <a:off x="5172184" y="5554152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41" idx="4"/>
          </p:cNvCxnSpPr>
          <p:nvPr/>
        </p:nvCxnSpPr>
        <p:spPr>
          <a:xfrm flipH="1" flipV="1">
            <a:off x="5206984" y="4225200"/>
            <a:ext cx="1200" cy="13289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排序 30"/>
          <p:cNvSpPr/>
          <p:nvPr/>
        </p:nvSpPr>
        <p:spPr>
          <a:xfrm>
            <a:off x="3776328" y="5554152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>
            <a:stCxn id="31" idx="0"/>
            <a:endCxn id="37" idx="4"/>
          </p:cNvCxnSpPr>
          <p:nvPr/>
        </p:nvCxnSpPr>
        <p:spPr>
          <a:xfrm flipH="1" flipV="1">
            <a:off x="3807528" y="2583000"/>
            <a:ext cx="4800" cy="29711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排序 33"/>
          <p:cNvSpPr/>
          <p:nvPr/>
        </p:nvSpPr>
        <p:spPr>
          <a:xfrm>
            <a:off x="4695672" y="5554152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stCxn id="34" idx="0"/>
            <a:endCxn id="49" idx="4"/>
          </p:cNvCxnSpPr>
          <p:nvPr/>
        </p:nvCxnSpPr>
        <p:spPr>
          <a:xfrm flipV="1">
            <a:off x="4731672" y="5021400"/>
            <a:ext cx="600" cy="5327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 bwMode="gray">
          <a:xfrm>
            <a:off x="3447528" y="18630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gray">
          <a:xfrm>
            <a:off x="2509272" y="28536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gray">
          <a:xfrm>
            <a:off x="3915072" y="27432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" name="椭圆 40"/>
          <p:cNvSpPr/>
          <p:nvPr/>
        </p:nvSpPr>
        <p:spPr bwMode="gray">
          <a:xfrm>
            <a:off x="4846984" y="35052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gray">
          <a:xfrm>
            <a:off x="5299800" y="16002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4" name="椭圆 43"/>
          <p:cNvSpPr/>
          <p:nvPr/>
        </p:nvSpPr>
        <p:spPr bwMode="gray">
          <a:xfrm>
            <a:off x="2966472" y="42672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3047702"/>
            <a:ext cx="1008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产品需求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0000" y="3006000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BRD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42400" y="1878600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PRD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672" y="4504684"/>
            <a:ext cx="64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流程图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3272" y="3691800"/>
            <a:ext cx="9319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产品需求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确认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27784" y="2100484"/>
            <a:ext cx="7920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产品原型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12872" y="4453502"/>
            <a:ext cx="859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视觉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50" b="1" dirty="0" smtClean="0">
                <a:latin typeface="微软雅黑" pitchFamily="34" charset="-122"/>
                <a:ea typeface="微软雅黑" pitchFamily="34" charset="-122"/>
              </a:rPr>
              <a:t>DEMO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gray">
          <a:xfrm>
            <a:off x="4372272" y="43014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流程图: 排序 59"/>
          <p:cNvSpPr/>
          <p:nvPr/>
        </p:nvSpPr>
        <p:spPr>
          <a:xfrm>
            <a:off x="1467000" y="5478600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60" idx="0"/>
            <a:endCxn id="62" idx="4"/>
          </p:cNvCxnSpPr>
          <p:nvPr/>
        </p:nvCxnSpPr>
        <p:spPr>
          <a:xfrm flipV="1">
            <a:off x="1503000" y="3268800"/>
            <a:ext cx="0" cy="2209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 bwMode="gray">
          <a:xfrm>
            <a:off x="1143000" y="25488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43000" y="2798400"/>
            <a:ext cx="72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用户研究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流程图: 排序 63"/>
          <p:cNvSpPr/>
          <p:nvPr/>
        </p:nvSpPr>
        <p:spPr>
          <a:xfrm>
            <a:off x="1924200" y="5478600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>
            <a:stCxn id="64" idx="0"/>
            <a:endCxn id="66" idx="4"/>
          </p:cNvCxnSpPr>
          <p:nvPr/>
        </p:nvCxnSpPr>
        <p:spPr>
          <a:xfrm flipV="1">
            <a:off x="1960200" y="3996600"/>
            <a:ext cx="0" cy="148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/>
          <p:cNvSpPr/>
          <p:nvPr/>
        </p:nvSpPr>
        <p:spPr bwMode="gray">
          <a:xfrm>
            <a:off x="1600200" y="32766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00200" y="3526800"/>
            <a:ext cx="72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数据分析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流程图: 排序 67"/>
          <p:cNvSpPr/>
          <p:nvPr/>
        </p:nvSpPr>
        <p:spPr>
          <a:xfrm>
            <a:off x="2381400" y="5478600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连接符 68"/>
          <p:cNvCxnSpPr>
            <a:stCxn id="68" idx="0"/>
            <a:endCxn id="70" idx="4"/>
          </p:cNvCxnSpPr>
          <p:nvPr/>
        </p:nvCxnSpPr>
        <p:spPr>
          <a:xfrm flipV="1">
            <a:off x="2417400" y="4716600"/>
            <a:ext cx="0" cy="762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 bwMode="gray">
          <a:xfrm>
            <a:off x="2057400" y="39966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57400" y="4190702"/>
            <a:ext cx="727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竞争对手</a:t>
            </a:r>
            <a:endParaRPr lang="en-US" altLang="zh-CN" sz="105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流程图: 排序 72"/>
          <p:cNvSpPr/>
          <p:nvPr/>
        </p:nvSpPr>
        <p:spPr>
          <a:xfrm>
            <a:off x="6606600" y="5631000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>
            <a:stCxn id="73" idx="0"/>
            <a:endCxn id="75" idx="4"/>
          </p:cNvCxnSpPr>
          <p:nvPr/>
        </p:nvCxnSpPr>
        <p:spPr>
          <a:xfrm flipV="1">
            <a:off x="6642600" y="4945200"/>
            <a:ext cx="0" cy="685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/>
          <p:cNvSpPr/>
          <p:nvPr/>
        </p:nvSpPr>
        <p:spPr bwMode="gray">
          <a:xfrm>
            <a:off x="6282600" y="42252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82600" y="4504684"/>
            <a:ext cx="72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资源协调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流程图: 排序 76"/>
          <p:cNvSpPr/>
          <p:nvPr/>
        </p:nvSpPr>
        <p:spPr>
          <a:xfrm>
            <a:off x="7105800" y="5631000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>
            <a:stCxn id="77" idx="0"/>
            <a:endCxn id="79" idx="4"/>
          </p:cNvCxnSpPr>
          <p:nvPr/>
        </p:nvCxnSpPr>
        <p:spPr>
          <a:xfrm flipV="1">
            <a:off x="7141800" y="3573600"/>
            <a:ext cx="0" cy="2057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 bwMode="gray">
          <a:xfrm>
            <a:off x="6781800" y="28536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81800" y="3133084"/>
            <a:ext cx="72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进度控制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流程图: 排序 80"/>
          <p:cNvSpPr/>
          <p:nvPr/>
        </p:nvSpPr>
        <p:spPr>
          <a:xfrm>
            <a:off x="7597200" y="5631000"/>
            <a:ext cx="72000" cy="144000"/>
          </a:xfrm>
          <a:prstGeom prst="flowChartSor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stCxn id="81" idx="0"/>
            <a:endCxn id="83" idx="4"/>
          </p:cNvCxnSpPr>
          <p:nvPr/>
        </p:nvCxnSpPr>
        <p:spPr>
          <a:xfrm flipV="1">
            <a:off x="7633200" y="4987200"/>
            <a:ext cx="0" cy="643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/>
          <p:cNvSpPr/>
          <p:nvPr/>
        </p:nvSpPr>
        <p:spPr bwMode="gray">
          <a:xfrm>
            <a:off x="7273200" y="4267200"/>
            <a:ext cx="720000" cy="7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73200" y="4546684"/>
            <a:ext cx="727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 smtClean="0">
                <a:latin typeface="微软雅黑" pitchFamily="34" charset="-122"/>
                <a:ea typeface="微软雅黑" pitchFamily="34" charset="-122"/>
              </a:rPr>
              <a:t>验收测试</a:t>
            </a:r>
            <a:endParaRPr lang="zh-CN" altLang="en-US" sz="105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9" grpId="0"/>
      <p:bldP spid="20" grpId="0"/>
      <p:bldP spid="21" grpId="0"/>
      <p:bldP spid="25" grpId="0" animBg="1"/>
      <p:bldP spid="29" grpId="0" animBg="1"/>
      <p:bldP spid="31" grpId="0" animBg="1"/>
      <p:bldP spid="34" grpId="0" animBg="1"/>
      <p:bldP spid="37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6" grpId="0"/>
      <p:bldP spid="11" grpId="0"/>
      <p:bldP spid="13" grpId="0"/>
      <p:bldP spid="26" grpId="0"/>
      <p:bldP spid="28" grpId="0"/>
      <p:bldP spid="32" grpId="0"/>
      <p:bldP spid="35" grpId="0"/>
      <p:bldP spid="49" grpId="0" animBg="1"/>
      <p:bldP spid="60" grpId="0" animBg="1"/>
      <p:bldP spid="62" grpId="0" animBg="1"/>
      <p:bldP spid="63" grpId="0"/>
      <p:bldP spid="64" grpId="0" animBg="1"/>
      <p:bldP spid="66" grpId="0" animBg="1"/>
      <p:bldP spid="67" grpId="0"/>
      <p:bldP spid="68" grpId="0" animBg="1"/>
      <p:bldP spid="70" grpId="0" animBg="1"/>
      <p:bldP spid="71" grpId="0"/>
      <p:bldP spid="73" grpId="0" animBg="1"/>
      <p:bldP spid="75" grpId="0" animBg="1"/>
      <p:bldP spid="76" grpId="0"/>
      <p:bldP spid="77" grpId="0" animBg="1"/>
      <p:bldP spid="79" grpId="0" animBg="1"/>
      <p:bldP spid="80" grpId="0"/>
      <p:bldP spid="81" grpId="0" animBg="1"/>
      <p:bldP spid="83" grpId="0" animBg="1"/>
      <p:bldP spid="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90900"/>
            <a:ext cx="71151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609600"/>
          </a:xfrm>
        </p:spPr>
        <p:txBody>
          <a:bodyPr/>
          <a:lstStyle/>
          <a:p>
            <a:r>
              <a:rPr lang="en-US" altLang="zh-CN" dirty="0" smtClean="0"/>
              <a:t>PRD-</a:t>
            </a:r>
            <a:r>
              <a:rPr lang="zh-CN" altLang="en-US" dirty="0" smtClean="0"/>
              <a:t>主要内容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功能描述</a:t>
            </a:r>
            <a:endParaRPr lang="zh-CN" altLang="en-US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 bwMode="auto">
          <a:xfrm>
            <a:off x="381000" y="1143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2000" b="1" i="1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产品需求描述的界限：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04000" lvl="1" indent="11113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不需要说明技术实现细节，但要说明产品功能逻辑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314575"/>
            <a:ext cx="71247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未标题-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6625" y="2362200"/>
            <a:ext cx="561975" cy="552450"/>
          </a:xfrm>
          <a:prstGeom prst="rect">
            <a:avLst/>
          </a:prstGeom>
        </p:spPr>
      </p:pic>
      <p:pic>
        <p:nvPicPr>
          <p:cNvPr id="18" name="图片 17" descr="0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86625" y="3429000"/>
            <a:ext cx="561975" cy="55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PRD-</a:t>
            </a:r>
            <a:r>
              <a:rPr lang="zh-CN" altLang="en-US" dirty="0" smtClean="0"/>
              <a:t>五大要求</a:t>
            </a:r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2895600" y="2286000"/>
          <a:ext cx="3048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3022477"/>
            <a:ext cx="182880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必要内容无遗漏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功能描述完整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25908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做好版本管理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文档结构要清晰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使用技术化的语言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表述不能过于含糊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13026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表述没有歧义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同一内容前后表述一致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4953000"/>
            <a:ext cx="144780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多用图表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语言简练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523869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内容要充分确认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1524000"/>
            <a:ext cx="769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000" b="1" i="1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</a:t>
            </a:r>
            <a:endParaRPr lang="zh-CN" altLang="en-US" sz="2000" b="1" i="1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076451"/>
            <a:ext cx="464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336699"/>
              </a:buClr>
              <a:buFont typeface="Wingdings" pitchFamily="2" charset="2"/>
              <a:buNone/>
            </a:pPr>
            <a:r>
              <a:rPr lang="zh-CN" altLang="en-US" sz="175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用户需求分析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336699"/>
              </a:buClr>
            </a:pPr>
            <a:r>
              <a:rPr lang="zh-CN" altLang="en-US" sz="175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产品功能规划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336699"/>
              </a:buClr>
            </a:pP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产品功能实现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33400" y="1981200"/>
            <a:ext cx="3276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什么是项目</a:t>
            </a:r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381000" y="11430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2000" b="1" i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04000" lvl="1" indent="11113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是为了提供某项独特产品或服务所做的临时性努力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7800" y="36396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明确的目标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200400" y="3048000"/>
            <a:ext cx="685800" cy="7143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200400" y="3838545"/>
            <a:ext cx="68580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00400" y="3914745"/>
            <a:ext cx="685800" cy="65725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8600" y="2819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建设一条高速铁路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38600" y="363849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策划一场大型演出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8600" y="44766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开发一款新产品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29" grpId="0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为什么要项目管理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43000"/>
            <a:ext cx="4648200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互联网研发项目的不确定因素：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209400" y="2314800"/>
            <a:ext cx="2520000" cy="1800000"/>
          </a:xfrm>
          <a:prstGeom prst="triangle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91200" y="2071800"/>
            <a:ext cx="900000" cy="900000"/>
          </a:xfrm>
          <a:prstGeom prst="ellipse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4920" y="2327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范围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076800" y="3595800"/>
            <a:ext cx="900000" cy="900000"/>
          </a:xfrm>
          <a:prstGeom prst="ellipse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0520" y="3875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67400" y="3595800"/>
            <a:ext cx="900000" cy="900000"/>
          </a:xfrm>
          <a:prstGeom prst="ellipse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43600" y="3875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成本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4920" y="33026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质量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" y="5025480"/>
            <a:ext cx="1524000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不确定因素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5025480"/>
            <a:ext cx="381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相互影响  相互制约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600" y="5539026"/>
            <a:ext cx="1524000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项目管理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1800" y="5539026"/>
            <a:ext cx="586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增强对项目的控制，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对项目的各类制约因素进行综合地协调平衡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，以实现项目整体效益的最大化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2362200" y="5787480"/>
            <a:ext cx="533400" cy="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89600" y="23256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75200" y="3866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快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43600" y="38664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94920" y="33026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好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  <p:bldP spid="10" grpId="1"/>
      <p:bldP spid="11" grpId="0" animBg="1"/>
      <p:bldP spid="12" grpId="0"/>
      <p:bldP spid="12" grpId="1"/>
      <p:bldP spid="13" grpId="0" animBg="1"/>
      <p:bldP spid="14" grpId="0"/>
      <p:bldP spid="14" grpId="1"/>
      <p:bldP spid="15" grpId="0"/>
      <p:bldP spid="15" grpId="1"/>
      <p:bldP spid="16" grpId="0"/>
      <p:bldP spid="17" grpId="0"/>
      <p:bldP spid="18" grpId="0"/>
      <p:bldP spid="19" grpId="0"/>
      <p:bldP spid="31" grpId="0"/>
      <p:bldP spid="32" grpId="0"/>
      <p:bldP spid="33" grpId="0"/>
      <p:bldP spid="34" grpId="0"/>
      <p:bldP spid="34" grpId="1"/>
      <p:bldP spid="34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什么是项目管理</a:t>
            </a:r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381000" y="1143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2000" b="1" i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项目管理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04000" lvl="1" indent="11113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指的是在项目活动中运用各种专门的知识、技能、工具和方法，使项目能够在有限资源限定条件下实现项目目标。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 bwMode="gray">
          <a:xfrm>
            <a:off x="3886200" y="4038600"/>
            <a:ext cx="1295400" cy="457200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项目计划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3028146"/>
            <a:ext cx="4800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根据项目要求制定行之有效的项目计划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4953000"/>
            <a:ext cx="4800600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按照项目计划对项目执行过程进行控制</a:t>
            </a:r>
          </a:p>
        </p:txBody>
      </p:sp>
      <p:sp>
        <p:nvSpPr>
          <p:cNvPr id="17" name="Freeform 8"/>
          <p:cNvSpPr>
            <a:spLocks/>
          </p:cNvSpPr>
          <p:nvPr/>
        </p:nvSpPr>
        <p:spPr bwMode="gray">
          <a:xfrm rot="18683872">
            <a:off x="5376276" y="3962608"/>
            <a:ext cx="988263" cy="74608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8"/>
          <p:cNvSpPr>
            <a:spLocks/>
          </p:cNvSpPr>
          <p:nvPr/>
        </p:nvSpPr>
        <p:spPr bwMode="gray">
          <a:xfrm rot="7753151">
            <a:off x="2790628" y="3808871"/>
            <a:ext cx="988263" cy="74608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7" grpId="1" animBg="1"/>
      <p:bldP spid="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制定项目进度计划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44780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主要步骤：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确定项目团队成员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界定项目范围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分解项目工作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评估任务工作量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制定项目进度计划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Step1.  </a:t>
            </a:r>
            <a:r>
              <a:rPr lang="zh-CN" altLang="en-US" dirty="0" smtClean="0"/>
              <a:t>确定项目团队成员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171700"/>
            <a:ext cx="68580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4511084"/>
            <a:ext cx="548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：避免在项目后期增加新成员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Step2.  </a:t>
            </a:r>
            <a:r>
              <a:rPr lang="zh-CN" altLang="en-US" dirty="0" smtClean="0"/>
              <a:t>界定项目范围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43400" y="3539347"/>
            <a:ext cx="381000" cy="65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≠</a:t>
            </a:r>
          </a:p>
        </p:txBody>
      </p:sp>
      <p:sp>
        <p:nvSpPr>
          <p:cNvPr id="11" name="矩形 10"/>
          <p:cNvSpPr/>
          <p:nvPr/>
        </p:nvSpPr>
        <p:spPr bwMode="gray">
          <a:xfrm>
            <a:off x="2819400" y="3657600"/>
            <a:ext cx="1295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项目范围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gray">
          <a:xfrm>
            <a:off x="5029200" y="3657600"/>
            <a:ext cx="12954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产品范围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内容占位符 1"/>
          <p:cNvSpPr txBox="1">
            <a:spLocks/>
          </p:cNvSpPr>
          <p:nvPr/>
        </p:nvSpPr>
        <p:spPr bwMode="auto">
          <a:xfrm>
            <a:off x="381000" y="1143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2000" b="1" i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项目范围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04000" lvl="1" indent="11113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为达成项目目标所应该完成的全部项目工作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Step3.  </a:t>
            </a:r>
            <a:r>
              <a:rPr lang="zh-CN" altLang="en-US" dirty="0" smtClean="0"/>
              <a:t>分解项目工作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093184"/>
            <a:ext cx="7467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好处：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独立的 → 便于给项目团队成员划分工作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范围较小的 → 使项目时间、项目成本评估的准确度大大提升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可交付成果 → 使每个项目成员的责任更加清晰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可交付成果 → 方便项目经理监控项目进展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381000" y="1143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2000" b="1" i="1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分解项目工作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04000" lvl="1" indent="11113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按照一定的方式将项目工作逐步分类细分成一个个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独立的</a:t>
            </a: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范围较小的</a:t>
            </a: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可以产生有形结果</a:t>
            </a: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的工作任务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400" y="1524000"/>
            <a:ext cx="7696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000" b="1" i="1" dirty="0" smtClean="0">
                <a:solidFill>
                  <a:schemeClr val="bg1">
                    <a:lumMod val="9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</a:t>
            </a:r>
            <a:endParaRPr lang="zh-CN" altLang="en-US" sz="2000" b="1" i="1" dirty="0">
              <a:solidFill>
                <a:schemeClr val="bg1">
                  <a:lumMod val="95000"/>
                </a:schemeClr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33400" y="1981200"/>
            <a:ext cx="3276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3400" y="2076451"/>
            <a:ext cx="464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336699"/>
              </a:buClr>
            </a:pPr>
            <a:r>
              <a:rPr lang="zh-CN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用户需求分析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336699"/>
              </a:buClr>
            </a:pPr>
            <a:r>
              <a:rPr lang="zh-CN" altLang="en-US" sz="175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产品功能规划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336699"/>
              </a:buClr>
              <a:buFont typeface="Wingdings" pitchFamily="2" charset="2"/>
              <a:buNone/>
            </a:pPr>
            <a:r>
              <a:rPr lang="zh-CN" altLang="en-US" sz="1750" dirty="0" smtClean="0">
                <a:solidFill>
                  <a:schemeClr val="bg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产品功能实现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Step3.  </a:t>
            </a:r>
            <a:r>
              <a:rPr lang="zh-CN" altLang="en-US" dirty="0" smtClean="0"/>
              <a:t>分解项目工作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600200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分解原则：</a:t>
            </a:r>
            <a:r>
              <a:rPr lang="zh-CN" altLang="en-US" sz="20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充分  必要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743200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分解方式：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按照实施过程分解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按照产品结构分解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按照产品功能分解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0"/>
            <a:ext cx="3657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Step4.  </a:t>
            </a:r>
            <a:r>
              <a:rPr lang="zh-CN" altLang="en-US" dirty="0" smtClean="0"/>
              <a:t>评估任务工作量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895600"/>
            <a:ext cx="7620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：工作量单位“人天”，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人天即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个人需要工作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个工作日的量</a:t>
            </a:r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381000" y="1143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2000" b="1" i="1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评估任务工作量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04000" lvl="1" indent="11113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项目组成员根据过往项目经验及本次项目的实际情况，较准确地估算完成每个工作任务所要耗费的工作量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Step5.  </a:t>
            </a:r>
            <a:r>
              <a:rPr lang="zh-CN" altLang="en-US" dirty="0" smtClean="0"/>
              <a:t>制定项目进度计划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8077200" cy="492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1143000"/>
            <a:ext cx="769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目标：确定（谁）在（什么时间）应该完成（什么工作任务）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Step5.  </a:t>
            </a:r>
            <a:r>
              <a:rPr lang="zh-CN" altLang="en-US" dirty="0" smtClean="0"/>
              <a:t>制定项目进度计划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关键路径法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1676400"/>
          </a:xfrm>
        </p:spPr>
        <p:txBody>
          <a:bodyPr/>
          <a:lstStyle/>
          <a:p>
            <a:r>
              <a:rPr lang="zh-CN" altLang="en-US" dirty="0" smtClean="0"/>
              <a:t>关键路径法的核心思想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通过分析项目过程中各个工作任务之间的相互关系，找出工期最长的路径，通过对</a:t>
            </a:r>
            <a:r>
              <a:rPr lang="zh-CN" altLang="en-US" dirty="0" smtClean="0">
                <a:solidFill>
                  <a:srgbClr val="C00000"/>
                </a:solidFill>
              </a:rPr>
              <a:t>关键路径上的关键任务</a:t>
            </a:r>
            <a:r>
              <a:rPr lang="zh-CN" altLang="en-US" dirty="0" smtClean="0"/>
              <a:t>进行优化来获得最佳的项目进度安排。</a:t>
            </a:r>
          </a:p>
        </p:txBody>
      </p:sp>
      <p:sp>
        <p:nvSpPr>
          <p:cNvPr id="7" name="椭圆 6"/>
          <p:cNvSpPr/>
          <p:nvPr/>
        </p:nvSpPr>
        <p:spPr bwMode="gray">
          <a:xfrm>
            <a:off x="1828800" y="3962400"/>
            <a:ext cx="381000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A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gray">
          <a:xfrm>
            <a:off x="3048000" y="3048000"/>
            <a:ext cx="381000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B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gray">
          <a:xfrm>
            <a:off x="3048000" y="4953000"/>
            <a:ext cx="381000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C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gray">
          <a:xfrm>
            <a:off x="4343400" y="3962400"/>
            <a:ext cx="381000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D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gray">
          <a:xfrm>
            <a:off x="5562600" y="3048000"/>
            <a:ext cx="381000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gray">
          <a:xfrm>
            <a:off x="5562600" y="4953000"/>
            <a:ext cx="381000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F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gray">
          <a:xfrm>
            <a:off x="6858000" y="3962400"/>
            <a:ext cx="381000" cy="381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0" hangingPunct="0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pitchFamily="2" charset="-122"/>
              </a:rPr>
              <a:t>G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ea typeface="宋体" pitchFamily="2" charset="-122"/>
            </a:endParaRPr>
          </a:p>
        </p:txBody>
      </p:sp>
      <p:cxnSp>
        <p:nvCxnSpPr>
          <p:cNvPr id="17" name="直接箭头连接符 16"/>
          <p:cNvCxnSpPr>
            <a:stCxn id="7" idx="6"/>
            <a:endCxn id="11" idx="2"/>
          </p:cNvCxnSpPr>
          <p:nvPr/>
        </p:nvCxnSpPr>
        <p:spPr>
          <a:xfrm>
            <a:off x="2209800" y="4152900"/>
            <a:ext cx="21336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7"/>
            <a:endCxn id="8" idx="3"/>
          </p:cNvCxnSpPr>
          <p:nvPr/>
        </p:nvCxnSpPr>
        <p:spPr>
          <a:xfrm flipV="1">
            <a:off x="2154004" y="3373204"/>
            <a:ext cx="949792" cy="6449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6"/>
            <a:endCxn id="12" idx="2"/>
          </p:cNvCxnSpPr>
          <p:nvPr/>
        </p:nvCxnSpPr>
        <p:spPr>
          <a:xfrm>
            <a:off x="3429000" y="3238500"/>
            <a:ext cx="21336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5"/>
            <a:endCxn id="10" idx="1"/>
          </p:cNvCxnSpPr>
          <p:nvPr/>
        </p:nvCxnSpPr>
        <p:spPr>
          <a:xfrm>
            <a:off x="2154004" y="4287604"/>
            <a:ext cx="949792" cy="7211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7"/>
            <a:endCxn id="11" idx="3"/>
          </p:cNvCxnSpPr>
          <p:nvPr/>
        </p:nvCxnSpPr>
        <p:spPr>
          <a:xfrm flipV="1">
            <a:off x="3373204" y="4287604"/>
            <a:ext cx="1025992" cy="7211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6"/>
            <a:endCxn id="13" idx="2"/>
          </p:cNvCxnSpPr>
          <p:nvPr/>
        </p:nvCxnSpPr>
        <p:spPr>
          <a:xfrm>
            <a:off x="3429000" y="5143500"/>
            <a:ext cx="213360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5"/>
            <a:endCxn id="11" idx="1"/>
          </p:cNvCxnSpPr>
          <p:nvPr/>
        </p:nvCxnSpPr>
        <p:spPr>
          <a:xfrm>
            <a:off x="3373204" y="3373204"/>
            <a:ext cx="1025992" cy="6449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7"/>
            <a:endCxn id="12" idx="3"/>
          </p:cNvCxnSpPr>
          <p:nvPr/>
        </p:nvCxnSpPr>
        <p:spPr>
          <a:xfrm flipV="1">
            <a:off x="4668604" y="3373204"/>
            <a:ext cx="949792" cy="6449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2" idx="5"/>
            <a:endCxn id="14" idx="1"/>
          </p:cNvCxnSpPr>
          <p:nvPr/>
        </p:nvCxnSpPr>
        <p:spPr>
          <a:xfrm>
            <a:off x="5887804" y="3373204"/>
            <a:ext cx="1025992" cy="6449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7"/>
            <a:endCxn id="14" idx="3"/>
          </p:cNvCxnSpPr>
          <p:nvPr/>
        </p:nvCxnSpPr>
        <p:spPr>
          <a:xfrm flipV="1">
            <a:off x="5887804" y="4287604"/>
            <a:ext cx="1025992" cy="72119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622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24200" y="3821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90800" y="4355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67200" y="4812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0" y="4355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24400" y="3505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267200" y="2907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246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0000" y="3352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05200" y="4419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2209800" y="4158000"/>
            <a:ext cx="2133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1" idx="7"/>
            <a:endCxn id="12" idx="3"/>
          </p:cNvCxnSpPr>
          <p:nvPr/>
        </p:nvCxnSpPr>
        <p:spPr>
          <a:xfrm flipV="1">
            <a:off x="4668604" y="3373204"/>
            <a:ext cx="949792" cy="644992"/>
          </a:xfrm>
          <a:prstGeom prst="straightConnector1">
            <a:avLst/>
          </a:prstGeom>
          <a:ln w="28575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2" idx="5"/>
            <a:endCxn id="14" idx="1"/>
          </p:cNvCxnSpPr>
          <p:nvPr/>
        </p:nvCxnSpPr>
        <p:spPr>
          <a:xfrm>
            <a:off x="5887804" y="3373204"/>
            <a:ext cx="1025992" cy="644992"/>
          </a:xfrm>
          <a:prstGeom prst="straightConnector1">
            <a:avLst/>
          </a:prstGeom>
          <a:ln w="28575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内容占位符 1"/>
          <p:cNvSpPr txBox="1">
            <a:spLocks/>
          </p:cNvSpPr>
          <p:nvPr/>
        </p:nvSpPr>
        <p:spPr bwMode="auto">
          <a:xfrm>
            <a:off x="685800" y="563880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marL="504000" marR="0" lvl="1" indent="11113" algn="l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关键路径是最长的路径，却代表着完成项目所要花费的最短时间</a:t>
            </a:r>
          </a:p>
          <a:p>
            <a:pPr marL="504000" marR="0" lvl="1" indent="11113" algn="l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Step5.  </a:t>
            </a:r>
            <a:r>
              <a:rPr lang="zh-CN" altLang="en-US" dirty="0" smtClean="0"/>
              <a:t>制定项目进度计划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关键路径法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47775"/>
            <a:ext cx="4876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609600" y="3124200"/>
            <a:ext cx="4419600" cy="125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160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向非关键路径要资源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2160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让关键路径上的任务尽可能多地并行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216000">
              <a:lnSpc>
                <a:spcPct val="125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缩短关键路径上的任务所需花费的时间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1000" y="1143000"/>
            <a:ext cx="3886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spcAft>
                <a:spcPts val="300"/>
              </a:spcAft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理清任务间关系，建立网络图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spcAft>
                <a:spcPts val="300"/>
              </a:spcAft>
              <a:buAutoNum type="arabicPeriod"/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找出关键路径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spcAft>
                <a:spcPts val="300"/>
              </a:spcAft>
            </a:pP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优化关键路径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4000" y="2428875"/>
            <a:ext cx="37147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9200" y="3714750"/>
            <a:ext cx="34004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14000" y="5238750"/>
            <a:ext cx="31623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4705350"/>
            <a:ext cx="35052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制定项目计划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495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 smtClean="0"/>
              <a:t>项目计划文档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/>
              <a:t>  项目介绍（项目概述、项目背景、项目价值和项目目标）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项目团队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项目范围（主要说明产品范围）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项目成本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里程碑计划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项目风险管理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项目沟通机制（沟通例会、周报）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跟踪、控制项目计划执行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04800" y="1600200"/>
            <a:ext cx="7086600" cy="914400"/>
          </a:xfrm>
        </p:spPr>
        <p:txBody>
          <a:bodyPr/>
          <a:lstStyle/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dirty="0" smtClean="0"/>
              <a:t>  </a:t>
            </a:r>
            <a:r>
              <a:rPr lang="zh-CN" altLang="en-US" dirty="0" smtClean="0"/>
              <a:t>加强项目沟通（鼓励反馈）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dirty="0" smtClean="0"/>
              <a:t>  设置项目检查点（周例会、周报、里程碑）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381000" y="1143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zh-CN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及时发现项目问题和风险</a:t>
            </a:r>
            <a:endParaRPr kumimoji="0" lang="en-US" altLang="zh-CN" sz="2000" b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内容占位符 1"/>
          <p:cNvSpPr txBox="1">
            <a:spLocks/>
          </p:cNvSpPr>
          <p:nvPr/>
        </p:nvSpPr>
        <p:spPr bwMode="auto">
          <a:xfrm>
            <a:off x="304800" y="31242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marL="504000" lvl="1" indent="11113" eaLnBrk="0" hangingPunct="0">
              <a:lnSpc>
                <a:spcPct val="125000"/>
              </a:lnSpc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  <a:buFont typeface="Arial" pitchFamily="34" charset="0"/>
              <a:buChar char="•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重点确定是否会对关键路径造成影响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381000" y="2667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zh-CN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判断项目变化对项目的影响</a:t>
            </a:r>
            <a:endParaRPr kumimoji="0" lang="en-US" altLang="zh-CN" sz="2000" b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304800" y="4267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marL="504000" lvl="1" indent="11113" eaLnBrk="0" hangingPunct="0">
              <a:lnSpc>
                <a:spcPct val="125000"/>
              </a:lnSpc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  <a:buFont typeface="Arial" pitchFamily="34" charset="0"/>
              <a:buChar char="•"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新项目计划要及时更新到每个项目团队成员手中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381000" y="3810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zh-CN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平衡项目因素，调整项目计划</a:t>
            </a:r>
            <a:endParaRPr kumimoji="0" lang="en-US" altLang="zh-CN" sz="2000" b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跟踪、控制项目计划执行</a:t>
            </a:r>
            <a:r>
              <a:rPr lang="en-US" altLang="zh-CN" dirty="0" smtClean="0"/>
              <a:t>-</a:t>
            </a:r>
            <a:r>
              <a:rPr lang="zh-CN" altLang="en-US" dirty="0" smtClean="0"/>
              <a:t>里程碑</a:t>
            </a:r>
            <a:endParaRPr lang="zh-CN" altLang="en-US" dirty="0"/>
          </a:p>
        </p:txBody>
      </p:sp>
      <p:sp>
        <p:nvSpPr>
          <p:cNvPr id="14" name="内容占位符 1"/>
          <p:cNvSpPr txBox="1">
            <a:spLocks/>
          </p:cNvSpPr>
          <p:nvPr/>
        </p:nvSpPr>
        <p:spPr bwMode="auto">
          <a:xfrm>
            <a:off x="381000" y="11430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2000" b="1" i="1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里程碑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04000" lvl="1" indent="11113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SzPct val="85000"/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是项目中的重大事件，它并不是实实在在要完成的任务，而仅仅只是一个时间点，通常指的是一个可交付成果的完成。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2895600"/>
            <a:ext cx="66484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如何提升项目管理效率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144780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几项关键工作：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严格控制产品范围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构建良好的沟通机制和渠道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不断激发团队战斗力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加强项目风险管理</a:t>
            </a:r>
          </a:p>
          <a:p>
            <a:pPr marL="457200" lvl="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做好每个项目的项目总结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P1 </a:t>
            </a:r>
            <a:r>
              <a:rPr lang="zh-CN" altLang="en-US" dirty="0" smtClean="0"/>
              <a:t>严格控制产品范围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6934200" cy="497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400"/>
              </a:spcAft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需求变更的影响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部分已完成的工作可能需要返工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项目团队成员间的沟通成本增加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需追加项目成本或延长项目时间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返工让项目团队成员产生不满、倦怠等负面情绪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400"/>
              </a:spcAft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需求变更的常见原因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产品经理需求描述不够明确或考虑不够完善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产品经理或需求方、相关方、公司高层对需求的确认不够充分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开发人员对需求的分析不够仔细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产品经理临时优化产品方案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公司高层或需求方临时对产品提出新的要求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  <a:spcAft>
                <a:spcPts val="400"/>
              </a:spcAft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如何减少需求变更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在项目正式实施之前锁定需求</a:t>
            </a:r>
          </a:p>
          <a:p>
            <a:pPr lvl="1">
              <a:lnSpc>
                <a:spcPct val="125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执行行之有效的需求变更控制流程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用户使用产品的原因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609600"/>
          </a:xfrm>
        </p:spPr>
        <p:txBody>
          <a:bodyPr/>
          <a:lstStyle/>
          <a:p>
            <a:pPr algn="ctr"/>
            <a:r>
              <a:rPr lang="zh-CN" altLang="en-US" dirty="0" smtClean="0"/>
              <a:t>产品满足用户的某种需求，给用户带去切实的、可感知的利益</a:t>
            </a:r>
            <a:endParaRPr lang="en-US" altLang="zh-CN" dirty="0" smtClean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0" y="47244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ctr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用户愿意使用一款产品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 bwMode="auto">
          <a:xfrm>
            <a:off x="0" y="33528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 indent="-342900" algn="ctr" eaLnBrk="0" hangingPunct="0">
              <a:lnSpc>
                <a:spcPct val="125000"/>
              </a:lnSpc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zh-CN" altLang="en-US" sz="20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产品对于用户具有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一定的价值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 bwMode="gray">
          <a:xfrm rot="5400000">
            <a:off x="4381500" y="2705100"/>
            <a:ext cx="381000" cy="45720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9" name="燕尾形 18"/>
          <p:cNvSpPr/>
          <p:nvPr/>
        </p:nvSpPr>
        <p:spPr bwMode="gray">
          <a:xfrm rot="5400000">
            <a:off x="4381500" y="4076700"/>
            <a:ext cx="381000" cy="45720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6" grpId="0" animBg="1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P2 </a:t>
            </a:r>
            <a:r>
              <a:rPr lang="zh-CN" altLang="en-US" dirty="0" smtClean="0"/>
              <a:t>构建良好的沟通机制和渠道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153400" cy="3772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400"/>
              </a:spcAft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良好沟通的重要性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良好的沟通可以使团队成员明确各自的职责，全面了解项目相关内容，及时掌握项目发生的变化，共同把握项目的实施节奏，有效避免不必要的重复工作，提升项目效率。</a:t>
            </a:r>
          </a:p>
          <a:p>
            <a:pPr>
              <a:lnSpc>
                <a:spcPct val="125000"/>
              </a:lnSpc>
              <a:spcBef>
                <a:spcPts val="30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如何确保良好沟通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为项目制定行之有效的沟通计划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为项目构建良好的沟通渠道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鼓励团队成员尽早沟通、主动沟通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P3 </a:t>
            </a:r>
            <a:r>
              <a:rPr lang="zh-CN" altLang="en-US" dirty="0" smtClean="0"/>
              <a:t>不断激发团队战斗力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153400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提升团队士气对项目经理的四点要求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积极主动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平等尊重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加强团队意识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有担当、不居功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P4 </a:t>
            </a:r>
            <a:r>
              <a:rPr lang="zh-CN" altLang="en-US" dirty="0" smtClean="0"/>
              <a:t>加强项目风险管理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8153400" cy="26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项目风险管理的四个步骤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风险识别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（需求风险、成本风险、技术风险、管理风险、外在风险）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风险量化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制定应对措施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风险监控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P5 </a:t>
            </a:r>
            <a:r>
              <a:rPr lang="zh-CN" altLang="en-US" dirty="0" smtClean="0"/>
              <a:t>做好每个项目的项目总结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7467600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项目总结的益处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对于项目经理：系统化积累经验教训，提升项目管理技能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对于公司：推广经验方法，优化具体的制度规范或流程，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          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让后续所有项目受益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  <a:spcBef>
                <a:spcPts val="3000"/>
              </a:spcBef>
              <a:spcAft>
                <a:spcPts val="400"/>
              </a:spcAft>
            </a:pP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项目总结的要求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简洁、准确、务实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2514600"/>
            <a:ext cx="9144000" cy="152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>
                <a:srgbClr val="40404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End</a:t>
            </a:r>
            <a:endParaRPr kumimoji="0" lang="zh-CN" altLang="en-US" sz="60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6238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主要内容来源于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《 </a:t>
            </a:r>
            <a:r>
              <a:rPr lang="zh-CN" altLang="en-US" sz="1600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产品经理的</a:t>
            </a:r>
            <a:r>
              <a:rPr lang="en-US" altLang="zh-CN" sz="1600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20</a:t>
            </a:r>
            <a:r>
              <a:rPr lang="zh-CN" altLang="en-US" sz="1600" u="sng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堂必修课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产品以满足用户需求为目的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1143000"/>
          </a:xfrm>
        </p:spPr>
        <p:txBody>
          <a:bodyPr/>
          <a:lstStyle/>
          <a:p>
            <a:r>
              <a:rPr lang="zh-CN" altLang="en-US" sz="2400" i="1" dirty="0" smtClean="0"/>
              <a:t>互联网产品   </a:t>
            </a:r>
            <a:r>
              <a:rPr lang="zh-CN" altLang="en-US" dirty="0" smtClean="0"/>
              <a:t>是指能够提供给用户使用，</a:t>
            </a:r>
            <a:endParaRPr lang="en-US" altLang="zh-CN" dirty="0" smtClean="0"/>
          </a:p>
          <a:p>
            <a:r>
              <a:rPr lang="zh-CN" altLang="en-US" dirty="0" smtClean="0"/>
              <a:t>                              以满足</a:t>
            </a:r>
            <a:r>
              <a:rPr lang="zh-CN" altLang="en-US" dirty="0" smtClean="0">
                <a:solidFill>
                  <a:srgbClr val="C00000"/>
                </a:solidFill>
              </a:rPr>
              <a:t>用户需求</a:t>
            </a:r>
            <a:r>
              <a:rPr lang="zh-CN" altLang="en-US" dirty="0" smtClean="0"/>
              <a:t>的一系列互联网</a:t>
            </a:r>
            <a:r>
              <a:rPr lang="zh-CN" altLang="en-US" dirty="0" smtClean="0">
                <a:solidFill>
                  <a:srgbClr val="C00000"/>
                </a:solidFill>
              </a:rPr>
              <a:t>功能的组合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35560" y="3020199"/>
            <a:ext cx="1584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了解未来天气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16800" y="3020199"/>
            <a:ext cx="1584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未来三天天气预报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5560" y="4391799"/>
            <a:ext cx="1584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查询多城市天气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6800" y="4391823"/>
            <a:ext cx="1584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城市搜索切换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5560" y="5098599"/>
            <a:ext cx="1584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获取相关生活建议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35680" y="3706023"/>
            <a:ext cx="1584000" cy="36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了解当前天气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6800" y="3705999"/>
            <a:ext cx="1584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实时天气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16800" y="5098599"/>
            <a:ext cx="1584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穿衣等生活指数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4319560" y="3200199"/>
            <a:ext cx="49724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3"/>
            <a:endCxn id="11" idx="1"/>
          </p:cNvCxnSpPr>
          <p:nvPr/>
        </p:nvCxnSpPr>
        <p:spPr>
          <a:xfrm flipV="1">
            <a:off x="4319680" y="3885999"/>
            <a:ext cx="497120" cy="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8" idx="1"/>
          </p:cNvCxnSpPr>
          <p:nvPr/>
        </p:nvCxnSpPr>
        <p:spPr>
          <a:xfrm>
            <a:off x="4319560" y="4571799"/>
            <a:ext cx="497240" cy="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12" idx="1"/>
          </p:cNvCxnSpPr>
          <p:nvPr/>
        </p:nvCxnSpPr>
        <p:spPr>
          <a:xfrm>
            <a:off x="4319560" y="5278599"/>
            <a:ext cx="49724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stealth" w="med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219200" y="4031799"/>
            <a:ext cx="1080000" cy="360000"/>
          </a:xfrm>
          <a:prstGeom prst="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目标用户群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44800" y="4031799"/>
            <a:ext cx="1080000" cy="360000"/>
          </a:xfrm>
          <a:prstGeom prst="rect">
            <a:avLst/>
          </a:prstGeom>
          <a:ln w="1270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天气预报</a:t>
            </a:r>
            <a:endParaRPr lang="zh-CN" altLang="en-US" sz="13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>
            <a:stCxn id="17" idx="3"/>
            <a:endCxn id="5" idx="1"/>
          </p:cNvCxnSpPr>
          <p:nvPr/>
        </p:nvCxnSpPr>
        <p:spPr>
          <a:xfrm flipV="1">
            <a:off x="2299200" y="3200199"/>
            <a:ext cx="436360" cy="10116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7" idx="3"/>
            <a:endCxn id="10" idx="1"/>
          </p:cNvCxnSpPr>
          <p:nvPr/>
        </p:nvCxnSpPr>
        <p:spPr>
          <a:xfrm flipV="1">
            <a:off x="2299200" y="3886023"/>
            <a:ext cx="436480" cy="3257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7" idx="1"/>
          </p:cNvCxnSpPr>
          <p:nvPr/>
        </p:nvCxnSpPr>
        <p:spPr>
          <a:xfrm>
            <a:off x="2299200" y="4211799"/>
            <a:ext cx="436360" cy="360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3"/>
            <a:endCxn id="9" idx="1"/>
          </p:cNvCxnSpPr>
          <p:nvPr/>
        </p:nvCxnSpPr>
        <p:spPr>
          <a:xfrm>
            <a:off x="2299200" y="4211799"/>
            <a:ext cx="436360" cy="10668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8" idx="1"/>
          </p:cNvCxnSpPr>
          <p:nvPr/>
        </p:nvCxnSpPr>
        <p:spPr>
          <a:xfrm>
            <a:off x="6400800" y="3200199"/>
            <a:ext cx="444000" cy="10116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3"/>
            <a:endCxn id="18" idx="1"/>
          </p:cNvCxnSpPr>
          <p:nvPr/>
        </p:nvCxnSpPr>
        <p:spPr>
          <a:xfrm>
            <a:off x="6400800" y="3885999"/>
            <a:ext cx="444000" cy="3258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3"/>
            <a:endCxn id="18" idx="1"/>
          </p:cNvCxnSpPr>
          <p:nvPr/>
        </p:nvCxnSpPr>
        <p:spPr>
          <a:xfrm flipV="1">
            <a:off x="6400800" y="4211799"/>
            <a:ext cx="444000" cy="36002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3"/>
            <a:endCxn id="18" idx="1"/>
          </p:cNvCxnSpPr>
          <p:nvPr/>
        </p:nvCxnSpPr>
        <p:spPr>
          <a:xfrm flipV="1">
            <a:off x="6400800" y="4211799"/>
            <a:ext cx="444000" cy="10668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19400" y="2667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用户需求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76800" y="26670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产品功能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9200" y="368279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58000" y="3682792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用户需求不是单一存在的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572000" y="2404200"/>
            <a:ext cx="1371600" cy="1219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495800" y="3623400"/>
            <a:ext cx="1752600" cy="76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895600" y="3623400"/>
            <a:ext cx="1600200" cy="6858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752600" y="3775800"/>
            <a:ext cx="1143000" cy="533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1752600" y="4309200"/>
            <a:ext cx="1143000" cy="7620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6248400" y="3166200"/>
            <a:ext cx="1295400" cy="533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248400" y="3699600"/>
            <a:ext cx="1981200" cy="7620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3276600" y="5223600"/>
            <a:ext cx="1143000" cy="533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3124200" y="2556600"/>
            <a:ext cx="1371600" cy="10668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248400" y="3699600"/>
            <a:ext cx="685800" cy="1219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5638800" y="3699600"/>
            <a:ext cx="609600" cy="2057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4343400" y="3623400"/>
            <a:ext cx="152400" cy="16002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810000" y="2937600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填饱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肚子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2590800" y="20232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价格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优惠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5486400" y="1947000"/>
            <a:ext cx="864000" cy="864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环境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舒适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962400" y="4842600"/>
            <a:ext cx="792000" cy="792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周到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438400" y="3775800"/>
            <a:ext cx="1008000" cy="1008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交通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便捷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715000" y="3166200"/>
            <a:ext cx="1080000" cy="1080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食物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优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295400" y="3318600"/>
            <a:ext cx="936000" cy="936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距离近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7010400" y="2709000"/>
            <a:ext cx="1008000" cy="1008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味道好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477000" y="4461600"/>
            <a:ext cx="864000" cy="864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种类丰富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7772400" y="4004400"/>
            <a:ext cx="828000" cy="828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干净卫生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5257800" y="5376000"/>
            <a:ext cx="720000" cy="720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营养均衡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971800" y="5452200"/>
            <a:ext cx="612000" cy="612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50" dirty="0" smtClean="0">
                <a:latin typeface="微软雅黑" pitchFamily="34" charset="-122"/>
                <a:ea typeface="微软雅黑" pitchFamily="34" charset="-122"/>
              </a:rPr>
              <a:t>有</a:t>
            </a:r>
            <a:endParaRPr lang="en-US" altLang="zh-CN" sz="95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50" dirty="0" smtClean="0">
                <a:latin typeface="微软雅黑" pitchFamily="34" charset="-122"/>
                <a:ea typeface="微软雅黑" pitchFamily="34" charset="-122"/>
              </a:rPr>
              <a:t>表演</a:t>
            </a:r>
            <a:endParaRPr lang="zh-CN" altLang="en-US" sz="95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 flipV="1">
            <a:off x="914400" y="5071200"/>
            <a:ext cx="838200" cy="533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371600" y="4690200"/>
            <a:ext cx="792000" cy="792000"/>
          </a:xfrm>
          <a:prstGeom prst="ellipse">
            <a:avLst/>
          </a:prstGeom>
          <a:ln w="190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方便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09600" y="5299800"/>
            <a:ext cx="612000" cy="6120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50" dirty="0" smtClean="0">
                <a:latin typeface="微软雅黑" pitchFamily="34" charset="-122"/>
                <a:ea typeface="微软雅黑" pitchFamily="34" charset="-122"/>
              </a:rPr>
              <a:t>有停车位</a:t>
            </a:r>
            <a:endParaRPr lang="zh-CN" altLang="en-US" sz="9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6019800" cy="457200"/>
          </a:xfrm>
        </p:spPr>
        <p:txBody>
          <a:bodyPr/>
          <a:lstStyle/>
          <a:p>
            <a:r>
              <a:rPr lang="zh-CN" altLang="en-US" dirty="0" smtClean="0"/>
              <a:t>路人甲找餐馆吃饭时的需求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围绕用户需求打造产品价值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57200"/>
          </a:xfrm>
        </p:spPr>
        <p:txBody>
          <a:bodyPr/>
          <a:lstStyle/>
          <a:p>
            <a:r>
              <a:rPr lang="zh-CN" altLang="en-US" dirty="0" smtClean="0"/>
              <a:t>根据卡诺模型区分用户需求类型：</a:t>
            </a:r>
            <a:r>
              <a:rPr lang="zh-CN" altLang="en-US" dirty="0" smtClean="0">
                <a:solidFill>
                  <a:srgbClr val="C00000"/>
                </a:solidFill>
              </a:rPr>
              <a:t>基本型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C00000"/>
                </a:solidFill>
              </a:rPr>
              <a:t>期望型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兴奋型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861" y="1981200"/>
            <a:ext cx="562253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Rockwell"/>
        <a:ea typeface="华文楷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1">
          <a:gsLst>
            <a:gs pos="0">
              <a:schemeClr val="accent2"/>
            </a:gs>
            <a:gs pos="100000">
              <a:schemeClr val="accent2">
                <a:gamma/>
                <a:shade val="46275"/>
                <a:invGamma/>
              </a:schemeClr>
            </a:gs>
          </a:gsLst>
          <a:lin ang="5400000" scaled="1"/>
        </a:gra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/>
      <a:lstStyle>
        <a:defPPr algn="ctr" eaLnBrk="0" hangingPunct="0">
          <a:defRPr dirty="0">
            <a:solidFill>
              <a:schemeClr val="bg1"/>
            </a:solidFill>
            <a:ea typeface="宋体" pitchFamily="2" charset="-122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10902</TotalTime>
  <Words>2795</Words>
  <Application>Microsoft Office PowerPoint</Application>
  <PresentationFormat>全屏显示(4:3)</PresentationFormat>
  <Paragraphs>488</Paragraphs>
  <Slides>64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默认设计模板</vt:lpstr>
      <vt:lpstr>幻灯片 1</vt:lpstr>
      <vt:lpstr>前言-关于产品经理</vt:lpstr>
      <vt:lpstr>前言-产品经理在产品团队的位置</vt:lpstr>
      <vt:lpstr>前言-产品经理的主要工作职责</vt:lpstr>
      <vt:lpstr>幻灯片 5</vt:lpstr>
      <vt:lpstr>用户使用产品的原因</vt:lpstr>
      <vt:lpstr>产品以满足用户需求为目的</vt:lpstr>
      <vt:lpstr>用户需求不是单一存在的</vt:lpstr>
      <vt:lpstr>围绕用户需求打造产品价值</vt:lpstr>
      <vt:lpstr>围绕用户需求创造产品价值</vt:lpstr>
      <vt:lpstr>产品要“明确”</vt:lpstr>
      <vt:lpstr>需求导向不是件容易的事</vt:lpstr>
      <vt:lpstr>P1 区别用户需求和商业需求</vt:lpstr>
      <vt:lpstr>P1 区别用户需求和商业需求</vt:lpstr>
      <vt:lpstr>P2 锁定目标用户</vt:lpstr>
      <vt:lpstr>P2 锁定目标用户</vt:lpstr>
      <vt:lpstr>P3 关注用户使用场景</vt:lpstr>
      <vt:lpstr>P3 关注用户使用场景</vt:lpstr>
      <vt:lpstr>获取用户需求的方法</vt:lpstr>
      <vt:lpstr>用户反馈不是用户需求</vt:lpstr>
      <vt:lpstr>用户反馈不是用户需求</vt:lpstr>
      <vt:lpstr>管理产品需求</vt:lpstr>
      <vt:lpstr>过滤无大价值的需求</vt:lpstr>
      <vt:lpstr>确定需求优先级</vt:lpstr>
      <vt:lpstr>幻灯片 25</vt:lpstr>
      <vt:lpstr>根据用户需求规划产品功能</vt:lpstr>
      <vt:lpstr>产品需求具体化过程</vt:lpstr>
      <vt:lpstr>流程图-定义</vt:lpstr>
      <vt:lpstr>流程图-四大要求</vt:lpstr>
      <vt:lpstr>流程图-范例</vt:lpstr>
      <vt:lpstr>产品原型-定义</vt:lpstr>
      <vt:lpstr>产品原型-三大要求</vt:lpstr>
      <vt:lpstr>BRD-定义</vt:lpstr>
      <vt:lpstr>BRD-主要内容</vt:lpstr>
      <vt:lpstr>PRD-定义</vt:lpstr>
      <vt:lpstr>PRD-主要内容</vt:lpstr>
      <vt:lpstr>PRD-主要内容-功能描述</vt:lpstr>
      <vt:lpstr>PRD-主要内容-功能描述</vt:lpstr>
      <vt:lpstr>PRD-主要内容-功能描述</vt:lpstr>
      <vt:lpstr>PRD-主要内容-功能描述</vt:lpstr>
      <vt:lpstr>PRD-五大要求</vt:lpstr>
      <vt:lpstr>幻灯片 42</vt:lpstr>
      <vt:lpstr>什么是项目</vt:lpstr>
      <vt:lpstr>为什么要项目管理</vt:lpstr>
      <vt:lpstr>什么是项目管理</vt:lpstr>
      <vt:lpstr>制定项目进度计划</vt:lpstr>
      <vt:lpstr>Step1.  确定项目团队成员</vt:lpstr>
      <vt:lpstr>Step2.  界定项目范围</vt:lpstr>
      <vt:lpstr>Step3.  分解项目工作</vt:lpstr>
      <vt:lpstr>Step3.  分解项目工作</vt:lpstr>
      <vt:lpstr>Step4.  评估任务工作量</vt:lpstr>
      <vt:lpstr>Step5.  制定项目进度计划</vt:lpstr>
      <vt:lpstr>Step5.  制定项目进度计划-关键路径法</vt:lpstr>
      <vt:lpstr>Step5.  制定项目进度计划-关键路径法</vt:lpstr>
      <vt:lpstr>制定项目计划</vt:lpstr>
      <vt:lpstr>跟踪、控制项目计划执行</vt:lpstr>
      <vt:lpstr>跟踪、控制项目计划执行-里程碑</vt:lpstr>
      <vt:lpstr>如何提升项目管理效率</vt:lpstr>
      <vt:lpstr>P1 严格控制产品范围</vt:lpstr>
      <vt:lpstr>P2 构建良好的沟通机制和渠道</vt:lpstr>
      <vt:lpstr>P3 不断激发团队战斗力</vt:lpstr>
      <vt:lpstr>P4 加强项目风险管理</vt:lpstr>
      <vt:lpstr>P5 做好每个项目的项目总结</vt:lpstr>
      <vt:lpstr>幻灯片 64</vt:lpstr>
    </vt:vector>
  </TitlesOfParts>
  <Company>Guilddesign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个人专用模板</dc:title>
  <dc:creator>徐建极</dc:creator>
  <cp:lastModifiedBy>SNDA</cp:lastModifiedBy>
  <cp:revision>1139</cp:revision>
  <dcterms:created xsi:type="dcterms:W3CDTF">2004-07-21T02:43:03Z</dcterms:created>
  <dcterms:modified xsi:type="dcterms:W3CDTF">2014-04-09T09:57:02Z</dcterms:modified>
</cp:coreProperties>
</file>