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0693400" cy="7556500"/>
  <p:notesSz cx="10693400" cy="7556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72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54024" y="6873747"/>
            <a:ext cx="8714232" cy="0"/>
          </a:xfrm>
          <a:custGeom>
            <a:avLst/>
            <a:gdLst/>
            <a:ahLst/>
            <a:cxnLst/>
            <a:rect l="l" t="t" r="r" b="b"/>
            <a:pathLst>
              <a:path w="8714232">
                <a:moveTo>
                  <a:pt x="0" y="0"/>
                </a:moveTo>
                <a:lnTo>
                  <a:pt x="8714232" y="0"/>
                </a:lnTo>
              </a:path>
            </a:pathLst>
          </a:custGeom>
          <a:ln w="13462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4191" y="6861556"/>
            <a:ext cx="396239" cy="344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79" cy="18891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800" b="1" spc="-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b="1" spc="-5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-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b="1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 / </a:t>
            </a:r>
            <a:r>
              <a:rPr sz="1600" b="1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</a:t>
            </a:r>
            <a:endParaRPr sz="1600">
              <a:latin typeface="Microsoft JhengHei"/>
              <a:cs typeface="Microsoft JhengHei"/>
            </a:endParaRPr>
          </a:p>
          <a:p>
            <a:pPr marL="224663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3/7/2013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4139">
              <a:lnSpc>
                <a:spcPct val="100000"/>
              </a:lnSpc>
            </a:pPr>
            <a:r>
              <a:rPr sz="1200" b="1" dirty="0" smtClean="0">
                <a:latin typeface="Microsoft JhengHei"/>
                <a:cs typeface="Microsoft JhengHei"/>
              </a:rPr>
              <a:t>-</a:t>
            </a:r>
            <a:fld id="{81D60167-4931-47E6-BA6A-407CBD079E47}" type="slidenum">
              <a:rPr sz="1200" b="1" spc="-10" dirty="0" smtClean="0">
                <a:latin typeface="Microsoft JhengHei"/>
                <a:cs typeface="Microsoft JhengHei"/>
              </a:rPr>
              <a:t>‹#›</a:t>
            </a:fld>
            <a:r>
              <a:rPr sz="1200" b="1" spc="-10" dirty="0" smtClean="0">
                <a:latin typeface="Microsoft JhengHei"/>
                <a:cs typeface="Microsoft JhengHei"/>
              </a:rPr>
              <a:t>-</a:t>
            </a:r>
            <a:endParaRPr sz="12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800" b="1" spc="-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b="1" spc="-5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-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b="1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 / </a:t>
            </a:r>
            <a:r>
              <a:rPr sz="1600" b="1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</a:t>
            </a:r>
            <a:endParaRPr sz="1600">
              <a:latin typeface="Microsoft JhengHei"/>
              <a:cs typeface="Microsoft JhengHei"/>
            </a:endParaRPr>
          </a:p>
          <a:p>
            <a:pPr marL="224663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3/7/2013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4139">
              <a:lnSpc>
                <a:spcPct val="100000"/>
              </a:lnSpc>
            </a:pPr>
            <a:r>
              <a:rPr sz="1200" b="1" dirty="0" smtClean="0">
                <a:latin typeface="Microsoft JhengHei"/>
                <a:cs typeface="Microsoft JhengHei"/>
              </a:rPr>
              <a:t>-</a:t>
            </a:r>
            <a:fld id="{81D60167-4931-47E6-BA6A-407CBD079E47}" type="slidenum">
              <a:rPr sz="1200" b="1" spc="-10" dirty="0" smtClean="0">
                <a:latin typeface="Microsoft JhengHei"/>
                <a:cs typeface="Microsoft JhengHei"/>
              </a:rPr>
              <a:t>‹#›</a:t>
            </a:fld>
            <a:r>
              <a:rPr sz="1200" b="1" spc="-10" dirty="0" smtClean="0">
                <a:latin typeface="Microsoft JhengHei"/>
                <a:cs typeface="Microsoft JhengHei"/>
              </a:rPr>
              <a:t>-</a:t>
            </a:r>
            <a:endParaRPr sz="12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54024" y="6873747"/>
            <a:ext cx="8714232" cy="0"/>
          </a:xfrm>
          <a:custGeom>
            <a:avLst/>
            <a:gdLst/>
            <a:ahLst/>
            <a:cxnLst/>
            <a:rect l="l" t="t" r="r" b="b"/>
            <a:pathLst>
              <a:path w="8714232">
                <a:moveTo>
                  <a:pt x="0" y="0"/>
                </a:moveTo>
                <a:lnTo>
                  <a:pt x="8714232" y="0"/>
                </a:lnTo>
              </a:path>
            </a:pathLst>
          </a:custGeom>
          <a:ln w="13462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4191" y="6861556"/>
            <a:ext cx="396239" cy="344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800" b="1" spc="-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b="1" spc="-5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-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b="1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 / </a:t>
            </a:r>
            <a:r>
              <a:rPr sz="1600" b="1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</a:t>
            </a:r>
            <a:endParaRPr sz="1600">
              <a:latin typeface="Microsoft JhengHei"/>
              <a:cs typeface="Microsoft JhengHei"/>
            </a:endParaRPr>
          </a:p>
          <a:p>
            <a:pPr marL="224663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3/7/2013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4139">
              <a:lnSpc>
                <a:spcPct val="100000"/>
              </a:lnSpc>
            </a:pPr>
            <a:r>
              <a:rPr sz="1200" b="1" dirty="0" smtClean="0">
                <a:latin typeface="Microsoft JhengHei"/>
                <a:cs typeface="Microsoft JhengHei"/>
              </a:rPr>
              <a:t>-</a:t>
            </a:r>
            <a:fld id="{81D60167-4931-47E6-BA6A-407CBD079E47}" type="slidenum">
              <a:rPr sz="1200" b="1" spc="-10" dirty="0" smtClean="0">
                <a:latin typeface="Microsoft JhengHei"/>
                <a:cs typeface="Microsoft JhengHei"/>
              </a:rPr>
              <a:t>‹#›</a:t>
            </a:fld>
            <a:r>
              <a:rPr sz="1200" b="1" spc="-10" dirty="0" smtClean="0">
                <a:latin typeface="Microsoft JhengHei"/>
                <a:cs typeface="Microsoft JhengHei"/>
              </a:rPr>
              <a:t>-</a:t>
            </a:r>
            <a:endParaRPr sz="12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800" b="1" spc="-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b="1" spc="-5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-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b="1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 / </a:t>
            </a:r>
            <a:r>
              <a:rPr sz="1600" b="1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</a:t>
            </a:r>
            <a:endParaRPr sz="1600">
              <a:latin typeface="Microsoft JhengHei"/>
              <a:cs typeface="Microsoft JhengHei"/>
            </a:endParaRPr>
          </a:p>
          <a:p>
            <a:pPr marL="224663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3/7/2013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4139">
              <a:lnSpc>
                <a:spcPct val="100000"/>
              </a:lnSpc>
            </a:pPr>
            <a:r>
              <a:rPr sz="1200" b="1" dirty="0" smtClean="0">
                <a:latin typeface="Microsoft JhengHei"/>
                <a:cs typeface="Microsoft JhengHei"/>
              </a:rPr>
              <a:t>-</a:t>
            </a:r>
            <a:fld id="{81D60167-4931-47E6-BA6A-407CBD079E47}" type="slidenum">
              <a:rPr sz="1200" b="1" spc="-10" dirty="0" smtClean="0">
                <a:latin typeface="Microsoft JhengHei"/>
                <a:cs typeface="Microsoft JhengHei"/>
              </a:rPr>
              <a:t>‹#›</a:t>
            </a:fld>
            <a:r>
              <a:rPr sz="1200" b="1" spc="-10" dirty="0" smtClean="0">
                <a:latin typeface="Microsoft JhengHei"/>
                <a:cs typeface="Microsoft JhengHei"/>
              </a:rPr>
              <a:t>-</a:t>
            </a:r>
            <a:endParaRPr sz="12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800" b="1" spc="-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b="1" spc="-5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-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b="1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 / </a:t>
            </a:r>
            <a:r>
              <a:rPr sz="1600" b="1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</a:t>
            </a:r>
            <a:endParaRPr sz="1600">
              <a:latin typeface="Microsoft JhengHei"/>
              <a:cs typeface="Microsoft JhengHei"/>
            </a:endParaRPr>
          </a:p>
          <a:p>
            <a:pPr marL="224663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3/7/2013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4139">
              <a:lnSpc>
                <a:spcPct val="100000"/>
              </a:lnSpc>
            </a:pPr>
            <a:r>
              <a:rPr sz="1200" b="1" dirty="0" smtClean="0">
                <a:latin typeface="Microsoft JhengHei"/>
                <a:cs typeface="Microsoft JhengHei"/>
              </a:rPr>
              <a:t>-</a:t>
            </a:r>
            <a:fld id="{81D60167-4931-47E6-BA6A-407CBD079E47}" type="slidenum">
              <a:rPr sz="1200" b="1" spc="-10" dirty="0" smtClean="0">
                <a:latin typeface="Microsoft JhengHei"/>
                <a:cs typeface="Microsoft JhengHei"/>
              </a:rPr>
              <a:t>‹#›</a:t>
            </a:fld>
            <a:r>
              <a:rPr sz="1200" b="1" spc="-10" dirty="0" smtClean="0">
                <a:latin typeface="Microsoft JhengHei"/>
                <a:cs typeface="Microsoft JhengHei"/>
              </a:rPr>
              <a:t>-</a:t>
            </a:r>
            <a:endParaRPr sz="12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54024" y="6873747"/>
            <a:ext cx="8714232" cy="0"/>
          </a:xfrm>
          <a:custGeom>
            <a:avLst/>
            <a:gdLst/>
            <a:ahLst/>
            <a:cxnLst/>
            <a:rect l="l" t="t" r="r" b="b"/>
            <a:pathLst>
              <a:path w="8714232">
                <a:moveTo>
                  <a:pt x="0" y="0"/>
                </a:moveTo>
                <a:lnTo>
                  <a:pt x="8714232" y="0"/>
                </a:lnTo>
              </a:path>
            </a:pathLst>
          </a:custGeom>
          <a:ln w="13462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411" y="684276"/>
            <a:ext cx="8418576" cy="6180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69516" y="2774188"/>
            <a:ext cx="6754367" cy="197543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706372" y="6867652"/>
            <a:ext cx="6302040" cy="4697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b="1" spc="-5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-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b="1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 / </a:t>
            </a:r>
            <a:r>
              <a:rPr sz="1600" b="1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</a:t>
            </a:r>
            <a:endParaRPr sz="1600">
              <a:latin typeface="Microsoft JhengHei"/>
              <a:cs typeface="Microsoft JhengHei"/>
            </a:endParaRPr>
          </a:p>
          <a:p>
            <a:pPr marL="224663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3/7/2013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497059" y="6989571"/>
            <a:ext cx="339356" cy="19424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04139">
              <a:lnSpc>
                <a:spcPct val="100000"/>
              </a:lnSpc>
            </a:pPr>
            <a:r>
              <a:rPr sz="1200" b="1" dirty="0" smtClean="0">
                <a:latin typeface="Microsoft JhengHei"/>
                <a:cs typeface="Microsoft JhengHei"/>
              </a:rPr>
              <a:t>-</a:t>
            </a:r>
            <a:fld id="{81D60167-4931-47E6-BA6A-407CBD079E47}" type="slidenum">
              <a:rPr sz="1200" b="1" spc="-10" dirty="0" smtClean="0">
                <a:latin typeface="Microsoft JhengHei"/>
                <a:cs typeface="Microsoft JhengHei"/>
              </a:rPr>
              <a:t>‹#›</a:t>
            </a:fld>
            <a:r>
              <a:rPr sz="1200" b="1" spc="-10" dirty="0" smtClean="0">
                <a:latin typeface="Microsoft JhengHei"/>
                <a:cs typeface="Microsoft JhengHei"/>
              </a:rPr>
              <a:t>-</a:t>
            </a:r>
            <a:endParaRPr sz="1200">
              <a:latin typeface="Microsoft JhengHei"/>
              <a:cs typeface="Microsoft JhengHe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usabilitynet.org/tools/methods.htm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2.jpg"/><Relationship Id="rId4" Type="http://schemas.openxmlformats.org/officeDocument/2006/relationships/image" Target="../media/image5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6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3.jpg"/><Relationship Id="rId4" Type="http://schemas.openxmlformats.org/officeDocument/2006/relationships/image" Target="../media/image62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9.png"/><Relationship Id="rId5" Type="http://schemas.openxmlformats.org/officeDocument/2006/relationships/image" Target="../media/image68.jpg"/><Relationship Id="rId4" Type="http://schemas.openxmlformats.org/officeDocument/2006/relationships/image" Target="../media/image67.jp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3.png"/><Relationship Id="rId5" Type="http://schemas.openxmlformats.org/officeDocument/2006/relationships/image" Target="../media/image72.jpg"/><Relationship Id="rId4" Type="http://schemas.openxmlformats.org/officeDocument/2006/relationships/image" Target="../media/image7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jpg"/><Relationship Id="rId13" Type="http://schemas.openxmlformats.org/officeDocument/2006/relationships/image" Target="../media/image84.jpg"/><Relationship Id="rId3" Type="http://schemas.openxmlformats.org/officeDocument/2006/relationships/image" Target="../media/image74.jpg"/><Relationship Id="rId7" Type="http://schemas.openxmlformats.org/officeDocument/2006/relationships/image" Target="../media/image78.png"/><Relationship Id="rId12" Type="http://schemas.openxmlformats.org/officeDocument/2006/relationships/image" Target="../media/image8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7.jpg"/><Relationship Id="rId11" Type="http://schemas.openxmlformats.org/officeDocument/2006/relationships/image" Target="../media/image82.jpg"/><Relationship Id="rId5" Type="http://schemas.openxmlformats.org/officeDocument/2006/relationships/image" Target="../media/image76.png"/><Relationship Id="rId10" Type="http://schemas.openxmlformats.org/officeDocument/2006/relationships/image" Target="../media/image81.jp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upachina.org/" TargetMode="External"/><Relationship Id="rId5" Type="http://schemas.openxmlformats.org/officeDocument/2006/relationships/hyperlink" Target="http://cn.userxper.com/" TargetMode="External"/><Relationship Id="rId4" Type="http://schemas.openxmlformats.org/officeDocument/2006/relationships/image" Target="../media/image8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4.jpg"/><Relationship Id="rId18" Type="http://schemas.openxmlformats.org/officeDocument/2006/relationships/image" Target="../media/image19.pn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12" Type="http://schemas.openxmlformats.org/officeDocument/2006/relationships/image" Target="../media/image13.jp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1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jpg"/><Relationship Id="rId1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191" y="6861556"/>
            <a:ext cx="396239" cy="344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4191" y="6867652"/>
            <a:ext cx="9144000" cy="3384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44880">
              <a:lnSpc>
                <a:spcPct val="100000"/>
              </a:lnSpc>
              <a:tabLst>
                <a:tab pos="8826500" algn="l"/>
              </a:tabLst>
            </a:pPr>
            <a:r>
              <a:rPr sz="1800" b="1" spc="-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b="1" spc="-5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-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b="1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 / </a:t>
            </a:r>
            <a:r>
              <a:rPr sz="1600" b="1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	</a:t>
            </a:r>
            <a:r>
              <a:rPr sz="1800" b="1" spc="-15" baseline="-16203" dirty="0" smtClean="0">
                <a:latin typeface="Microsoft JhengHei"/>
                <a:cs typeface="Microsoft JhengHei"/>
              </a:rPr>
              <a:t>-1-</a:t>
            </a:r>
            <a:endParaRPr sz="1800" baseline="-16203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25495" y="3347211"/>
            <a:ext cx="6565392" cy="3227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52092" y="3720084"/>
            <a:ext cx="229870" cy="255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主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3883" y="3720084"/>
            <a:ext cx="229870" cy="255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办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8188" y="4466844"/>
            <a:ext cx="229870" cy="255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赞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73883" y="4466844"/>
            <a:ext cx="229870" cy="255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助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3427" y="5210555"/>
            <a:ext cx="924560" cy="255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媒</a:t>
            </a:r>
            <a:r>
              <a:rPr sz="1600" b="1" spc="-235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体</a:t>
            </a:r>
            <a:r>
              <a:rPr sz="1600" b="1" spc="-26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 </a:t>
            </a:r>
            <a:r>
              <a:rPr sz="1600" b="1" spc="165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支</a:t>
            </a:r>
            <a:r>
              <a:rPr sz="1600" b="1" spc="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持</a:t>
            </a:r>
            <a:r>
              <a:rPr sz="1600" b="1" spc="-235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 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4191" y="6657340"/>
            <a:ext cx="9144000" cy="496824"/>
          </a:xfrm>
          <a:custGeom>
            <a:avLst/>
            <a:gdLst/>
            <a:ahLst/>
            <a:cxnLst/>
            <a:rect l="l" t="t" r="r" b="b"/>
            <a:pathLst>
              <a:path w="9144000" h="496824">
                <a:moveTo>
                  <a:pt x="0" y="496823"/>
                </a:moveTo>
                <a:lnTo>
                  <a:pt x="9144000" y="496823"/>
                </a:lnTo>
                <a:lnTo>
                  <a:pt x="9144000" y="0"/>
                </a:lnTo>
                <a:lnTo>
                  <a:pt x="0" y="0"/>
                </a:lnTo>
                <a:lnTo>
                  <a:pt x="0" y="4968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4191" y="6651243"/>
            <a:ext cx="9144000" cy="554736"/>
          </a:xfrm>
          <a:custGeom>
            <a:avLst/>
            <a:gdLst/>
            <a:ahLst/>
            <a:cxnLst/>
            <a:rect l="l" t="t" r="r" b="b"/>
            <a:pathLst>
              <a:path w="9144000" h="554735">
                <a:moveTo>
                  <a:pt x="0" y="548639"/>
                </a:moveTo>
                <a:lnTo>
                  <a:pt x="0" y="554735"/>
                </a:lnTo>
                <a:lnTo>
                  <a:pt x="9143" y="554735"/>
                </a:lnTo>
                <a:lnTo>
                  <a:pt x="0" y="548639"/>
                </a:lnTo>
                <a:close/>
              </a:path>
              <a:path w="9144000" h="554735">
                <a:moveTo>
                  <a:pt x="9137904" y="6095"/>
                </a:moveTo>
                <a:lnTo>
                  <a:pt x="9143" y="6095"/>
                </a:lnTo>
                <a:lnTo>
                  <a:pt x="9143" y="554735"/>
                </a:lnTo>
                <a:lnTo>
                  <a:pt x="9137904" y="554735"/>
                </a:lnTo>
                <a:lnTo>
                  <a:pt x="9137904" y="6095"/>
                </a:lnTo>
                <a:close/>
              </a:path>
              <a:path w="9144000" h="554735">
                <a:moveTo>
                  <a:pt x="9144000" y="548639"/>
                </a:moveTo>
                <a:lnTo>
                  <a:pt x="9137904" y="554735"/>
                </a:lnTo>
                <a:lnTo>
                  <a:pt x="9144000" y="554735"/>
                </a:lnTo>
                <a:lnTo>
                  <a:pt x="9144000" y="548639"/>
                </a:lnTo>
                <a:close/>
              </a:path>
              <a:path w="9144000" h="554735">
                <a:moveTo>
                  <a:pt x="9143" y="12191"/>
                </a:moveTo>
                <a:lnTo>
                  <a:pt x="0" y="12191"/>
                </a:lnTo>
                <a:lnTo>
                  <a:pt x="0" y="548639"/>
                </a:lnTo>
                <a:lnTo>
                  <a:pt x="9143" y="548639"/>
                </a:lnTo>
                <a:lnTo>
                  <a:pt x="9143" y="12191"/>
                </a:lnTo>
                <a:close/>
              </a:path>
              <a:path w="9144000" h="554735">
                <a:moveTo>
                  <a:pt x="9144000" y="12191"/>
                </a:moveTo>
                <a:lnTo>
                  <a:pt x="9137904" y="12191"/>
                </a:lnTo>
                <a:lnTo>
                  <a:pt x="9137904" y="548639"/>
                </a:lnTo>
                <a:lnTo>
                  <a:pt x="9144000" y="548639"/>
                </a:lnTo>
                <a:lnTo>
                  <a:pt x="9144000" y="12191"/>
                </a:lnTo>
                <a:close/>
              </a:path>
              <a:path w="9144000" h="554735">
                <a:moveTo>
                  <a:pt x="9144000" y="0"/>
                </a:moveTo>
                <a:lnTo>
                  <a:pt x="0" y="0"/>
                </a:lnTo>
                <a:lnTo>
                  <a:pt x="0" y="12191"/>
                </a:lnTo>
                <a:lnTo>
                  <a:pt x="9143" y="6095"/>
                </a:lnTo>
                <a:lnTo>
                  <a:pt x="9144000" y="6095"/>
                </a:lnTo>
                <a:lnTo>
                  <a:pt x="9144000" y="0"/>
                </a:lnTo>
                <a:close/>
              </a:path>
              <a:path w="9144000" h="554735">
                <a:moveTo>
                  <a:pt x="9144000" y="6095"/>
                </a:moveTo>
                <a:lnTo>
                  <a:pt x="9137904" y="6095"/>
                </a:lnTo>
                <a:lnTo>
                  <a:pt x="9144000" y="12191"/>
                </a:lnTo>
                <a:lnTo>
                  <a:pt x="9144000" y="60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600" y="7154164"/>
            <a:ext cx="10235184" cy="173736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26995" y="213868"/>
            <a:ext cx="6432550" cy="15989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715" algn="ctr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蔡明哲</a:t>
            </a:r>
            <a:r>
              <a:rPr sz="1200" spc="-270" dirty="0" smtClean="0">
                <a:latin typeface="MingLiU"/>
                <a:cs typeface="MingLiU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/</a:t>
            </a:r>
            <a:r>
              <a:rPr sz="1200" spc="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MingLiU"/>
                <a:cs typeface="MingLiU"/>
              </a:rPr>
              <a:t>互联网产品原型设计与用户体验</a:t>
            </a:r>
            <a:endParaRPr sz="1200">
              <a:latin typeface="MingLiU"/>
              <a:cs typeface="MingLiU"/>
            </a:endParaRPr>
          </a:p>
          <a:p>
            <a:pPr>
              <a:lnSpc>
                <a:spcPts val="700"/>
              </a:lnSpc>
              <a:spcBef>
                <a:spcPts val="11"/>
              </a:spcBef>
            </a:pPr>
            <a:endParaRPr sz="7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5715" algn="ctr">
              <a:lnSpc>
                <a:spcPct val="100000"/>
              </a:lnSpc>
            </a:pPr>
            <a:r>
              <a:rPr sz="1800" b="1" spc="-1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2009/5/10</a:t>
            </a:r>
            <a:r>
              <a:rPr sz="1800" b="1" spc="5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 </a:t>
            </a:r>
            <a:r>
              <a:rPr sz="1800" b="1" spc="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北京</a:t>
            </a:r>
            <a:endParaRPr sz="1800">
              <a:latin typeface="Microsoft JhengHei"/>
              <a:cs typeface="Microsoft JhengHei"/>
            </a:endParaRPr>
          </a:p>
          <a:p>
            <a:pPr>
              <a:lnSpc>
                <a:spcPts val="800"/>
              </a:lnSpc>
              <a:spcBef>
                <a:spcPts val="39"/>
              </a:spcBef>
            </a:pPr>
            <a:endParaRPr sz="8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algn="ctr">
              <a:lnSpc>
                <a:spcPct val="100000"/>
              </a:lnSpc>
            </a:pPr>
            <a:r>
              <a:rPr sz="2800" b="1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互联网／软件产品规划</a:t>
            </a:r>
            <a:r>
              <a:rPr sz="2800" b="1" spc="-25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设</a:t>
            </a:r>
            <a:r>
              <a:rPr sz="2800" b="1" spc="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计应</a:t>
            </a:r>
            <a:r>
              <a:rPr sz="2800" b="1" spc="-25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用</a:t>
            </a:r>
            <a:r>
              <a:rPr sz="2800" b="1" spc="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专家</a:t>
            </a:r>
            <a:r>
              <a:rPr sz="2800" b="1" spc="-25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论坛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40555" y="7141971"/>
            <a:ext cx="2768600" cy="195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191" y="6861556"/>
            <a:ext cx="396239" cy="344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46191" y="3472179"/>
            <a:ext cx="4572000" cy="304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191" y="500380"/>
            <a:ext cx="4572000" cy="30449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46191" y="424180"/>
            <a:ext cx="4572000" cy="30449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191" y="3472179"/>
            <a:ext cx="4572000" cy="30449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600" y="7154164"/>
            <a:ext cx="10235184" cy="173736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74084" y="213868"/>
            <a:ext cx="2744470" cy="195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蔡明哲</a:t>
            </a:r>
            <a:r>
              <a:rPr sz="1200" spc="-270" dirty="0" smtClean="0">
                <a:latin typeface="MingLiU"/>
                <a:cs typeface="MingLiU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/</a:t>
            </a:r>
            <a:r>
              <a:rPr sz="1200" spc="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MingLiU"/>
                <a:cs typeface="MingLiU"/>
              </a:rPr>
              <a:t>互联网产品原型设计与用户体验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spc="-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spc="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</a:t>
            </a:r>
            <a:endParaRPr sz="1600">
              <a:latin typeface="Microsoft JhengHei"/>
              <a:cs typeface="Microsoft JhengHei"/>
            </a:endParaRPr>
          </a:p>
          <a:p>
            <a:pPr marL="224663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03156" y="6989571"/>
            <a:ext cx="33401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latin typeface="Microsoft JhengHei"/>
                <a:cs typeface="Microsoft JhengHei"/>
              </a:rPr>
              <a:t>-10-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 rot="18900000">
            <a:off x="1242413" y="3411216"/>
            <a:ext cx="8206198" cy="715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630"/>
              </a:lnSpc>
            </a:pPr>
            <a:r>
              <a:rPr sz="4800" dirty="0" smtClean="0">
                <a:solidFill>
                  <a:srgbClr val="BFBFBF"/>
                </a:solidFill>
                <a:latin typeface="Verdana"/>
                <a:cs typeface="Verdana"/>
              </a:rPr>
              <a:t>20090510 Beijing Seminar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191" y="6861556"/>
            <a:ext cx="396239" cy="344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4191" y="6867652"/>
            <a:ext cx="9144000" cy="3035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44880">
              <a:lnSpc>
                <a:spcPct val="100000"/>
              </a:lnSpc>
              <a:tabLst>
                <a:tab pos="8741410" algn="l"/>
              </a:tabLst>
            </a:pPr>
            <a:r>
              <a:rPr sz="180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spc="-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spc="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	</a:t>
            </a:r>
            <a:r>
              <a:rPr sz="1800" spc="-15" baseline="-16203" dirty="0" smtClean="0">
                <a:latin typeface="Microsoft JhengHei"/>
                <a:cs typeface="Microsoft JhengHei"/>
              </a:rPr>
              <a:t>-11-</a:t>
            </a:r>
            <a:endParaRPr sz="1800" baseline="-16203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191" y="347979"/>
            <a:ext cx="9144000" cy="6772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" y="226059"/>
            <a:ext cx="10235184" cy="173735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" y="7154164"/>
            <a:ext cx="10235184" cy="173736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74084" y="213868"/>
            <a:ext cx="2744470" cy="195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蔡明哲</a:t>
            </a:r>
            <a:r>
              <a:rPr sz="1200" spc="-270" dirty="0" smtClean="0">
                <a:latin typeface="MingLiU"/>
                <a:cs typeface="MingLiU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/</a:t>
            </a:r>
            <a:r>
              <a:rPr sz="1200" spc="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MingLiU"/>
                <a:cs typeface="MingLiU"/>
              </a:rPr>
              <a:t>互联网产品原型设计与用户体验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40555" y="7141971"/>
            <a:ext cx="2768600" cy="195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8" name="object 8"/>
          <p:cNvSpPr txBox="1"/>
          <p:nvPr/>
        </p:nvSpPr>
        <p:spPr>
          <a:xfrm rot="18900000">
            <a:off x="1242413" y="3411216"/>
            <a:ext cx="8206198" cy="715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630"/>
              </a:lnSpc>
            </a:pPr>
            <a:r>
              <a:rPr sz="4800" dirty="0" smtClean="0">
                <a:solidFill>
                  <a:srgbClr val="BFBFBF"/>
                </a:solidFill>
                <a:latin typeface="Verdana"/>
                <a:cs typeface="Verdana"/>
              </a:rPr>
              <a:t>20090510 Beijing Seminar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191" y="6861556"/>
            <a:ext cx="396239" cy="344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191" y="652780"/>
            <a:ext cx="9144000" cy="61081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7154164"/>
            <a:ext cx="10235184" cy="173736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74084" y="213868"/>
            <a:ext cx="2744470" cy="195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蔡明哲</a:t>
            </a:r>
            <a:r>
              <a:rPr sz="1200" spc="-270" dirty="0" smtClean="0">
                <a:latin typeface="MingLiU"/>
                <a:cs typeface="MingLiU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/</a:t>
            </a:r>
            <a:r>
              <a:rPr sz="1200" spc="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MingLiU"/>
                <a:cs typeface="MingLiU"/>
              </a:rPr>
              <a:t>互联网产品原型设计与用户体验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spc="-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spc="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</a:t>
            </a:r>
            <a:endParaRPr sz="1600">
              <a:latin typeface="Microsoft JhengHei"/>
              <a:cs typeface="Microsoft JhengHei"/>
            </a:endParaRPr>
          </a:p>
          <a:p>
            <a:pPr marL="224663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03156" y="6989571"/>
            <a:ext cx="33401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latin typeface="Microsoft JhengHei"/>
                <a:cs typeface="Microsoft JhengHei"/>
              </a:rPr>
              <a:t>-12-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 rot="18900000">
            <a:off x="1242413" y="3411216"/>
            <a:ext cx="8206198" cy="715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630"/>
              </a:lnSpc>
            </a:pPr>
            <a:r>
              <a:rPr sz="4800" dirty="0" smtClean="0">
                <a:solidFill>
                  <a:srgbClr val="BFBFBF"/>
                </a:solidFill>
                <a:latin typeface="Verdana"/>
                <a:cs typeface="Verdana"/>
              </a:rPr>
              <a:t>20090510 Beijing Seminar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191" y="6861556"/>
            <a:ext cx="396239" cy="344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4191" y="6867652"/>
            <a:ext cx="9144000" cy="3035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44880">
              <a:lnSpc>
                <a:spcPct val="100000"/>
              </a:lnSpc>
              <a:tabLst>
                <a:tab pos="8741410" algn="l"/>
              </a:tabLst>
            </a:pPr>
            <a:r>
              <a:rPr sz="180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spc="-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spc="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	</a:t>
            </a:r>
            <a:r>
              <a:rPr sz="1800" spc="-15" baseline="-16203" dirty="0" smtClean="0">
                <a:latin typeface="Microsoft JhengHei"/>
                <a:cs typeface="Microsoft JhengHei"/>
              </a:rPr>
              <a:t>-13-</a:t>
            </a:r>
            <a:endParaRPr sz="1800" baseline="-16203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191" y="347979"/>
            <a:ext cx="9144000" cy="67939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" y="226059"/>
            <a:ext cx="10235184" cy="173735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" y="7154164"/>
            <a:ext cx="10235184" cy="173736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74084" y="213868"/>
            <a:ext cx="2744470" cy="195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蔡明哲</a:t>
            </a:r>
            <a:r>
              <a:rPr sz="1200" spc="-270" dirty="0" smtClean="0">
                <a:latin typeface="MingLiU"/>
                <a:cs typeface="MingLiU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/</a:t>
            </a:r>
            <a:r>
              <a:rPr sz="1200" spc="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MingLiU"/>
                <a:cs typeface="MingLiU"/>
              </a:rPr>
              <a:t>互联网产品原型设计与用户体验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40555" y="7141971"/>
            <a:ext cx="2768600" cy="195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8" name="object 8"/>
          <p:cNvSpPr txBox="1"/>
          <p:nvPr/>
        </p:nvSpPr>
        <p:spPr>
          <a:xfrm rot="18900000">
            <a:off x="1242413" y="3411216"/>
            <a:ext cx="8206198" cy="715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630"/>
              </a:lnSpc>
            </a:pPr>
            <a:r>
              <a:rPr sz="4800" dirty="0" smtClean="0">
                <a:solidFill>
                  <a:srgbClr val="BFBFBF"/>
                </a:solidFill>
                <a:latin typeface="Verdana"/>
                <a:cs typeface="Verdana"/>
              </a:rPr>
              <a:t>20090510 Beijing Seminar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6372" y="6867652"/>
            <a:ext cx="611441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spc="-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spc="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191" y="6861556"/>
            <a:ext cx="396239" cy="344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03156" y="6989571"/>
            <a:ext cx="33401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latin typeface="Microsoft JhengHei"/>
                <a:cs typeface="Microsoft JhengHei"/>
              </a:rPr>
              <a:t>-14-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815" rIns="0" bIns="0" rtlCol="0">
            <a:noAutofit/>
          </a:bodyPr>
          <a:lstStyle/>
          <a:p>
            <a:pPr marL="114935">
              <a:lnSpc>
                <a:spcPct val="100000"/>
              </a:lnSpc>
            </a:pPr>
            <a:r>
              <a:rPr sz="280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去年，有位朋友在MS</a:t>
            </a:r>
            <a:r>
              <a:rPr sz="2800" spc="-3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N</a:t>
            </a:r>
            <a:r>
              <a:rPr sz="2800" spc="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上问</a:t>
            </a:r>
            <a:r>
              <a:rPr sz="2800" spc="-25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我</a:t>
            </a:r>
            <a:r>
              <a:rPr sz="2800" spc="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：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8732" y="1937003"/>
            <a:ext cx="8051165" cy="3325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6870" marR="326390" indent="-344805">
              <a:lnSpc>
                <a:spcPct val="100000"/>
              </a:lnSpc>
            </a:pPr>
            <a:r>
              <a:rPr sz="340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•</a:t>
            </a:r>
            <a:r>
              <a:rPr sz="3400" spc="36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34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朋友：Richard,</a:t>
            </a:r>
            <a:r>
              <a:rPr sz="3400" spc="-7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34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你们台湾的互联网产品 经理都做些什么？</a:t>
            </a:r>
            <a:endParaRPr sz="3400">
              <a:latin typeface="Microsoft JhengHei"/>
              <a:cs typeface="Microsoft JhengHei"/>
            </a:endParaRPr>
          </a:p>
          <a:p>
            <a:pPr>
              <a:lnSpc>
                <a:spcPts val="700"/>
              </a:lnSpc>
              <a:spcBef>
                <a:spcPts val="11"/>
              </a:spcBef>
            </a:pPr>
            <a:endParaRPr sz="7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356870" marR="12700" indent="-344805">
              <a:lnSpc>
                <a:spcPct val="100000"/>
              </a:lnSpc>
            </a:pPr>
            <a:r>
              <a:rPr sz="340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•</a:t>
            </a:r>
            <a:r>
              <a:rPr sz="3400" spc="36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34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我：Hmm.</a:t>
            </a:r>
            <a:r>
              <a:rPr sz="3400" spc="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.</a:t>
            </a:r>
            <a:r>
              <a:rPr sz="34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互联</a:t>
            </a:r>
            <a:r>
              <a:rPr sz="34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网</a:t>
            </a:r>
            <a:r>
              <a:rPr sz="34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产品</a:t>
            </a:r>
            <a:r>
              <a:rPr sz="34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经</a:t>
            </a:r>
            <a:r>
              <a:rPr sz="34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理</a:t>
            </a:r>
            <a:r>
              <a:rPr sz="3400" spc="-1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…</a:t>
            </a:r>
            <a:r>
              <a:rPr sz="34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.</a:t>
            </a:r>
            <a:r>
              <a:rPr sz="3400" spc="-8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34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台湾好 像不这</a:t>
            </a:r>
            <a:r>
              <a:rPr sz="34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么</a:t>
            </a:r>
            <a:r>
              <a:rPr sz="34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说</a:t>
            </a:r>
            <a:r>
              <a:rPr sz="3400" spc="-1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…</a:t>
            </a:r>
            <a:r>
              <a:rPr sz="34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。</a:t>
            </a:r>
            <a:r>
              <a:rPr sz="34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软件公</a:t>
            </a:r>
            <a:r>
              <a:rPr sz="34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司</a:t>
            </a:r>
            <a:r>
              <a:rPr sz="34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会有</a:t>
            </a:r>
            <a:r>
              <a:rPr sz="34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产</a:t>
            </a:r>
            <a:r>
              <a:rPr sz="34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品经理， 互联网公司好像都是网</a:t>
            </a:r>
            <a:r>
              <a:rPr sz="34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络</a:t>
            </a:r>
            <a:r>
              <a:rPr sz="34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营销</a:t>
            </a:r>
            <a:r>
              <a:rPr sz="34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企</a:t>
            </a:r>
            <a:r>
              <a:rPr sz="34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划</a:t>
            </a:r>
            <a:r>
              <a:rPr sz="3400" spc="-1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…</a:t>
            </a:r>
            <a:r>
              <a:rPr sz="34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.</a:t>
            </a:r>
            <a:endParaRPr sz="34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600" y="7154164"/>
            <a:ext cx="10235184" cy="173736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74084" y="213868"/>
            <a:ext cx="2744470" cy="195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蔡明哲</a:t>
            </a:r>
            <a:r>
              <a:rPr sz="1200" spc="-270" dirty="0" smtClean="0">
                <a:latin typeface="MingLiU"/>
                <a:cs typeface="MingLiU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/</a:t>
            </a:r>
            <a:r>
              <a:rPr sz="1200" spc="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MingLiU"/>
                <a:cs typeface="MingLiU"/>
              </a:rPr>
              <a:t>互联网产品原型设计与用户体验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40555" y="7141971"/>
            <a:ext cx="2768600" cy="195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9" name="object 9"/>
          <p:cNvSpPr txBox="1"/>
          <p:nvPr/>
        </p:nvSpPr>
        <p:spPr>
          <a:xfrm rot="18900000">
            <a:off x="1242413" y="3411216"/>
            <a:ext cx="8206198" cy="715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630"/>
              </a:lnSpc>
            </a:pPr>
            <a:r>
              <a:rPr sz="4800" dirty="0" smtClean="0">
                <a:solidFill>
                  <a:srgbClr val="BFBFBF"/>
                </a:solidFill>
                <a:latin typeface="Verdana"/>
                <a:cs typeface="Verdana"/>
              </a:rPr>
              <a:t>20090510 Beijing Seminar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191" y="6867652"/>
            <a:ext cx="6603365" cy="272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44880">
              <a:lnSpc>
                <a:spcPts val="2145"/>
              </a:lnSpc>
            </a:pPr>
            <a:r>
              <a:rPr sz="180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spc="-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spc="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191" y="6861556"/>
            <a:ext cx="396239" cy="344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815" rIns="0" bIns="0" rtlCol="0">
            <a:noAutofit/>
          </a:bodyPr>
          <a:lstStyle/>
          <a:p>
            <a:pPr marL="114935">
              <a:lnSpc>
                <a:spcPct val="100000"/>
              </a:lnSpc>
            </a:pPr>
            <a:r>
              <a:rPr sz="280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征网站企划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4191" y="1618996"/>
            <a:ext cx="6583680" cy="5419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14215" y="347979"/>
            <a:ext cx="5903976" cy="4294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87879" y="1670811"/>
            <a:ext cx="1191768" cy="399288"/>
          </a:xfrm>
          <a:custGeom>
            <a:avLst/>
            <a:gdLst/>
            <a:ahLst/>
            <a:cxnLst/>
            <a:rect l="l" t="t" r="r" b="b"/>
            <a:pathLst>
              <a:path w="1191768" h="399288">
                <a:moveTo>
                  <a:pt x="1191768" y="0"/>
                </a:moveTo>
                <a:lnTo>
                  <a:pt x="0" y="0"/>
                </a:lnTo>
                <a:lnTo>
                  <a:pt x="0" y="399288"/>
                </a:lnTo>
                <a:lnTo>
                  <a:pt x="1191768" y="399288"/>
                </a:lnTo>
                <a:lnTo>
                  <a:pt x="1191768" y="381000"/>
                </a:lnTo>
                <a:lnTo>
                  <a:pt x="39624" y="381000"/>
                </a:lnTo>
                <a:lnTo>
                  <a:pt x="18287" y="362712"/>
                </a:lnTo>
                <a:lnTo>
                  <a:pt x="39624" y="362712"/>
                </a:lnTo>
                <a:lnTo>
                  <a:pt x="39624" y="39624"/>
                </a:lnTo>
                <a:lnTo>
                  <a:pt x="18287" y="39624"/>
                </a:lnTo>
                <a:lnTo>
                  <a:pt x="39624" y="21336"/>
                </a:lnTo>
                <a:lnTo>
                  <a:pt x="1191768" y="21336"/>
                </a:lnTo>
                <a:lnTo>
                  <a:pt x="1191768" y="0"/>
                </a:lnTo>
                <a:close/>
              </a:path>
              <a:path w="1191768" h="399288">
                <a:moveTo>
                  <a:pt x="39624" y="362712"/>
                </a:moveTo>
                <a:lnTo>
                  <a:pt x="18287" y="362712"/>
                </a:lnTo>
                <a:lnTo>
                  <a:pt x="39624" y="381000"/>
                </a:lnTo>
                <a:lnTo>
                  <a:pt x="39624" y="362712"/>
                </a:lnTo>
                <a:close/>
              </a:path>
              <a:path w="1191768" h="399288">
                <a:moveTo>
                  <a:pt x="1152144" y="362712"/>
                </a:moveTo>
                <a:lnTo>
                  <a:pt x="39624" y="362712"/>
                </a:lnTo>
                <a:lnTo>
                  <a:pt x="39624" y="381000"/>
                </a:lnTo>
                <a:lnTo>
                  <a:pt x="1152144" y="381000"/>
                </a:lnTo>
                <a:lnTo>
                  <a:pt x="1152144" y="362712"/>
                </a:lnTo>
                <a:close/>
              </a:path>
              <a:path w="1191768" h="399288">
                <a:moveTo>
                  <a:pt x="1152144" y="21336"/>
                </a:moveTo>
                <a:lnTo>
                  <a:pt x="1152144" y="381000"/>
                </a:lnTo>
                <a:lnTo>
                  <a:pt x="1173480" y="362712"/>
                </a:lnTo>
                <a:lnTo>
                  <a:pt x="1191768" y="362712"/>
                </a:lnTo>
                <a:lnTo>
                  <a:pt x="1191768" y="39624"/>
                </a:lnTo>
                <a:lnTo>
                  <a:pt x="1173480" y="39624"/>
                </a:lnTo>
                <a:lnTo>
                  <a:pt x="1152144" y="21336"/>
                </a:lnTo>
                <a:close/>
              </a:path>
              <a:path w="1191768" h="399288">
                <a:moveTo>
                  <a:pt x="1191768" y="362712"/>
                </a:moveTo>
                <a:lnTo>
                  <a:pt x="1173480" y="362712"/>
                </a:lnTo>
                <a:lnTo>
                  <a:pt x="1152144" y="381000"/>
                </a:lnTo>
                <a:lnTo>
                  <a:pt x="1191768" y="381000"/>
                </a:lnTo>
                <a:lnTo>
                  <a:pt x="1191768" y="362712"/>
                </a:lnTo>
                <a:close/>
              </a:path>
              <a:path w="1191768" h="399288">
                <a:moveTo>
                  <a:pt x="39624" y="21336"/>
                </a:moveTo>
                <a:lnTo>
                  <a:pt x="18287" y="39624"/>
                </a:lnTo>
                <a:lnTo>
                  <a:pt x="39624" y="39624"/>
                </a:lnTo>
                <a:lnTo>
                  <a:pt x="39624" y="21336"/>
                </a:lnTo>
                <a:close/>
              </a:path>
              <a:path w="1191768" h="399288">
                <a:moveTo>
                  <a:pt x="1152144" y="21336"/>
                </a:moveTo>
                <a:lnTo>
                  <a:pt x="39624" y="21336"/>
                </a:lnTo>
                <a:lnTo>
                  <a:pt x="39624" y="39624"/>
                </a:lnTo>
                <a:lnTo>
                  <a:pt x="1152144" y="39624"/>
                </a:lnTo>
                <a:lnTo>
                  <a:pt x="1152144" y="21336"/>
                </a:lnTo>
                <a:close/>
              </a:path>
              <a:path w="1191768" h="399288">
                <a:moveTo>
                  <a:pt x="1191768" y="21336"/>
                </a:moveTo>
                <a:lnTo>
                  <a:pt x="1152144" y="21336"/>
                </a:lnTo>
                <a:lnTo>
                  <a:pt x="1173480" y="39624"/>
                </a:lnTo>
                <a:lnTo>
                  <a:pt x="1191768" y="39624"/>
                </a:lnTo>
                <a:lnTo>
                  <a:pt x="1191768" y="21336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32503" y="375411"/>
            <a:ext cx="1624584" cy="399288"/>
          </a:xfrm>
          <a:custGeom>
            <a:avLst/>
            <a:gdLst/>
            <a:ahLst/>
            <a:cxnLst/>
            <a:rect l="l" t="t" r="r" b="b"/>
            <a:pathLst>
              <a:path w="1624584" h="399288">
                <a:moveTo>
                  <a:pt x="1624584" y="0"/>
                </a:moveTo>
                <a:lnTo>
                  <a:pt x="0" y="0"/>
                </a:lnTo>
                <a:lnTo>
                  <a:pt x="0" y="399288"/>
                </a:lnTo>
                <a:lnTo>
                  <a:pt x="1624584" y="399288"/>
                </a:lnTo>
                <a:lnTo>
                  <a:pt x="1624584" y="377952"/>
                </a:lnTo>
                <a:lnTo>
                  <a:pt x="39624" y="377952"/>
                </a:lnTo>
                <a:lnTo>
                  <a:pt x="18287" y="359664"/>
                </a:lnTo>
                <a:lnTo>
                  <a:pt x="39624" y="359664"/>
                </a:lnTo>
                <a:lnTo>
                  <a:pt x="39624" y="36576"/>
                </a:lnTo>
                <a:lnTo>
                  <a:pt x="18287" y="36576"/>
                </a:lnTo>
                <a:lnTo>
                  <a:pt x="39624" y="18288"/>
                </a:lnTo>
                <a:lnTo>
                  <a:pt x="1624584" y="18288"/>
                </a:lnTo>
                <a:lnTo>
                  <a:pt x="1624584" y="0"/>
                </a:lnTo>
                <a:close/>
              </a:path>
              <a:path w="1624584" h="399288">
                <a:moveTo>
                  <a:pt x="39624" y="359664"/>
                </a:moveTo>
                <a:lnTo>
                  <a:pt x="18287" y="359664"/>
                </a:lnTo>
                <a:lnTo>
                  <a:pt x="39624" y="377952"/>
                </a:lnTo>
                <a:lnTo>
                  <a:pt x="39624" y="359664"/>
                </a:lnTo>
                <a:close/>
              </a:path>
              <a:path w="1624584" h="399288">
                <a:moveTo>
                  <a:pt x="1584960" y="359664"/>
                </a:moveTo>
                <a:lnTo>
                  <a:pt x="39624" y="359664"/>
                </a:lnTo>
                <a:lnTo>
                  <a:pt x="39624" y="377952"/>
                </a:lnTo>
                <a:lnTo>
                  <a:pt x="1584960" y="377952"/>
                </a:lnTo>
                <a:lnTo>
                  <a:pt x="1584960" y="359664"/>
                </a:lnTo>
                <a:close/>
              </a:path>
              <a:path w="1624584" h="399288">
                <a:moveTo>
                  <a:pt x="1584960" y="18288"/>
                </a:moveTo>
                <a:lnTo>
                  <a:pt x="1584960" y="377952"/>
                </a:lnTo>
                <a:lnTo>
                  <a:pt x="1603248" y="359664"/>
                </a:lnTo>
                <a:lnTo>
                  <a:pt x="1624584" y="359664"/>
                </a:lnTo>
                <a:lnTo>
                  <a:pt x="1624584" y="36576"/>
                </a:lnTo>
                <a:lnTo>
                  <a:pt x="1603248" y="36576"/>
                </a:lnTo>
                <a:lnTo>
                  <a:pt x="1584960" y="18288"/>
                </a:lnTo>
                <a:close/>
              </a:path>
              <a:path w="1624584" h="399288">
                <a:moveTo>
                  <a:pt x="1624584" y="359664"/>
                </a:moveTo>
                <a:lnTo>
                  <a:pt x="1603248" y="359664"/>
                </a:lnTo>
                <a:lnTo>
                  <a:pt x="1584960" y="377952"/>
                </a:lnTo>
                <a:lnTo>
                  <a:pt x="1624584" y="377952"/>
                </a:lnTo>
                <a:lnTo>
                  <a:pt x="1624584" y="359664"/>
                </a:lnTo>
                <a:close/>
              </a:path>
              <a:path w="1624584" h="399288">
                <a:moveTo>
                  <a:pt x="39624" y="18288"/>
                </a:moveTo>
                <a:lnTo>
                  <a:pt x="18287" y="36576"/>
                </a:lnTo>
                <a:lnTo>
                  <a:pt x="39624" y="36576"/>
                </a:lnTo>
                <a:lnTo>
                  <a:pt x="39624" y="18288"/>
                </a:lnTo>
                <a:close/>
              </a:path>
              <a:path w="1624584" h="399288">
                <a:moveTo>
                  <a:pt x="1584960" y="18288"/>
                </a:moveTo>
                <a:lnTo>
                  <a:pt x="39624" y="18288"/>
                </a:lnTo>
                <a:lnTo>
                  <a:pt x="39624" y="36576"/>
                </a:lnTo>
                <a:lnTo>
                  <a:pt x="1584960" y="36576"/>
                </a:lnTo>
                <a:lnTo>
                  <a:pt x="1584960" y="18288"/>
                </a:lnTo>
                <a:close/>
              </a:path>
              <a:path w="1624584" h="399288">
                <a:moveTo>
                  <a:pt x="1624584" y="18288"/>
                </a:moveTo>
                <a:lnTo>
                  <a:pt x="1584960" y="18288"/>
                </a:lnTo>
                <a:lnTo>
                  <a:pt x="1603248" y="36576"/>
                </a:lnTo>
                <a:lnTo>
                  <a:pt x="1624584" y="36576"/>
                </a:lnTo>
                <a:lnTo>
                  <a:pt x="1624584" y="1828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600" y="226059"/>
            <a:ext cx="10235184" cy="173735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600" y="7154164"/>
            <a:ext cx="10235184" cy="173736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74084" y="213868"/>
            <a:ext cx="2744470" cy="195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蔡明哲</a:t>
            </a:r>
            <a:r>
              <a:rPr sz="1200" spc="-270" dirty="0" smtClean="0">
                <a:latin typeface="MingLiU"/>
                <a:cs typeface="MingLiU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/</a:t>
            </a:r>
            <a:r>
              <a:rPr sz="1200" spc="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MingLiU"/>
                <a:cs typeface="MingLiU"/>
              </a:rPr>
              <a:t>互联网产品原型设计与用户体验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64124" y="6893052"/>
            <a:ext cx="456565" cy="255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ning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03156" y="6989571"/>
            <a:ext cx="33401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latin typeface="Microsoft JhengHei"/>
                <a:cs typeface="Microsoft JhengHei"/>
              </a:rPr>
              <a:t>-15-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40555" y="7141971"/>
            <a:ext cx="2768600" cy="195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12" name="object 12"/>
          <p:cNvSpPr txBox="1"/>
          <p:nvPr/>
        </p:nvSpPr>
        <p:spPr>
          <a:xfrm rot="18900000">
            <a:off x="1242413" y="3411216"/>
            <a:ext cx="8206198" cy="715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630"/>
              </a:lnSpc>
            </a:pPr>
            <a:r>
              <a:rPr sz="4800" dirty="0" smtClean="0">
                <a:solidFill>
                  <a:srgbClr val="BFBFBF"/>
                </a:solidFill>
                <a:latin typeface="Verdana"/>
                <a:cs typeface="Verdana"/>
              </a:rPr>
              <a:t>20090510 Beijing Seminar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191" y="6861556"/>
            <a:ext cx="396239" cy="344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815" rIns="0" bIns="0" rtlCol="0">
            <a:noAutofit/>
          </a:bodyPr>
          <a:lstStyle/>
          <a:p>
            <a:pPr marL="114935">
              <a:lnSpc>
                <a:spcPct val="100000"/>
              </a:lnSpc>
            </a:pPr>
            <a:r>
              <a:rPr sz="280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征网站企划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0327" y="1329436"/>
            <a:ext cx="7991856" cy="417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80360" y="3688588"/>
            <a:ext cx="2124455" cy="399288"/>
          </a:xfrm>
          <a:custGeom>
            <a:avLst/>
            <a:gdLst/>
            <a:ahLst/>
            <a:cxnLst/>
            <a:rect l="l" t="t" r="r" b="b"/>
            <a:pathLst>
              <a:path w="2124455" h="399288">
                <a:moveTo>
                  <a:pt x="2124455" y="0"/>
                </a:moveTo>
                <a:lnTo>
                  <a:pt x="0" y="0"/>
                </a:lnTo>
                <a:lnTo>
                  <a:pt x="0" y="399288"/>
                </a:lnTo>
                <a:lnTo>
                  <a:pt x="2124455" y="399288"/>
                </a:lnTo>
                <a:lnTo>
                  <a:pt x="2124455" y="377951"/>
                </a:lnTo>
                <a:lnTo>
                  <a:pt x="39623" y="377951"/>
                </a:lnTo>
                <a:lnTo>
                  <a:pt x="18287" y="359663"/>
                </a:lnTo>
                <a:lnTo>
                  <a:pt x="39623" y="359663"/>
                </a:lnTo>
                <a:lnTo>
                  <a:pt x="39623" y="36575"/>
                </a:lnTo>
                <a:lnTo>
                  <a:pt x="18287" y="36575"/>
                </a:lnTo>
                <a:lnTo>
                  <a:pt x="39623" y="18287"/>
                </a:lnTo>
                <a:lnTo>
                  <a:pt x="2124455" y="18287"/>
                </a:lnTo>
                <a:lnTo>
                  <a:pt x="2124455" y="0"/>
                </a:lnTo>
                <a:close/>
              </a:path>
              <a:path w="2124455" h="399288">
                <a:moveTo>
                  <a:pt x="39623" y="359663"/>
                </a:moveTo>
                <a:lnTo>
                  <a:pt x="18287" y="359663"/>
                </a:lnTo>
                <a:lnTo>
                  <a:pt x="39623" y="377951"/>
                </a:lnTo>
                <a:lnTo>
                  <a:pt x="39623" y="359663"/>
                </a:lnTo>
                <a:close/>
              </a:path>
              <a:path w="2124455" h="399288">
                <a:moveTo>
                  <a:pt x="2087879" y="359663"/>
                </a:moveTo>
                <a:lnTo>
                  <a:pt x="39623" y="359663"/>
                </a:lnTo>
                <a:lnTo>
                  <a:pt x="39623" y="377951"/>
                </a:lnTo>
                <a:lnTo>
                  <a:pt x="2087879" y="377951"/>
                </a:lnTo>
                <a:lnTo>
                  <a:pt x="2087879" y="359663"/>
                </a:lnTo>
                <a:close/>
              </a:path>
              <a:path w="2124455" h="399288">
                <a:moveTo>
                  <a:pt x="2087879" y="18287"/>
                </a:moveTo>
                <a:lnTo>
                  <a:pt x="2087879" y="377951"/>
                </a:lnTo>
                <a:lnTo>
                  <a:pt x="2106167" y="359663"/>
                </a:lnTo>
                <a:lnTo>
                  <a:pt x="2124455" y="359663"/>
                </a:lnTo>
                <a:lnTo>
                  <a:pt x="2124455" y="36575"/>
                </a:lnTo>
                <a:lnTo>
                  <a:pt x="2106167" y="36575"/>
                </a:lnTo>
                <a:lnTo>
                  <a:pt x="2087879" y="18287"/>
                </a:lnTo>
                <a:close/>
              </a:path>
              <a:path w="2124455" h="399288">
                <a:moveTo>
                  <a:pt x="2124455" y="359663"/>
                </a:moveTo>
                <a:lnTo>
                  <a:pt x="2106167" y="359663"/>
                </a:lnTo>
                <a:lnTo>
                  <a:pt x="2087879" y="377951"/>
                </a:lnTo>
                <a:lnTo>
                  <a:pt x="2124455" y="377951"/>
                </a:lnTo>
                <a:lnTo>
                  <a:pt x="2124455" y="359663"/>
                </a:lnTo>
                <a:close/>
              </a:path>
              <a:path w="2124455" h="399288">
                <a:moveTo>
                  <a:pt x="39623" y="18287"/>
                </a:moveTo>
                <a:lnTo>
                  <a:pt x="18287" y="36575"/>
                </a:lnTo>
                <a:lnTo>
                  <a:pt x="39623" y="36575"/>
                </a:lnTo>
                <a:lnTo>
                  <a:pt x="39623" y="18287"/>
                </a:lnTo>
                <a:close/>
              </a:path>
              <a:path w="2124455" h="399288">
                <a:moveTo>
                  <a:pt x="2087879" y="18287"/>
                </a:moveTo>
                <a:lnTo>
                  <a:pt x="39623" y="18287"/>
                </a:lnTo>
                <a:lnTo>
                  <a:pt x="39623" y="36575"/>
                </a:lnTo>
                <a:lnTo>
                  <a:pt x="2087879" y="36575"/>
                </a:lnTo>
                <a:lnTo>
                  <a:pt x="2087879" y="18287"/>
                </a:lnTo>
                <a:close/>
              </a:path>
              <a:path w="2124455" h="399288">
                <a:moveTo>
                  <a:pt x="2124455" y="18287"/>
                </a:moveTo>
                <a:lnTo>
                  <a:pt x="2087879" y="18287"/>
                </a:lnTo>
                <a:lnTo>
                  <a:pt x="2106167" y="36575"/>
                </a:lnTo>
                <a:lnTo>
                  <a:pt x="2124455" y="36575"/>
                </a:lnTo>
                <a:lnTo>
                  <a:pt x="2124455" y="1828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" y="7154164"/>
            <a:ext cx="10235184" cy="173736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74084" y="213868"/>
            <a:ext cx="2744470" cy="195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蔡明哲</a:t>
            </a:r>
            <a:r>
              <a:rPr sz="1200" spc="-270" dirty="0" smtClean="0">
                <a:latin typeface="MingLiU"/>
                <a:cs typeface="MingLiU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/</a:t>
            </a:r>
            <a:r>
              <a:rPr sz="1200" spc="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MingLiU"/>
                <a:cs typeface="MingLiU"/>
              </a:rPr>
              <a:t>互联网产品原型设计与用户体验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spc="-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spc="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</a:t>
            </a:r>
            <a:endParaRPr sz="1600">
              <a:latin typeface="Microsoft JhengHei"/>
              <a:cs typeface="Microsoft JhengHei"/>
            </a:endParaRPr>
          </a:p>
          <a:p>
            <a:pPr marL="224663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latin typeface="Microsoft JhengHei"/>
                <a:cs typeface="Microsoft JhengHei"/>
              </a:rPr>
              <a:t>-</a:t>
            </a:r>
            <a:fld id="{81D60167-4931-47E6-BA6A-407CBD079E47}" type="slidenum">
              <a:rPr sz="1200" spc="-10" dirty="0" smtClean="0">
                <a:latin typeface="Microsoft JhengHei"/>
                <a:cs typeface="Microsoft JhengHei"/>
              </a:rPr>
              <a:t>16</a:t>
            </a:fld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 txBox="1"/>
          <p:nvPr/>
        </p:nvSpPr>
        <p:spPr>
          <a:xfrm rot="18900000">
            <a:off x="1242413" y="3411216"/>
            <a:ext cx="8206198" cy="715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630"/>
              </a:lnSpc>
            </a:pPr>
            <a:r>
              <a:rPr sz="4800" dirty="0" smtClean="0">
                <a:solidFill>
                  <a:srgbClr val="BFBFBF"/>
                </a:solidFill>
                <a:latin typeface="Verdana"/>
                <a:cs typeface="Verdana"/>
              </a:rPr>
              <a:t>20090510 Beijing Seminar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191" y="6861556"/>
            <a:ext cx="396239" cy="344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815" rIns="0" bIns="0" rtlCol="0">
            <a:noAutofit/>
          </a:bodyPr>
          <a:lstStyle/>
          <a:p>
            <a:pPr marL="114935">
              <a:lnSpc>
                <a:spcPct val="100000"/>
              </a:lnSpc>
            </a:pPr>
            <a:r>
              <a:rPr sz="280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征网站企划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59991" y="2048764"/>
            <a:ext cx="7918704" cy="4575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29584" y="3039364"/>
            <a:ext cx="1475231" cy="396239"/>
          </a:xfrm>
          <a:custGeom>
            <a:avLst/>
            <a:gdLst/>
            <a:ahLst/>
            <a:cxnLst/>
            <a:rect l="l" t="t" r="r" b="b"/>
            <a:pathLst>
              <a:path w="1475231" h="396239">
                <a:moveTo>
                  <a:pt x="1475231" y="0"/>
                </a:moveTo>
                <a:lnTo>
                  <a:pt x="0" y="0"/>
                </a:lnTo>
                <a:lnTo>
                  <a:pt x="0" y="396239"/>
                </a:lnTo>
                <a:lnTo>
                  <a:pt x="1475231" y="396239"/>
                </a:lnTo>
                <a:lnTo>
                  <a:pt x="1475231" y="377951"/>
                </a:lnTo>
                <a:lnTo>
                  <a:pt x="36575" y="377951"/>
                </a:lnTo>
                <a:lnTo>
                  <a:pt x="18287" y="359663"/>
                </a:lnTo>
                <a:lnTo>
                  <a:pt x="36575" y="359663"/>
                </a:lnTo>
                <a:lnTo>
                  <a:pt x="36575" y="36575"/>
                </a:lnTo>
                <a:lnTo>
                  <a:pt x="18287" y="36575"/>
                </a:lnTo>
                <a:lnTo>
                  <a:pt x="36575" y="18287"/>
                </a:lnTo>
                <a:lnTo>
                  <a:pt x="1475231" y="18287"/>
                </a:lnTo>
                <a:lnTo>
                  <a:pt x="1475231" y="0"/>
                </a:lnTo>
                <a:close/>
              </a:path>
              <a:path w="1475231" h="396239">
                <a:moveTo>
                  <a:pt x="36575" y="359663"/>
                </a:moveTo>
                <a:lnTo>
                  <a:pt x="18287" y="359663"/>
                </a:lnTo>
                <a:lnTo>
                  <a:pt x="36575" y="377951"/>
                </a:lnTo>
                <a:lnTo>
                  <a:pt x="36575" y="359663"/>
                </a:lnTo>
                <a:close/>
              </a:path>
              <a:path w="1475231" h="396239">
                <a:moveTo>
                  <a:pt x="1438655" y="359663"/>
                </a:moveTo>
                <a:lnTo>
                  <a:pt x="36575" y="359663"/>
                </a:lnTo>
                <a:lnTo>
                  <a:pt x="36575" y="377951"/>
                </a:lnTo>
                <a:lnTo>
                  <a:pt x="1438655" y="377951"/>
                </a:lnTo>
                <a:lnTo>
                  <a:pt x="1438655" y="359663"/>
                </a:lnTo>
                <a:close/>
              </a:path>
              <a:path w="1475231" h="396239">
                <a:moveTo>
                  <a:pt x="1438655" y="18287"/>
                </a:moveTo>
                <a:lnTo>
                  <a:pt x="1438655" y="377951"/>
                </a:lnTo>
                <a:lnTo>
                  <a:pt x="1456943" y="359663"/>
                </a:lnTo>
                <a:lnTo>
                  <a:pt x="1475231" y="359663"/>
                </a:lnTo>
                <a:lnTo>
                  <a:pt x="1475231" y="36575"/>
                </a:lnTo>
                <a:lnTo>
                  <a:pt x="1456943" y="36575"/>
                </a:lnTo>
                <a:lnTo>
                  <a:pt x="1438655" y="18287"/>
                </a:lnTo>
                <a:close/>
              </a:path>
              <a:path w="1475231" h="396239">
                <a:moveTo>
                  <a:pt x="1475231" y="359663"/>
                </a:moveTo>
                <a:lnTo>
                  <a:pt x="1456943" y="359663"/>
                </a:lnTo>
                <a:lnTo>
                  <a:pt x="1438655" y="377951"/>
                </a:lnTo>
                <a:lnTo>
                  <a:pt x="1475231" y="377951"/>
                </a:lnTo>
                <a:lnTo>
                  <a:pt x="1475231" y="359663"/>
                </a:lnTo>
                <a:close/>
              </a:path>
              <a:path w="1475231" h="396239">
                <a:moveTo>
                  <a:pt x="36575" y="18287"/>
                </a:moveTo>
                <a:lnTo>
                  <a:pt x="18287" y="36575"/>
                </a:lnTo>
                <a:lnTo>
                  <a:pt x="36575" y="36575"/>
                </a:lnTo>
                <a:lnTo>
                  <a:pt x="36575" y="18287"/>
                </a:lnTo>
                <a:close/>
              </a:path>
              <a:path w="1475231" h="396239">
                <a:moveTo>
                  <a:pt x="1438655" y="18287"/>
                </a:moveTo>
                <a:lnTo>
                  <a:pt x="36575" y="18287"/>
                </a:lnTo>
                <a:lnTo>
                  <a:pt x="36575" y="36575"/>
                </a:lnTo>
                <a:lnTo>
                  <a:pt x="1438655" y="36575"/>
                </a:lnTo>
                <a:lnTo>
                  <a:pt x="1438655" y="18287"/>
                </a:lnTo>
                <a:close/>
              </a:path>
              <a:path w="1475231" h="396239">
                <a:moveTo>
                  <a:pt x="1475231" y="18287"/>
                </a:moveTo>
                <a:lnTo>
                  <a:pt x="1438655" y="18287"/>
                </a:lnTo>
                <a:lnTo>
                  <a:pt x="1456943" y="36575"/>
                </a:lnTo>
                <a:lnTo>
                  <a:pt x="1475231" y="36575"/>
                </a:lnTo>
                <a:lnTo>
                  <a:pt x="1475231" y="1828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68240" y="3039364"/>
            <a:ext cx="1045463" cy="396239"/>
          </a:xfrm>
          <a:custGeom>
            <a:avLst/>
            <a:gdLst/>
            <a:ahLst/>
            <a:cxnLst/>
            <a:rect l="l" t="t" r="r" b="b"/>
            <a:pathLst>
              <a:path w="1045463" h="396239">
                <a:moveTo>
                  <a:pt x="1045463" y="0"/>
                </a:moveTo>
                <a:lnTo>
                  <a:pt x="0" y="0"/>
                </a:lnTo>
                <a:lnTo>
                  <a:pt x="0" y="396239"/>
                </a:lnTo>
                <a:lnTo>
                  <a:pt x="1045463" y="396239"/>
                </a:lnTo>
                <a:lnTo>
                  <a:pt x="1045463" y="377951"/>
                </a:lnTo>
                <a:lnTo>
                  <a:pt x="36575" y="377951"/>
                </a:lnTo>
                <a:lnTo>
                  <a:pt x="18287" y="359663"/>
                </a:lnTo>
                <a:lnTo>
                  <a:pt x="36575" y="359663"/>
                </a:lnTo>
                <a:lnTo>
                  <a:pt x="36575" y="36575"/>
                </a:lnTo>
                <a:lnTo>
                  <a:pt x="18287" y="36575"/>
                </a:lnTo>
                <a:lnTo>
                  <a:pt x="36575" y="18287"/>
                </a:lnTo>
                <a:lnTo>
                  <a:pt x="1045463" y="18287"/>
                </a:lnTo>
                <a:lnTo>
                  <a:pt x="1045463" y="0"/>
                </a:lnTo>
                <a:close/>
              </a:path>
              <a:path w="1045463" h="396239">
                <a:moveTo>
                  <a:pt x="36575" y="359663"/>
                </a:moveTo>
                <a:lnTo>
                  <a:pt x="18287" y="359663"/>
                </a:lnTo>
                <a:lnTo>
                  <a:pt x="36575" y="377951"/>
                </a:lnTo>
                <a:lnTo>
                  <a:pt x="36575" y="359663"/>
                </a:lnTo>
                <a:close/>
              </a:path>
              <a:path w="1045463" h="396239">
                <a:moveTo>
                  <a:pt x="1008888" y="359663"/>
                </a:moveTo>
                <a:lnTo>
                  <a:pt x="36575" y="359663"/>
                </a:lnTo>
                <a:lnTo>
                  <a:pt x="36575" y="377951"/>
                </a:lnTo>
                <a:lnTo>
                  <a:pt x="1008888" y="377951"/>
                </a:lnTo>
                <a:lnTo>
                  <a:pt x="1008888" y="359663"/>
                </a:lnTo>
                <a:close/>
              </a:path>
              <a:path w="1045463" h="396239">
                <a:moveTo>
                  <a:pt x="1008888" y="18287"/>
                </a:moveTo>
                <a:lnTo>
                  <a:pt x="1008888" y="377951"/>
                </a:lnTo>
                <a:lnTo>
                  <a:pt x="1027176" y="359663"/>
                </a:lnTo>
                <a:lnTo>
                  <a:pt x="1045463" y="359663"/>
                </a:lnTo>
                <a:lnTo>
                  <a:pt x="1045463" y="36575"/>
                </a:lnTo>
                <a:lnTo>
                  <a:pt x="1027176" y="36575"/>
                </a:lnTo>
                <a:lnTo>
                  <a:pt x="1008888" y="18287"/>
                </a:lnTo>
                <a:close/>
              </a:path>
              <a:path w="1045463" h="396239">
                <a:moveTo>
                  <a:pt x="1045463" y="359663"/>
                </a:moveTo>
                <a:lnTo>
                  <a:pt x="1027176" y="359663"/>
                </a:lnTo>
                <a:lnTo>
                  <a:pt x="1008888" y="377951"/>
                </a:lnTo>
                <a:lnTo>
                  <a:pt x="1045463" y="377951"/>
                </a:lnTo>
                <a:lnTo>
                  <a:pt x="1045463" y="359663"/>
                </a:lnTo>
                <a:close/>
              </a:path>
              <a:path w="1045463" h="396239">
                <a:moveTo>
                  <a:pt x="36575" y="18287"/>
                </a:moveTo>
                <a:lnTo>
                  <a:pt x="18287" y="36575"/>
                </a:lnTo>
                <a:lnTo>
                  <a:pt x="36575" y="36575"/>
                </a:lnTo>
                <a:lnTo>
                  <a:pt x="36575" y="18287"/>
                </a:lnTo>
                <a:close/>
              </a:path>
              <a:path w="1045463" h="396239">
                <a:moveTo>
                  <a:pt x="1008888" y="18287"/>
                </a:moveTo>
                <a:lnTo>
                  <a:pt x="36575" y="18287"/>
                </a:lnTo>
                <a:lnTo>
                  <a:pt x="36575" y="36575"/>
                </a:lnTo>
                <a:lnTo>
                  <a:pt x="1008888" y="36575"/>
                </a:lnTo>
                <a:lnTo>
                  <a:pt x="1008888" y="18287"/>
                </a:lnTo>
                <a:close/>
              </a:path>
              <a:path w="1045463" h="396239">
                <a:moveTo>
                  <a:pt x="1045463" y="18287"/>
                </a:moveTo>
                <a:lnTo>
                  <a:pt x="1008888" y="18287"/>
                </a:lnTo>
                <a:lnTo>
                  <a:pt x="1027176" y="36575"/>
                </a:lnTo>
                <a:lnTo>
                  <a:pt x="1045463" y="36575"/>
                </a:lnTo>
                <a:lnTo>
                  <a:pt x="1045463" y="1828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42944" y="4910835"/>
            <a:ext cx="1408176" cy="326136"/>
          </a:xfrm>
          <a:custGeom>
            <a:avLst/>
            <a:gdLst/>
            <a:ahLst/>
            <a:cxnLst/>
            <a:rect l="l" t="t" r="r" b="b"/>
            <a:pathLst>
              <a:path w="1408176" h="326136">
                <a:moveTo>
                  <a:pt x="1408176" y="0"/>
                </a:moveTo>
                <a:lnTo>
                  <a:pt x="0" y="0"/>
                </a:lnTo>
                <a:lnTo>
                  <a:pt x="0" y="326136"/>
                </a:lnTo>
                <a:lnTo>
                  <a:pt x="1408176" y="326136"/>
                </a:lnTo>
                <a:lnTo>
                  <a:pt x="1408176" y="307847"/>
                </a:lnTo>
                <a:lnTo>
                  <a:pt x="39623" y="307847"/>
                </a:lnTo>
                <a:lnTo>
                  <a:pt x="21335" y="289559"/>
                </a:lnTo>
                <a:lnTo>
                  <a:pt x="39623" y="289559"/>
                </a:lnTo>
                <a:lnTo>
                  <a:pt x="39623" y="39624"/>
                </a:lnTo>
                <a:lnTo>
                  <a:pt x="21335" y="39624"/>
                </a:lnTo>
                <a:lnTo>
                  <a:pt x="39623" y="21336"/>
                </a:lnTo>
                <a:lnTo>
                  <a:pt x="1408176" y="21336"/>
                </a:lnTo>
                <a:lnTo>
                  <a:pt x="1408176" y="0"/>
                </a:lnTo>
                <a:close/>
              </a:path>
              <a:path w="1408176" h="326136">
                <a:moveTo>
                  <a:pt x="39623" y="289559"/>
                </a:moveTo>
                <a:lnTo>
                  <a:pt x="21335" y="289559"/>
                </a:lnTo>
                <a:lnTo>
                  <a:pt x="39623" y="307847"/>
                </a:lnTo>
                <a:lnTo>
                  <a:pt x="39623" y="289559"/>
                </a:lnTo>
                <a:close/>
              </a:path>
              <a:path w="1408176" h="326136">
                <a:moveTo>
                  <a:pt x="1368552" y="289559"/>
                </a:moveTo>
                <a:lnTo>
                  <a:pt x="39623" y="289559"/>
                </a:lnTo>
                <a:lnTo>
                  <a:pt x="39623" y="307847"/>
                </a:lnTo>
                <a:lnTo>
                  <a:pt x="1368552" y="307847"/>
                </a:lnTo>
                <a:lnTo>
                  <a:pt x="1368552" y="289559"/>
                </a:lnTo>
                <a:close/>
              </a:path>
              <a:path w="1408176" h="326136">
                <a:moveTo>
                  <a:pt x="1368552" y="21336"/>
                </a:moveTo>
                <a:lnTo>
                  <a:pt x="1368552" y="307847"/>
                </a:lnTo>
                <a:lnTo>
                  <a:pt x="1389888" y="289559"/>
                </a:lnTo>
                <a:lnTo>
                  <a:pt x="1408176" y="289559"/>
                </a:lnTo>
                <a:lnTo>
                  <a:pt x="1408176" y="39624"/>
                </a:lnTo>
                <a:lnTo>
                  <a:pt x="1389888" y="39624"/>
                </a:lnTo>
                <a:lnTo>
                  <a:pt x="1368552" y="21336"/>
                </a:lnTo>
                <a:close/>
              </a:path>
              <a:path w="1408176" h="326136">
                <a:moveTo>
                  <a:pt x="1408176" y="289559"/>
                </a:moveTo>
                <a:lnTo>
                  <a:pt x="1389888" y="289559"/>
                </a:lnTo>
                <a:lnTo>
                  <a:pt x="1368552" y="307847"/>
                </a:lnTo>
                <a:lnTo>
                  <a:pt x="1408176" y="307847"/>
                </a:lnTo>
                <a:lnTo>
                  <a:pt x="1408176" y="289559"/>
                </a:lnTo>
                <a:close/>
              </a:path>
              <a:path w="1408176" h="326136">
                <a:moveTo>
                  <a:pt x="39623" y="21336"/>
                </a:moveTo>
                <a:lnTo>
                  <a:pt x="21335" y="39624"/>
                </a:lnTo>
                <a:lnTo>
                  <a:pt x="39623" y="39624"/>
                </a:lnTo>
                <a:lnTo>
                  <a:pt x="39623" y="21336"/>
                </a:lnTo>
                <a:close/>
              </a:path>
              <a:path w="1408176" h="326136">
                <a:moveTo>
                  <a:pt x="1368552" y="21336"/>
                </a:moveTo>
                <a:lnTo>
                  <a:pt x="39623" y="21336"/>
                </a:lnTo>
                <a:lnTo>
                  <a:pt x="39623" y="39624"/>
                </a:lnTo>
                <a:lnTo>
                  <a:pt x="1368552" y="39624"/>
                </a:lnTo>
                <a:lnTo>
                  <a:pt x="1368552" y="21336"/>
                </a:lnTo>
                <a:close/>
              </a:path>
              <a:path w="1408176" h="326136">
                <a:moveTo>
                  <a:pt x="1408176" y="21336"/>
                </a:moveTo>
                <a:lnTo>
                  <a:pt x="1368552" y="21336"/>
                </a:lnTo>
                <a:lnTo>
                  <a:pt x="1389888" y="39624"/>
                </a:lnTo>
                <a:lnTo>
                  <a:pt x="1408176" y="39624"/>
                </a:lnTo>
                <a:lnTo>
                  <a:pt x="1408176" y="21336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87567" y="5703315"/>
            <a:ext cx="1478280" cy="326135"/>
          </a:xfrm>
          <a:custGeom>
            <a:avLst/>
            <a:gdLst/>
            <a:ahLst/>
            <a:cxnLst/>
            <a:rect l="l" t="t" r="r" b="b"/>
            <a:pathLst>
              <a:path w="1478280" h="326136">
                <a:moveTo>
                  <a:pt x="1478280" y="0"/>
                </a:moveTo>
                <a:lnTo>
                  <a:pt x="0" y="0"/>
                </a:lnTo>
                <a:lnTo>
                  <a:pt x="0" y="326135"/>
                </a:lnTo>
                <a:lnTo>
                  <a:pt x="1478280" y="326135"/>
                </a:lnTo>
                <a:lnTo>
                  <a:pt x="1478280" y="307847"/>
                </a:lnTo>
                <a:lnTo>
                  <a:pt x="39624" y="307847"/>
                </a:lnTo>
                <a:lnTo>
                  <a:pt x="21336" y="289559"/>
                </a:lnTo>
                <a:lnTo>
                  <a:pt x="39624" y="289559"/>
                </a:lnTo>
                <a:lnTo>
                  <a:pt x="39624" y="39623"/>
                </a:lnTo>
                <a:lnTo>
                  <a:pt x="21336" y="39623"/>
                </a:lnTo>
                <a:lnTo>
                  <a:pt x="39624" y="18287"/>
                </a:lnTo>
                <a:lnTo>
                  <a:pt x="1478280" y="18287"/>
                </a:lnTo>
                <a:lnTo>
                  <a:pt x="1478280" y="0"/>
                </a:lnTo>
                <a:close/>
              </a:path>
              <a:path w="1478280" h="326136">
                <a:moveTo>
                  <a:pt x="39624" y="289559"/>
                </a:moveTo>
                <a:lnTo>
                  <a:pt x="21336" y="289559"/>
                </a:lnTo>
                <a:lnTo>
                  <a:pt x="39624" y="307847"/>
                </a:lnTo>
                <a:lnTo>
                  <a:pt x="39624" y="289559"/>
                </a:lnTo>
                <a:close/>
              </a:path>
              <a:path w="1478280" h="326136">
                <a:moveTo>
                  <a:pt x="1441704" y="289559"/>
                </a:moveTo>
                <a:lnTo>
                  <a:pt x="39624" y="289559"/>
                </a:lnTo>
                <a:lnTo>
                  <a:pt x="39624" y="307847"/>
                </a:lnTo>
                <a:lnTo>
                  <a:pt x="1441704" y="307847"/>
                </a:lnTo>
                <a:lnTo>
                  <a:pt x="1441704" y="289559"/>
                </a:lnTo>
                <a:close/>
              </a:path>
              <a:path w="1478280" h="326136">
                <a:moveTo>
                  <a:pt x="1441704" y="18287"/>
                </a:moveTo>
                <a:lnTo>
                  <a:pt x="1441704" y="307847"/>
                </a:lnTo>
                <a:lnTo>
                  <a:pt x="1459991" y="289559"/>
                </a:lnTo>
                <a:lnTo>
                  <a:pt x="1478280" y="289559"/>
                </a:lnTo>
                <a:lnTo>
                  <a:pt x="1478280" y="39623"/>
                </a:lnTo>
                <a:lnTo>
                  <a:pt x="1459991" y="39623"/>
                </a:lnTo>
                <a:lnTo>
                  <a:pt x="1441704" y="18287"/>
                </a:lnTo>
                <a:close/>
              </a:path>
              <a:path w="1478280" h="326136">
                <a:moveTo>
                  <a:pt x="1478280" y="289559"/>
                </a:moveTo>
                <a:lnTo>
                  <a:pt x="1459991" y="289559"/>
                </a:lnTo>
                <a:lnTo>
                  <a:pt x="1441704" y="307847"/>
                </a:lnTo>
                <a:lnTo>
                  <a:pt x="1478280" y="307847"/>
                </a:lnTo>
                <a:lnTo>
                  <a:pt x="1478280" y="289559"/>
                </a:lnTo>
                <a:close/>
              </a:path>
              <a:path w="1478280" h="326136">
                <a:moveTo>
                  <a:pt x="39624" y="18287"/>
                </a:moveTo>
                <a:lnTo>
                  <a:pt x="21336" y="39623"/>
                </a:lnTo>
                <a:lnTo>
                  <a:pt x="39624" y="39623"/>
                </a:lnTo>
                <a:lnTo>
                  <a:pt x="39624" y="18287"/>
                </a:lnTo>
                <a:close/>
              </a:path>
              <a:path w="1478280" h="326136">
                <a:moveTo>
                  <a:pt x="1441704" y="18287"/>
                </a:moveTo>
                <a:lnTo>
                  <a:pt x="39624" y="18287"/>
                </a:lnTo>
                <a:lnTo>
                  <a:pt x="39624" y="39623"/>
                </a:lnTo>
                <a:lnTo>
                  <a:pt x="1441704" y="39623"/>
                </a:lnTo>
                <a:lnTo>
                  <a:pt x="1441704" y="18287"/>
                </a:lnTo>
                <a:close/>
              </a:path>
              <a:path w="1478280" h="326136">
                <a:moveTo>
                  <a:pt x="1478280" y="18287"/>
                </a:moveTo>
                <a:lnTo>
                  <a:pt x="1441704" y="18287"/>
                </a:lnTo>
                <a:lnTo>
                  <a:pt x="1459991" y="39623"/>
                </a:lnTo>
                <a:lnTo>
                  <a:pt x="1478280" y="39623"/>
                </a:lnTo>
                <a:lnTo>
                  <a:pt x="1478280" y="1828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600" y="7154164"/>
            <a:ext cx="10235184" cy="173736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74084" y="213868"/>
            <a:ext cx="2744470" cy="195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蔡明哲</a:t>
            </a:r>
            <a:r>
              <a:rPr sz="1200" spc="-270" dirty="0" smtClean="0">
                <a:latin typeface="MingLiU"/>
                <a:cs typeface="MingLiU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/</a:t>
            </a:r>
            <a:r>
              <a:rPr sz="1200" spc="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MingLiU"/>
                <a:cs typeface="MingLiU"/>
              </a:rPr>
              <a:t>互联网产品原型设计与用户体验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spc="-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spc="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</a:t>
            </a:r>
            <a:endParaRPr sz="1600">
              <a:latin typeface="Microsoft JhengHei"/>
              <a:cs typeface="Microsoft JhengHei"/>
            </a:endParaRPr>
          </a:p>
          <a:p>
            <a:pPr marL="224663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latin typeface="Microsoft JhengHei"/>
                <a:cs typeface="Microsoft JhengHei"/>
              </a:rPr>
              <a:t>-</a:t>
            </a:r>
            <a:fld id="{81D60167-4931-47E6-BA6A-407CBD079E47}" type="slidenum">
              <a:rPr sz="1200" spc="-10" dirty="0" smtClean="0">
                <a:latin typeface="Microsoft JhengHei"/>
                <a:cs typeface="Microsoft JhengHei"/>
              </a:rPr>
              <a:t>17</a:t>
            </a:fld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 txBox="1"/>
          <p:nvPr/>
        </p:nvSpPr>
        <p:spPr>
          <a:xfrm rot="18900000">
            <a:off x="1242413" y="3411216"/>
            <a:ext cx="8206198" cy="715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630"/>
              </a:lnSpc>
            </a:pPr>
            <a:r>
              <a:rPr sz="4800" dirty="0" smtClean="0">
                <a:solidFill>
                  <a:srgbClr val="BFBFBF"/>
                </a:solidFill>
                <a:latin typeface="Verdana"/>
                <a:cs typeface="Verdana"/>
              </a:rPr>
              <a:t>20090510 Beijing Seminar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191" y="6861556"/>
            <a:ext cx="396239" cy="344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7154164"/>
            <a:ext cx="10235184" cy="173736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40027" y="213868"/>
            <a:ext cx="5478780" cy="64439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6375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蔡明哲</a:t>
            </a:r>
            <a:r>
              <a:rPr sz="1200" spc="-270" dirty="0" smtClean="0">
                <a:latin typeface="MingLiU"/>
                <a:cs typeface="MingLiU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/</a:t>
            </a:r>
            <a:r>
              <a:rPr sz="1200" spc="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MingLiU"/>
                <a:cs typeface="MingLiU"/>
              </a:rPr>
              <a:t>互联网产品原型设计与用户体验</a:t>
            </a:r>
            <a:endParaRPr sz="1200">
              <a:latin typeface="MingLiU"/>
              <a:cs typeface="MingLiU"/>
            </a:endParaRPr>
          </a:p>
          <a:p>
            <a:pPr>
              <a:lnSpc>
                <a:spcPts val="650"/>
              </a:lnSpc>
              <a:spcBef>
                <a:spcPts val="21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80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在台湾</a:t>
            </a:r>
            <a:endParaRPr sz="2800">
              <a:latin typeface="Microsoft JhengHei"/>
              <a:cs typeface="Microsoft JhengHei"/>
            </a:endParaRPr>
          </a:p>
          <a:p>
            <a:pPr>
              <a:lnSpc>
                <a:spcPts val="700"/>
              </a:lnSpc>
              <a:spcBef>
                <a:spcPts val="4"/>
              </a:spcBef>
            </a:pPr>
            <a:endParaRPr sz="700"/>
          </a:p>
          <a:p>
            <a:pPr marL="311150">
              <a:lnSpc>
                <a:spcPct val="100000"/>
              </a:lnSpc>
              <a:tabLst>
                <a:tab pos="655320" algn="l"/>
              </a:tabLst>
            </a:pPr>
            <a:r>
              <a:rPr sz="2600" spc="-1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•	</a:t>
            </a:r>
            <a:r>
              <a:rPr sz="2600" spc="-3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负责将网站规划出来的人，称为</a:t>
            </a:r>
            <a:endParaRPr sz="2600">
              <a:latin typeface="Microsoft JhengHei"/>
              <a:cs typeface="Microsoft JhengHei"/>
            </a:endParaRPr>
          </a:p>
          <a:p>
            <a:pPr marL="1054100" indent="-286385">
              <a:lnSpc>
                <a:spcPct val="100000"/>
              </a:lnSpc>
              <a:spcBef>
                <a:spcPts val="260"/>
              </a:spcBef>
              <a:buClr>
                <a:srgbClr val="003366"/>
              </a:buClr>
              <a:buFont typeface="Microsoft JhengHei"/>
              <a:buChar char="–"/>
              <a:tabLst>
                <a:tab pos="1054100" algn="l"/>
              </a:tabLst>
            </a:pPr>
            <a:r>
              <a:rPr sz="2000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网站企划 </a:t>
            </a:r>
            <a:r>
              <a:rPr sz="2000" spc="-1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website</a:t>
            </a:r>
            <a:r>
              <a:rPr sz="2000" spc="1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2000" spc="-1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planner</a:t>
            </a:r>
            <a:endParaRPr sz="2000">
              <a:latin typeface="Microsoft JhengHei"/>
              <a:cs typeface="Microsoft JhengHei"/>
            </a:endParaRPr>
          </a:p>
          <a:p>
            <a:pPr marL="768350">
              <a:lnSpc>
                <a:spcPct val="100000"/>
              </a:lnSpc>
              <a:spcBef>
                <a:spcPts val="240"/>
              </a:spcBef>
              <a:tabLst>
                <a:tab pos="1054735" algn="l"/>
              </a:tabLst>
            </a:pPr>
            <a:r>
              <a:rPr sz="2000" spc="-1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–	</a:t>
            </a:r>
            <a:r>
              <a:rPr sz="2000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其他可能的职称：</a:t>
            </a:r>
            <a:endParaRPr sz="2000">
              <a:latin typeface="Microsoft JhengHei"/>
              <a:cs typeface="Microsoft JhengHei"/>
            </a:endParaRPr>
          </a:p>
          <a:p>
            <a:pPr marL="1225550">
              <a:lnSpc>
                <a:spcPct val="100000"/>
              </a:lnSpc>
              <a:spcBef>
                <a:spcPts val="240"/>
              </a:spcBef>
            </a:pPr>
            <a:r>
              <a:rPr sz="2000" spc="-1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• </a:t>
            </a:r>
            <a:r>
              <a:rPr sz="2000" spc="-8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网站项目经理</a:t>
            </a:r>
            <a:endParaRPr sz="2000">
              <a:latin typeface="Microsoft JhengHei"/>
              <a:cs typeface="Microsoft JhengHei"/>
            </a:endParaRPr>
          </a:p>
          <a:p>
            <a:pPr marL="1225550">
              <a:lnSpc>
                <a:spcPct val="100000"/>
              </a:lnSpc>
              <a:spcBef>
                <a:spcPts val="240"/>
              </a:spcBef>
            </a:pPr>
            <a:r>
              <a:rPr sz="2000" spc="-1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• </a:t>
            </a:r>
            <a:r>
              <a:rPr sz="2000" spc="-8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网络营销企划</a:t>
            </a:r>
            <a:endParaRPr sz="2000">
              <a:latin typeface="Microsoft JhengHei"/>
              <a:cs typeface="Microsoft JhengHei"/>
            </a:endParaRPr>
          </a:p>
          <a:p>
            <a:pPr marL="1225550">
              <a:lnSpc>
                <a:spcPct val="100000"/>
              </a:lnSpc>
              <a:spcBef>
                <a:spcPts val="240"/>
              </a:spcBef>
            </a:pPr>
            <a:r>
              <a:rPr sz="2000" spc="-1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• </a:t>
            </a:r>
            <a:r>
              <a:rPr sz="2000" spc="-6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项</a:t>
            </a:r>
            <a:r>
              <a:rPr sz="2000" spc="-3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目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经理</a:t>
            </a:r>
            <a:endParaRPr sz="2000">
              <a:latin typeface="Microsoft JhengHei"/>
              <a:cs typeface="Microsoft JhengHei"/>
            </a:endParaRPr>
          </a:p>
          <a:p>
            <a:pPr marL="1225550">
              <a:lnSpc>
                <a:spcPct val="100000"/>
              </a:lnSpc>
              <a:spcBef>
                <a:spcPts val="240"/>
              </a:spcBef>
            </a:pPr>
            <a:r>
              <a:rPr sz="2000" spc="-1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• </a:t>
            </a:r>
            <a:r>
              <a:rPr sz="2000" spc="-8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网站编辑</a:t>
            </a:r>
            <a:endParaRPr sz="2000">
              <a:latin typeface="Microsoft JhengHei"/>
              <a:cs typeface="Microsoft JhengHei"/>
            </a:endParaRPr>
          </a:p>
          <a:p>
            <a:pPr marL="1455420" lvl="1" indent="-230504">
              <a:lnSpc>
                <a:spcPct val="100000"/>
              </a:lnSpc>
              <a:spcBef>
                <a:spcPts val="240"/>
              </a:spcBef>
              <a:buClr>
                <a:srgbClr val="333333"/>
              </a:buClr>
              <a:buFont typeface="Microsoft JhengHei"/>
              <a:buChar char="•"/>
              <a:tabLst>
                <a:tab pos="1455420" algn="l"/>
              </a:tabLst>
            </a:pP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站长</a:t>
            </a:r>
            <a:r>
              <a:rPr sz="2000" spc="-1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2000" spc="-1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(Webmaster)</a:t>
            </a:r>
            <a:endParaRPr sz="2000">
              <a:latin typeface="Microsoft JhengHei"/>
              <a:cs typeface="Microsoft JhengHei"/>
            </a:endParaRPr>
          </a:p>
          <a:p>
            <a:pPr marL="311150">
              <a:lnSpc>
                <a:spcPct val="100000"/>
              </a:lnSpc>
              <a:spcBef>
                <a:spcPts val="285"/>
              </a:spcBef>
              <a:tabLst>
                <a:tab pos="655320" algn="l"/>
              </a:tabLst>
            </a:pPr>
            <a:r>
              <a:rPr sz="2600" spc="-1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•	</a:t>
            </a:r>
            <a:r>
              <a:rPr sz="2600" spc="-3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网站企划被认定涵盖的范围：</a:t>
            </a:r>
            <a:endParaRPr sz="2600">
              <a:latin typeface="Microsoft JhengHei"/>
              <a:cs typeface="Microsoft JhengHei"/>
            </a:endParaRPr>
          </a:p>
          <a:p>
            <a:pPr marL="768350">
              <a:lnSpc>
                <a:spcPct val="100000"/>
              </a:lnSpc>
              <a:spcBef>
                <a:spcPts val="360"/>
              </a:spcBef>
            </a:pPr>
            <a:r>
              <a:rPr sz="3200" spc="-2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–</a:t>
            </a:r>
            <a:r>
              <a:rPr sz="3200" spc="-275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 </a:t>
            </a:r>
            <a:r>
              <a:rPr sz="3200" spc="-35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网络营销</a:t>
            </a:r>
            <a:r>
              <a:rPr sz="2000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工作执行</a:t>
            </a:r>
            <a:endParaRPr sz="2000">
              <a:latin typeface="Microsoft JhengHei"/>
              <a:cs typeface="Microsoft JhengHei"/>
            </a:endParaRPr>
          </a:p>
          <a:p>
            <a:pPr marL="768350">
              <a:lnSpc>
                <a:spcPct val="100000"/>
              </a:lnSpc>
              <a:spcBef>
                <a:spcPts val="285"/>
              </a:spcBef>
              <a:tabLst>
                <a:tab pos="1054100" algn="l"/>
              </a:tabLst>
            </a:pPr>
            <a:r>
              <a:rPr sz="2000" spc="-15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–	</a:t>
            </a:r>
            <a:r>
              <a:rPr sz="2000" spc="-2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网站架构 </a:t>
            </a:r>
            <a:r>
              <a:rPr sz="2000" spc="-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(</a:t>
            </a:r>
            <a:r>
              <a:rPr sz="2000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含介面设计</a:t>
            </a:r>
            <a:r>
              <a:rPr sz="2000" spc="-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,</a:t>
            </a:r>
            <a:r>
              <a:rPr sz="2000" spc="4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2000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互动设计</a:t>
            </a:r>
            <a:r>
              <a:rPr sz="2000" spc="-1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?</a:t>
            </a:r>
            <a:r>
              <a:rPr sz="2000" spc="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2000" spc="-1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)</a:t>
            </a:r>
            <a:endParaRPr sz="2000">
              <a:latin typeface="Microsoft JhengHei"/>
              <a:cs typeface="Microsoft JhengHei"/>
            </a:endParaRPr>
          </a:p>
          <a:p>
            <a:pPr marL="768350">
              <a:lnSpc>
                <a:spcPct val="100000"/>
              </a:lnSpc>
              <a:spcBef>
                <a:spcPts val="240"/>
              </a:spcBef>
              <a:tabLst>
                <a:tab pos="1054735" algn="l"/>
              </a:tabLst>
            </a:pPr>
            <a:r>
              <a:rPr sz="2000" spc="-1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–	</a:t>
            </a:r>
            <a:r>
              <a:rPr sz="2000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系统分析</a:t>
            </a:r>
            <a:endParaRPr sz="2000">
              <a:latin typeface="Microsoft JhengHei"/>
              <a:cs typeface="Microsoft JhengHei"/>
            </a:endParaRPr>
          </a:p>
          <a:p>
            <a:pPr marL="768350">
              <a:lnSpc>
                <a:spcPct val="100000"/>
              </a:lnSpc>
              <a:spcBef>
                <a:spcPts val="240"/>
              </a:spcBef>
              <a:tabLst>
                <a:tab pos="1054735" algn="l"/>
              </a:tabLst>
            </a:pPr>
            <a:r>
              <a:rPr sz="2000" spc="-1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–	</a:t>
            </a:r>
            <a:r>
              <a:rPr sz="2000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项目管理</a:t>
            </a:r>
            <a:endParaRPr sz="2000">
              <a:latin typeface="Microsoft JhengHei"/>
              <a:cs typeface="Microsoft JhengHei"/>
            </a:endParaRPr>
          </a:p>
          <a:p>
            <a:pPr marL="768350">
              <a:lnSpc>
                <a:spcPct val="100000"/>
              </a:lnSpc>
              <a:spcBef>
                <a:spcPts val="240"/>
              </a:spcBef>
              <a:tabLst>
                <a:tab pos="1054100" algn="l"/>
              </a:tabLst>
            </a:pPr>
            <a:r>
              <a:rPr sz="2000" spc="-15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–	</a:t>
            </a:r>
            <a:r>
              <a:rPr sz="2000" spc="-2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网站维护</a:t>
            </a:r>
            <a:r>
              <a:rPr sz="2000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与营运</a:t>
            </a:r>
            <a:endParaRPr sz="2000">
              <a:latin typeface="Microsoft JhengHei"/>
              <a:cs typeface="Microsoft JhengHei"/>
            </a:endParaRPr>
          </a:p>
          <a:p>
            <a:pPr marL="768350">
              <a:lnSpc>
                <a:spcPct val="100000"/>
              </a:lnSpc>
              <a:spcBef>
                <a:spcPts val="240"/>
              </a:spcBef>
              <a:tabLst>
                <a:tab pos="1054100" algn="l"/>
              </a:tabLst>
            </a:pPr>
            <a:r>
              <a:rPr sz="2000" spc="-15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–	</a:t>
            </a:r>
            <a:r>
              <a:rPr sz="2000" spc="-2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网页设计</a:t>
            </a:r>
            <a:r>
              <a:rPr sz="2000" spc="-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/</a:t>
            </a:r>
            <a:r>
              <a:rPr sz="2000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视觉设计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spc="-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spc="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</a:t>
            </a:r>
            <a:endParaRPr sz="1600">
              <a:latin typeface="Microsoft JhengHei"/>
              <a:cs typeface="Microsoft JhengHei"/>
            </a:endParaRPr>
          </a:p>
          <a:p>
            <a:pPr marL="224663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latin typeface="Microsoft JhengHei"/>
                <a:cs typeface="Microsoft JhengHei"/>
              </a:rPr>
              <a:t>-</a:t>
            </a:r>
            <a:fld id="{81D60167-4931-47E6-BA6A-407CBD079E47}" type="slidenum">
              <a:rPr sz="1200" spc="-10" dirty="0" smtClean="0">
                <a:latin typeface="Microsoft JhengHei"/>
                <a:cs typeface="Microsoft JhengHei"/>
              </a:rPr>
              <a:t>18</a:t>
            </a:fld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1242413" y="3411216"/>
            <a:ext cx="8206198" cy="715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630"/>
              </a:lnSpc>
            </a:pPr>
            <a:r>
              <a:rPr sz="4800" dirty="0" smtClean="0">
                <a:solidFill>
                  <a:srgbClr val="BFBFBF"/>
                </a:solidFill>
                <a:latin typeface="Verdana"/>
                <a:cs typeface="Verdana"/>
              </a:rPr>
              <a:t>20090510 Beijing Seminar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191" y="6861556"/>
            <a:ext cx="396239" cy="344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40027" y="736091"/>
            <a:ext cx="4705985" cy="4368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252855" algn="l"/>
              </a:tabLst>
            </a:pPr>
            <a:r>
              <a:rPr sz="280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在大陆	</a:t>
            </a:r>
            <a:r>
              <a:rPr sz="2800" spc="1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(</a:t>
            </a:r>
            <a:r>
              <a:rPr sz="2800" spc="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透过招聘网站的观察)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8732" y="1252220"/>
            <a:ext cx="4978400" cy="5204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2600" spc="-1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•	</a:t>
            </a:r>
            <a:r>
              <a:rPr sz="2600" spc="-3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负责将网站规划出来的人，称为</a:t>
            </a:r>
            <a:endParaRPr sz="26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260"/>
              </a:spcBef>
              <a:tabLst>
                <a:tab pos="755650" algn="l"/>
              </a:tabLst>
            </a:pPr>
            <a:r>
              <a:rPr sz="2000" spc="-1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–	</a:t>
            </a:r>
            <a:r>
              <a:rPr sz="2000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网站产品经理</a:t>
            </a:r>
            <a:endParaRPr sz="20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  <a:tabLst>
                <a:tab pos="756285" algn="l"/>
              </a:tabLst>
            </a:pPr>
            <a:r>
              <a:rPr sz="2000" spc="-1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–	</a:t>
            </a:r>
            <a:r>
              <a:rPr sz="2000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其他可能的职称：</a:t>
            </a:r>
            <a:endParaRPr sz="2000">
              <a:latin typeface="Microsoft JhengHei"/>
              <a:cs typeface="Microsoft JhengHei"/>
            </a:endParaRPr>
          </a:p>
          <a:p>
            <a:pPr marL="927100">
              <a:lnSpc>
                <a:spcPct val="100000"/>
              </a:lnSpc>
              <a:spcBef>
                <a:spcPts val="240"/>
              </a:spcBef>
            </a:pPr>
            <a:r>
              <a:rPr sz="2000" spc="-1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• </a:t>
            </a:r>
            <a:r>
              <a:rPr sz="2000" spc="-8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网站策划</a:t>
            </a:r>
            <a:endParaRPr sz="2000">
              <a:latin typeface="Microsoft JhengHei"/>
              <a:cs typeface="Microsoft JhengHei"/>
            </a:endParaRPr>
          </a:p>
          <a:p>
            <a:pPr marL="927100">
              <a:lnSpc>
                <a:spcPct val="100000"/>
              </a:lnSpc>
              <a:spcBef>
                <a:spcPts val="240"/>
              </a:spcBef>
            </a:pPr>
            <a:r>
              <a:rPr sz="2000" spc="-1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• </a:t>
            </a:r>
            <a:r>
              <a:rPr sz="2000" spc="-8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网站交互设计师</a:t>
            </a:r>
            <a:endParaRPr sz="20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356870" algn="l"/>
              </a:tabLst>
            </a:pPr>
            <a:r>
              <a:rPr sz="2600" spc="-1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•	</a:t>
            </a:r>
            <a:r>
              <a:rPr sz="2600" spc="-3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产品经理被认定涵盖的范围：</a:t>
            </a:r>
            <a:endParaRPr sz="26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260"/>
              </a:spcBef>
              <a:tabLst>
                <a:tab pos="755650" algn="l"/>
              </a:tabLst>
            </a:pPr>
            <a:r>
              <a:rPr sz="2000" spc="-1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–	</a:t>
            </a:r>
            <a:r>
              <a:rPr sz="2000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网络营销策略</a:t>
            </a:r>
            <a:r>
              <a:rPr sz="2000" spc="2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2000" spc="-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(</a:t>
            </a:r>
            <a:r>
              <a:rPr sz="2000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运营</a:t>
            </a:r>
            <a:r>
              <a:rPr sz="2000" spc="-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, </a:t>
            </a:r>
            <a:r>
              <a:rPr sz="2000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商务</a:t>
            </a:r>
            <a:r>
              <a:rPr sz="2000" spc="-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,</a:t>
            </a:r>
            <a:r>
              <a:rPr sz="2000" spc="2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2000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营销</a:t>
            </a:r>
            <a:r>
              <a:rPr sz="2000" spc="-1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)</a:t>
            </a:r>
            <a:endParaRPr sz="20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  <a:tabLst>
                <a:tab pos="755650" algn="l"/>
              </a:tabLst>
            </a:pPr>
            <a:r>
              <a:rPr sz="2000" spc="-1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–	</a:t>
            </a:r>
            <a:r>
              <a:rPr sz="2000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网络营销活动执行</a:t>
            </a:r>
            <a:endParaRPr sz="20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  <a:tabLst>
                <a:tab pos="755650" algn="l"/>
              </a:tabLst>
            </a:pPr>
            <a:r>
              <a:rPr sz="2000" spc="-1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–	</a:t>
            </a:r>
            <a:r>
              <a:rPr sz="2000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网站架构策划</a:t>
            </a:r>
            <a:r>
              <a:rPr sz="2000" spc="2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2000" spc="-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(</a:t>
            </a:r>
            <a:r>
              <a:rPr sz="2000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含介面设计</a:t>
            </a:r>
            <a:r>
              <a:rPr sz="2000" spc="-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,</a:t>
            </a:r>
            <a:r>
              <a:rPr sz="2000" spc="2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2000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交互设计</a:t>
            </a:r>
            <a:r>
              <a:rPr sz="2000" spc="-1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)</a:t>
            </a:r>
            <a:endParaRPr sz="20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  <a:tabLst>
                <a:tab pos="756285" algn="l"/>
              </a:tabLst>
            </a:pPr>
            <a:r>
              <a:rPr sz="2000" spc="-1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–	</a:t>
            </a:r>
            <a:r>
              <a:rPr sz="2000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项目管理</a:t>
            </a:r>
            <a:endParaRPr sz="20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  <a:tabLst>
                <a:tab pos="755650" algn="l"/>
              </a:tabLst>
            </a:pPr>
            <a:r>
              <a:rPr sz="2000" spc="-1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–	</a:t>
            </a:r>
            <a:r>
              <a:rPr sz="2000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用户研究，用户体验</a:t>
            </a:r>
            <a:endParaRPr sz="20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  <a:tabLst>
                <a:tab pos="756285" algn="l"/>
              </a:tabLst>
            </a:pPr>
            <a:r>
              <a:rPr sz="2000" spc="-1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–	</a:t>
            </a:r>
            <a:r>
              <a:rPr sz="2000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系统分析</a:t>
            </a:r>
            <a:endParaRPr sz="20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  <a:tabLst>
                <a:tab pos="755650" algn="l"/>
              </a:tabLst>
            </a:pPr>
            <a:r>
              <a:rPr sz="2000" spc="-1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–	</a:t>
            </a:r>
            <a:r>
              <a:rPr sz="2000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网站维护与营运</a:t>
            </a:r>
            <a:endParaRPr sz="20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  <a:tabLst>
                <a:tab pos="755650" algn="l"/>
              </a:tabLst>
            </a:pPr>
            <a:r>
              <a:rPr sz="2000" spc="-1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–	</a:t>
            </a:r>
            <a:r>
              <a:rPr sz="2000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网页设计</a:t>
            </a:r>
            <a:r>
              <a:rPr sz="2000" spc="-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/</a:t>
            </a:r>
            <a:r>
              <a:rPr sz="2000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视觉设计</a:t>
            </a:r>
            <a:endParaRPr sz="20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  <a:tabLst>
                <a:tab pos="755650" algn="l"/>
              </a:tabLst>
            </a:pPr>
            <a:r>
              <a:rPr sz="2000" spc="-1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–	</a:t>
            </a:r>
            <a:r>
              <a:rPr sz="2000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交互设计？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" y="7154164"/>
            <a:ext cx="10235184" cy="173736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74084" y="213868"/>
            <a:ext cx="2744470" cy="195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蔡明哲</a:t>
            </a:r>
            <a:r>
              <a:rPr sz="1200" spc="-270" dirty="0" smtClean="0">
                <a:latin typeface="MingLiU"/>
                <a:cs typeface="MingLiU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/</a:t>
            </a:r>
            <a:r>
              <a:rPr sz="1200" spc="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MingLiU"/>
                <a:cs typeface="MingLiU"/>
              </a:rPr>
              <a:t>互联网产品原型设计与用户体验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spc="-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spc="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</a:t>
            </a:r>
            <a:endParaRPr sz="1600">
              <a:latin typeface="Microsoft JhengHei"/>
              <a:cs typeface="Microsoft JhengHei"/>
            </a:endParaRPr>
          </a:p>
          <a:p>
            <a:pPr marL="224663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latin typeface="Microsoft JhengHei"/>
                <a:cs typeface="Microsoft JhengHei"/>
              </a:rPr>
              <a:t>-</a:t>
            </a:r>
            <a:fld id="{81D60167-4931-47E6-BA6A-407CBD079E47}" type="slidenum">
              <a:rPr sz="1200" spc="-10" dirty="0" smtClean="0">
                <a:latin typeface="Microsoft JhengHei"/>
                <a:cs typeface="Microsoft JhengHei"/>
              </a:rPr>
              <a:t>19</a:t>
            </a:fld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 rot="18900000">
            <a:off x="1242413" y="3411216"/>
            <a:ext cx="8206198" cy="715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630"/>
              </a:lnSpc>
            </a:pPr>
            <a:r>
              <a:rPr sz="4800" dirty="0" smtClean="0">
                <a:solidFill>
                  <a:srgbClr val="BFBFBF"/>
                </a:solidFill>
                <a:latin typeface="Verdana"/>
                <a:cs typeface="Verdana"/>
              </a:rPr>
              <a:t>20090510 Beijing Seminar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191" y="6861556"/>
            <a:ext cx="396239" cy="344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4191" y="6867652"/>
            <a:ext cx="9144000" cy="3384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44880">
              <a:lnSpc>
                <a:spcPct val="100000"/>
              </a:lnSpc>
              <a:tabLst>
                <a:tab pos="8829675" algn="l"/>
              </a:tabLst>
            </a:pPr>
            <a:r>
              <a:rPr sz="180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spc="-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spc="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	</a:t>
            </a:r>
            <a:r>
              <a:rPr sz="1800" spc="-15" baseline="-16203" dirty="0" smtClean="0">
                <a:latin typeface="Microsoft JhengHei"/>
                <a:cs typeface="Microsoft JhengHei"/>
              </a:rPr>
              <a:t>-2-</a:t>
            </a:r>
            <a:endParaRPr sz="1800" baseline="-16203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191" y="6657340"/>
            <a:ext cx="9144000" cy="496824"/>
          </a:xfrm>
          <a:custGeom>
            <a:avLst/>
            <a:gdLst/>
            <a:ahLst/>
            <a:cxnLst/>
            <a:rect l="l" t="t" r="r" b="b"/>
            <a:pathLst>
              <a:path w="9144000" h="496824">
                <a:moveTo>
                  <a:pt x="0" y="496823"/>
                </a:moveTo>
                <a:lnTo>
                  <a:pt x="9144000" y="496823"/>
                </a:lnTo>
                <a:lnTo>
                  <a:pt x="9144000" y="0"/>
                </a:lnTo>
                <a:lnTo>
                  <a:pt x="0" y="0"/>
                </a:lnTo>
                <a:lnTo>
                  <a:pt x="0" y="4968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191" y="6651243"/>
            <a:ext cx="9144000" cy="554736"/>
          </a:xfrm>
          <a:custGeom>
            <a:avLst/>
            <a:gdLst/>
            <a:ahLst/>
            <a:cxnLst/>
            <a:rect l="l" t="t" r="r" b="b"/>
            <a:pathLst>
              <a:path w="9144000" h="554735">
                <a:moveTo>
                  <a:pt x="0" y="548639"/>
                </a:moveTo>
                <a:lnTo>
                  <a:pt x="0" y="554735"/>
                </a:lnTo>
                <a:lnTo>
                  <a:pt x="9143" y="554735"/>
                </a:lnTo>
                <a:lnTo>
                  <a:pt x="0" y="548639"/>
                </a:lnTo>
                <a:close/>
              </a:path>
              <a:path w="9144000" h="554735">
                <a:moveTo>
                  <a:pt x="9137904" y="6095"/>
                </a:moveTo>
                <a:lnTo>
                  <a:pt x="9143" y="6095"/>
                </a:lnTo>
                <a:lnTo>
                  <a:pt x="9143" y="554735"/>
                </a:lnTo>
                <a:lnTo>
                  <a:pt x="9137904" y="554735"/>
                </a:lnTo>
                <a:lnTo>
                  <a:pt x="9137904" y="6095"/>
                </a:lnTo>
                <a:close/>
              </a:path>
              <a:path w="9144000" h="554735">
                <a:moveTo>
                  <a:pt x="9144000" y="548639"/>
                </a:moveTo>
                <a:lnTo>
                  <a:pt x="9137904" y="554735"/>
                </a:lnTo>
                <a:lnTo>
                  <a:pt x="9144000" y="554735"/>
                </a:lnTo>
                <a:lnTo>
                  <a:pt x="9144000" y="548639"/>
                </a:lnTo>
                <a:close/>
              </a:path>
              <a:path w="9144000" h="554735">
                <a:moveTo>
                  <a:pt x="9143" y="12191"/>
                </a:moveTo>
                <a:lnTo>
                  <a:pt x="0" y="12191"/>
                </a:lnTo>
                <a:lnTo>
                  <a:pt x="0" y="548639"/>
                </a:lnTo>
                <a:lnTo>
                  <a:pt x="9143" y="548639"/>
                </a:lnTo>
                <a:lnTo>
                  <a:pt x="9143" y="12191"/>
                </a:lnTo>
                <a:close/>
              </a:path>
              <a:path w="9144000" h="554735">
                <a:moveTo>
                  <a:pt x="9144000" y="12191"/>
                </a:moveTo>
                <a:lnTo>
                  <a:pt x="9137904" y="12191"/>
                </a:lnTo>
                <a:lnTo>
                  <a:pt x="9137904" y="548639"/>
                </a:lnTo>
                <a:lnTo>
                  <a:pt x="9144000" y="548639"/>
                </a:lnTo>
                <a:lnTo>
                  <a:pt x="9144000" y="12191"/>
                </a:lnTo>
                <a:close/>
              </a:path>
              <a:path w="9144000" h="554735">
                <a:moveTo>
                  <a:pt x="9144000" y="0"/>
                </a:moveTo>
                <a:lnTo>
                  <a:pt x="0" y="0"/>
                </a:lnTo>
                <a:lnTo>
                  <a:pt x="0" y="12191"/>
                </a:lnTo>
                <a:lnTo>
                  <a:pt x="9143" y="6095"/>
                </a:lnTo>
                <a:lnTo>
                  <a:pt x="9144000" y="6095"/>
                </a:lnTo>
                <a:lnTo>
                  <a:pt x="9144000" y="0"/>
                </a:lnTo>
                <a:close/>
              </a:path>
              <a:path w="9144000" h="554735">
                <a:moveTo>
                  <a:pt x="9144000" y="6095"/>
                </a:moveTo>
                <a:lnTo>
                  <a:pt x="9137904" y="6095"/>
                </a:lnTo>
                <a:lnTo>
                  <a:pt x="9144000" y="12191"/>
                </a:lnTo>
                <a:lnTo>
                  <a:pt x="9144000" y="60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" y="7154164"/>
            <a:ext cx="10235184" cy="173736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52676" y="213868"/>
            <a:ext cx="7514590" cy="6288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527050" algn="ctr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蔡明哲</a:t>
            </a:r>
            <a:r>
              <a:rPr sz="1200" spc="-270" dirty="0" smtClean="0">
                <a:latin typeface="MingLiU"/>
                <a:cs typeface="MingLiU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/</a:t>
            </a:r>
            <a:r>
              <a:rPr sz="1200" spc="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MingLiU"/>
                <a:cs typeface="MingLiU"/>
              </a:rPr>
              <a:t>互联网产品原型设计与用户体验</a:t>
            </a:r>
            <a:endParaRPr sz="1200">
              <a:latin typeface="MingLiU"/>
              <a:cs typeface="MingLiU"/>
            </a:endParaRPr>
          </a:p>
          <a:p>
            <a:pPr>
              <a:lnSpc>
                <a:spcPts val="700"/>
              </a:lnSpc>
              <a:spcBef>
                <a:spcPts val="11"/>
              </a:spcBef>
            </a:pPr>
            <a:endParaRPr sz="7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R="527050" algn="ctr">
              <a:lnSpc>
                <a:spcPct val="100000"/>
              </a:lnSpc>
            </a:pPr>
            <a:r>
              <a:rPr sz="1800" b="1" spc="-1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2009/5/10</a:t>
            </a:r>
            <a:r>
              <a:rPr sz="1800" b="1" spc="5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 </a:t>
            </a:r>
            <a:r>
              <a:rPr sz="1800" b="1" spc="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北京</a:t>
            </a:r>
            <a:endParaRPr sz="1800">
              <a:latin typeface="Microsoft JhengHei"/>
              <a:cs typeface="Microsoft JhengHei"/>
            </a:endParaRPr>
          </a:p>
          <a:p>
            <a:pPr>
              <a:lnSpc>
                <a:spcPts val="800"/>
              </a:lnSpc>
              <a:spcBef>
                <a:spcPts val="39"/>
              </a:spcBef>
            </a:pPr>
            <a:endParaRPr sz="8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R="533400" algn="ctr">
              <a:lnSpc>
                <a:spcPct val="100000"/>
              </a:lnSpc>
            </a:pPr>
            <a:r>
              <a:rPr sz="2800" b="1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互联网／软件产品规划</a:t>
            </a:r>
            <a:r>
              <a:rPr sz="2800" b="1" spc="-25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设</a:t>
            </a:r>
            <a:r>
              <a:rPr sz="2800" b="1" spc="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计应</a:t>
            </a:r>
            <a:r>
              <a:rPr sz="2800" b="1" spc="-25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用</a:t>
            </a:r>
            <a:r>
              <a:rPr sz="2800" b="1" spc="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专家</a:t>
            </a:r>
            <a:r>
              <a:rPr sz="2800" b="1" spc="-25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论坛</a:t>
            </a:r>
            <a:endParaRPr sz="2800">
              <a:latin typeface="Microsoft JhengHei"/>
              <a:cs typeface="Microsoft JhengHei"/>
            </a:endParaRPr>
          </a:p>
          <a:p>
            <a:pPr>
              <a:lnSpc>
                <a:spcPts val="1400"/>
              </a:lnSpc>
              <a:spcBef>
                <a:spcPts val="0"/>
              </a:spcBef>
            </a:pPr>
            <a:endParaRPr sz="1400"/>
          </a:p>
          <a:p>
            <a:pPr marL="43180" marR="36830" indent="-30480">
              <a:lnSpc>
                <a:spcPct val="120000"/>
              </a:lnSpc>
            </a:pP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互联网</a:t>
            </a:r>
            <a:r>
              <a:rPr sz="2000" spc="-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/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软件产品团队中，产</a:t>
            </a:r>
            <a:r>
              <a:rPr sz="20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品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经理</a:t>
            </a:r>
            <a:r>
              <a:rPr sz="20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是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为产</a:t>
            </a:r>
            <a:r>
              <a:rPr sz="20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品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整体</a:t>
            </a:r>
            <a:r>
              <a:rPr sz="20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的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商业</a:t>
            </a:r>
            <a:r>
              <a:rPr sz="20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需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求而</a:t>
            </a:r>
            <a:r>
              <a:rPr sz="20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负责</a:t>
            </a:r>
            <a:r>
              <a:rPr sz="2000" spc="1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的，而交互设计人员则需要在此基</a:t>
            </a:r>
            <a:r>
              <a:rPr sz="20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础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上，</a:t>
            </a:r>
            <a:r>
              <a:rPr sz="20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考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虑如</a:t>
            </a:r>
            <a:r>
              <a:rPr sz="20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何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实现</a:t>
            </a:r>
            <a:r>
              <a:rPr sz="20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并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最大</a:t>
            </a:r>
            <a:r>
              <a:rPr sz="20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化保</a:t>
            </a:r>
            <a:r>
              <a:rPr sz="2000" spc="1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障良好的用户体验。双</a:t>
            </a:r>
            <a:r>
              <a:rPr sz="2000" spc="5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方之间因为职责不同，对</a:t>
            </a:r>
            <a:r>
              <a:rPr sz="20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待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产品</a:t>
            </a:r>
            <a:r>
              <a:rPr sz="20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设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计也</a:t>
            </a:r>
            <a:r>
              <a:rPr sz="20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有不</a:t>
            </a:r>
            <a:r>
              <a:rPr sz="2000" spc="1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同的看法。产品经理会担心交互设</a:t>
            </a:r>
            <a:r>
              <a:rPr sz="20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计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师是</a:t>
            </a:r>
            <a:r>
              <a:rPr sz="20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否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真正</a:t>
            </a:r>
            <a:r>
              <a:rPr sz="20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理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解他</a:t>
            </a:r>
            <a:r>
              <a:rPr sz="20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的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需求</a:t>
            </a:r>
            <a:r>
              <a:rPr sz="20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，而</a:t>
            </a:r>
            <a:r>
              <a:rPr sz="2000" spc="1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交互设计师则会质疑产品经理所谓</a:t>
            </a:r>
            <a:r>
              <a:rPr sz="20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商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业需</a:t>
            </a:r>
            <a:r>
              <a:rPr sz="20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求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的合</a:t>
            </a:r>
            <a:r>
              <a:rPr sz="20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理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性。</a:t>
            </a:r>
            <a:r>
              <a:rPr sz="2000" spc="10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建立有效的 沟通模式，变成了产品经理与交互</a:t>
            </a:r>
            <a:r>
              <a:rPr sz="20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设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计师</a:t>
            </a:r>
            <a:r>
              <a:rPr sz="20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之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间不</a:t>
            </a:r>
            <a:r>
              <a:rPr sz="20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得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不面</a:t>
            </a:r>
            <a:r>
              <a:rPr sz="20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对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的问</a:t>
            </a:r>
            <a:r>
              <a:rPr sz="20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题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。</a:t>
            </a:r>
            <a:endParaRPr sz="2000">
              <a:latin typeface="Microsoft JhengHei"/>
              <a:cs typeface="Microsoft JhengHei"/>
            </a:endParaRPr>
          </a:p>
          <a:p>
            <a:pPr marL="12700" marR="12700">
              <a:lnSpc>
                <a:spcPct val="130000"/>
              </a:lnSpc>
              <a:spcBef>
                <a:spcPts val="240"/>
              </a:spcBef>
            </a:pP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为此，</a:t>
            </a:r>
            <a:r>
              <a:rPr sz="2000" spc="-1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DDF.UP</a:t>
            </a:r>
            <a:r>
              <a:rPr sz="2000" spc="1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A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中国与悠识公司</a:t>
            </a:r>
            <a:r>
              <a:rPr sz="2000" spc="-1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(UserXper)</a:t>
            </a:r>
            <a:r>
              <a:rPr sz="2000" spc="1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携手合作，共同推出主</a:t>
            </a:r>
            <a:r>
              <a:rPr sz="2000" spc="-1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题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为“互联网／软件产品规划设计</a:t>
            </a:r>
            <a:r>
              <a:rPr sz="20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应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用”</a:t>
            </a:r>
            <a:r>
              <a:rPr sz="20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的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专家</a:t>
            </a:r>
            <a:r>
              <a:rPr sz="20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论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坛。</a:t>
            </a:r>
            <a:r>
              <a:rPr sz="2000" spc="-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邀请多位专业产品经理作</a:t>
            </a:r>
            <a:r>
              <a:rPr sz="20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为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主讲</a:t>
            </a:r>
            <a:r>
              <a:rPr sz="20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人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，分</a:t>
            </a:r>
            <a:r>
              <a:rPr sz="20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享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互联</a:t>
            </a:r>
            <a:r>
              <a:rPr sz="20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网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／软</a:t>
            </a:r>
            <a:r>
              <a:rPr sz="20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件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产品</a:t>
            </a:r>
            <a:r>
              <a:rPr sz="20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经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理的</a:t>
            </a:r>
            <a:endParaRPr sz="2000">
              <a:latin typeface="Microsoft JhengHei"/>
              <a:cs typeface="Microsoft JhengHei"/>
            </a:endParaRPr>
          </a:p>
          <a:p>
            <a:pPr marL="43180" marR="116205" indent="0" algn="just">
              <a:lnSpc>
                <a:spcPct val="120000"/>
              </a:lnSpc>
            </a:pP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工作与心得，如何才能成为优秀的</a:t>
            </a:r>
            <a:r>
              <a:rPr sz="20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产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品经</a:t>
            </a:r>
            <a:r>
              <a:rPr sz="20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理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，在</a:t>
            </a:r>
            <a:r>
              <a:rPr sz="20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工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作过</a:t>
            </a:r>
            <a:r>
              <a:rPr sz="20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程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中，</a:t>
            </a:r>
            <a:r>
              <a:rPr sz="20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采取</a:t>
            </a:r>
            <a:r>
              <a:rPr sz="2000" spc="1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怎样的方式才能与研发与设计人员</a:t>
            </a:r>
            <a:r>
              <a:rPr sz="20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有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效的</a:t>
            </a:r>
            <a:r>
              <a:rPr sz="20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沟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通，</a:t>
            </a:r>
            <a:r>
              <a:rPr sz="20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开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发出</a:t>
            </a:r>
            <a:r>
              <a:rPr sz="20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既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能满</a:t>
            </a:r>
            <a:r>
              <a:rPr sz="20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足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商 业需求又能保证良好用户体验的设</a:t>
            </a:r>
            <a:r>
              <a:rPr sz="20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计。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40555" y="7141971"/>
            <a:ext cx="2768600" cy="195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191" y="6861556"/>
            <a:ext cx="396239" cy="344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38732" y="1576323"/>
            <a:ext cx="5892800" cy="4488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不同的人看法不同：</a:t>
            </a:r>
            <a:endParaRPr sz="4200">
              <a:latin typeface="Microsoft JhengHei"/>
              <a:cs typeface="Microsoft JhengHei"/>
            </a:endParaRPr>
          </a:p>
          <a:p>
            <a:pPr>
              <a:lnSpc>
                <a:spcPts val="1000"/>
              </a:lnSpc>
              <a:spcBef>
                <a:spcPts val="8"/>
              </a:spcBef>
            </a:pPr>
            <a:endParaRPr sz="1000"/>
          </a:p>
          <a:p>
            <a:pPr marL="356870" indent="-344805">
              <a:lnSpc>
                <a:spcPct val="100000"/>
              </a:lnSpc>
              <a:buClr>
                <a:srgbClr val="333333"/>
              </a:buClr>
              <a:buFont typeface="Microsoft JhengHei"/>
              <a:buChar char="•"/>
              <a:tabLst>
                <a:tab pos="356870" algn="l"/>
              </a:tabLst>
            </a:pPr>
            <a:r>
              <a:rPr sz="42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Paper</a:t>
            </a:r>
            <a:r>
              <a:rPr sz="4200" spc="-5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42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Prototype</a:t>
            </a:r>
            <a:endParaRPr sz="4200">
              <a:latin typeface="Microsoft JhengHei"/>
              <a:cs typeface="Microsoft JhengHei"/>
            </a:endParaRPr>
          </a:p>
          <a:p>
            <a:pPr>
              <a:lnSpc>
                <a:spcPts val="1000"/>
              </a:lnSpc>
              <a:spcBef>
                <a:spcPts val="7"/>
              </a:spcBef>
              <a:buClr>
                <a:srgbClr val="333333"/>
              </a:buClr>
              <a:buFont typeface="Microsoft JhengHei"/>
              <a:buChar char="•"/>
            </a:pPr>
            <a:endParaRPr sz="1000"/>
          </a:p>
          <a:p>
            <a:pPr marL="356870" indent="-344805">
              <a:lnSpc>
                <a:spcPct val="100000"/>
              </a:lnSpc>
              <a:buClr>
                <a:srgbClr val="333333"/>
              </a:buClr>
              <a:buFont typeface="Microsoft JhengHei"/>
              <a:buChar char="•"/>
              <a:tabLst>
                <a:tab pos="356870" algn="l"/>
              </a:tabLst>
            </a:pPr>
            <a:r>
              <a:rPr sz="42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Powerpoint</a:t>
            </a:r>
            <a:r>
              <a:rPr sz="4200" spc="-3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42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Prototype</a:t>
            </a:r>
            <a:endParaRPr sz="4200">
              <a:latin typeface="Microsoft JhengHei"/>
              <a:cs typeface="Microsoft JhengHei"/>
            </a:endParaRPr>
          </a:p>
          <a:p>
            <a:pPr>
              <a:lnSpc>
                <a:spcPts val="1000"/>
              </a:lnSpc>
              <a:spcBef>
                <a:spcPts val="8"/>
              </a:spcBef>
              <a:buClr>
                <a:srgbClr val="333333"/>
              </a:buClr>
              <a:buFont typeface="Microsoft JhengHei"/>
              <a:buChar char="•"/>
            </a:pPr>
            <a:endParaRPr sz="1000"/>
          </a:p>
          <a:p>
            <a:pPr marL="356870" indent="-344805">
              <a:lnSpc>
                <a:spcPct val="100000"/>
              </a:lnSpc>
              <a:buClr>
                <a:srgbClr val="333333"/>
              </a:buClr>
              <a:buFont typeface="Microsoft JhengHei"/>
              <a:buChar char="•"/>
              <a:tabLst>
                <a:tab pos="356870" algn="l"/>
              </a:tabLst>
            </a:pPr>
            <a:r>
              <a:rPr sz="4200" spc="-3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HTML </a:t>
            </a:r>
            <a:r>
              <a:rPr sz="42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Prototype</a:t>
            </a:r>
            <a:endParaRPr sz="4200">
              <a:latin typeface="Microsoft JhengHei"/>
              <a:cs typeface="Microsoft JhengHei"/>
            </a:endParaRPr>
          </a:p>
          <a:p>
            <a:pPr>
              <a:lnSpc>
                <a:spcPts val="1000"/>
              </a:lnSpc>
              <a:spcBef>
                <a:spcPts val="7"/>
              </a:spcBef>
              <a:buClr>
                <a:srgbClr val="333333"/>
              </a:buClr>
              <a:buFont typeface="Microsoft JhengHei"/>
              <a:buChar char="•"/>
            </a:pPr>
            <a:endParaRPr sz="1000"/>
          </a:p>
          <a:p>
            <a:pPr marL="356870" indent="-344805">
              <a:lnSpc>
                <a:spcPct val="100000"/>
              </a:lnSpc>
              <a:buClr>
                <a:srgbClr val="333333"/>
              </a:buClr>
              <a:buFont typeface="Microsoft JhengHei"/>
              <a:buChar char="•"/>
              <a:tabLst>
                <a:tab pos="356870" algn="l"/>
              </a:tabLst>
            </a:pPr>
            <a:r>
              <a:rPr sz="4200" spc="-3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…</a:t>
            </a:r>
            <a:endParaRPr sz="4200">
              <a:latin typeface="Microsoft JhengHei"/>
              <a:cs typeface="Microsoft JhengHei"/>
            </a:endParaRPr>
          </a:p>
          <a:p>
            <a:pPr>
              <a:lnSpc>
                <a:spcPts val="1000"/>
              </a:lnSpc>
              <a:spcBef>
                <a:spcPts val="8"/>
              </a:spcBef>
              <a:buClr>
                <a:srgbClr val="333333"/>
              </a:buClr>
              <a:buFont typeface="Microsoft JhengHei"/>
              <a:buChar char="•"/>
            </a:pPr>
            <a:endParaRPr sz="1000"/>
          </a:p>
          <a:p>
            <a:pPr marL="356870" indent="-344805">
              <a:lnSpc>
                <a:spcPct val="100000"/>
              </a:lnSpc>
              <a:buClr>
                <a:srgbClr val="333333"/>
              </a:buClr>
              <a:buFont typeface="Microsoft JhengHei"/>
              <a:buChar char="•"/>
              <a:tabLst>
                <a:tab pos="356870" algn="l"/>
              </a:tabLst>
            </a:pPr>
            <a:r>
              <a:rPr sz="42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Application</a:t>
            </a:r>
            <a:r>
              <a:rPr sz="4200" spc="-1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42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Prototype</a:t>
            </a:r>
            <a:endParaRPr sz="4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45552" y="2463292"/>
            <a:ext cx="188975" cy="1438656"/>
          </a:xfrm>
          <a:custGeom>
            <a:avLst/>
            <a:gdLst/>
            <a:ahLst/>
            <a:cxnLst/>
            <a:rect l="l" t="t" r="r" b="b"/>
            <a:pathLst>
              <a:path w="188975" h="1438656">
                <a:moveTo>
                  <a:pt x="112775" y="170687"/>
                </a:moveTo>
                <a:lnTo>
                  <a:pt x="76200" y="170687"/>
                </a:lnTo>
                <a:lnTo>
                  <a:pt x="76200" y="1438656"/>
                </a:lnTo>
                <a:lnTo>
                  <a:pt x="112775" y="1438656"/>
                </a:lnTo>
                <a:lnTo>
                  <a:pt x="112775" y="170687"/>
                </a:lnTo>
                <a:close/>
              </a:path>
              <a:path w="188975" h="1438656">
                <a:moveTo>
                  <a:pt x="94488" y="0"/>
                </a:moveTo>
                <a:lnTo>
                  <a:pt x="0" y="188975"/>
                </a:lnTo>
                <a:lnTo>
                  <a:pt x="76200" y="188975"/>
                </a:lnTo>
                <a:lnTo>
                  <a:pt x="76200" y="170687"/>
                </a:lnTo>
                <a:lnTo>
                  <a:pt x="179831" y="170687"/>
                </a:lnTo>
                <a:lnTo>
                  <a:pt x="94488" y="0"/>
                </a:lnTo>
                <a:close/>
              </a:path>
              <a:path w="188975" h="1438656">
                <a:moveTo>
                  <a:pt x="179831" y="170687"/>
                </a:moveTo>
                <a:lnTo>
                  <a:pt x="112775" y="170687"/>
                </a:lnTo>
                <a:lnTo>
                  <a:pt x="112775" y="188975"/>
                </a:lnTo>
                <a:lnTo>
                  <a:pt x="188975" y="188975"/>
                </a:lnTo>
                <a:lnTo>
                  <a:pt x="179831" y="170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45552" y="4478020"/>
            <a:ext cx="188975" cy="1441704"/>
          </a:xfrm>
          <a:custGeom>
            <a:avLst/>
            <a:gdLst/>
            <a:ahLst/>
            <a:cxnLst/>
            <a:rect l="l" t="t" r="r" b="b"/>
            <a:pathLst>
              <a:path w="188975" h="1441703">
                <a:moveTo>
                  <a:pt x="76200" y="1249679"/>
                </a:moveTo>
                <a:lnTo>
                  <a:pt x="0" y="1249679"/>
                </a:lnTo>
                <a:lnTo>
                  <a:pt x="94488" y="1441703"/>
                </a:lnTo>
                <a:lnTo>
                  <a:pt x="179977" y="1267967"/>
                </a:lnTo>
                <a:lnTo>
                  <a:pt x="76200" y="1267967"/>
                </a:lnTo>
                <a:lnTo>
                  <a:pt x="76200" y="1249679"/>
                </a:lnTo>
                <a:close/>
              </a:path>
              <a:path w="188975" h="1441703">
                <a:moveTo>
                  <a:pt x="112775" y="0"/>
                </a:moveTo>
                <a:lnTo>
                  <a:pt x="76200" y="0"/>
                </a:lnTo>
                <a:lnTo>
                  <a:pt x="76200" y="1267967"/>
                </a:lnTo>
                <a:lnTo>
                  <a:pt x="112775" y="1267967"/>
                </a:lnTo>
                <a:lnTo>
                  <a:pt x="112775" y="0"/>
                </a:lnTo>
                <a:close/>
              </a:path>
              <a:path w="188975" h="1441703">
                <a:moveTo>
                  <a:pt x="188975" y="1249679"/>
                </a:moveTo>
                <a:lnTo>
                  <a:pt x="112775" y="1249679"/>
                </a:lnTo>
                <a:lnTo>
                  <a:pt x="112775" y="1267967"/>
                </a:lnTo>
                <a:lnTo>
                  <a:pt x="179977" y="1267967"/>
                </a:lnTo>
                <a:lnTo>
                  <a:pt x="188975" y="1249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05292" y="2297684"/>
            <a:ext cx="1242060" cy="9848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00000"/>
              </a:lnSpc>
            </a:pPr>
            <a:r>
              <a:rPr sz="3200" spc="-3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概念的</a:t>
            </a:r>
            <a:r>
              <a:rPr sz="3200" spc="-1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3200" spc="-3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抽象的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75395" y="5315204"/>
            <a:ext cx="1242060" cy="9848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3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实际的</a:t>
            </a:r>
            <a:endParaRPr sz="32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</a:pPr>
            <a:r>
              <a:rPr sz="3200" spc="-3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具体的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600" y="7154164"/>
            <a:ext cx="10235184" cy="173736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40027" y="213868"/>
            <a:ext cx="6078855" cy="10013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6375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蔡明哲</a:t>
            </a:r>
            <a:r>
              <a:rPr sz="1200" spc="-270" dirty="0" smtClean="0">
                <a:latin typeface="MingLiU"/>
                <a:cs typeface="MingLiU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/</a:t>
            </a:r>
            <a:r>
              <a:rPr sz="1200" spc="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MingLiU"/>
                <a:cs typeface="MingLiU"/>
              </a:rPr>
              <a:t>互联网产品原型设计与用户体验</a:t>
            </a:r>
            <a:endParaRPr sz="1200">
              <a:latin typeface="MingLiU"/>
              <a:cs typeface="MingLiU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7"/>
              </a:spcBef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80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什么是网站原型</a:t>
            </a:r>
            <a:r>
              <a:rPr sz="2800" spc="-8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 </a:t>
            </a:r>
            <a:r>
              <a:rPr sz="2800" spc="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Website</a:t>
            </a:r>
            <a:r>
              <a:rPr sz="2800" spc="-5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 </a:t>
            </a:r>
            <a:r>
              <a:rPr sz="2800" spc="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Prototyp</a:t>
            </a:r>
            <a:r>
              <a:rPr sz="2800" spc="-4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e</a:t>
            </a:r>
            <a:r>
              <a:rPr sz="2800" spc="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？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spc="-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spc="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</a:t>
            </a:r>
            <a:endParaRPr sz="1600">
              <a:latin typeface="Microsoft JhengHei"/>
              <a:cs typeface="Microsoft JhengHei"/>
            </a:endParaRPr>
          </a:p>
          <a:p>
            <a:pPr marL="224663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03156" y="6989571"/>
            <a:ext cx="33401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latin typeface="Microsoft JhengHei"/>
                <a:cs typeface="Microsoft JhengHei"/>
              </a:rPr>
              <a:t>-20-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 txBox="1"/>
          <p:nvPr/>
        </p:nvSpPr>
        <p:spPr>
          <a:xfrm rot="18900000">
            <a:off x="1242413" y="3411216"/>
            <a:ext cx="8206198" cy="715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630"/>
              </a:lnSpc>
            </a:pPr>
            <a:r>
              <a:rPr sz="4800" dirty="0" smtClean="0">
                <a:solidFill>
                  <a:srgbClr val="BFBFBF"/>
                </a:solidFill>
                <a:latin typeface="Verdana"/>
                <a:cs typeface="Verdana"/>
              </a:rPr>
              <a:t>20090510 Beijing Seminar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7411" y="2846323"/>
            <a:ext cx="2497455" cy="9848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200" b="1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High</a:t>
            </a:r>
            <a:r>
              <a:rPr sz="3200" b="1" spc="-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3200" b="1" spc="-1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Fidelity</a:t>
            </a:r>
            <a:r>
              <a:rPr sz="3200" b="1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Prototype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2324" y="2907406"/>
            <a:ext cx="2351405" cy="12998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600"/>
              </a:lnSpc>
            </a:pPr>
            <a:r>
              <a:rPr sz="3200" b="1" spc="-2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Low</a:t>
            </a:r>
            <a:r>
              <a:rPr sz="3200" b="1" spc="-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3200" b="1" spc="-1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Fidelity</a:t>
            </a:r>
            <a:r>
              <a:rPr sz="3200" b="1" spc="-1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3200" b="1" spc="-2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P</a:t>
            </a:r>
            <a:r>
              <a:rPr sz="3200" b="1" spc="-6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r</a:t>
            </a:r>
            <a:r>
              <a:rPr sz="3200" b="1" spc="-2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o</a:t>
            </a:r>
            <a:r>
              <a:rPr sz="3200" b="1" spc="-4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t</a:t>
            </a:r>
            <a:r>
              <a:rPr sz="3200" b="1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otype</a:t>
            </a:r>
            <a:r>
              <a:rPr sz="3200" b="1" spc="-1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2000" b="1" spc="-1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(</a:t>
            </a:r>
            <a:r>
              <a:rPr sz="2000" b="1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S</a:t>
            </a:r>
            <a:r>
              <a:rPr sz="2000" b="1" spc="-6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k</a:t>
            </a:r>
            <a:r>
              <a:rPr sz="2000" b="1" spc="-1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e</a:t>
            </a:r>
            <a:r>
              <a:rPr sz="2000" b="1" spc="-3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t</a:t>
            </a:r>
            <a:r>
              <a:rPr sz="2000" b="1" spc="-1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c</a:t>
            </a:r>
            <a:r>
              <a:rPr sz="2000" b="1" spc="-2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h</a:t>
            </a:r>
            <a:r>
              <a:rPr sz="2000" b="1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手绘草稿</a:t>
            </a:r>
            <a:r>
              <a:rPr sz="2000" b="1" spc="-1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)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5940" y="2556764"/>
            <a:ext cx="1242060" cy="2084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ts val="3615"/>
              </a:lnSpc>
            </a:pPr>
            <a:r>
              <a:rPr sz="3200" b="1" spc="-35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重要性</a:t>
            </a:r>
            <a:endParaRPr sz="3200">
              <a:latin typeface="Microsoft JhengHei"/>
              <a:cs typeface="Microsoft JhengHei"/>
            </a:endParaRPr>
          </a:p>
          <a:p>
            <a:pPr marL="45720" algn="ctr">
              <a:lnSpc>
                <a:spcPts val="12790"/>
              </a:lnSpc>
            </a:pPr>
            <a:r>
              <a:rPr sz="12900" dirty="0" smtClean="0">
                <a:solidFill>
                  <a:srgbClr val="CC0000"/>
                </a:solidFill>
                <a:latin typeface="Arial"/>
                <a:cs typeface="Arial"/>
              </a:rPr>
              <a:t>=</a:t>
            </a:r>
            <a:endParaRPr sz="12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8500" y="929132"/>
            <a:ext cx="6161405" cy="6781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b="1" spc="-4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在网站设计的工作流程中</a:t>
            </a:r>
            <a:endParaRPr sz="44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27852" y="4556252"/>
            <a:ext cx="3372485" cy="1348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4400" b="1" spc="-45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开发设计的沟</a:t>
            </a:r>
            <a:r>
              <a:rPr sz="4400" b="1" spc="-3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 通</a:t>
            </a:r>
            <a:r>
              <a:rPr sz="4400" b="1" spc="-15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/</a:t>
            </a:r>
            <a:r>
              <a:rPr sz="4400" b="1" spc="-45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需求确认</a:t>
            </a:r>
            <a:endParaRPr sz="44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2324" y="4601971"/>
            <a:ext cx="2256790" cy="1348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00000"/>
              </a:lnSpc>
            </a:pPr>
            <a:r>
              <a:rPr sz="4400" b="1" spc="-45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创新创意</a:t>
            </a:r>
            <a:r>
              <a:rPr sz="4400" b="1" spc="-4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 的展现</a:t>
            </a:r>
            <a:endParaRPr sz="44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600" y="7154164"/>
            <a:ext cx="10235184" cy="173736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74084" y="213868"/>
            <a:ext cx="2744470" cy="195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蔡明哲</a:t>
            </a:r>
            <a:r>
              <a:rPr sz="1200" spc="-270" dirty="0" smtClean="0">
                <a:latin typeface="MingLiU"/>
                <a:cs typeface="MingLiU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/</a:t>
            </a:r>
            <a:r>
              <a:rPr sz="1200" spc="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MingLiU"/>
                <a:cs typeface="MingLiU"/>
              </a:rPr>
              <a:t>互联网产品原型设计与用户体验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b="1" spc="-5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-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b="1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 / </a:t>
            </a:r>
            <a:r>
              <a:rPr sz="1600" b="1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</a:t>
            </a:r>
            <a:endParaRPr sz="1600">
              <a:latin typeface="Microsoft JhengHei"/>
              <a:cs typeface="Microsoft JhengHei"/>
            </a:endParaRPr>
          </a:p>
          <a:p>
            <a:pPr marL="224663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 smtClean="0">
                <a:latin typeface="Microsoft JhengHei"/>
                <a:cs typeface="Microsoft JhengHei"/>
              </a:rPr>
              <a:t>-</a:t>
            </a:r>
            <a:fld id="{81D60167-4931-47E6-BA6A-407CBD079E47}" type="slidenum">
              <a:rPr sz="1200" b="1" spc="-10" dirty="0" smtClean="0">
                <a:latin typeface="Microsoft JhengHei"/>
                <a:cs typeface="Microsoft JhengHei"/>
              </a:rPr>
              <a:t>21</a:t>
            </a:fld>
            <a:r>
              <a:rPr sz="1200" b="1" spc="-10" dirty="0" smtClean="0">
                <a:latin typeface="Microsoft JhengHei"/>
                <a:cs typeface="Microsoft JhengHei"/>
              </a:rPr>
              <a:t>-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 txBox="1"/>
          <p:nvPr/>
        </p:nvSpPr>
        <p:spPr>
          <a:xfrm rot="18900000">
            <a:off x="1242413" y="3411216"/>
            <a:ext cx="8206198" cy="715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630"/>
              </a:lnSpc>
            </a:pPr>
            <a:r>
              <a:rPr sz="4800" dirty="0" smtClean="0">
                <a:solidFill>
                  <a:srgbClr val="BFBFBF"/>
                </a:solidFill>
                <a:latin typeface="Verdana"/>
                <a:cs typeface="Verdana"/>
              </a:rPr>
              <a:t>20090510 Beijing Seminar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191" y="6861556"/>
            <a:ext cx="396239" cy="344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33932" y="1241044"/>
            <a:ext cx="7870190" cy="1835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6000" b="1" spc="-3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Website</a:t>
            </a:r>
            <a:r>
              <a:rPr sz="6000" b="1" spc="-5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6000" b="1" spc="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High</a:t>
            </a:r>
            <a:r>
              <a:rPr sz="6000" b="1" spc="-3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6000" b="1" spc="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Fidelity </a:t>
            </a:r>
            <a:r>
              <a:rPr sz="6000" b="1" spc="-3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Prototype</a:t>
            </a:r>
            <a:r>
              <a:rPr sz="6000" b="1" spc="-4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6000" b="1" spc="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耗时费工</a:t>
            </a:r>
            <a:endParaRPr sz="60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06167" y="3563620"/>
            <a:ext cx="5903976" cy="30205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87879" y="3542284"/>
            <a:ext cx="5943600" cy="3063240"/>
          </a:xfrm>
          <a:custGeom>
            <a:avLst/>
            <a:gdLst/>
            <a:ahLst/>
            <a:cxnLst/>
            <a:rect l="l" t="t" r="r" b="b"/>
            <a:pathLst>
              <a:path w="5943600" h="3063240">
                <a:moveTo>
                  <a:pt x="5943600" y="0"/>
                </a:moveTo>
                <a:lnTo>
                  <a:pt x="0" y="0"/>
                </a:lnTo>
                <a:lnTo>
                  <a:pt x="0" y="3063240"/>
                </a:lnTo>
                <a:lnTo>
                  <a:pt x="5943600" y="3063240"/>
                </a:lnTo>
                <a:lnTo>
                  <a:pt x="5943600" y="3051047"/>
                </a:lnTo>
                <a:lnTo>
                  <a:pt x="18287" y="3051047"/>
                </a:lnTo>
                <a:lnTo>
                  <a:pt x="9143" y="3041904"/>
                </a:lnTo>
                <a:lnTo>
                  <a:pt x="18287" y="3041904"/>
                </a:lnTo>
                <a:lnTo>
                  <a:pt x="18287" y="21336"/>
                </a:lnTo>
                <a:lnTo>
                  <a:pt x="9143" y="21336"/>
                </a:lnTo>
                <a:lnTo>
                  <a:pt x="18287" y="12191"/>
                </a:lnTo>
                <a:lnTo>
                  <a:pt x="5943600" y="12191"/>
                </a:lnTo>
                <a:lnTo>
                  <a:pt x="5943600" y="0"/>
                </a:lnTo>
                <a:close/>
              </a:path>
              <a:path w="5943600" h="3063240">
                <a:moveTo>
                  <a:pt x="18287" y="3041904"/>
                </a:moveTo>
                <a:lnTo>
                  <a:pt x="9143" y="3041904"/>
                </a:lnTo>
                <a:lnTo>
                  <a:pt x="18287" y="3051047"/>
                </a:lnTo>
                <a:lnTo>
                  <a:pt x="18287" y="3041904"/>
                </a:lnTo>
                <a:close/>
              </a:path>
              <a:path w="5943600" h="3063240">
                <a:moveTo>
                  <a:pt x="5922264" y="3041904"/>
                </a:moveTo>
                <a:lnTo>
                  <a:pt x="18287" y="3041904"/>
                </a:lnTo>
                <a:lnTo>
                  <a:pt x="18287" y="3051047"/>
                </a:lnTo>
                <a:lnTo>
                  <a:pt x="5922264" y="3051047"/>
                </a:lnTo>
                <a:lnTo>
                  <a:pt x="5922264" y="3041904"/>
                </a:lnTo>
                <a:close/>
              </a:path>
              <a:path w="5943600" h="3063240">
                <a:moveTo>
                  <a:pt x="5922264" y="12191"/>
                </a:moveTo>
                <a:lnTo>
                  <a:pt x="5922264" y="3051047"/>
                </a:lnTo>
                <a:lnTo>
                  <a:pt x="5934456" y="3041904"/>
                </a:lnTo>
                <a:lnTo>
                  <a:pt x="5943600" y="3041904"/>
                </a:lnTo>
                <a:lnTo>
                  <a:pt x="5943600" y="21336"/>
                </a:lnTo>
                <a:lnTo>
                  <a:pt x="5934456" y="21336"/>
                </a:lnTo>
                <a:lnTo>
                  <a:pt x="5922264" y="12191"/>
                </a:lnTo>
                <a:close/>
              </a:path>
              <a:path w="5943600" h="3063240">
                <a:moveTo>
                  <a:pt x="5943600" y="3041904"/>
                </a:moveTo>
                <a:lnTo>
                  <a:pt x="5934456" y="3041904"/>
                </a:lnTo>
                <a:lnTo>
                  <a:pt x="5922264" y="3051047"/>
                </a:lnTo>
                <a:lnTo>
                  <a:pt x="5943600" y="3051047"/>
                </a:lnTo>
                <a:lnTo>
                  <a:pt x="5943600" y="3041904"/>
                </a:lnTo>
                <a:close/>
              </a:path>
              <a:path w="5943600" h="3063240">
                <a:moveTo>
                  <a:pt x="18287" y="12191"/>
                </a:moveTo>
                <a:lnTo>
                  <a:pt x="9143" y="21336"/>
                </a:lnTo>
                <a:lnTo>
                  <a:pt x="18287" y="21336"/>
                </a:lnTo>
                <a:lnTo>
                  <a:pt x="18287" y="12191"/>
                </a:lnTo>
                <a:close/>
              </a:path>
              <a:path w="5943600" h="3063240">
                <a:moveTo>
                  <a:pt x="5922264" y="12191"/>
                </a:moveTo>
                <a:lnTo>
                  <a:pt x="18287" y="12191"/>
                </a:lnTo>
                <a:lnTo>
                  <a:pt x="18287" y="21336"/>
                </a:lnTo>
                <a:lnTo>
                  <a:pt x="5922264" y="21336"/>
                </a:lnTo>
                <a:lnTo>
                  <a:pt x="5922264" y="12191"/>
                </a:lnTo>
                <a:close/>
              </a:path>
              <a:path w="5943600" h="3063240">
                <a:moveTo>
                  <a:pt x="5943600" y="12191"/>
                </a:moveTo>
                <a:lnTo>
                  <a:pt x="5922264" y="12191"/>
                </a:lnTo>
                <a:lnTo>
                  <a:pt x="5934456" y="21336"/>
                </a:lnTo>
                <a:lnTo>
                  <a:pt x="5943600" y="21336"/>
                </a:lnTo>
                <a:lnTo>
                  <a:pt x="594360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24200" y="4185411"/>
            <a:ext cx="762000" cy="228600"/>
          </a:xfrm>
          <a:custGeom>
            <a:avLst/>
            <a:gdLst/>
            <a:ahLst/>
            <a:cxnLst/>
            <a:rect l="l" t="t" r="r" b="b"/>
            <a:pathLst>
              <a:path w="762000" h="228600">
                <a:moveTo>
                  <a:pt x="0" y="228600"/>
                </a:moveTo>
                <a:lnTo>
                  <a:pt x="762000" y="228600"/>
                </a:lnTo>
                <a:lnTo>
                  <a:pt x="762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18104" y="4179315"/>
            <a:ext cx="774192" cy="240792"/>
          </a:xfrm>
          <a:custGeom>
            <a:avLst/>
            <a:gdLst/>
            <a:ahLst/>
            <a:cxnLst/>
            <a:rect l="l" t="t" r="r" b="b"/>
            <a:pathLst>
              <a:path w="774192" h="240792">
                <a:moveTo>
                  <a:pt x="774192" y="0"/>
                </a:moveTo>
                <a:lnTo>
                  <a:pt x="0" y="0"/>
                </a:lnTo>
                <a:lnTo>
                  <a:pt x="0" y="240792"/>
                </a:lnTo>
                <a:lnTo>
                  <a:pt x="774192" y="240792"/>
                </a:lnTo>
                <a:lnTo>
                  <a:pt x="774192" y="234696"/>
                </a:lnTo>
                <a:lnTo>
                  <a:pt x="12191" y="234696"/>
                </a:lnTo>
                <a:lnTo>
                  <a:pt x="6095" y="228600"/>
                </a:lnTo>
                <a:lnTo>
                  <a:pt x="12191" y="228600"/>
                </a:lnTo>
                <a:lnTo>
                  <a:pt x="12191" y="12192"/>
                </a:lnTo>
                <a:lnTo>
                  <a:pt x="6095" y="12192"/>
                </a:lnTo>
                <a:lnTo>
                  <a:pt x="12191" y="6096"/>
                </a:lnTo>
                <a:lnTo>
                  <a:pt x="774192" y="6096"/>
                </a:lnTo>
                <a:lnTo>
                  <a:pt x="774192" y="0"/>
                </a:lnTo>
                <a:close/>
              </a:path>
              <a:path w="774192" h="240792">
                <a:moveTo>
                  <a:pt x="12191" y="228600"/>
                </a:moveTo>
                <a:lnTo>
                  <a:pt x="6095" y="228600"/>
                </a:lnTo>
                <a:lnTo>
                  <a:pt x="12191" y="234696"/>
                </a:lnTo>
                <a:lnTo>
                  <a:pt x="12191" y="228600"/>
                </a:lnTo>
                <a:close/>
              </a:path>
              <a:path w="774192" h="240792">
                <a:moveTo>
                  <a:pt x="761999" y="228600"/>
                </a:moveTo>
                <a:lnTo>
                  <a:pt x="12191" y="228600"/>
                </a:lnTo>
                <a:lnTo>
                  <a:pt x="12191" y="234696"/>
                </a:lnTo>
                <a:lnTo>
                  <a:pt x="761999" y="234696"/>
                </a:lnTo>
                <a:lnTo>
                  <a:pt x="761999" y="228600"/>
                </a:lnTo>
                <a:close/>
              </a:path>
              <a:path w="774192" h="240792">
                <a:moveTo>
                  <a:pt x="761999" y="6096"/>
                </a:moveTo>
                <a:lnTo>
                  <a:pt x="761999" y="234696"/>
                </a:lnTo>
                <a:lnTo>
                  <a:pt x="768095" y="228600"/>
                </a:lnTo>
                <a:lnTo>
                  <a:pt x="774192" y="228600"/>
                </a:lnTo>
                <a:lnTo>
                  <a:pt x="774192" y="12192"/>
                </a:lnTo>
                <a:lnTo>
                  <a:pt x="768095" y="12192"/>
                </a:lnTo>
                <a:lnTo>
                  <a:pt x="761999" y="6096"/>
                </a:lnTo>
                <a:close/>
              </a:path>
              <a:path w="774192" h="240792">
                <a:moveTo>
                  <a:pt x="774192" y="228600"/>
                </a:moveTo>
                <a:lnTo>
                  <a:pt x="768095" y="228600"/>
                </a:lnTo>
                <a:lnTo>
                  <a:pt x="761999" y="234696"/>
                </a:lnTo>
                <a:lnTo>
                  <a:pt x="774192" y="234696"/>
                </a:lnTo>
                <a:lnTo>
                  <a:pt x="774192" y="228600"/>
                </a:lnTo>
                <a:close/>
              </a:path>
              <a:path w="774192" h="240792">
                <a:moveTo>
                  <a:pt x="12191" y="6096"/>
                </a:moveTo>
                <a:lnTo>
                  <a:pt x="6095" y="12192"/>
                </a:lnTo>
                <a:lnTo>
                  <a:pt x="12191" y="12192"/>
                </a:lnTo>
                <a:lnTo>
                  <a:pt x="12191" y="6096"/>
                </a:lnTo>
                <a:close/>
              </a:path>
              <a:path w="774192" h="240792">
                <a:moveTo>
                  <a:pt x="761999" y="6096"/>
                </a:moveTo>
                <a:lnTo>
                  <a:pt x="12191" y="6096"/>
                </a:lnTo>
                <a:lnTo>
                  <a:pt x="12191" y="12192"/>
                </a:lnTo>
                <a:lnTo>
                  <a:pt x="761999" y="12192"/>
                </a:lnTo>
                <a:lnTo>
                  <a:pt x="761999" y="6096"/>
                </a:lnTo>
                <a:close/>
              </a:path>
              <a:path w="774192" h="240792">
                <a:moveTo>
                  <a:pt x="774192" y="6096"/>
                </a:moveTo>
                <a:lnTo>
                  <a:pt x="761999" y="6096"/>
                </a:lnTo>
                <a:lnTo>
                  <a:pt x="768095" y="12192"/>
                </a:lnTo>
                <a:lnTo>
                  <a:pt x="774192" y="12192"/>
                </a:lnTo>
                <a:lnTo>
                  <a:pt x="774192" y="6096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97428" y="4187444"/>
            <a:ext cx="419100" cy="2241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Arial"/>
                <a:cs typeface="Arial"/>
              </a:rPr>
              <a:t>Logo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8600" y="7154164"/>
            <a:ext cx="10235184" cy="173736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74084" y="213868"/>
            <a:ext cx="2744470" cy="195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蔡明哲</a:t>
            </a:r>
            <a:r>
              <a:rPr sz="1200" spc="-270" dirty="0" smtClean="0">
                <a:latin typeface="MingLiU"/>
                <a:cs typeface="MingLiU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/</a:t>
            </a:r>
            <a:r>
              <a:rPr sz="1200" spc="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MingLiU"/>
                <a:cs typeface="MingLiU"/>
              </a:rPr>
              <a:t>互联网产品原型设计与用户体验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b="1" spc="-5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-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b="1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 / </a:t>
            </a:r>
            <a:r>
              <a:rPr sz="1600" b="1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</a:t>
            </a:r>
            <a:endParaRPr sz="1600">
              <a:latin typeface="Microsoft JhengHei"/>
              <a:cs typeface="Microsoft JhengHei"/>
            </a:endParaRPr>
          </a:p>
          <a:p>
            <a:pPr marL="224663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 smtClean="0">
                <a:latin typeface="Microsoft JhengHei"/>
                <a:cs typeface="Microsoft JhengHei"/>
              </a:rPr>
              <a:t>-</a:t>
            </a:r>
            <a:fld id="{81D60167-4931-47E6-BA6A-407CBD079E47}" type="slidenum">
              <a:rPr sz="1200" b="1" spc="-10" dirty="0" smtClean="0">
                <a:latin typeface="Microsoft JhengHei"/>
                <a:cs typeface="Microsoft JhengHei"/>
              </a:rPr>
              <a:t>22</a:t>
            </a:fld>
            <a:r>
              <a:rPr sz="1200" b="1" spc="-10" dirty="0" smtClean="0">
                <a:latin typeface="Microsoft JhengHei"/>
                <a:cs typeface="Microsoft JhengHei"/>
              </a:rPr>
              <a:t>-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 txBox="1"/>
          <p:nvPr/>
        </p:nvSpPr>
        <p:spPr>
          <a:xfrm rot="18900000">
            <a:off x="1242413" y="3411216"/>
            <a:ext cx="8206198" cy="715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630"/>
              </a:lnSpc>
            </a:pPr>
            <a:r>
              <a:rPr sz="4800" dirty="0" smtClean="0">
                <a:solidFill>
                  <a:srgbClr val="BFBFBF"/>
                </a:solidFill>
                <a:latin typeface="Verdana"/>
                <a:cs typeface="Verdana"/>
              </a:rPr>
              <a:t>20090510 Beijing Seminar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0327" y="6867652"/>
            <a:ext cx="8425180" cy="2990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18490">
              <a:lnSpc>
                <a:spcPct val="100000"/>
              </a:lnSpc>
            </a:pPr>
            <a:r>
              <a:rPr sz="180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spc="-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spc="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191" y="6861556"/>
            <a:ext cx="396239" cy="344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0327" y="969772"/>
            <a:ext cx="8424672" cy="6196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70432" y="1042924"/>
            <a:ext cx="8004048" cy="432815"/>
          </a:xfrm>
          <a:custGeom>
            <a:avLst/>
            <a:gdLst/>
            <a:ahLst/>
            <a:cxnLst/>
            <a:rect l="l" t="t" r="r" b="b"/>
            <a:pathLst>
              <a:path w="8004048" h="432815">
                <a:moveTo>
                  <a:pt x="0" y="432815"/>
                </a:moveTo>
                <a:lnTo>
                  <a:pt x="8004048" y="432815"/>
                </a:lnTo>
                <a:lnTo>
                  <a:pt x="8004048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" y="7154164"/>
            <a:ext cx="10235184" cy="173736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32763" y="213868"/>
            <a:ext cx="7062470" cy="11652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5402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蔡明哲</a:t>
            </a:r>
            <a:r>
              <a:rPr sz="1200" spc="-270" dirty="0" smtClean="0">
                <a:latin typeface="MingLiU"/>
                <a:cs typeface="MingLiU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/</a:t>
            </a:r>
            <a:r>
              <a:rPr sz="1200" spc="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MingLiU"/>
                <a:cs typeface="MingLiU"/>
              </a:rPr>
              <a:t>互联网产品原型设计与用户体验</a:t>
            </a:r>
            <a:endParaRPr sz="1200">
              <a:latin typeface="MingLiU"/>
              <a:cs typeface="MingLiU"/>
            </a:endParaRPr>
          </a:p>
          <a:p>
            <a:pPr>
              <a:lnSpc>
                <a:spcPts val="850"/>
              </a:lnSpc>
              <a:spcBef>
                <a:spcPts val="37"/>
              </a:spcBef>
            </a:pPr>
            <a:endParaRPr sz="850"/>
          </a:p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UCD</a:t>
            </a:r>
            <a:r>
              <a:rPr sz="2400" spc="-35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 </a:t>
            </a:r>
            <a:r>
              <a:rPr sz="2400" spc="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的设计方法跟工具有很多种</a:t>
            </a:r>
            <a:endParaRPr sz="2400">
              <a:latin typeface="Microsoft JhengHei"/>
              <a:cs typeface="Microsoft JhengHei"/>
            </a:endParaRPr>
          </a:p>
          <a:p>
            <a:pPr>
              <a:lnSpc>
                <a:spcPts val="1000"/>
              </a:lnSpc>
              <a:spcBef>
                <a:spcPts val="8"/>
              </a:spcBef>
            </a:pPr>
            <a:endParaRPr sz="1000"/>
          </a:p>
          <a:p>
            <a:pPr marL="228600">
              <a:lnSpc>
                <a:spcPct val="100000"/>
              </a:lnSpc>
            </a:pPr>
            <a:r>
              <a:rPr sz="2400" u="sng" dirty="0" smtClean="0">
                <a:solidFill>
                  <a:srgbClr val="333333"/>
                </a:solidFill>
                <a:latin typeface="Microsoft JhengHei"/>
                <a:cs typeface="Microsoft JhengHei"/>
                <a:hlinkClick r:id="rId4"/>
              </a:rPr>
              <a:t>http://www.usabilitynet.org/tools/methods.htm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03156" y="6989571"/>
            <a:ext cx="33401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latin typeface="Microsoft JhengHei"/>
                <a:cs typeface="Microsoft JhengHei"/>
              </a:rPr>
              <a:t>-23-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40555" y="7141971"/>
            <a:ext cx="2768600" cy="195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8" name="object 8"/>
          <p:cNvSpPr txBox="1"/>
          <p:nvPr/>
        </p:nvSpPr>
        <p:spPr>
          <a:xfrm rot="18900000">
            <a:off x="1242413" y="3411216"/>
            <a:ext cx="8206198" cy="715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630"/>
              </a:lnSpc>
            </a:pPr>
            <a:r>
              <a:rPr sz="4800" dirty="0" smtClean="0">
                <a:solidFill>
                  <a:srgbClr val="BFBFBF"/>
                </a:solidFill>
                <a:latin typeface="Verdana"/>
                <a:cs typeface="Verdana"/>
              </a:rPr>
              <a:t>20090510 Beijing Seminar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5332" y="1053591"/>
            <a:ext cx="8584565" cy="23126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b="1" spc="-4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原型设计的成本</a:t>
            </a:r>
            <a:r>
              <a:rPr sz="4400" b="1" spc="19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19350" spc="0" baseline="-12273" dirty="0" smtClean="0">
                <a:latin typeface="Arial"/>
                <a:cs typeface="Arial"/>
              </a:rPr>
              <a:t>&gt;</a:t>
            </a:r>
            <a:r>
              <a:rPr sz="19350" spc="-3195" baseline="-12273" dirty="0" smtClean="0">
                <a:latin typeface="Arial"/>
                <a:cs typeface="Arial"/>
              </a:rPr>
              <a:t> </a:t>
            </a:r>
            <a:r>
              <a:rPr sz="4400" b="1" spc="-4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原型设计效益</a:t>
            </a:r>
            <a:endParaRPr sz="44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38346" y="3163570"/>
            <a:ext cx="3304539" cy="2183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65979" y="3467100"/>
            <a:ext cx="1808480" cy="850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00000"/>
              </a:lnSpc>
            </a:pPr>
            <a:r>
              <a:rPr sz="2800" dirty="0" smtClean="0">
                <a:latin typeface="Microsoft JhengHei"/>
                <a:cs typeface="Microsoft JhengHei"/>
              </a:rPr>
              <a:t>我为什么要 花这个钱跟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45811" y="4320540"/>
            <a:ext cx="1452245" cy="4368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dirty="0" smtClean="0">
                <a:latin typeface="Microsoft JhengHei"/>
                <a:cs typeface="Microsoft JhengHei"/>
              </a:rPr>
              <a:t>时间呢？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86532" y="4210811"/>
            <a:ext cx="739140" cy="4368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 smtClean="0">
                <a:latin typeface="Microsoft JhengHei"/>
                <a:cs typeface="Microsoft JhengHei"/>
              </a:rPr>
              <a:t>老板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83992" y="4916932"/>
            <a:ext cx="798575" cy="566928"/>
          </a:xfrm>
          <a:custGeom>
            <a:avLst/>
            <a:gdLst/>
            <a:ahLst/>
            <a:cxnLst/>
            <a:rect l="l" t="t" r="r" b="b"/>
            <a:pathLst>
              <a:path w="798576" h="566927">
                <a:moveTo>
                  <a:pt x="399287" y="0"/>
                </a:moveTo>
                <a:lnTo>
                  <a:pt x="320040" y="6096"/>
                </a:lnTo>
                <a:lnTo>
                  <a:pt x="246887" y="24384"/>
                </a:lnTo>
                <a:lnTo>
                  <a:pt x="210312" y="36576"/>
                </a:lnTo>
                <a:lnTo>
                  <a:pt x="146303" y="67056"/>
                </a:lnTo>
                <a:lnTo>
                  <a:pt x="118871" y="82296"/>
                </a:lnTo>
                <a:lnTo>
                  <a:pt x="70103" y="124968"/>
                </a:lnTo>
                <a:lnTo>
                  <a:pt x="33527" y="173736"/>
                </a:lnTo>
                <a:lnTo>
                  <a:pt x="9143" y="228600"/>
                </a:lnTo>
                <a:lnTo>
                  <a:pt x="0" y="283464"/>
                </a:lnTo>
                <a:lnTo>
                  <a:pt x="3047" y="313944"/>
                </a:lnTo>
                <a:lnTo>
                  <a:pt x="18287" y="368808"/>
                </a:lnTo>
                <a:lnTo>
                  <a:pt x="48768" y="420624"/>
                </a:lnTo>
                <a:lnTo>
                  <a:pt x="94487" y="466344"/>
                </a:lnTo>
                <a:lnTo>
                  <a:pt x="146303" y="502920"/>
                </a:lnTo>
                <a:lnTo>
                  <a:pt x="210312" y="533400"/>
                </a:lnTo>
                <a:lnTo>
                  <a:pt x="246887" y="545592"/>
                </a:lnTo>
                <a:lnTo>
                  <a:pt x="320040" y="560832"/>
                </a:lnTo>
                <a:lnTo>
                  <a:pt x="359663" y="566928"/>
                </a:lnTo>
                <a:lnTo>
                  <a:pt x="441959" y="566928"/>
                </a:lnTo>
                <a:lnTo>
                  <a:pt x="481583" y="560832"/>
                </a:lnTo>
                <a:lnTo>
                  <a:pt x="518159" y="554736"/>
                </a:lnTo>
                <a:lnTo>
                  <a:pt x="359663" y="554736"/>
                </a:lnTo>
                <a:lnTo>
                  <a:pt x="323087" y="548640"/>
                </a:lnTo>
                <a:lnTo>
                  <a:pt x="283463" y="542544"/>
                </a:lnTo>
                <a:lnTo>
                  <a:pt x="249935" y="533400"/>
                </a:lnTo>
                <a:lnTo>
                  <a:pt x="182880" y="509016"/>
                </a:lnTo>
                <a:lnTo>
                  <a:pt x="152400" y="490728"/>
                </a:lnTo>
                <a:lnTo>
                  <a:pt x="124968" y="475488"/>
                </a:lnTo>
                <a:lnTo>
                  <a:pt x="100583" y="454152"/>
                </a:lnTo>
                <a:lnTo>
                  <a:pt x="79247" y="435864"/>
                </a:lnTo>
                <a:lnTo>
                  <a:pt x="42671" y="387096"/>
                </a:lnTo>
                <a:lnTo>
                  <a:pt x="30480" y="362712"/>
                </a:lnTo>
                <a:lnTo>
                  <a:pt x="21335" y="338328"/>
                </a:lnTo>
                <a:lnTo>
                  <a:pt x="15239" y="310896"/>
                </a:lnTo>
                <a:lnTo>
                  <a:pt x="12191" y="283464"/>
                </a:lnTo>
                <a:lnTo>
                  <a:pt x="15239" y="256032"/>
                </a:lnTo>
                <a:lnTo>
                  <a:pt x="30480" y="204216"/>
                </a:lnTo>
                <a:lnTo>
                  <a:pt x="60959" y="155448"/>
                </a:lnTo>
                <a:lnTo>
                  <a:pt x="100583" y="112776"/>
                </a:lnTo>
                <a:lnTo>
                  <a:pt x="152400" y="76200"/>
                </a:lnTo>
                <a:lnTo>
                  <a:pt x="216407" y="45720"/>
                </a:lnTo>
                <a:lnTo>
                  <a:pt x="323087" y="18288"/>
                </a:lnTo>
                <a:lnTo>
                  <a:pt x="359663" y="15240"/>
                </a:lnTo>
                <a:lnTo>
                  <a:pt x="518160" y="15240"/>
                </a:lnTo>
                <a:lnTo>
                  <a:pt x="481583" y="6096"/>
                </a:lnTo>
                <a:lnTo>
                  <a:pt x="399287" y="0"/>
                </a:lnTo>
                <a:close/>
              </a:path>
              <a:path w="798576" h="566927">
                <a:moveTo>
                  <a:pt x="518160" y="15240"/>
                </a:moveTo>
                <a:lnTo>
                  <a:pt x="441959" y="15240"/>
                </a:lnTo>
                <a:lnTo>
                  <a:pt x="478535" y="18288"/>
                </a:lnTo>
                <a:lnTo>
                  <a:pt x="551687" y="36576"/>
                </a:lnTo>
                <a:lnTo>
                  <a:pt x="618744" y="60960"/>
                </a:lnTo>
                <a:lnTo>
                  <a:pt x="701040" y="112776"/>
                </a:lnTo>
                <a:lnTo>
                  <a:pt x="740663" y="155448"/>
                </a:lnTo>
                <a:lnTo>
                  <a:pt x="771144" y="204216"/>
                </a:lnTo>
                <a:lnTo>
                  <a:pt x="786383" y="256032"/>
                </a:lnTo>
                <a:lnTo>
                  <a:pt x="786383" y="310896"/>
                </a:lnTo>
                <a:lnTo>
                  <a:pt x="771144" y="365760"/>
                </a:lnTo>
                <a:lnTo>
                  <a:pt x="740663" y="411480"/>
                </a:lnTo>
                <a:lnTo>
                  <a:pt x="697992" y="457200"/>
                </a:lnTo>
                <a:lnTo>
                  <a:pt x="646175" y="493776"/>
                </a:lnTo>
                <a:lnTo>
                  <a:pt x="585216" y="521208"/>
                </a:lnTo>
                <a:lnTo>
                  <a:pt x="515111" y="542544"/>
                </a:lnTo>
                <a:lnTo>
                  <a:pt x="399287" y="554736"/>
                </a:lnTo>
                <a:lnTo>
                  <a:pt x="518159" y="554736"/>
                </a:lnTo>
                <a:lnTo>
                  <a:pt x="554735" y="545592"/>
                </a:lnTo>
                <a:lnTo>
                  <a:pt x="591311" y="533400"/>
                </a:lnTo>
                <a:lnTo>
                  <a:pt x="621792" y="518160"/>
                </a:lnTo>
                <a:lnTo>
                  <a:pt x="655319" y="502920"/>
                </a:lnTo>
                <a:lnTo>
                  <a:pt x="707135" y="466344"/>
                </a:lnTo>
                <a:lnTo>
                  <a:pt x="749807" y="420624"/>
                </a:lnTo>
                <a:lnTo>
                  <a:pt x="792480" y="341376"/>
                </a:lnTo>
                <a:lnTo>
                  <a:pt x="798575" y="313944"/>
                </a:lnTo>
                <a:lnTo>
                  <a:pt x="798575" y="256032"/>
                </a:lnTo>
                <a:lnTo>
                  <a:pt x="780287" y="198120"/>
                </a:lnTo>
                <a:lnTo>
                  <a:pt x="731519" y="124968"/>
                </a:lnTo>
                <a:lnTo>
                  <a:pt x="682752" y="82296"/>
                </a:lnTo>
                <a:lnTo>
                  <a:pt x="591311" y="33528"/>
                </a:lnTo>
                <a:lnTo>
                  <a:pt x="51816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77895" y="5636259"/>
            <a:ext cx="929640" cy="1121664"/>
          </a:xfrm>
          <a:custGeom>
            <a:avLst/>
            <a:gdLst/>
            <a:ahLst/>
            <a:cxnLst/>
            <a:rect l="l" t="t" r="r" b="b"/>
            <a:pathLst>
              <a:path w="929640" h="1121663">
                <a:moveTo>
                  <a:pt x="929640" y="0"/>
                </a:moveTo>
                <a:lnTo>
                  <a:pt x="0" y="0"/>
                </a:lnTo>
                <a:lnTo>
                  <a:pt x="0" y="1121664"/>
                </a:lnTo>
                <a:lnTo>
                  <a:pt x="929640" y="1121664"/>
                </a:lnTo>
                <a:lnTo>
                  <a:pt x="929640" y="1112519"/>
                </a:lnTo>
                <a:lnTo>
                  <a:pt x="15240" y="1112520"/>
                </a:lnTo>
                <a:lnTo>
                  <a:pt x="6096" y="1106423"/>
                </a:lnTo>
                <a:lnTo>
                  <a:pt x="15240" y="1106423"/>
                </a:lnTo>
                <a:lnTo>
                  <a:pt x="15240" y="15239"/>
                </a:lnTo>
                <a:lnTo>
                  <a:pt x="6096" y="15239"/>
                </a:lnTo>
                <a:lnTo>
                  <a:pt x="15240" y="6095"/>
                </a:lnTo>
                <a:lnTo>
                  <a:pt x="929640" y="6095"/>
                </a:lnTo>
                <a:lnTo>
                  <a:pt x="929640" y="0"/>
                </a:lnTo>
                <a:close/>
              </a:path>
              <a:path w="929640" h="1121663">
                <a:moveTo>
                  <a:pt x="15240" y="1106423"/>
                </a:moveTo>
                <a:lnTo>
                  <a:pt x="6096" y="1106423"/>
                </a:lnTo>
                <a:lnTo>
                  <a:pt x="15240" y="1112520"/>
                </a:lnTo>
                <a:lnTo>
                  <a:pt x="15240" y="1106423"/>
                </a:lnTo>
                <a:close/>
              </a:path>
              <a:path w="929640" h="1121663">
                <a:moveTo>
                  <a:pt x="914400" y="1106423"/>
                </a:moveTo>
                <a:lnTo>
                  <a:pt x="15240" y="1106423"/>
                </a:lnTo>
                <a:lnTo>
                  <a:pt x="15240" y="1112520"/>
                </a:lnTo>
                <a:lnTo>
                  <a:pt x="914400" y="1112520"/>
                </a:lnTo>
                <a:lnTo>
                  <a:pt x="914400" y="1106423"/>
                </a:lnTo>
                <a:close/>
              </a:path>
              <a:path w="929640" h="1121663">
                <a:moveTo>
                  <a:pt x="914400" y="6095"/>
                </a:moveTo>
                <a:lnTo>
                  <a:pt x="914400" y="1112520"/>
                </a:lnTo>
                <a:lnTo>
                  <a:pt x="920495" y="1106423"/>
                </a:lnTo>
                <a:lnTo>
                  <a:pt x="929640" y="1106423"/>
                </a:lnTo>
                <a:lnTo>
                  <a:pt x="929640" y="15239"/>
                </a:lnTo>
                <a:lnTo>
                  <a:pt x="920495" y="15239"/>
                </a:lnTo>
                <a:lnTo>
                  <a:pt x="914400" y="6095"/>
                </a:lnTo>
                <a:close/>
              </a:path>
              <a:path w="929640" h="1121663">
                <a:moveTo>
                  <a:pt x="929640" y="1106423"/>
                </a:moveTo>
                <a:lnTo>
                  <a:pt x="920495" y="1106423"/>
                </a:lnTo>
                <a:lnTo>
                  <a:pt x="914400" y="1112520"/>
                </a:lnTo>
                <a:lnTo>
                  <a:pt x="929640" y="1112519"/>
                </a:lnTo>
                <a:lnTo>
                  <a:pt x="929640" y="1106423"/>
                </a:lnTo>
                <a:close/>
              </a:path>
              <a:path w="929640" h="1121663">
                <a:moveTo>
                  <a:pt x="15240" y="6095"/>
                </a:moveTo>
                <a:lnTo>
                  <a:pt x="6096" y="15239"/>
                </a:lnTo>
                <a:lnTo>
                  <a:pt x="15240" y="15239"/>
                </a:lnTo>
                <a:lnTo>
                  <a:pt x="15240" y="6095"/>
                </a:lnTo>
                <a:close/>
              </a:path>
              <a:path w="929640" h="1121663">
                <a:moveTo>
                  <a:pt x="914400" y="6095"/>
                </a:moveTo>
                <a:lnTo>
                  <a:pt x="15240" y="6095"/>
                </a:lnTo>
                <a:lnTo>
                  <a:pt x="15240" y="15239"/>
                </a:lnTo>
                <a:lnTo>
                  <a:pt x="914400" y="15239"/>
                </a:lnTo>
                <a:lnTo>
                  <a:pt x="914400" y="6095"/>
                </a:lnTo>
                <a:close/>
              </a:path>
              <a:path w="929640" h="1121663">
                <a:moveTo>
                  <a:pt x="929640" y="6095"/>
                </a:moveTo>
                <a:lnTo>
                  <a:pt x="914400" y="6095"/>
                </a:lnTo>
                <a:lnTo>
                  <a:pt x="920495" y="15239"/>
                </a:lnTo>
                <a:lnTo>
                  <a:pt x="929640" y="15239"/>
                </a:lnTo>
                <a:lnTo>
                  <a:pt x="92964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600" y="7154164"/>
            <a:ext cx="10235184" cy="173736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74084" y="213868"/>
            <a:ext cx="2744470" cy="195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蔡明哲</a:t>
            </a:r>
            <a:r>
              <a:rPr sz="1200" spc="-270" dirty="0" smtClean="0">
                <a:latin typeface="MingLiU"/>
                <a:cs typeface="MingLiU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/</a:t>
            </a:r>
            <a:r>
              <a:rPr sz="1200" spc="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MingLiU"/>
                <a:cs typeface="MingLiU"/>
              </a:rPr>
              <a:t>互联网产品原型设计与用户体验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b="1" spc="-5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-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b="1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 / </a:t>
            </a:r>
            <a:r>
              <a:rPr sz="1600" b="1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</a:t>
            </a:r>
            <a:endParaRPr sz="1600">
              <a:latin typeface="Microsoft JhengHei"/>
              <a:cs typeface="Microsoft JhengHei"/>
            </a:endParaRPr>
          </a:p>
          <a:p>
            <a:pPr marL="224663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 smtClean="0">
                <a:latin typeface="Microsoft JhengHei"/>
                <a:cs typeface="Microsoft JhengHei"/>
              </a:rPr>
              <a:t>-</a:t>
            </a:r>
            <a:fld id="{81D60167-4931-47E6-BA6A-407CBD079E47}" type="slidenum">
              <a:rPr sz="1200" b="1" spc="-10" dirty="0" smtClean="0">
                <a:latin typeface="Microsoft JhengHei"/>
                <a:cs typeface="Microsoft JhengHei"/>
              </a:rPr>
              <a:t>24</a:t>
            </a:fld>
            <a:r>
              <a:rPr sz="1200" b="1" spc="-10" dirty="0" smtClean="0">
                <a:latin typeface="Microsoft JhengHei"/>
                <a:cs typeface="Microsoft JhengHei"/>
              </a:rPr>
              <a:t>-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 txBox="1"/>
          <p:nvPr/>
        </p:nvSpPr>
        <p:spPr>
          <a:xfrm rot="18900000">
            <a:off x="1242413" y="3411216"/>
            <a:ext cx="8206198" cy="715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630"/>
              </a:lnSpc>
            </a:pPr>
            <a:r>
              <a:rPr sz="4800" dirty="0" smtClean="0">
                <a:solidFill>
                  <a:srgbClr val="BFBFBF"/>
                </a:solidFill>
                <a:latin typeface="Verdana"/>
                <a:cs typeface="Verdana"/>
              </a:rPr>
              <a:t>20090510 Beijing Seminar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191" y="6861556"/>
            <a:ext cx="396239" cy="344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84907" y="2058923"/>
            <a:ext cx="2570480" cy="618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b="1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既然如此，</a:t>
            </a:r>
            <a:endParaRPr sz="40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7965" marR="12700" indent="0">
              <a:lnSpc>
                <a:spcPts val="8159"/>
              </a:lnSpc>
            </a:pPr>
            <a:r>
              <a:rPr sz="4000" b="1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什么时候</a:t>
            </a:r>
            <a:r>
              <a:rPr sz="4000" b="1" spc="-6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4000" b="1" spc="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Website</a:t>
            </a:r>
            <a:r>
              <a:rPr sz="4000" b="1" spc="-2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4000" b="1" spc="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Desig</a:t>
            </a:r>
            <a:r>
              <a:rPr sz="4000" b="1" spc="-1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n</a:t>
            </a:r>
            <a:r>
              <a:rPr sz="4000" b="1" spc="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开 始流行起Prototypin</a:t>
            </a:r>
            <a:r>
              <a:rPr sz="4000" b="1" spc="-2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g</a:t>
            </a:r>
            <a:r>
              <a:rPr sz="4000" b="1" spc="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呢？</a:t>
            </a:r>
            <a:endParaRPr sz="40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" y="7154164"/>
            <a:ext cx="10235184" cy="173736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74084" y="213868"/>
            <a:ext cx="2744470" cy="195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蔡明哲</a:t>
            </a:r>
            <a:r>
              <a:rPr sz="1200" spc="-270" dirty="0" smtClean="0">
                <a:latin typeface="MingLiU"/>
                <a:cs typeface="MingLiU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/</a:t>
            </a:r>
            <a:r>
              <a:rPr sz="1200" spc="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MingLiU"/>
                <a:cs typeface="MingLiU"/>
              </a:rPr>
              <a:t>互联网产品原型设计与用户体验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b="1" spc="-5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-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b="1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 / </a:t>
            </a:r>
            <a:r>
              <a:rPr sz="1600" b="1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</a:t>
            </a:r>
            <a:endParaRPr sz="1600">
              <a:latin typeface="Microsoft JhengHei"/>
              <a:cs typeface="Microsoft JhengHei"/>
            </a:endParaRPr>
          </a:p>
          <a:p>
            <a:pPr marL="224663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 smtClean="0">
                <a:latin typeface="Microsoft JhengHei"/>
                <a:cs typeface="Microsoft JhengHei"/>
              </a:rPr>
              <a:t>-</a:t>
            </a:r>
            <a:fld id="{81D60167-4931-47E6-BA6A-407CBD079E47}" type="slidenum">
              <a:rPr sz="1200" b="1" spc="-10" dirty="0" smtClean="0">
                <a:latin typeface="Microsoft JhengHei"/>
                <a:cs typeface="Microsoft JhengHei"/>
              </a:rPr>
              <a:t>25</a:t>
            </a:fld>
            <a:r>
              <a:rPr sz="1200" b="1" spc="-10" dirty="0" smtClean="0">
                <a:latin typeface="Microsoft JhengHei"/>
                <a:cs typeface="Microsoft JhengHei"/>
              </a:rPr>
              <a:t>-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 rot="18900000">
            <a:off x="1242413" y="3411216"/>
            <a:ext cx="8206198" cy="715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630"/>
              </a:lnSpc>
            </a:pPr>
            <a:r>
              <a:rPr sz="4800" dirty="0" smtClean="0">
                <a:solidFill>
                  <a:srgbClr val="BFBFBF"/>
                </a:solidFill>
                <a:latin typeface="Verdana"/>
                <a:cs typeface="Verdana"/>
              </a:rPr>
              <a:t>20090510 Beijing Seminar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191" y="6861556"/>
            <a:ext cx="396239" cy="344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02867" y="3164332"/>
            <a:ext cx="4140200" cy="5575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 smtClean="0">
                <a:latin typeface="Microsoft JhengHei"/>
                <a:cs typeface="Microsoft JhengHei"/>
              </a:rPr>
              <a:t>互联网产品原型设计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2867" y="1655571"/>
            <a:ext cx="3225800" cy="5575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 smtClean="0">
                <a:latin typeface="Microsoft JhengHei"/>
                <a:cs typeface="Microsoft JhengHei"/>
              </a:rPr>
              <a:t>互联网产品设计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77076" y="1897379"/>
            <a:ext cx="2948940" cy="4368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 smtClean="0">
                <a:latin typeface="Microsoft JhengHei"/>
                <a:cs typeface="Microsoft JhengHei"/>
              </a:rPr>
              <a:t>至少发展1</a:t>
            </a:r>
            <a:r>
              <a:rPr sz="2800" b="1" spc="10" dirty="0" smtClean="0">
                <a:latin typeface="Microsoft JhengHei"/>
                <a:cs typeface="Microsoft JhengHei"/>
              </a:rPr>
              <a:t>5</a:t>
            </a:r>
            <a:r>
              <a:rPr sz="2800" b="1" spc="0" dirty="0" smtClean="0">
                <a:latin typeface="Microsoft JhengHei"/>
                <a:cs typeface="Microsoft JhengHei"/>
              </a:rPr>
              <a:t>年以上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2763" y="4438395"/>
            <a:ext cx="5969000" cy="739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 smtClean="0">
                <a:latin typeface="Microsoft JhengHei"/>
                <a:cs typeface="Microsoft JhengHei"/>
              </a:rPr>
              <a:t>互联网产品</a:t>
            </a:r>
            <a:r>
              <a:rPr sz="4800" b="1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快速原型设计</a:t>
            </a:r>
            <a:endParaRPr sz="48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77076" y="3189732"/>
            <a:ext cx="2948940" cy="4368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 smtClean="0">
                <a:latin typeface="Microsoft JhengHei"/>
                <a:cs typeface="Microsoft JhengHei"/>
              </a:rPr>
              <a:t>至少发展1</a:t>
            </a:r>
            <a:r>
              <a:rPr sz="2800" b="1" spc="10" dirty="0" smtClean="0">
                <a:latin typeface="Microsoft JhengHei"/>
                <a:cs typeface="Microsoft JhengHei"/>
              </a:rPr>
              <a:t>5</a:t>
            </a:r>
            <a:r>
              <a:rPr sz="2800" b="1" spc="0" dirty="0" smtClean="0">
                <a:latin typeface="Microsoft JhengHei"/>
                <a:cs typeface="Microsoft JhengHei"/>
              </a:rPr>
              <a:t>年以上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75068" y="4561332"/>
            <a:ext cx="2165350" cy="4368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 smtClean="0">
                <a:latin typeface="Microsoft JhengHei"/>
                <a:cs typeface="Microsoft JhengHei"/>
              </a:rPr>
              <a:t>这几年的事情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8600" y="7154164"/>
            <a:ext cx="10235184" cy="173736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74084" y="213868"/>
            <a:ext cx="2744470" cy="195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蔡明哲</a:t>
            </a:r>
            <a:r>
              <a:rPr sz="1200" spc="-270" dirty="0" smtClean="0">
                <a:latin typeface="MingLiU"/>
                <a:cs typeface="MingLiU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/</a:t>
            </a:r>
            <a:r>
              <a:rPr sz="1200" spc="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MingLiU"/>
                <a:cs typeface="MingLiU"/>
              </a:rPr>
              <a:t>互联网产品原型设计与用户体验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b="1" spc="-5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-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b="1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 / </a:t>
            </a:r>
            <a:r>
              <a:rPr sz="1600" b="1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</a:t>
            </a:r>
            <a:endParaRPr sz="1600">
              <a:latin typeface="Microsoft JhengHei"/>
              <a:cs typeface="Microsoft JhengHei"/>
            </a:endParaRPr>
          </a:p>
          <a:p>
            <a:pPr marL="224663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 smtClean="0">
                <a:latin typeface="Microsoft JhengHei"/>
                <a:cs typeface="Microsoft JhengHei"/>
              </a:rPr>
              <a:t>-</a:t>
            </a:r>
            <a:fld id="{81D60167-4931-47E6-BA6A-407CBD079E47}" type="slidenum">
              <a:rPr sz="1200" b="1" spc="-10" dirty="0" smtClean="0">
                <a:latin typeface="Microsoft JhengHei"/>
                <a:cs typeface="Microsoft JhengHei"/>
              </a:rPr>
              <a:t>26</a:t>
            </a:fld>
            <a:r>
              <a:rPr sz="1200" b="1" spc="-10" dirty="0" smtClean="0">
                <a:latin typeface="Microsoft JhengHei"/>
                <a:cs typeface="Microsoft JhengHei"/>
              </a:rPr>
              <a:t>-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 txBox="1"/>
          <p:nvPr/>
        </p:nvSpPr>
        <p:spPr>
          <a:xfrm rot="18900000">
            <a:off x="1242413" y="3411216"/>
            <a:ext cx="8206198" cy="715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630"/>
              </a:lnSpc>
            </a:pPr>
            <a:r>
              <a:rPr sz="4800" dirty="0" smtClean="0">
                <a:solidFill>
                  <a:srgbClr val="BFBFBF"/>
                </a:solidFill>
                <a:latin typeface="Verdana"/>
                <a:cs typeface="Verdana"/>
              </a:rPr>
              <a:t>20090510 Beijing Seminar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191" y="6861556"/>
            <a:ext cx="396239" cy="344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24583" y="981963"/>
            <a:ext cx="7446264" cy="5593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7154164"/>
            <a:ext cx="10235184" cy="173736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74084" y="213868"/>
            <a:ext cx="2744470" cy="195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蔡明哲</a:t>
            </a:r>
            <a:r>
              <a:rPr sz="1200" spc="-270" dirty="0" smtClean="0">
                <a:latin typeface="MingLiU"/>
                <a:cs typeface="MingLiU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/</a:t>
            </a:r>
            <a:r>
              <a:rPr sz="1200" spc="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MingLiU"/>
                <a:cs typeface="MingLiU"/>
              </a:rPr>
              <a:t>互联网产品原型设计与用户体验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b="1" spc="-5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-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b="1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 / </a:t>
            </a:r>
            <a:r>
              <a:rPr sz="1600" b="1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</a:t>
            </a:r>
            <a:endParaRPr sz="1600">
              <a:latin typeface="Microsoft JhengHei"/>
              <a:cs typeface="Microsoft JhengHei"/>
            </a:endParaRPr>
          </a:p>
          <a:p>
            <a:pPr marL="224663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 smtClean="0">
                <a:latin typeface="Microsoft JhengHei"/>
                <a:cs typeface="Microsoft JhengHei"/>
              </a:rPr>
              <a:t>-</a:t>
            </a:r>
            <a:fld id="{81D60167-4931-47E6-BA6A-407CBD079E47}" type="slidenum">
              <a:rPr sz="1200" b="1" spc="-10" dirty="0" smtClean="0">
                <a:latin typeface="Microsoft JhengHei"/>
                <a:cs typeface="Microsoft JhengHei"/>
              </a:rPr>
              <a:t>27</a:t>
            </a:fld>
            <a:r>
              <a:rPr sz="1200" b="1" spc="-10" dirty="0" smtClean="0">
                <a:latin typeface="Microsoft JhengHei"/>
                <a:cs typeface="Microsoft JhengHei"/>
              </a:rPr>
              <a:t>-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 rot="18900000">
            <a:off x="1242413" y="3411216"/>
            <a:ext cx="8206198" cy="715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630"/>
              </a:lnSpc>
            </a:pPr>
            <a:r>
              <a:rPr sz="4800" dirty="0" smtClean="0">
                <a:solidFill>
                  <a:srgbClr val="BFBFBF"/>
                </a:solidFill>
                <a:latin typeface="Verdana"/>
                <a:cs typeface="Verdana"/>
              </a:rPr>
              <a:t>20090510 Beijing Seminar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191" y="6861556"/>
            <a:ext cx="396239" cy="344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42872" y="1012444"/>
            <a:ext cx="7409688" cy="5532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7154164"/>
            <a:ext cx="10235184" cy="173736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74084" y="213868"/>
            <a:ext cx="2744470" cy="195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蔡明哲</a:t>
            </a:r>
            <a:r>
              <a:rPr sz="1200" spc="-270" dirty="0" smtClean="0">
                <a:latin typeface="MingLiU"/>
                <a:cs typeface="MingLiU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/</a:t>
            </a:r>
            <a:r>
              <a:rPr sz="1200" spc="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MingLiU"/>
                <a:cs typeface="MingLiU"/>
              </a:rPr>
              <a:t>互联网产品原型设计与用户体验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b="1" spc="-5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-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b="1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 / </a:t>
            </a:r>
            <a:r>
              <a:rPr sz="1600" b="1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</a:t>
            </a:r>
            <a:endParaRPr sz="1600">
              <a:latin typeface="Microsoft JhengHei"/>
              <a:cs typeface="Microsoft JhengHei"/>
            </a:endParaRPr>
          </a:p>
          <a:p>
            <a:pPr marL="224663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 smtClean="0">
                <a:latin typeface="Microsoft JhengHei"/>
                <a:cs typeface="Microsoft JhengHei"/>
              </a:rPr>
              <a:t>-</a:t>
            </a:r>
            <a:fld id="{81D60167-4931-47E6-BA6A-407CBD079E47}" type="slidenum">
              <a:rPr sz="1200" b="1" spc="-10" dirty="0" smtClean="0">
                <a:latin typeface="Microsoft JhengHei"/>
                <a:cs typeface="Microsoft JhengHei"/>
              </a:rPr>
              <a:t>28</a:t>
            </a:fld>
            <a:r>
              <a:rPr sz="1200" b="1" spc="-10" dirty="0" smtClean="0">
                <a:latin typeface="Microsoft JhengHei"/>
                <a:cs typeface="Microsoft JhengHei"/>
              </a:rPr>
              <a:t>-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 rot="18900000">
            <a:off x="1242413" y="3411216"/>
            <a:ext cx="8206198" cy="715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630"/>
              </a:lnSpc>
            </a:pPr>
            <a:r>
              <a:rPr sz="4800" dirty="0" smtClean="0">
                <a:solidFill>
                  <a:srgbClr val="BFBFBF"/>
                </a:solidFill>
                <a:latin typeface="Verdana"/>
                <a:cs typeface="Verdana"/>
              </a:rPr>
              <a:t>20090510 Beijing Seminar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191" y="6861556"/>
            <a:ext cx="396239" cy="344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191" y="2697988"/>
            <a:ext cx="8967216" cy="4227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191" y="1908555"/>
            <a:ext cx="8317992" cy="600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7175" y="683259"/>
            <a:ext cx="8278368" cy="1240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" y="7154164"/>
            <a:ext cx="10235184" cy="173736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74084" y="213868"/>
            <a:ext cx="2744470" cy="195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蔡明哲</a:t>
            </a:r>
            <a:r>
              <a:rPr sz="1200" spc="-270" dirty="0" smtClean="0">
                <a:latin typeface="MingLiU"/>
                <a:cs typeface="MingLiU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/</a:t>
            </a:r>
            <a:r>
              <a:rPr sz="1200" spc="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MingLiU"/>
                <a:cs typeface="MingLiU"/>
              </a:rPr>
              <a:t>互联网产品原型设计与用户体验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b="1" spc="-5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-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b="1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 / </a:t>
            </a:r>
            <a:r>
              <a:rPr sz="1600" b="1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</a:t>
            </a:r>
            <a:endParaRPr sz="1600">
              <a:latin typeface="Microsoft JhengHei"/>
              <a:cs typeface="Microsoft JhengHei"/>
            </a:endParaRPr>
          </a:p>
          <a:p>
            <a:pPr marL="224663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 smtClean="0">
                <a:latin typeface="Microsoft JhengHei"/>
                <a:cs typeface="Microsoft JhengHei"/>
              </a:rPr>
              <a:t>-</a:t>
            </a:r>
            <a:fld id="{81D60167-4931-47E6-BA6A-407CBD079E47}" type="slidenum">
              <a:rPr sz="1200" b="1" spc="-10" dirty="0" smtClean="0">
                <a:latin typeface="Microsoft JhengHei"/>
                <a:cs typeface="Microsoft JhengHei"/>
              </a:rPr>
              <a:t>29</a:t>
            </a:fld>
            <a:r>
              <a:rPr sz="1200" b="1" spc="-10" dirty="0" smtClean="0">
                <a:latin typeface="Microsoft JhengHei"/>
                <a:cs typeface="Microsoft JhengHei"/>
              </a:rPr>
              <a:t>-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 txBox="1"/>
          <p:nvPr/>
        </p:nvSpPr>
        <p:spPr>
          <a:xfrm rot="18900000">
            <a:off x="1242413" y="3411216"/>
            <a:ext cx="8206198" cy="715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630"/>
              </a:lnSpc>
            </a:pPr>
            <a:r>
              <a:rPr sz="4800" dirty="0" smtClean="0">
                <a:solidFill>
                  <a:srgbClr val="BFBFBF"/>
                </a:solidFill>
                <a:latin typeface="Verdana"/>
                <a:cs typeface="Verdana"/>
              </a:rPr>
              <a:t>20090510 Beijing Seminar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191" y="6861556"/>
            <a:ext cx="396239" cy="344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1532" y="1987803"/>
            <a:ext cx="8559800" cy="739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dirty="0" smtClean="0">
                <a:latin typeface="Microsoft JhengHei"/>
                <a:cs typeface="Microsoft JhengHei"/>
              </a:rPr>
              <a:t>互联网产品原型设计与用户体验</a:t>
            </a:r>
            <a:endParaRPr sz="4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123" y="5354828"/>
            <a:ext cx="4015740" cy="676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 smtClean="0">
                <a:latin typeface="Microsoft JhengHei"/>
                <a:cs typeface="Microsoft JhengHei"/>
              </a:rPr>
              <a:t>悠识数字顾问有限公司</a:t>
            </a:r>
            <a:endParaRPr sz="2000">
              <a:latin typeface="Microsoft JhengHei"/>
              <a:cs typeface="Microsoft JhengHei"/>
            </a:endParaRPr>
          </a:p>
          <a:p>
            <a:pPr>
              <a:lnSpc>
                <a:spcPts val="650"/>
              </a:lnSpc>
              <a:spcBef>
                <a:spcPts val="30"/>
              </a:spcBef>
            </a:pPr>
            <a:endParaRPr sz="650"/>
          </a:p>
          <a:p>
            <a:pPr marL="12700">
              <a:lnSpc>
                <a:spcPct val="100000"/>
              </a:lnSpc>
            </a:pPr>
            <a:r>
              <a:rPr sz="1800" b="1" spc="-10" dirty="0" smtClean="0">
                <a:latin typeface="Microsoft JhengHei"/>
                <a:cs typeface="Microsoft JhengHei"/>
              </a:rPr>
              <a:t>UserXper</a:t>
            </a:r>
            <a:r>
              <a:rPr sz="1800" b="1" spc="-70" dirty="0" smtClean="0">
                <a:latin typeface="Microsoft JhengHei"/>
                <a:cs typeface="Microsoft JhengHei"/>
              </a:rPr>
              <a:t> </a:t>
            </a:r>
            <a:r>
              <a:rPr sz="1800" b="1" spc="0" dirty="0" smtClean="0">
                <a:latin typeface="Microsoft JhengHei"/>
                <a:cs typeface="Microsoft JhengHei"/>
              </a:rPr>
              <a:t>Digital</a:t>
            </a:r>
            <a:r>
              <a:rPr sz="1800" b="1" spc="-50" dirty="0" smtClean="0">
                <a:latin typeface="Microsoft JhengHei"/>
                <a:cs typeface="Microsoft JhengHei"/>
              </a:rPr>
              <a:t> </a:t>
            </a:r>
            <a:r>
              <a:rPr sz="1800" b="1" spc="0" dirty="0" smtClean="0">
                <a:latin typeface="Microsoft JhengHei"/>
                <a:cs typeface="Microsoft JhengHei"/>
              </a:rPr>
              <a:t>Consulting</a:t>
            </a:r>
            <a:r>
              <a:rPr sz="1800" b="1" spc="-30" dirty="0" smtClean="0">
                <a:latin typeface="Microsoft JhengHei"/>
                <a:cs typeface="Microsoft JhengHei"/>
              </a:rPr>
              <a:t> </a:t>
            </a:r>
            <a:r>
              <a:rPr sz="1800" b="1" spc="0" dirty="0" smtClean="0">
                <a:latin typeface="Microsoft JhengHei"/>
                <a:cs typeface="Microsoft JhengHei"/>
              </a:rPr>
              <a:t>Co.,</a:t>
            </a:r>
            <a:r>
              <a:rPr sz="1800" b="1" spc="45" dirty="0" smtClean="0">
                <a:latin typeface="Microsoft JhengHei"/>
                <a:cs typeface="Microsoft JhengHei"/>
              </a:rPr>
              <a:t> </a:t>
            </a:r>
            <a:r>
              <a:rPr sz="1800" b="1" spc="-25" dirty="0" smtClean="0">
                <a:latin typeface="Microsoft JhengHei"/>
                <a:cs typeface="Microsoft JhengHei"/>
              </a:rPr>
              <a:t>L</a:t>
            </a:r>
            <a:r>
              <a:rPr sz="1800" b="1" spc="-30" dirty="0" smtClean="0">
                <a:latin typeface="Microsoft JhengHei"/>
                <a:cs typeface="Microsoft JhengHei"/>
              </a:rPr>
              <a:t>t</a:t>
            </a:r>
            <a:r>
              <a:rPr sz="1800" b="1" spc="0" dirty="0" smtClean="0">
                <a:latin typeface="Microsoft JhengHei"/>
                <a:cs typeface="Microsoft JhengHei"/>
              </a:rPr>
              <a:t>d.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15055" y="5361940"/>
            <a:ext cx="719328" cy="630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55796" y="3952747"/>
            <a:ext cx="2458085" cy="4972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35" dirty="0" smtClean="0">
                <a:latin typeface="Microsoft JhengHei"/>
                <a:cs typeface="Microsoft JhengHei"/>
              </a:rPr>
              <a:t>主讲：蔡明哲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600" y="7154164"/>
            <a:ext cx="10235184" cy="173736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74084" y="213868"/>
            <a:ext cx="2744470" cy="195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蔡明哲</a:t>
            </a:r>
            <a:r>
              <a:rPr sz="1200" spc="-270" dirty="0" smtClean="0">
                <a:latin typeface="MingLiU"/>
                <a:cs typeface="MingLiU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/</a:t>
            </a:r>
            <a:r>
              <a:rPr sz="1200" spc="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MingLiU"/>
                <a:cs typeface="MingLiU"/>
              </a:rPr>
              <a:t>互联网产品原型设计与用户体验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b="1" spc="-5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-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b="1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 / </a:t>
            </a:r>
            <a:r>
              <a:rPr sz="1600" b="1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</a:t>
            </a:r>
            <a:endParaRPr sz="1600">
              <a:latin typeface="Microsoft JhengHei"/>
              <a:cs typeface="Microsoft JhengHei"/>
            </a:endParaRPr>
          </a:p>
          <a:p>
            <a:pPr marL="224663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4139">
              <a:lnSpc>
                <a:spcPct val="100000"/>
              </a:lnSpc>
            </a:pPr>
            <a:r>
              <a:rPr sz="1200" b="1" dirty="0" smtClean="0">
                <a:latin typeface="Microsoft JhengHei"/>
                <a:cs typeface="Microsoft JhengHei"/>
              </a:rPr>
              <a:t>-</a:t>
            </a:r>
            <a:fld id="{81D60167-4931-47E6-BA6A-407CBD079E47}" type="slidenum">
              <a:rPr sz="1200" b="1" spc="-10" dirty="0" smtClean="0">
                <a:latin typeface="Microsoft JhengHei"/>
                <a:cs typeface="Microsoft JhengHei"/>
              </a:rPr>
              <a:t>3</a:t>
            </a:fld>
            <a:r>
              <a:rPr sz="1200" b="1" spc="-10" dirty="0" smtClean="0">
                <a:latin typeface="Microsoft JhengHei"/>
                <a:cs typeface="Microsoft JhengHei"/>
              </a:rPr>
              <a:t>-</a:t>
            </a:r>
            <a:endParaRPr sz="12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191" y="6861556"/>
            <a:ext cx="396239" cy="344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41651" y="2764028"/>
            <a:ext cx="6633845" cy="4972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-3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各种</a:t>
            </a:r>
            <a:r>
              <a:rPr sz="3200" b="1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Wireframe/Pro</a:t>
            </a:r>
            <a:r>
              <a:rPr sz="3200" b="1" spc="-1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t</a:t>
            </a:r>
            <a:r>
              <a:rPr sz="3200" b="1" spc="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o</a:t>
            </a:r>
            <a:r>
              <a:rPr sz="3200" b="1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t</a:t>
            </a:r>
            <a:r>
              <a:rPr sz="3200" b="1" spc="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y</a:t>
            </a:r>
            <a:r>
              <a:rPr sz="3200" b="1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ping</a:t>
            </a:r>
            <a:r>
              <a:rPr sz="3200" b="1" spc="114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3200" b="1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Tools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7154164"/>
            <a:ext cx="10235184" cy="173736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74084" y="213868"/>
            <a:ext cx="2744470" cy="195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蔡明哲</a:t>
            </a:r>
            <a:r>
              <a:rPr sz="1200" spc="-270" dirty="0" smtClean="0">
                <a:latin typeface="MingLiU"/>
                <a:cs typeface="MingLiU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/</a:t>
            </a:r>
            <a:r>
              <a:rPr sz="1200" spc="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MingLiU"/>
                <a:cs typeface="MingLiU"/>
              </a:rPr>
              <a:t>互联网产品原型设计与用户体验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b="1" spc="-5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-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b="1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 / </a:t>
            </a:r>
            <a:r>
              <a:rPr sz="1600" b="1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</a:t>
            </a:r>
            <a:endParaRPr sz="1600">
              <a:latin typeface="Microsoft JhengHei"/>
              <a:cs typeface="Microsoft JhengHei"/>
            </a:endParaRPr>
          </a:p>
          <a:p>
            <a:pPr marL="224663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97059" y="6989571"/>
            <a:ext cx="339725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 smtClean="0">
                <a:latin typeface="Microsoft JhengHei"/>
                <a:cs typeface="Microsoft JhengHei"/>
              </a:rPr>
              <a:t>-30-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 rot="18900000">
            <a:off x="1242413" y="3411216"/>
            <a:ext cx="8206198" cy="715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630"/>
              </a:lnSpc>
            </a:pPr>
            <a:r>
              <a:rPr sz="4800" dirty="0" smtClean="0">
                <a:solidFill>
                  <a:srgbClr val="BFBFBF"/>
                </a:solidFill>
                <a:latin typeface="Verdana"/>
                <a:cs typeface="Verdana"/>
              </a:rPr>
              <a:t>20090510 Beijing Seminar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191" y="6861556"/>
            <a:ext cx="396239" cy="344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40027" y="844803"/>
            <a:ext cx="6957059" cy="7416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新一代的工具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Requirement</a:t>
            </a:r>
            <a:r>
              <a:rPr sz="2400" spc="-1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 </a:t>
            </a:r>
            <a:r>
              <a:rPr sz="2400" spc="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Management</a:t>
            </a:r>
            <a:r>
              <a:rPr sz="2400" spc="-1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 </a:t>
            </a:r>
            <a:r>
              <a:rPr sz="2400" spc="-15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(prototyping</a:t>
            </a:r>
            <a:r>
              <a:rPr sz="2400" spc="45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 </a:t>
            </a:r>
            <a:r>
              <a:rPr sz="2400" spc="-25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&amp; spec)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768" y="2554732"/>
            <a:ext cx="8964168" cy="3511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" y="7154164"/>
            <a:ext cx="10235184" cy="173736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74084" y="213868"/>
            <a:ext cx="2744470" cy="195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蔡明哲</a:t>
            </a:r>
            <a:r>
              <a:rPr sz="1200" spc="-270" dirty="0" smtClean="0">
                <a:latin typeface="MingLiU"/>
                <a:cs typeface="MingLiU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/</a:t>
            </a:r>
            <a:r>
              <a:rPr sz="1200" spc="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MingLiU"/>
                <a:cs typeface="MingLiU"/>
              </a:rPr>
              <a:t>互联网产品原型设计与用户体验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spc="-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spc="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</a:t>
            </a:r>
            <a:endParaRPr sz="1600">
              <a:latin typeface="Microsoft JhengHei"/>
              <a:cs typeface="Microsoft JhengHei"/>
            </a:endParaRPr>
          </a:p>
          <a:p>
            <a:pPr marL="224663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latin typeface="Microsoft JhengHei"/>
                <a:cs typeface="Microsoft JhengHei"/>
              </a:rPr>
              <a:t>-</a:t>
            </a:r>
            <a:fld id="{81D60167-4931-47E6-BA6A-407CBD079E47}" type="slidenum">
              <a:rPr sz="1200" spc="-10" dirty="0" smtClean="0">
                <a:latin typeface="Microsoft JhengHei"/>
                <a:cs typeface="Microsoft JhengHei"/>
              </a:rPr>
              <a:t>31</a:t>
            </a:fld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 rot="18900000">
            <a:off x="1242413" y="3411216"/>
            <a:ext cx="8206198" cy="715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630"/>
              </a:lnSpc>
            </a:pPr>
            <a:r>
              <a:rPr sz="4800" dirty="0" smtClean="0">
                <a:solidFill>
                  <a:srgbClr val="BFBFBF"/>
                </a:solidFill>
                <a:latin typeface="Verdana"/>
                <a:cs typeface="Verdana"/>
              </a:rPr>
              <a:t>20090510 Beijing Seminar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191" y="6861556"/>
            <a:ext cx="396239" cy="344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43583" y="826516"/>
            <a:ext cx="7906511" cy="5343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7154164"/>
            <a:ext cx="10235184" cy="173736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74084" y="213868"/>
            <a:ext cx="2744470" cy="195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蔡明哲</a:t>
            </a:r>
            <a:r>
              <a:rPr sz="1200" spc="-270" dirty="0" smtClean="0">
                <a:latin typeface="MingLiU"/>
                <a:cs typeface="MingLiU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/</a:t>
            </a:r>
            <a:r>
              <a:rPr sz="1200" spc="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MingLiU"/>
                <a:cs typeface="MingLiU"/>
              </a:rPr>
              <a:t>互联网产品原型设计与用户体验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spc="-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spc="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</a:t>
            </a:r>
            <a:endParaRPr sz="1600">
              <a:latin typeface="Microsoft JhengHei"/>
              <a:cs typeface="Microsoft JhengHei"/>
            </a:endParaRPr>
          </a:p>
          <a:p>
            <a:pPr marL="224663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latin typeface="Microsoft JhengHei"/>
                <a:cs typeface="Microsoft JhengHei"/>
              </a:rPr>
              <a:t>-</a:t>
            </a:r>
            <a:fld id="{81D60167-4931-47E6-BA6A-407CBD079E47}" type="slidenum">
              <a:rPr sz="1200" spc="-10" dirty="0" smtClean="0">
                <a:latin typeface="Microsoft JhengHei"/>
                <a:cs typeface="Microsoft JhengHei"/>
              </a:rPr>
              <a:t>32</a:t>
            </a:fld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 rot="18900000">
            <a:off x="1242413" y="3411216"/>
            <a:ext cx="8206198" cy="715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630"/>
              </a:lnSpc>
            </a:pPr>
            <a:r>
              <a:rPr sz="4800" dirty="0" smtClean="0">
                <a:solidFill>
                  <a:srgbClr val="BFBFBF"/>
                </a:solidFill>
                <a:latin typeface="Verdana"/>
                <a:cs typeface="Verdana"/>
              </a:rPr>
              <a:t>20090510 Beijing Seminar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4535" y="6893052"/>
            <a:ext cx="3944620" cy="3130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spc="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191" y="6861556"/>
            <a:ext cx="396239" cy="344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7175" y="610108"/>
            <a:ext cx="7790688" cy="5410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98648" y="4148835"/>
            <a:ext cx="3810000" cy="3057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" y="7154164"/>
            <a:ext cx="10235184" cy="173736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74084" y="213868"/>
            <a:ext cx="2744470" cy="195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蔡明哲</a:t>
            </a:r>
            <a:r>
              <a:rPr sz="1200" spc="-270" dirty="0" smtClean="0">
                <a:latin typeface="MingLiU"/>
                <a:cs typeface="MingLiU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/</a:t>
            </a:r>
            <a:r>
              <a:rPr sz="1200" spc="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MingLiU"/>
                <a:cs typeface="MingLiU"/>
              </a:rPr>
              <a:t>互联网产品原型设计与用户体验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6372" y="6867652"/>
            <a:ext cx="101600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40555" y="6893052"/>
            <a:ext cx="3880485" cy="444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0" algn="r">
              <a:lnSpc>
                <a:spcPct val="100000"/>
              </a:lnSpc>
            </a:pPr>
            <a:r>
              <a:rPr sz="160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g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</a:t>
            </a:r>
            <a:endParaRPr sz="16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03156" y="6989571"/>
            <a:ext cx="33401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latin typeface="Microsoft JhengHei"/>
                <a:cs typeface="Microsoft JhengHei"/>
              </a:rPr>
              <a:t>-33-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 txBox="1"/>
          <p:nvPr/>
        </p:nvSpPr>
        <p:spPr>
          <a:xfrm rot="18900000">
            <a:off x="1242413" y="3411216"/>
            <a:ext cx="8206198" cy="715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630"/>
              </a:lnSpc>
            </a:pPr>
            <a:r>
              <a:rPr sz="4800" dirty="0" smtClean="0">
                <a:solidFill>
                  <a:srgbClr val="BFBFBF"/>
                </a:solidFill>
                <a:latin typeface="Verdana"/>
                <a:cs typeface="Verdana"/>
              </a:rPr>
              <a:t>20090510 Beijing Seminar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191" y="6861556"/>
            <a:ext cx="396239" cy="344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86839" y="969772"/>
            <a:ext cx="7610856" cy="5391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7154164"/>
            <a:ext cx="10235184" cy="173736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74084" y="213868"/>
            <a:ext cx="2744470" cy="195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蔡明哲</a:t>
            </a:r>
            <a:r>
              <a:rPr sz="1200" spc="-270" dirty="0" smtClean="0">
                <a:latin typeface="MingLiU"/>
                <a:cs typeface="MingLiU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/</a:t>
            </a:r>
            <a:r>
              <a:rPr sz="1200" spc="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MingLiU"/>
                <a:cs typeface="MingLiU"/>
              </a:rPr>
              <a:t>互联网产品原型设计与用户体验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spc="-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spc="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</a:t>
            </a:r>
            <a:endParaRPr sz="1600">
              <a:latin typeface="Microsoft JhengHei"/>
              <a:cs typeface="Microsoft JhengHei"/>
            </a:endParaRPr>
          </a:p>
          <a:p>
            <a:pPr marL="224663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latin typeface="Microsoft JhengHei"/>
                <a:cs typeface="Microsoft JhengHei"/>
              </a:rPr>
              <a:t>-</a:t>
            </a:r>
            <a:fld id="{81D60167-4931-47E6-BA6A-407CBD079E47}" type="slidenum">
              <a:rPr sz="1200" spc="-10" dirty="0" smtClean="0">
                <a:latin typeface="Microsoft JhengHei"/>
                <a:cs typeface="Microsoft JhengHei"/>
              </a:rPr>
              <a:t>34</a:t>
            </a:fld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 rot="18900000">
            <a:off x="1242413" y="3411216"/>
            <a:ext cx="8206198" cy="715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630"/>
              </a:lnSpc>
            </a:pPr>
            <a:r>
              <a:rPr sz="4800" dirty="0" smtClean="0">
                <a:solidFill>
                  <a:srgbClr val="BFBFBF"/>
                </a:solidFill>
                <a:latin typeface="Verdana"/>
                <a:cs typeface="Verdana"/>
              </a:rPr>
              <a:t>20090510 Beijing Seminar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191" y="6861556"/>
            <a:ext cx="396239" cy="344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815" rIns="0" bIns="0" rtlCol="0">
            <a:noAutofit/>
          </a:bodyPr>
          <a:lstStyle/>
          <a:p>
            <a:pPr marL="114935">
              <a:lnSpc>
                <a:spcPct val="100000"/>
              </a:lnSpc>
            </a:pPr>
            <a:r>
              <a:rPr sz="280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Simunication</a:t>
            </a:r>
            <a:r>
              <a:rPr sz="2800" spc="-55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 </a:t>
            </a:r>
            <a:r>
              <a:rPr sz="2800" spc="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(Web-based</a:t>
            </a:r>
            <a:r>
              <a:rPr sz="2800" spc="-3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 </a:t>
            </a:r>
            <a:r>
              <a:rPr sz="2800" spc="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prototyping</a:t>
            </a:r>
            <a:r>
              <a:rPr sz="2800" spc="-5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 </a:t>
            </a:r>
            <a:r>
              <a:rPr sz="2800" spc="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service)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0327" y="1186180"/>
            <a:ext cx="8567928" cy="3621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74720" y="3993388"/>
            <a:ext cx="3810000" cy="2962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62528" y="3981196"/>
            <a:ext cx="3837431" cy="2987040"/>
          </a:xfrm>
          <a:custGeom>
            <a:avLst/>
            <a:gdLst/>
            <a:ahLst/>
            <a:cxnLst/>
            <a:rect l="l" t="t" r="r" b="b"/>
            <a:pathLst>
              <a:path w="3837431" h="2987040">
                <a:moveTo>
                  <a:pt x="3837431" y="0"/>
                </a:moveTo>
                <a:lnTo>
                  <a:pt x="0" y="0"/>
                </a:lnTo>
                <a:lnTo>
                  <a:pt x="0" y="2987040"/>
                </a:lnTo>
                <a:lnTo>
                  <a:pt x="3837431" y="2987040"/>
                </a:lnTo>
                <a:lnTo>
                  <a:pt x="3837431" y="2980944"/>
                </a:lnTo>
                <a:lnTo>
                  <a:pt x="12192" y="2980943"/>
                </a:lnTo>
                <a:lnTo>
                  <a:pt x="6096" y="2974847"/>
                </a:lnTo>
                <a:lnTo>
                  <a:pt x="12192" y="2974847"/>
                </a:lnTo>
                <a:lnTo>
                  <a:pt x="12192" y="12192"/>
                </a:lnTo>
                <a:lnTo>
                  <a:pt x="6096" y="12191"/>
                </a:lnTo>
                <a:lnTo>
                  <a:pt x="12192" y="6095"/>
                </a:lnTo>
                <a:lnTo>
                  <a:pt x="3837431" y="6095"/>
                </a:lnTo>
                <a:lnTo>
                  <a:pt x="3837431" y="0"/>
                </a:lnTo>
                <a:close/>
              </a:path>
              <a:path w="3837431" h="2987040">
                <a:moveTo>
                  <a:pt x="12192" y="2974847"/>
                </a:moveTo>
                <a:lnTo>
                  <a:pt x="6096" y="2974847"/>
                </a:lnTo>
                <a:lnTo>
                  <a:pt x="12192" y="2980943"/>
                </a:lnTo>
                <a:lnTo>
                  <a:pt x="12192" y="2974847"/>
                </a:lnTo>
                <a:close/>
              </a:path>
              <a:path w="3837431" h="2987040">
                <a:moveTo>
                  <a:pt x="3822192" y="2974847"/>
                </a:moveTo>
                <a:lnTo>
                  <a:pt x="12192" y="2974847"/>
                </a:lnTo>
                <a:lnTo>
                  <a:pt x="12192" y="2980943"/>
                </a:lnTo>
                <a:lnTo>
                  <a:pt x="3822192" y="2980943"/>
                </a:lnTo>
                <a:lnTo>
                  <a:pt x="3822192" y="2974847"/>
                </a:lnTo>
                <a:close/>
              </a:path>
              <a:path w="3837431" h="2987040">
                <a:moveTo>
                  <a:pt x="3822192" y="6095"/>
                </a:moveTo>
                <a:lnTo>
                  <a:pt x="3822192" y="2980943"/>
                </a:lnTo>
                <a:lnTo>
                  <a:pt x="3828288" y="2974847"/>
                </a:lnTo>
                <a:lnTo>
                  <a:pt x="3837431" y="2974847"/>
                </a:lnTo>
                <a:lnTo>
                  <a:pt x="3837431" y="12192"/>
                </a:lnTo>
                <a:lnTo>
                  <a:pt x="3828288" y="12191"/>
                </a:lnTo>
                <a:lnTo>
                  <a:pt x="3822192" y="6095"/>
                </a:lnTo>
                <a:close/>
              </a:path>
              <a:path w="3837431" h="2987040">
                <a:moveTo>
                  <a:pt x="3837431" y="2974847"/>
                </a:moveTo>
                <a:lnTo>
                  <a:pt x="3828288" y="2974847"/>
                </a:lnTo>
                <a:lnTo>
                  <a:pt x="3822192" y="2980943"/>
                </a:lnTo>
                <a:lnTo>
                  <a:pt x="3837431" y="2980944"/>
                </a:lnTo>
                <a:lnTo>
                  <a:pt x="3837431" y="2974847"/>
                </a:lnTo>
                <a:close/>
              </a:path>
              <a:path w="3837431" h="2987040">
                <a:moveTo>
                  <a:pt x="12192" y="6095"/>
                </a:moveTo>
                <a:lnTo>
                  <a:pt x="6096" y="12191"/>
                </a:lnTo>
                <a:lnTo>
                  <a:pt x="12192" y="12192"/>
                </a:lnTo>
                <a:lnTo>
                  <a:pt x="12192" y="6095"/>
                </a:lnTo>
                <a:close/>
              </a:path>
              <a:path w="3837431" h="2987040">
                <a:moveTo>
                  <a:pt x="3822192" y="6095"/>
                </a:moveTo>
                <a:lnTo>
                  <a:pt x="12192" y="6095"/>
                </a:lnTo>
                <a:lnTo>
                  <a:pt x="12192" y="12192"/>
                </a:lnTo>
                <a:lnTo>
                  <a:pt x="3822192" y="12192"/>
                </a:lnTo>
                <a:lnTo>
                  <a:pt x="3822192" y="6095"/>
                </a:lnTo>
                <a:close/>
              </a:path>
              <a:path w="3837431" h="2987040">
                <a:moveTo>
                  <a:pt x="3837431" y="6095"/>
                </a:moveTo>
                <a:lnTo>
                  <a:pt x="3822192" y="6095"/>
                </a:lnTo>
                <a:lnTo>
                  <a:pt x="3828288" y="12191"/>
                </a:lnTo>
                <a:lnTo>
                  <a:pt x="3837431" y="12192"/>
                </a:lnTo>
                <a:lnTo>
                  <a:pt x="3837431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74720" y="3993388"/>
            <a:ext cx="3810000" cy="2962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62528" y="3981196"/>
            <a:ext cx="3837431" cy="2987040"/>
          </a:xfrm>
          <a:custGeom>
            <a:avLst/>
            <a:gdLst/>
            <a:ahLst/>
            <a:cxnLst/>
            <a:rect l="l" t="t" r="r" b="b"/>
            <a:pathLst>
              <a:path w="3837431" h="2987040">
                <a:moveTo>
                  <a:pt x="3837431" y="0"/>
                </a:moveTo>
                <a:lnTo>
                  <a:pt x="0" y="0"/>
                </a:lnTo>
                <a:lnTo>
                  <a:pt x="0" y="2987040"/>
                </a:lnTo>
                <a:lnTo>
                  <a:pt x="3837431" y="2987040"/>
                </a:lnTo>
                <a:lnTo>
                  <a:pt x="3837431" y="2980944"/>
                </a:lnTo>
                <a:lnTo>
                  <a:pt x="12192" y="2980943"/>
                </a:lnTo>
                <a:lnTo>
                  <a:pt x="6096" y="2974847"/>
                </a:lnTo>
                <a:lnTo>
                  <a:pt x="12192" y="2974847"/>
                </a:lnTo>
                <a:lnTo>
                  <a:pt x="12192" y="12192"/>
                </a:lnTo>
                <a:lnTo>
                  <a:pt x="6096" y="12191"/>
                </a:lnTo>
                <a:lnTo>
                  <a:pt x="12192" y="6095"/>
                </a:lnTo>
                <a:lnTo>
                  <a:pt x="3837431" y="6095"/>
                </a:lnTo>
                <a:lnTo>
                  <a:pt x="3837431" y="0"/>
                </a:lnTo>
                <a:close/>
              </a:path>
              <a:path w="3837431" h="2987040">
                <a:moveTo>
                  <a:pt x="12192" y="2974847"/>
                </a:moveTo>
                <a:lnTo>
                  <a:pt x="6096" y="2974847"/>
                </a:lnTo>
                <a:lnTo>
                  <a:pt x="12192" y="2980943"/>
                </a:lnTo>
                <a:lnTo>
                  <a:pt x="12192" y="2974847"/>
                </a:lnTo>
                <a:close/>
              </a:path>
              <a:path w="3837431" h="2987040">
                <a:moveTo>
                  <a:pt x="3822192" y="2974847"/>
                </a:moveTo>
                <a:lnTo>
                  <a:pt x="12192" y="2974847"/>
                </a:lnTo>
                <a:lnTo>
                  <a:pt x="12192" y="2980943"/>
                </a:lnTo>
                <a:lnTo>
                  <a:pt x="3822192" y="2980943"/>
                </a:lnTo>
                <a:lnTo>
                  <a:pt x="3822192" y="2974847"/>
                </a:lnTo>
                <a:close/>
              </a:path>
              <a:path w="3837431" h="2987040">
                <a:moveTo>
                  <a:pt x="3822192" y="6095"/>
                </a:moveTo>
                <a:lnTo>
                  <a:pt x="3822192" y="2980943"/>
                </a:lnTo>
                <a:lnTo>
                  <a:pt x="3828288" y="2974847"/>
                </a:lnTo>
                <a:lnTo>
                  <a:pt x="3837431" y="2974847"/>
                </a:lnTo>
                <a:lnTo>
                  <a:pt x="3837431" y="12192"/>
                </a:lnTo>
                <a:lnTo>
                  <a:pt x="3828288" y="12191"/>
                </a:lnTo>
                <a:lnTo>
                  <a:pt x="3822192" y="6095"/>
                </a:lnTo>
                <a:close/>
              </a:path>
              <a:path w="3837431" h="2987040">
                <a:moveTo>
                  <a:pt x="3837431" y="2974847"/>
                </a:moveTo>
                <a:lnTo>
                  <a:pt x="3828288" y="2974847"/>
                </a:lnTo>
                <a:lnTo>
                  <a:pt x="3822192" y="2980943"/>
                </a:lnTo>
                <a:lnTo>
                  <a:pt x="3837431" y="2980944"/>
                </a:lnTo>
                <a:lnTo>
                  <a:pt x="3837431" y="2974847"/>
                </a:lnTo>
                <a:close/>
              </a:path>
              <a:path w="3837431" h="2987040">
                <a:moveTo>
                  <a:pt x="12192" y="6095"/>
                </a:moveTo>
                <a:lnTo>
                  <a:pt x="6096" y="12191"/>
                </a:lnTo>
                <a:lnTo>
                  <a:pt x="12192" y="12192"/>
                </a:lnTo>
                <a:lnTo>
                  <a:pt x="12192" y="6095"/>
                </a:lnTo>
                <a:close/>
              </a:path>
              <a:path w="3837431" h="2987040">
                <a:moveTo>
                  <a:pt x="3822192" y="6095"/>
                </a:moveTo>
                <a:lnTo>
                  <a:pt x="12192" y="6095"/>
                </a:lnTo>
                <a:lnTo>
                  <a:pt x="12192" y="12192"/>
                </a:lnTo>
                <a:lnTo>
                  <a:pt x="3822192" y="12192"/>
                </a:lnTo>
                <a:lnTo>
                  <a:pt x="3822192" y="6095"/>
                </a:lnTo>
                <a:close/>
              </a:path>
              <a:path w="3837431" h="2987040">
                <a:moveTo>
                  <a:pt x="3837431" y="6095"/>
                </a:moveTo>
                <a:lnTo>
                  <a:pt x="3822192" y="6095"/>
                </a:lnTo>
                <a:lnTo>
                  <a:pt x="3828288" y="12191"/>
                </a:lnTo>
                <a:lnTo>
                  <a:pt x="3837431" y="12192"/>
                </a:lnTo>
                <a:lnTo>
                  <a:pt x="3837431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600" y="7154164"/>
            <a:ext cx="10235184" cy="173736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74084" y="213868"/>
            <a:ext cx="2744470" cy="195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蔡明哲</a:t>
            </a:r>
            <a:r>
              <a:rPr sz="1200" spc="-270" dirty="0" smtClean="0">
                <a:latin typeface="MingLiU"/>
                <a:cs typeface="MingLiU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/</a:t>
            </a:r>
            <a:r>
              <a:rPr sz="1200" spc="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MingLiU"/>
                <a:cs typeface="MingLiU"/>
              </a:rPr>
              <a:t>互联网产品原型设计与用户体验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spc="-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spc="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</a:t>
            </a:r>
            <a:endParaRPr sz="1600">
              <a:latin typeface="Microsoft JhengHei"/>
              <a:cs typeface="Microsoft JhengHei"/>
            </a:endParaRPr>
          </a:p>
          <a:p>
            <a:pPr marL="224663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latin typeface="Microsoft JhengHei"/>
                <a:cs typeface="Microsoft JhengHei"/>
              </a:rPr>
              <a:t>-</a:t>
            </a:r>
            <a:fld id="{81D60167-4931-47E6-BA6A-407CBD079E47}" type="slidenum">
              <a:rPr sz="1200" spc="-10" dirty="0" smtClean="0">
                <a:latin typeface="Microsoft JhengHei"/>
                <a:cs typeface="Microsoft JhengHei"/>
              </a:rPr>
              <a:t>35</a:t>
            </a:fld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 txBox="1"/>
          <p:nvPr/>
        </p:nvSpPr>
        <p:spPr>
          <a:xfrm rot="18900000">
            <a:off x="1242413" y="3411216"/>
            <a:ext cx="8206198" cy="715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630"/>
              </a:lnSpc>
            </a:pPr>
            <a:r>
              <a:rPr sz="4800" dirty="0" smtClean="0">
                <a:solidFill>
                  <a:srgbClr val="BFBFBF"/>
                </a:solidFill>
                <a:latin typeface="Verdana"/>
                <a:cs typeface="Verdana"/>
              </a:rPr>
              <a:t>20090510 Beijing Seminar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191" y="6861556"/>
            <a:ext cx="396239" cy="344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40027" y="768603"/>
            <a:ext cx="6073140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94814" algn="l"/>
              </a:tabLst>
            </a:pPr>
            <a:r>
              <a:rPr sz="240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Lucid</a:t>
            </a:r>
            <a:r>
              <a:rPr sz="2400" spc="-25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 </a:t>
            </a:r>
            <a:r>
              <a:rPr sz="2400" spc="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Spec	(Elegance</a:t>
            </a:r>
            <a:r>
              <a:rPr sz="2400" spc="2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 </a:t>
            </a:r>
            <a:r>
              <a:rPr sz="2400" spc="-15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Tech) – Windows</a:t>
            </a:r>
            <a:r>
              <a:rPr sz="2400" spc="45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 </a:t>
            </a:r>
            <a:r>
              <a:rPr sz="2400" spc="-2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AP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06167" y="1475739"/>
            <a:ext cx="6626352" cy="5041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" y="7154164"/>
            <a:ext cx="10235184" cy="173736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74084" y="213868"/>
            <a:ext cx="2744470" cy="195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蔡明哲</a:t>
            </a:r>
            <a:r>
              <a:rPr sz="1200" spc="-270" dirty="0" smtClean="0">
                <a:latin typeface="MingLiU"/>
                <a:cs typeface="MingLiU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/</a:t>
            </a:r>
            <a:r>
              <a:rPr sz="1200" spc="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MingLiU"/>
                <a:cs typeface="MingLiU"/>
              </a:rPr>
              <a:t>互联网产品原型设计与用户体验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spc="-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spc="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</a:t>
            </a:r>
            <a:endParaRPr sz="1600">
              <a:latin typeface="Microsoft JhengHei"/>
              <a:cs typeface="Microsoft JhengHei"/>
            </a:endParaRPr>
          </a:p>
          <a:p>
            <a:pPr marL="224663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latin typeface="Microsoft JhengHei"/>
                <a:cs typeface="Microsoft JhengHei"/>
              </a:rPr>
              <a:t>-</a:t>
            </a:r>
            <a:fld id="{81D60167-4931-47E6-BA6A-407CBD079E47}" type="slidenum">
              <a:rPr sz="1200" spc="-10" dirty="0" smtClean="0">
                <a:latin typeface="Microsoft JhengHei"/>
                <a:cs typeface="Microsoft JhengHei"/>
              </a:rPr>
              <a:t>36</a:t>
            </a:fld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 rot="18900000">
            <a:off x="1242413" y="3411216"/>
            <a:ext cx="8206198" cy="715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630"/>
              </a:lnSpc>
            </a:pPr>
            <a:r>
              <a:rPr sz="4800" dirty="0" smtClean="0">
                <a:solidFill>
                  <a:srgbClr val="BFBFBF"/>
                </a:solidFill>
                <a:latin typeface="Verdana"/>
                <a:cs typeface="Verdana"/>
              </a:rPr>
              <a:t>20090510 Beijing Seminar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191" y="6861556"/>
            <a:ext cx="396239" cy="344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35752" y="1042924"/>
            <a:ext cx="3810000" cy="5410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6736" y="1042924"/>
            <a:ext cx="3526536" cy="2557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19655" y="646683"/>
            <a:ext cx="6419215" cy="6559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915">
              <a:lnSpc>
                <a:spcPct val="100000"/>
              </a:lnSpc>
              <a:tabLst>
                <a:tab pos="5346065" algn="l"/>
              </a:tabLst>
            </a:pPr>
            <a:r>
              <a:rPr sz="2700" spc="-112" baseline="1543" dirty="0" smtClean="0">
                <a:latin typeface="Microsoft JhengHei"/>
                <a:cs typeface="Microsoft JhengHei"/>
              </a:rPr>
              <a:t>P</a:t>
            </a:r>
            <a:r>
              <a:rPr sz="2700" spc="0" baseline="1543" dirty="0" smtClean="0">
                <a:latin typeface="Microsoft JhengHei"/>
                <a:cs typeface="Microsoft JhengHei"/>
              </a:rPr>
              <a:t>encil</a:t>
            </a:r>
            <a:r>
              <a:rPr sz="2700" spc="-7" baseline="1543" dirty="0" smtClean="0">
                <a:latin typeface="Microsoft JhengHei"/>
                <a:cs typeface="Microsoft JhengHei"/>
              </a:rPr>
              <a:t> P</a:t>
            </a:r>
            <a:r>
              <a:rPr sz="2700" spc="-37" baseline="1543" dirty="0" smtClean="0">
                <a:latin typeface="Microsoft JhengHei"/>
                <a:cs typeface="Microsoft JhengHei"/>
              </a:rPr>
              <a:t>r</a:t>
            </a:r>
            <a:r>
              <a:rPr sz="2700" spc="-15" baseline="1543" dirty="0" smtClean="0">
                <a:latin typeface="Microsoft JhengHei"/>
                <a:cs typeface="Microsoft JhengHei"/>
              </a:rPr>
              <a:t>oject	</a:t>
            </a:r>
            <a:r>
              <a:rPr sz="1800" spc="-10" dirty="0" smtClean="0">
                <a:latin typeface="Microsoft JhengHei"/>
                <a:cs typeface="Microsoft JhengHei"/>
              </a:rPr>
              <a:t>OmniGraf</a:t>
            </a:r>
            <a:endParaRPr sz="1800">
              <a:latin typeface="Microsoft JhengHei"/>
              <a:cs typeface="Microsoft JhengHe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76"/>
              </a:spcBef>
            </a:pPr>
            <a:endParaRPr sz="1100"/>
          </a:p>
          <a:p>
            <a:pPr marL="154940">
              <a:lnSpc>
                <a:spcPct val="100000"/>
              </a:lnSpc>
            </a:pPr>
            <a:r>
              <a:rPr sz="1800" dirty="0" smtClean="0">
                <a:latin typeface="Microsoft JhengHei"/>
                <a:cs typeface="Microsoft JhengHei"/>
              </a:rPr>
              <a:t>Balsamiq</a:t>
            </a:r>
            <a:r>
              <a:rPr sz="1800" spc="-30" dirty="0" smtClean="0">
                <a:latin typeface="Microsoft JhengHei"/>
                <a:cs typeface="Microsoft JhengHei"/>
              </a:rPr>
              <a:t> </a:t>
            </a:r>
            <a:r>
              <a:rPr sz="1800" spc="0" dirty="0" smtClean="0">
                <a:latin typeface="Microsoft JhengHei"/>
                <a:cs typeface="Microsoft JhengHei"/>
              </a:rPr>
              <a:t>Mockup</a:t>
            </a:r>
            <a:endParaRPr sz="1800">
              <a:latin typeface="Microsoft JhengHei"/>
              <a:cs typeface="Microsoft JhengHe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87"/>
              </a:spcBef>
            </a:pPr>
            <a:endParaRPr sz="1400"/>
          </a:p>
          <a:p>
            <a:pPr marL="68580">
              <a:lnSpc>
                <a:spcPct val="100000"/>
              </a:lnSpc>
            </a:pPr>
            <a:r>
              <a:rPr sz="180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serXper</a:t>
            </a:r>
            <a:r>
              <a:rPr sz="1800" spc="-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spc="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19655" y="347979"/>
            <a:ext cx="6419088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600" y="226059"/>
            <a:ext cx="10235184" cy="173735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600" y="7154164"/>
            <a:ext cx="10235184" cy="173736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74084" y="213868"/>
            <a:ext cx="4519930" cy="7181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蔡明哲</a:t>
            </a:r>
            <a:r>
              <a:rPr sz="1200" spc="-270" dirty="0" smtClean="0">
                <a:latin typeface="MingLiU"/>
                <a:cs typeface="MingLiU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/</a:t>
            </a:r>
            <a:r>
              <a:rPr sz="1200" spc="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MingLiU"/>
                <a:cs typeface="MingLiU"/>
              </a:rPr>
              <a:t>互联网产品原型设计与用户体验</a:t>
            </a:r>
            <a:endParaRPr sz="1200">
              <a:latin typeface="MingLiU"/>
              <a:cs typeface="MingLiU"/>
            </a:endParaRPr>
          </a:p>
          <a:p>
            <a:pPr>
              <a:lnSpc>
                <a:spcPts val="950"/>
              </a:lnSpc>
              <a:spcBef>
                <a:spcPts val="17"/>
              </a:spcBef>
            </a:pPr>
            <a:endParaRPr sz="950"/>
          </a:p>
          <a:p>
            <a:pPr>
              <a:lnSpc>
                <a:spcPts val="1000"/>
              </a:lnSpc>
            </a:pPr>
            <a:endParaRPr sz="1000"/>
          </a:p>
          <a:p>
            <a:pPr marR="12700" algn="r">
              <a:lnSpc>
                <a:spcPct val="100000"/>
              </a:lnSpc>
            </a:pPr>
            <a:r>
              <a:rPr sz="1800" dirty="0" smtClean="0">
                <a:latin typeface="Microsoft JhengHei"/>
                <a:cs typeface="Microsoft JhengHei"/>
              </a:rPr>
              <a:t>fle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06372" y="6867652"/>
            <a:ext cx="19494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03156" y="6989571"/>
            <a:ext cx="33401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latin typeface="Microsoft JhengHei"/>
                <a:cs typeface="Microsoft JhengHei"/>
              </a:rPr>
              <a:t>-37-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40555" y="7141971"/>
            <a:ext cx="2768600" cy="195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10" name="object 10"/>
          <p:cNvSpPr txBox="1"/>
          <p:nvPr/>
        </p:nvSpPr>
        <p:spPr>
          <a:xfrm rot="18900000">
            <a:off x="1242413" y="3411216"/>
            <a:ext cx="8206198" cy="715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630"/>
              </a:lnSpc>
            </a:pPr>
            <a:r>
              <a:rPr sz="4800" dirty="0" smtClean="0">
                <a:solidFill>
                  <a:srgbClr val="BFBFBF"/>
                </a:solidFill>
                <a:latin typeface="Verdana"/>
                <a:cs typeface="Verdana"/>
              </a:rPr>
              <a:t>20090510 Beijing Seminar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191" y="6861556"/>
            <a:ext cx="396239" cy="344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327" rIns="0" bIns="0" rtlCol="0">
            <a:noAutofit/>
          </a:bodyPr>
          <a:lstStyle/>
          <a:p>
            <a:pPr marL="114935">
              <a:lnSpc>
                <a:spcPct val="100000"/>
              </a:lnSpc>
            </a:pPr>
            <a:r>
              <a:rPr sz="2400" b="1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广义泛称</a:t>
            </a:r>
            <a:r>
              <a:rPr sz="2400" b="1" spc="-25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 </a:t>
            </a:r>
            <a:r>
              <a:rPr sz="2400" b="1" spc="-15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Wireframe/</a:t>
            </a:r>
            <a:r>
              <a:rPr sz="2400" b="1" spc="5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 </a:t>
            </a:r>
            <a:r>
              <a:rPr sz="2400" b="1" spc="-15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Prototyping</a:t>
            </a:r>
            <a:r>
              <a:rPr sz="2400" b="1" spc="-5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 </a:t>
            </a:r>
            <a:r>
              <a:rPr sz="2400" b="1" spc="-15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Tool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8732" y="1583435"/>
            <a:ext cx="7032625" cy="4846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6870" indent="-344805">
              <a:lnSpc>
                <a:spcPct val="100000"/>
              </a:lnSpc>
              <a:buClr>
                <a:srgbClr val="333333"/>
              </a:buClr>
              <a:buFont typeface="Microsoft JhengHei"/>
              <a:buChar char="•"/>
              <a:tabLst>
                <a:tab pos="356870" algn="l"/>
              </a:tabLst>
            </a:pPr>
            <a:r>
              <a:rPr sz="2200" b="1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General</a:t>
            </a:r>
            <a:r>
              <a:rPr sz="2200" b="1" spc="-7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2200" b="1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Purpose</a:t>
            </a:r>
            <a:r>
              <a:rPr sz="2200" b="1" spc="-3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2200" b="1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–</a:t>
            </a:r>
            <a:r>
              <a:rPr sz="2200" b="1" spc="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2200" b="1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Diagram</a:t>
            </a:r>
            <a:r>
              <a:rPr sz="2200" b="1" spc="-4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2200" b="1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Tools</a:t>
            </a:r>
            <a:endParaRPr sz="2200">
              <a:latin typeface="Microsoft JhengHei"/>
              <a:cs typeface="Microsoft JhengHei"/>
            </a:endParaRPr>
          </a:p>
          <a:p>
            <a:pPr marL="756285" lvl="1" indent="-287020">
              <a:lnSpc>
                <a:spcPct val="100000"/>
              </a:lnSpc>
              <a:spcBef>
                <a:spcPts val="445"/>
              </a:spcBef>
              <a:buClr>
                <a:srgbClr val="003366"/>
              </a:buClr>
              <a:buFont typeface="Microsoft JhengHei"/>
              <a:buChar char="–"/>
              <a:tabLst>
                <a:tab pos="756285" algn="l"/>
              </a:tabLst>
            </a:pPr>
            <a:r>
              <a:rPr sz="1800" b="1" spc="-1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VISIO</a:t>
            </a:r>
            <a:endParaRPr sz="1800">
              <a:latin typeface="Microsoft JhengHei"/>
              <a:cs typeface="Microsoft JhengHei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lr>
                <a:srgbClr val="003366"/>
              </a:buClr>
              <a:buFont typeface="Microsoft JhengHei"/>
              <a:buChar char="–"/>
              <a:tabLst>
                <a:tab pos="756285" algn="l"/>
              </a:tabLst>
            </a:pPr>
            <a:r>
              <a:rPr sz="1800" b="1" spc="-1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PowerPoint</a:t>
            </a:r>
            <a:endParaRPr sz="1800">
              <a:latin typeface="Microsoft JhengHei"/>
              <a:cs typeface="Microsoft JhengHei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lr>
                <a:srgbClr val="003366"/>
              </a:buClr>
              <a:buFont typeface="Microsoft JhengHei"/>
              <a:buChar char="–"/>
              <a:tabLst>
                <a:tab pos="756285" algn="l"/>
              </a:tabLst>
            </a:pPr>
            <a:r>
              <a:rPr sz="1800" b="1" spc="-1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Word</a:t>
            </a:r>
            <a:endParaRPr sz="1800">
              <a:latin typeface="Microsoft JhengHei"/>
              <a:cs typeface="Microsoft JhengHei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lr>
                <a:srgbClr val="003366"/>
              </a:buClr>
              <a:buFont typeface="Microsoft JhengHei"/>
              <a:buChar char="–"/>
              <a:tabLst>
                <a:tab pos="756285" algn="l"/>
              </a:tabLst>
            </a:pPr>
            <a:r>
              <a:rPr sz="1800" b="1" spc="-1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Excel</a:t>
            </a:r>
            <a:endParaRPr sz="1800">
              <a:latin typeface="Microsoft JhengHei"/>
              <a:cs typeface="Microsoft JhengHei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lr>
                <a:srgbClr val="003366"/>
              </a:buClr>
              <a:buFont typeface="Microsoft JhengHei"/>
              <a:buChar char="–"/>
              <a:tabLst>
                <a:tab pos="756285" algn="l"/>
              </a:tabLst>
            </a:pPr>
            <a:r>
              <a:rPr sz="1800" b="1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Pencil</a:t>
            </a:r>
            <a:r>
              <a:rPr sz="1800" b="1" spc="-5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1800" b="1" spc="-1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Project</a:t>
            </a:r>
            <a:r>
              <a:rPr sz="1800" b="1" spc="-2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1800" b="1" spc="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(plug-in</a:t>
            </a:r>
            <a:r>
              <a:rPr sz="1800" b="1" spc="-5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1800" b="1" spc="-1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Firefox)</a:t>
            </a:r>
            <a:endParaRPr sz="1800">
              <a:latin typeface="Microsoft JhengHei"/>
              <a:cs typeface="Microsoft JhengHei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lr>
                <a:srgbClr val="003366"/>
              </a:buClr>
              <a:buFont typeface="Microsoft JhengHei"/>
              <a:buChar char="–"/>
              <a:tabLst>
                <a:tab pos="756285" algn="l"/>
              </a:tabLst>
            </a:pPr>
            <a:r>
              <a:rPr sz="1800" b="1" spc="-1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OmniGraffle </a:t>
            </a:r>
            <a:r>
              <a:rPr sz="1800" b="1" spc="-1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(Mac</a:t>
            </a:r>
            <a:r>
              <a:rPr sz="1800" b="1" spc="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1800" b="1" spc="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OS</a:t>
            </a:r>
            <a:r>
              <a:rPr sz="1800" b="1" spc="-2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1800" b="1" spc="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X,</a:t>
            </a:r>
            <a:r>
              <a:rPr sz="1800" b="1" spc="-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1800" b="1" spc="-1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Mac</a:t>
            </a:r>
            <a:r>
              <a:rPr sz="1800" b="1" spc="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版的Visio)</a:t>
            </a:r>
            <a:endParaRPr sz="1800">
              <a:latin typeface="Microsoft JhengHei"/>
              <a:cs typeface="Microsoft JhengHei"/>
            </a:endParaRPr>
          </a:p>
          <a:p>
            <a:pPr lvl="1">
              <a:lnSpc>
                <a:spcPts val="500"/>
              </a:lnSpc>
              <a:spcBef>
                <a:spcPts val="12"/>
              </a:spcBef>
              <a:buClr>
                <a:srgbClr val="003366"/>
              </a:buClr>
              <a:buFont typeface="Microsoft JhengHei"/>
              <a:buChar char="–"/>
            </a:pPr>
            <a:endParaRPr sz="500"/>
          </a:p>
          <a:p>
            <a:pPr marL="356870" indent="-344805">
              <a:lnSpc>
                <a:spcPct val="100000"/>
              </a:lnSpc>
              <a:buClr>
                <a:srgbClr val="333333"/>
              </a:buClr>
              <a:buFont typeface="Microsoft JhengHei"/>
              <a:buChar char="•"/>
              <a:tabLst>
                <a:tab pos="356870" algn="l"/>
              </a:tabLst>
            </a:pPr>
            <a:r>
              <a:rPr sz="2200" b="1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For</a:t>
            </a:r>
            <a:r>
              <a:rPr sz="2200" b="1" spc="-4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2200" b="1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Windows</a:t>
            </a:r>
            <a:r>
              <a:rPr sz="2200" b="1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2200" b="1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AP</a:t>
            </a:r>
            <a:endParaRPr sz="2200">
              <a:latin typeface="Microsoft JhengHei"/>
              <a:cs typeface="Microsoft JhengHei"/>
            </a:endParaRPr>
          </a:p>
          <a:p>
            <a:pPr marL="756285" lvl="1" indent="-287020">
              <a:lnSpc>
                <a:spcPct val="100000"/>
              </a:lnSpc>
              <a:spcBef>
                <a:spcPts val="445"/>
              </a:spcBef>
              <a:buClr>
                <a:srgbClr val="003366"/>
              </a:buClr>
              <a:buFont typeface="Microsoft JhengHei"/>
              <a:buChar char="–"/>
              <a:tabLst>
                <a:tab pos="756285" algn="l"/>
              </a:tabLst>
            </a:pPr>
            <a:r>
              <a:rPr sz="1800" b="1" spc="-1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GUI</a:t>
            </a:r>
            <a:r>
              <a:rPr sz="1800" b="1" spc="-2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1800" b="1" spc="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Design</a:t>
            </a:r>
            <a:r>
              <a:rPr sz="1800" b="1" spc="-2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1800" b="1" spc="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Studio</a:t>
            </a:r>
            <a:r>
              <a:rPr sz="1800" b="1" spc="-5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1800" b="1" spc="-1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(Caretta)</a:t>
            </a:r>
            <a:endParaRPr sz="1800">
              <a:latin typeface="Microsoft JhengHei"/>
              <a:cs typeface="Microsoft JhengHei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lr>
                <a:srgbClr val="003366"/>
              </a:buClr>
              <a:buFont typeface="Microsoft JhengHei"/>
              <a:buChar char="–"/>
              <a:tabLst>
                <a:tab pos="756285" algn="l"/>
              </a:tabLst>
            </a:pPr>
            <a:r>
              <a:rPr sz="1800" b="1" spc="-1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MockupScreens</a:t>
            </a:r>
            <a:endParaRPr sz="1800">
              <a:latin typeface="Microsoft JhengHei"/>
              <a:cs typeface="Microsoft JhengHei"/>
            </a:endParaRPr>
          </a:p>
          <a:p>
            <a:pPr lvl="1">
              <a:lnSpc>
                <a:spcPts val="500"/>
              </a:lnSpc>
              <a:spcBef>
                <a:spcPts val="12"/>
              </a:spcBef>
              <a:buClr>
                <a:srgbClr val="003366"/>
              </a:buClr>
              <a:buFont typeface="Microsoft JhengHei"/>
              <a:buChar char="–"/>
            </a:pPr>
            <a:endParaRPr sz="500"/>
          </a:p>
          <a:p>
            <a:pPr marL="356870" indent="-344805">
              <a:lnSpc>
                <a:spcPct val="100000"/>
              </a:lnSpc>
              <a:buClr>
                <a:srgbClr val="333333"/>
              </a:buClr>
              <a:buFont typeface="Microsoft JhengHei"/>
              <a:buChar char="•"/>
              <a:tabLst>
                <a:tab pos="356870" algn="l"/>
              </a:tabLst>
            </a:pPr>
            <a:r>
              <a:rPr sz="2200" b="1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Graphics</a:t>
            </a:r>
            <a:r>
              <a:rPr sz="2200" b="1" spc="-9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2200" b="1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Tool</a:t>
            </a:r>
            <a:endParaRPr sz="2200">
              <a:latin typeface="Microsoft JhengHei"/>
              <a:cs typeface="Microsoft JhengHei"/>
            </a:endParaRPr>
          </a:p>
          <a:p>
            <a:pPr marL="756285" lvl="1" indent="-287020">
              <a:lnSpc>
                <a:spcPct val="100000"/>
              </a:lnSpc>
              <a:spcBef>
                <a:spcPts val="445"/>
              </a:spcBef>
              <a:buClr>
                <a:srgbClr val="003366"/>
              </a:buClr>
              <a:buFont typeface="Microsoft JhengHei"/>
              <a:buChar char="–"/>
              <a:tabLst>
                <a:tab pos="756285" algn="l"/>
              </a:tabLst>
            </a:pPr>
            <a:r>
              <a:rPr sz="1800" b="1" spc="-1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Photoshop</a:t>
            </a:r>
            <a:r>
              <a:rPr sz="1800" b="1" spc="-2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1800" b="1" spc="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/</a:t>
            </a:r>
            <a:r>
              <a:rPr sz="1800" b="1" spc="-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1800" b="1" spc="-1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Illustrator</a:t>
            </a:r>
            <a:r>
              <a:rPr sz="1800" b="1" spc="-2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1800" b="1" spc="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/</a:t>
            </a:r>
            <a:r>
              <a:rPr sz="1800" b="1" spc="-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1800" b="1" spc="-1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Firework /</a:t>
            </a:r>
            <a:r>
              <a:rPr sz="1800" b="1" spc="-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1800" b="1" spc="-1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FlashMX</a:t>
            </a:r>
            <a:endParaRPr sz="1800">
              <a:latin typeface="Microsoft JhengHei"/>
              <a:cs typeface="Microsoft JhengHei"/>
            </a:endParaRPr>
          </a:p>
          <a:p>
            <a:pPr lvl="1">
              <a:lnSpc>
                <a:spcPts val="500"/>
              </a:lnSpc>
              <a:spcBef>
                <a:spcPts val="12"/>
              </a:spcBef>
              <a:buClr>
                <a:srgbClr val="003366"/>
              </a:buClr>
              <a:buFont typeface="Microsoft JhengHei"/>
              <a:buChar char="–"/>
            </a:pPr>
            <a:endParaRPr sz="500"/>
          </a:p>
          <a:p>
            <a:pPr marL="356870" indent="-344805">
              <a:lnSpc>
                <a:spcPct val="100000"/>
              </a:lnSpc>
              <a:buClr>
                <a:srgbClr val="333333"/>
              </a:buClr>
              <a:buFont typeface="Microsoft JhengHei"/>
              <a:buChar char="•"/>
              <a:tabLst>
                <a:tab pos="356870" algn="l"/>
              </a:tabLst>
            </a:pPr>
            <a:r>
              <a:rPr sz="2200" b="1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Developing</a:t>
            </a:r>
            <a:r>
              <a:rPr sz="2200" b="1" spc="-1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2200" b="1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Tool</a:t>
            </a:r>
            <a:endParaRPr sz="2200">
              <a:latin typeface="Microsoft JhengHei"/>
              <a:cs typeface="Microsoft JhengHei"/>
            </a:endParaRPr>
          </a:p>
          <a:p>
            <a:pPr marL="756285" lvl="1" indent="-287020">
              <a:lnSpc>
                <a:spcPct val="100000"/>
              </a:lnSpc>
              <a:spcBef>
                <a:spcPts val="445"/>
              </a:spcBef>
              <a:buClr>
                <a:srgbClr val="003366"/>
              </a:buClr>
              <a:buFont typeface="Microsoft JhengHei"/>
              <a:buChar char="–"/>
              <a:tabLst>
                <a:tab pos="756285" algn="l"/>
              </a:tabLst>
            </a:pPr>
            <a:r>
              <a:rPr sz="1800" b="1" spc="-1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Dreamweaver,</a:t>
            </a:r>
            <a:r>
              <a:rPr sz="1800" b="1" spc="-7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1800" b="1" spc="-1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FrontPage, MS</a:t>
            </a:r>
            <a:r>
              <a:rPr sz="1800" b="1" spc="-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1800" b="1" spc="-1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Express</a:t>
            </a:r>
            <a:r>
              <a:rPr sz="1800" b="1" spc="-5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1800" b="1" spc="-1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Web,</a:t>
            </a:r>
            <a:r>
              <a:rPr sz="1800" b="1" spc="-2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1800" b="1" spc="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Visual</a:t>
            </a:r>
            <a:r>
              <a:rPr sz="1800" b="1" spc="-2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1800" b="1" spc="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Studio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" y="7154164"/>
            <a:ext cx="10235184" cy="173736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74084" y="213868"/>
            <a:ext cx="2744470" cy="195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蔡明哲</a:t>
            </a:r>
            <a:r>
              <a:rPr sz="1200" spc="-270" dirty="0" smtClean="0">
                <a:latin typeface="MingLiU"/>
                <a:cs typeface="MingLiU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/</a:t>
            </a:r>
            <a:r>
              <a:rPr sz="1200" spc="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MingLiU"/>
                <a:cs typeface="MingLiU"/>
              </a:rPr>
              <a:t>互联网产品原型设计与用户体验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spc="-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spc="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</a:t>
            </a:r>
            <a:endParaRPr sz="1600">
              <a:latin typeface="Microsoft JhengHei"/>
              <a:cs typeface="Microsoft JhengHei"/>
            </a:endParaRPr>
          </a:p>
          <a:p>
            <a:pPr marL="224663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latin typeface="Microsoft JhengHei"/>
                <a:cs typeface="Microsoft JhengHei"/>
              </a:rPr>
              <a:t>-</a:t>
            </a:r>
            <a:fld id="{81D60167-4931-47E6-BA6A-407CBD079E47}" type="slidenum">
              <a:rPr sz="1200" spc="-10" dirty="0" smtClean="0">
                <a:latin typeface="Microsoft JhengHei"/>
                <a:cs typeface="Microsoft JhengHei"/>
              </a:rPr>
              <a:t>38</a:t>
            </a:fld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 rot="18900000">
            <a:off x="1242413" y="3411216"/>
            <a:ext cx="8206198" cy="715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630"/>
              </a:lnSpc>
            </a:pPr>
            <a:r>
              <a:rPr sz="4800" dirty="0" smtClean="0">
                <a:solidFill>
                  <a:srgbClr val="BFBFBF"/>
                </a:solidFill>
                <a:latin typeface="Verdana"/>
                <a:cs typeface="Verdana"/>
              </a:rPr>
              <a:t>20090510 Beijing Seminar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191" y="6861556"/>
            <a:ext cx="396239" cy="344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00327" y="1186180"/>
            <a:ext cx="8424672" cy="56509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7335">
              <a:lnSpc>
                <a:spcPct val="100000"/>
              </a:lnSpc>
            </a:pPr>
            <a:r>
              <a:rPr sz="400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客户说：我们的网站要</a:t>
            </a:r>
            <a:r>
              <a:rPr sz="4000" spc="-25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有</a:t>
            </a:r>
            <a:r>
              <a:rPr sz="4000" spc="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浮水</a:t>
            </a:r>
            <a:r>
              <a:rPr sz="4000" spc="-25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印</a:t>
            </a:r>
            <a:r>
              <a:rPr sz="4000" spc="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广告</a:t>
            </a:r>
            <a:endParaRPr sz="40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" y="7154164"/>
            <a:ext cx="10235184" cy="173736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74084" y="213868"/>
            <a:ext cx="2744470" cy="195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蔡明哲</a:t>
            </a:r>
            <a:r>
              <a:rPr sz="1200" spc="-270" dirty="0" smtClean="0">
                <a:latin typeface="MingLiU"/>
                <a:cs typeface="MingLiU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/</a:t>
            </a:r>
            <a:r>
              <a:rPr sz="1200" spc="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MingLiU"/>
                <a:cs typeface="MingLiU"/>
              </a:rPr>
              <a:t>互联网产品原型设计与用户体验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spc="-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spc="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</a:t>
            </a:r>
            <a:endParaRPr sz="1600">
              <a:latin typeface="Microsoft JhengHei"/>
              <a:cs typeface="Microsoft JhengHei"/>
            </a:endParaRPr>
          </a:p>
          <a:p>
            <a:pPr marL="224663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latin typeface="Microsoft JhengHei"/>
                <a:cs typeface="Microsoft JhengHei"/>
              </a:rPr>
              <a:t>-</a:t>
            </a:r>
            <a:fld id="{81D60167-4931-47E6-BA6A-407CBD079E47}" type="slidenum">
              <a:rPr sz="1200" spc="-10" dirty="0" smtClean="0">
                <a:latin typeface="Microsoft JhengHei"/>
                <a:cs typeface="Microsoft JhengHei"/>
              </a:rPr>
              <a:t>39</a:t>
            </a:fld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 rot="18900000">
            <a:off x="1242413" y="3411216"/>
            <a:ext cx="8206198" cy="715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630"/>
              </a:lnSpc>
            </a:pPr>
            <a:r>
              <a:rPr sz="4800" dirty="0" smtClean="0">
                <a:solidFill>
                  <a:srgbClr val="BFBFBF"/>
                </a:solidFill>
                <a:latin typeface="Verdana"/>
                <a:cs typeface="Verdana"/>
              </a:rPr>
              <a:t>20090510 Beijing Seminar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191" y="6861556"/>
            <a:ext cx="396239" cy="344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927" rIns="0" bIns="0" rtlCol="0">
            <a:noAutofit/>
          </a:bodyPr>
          <a:lstStyle/>
          <a:p>
            <a:pPr marL="124460">
              <a:lnSpc>
                <a:spcPct val="100000"/>
              </a:lnSpc>
            </a:pPr>
            <a:r>
              <a:rPr sz="3200" spc="-35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蔡明哲</a:t>
            </a:r>
            <a:r>
              <a:rPr sz="3200" spc="-1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 </a:t>
            </a:r>
            <a:r>
              <a:rPr sz="3200" spc="-2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Richard</a:t>
            </a:r>
            <a:r>
              <a:rPr sz="3200" spc="65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 </a:t>
            </a:r>
            <a:r>
              <a:rPr sz="3200" spc="-15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Tsai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7732" y="1507743"/>
            <a:ext cx="7807325" cy="509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40000"/>
              </a:lnSpc>
            </a:pPr>
            <a:r>
              <a:rPr sz="210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悠识首席架构师</a:t>
            </a:r>
            <a:r>
              <a:rPr sz="2100" spc="-1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21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Chief</a:t>
            </a:r>
            <a:r>
              <a:rPr sz="2100" spc="-5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21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Architect</a:t>
            </a:r>
            <a:r>
              <a:rPr sz="2100" spc="-7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21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/</a:t>
            </a:r>
            <a:r>
              <a:rPr sz="21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21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Axure</a:t>
            </a:r>
            <a:r>
              <a:rPr sz="2100" spc="-5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21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R</a:t>
            </a:r>
            <a:r>
              <a:rPr sz="2100" spc="114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P</a:t>
            </a:r>
            <a:r>
              <a:rPr sz="21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产品营销总监 1</a:t>
            </a:r>
            <a:r>
              <a:rPr sz="2100" spc="-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1</a:t>
            </a:r>
            <a:r>
              <a:rPr sz="21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年网络营销</a:t>
            </a:r>
            <a:r>
              <a:rPr sz="21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经</a:t>
            </a:r>
            <a:r>
              <a:rPr sz="21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验</a:t>
            </a:r>
            <a:r>
              <a:rPr sz="21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及</a:t>
            </a:r>
            <a:r>
              <a:rPr sz="21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网</a:t>
            </a:r>
            <a:r>
              <a:rPr sz="21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站</a:t>
            </a:r>
            <a:r>
              <a:rPr sz="21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建</a:t>
            </a:r>
            <a:r>
              <a:rPr sz="21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置</a:t>
            </a:r>
            <a:r>
              <a:rPr sz="21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经</a:t>
            </a:r>
            <a:r>
              <a:rPr sz="21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验</a:t>
            </a:r>
            <a:r>
              <a:rPr sz="21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，</a:t>
            </a:r>
            <a:r>
              <a:rPr sz="21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4</a:t>
            </a:r>
            <a:r>
              <a:rPr sz="21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年</a:t>
            </a:r>
            <a:r>
              <a:rPr sz="21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软</a:t>
            </a:r>
            <a:r>
              <a:rPr sz="21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件</a:t>
            </a:r>
            <a:r>
              <a:rPr sz="21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营</a:t>
            </a:r>
            <a:r>
              <a:rPr sz="21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销</a:t>
            </a:r>
            <a:r>
              <a:rPr sz="21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/</a:t>
            </a:r>
            <a:r>
              <a:rPr sz="21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系</a:t>
            </a:r>
            <a:r>
              <a:rPr sz="21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统</a:t>
            </a:r>
            <a:r>
              <a:rPr sz="21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开</a:t>
            </a:r>
            <a:r>
              <a:rPr sz="21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发</a:t>
            </a:r>
            <a:r>
              <a:rPr sz="21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经</a:t>
            </a:r>
            <a:r>
              <a:rPr sz="21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验。</a:t>
            </a:r>
            <a:endParaRPr sz="2100">
              <a:latin typeface="Microsoft JhengHei"/>
              <a:cs typeface="Microsoft JhengHei"/>
            </a:endParaRPr>
          </a:p>
          <a:p>
            <a:pPr>
              <a:lnSpc>
                <a:spcPts val="1000"/>
              </a:lnSpc>
              <a:spcBef>
                <a:spcPts val="7"/>
              </a:spcBef>
            </a:pPr>
            <a:endParaRPr sz="1000"/>
          </a:p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210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•	专长</a:t>
            </a:r>
            <a:endParaRPr sz="2100">
              <a:latin typeface="Microsoft JhengHei"/>
              <a:cs typeface="Microsoft JhengHei"/>
            </a:endParaRPr>
          </a:p>
          <a:p>
            <a:pPr>
              <a:lnSpc>
                <a:spcPts val="950"/>
              </a:lnSpc>
              <a:spcBef>
                <a:spcPts val="14"/>
              </a:spcBef>
            </a:pPr>
            <a:endParaRPr sz="950"/>
          </a:p>
          <a:p>
            <a:pPr marL="469900">
              <a:lnSpc>
                <a:spcPct val="100000"/>
              </a:lnSpc>
              <a:tabLst>
                <a:tab pos="755650" algn="l"/>
              </a:tabLst>
            </a:pPr>
            <a:r>
              <a:rPr sz="2000" spc="-1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–	</a:t>
            </a:r>
            <a:r>
              <a:rPr sz="2000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网站策划，网络营销</a:t>
            </a:r>
            <a:r>
              <a:rPr sz="2000" spc="-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,</a:t>
            </a:r>
            <a:r>
              <a:rPr sz="2000" spc="4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2000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项目管理</a:t>
            </a:r>
            <a:r>
              <a:rPr sz="2000" spc="-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,</a:t>
            </a:r>
            <a:r>
              <a:rPr sz="2000" spc="4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2000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系统分析</a:t>
            </a:r>
            <a:r>
              <a:rPr sz="2000" spc="-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,</a:t>
            </a:r>
            <a:r>
              <a:rPr sz="2000" spc="2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2000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数据库营销。</a:t>
            </a:r>
            <a:endParaRPr sz="2000">
              <a:latin typeface="Microsoft JhengHei"/>
              <a:cs typeface="Microsoft JhengHei"/>
            </a:endParaRPr>
          </a:p>
          <a:p>
            <a:pPr>
              <a:lnSpc>
                <a:spcPts val="1000"/>
              </a:lnSpc>
              <a:spcBef>
                <a:spcPts val="3"/>
              </a:spcBef>
            </a:pPr>
            <a:endParaRPr sz="1000"/>
          </a:p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210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•	经历</a:t>
            </a:r>
            <a:endParaRPr sz="2100">
              <a:latin typeface="Microsoft JhengHei"/>
              <a:cs typeface="Microsoft JhengHei"/>
            </a:endParaRPr>
          </a:p>
          <a:p>
            <a:pPr>
              <a:lnSpc>
                <a:spcPts val="950"/>
              </a:lnSpc>
              <a:spcBef>
                <a:spcPts val="13"/>
              </a:spcBef>
            </a:pPr>
            <a:endParaRPr sz="950"/>
          </a:p>
          <a:p>
            <a:pPr marL="469900">
              <a:lnSpc>
                <a:spcPct val="100000"/>
              </a:lnSpc>
              <a:tabLst>
                <a:tab pos="756285" algn="l"/>
                <a:tab pos="1896110" algn="l"/>
              </a:tabLst>
            </a:pPr>
            <a:r>
              <a:rPr sz="2000" spc="-1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–	</a:t>
            </a:r>
            <a:r>
              <a:rPr sz="2000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知世网络	</a:t>
            </a:r>
            <a:r>
              <a:rPr sz="2000" spc="-1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6 </a:t>
            </a:r>
            <a:r>
              <a:rPr sz="2000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年 </a:t>
            </a:r>
            <a:r>
              <a:rPr sz="2000" spc="-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(</a:t>
            </a:r>
            <a:r>
              <a:rPr sz="2000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华文市场最顶尖的网络营销</a:t>
            </a:r>
            <a:r>
              <a:rPr sz="2000" spc="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公</a:t>
            </a:r>
            <a:r>
              <a:rPr sz="2000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司</a:t>
            </a:r>
            <a:r>
              <a:rPr sz="2000" spc="-1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)</a:t>
            </a:r>
            <a:endParaRPr sz="2000">
              <a:latin typeface="Microsoft JhengHei"/>
              <a:cs typeface="Microsoft JhengHei"/>
            </a:endParaRPr>
          </a:p>
          <a:p>
            <a:pPr>
              <a:lnSpc>
                <a:spcPts val="850"/>
              </a:lnSpc>
              <a:spcBef>
                <a:spcPts val="46"/>
              </a:spcBef>
            </a:pPr>
            <a:endParaRPr sz="850"/>
          </a:p>
          <a:p>
            <a:pPr marL="927100">
              <a:lnSpc>
                <a:spcPct val="100000"/>
              </a:lnSpc>
              <a:tabLst>
                <a:tab pos="1155065" algn="l"/>
              </a:tabLst>
            </a:pPr>
            <a:r>
              <a:rPr sz="180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•	网站策划顾问</a:t>
            </a:r>
            <a:r>
              <a:rPr sz="1800" spc="-1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,</a:t>
            </a:r>
            <a:r>
              <a:rPr sz="18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项目总监</a:t>
            </a:r>
            <a:r>
              <a:rPr sz="1800" spc="-1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,</a:t>
            </a:r>
            <a:r>
              <a:rPr sz="18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客户服务总监,</a:t>
            </a:r>
            <a:r>
              <a:rPr sz="18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18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技术总监</a:t>
            </a:r>
            <a:endParaRPr sz="1800">
              <a:latin typeface="Microsoft JhengHei"/>
              <a:cs typeface="Microsoft JhengHei"/>
            </a:endParaRPr>
          </a:p>
          <a:p>
            <a:pPr>
              <a:lnSpc>
                <a:spcPts val="900"/>
              </a:lnSpc>
              <a:spcBef>
                <a:spcPts val="28"/>
              </a:spcBef>
            </a:pPr>
            <a:endParaRPr sz="900"/>
          </a:p>
          <a:p>
            <a:pPr marL="469900">
              <a:lnSpc>
                <a:spcPct val="100000"/>
              </a:lnSpc>
              <a:tabLst>
                <a:tab pos="756285" algn="l"/>
                <a:tab pos="2148840" algn="l"/>
              </a:tabLst>
            </a:pPr>
            <a:r>
              <a:rPr sz="2000" spc="-1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–	</a:t>
            </a:r>
            <a:r>
              <a:rPr sz="2000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多宝格营销	2年</a:t>
            </a:r>
            <a:r>
              <a:rPr sz="2000" spc="2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2000" spc="-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(</a:t>
            </a:r>
            <a:r>
              <a:rPr sz="2000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台湾最早的网络广告公司</a:t>
            </a:r>
            <a:r>
              <a:rPr sz="2000" spc="-1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)</a:t>
            </a:r>
            <a:endParaRPr sz="2000">
              <a:latin typeface="Microsoft JhengHei"/>
              <a:cs typeface="Microsoft JhengHei"/>
            </a:endParaRPr>
          </a:p>
          <a:p>
            <a:pPr>
              <a:lnSpc>
                <a:spcPts val="850"/>
              </a:lnSpc>
              <a:spcBef>
                <a:spcPts val="46"/>
              </a:spcBef>
            </a:pPr>
            <a:endParaRPr sz="850"/>
          </a:p>
          <a:p>
            <a:pPr marL="927100">
              <a:lnSpc>
                <a:spcPct val="100000"/>
              </a:lnSpc>
              <a:tabLst>
                <a:tab pos="1155065" algn="l"/>
              </a:tabLst>
            </a:pPr>
            <a:r>
              <a:rPr sz="180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•	营销企画部经理、知识研究部经理</a:t>
            </a:r>
            <a:endParaRPr sz="1800">
              <a:latin typeface="Microsoft JhengHei"/>
              <a:cs typeface="Microsoft JhengHei"/>
            </a:endParaRPr>
          </a:p>
          <a:p>
            <a:pPr>
              <a:lnSpc>
                <a:spcPts val="900"/>
              </a:lnSpc>
              <a:spcBef>
                <a:spcPts val="27"/>
              </a:spcBef>
            </a:pPr>
            <a:endParaRPr sz="900"/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2000" spc="-1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–	</a:t>
            </a:r>
            <a:r>
              <a:rPr sz="2000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台湾科技大学工商设计系兼任讲师</a:t>
            </a:r>
            <a:r>
              <a:rPr sz="2000" spc="10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2000" spc="-1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5 </a:t>
            </a:r>
            <a:r>
              <a:rPr sz="2000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年</a:t>
            </a:r>
            <a:endParaRPr sz="2000">
              <a:latin typeface="Microsoft JhengHei"/>
              <a:cs typeface="Microsoft JhengHei"/>
            </a:endParaRP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/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2000" spc="-1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–	</a:t>
            </a:r>
            <a:r>
              <a:rPr sz="2000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凌群电脑公司</a:t>
            </a:r>
            <a:r>
              <a:rPr sz="2000" spc="2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2000" spc="-1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4 </a:t>
            </a:r>
            <a:r>
              <a:rPr sz="2000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年</a:t>
            </a:r>
            <a:endParaRPr sz="2000">
              <a:latin typeface="Microsoft JhengHei"/>
              <a:cs typeface="Microsoft JhengHei"/>
            </a:endParaRPr>
          </a:p>
          <a:p>
            <a:pPr>
              <a:lnSpc>
                <a:spcPts val="850"/>
              </a:lnSpc>
              <a:spcBef>
                <a:spcPts val="45"/>
              </a:spcBef>
            </a:pPr>
            <a:endParaRPr sz="850"/>
          </a:p>
          <a:p>
            <a:pPr marL="927100">
              <a:lnSpc>
                <a:spcPct val="100000"/>
              </a:lnSpc>
              <a:tabLst>
                <a:tab pos="1155065" algn="l"/>
              </a:tabLst>
            </a:pPr>
            <a:r>
              <a:rPr sz="180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•	软件工程师、项目经理、产品经理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" y="7154164"/>
            <a:ext cx="10235184" cy="173736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74084" y="213868"/>
            <a:ext cx="2744470" cy="195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蔡明哲</a:t>
            </a:r>
            <a:r>
              <a:rPr sz="1200" spc="-270" dirty="0" smtClean="0">
                <a:latin typeface="MingLiU"/>
                <a:cs typeface="MingLiU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/</a:t>
            </a:r>
            <a:r>
              <a:rPr sz="1200" spc="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MingLiU"/>
                <a:cs typeface="MingLiU"/>
              </a:rPr>
              <a:t>互联网产品原型设计与用户体验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b="1" spc="-5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-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b="1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 / </a:t>
            </a:r>
            <a:r>
              <a:rPr sz="1600" b="1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</a:t>
            </a:r>
            <a:endParaRPr sz="1600">
              <a:latin typeface="Microsoft JhengHei"/>
              <a:cs typeface="Microsoft JhengHei"/>
            </a:endParaRPr>
          </a:p>
          <a:p>
            <a:pPr marL="224663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4139">
              <a:lnSpc>
                <a:spcPct val="100000"/>
              </a:lnSpc>
            </a:pPr>
            <a:r>
              <a:rPr sz="1200" b="1" dirty="0" smtClean="0">
                <a:latin typeface="Microsoft JhengHei"/>
                <a:cs typeface="Microsoft JhengHei"/>
              </a:rPr>
              <a:t>-</a:t>
            </a:r>
            <a:fld id="{81D60167-4931-47E6-BA6A-407CBD079E47}" type="slidenum">
              <a:rPr sz="1200" b="1" spc="-10" dirty="0" smtClean="0">
                <a:latin typeface="Microsoft JhengHei"/>
                <a:cs typeface="Microsoft JhengHei"/>
              </a:rPr>
              <a:t>4</a:t>
            </a:fld>
            <a:r>
              <a:rPr sz="1200" b="1" spc="-10" dirty="0" smtClean="0">
                <a:latin typeface="Microsoft JhengHei"/>
                <a:cs typeface="Microsoft JhengHei"/>
              </a:rPr>
              <a:t>-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 rot="18900000">
            <a:off x="1242413" y="3411216"/>
            <a:ext cx="8206198" cy="715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630"/>
              </a:lnSpc>
            </a:pPr>
            <a:r>
              <a:rPr sz="4800" dirty="0" smtClean="0">
                <a:solidFill>
                  <a:srgbClr val="BFBFBF"/>
                </a:solidFill>
                <a:latin typeface="Verdana"/>
                <a:cs typeface="Verdana"/>
              </a:rPr>
              <a:t>20090510 Beijing Seminar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191" y="6861556"/>
            <a:ext cx="396239" cy="344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815" rIns="0" bIns="0" rtlCol="0">
            <a:noAutofit/>
          </a:bodyPr>
          <a:lstStyle/>
          <a:p>
            <a:pPr marL="114935">
              <a:lnSpc>
                <a:spcPct val="100000"/>
              </a:lnSpc>
            </a:pPr>
            <a:r>
              <a:rPr sz="280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1</a:t>
            </a:r>
            <a:r>
              <a:rPr sz="2800" spc="5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5</a:t>
            </a:r>
            <a:r>
              <a:rPr sz="2800" spc="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年前,</a:t>
            </a:r>
            <a:r>
              <a:rPr sz="2800" spc="-55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 </a:t>
            </a:r>
            <a:r>
              <a:rPr sz="2800" spc="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架网站的方法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2427" y="3026155"/>
            <a:ext cx="6847205" cy="2837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58140" algn="l"/>
              </a:tabLst>
            </a:pPr>
            <a:r>
              <a:rPr sz="3200" spc="-1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•	</a:t>
            </a:r>
            <a:r>
              <a:rPr sz="3200" spc="-4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首</a:t>
            </a:r>
            <a:r>
              <a:rPr sz="3200" spc="-3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先询问需求</a:t>
            </a:r>
            <a:r>
              <a:rPr sz="3200" spc="-1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,</a:t>
            </a:r>
            <a:r>
              <a:rPr sz="3200" spc="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3200" spc="-3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分析需求</a:t>
            </a:r>
            <a:r>
              <a:rPr sz="3200" spc="-1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,</a:t>
            </a:r>
            <a:r>
              <a:rPr sz="3200" spc="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3200" spc="-3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然后</a:t>
            </a:r>
            <a:r>
              <a:rPr sz="3200" spc="-35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开规格</a:t>
            </a:r>
            <a:endParaRPr sz="3200">
              <a:latin typeface="Microsoft JhengHei"/>
              <a:cs typeface="Microsoft JhengHei"/>
            </a:endParaRPr>
          </a:p>
          <a:p>
            <a:pPr>
              <a:lnSpc>
                <a:spcPts val="750"/>
              </a:lnSpc>
              <a:spcBef>
                <a:spcPts val="17"/>
              </a:spcBef>
            </a:pPr>
            <a:endParaRPr sz="750"/>
          </a:p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3200" spc="-1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•	</a:t>
            </a:r>
            <a:r>
              <a:rPr sz="3200" spc="-3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撰写程序</a:t>
            </a:r>
            <a:endParaRPr sz="3200">
              <a:latin typeface="Microsoft JhengHei"/>
              <a:cs typeface="Microsoft JhengHei"/>
            </a:endParaRPr>
          </a:p>
          <a:p>
            <a:pPr>
              <a:lnSpc>
                <a:spcPts val="750"/>
              </a:lnSpc>
              <a:spcBef>
                <a:spcPts val="18"/>
              </a:spcBef>
            </a:pPr>
            <a:endParaRPr sz="750"/>
          </a:p>
          <a:p>
            <a:pPr marL="12700">
              <a:lnSpc>
                <a:spcPct val="100000"/>
              </a:lnSpc>
              <a:tabLst>
                <a:tab pos="358140" algn="l"/>
              </a:tabLst>
            </a:pPr>
            <a:r>
              <a:rPr sz="3200" spc="-1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•	</a:t>
            </a:r>
            <a:r>
              <a:rPr sz="3200" spc="-4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请</a:t>
            </a:r>
            <a:r>
              <a:rPr sz="3200" spc="-35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美工</a:t>
            </a:r>
            <a:r>
              <a:rPr sz="3200" spc="-3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提供</a:t>
            </a:r>
            <a:r>
              <a:rPr sz="32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U</a:t>
            </a:r>
            <a:r>
              <a:rPr sz="3200" spc="-1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I</a:t>
            </a:r>
            <a:r>
              <a:rPr sz="3200" spc="-3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设计</a:t>
            </a:r>
            <a:endParaRPr sz="3200">
              <a:latin typeface="Microsoft JhengHei"/>
              <a:cs typeface="Microsoft JhengHei"/>
            </a:endParaRPr>
          </a:p>
          <a:p>
            <a:pPr>
              <a:lnSpc>
                <a:spcPts val="750"/>
              </a:lnSpc>
              <a:spcBef>
                <a:spcPts val="18"/>
              </a:spcBef>
            </a:pPr>
            <a:endParaRPr sz="750"/>
          </a:p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3200" spc="-1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•	</a:t>
            </a:r>
            <a:r>
              <a:rPr sz="3200" spc="-3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再套一次界面</a:t>
            </a:r>
            <a:endParaRPr sz="3200">
              <a:latin typeface="Microsoft JhengHei"/>
              <a:cs typeface="Microsoft JhengHei"/>
            </a:endParaRPr>
          </a:p>
          <a:p>
            <a:pPr>
              <a:lnSpc>
                <a:spcPts val="750"/>
              </a:lnSpc>
              <a:spcBef>
                <a:spcPts val="18"/>
              </a:spcBef>
            </a:pPr>
            <a:endParaRPr sz="750"/>
          </a:p>
          <a:p>
            <a:pPr marL="12700">
              <a:lnSpc>
                <a:spcPct val="100000"/>
              </a:lnSpc>
              <a:tabLst>
                <a:tab pos="358140" algn="l"/>
              </a:tabLst>
            </a:pPr>
            <a:r>
              <a:rPr sz="3200" spc="-1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•	</a:t>
            </a:r>
            <a:r>
              <a:rPr sz="3200" spc="-4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客</a:t>
            </a:r>
            <a:r>
              <a:rPr sz="3200" spc="-3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户测试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71488" y="1905507"/>
            <a:ext cx="2654807" cy="399288"/>
          </a:xfrm>
          <a:custGeom>
            <a:avLst/>
            <a:gdLst/>
            <a:ahLst/>
            <a:cxnLst/>
            <a:rect l="l" t="t" r="r" b="b"/>
            <a:pathLst>
              <a:path w="2654807" h="399288">
                <a:moveTo>
                  <a:pt x="0" y="399288"/>
                </a:moveTo>
                <a:lnTo>
                  <a:pt x="2654807" y="399288"/>
                </a:lnTo>
                <a:lnTo>
                  <a:pt x="2654807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50228" y="1944115"/>
            <a:ext cx="2491740" cy="315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466215" algn="l"/>
              </a:tabLst>
            </a:pP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方法与背景</a:t>
            </a:r>
            <a:r>
              <a:rPr sz="2000" spc="-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:	</a:t>
            </a:r>
            <a:r>
              <a:rPr sz="20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软件开发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600" y="7154164"/>
            <a:ext cx="10235184" cy="173736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74084" y="213868"/>
            <a:ext cx="2744470" cy="195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蔡明哲</a:t>
            </a:r>
            <a:r>
              <a:rPr sz="1200" spc="-270" dirty="0" smtClean="0">
                <a:latin typeface="MingLiU"/>
                <a:cs typeface="MingLiU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/</a:t>
            </a:r>
            <a:r>
              <a:rPr sz="1200" spc="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MingLiU"/>
                <a:cs typeface="MingLiU"/>
              </a:rPr>
              <a:t>互联网产品原型设计与用户体验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spc="-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spc="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</a:t>
            </a:r>
            <a:endParaRPr sz="1600">
              <a:latin typeface="Microsoft JhengHei"/>
              <a:cs typeface="Microsoft JhengHei"/>
            </a:endParaRPr>
          </a:p>
          <a:p>
            <a:pPr marL="224663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03156" y="6989571"/>
            <a:ext cx="33401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latin typeface="Microsoft JhengHei"/>
                <a:cs typeface="Microsoft JhengHei"/>
              </a:rPr>
              <a:t>-40-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 rot="18900000">
            <a:off x="1242413" y="3411216"/>
            <a:ext cx="8206198" cy="715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630"/>
              </a:lnSpc>
            </a:pPr>
            <a:r>
              <a:rPr sz="4800" dirty="0" smtClean="0">
                <a:solidFill>
                  <a:srgbClr val="BFBFBF"/>
                </a:solidFill>
                <a:latin typeface="Verdana"/>
                <a:cs typeface="Verdana"/>
              </a:rPr>
              <a:t>20090510 Beijing Seminar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191" y="6861556"/>
            <a:ext cx="396239" cy="344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23944" y="3347211"/>
            <a:ext cx="5593080" cy="3383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11752" y="3335020"/>
            <a:ext cx="5617464" cy="3407664"/>
          </a:xfrm>
          <a:custGeom>
            <a:avLst/>
            <a:gdLst/>
            <a:ahLst/>
            <a:cxnLst/>
            <a:rect l="l" t="t" r="r" b="b"/>
            <a:pathLst>
              <a:path w="5617464" h="3407663">
                <a:moveTo>
                  <a:pt x="5617464" y="0"/>
                </a:moveTo>
                <a:lnTo>
                  <a:pt x="0" y="0"/>
                </a:lnTo>
                <a:lnTo>
                  <a:pt x="0" y="3407664"/>
                </a:lnTo>
                <a:lnTo>
                  <a:pt x="5617464" y="3407664"/>
                </a:lnTo>
                <a:lnTo>
                  <a:pt x="5617464" y="3401567"/>
                </a:lnTo>
                <a:lnTo>
                  <a:pt x="12192" y="3401567"/>
                </a:lnTo>
                <a:lnTo>
                  <a:pt x="6096" y="3395471"/>
                </a:lnTo>
                <a:lnTo>
                  <a:pt x="12192" y="3395471"/>
                </a:lnTo>
                <a:lnTo>
                  <a:pt x="12192" y="12191"/>
                </a:lnTo>
                <a:lnTo>
                  <a:pt x="6096" y="12191"/>
                </a:lnTo>
                <a:lnTo>
                  <a:pt x="12192" y="6095"/>
                </a:lnTo>
                <a:lnTo>
                  <a:pt x="5617464" y="6095"/>
                </a:lnTo>
                <a:lnTo>
                  <a:pt x="5617464" y="0"/>
                </a:lnTo>
                <a:close/>
              </a:path>
              <a:path w="5617464" h="3407663">
                <a:moveTo>
                  <a:pt x="12192" y="3395471"/>
                </a:moveTo>
                <a:lnTo>
                  <a:pt x="6096" y="3395471"/>
                </a:lnTo>
                <a:lnTo>
                  <a:pt x="12192" y="3401567"/>
                </a:lnTo>
                <a:lnTo>
                  <a:pt x="12192" y="3395471"/>
                </a:lnTo>
                <a:close/>
              </a:path>
              <a:path w="5617464" h="3407663">
                <a:moveTo>
                  <a:pt x="5605272" y="3395471"/>
                </a:moveTo>
                <a:lnTo>
                  <a:pt x="12192" y="3395471"/>
                </a:lnTo>
                <a:lnTo>
                  <a:pt x="12192" y="3401567"/>
                </a:lnTo>
                <a:lnTo>
                  <a:pt x="5605272" y="3401567"/>
                </a:lnTo>
                <a:lnTo>
                  <a:pt x="5605272" y="3395471"/>
                </a:lnTo>
                <a:close/>
              </a:path>
              <a:path w="5617464" h="3407663">
                <a:moveTo>
                  <a:pt x="5605272" y="6095"/>
                </a:moveTo>
                <a:lnTo>
                  <a:pt x="5605272" y="3401567"/>
                </a:lnTo>
                <a:lnTo>
                  <a:pt x="5611368" y="3395471"/>
                </a:lnTo>
                <a:lnTo>
                  <a:pt x="5617464" y="3395472"/>
                </a:lnTo>
                <a:lnTo>
                  <a:pt x="5617464" y="12191"/>
                </a:lnTo>
                <a:lnTo>
                  <a:pt x="5611368" y="12191"/>
                </a:lnTo>
                <a:lnTo>
                  <a:pt x="5605272" y="6095"/>
                </a:lnTo>
                <a:close/>
              </a:path>
              <a:path w="5617464" h="3407663">
                <a:moveTo>
                  <a:pt x="5617464" y="3395472"/>
                </a:moveTo>
                <a:lnTo>
                  <a:pt x="5611368" y="3395471"/>
                </a:lnTo>
                <a:lnTo>
                  <a:pt x="5605272" y="3401567"/>
                </a:lnTo>
                <a:lnTo>
                  <a:pt x="5617464" y="3401567"/>
                </a:lnTo>
                <a:lnTo>
                  <a:pt x="5617464" y="3395472"/>
                </a:lnTo>
                <a:close/>
              </a:path>
              <a:path w="5617464" h="3407663">
                <a:moveTo>
                  <a:pt x="12192" y="6095"/>
                </a:moveTo>
                <a:lnTo>
                  <a:pt x="6096" y="12191"/>
                </a:lnTo>
                <a:lnTo>
                  <a:pt x="12192" y="12191"/>
                </a:lnTo>
                <a:lnTo>
                  <a:pt x="12192" y="6095"/>
                </a:lnTo>
                <a:close/>
              </a:path>
              <a:path w="5617464" h="3407663">
                <a:moveTo>
                  <a:pt x="5605272" y="6095"/>
                </a:moveTo>
                <a:lnTo>
                  <a:pt x="12192" y="6095"/>
                </a:lnTo>
                <a:lnTo>
                  <a:pt x="12192" y="12191"/>
                </a:lnTo>
                <a:lnTo>
                  <a:pt x="5605272" y="12191"/>
                </a:lnTo>
                <a:lnTo>
                  <a:pt x="5605272" y="6095"/>
                </a:lnTo>
                <a:close/>
              </a:path>
              <a:path w="5617464" h="3407663">
                <a:moveTo>
                  <a:pt x="5617464" y="6095"/>
                </a:moveTo>
                <a:lnTo>
                  <a:pt x="5605272" y="6095"/>
                </a:lnTo>
                <a:lnTo>
                  <a:pt x="5611368" y="12191"/>
                </a:lnTo>
                <a:lnTo>
                  <a:pt x="5617464" y="12191"/>
                </a:lnTo>
                <a:lnTo>
                  <a:pt x="5617464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6839" y="969772"/>
            <a:ext cx="5882640" cy="36606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74647" y="957580"/>
            <a:ext cx="5907024" cy="3685032"/>
          </a:xfrm>
          <a:custGeom>
            <a:avLst/>
            <a:gdLst/>
            <a:ahLst/>
            <a:cxnLst/>
            <a:rect l="l" t="t" r="r" b="b"/>
            <a:pathLst>
              <a:path w="5907024" h="3685032">
                <a:moveTo>
                  <a:pt x="5907024" y="0"/>
                </a:moveTo>
                <a:lnTo>
                  <a:pt x="0" y="0"/>
                </a:lnTo>
                <a:lnTo>
                  <a:pt x="0" y="3685032"/>
                </a:lnTo>
                <a:lnTo>
                  <a:pt x="5907024" y="3685032"/>
                </a:lnTo>
                <a:lnTo>
                  <a:pt x="5907024" y="3678936"/>
                </a:lnTo>
                <a:lnTo>
                  <a:pt x="12192" y="3678936"/>
                </a:lnTo>
                <a:lnTo>
                  <a:pt x="6096" y="3672840"/>
                </a:lnTo>
                <a:lnTo>
                  <a:pt x="12192" y="3672840"/>
                </a:lnTo>
                <a:lnTo>
                  <a:pt x="12192" y="12192"/>
                </a:lnTo>
                <a:lnTo>
                  <a:pt x="6096" y="12192"/>
                </a:lnTo>
                <a:lnTo>
                  <a:pt x="12192" y="6096"/>
                </a:lnTo>
                <a:lnTo>
                  <a:pt x="5907024" y="6096"/>
                </a:lnTo>
                <a:lnTo>
                  <a:pt x="5907024" y="0"/>
                </a:lnTo>
                <a:close/>
              </a:path>
              <a:path w="5907024" h="3685032">
                <a:moveTo>
                  <a:pt x="12192" y="3672840"/>
                </a:moveTo>
                <a:lnTo>
                  <a:pt x="6096" y="3672840"/>
                </a:lnTo>
                <a:lnTo>
                  <a:pt x="12192" y="3678936"/>
                </a:lnTo>
                <a:lnTo>
                  <a:pt x="12192" y="3672840"/>
                </a:lnTo>
                <a:close/>
              </a:path>
              <a:path w="5907024" h="3685032">
                <a:moveTo>
                  <a:pt x="5894832" y="3672840"/>
                </a:moveTo>
                <a:lnTo>
                  <a:pt x="12192" y="3672840"/>
                </a:lnTo>
                <a:lnTo>
                  <a:pt x="12192" y="3678936"/>
                </a:lnTo>
                <a:lnTo>
                  <a:pt x="5894832" y="3678936"/>
                </a:lnTo>
                <a:lnTo>
                  <a:pt x="5894832" y="3672840"/>
                </a:lnTo>
                <a:close/>
              </a:path>
              <a:path w="5907024" h="3685032">
                <a:moveTo>
                  <a:pt x="5894832" y="6096"/>
                </a:moveTo>
                <a:lnTo>
                  <a:pt x="5894832" y="3678936"/>
                </a:lnTo>
                <a:lnTo>
                  <a:pt x="5900928" y="3672840"/>
                </a:lnTo>
                <a:lnTo>
                  <a:pt x="5907024" y="3672840"/>
                </a:lnTo>
                <a:lnTo>
                  <a:pt x="5907024" y="12192"/>
                </a:lnTo>
                <a:lnTo>
                  <a:pt x="5900928" y="12192"/>
                </a:lnTo>
                <a:lnTo>
                  <a:pt x="5894832" y="6096"/>
                </a:lnTo>
                <a:close/>
              </a:path>
              <a:path w="5907024" h="3685032">
                <a:moveTo>
                  <a:pt x="5907024" y="3672840"/>
                </a:moveTo>
                <a:lnTo>
                  <a:pt x="5900928" y="3672840"/>
                </a:lnTo>
                <a:lnTo>
                  <a:pt x="5894832" y="3678936"/>
                </a:lnTo>
                <a:lnTo>
                  <a:pt x="5907024" y="3678936"/>
                </a:lnTo>
                <a:lnTo>
                  <a:pt x="5907024" y="3672840"/>
                </a:lnTo>
                <a:close/>
              </a:path>
              <a:path w="5907024" h="3685032">
                <a:moveTo>
                  <a:pt x="12192" y="6096"/>
                </a:moveTo>
                <a:lnTo>
                  <a:pt x="6096" y="12192"/>
                </a:lnTo>
                <a:lnTo>
                  <a:pt x="12192" y="12192"/>
                </a:lnTo>
                <a:lnTo>
                  <a:pt x="12192" y="6096"/>
                </a:lnTo>
                <a:close/>
              </a:path>
              <a:path w="5907024" h="3685032">
                <a:moveTo>
                  <a:pt x="5894832" y="6096"/>
                </a:moveTo>
                <a:lnTo>
                  <a:pt x="12192" y="6096"/>
                </a:lnTo>
                <a:lnTo>
                  <a:pt x="12192" y="12192"/>
                </a:lnTo>
                <a:lnTo>
                  <a:pt x="5894832" y="12192"/>
                </a:lnTo>
                <a:lnTo>
                  <a:pt x="5894832" y="6096"/>
                </a:lnTo>
                <a:close/>
              </a:path>
              <a:path w="5907024" h="3685032">
                <a:moveTo>
                  <a:pt x="5907024" y="6096"/>
                </a:moveTo>
                <a:lnTo>
                  <a:pt x="5894832" y="6096"/>
                </a:lnTo>
                <a:lnTo>
                  <a:pt x="5900928" y="12192"/>
                </a:lnTo>
                <a:lnTo>
                  <a:pt x="5907024" y="12192"/>
                </a:lnTo>
                <a:lnTo>
                  <a:pt x="5907024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600" y="7154164"/>
            <a:ext cx="10235184" cy="173736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74084" y="213868"/>
            <a:ext cx="2744470" cy="195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蔡明哲</a:t>
            </a:r>
            <a:r>
              <a:rPr sz="1200" spc="-270" dirty="0" smtClean="0">
                <a:latin typeface="MingLiU"/>
                <a:cs typeface="MingLiU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/</a:t>
            </a:r>
            <a:r>
              <a:rPr sz="1200" spc="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MingLiU"/>
                <a:cs typeface="MingLiU"/>
              </a:rPr>
              <a:t>互联网产品原型设计与用户体验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spc="-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spc="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</a:t>
            </a:r>
            <a:endParaRPr sz="1600">
              <a:latin typeface="Microsoft JhengHei"/>
              <a:cs typeface="Microsoft JhengHei"/>
            </a:endParaRPr>
          </a:p>
          <a:p>
            <a:pPr marL="224663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latin typeface="Microsoft JhengHei"/>
                <a:cs typeface="Microsoft JhengHei"/>
              </a:rPr>
              <a:t>-</a:t>
            </a:r>
            <a:fld id="{81D60167-4931-47E6-BA6A-407CBD079E47}" type="slidenum">
              <a:rPr sz="1200" spc="-10" dirty="0" smtClean="0">
                <a:latin typeface="Microsoft JhengHei"/>
                <a:cs typeface="Microsoft JhengHei"/>
              </a:rPr>
              <a:t>41</a:t>
            </a:fld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 rot="18900000">
            <a:off x="1242413" y="3411216"/>
            <a:ext cx="8206198" cy="715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630"/>
              </a:lnSpc>
            </a:pPr>
            <a:r>
              <a:rPr sz="4800" dirty="0" smtClean="0">
                <a:solidFill>
                  <a:srgbClr val="BFBFBF"/>
                </a:solidFill>
                <a:latin typeface="Verdana"/>
                <a:cs typeface="Verdana"/>
              </a:rPr>
              <a:t>20090510 Beijing Seminar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191" y="6861556"/>
            <a:ext cx="396239" cy="344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40027" y="736091"/>
            <a:ext cx="3442335" cy="4368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6年前设计网站的方法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8732" y="1620011"/>
            <a:ext cx="7914005" cy="4403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2200" dirty="0" smtClean="0">
                <a:latin typeface="Microsoft JhengHei"/>
                <a:cs typeface="Microsoft JhengHei"/>
              </a:rPr>
              <a:t>•	首先询问需求,</a:t>
            </a:r>
            <a:r>
              <a:rPr sz="2200" spc="-75" dirty="0" smtClean="0">
                <a:latin typeface="Microsoft JhengHei"/>
                <a:cs typeface="Microsoft JhengHei"/>
              </a:rPr>
              <a:t> </a:t>
            </a:r>
            <a:r>
              <a:rPr sz="2200" spc="0" dirty="0" smtClean="0">
                <a:latin typeface="Microsoft JhengHei"/>
                <a:cs typeface="Microsoft JhengHei"/>
              </a:rPr>
              <a:t>分析需求,</a:t>
            </a:r>
            <a:r>
              <a:rPr sz="2200" spc="-30" dirty="0" smtClean="0">
                <a:latin typeface="Microsoft JhengHei"/>
                <a:cs typeface="Microsoft JhengHei"/>
              </a:rPr>
              <a:t> </a:t>
            </a:r>
            <a:r>
              <a:rPr sz="2200" spc="0" dirty="0" smtClean="0">
                <a:latin typeface="Microsoft JhengHei"/>
                <a:cs typeface="Microsoft JhengHei"/>
              </a:rPr>
              <a:t>分析目标用户</a:t>
            </a:r>
            <a:endParaRPr sz="22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356870" algn="l"/>
              </a:tabLst>
            </a:pPr>
            <a:r>
              <a:rPr sz="2200" dirty="0" smtClean="0">
                <a:latin typeface="Microsoft JhengHei"/>
                <a:cs typeface="Microsoft JhengHei"/>
              </a:rPr>
              <a:t>•	然后</a:t>
            </a:r>
            <a:r>
              <a:rPr sz="220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分析竞业,</a:t>
            </a:r>
            <a:r>
              <a:rPr sz="2200" spc="-75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 </a:t>
            </a:r>
            <a:r>
              <a:rPr sz="2200" spc="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业主偏好网站,</a:t>
            </a:r>
            <a:r>
              <a:rPr sz="2200" spc="-3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 </a:t>
            </a:r>
            <a:r>
              <a:rPr sz="2200" spc="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业主品牌诉求</a:t>
            </a:r>
            <a:endParaRPr sz="22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356870" algn="l"/>
              </a:tabLst>
            </a:pPr>
            <a:r>
              <a:rPr sz="2200" dirty="0" smtClean="0">
                <a:latin typeface="Microsoft JhengHei"/>
                <a:cs typeface="Microsoft JhengHei"/>
              </a:rPr>
              <a:t>•	发展网站定位与策略,</a:t>
            </a:r>
            <a:r>
              <a:rPr sz="2200" spc="-100" dirty="0" smtClean="0">
                <a:latin typeface="Microsoft JhengHei"/>
                <a:cs typeface="Microsoft JhengHei"/>
              </a:rPr>
              <a:t> </a:t>
            </a:r>
            <a:r>
              <a:rPr sz="2200" spc="0" dirty="0" smtClean="0">
                <a:latin typeface="Microsoft JhengHei"/>
                <a:cs typeface="Microsoft JhengHei"/>
              </a:rPr>
              <a:t>并确认</a:t>
            </a:r>
            <a:endParaRPr sz="2200">
              <a:latin typeface="Microsoft JhengHei"/>
              <a:cs typeface="Microsoft JhengHei"/>
            </a:endParaRPr>
          </a:p>
          <a:p>
            <a:pPr marL="356870" indent="-344805">
              <a:lnSpc>
                <a:spcPct val="100000"/>
              </a:lnSpc>
              <a:spcBef>
                <a:spcPts val="260"/>
              </a:spcBef>
              <a:buFont typeface="Microsoft JhengHei"/>
              <a:buChar char="•"/>
              <a:tabLst>
                <a:tab pos="356870" algn="l"/>
              </a:tabLst>
            </a:pPr>
            <a:r>
              <a:rPr sz="2200" dirty="0" smtClean="0">
                <a:latin typeface="Microsoft JhengHei"/>
                <a:cs typeface="Microsoft JhengHei"/>
              </a:rPr>
              <a:t>发展网站</a:t>
            </a:r>
            <a:r>
              <a:rPr sz="220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信息架构</a:t>
            </a:r>
            <a:r>
              <a:rPr sz="2200" dirty="0" smtClean="0">
                <a:latin typeface="Microsoft JhengHei"/>
                <a:cs typeface="Microsoft JhengHei"/>
              </a:rPr>
              <a:t>(I</a:t>
            </a:r>
            <a:r>
              <a:rPr sz="2200" spc="-25" dirty="0" smtClean="0">
                <a:latin typeface="Microsoft JhengHei"/>
                <a:cs typeface="Microsoft JhengHei"/>
              </a:rPr>
              <a:t>n</a:t>
            </a:r>
            <a:r>
              <a:rPr sz="2200" spc="0" dirty="0" smtClean="0">
                <a:latin typeface="Microsoft JhengHei"/>
                <a:cs typeface="Microsoft JhengHei"/>
              </a:rPr>
              <a:t>formati</a:t>
            </a:r>
            <a:r>
              <a:rPr sz="2200" spc="-5" dirty="0" smtClean="0">
                <a:latin typeface="Microsoft JhengHei"/>
                <a:cs typeface="Microsoft JhengHei"/>
              </a:rPr>
              <a:t>o</a:t>
            </a:r>
            <a:r>
              <a:rPr sz="2200" spc="0" dirty="0" smtClean="0">
                <a:latin typeface="Microsoft JhengHei"/>
                <a:cs typeface="Microsoft JhengHei"/>
              </a:rPr>
              <a:t>n</a:t>
            </a:r>
            <a:r>
              <a:rPr sz="2200" spc="-120" dirty="0" smtClean="0">
                <a:latin typeface="Microsoft JhengHei"/>
                <a:cs typeface="Microsoft JhengHei"/>
              </a:rPr>
              <a:t> </a:t>
            </a:r>
            <a:r>
              <a:rPr sz="2200" spc="0" dirty="0" smtClean="0">
                <a:latin typeface="Microsoft JhengHei"/>
                <a:cs typeface="Microsoft JhengHei"/>
              </a:rPr>
              <a:t>Architecture)</a:t>
            </a:r>
            <a:endParaRPr sz="2200">
              <a:latin typeface="Microsoft JhengHei"/>
              <a:cs typeface="Microsoft JhengHei"/>
            </a:endParaRPr>
          </a:p>
          <a:p>
            <a:pPr marL="356870" indent="-344805">
              <a:lnSpc>
                <a:spcPct val="100000"/>
              </a:lnSpc>
              <a:spcBef>
                <a:spcPts val="265"/>
              </a:spcBef>
              <a:buFont typeface="Microsoft JhengHei"/>
              <a:buChar char="•"/>
              <a:tabLst>
                <a:tab pos="356870" algn="l"/>
              </a:tabLst>
            </a:pPr>
            <a:r>
              <a:rPr sz="2200" dirty="0" smtClean="0">
                <a:latin typeface="Microsoft JhengHei"/>
                <a:cs typeface="Microsoft JhengHei"/>
              </a:rPr>
              <a:t>制作网站Sitemap,</a:t>
            </a:r>
            <a:r>
              <a:rPr sz="2200" spc="-75" dirty="0" smtClean="0">
                <a:latin typeface="Microsoft JhengHei"/>
                <a:cs typeface="Microsoft JhengHei"/>
              </a:rPr>
              <a:t> </a:t>
            </a:r>
            <a:r>
              <a:rPr sz="2200" spc="0" dirty="0" smtClean="0">
                <a:latin typeface="Microsoft JhengHei"/>
                <a:cs typeface="Microsoft JhengHei"/>
              </a:rPr>
              <a:t>Wireframe</a:t>
            </a:r>
            <a:endParaRPr sz="2200">
              <a:latin typeface="Microsoft JhengHei"/>
              <a:cs typeface="Microsoft JhengHei"/>
            </a:endParaRPr>
          </a:p>
          <a:p>
            <a:pPr marL="356870" indent="-344805">
              <a:lnSpc>
                <a:spcPct val="100000"/>
              </a:lnSpc>
              <a:spcBef>
                <a:spcPts val="265"/>
              </a:spcBef>
              <a:buFont typeface="Microsoft JhengHei"/>
              <a:buChar char="•"/>
              <a:tabLst>
                <a:tab pos="356870" algn="l"/>
              </a:tabLst>
            </a:pPr>
            <a:r>
              <a:rPr sz="2200" dirty="0" smtClean="0">
                <a:latin typeface="Microsoft JhengHei"/>
                <a:cs typeface="Microsoft JhengHei"/>
              </a:rPr>
              <a:t>结合Content</a:t>
            </a:r>
            <a:r>
              <a:rPr sz="2200" spc="-50" dirty="0" smtClean="0">
                <a:latin typeface="Microsoft JhengHei"/>
                <a:cs typeface="Microsoft JhengHei"/>
              </a:rPr>
              <a:t> </a:t>
            </a:r>
            <a:r>
              <a:rPr sz="2200" spc="0" dirty="0" smtClean="0">
                <a:latin typeface="Microsoft JhengHei"/>
                <a:cs typeface="Microsoft JhengHei"/>
              </a:rPr>
              <a:t>Auditin</a:t>
            </a:r>
            <a:r>
              <a:rPr sz="2200" spc="-35" dirty="0" smtClean="0">
                <a:latin typeface="Microsoft JhengHei"/>
                <a:cs typeface="Microsoft JhengHei"/>
              </a:rPr>
              <a:t>g</a:t>
            </a:r>
            <a:r>
              <a:rPr sz="2200" spc="0" dirty="0" smtClean="0">
                <a:latin typeface="Microsoft JhengHei"/>
                <a:cs typeface="Microsoft JhengHei"/>
              </a:rPr>
              <a:t>方法,</a:t>
            </a:r>
            <a:r>
              <a:rPr sz="2200" spc="-5" dirty="0" smtClean="0">
                <a:latin typeface="Microsoft JhengHei"/>
                <a:cs typeface="Microsoft JhengHei"/>
              </a:rPr>
              <a:t> </a:t>
            </a:r>
            <a:r>
              <a:rPr sz="2200" spc="0" dirty="0" smtClean="0">
                <a:latin typeface="Microsoft JhengHei"/>
                <a:cs typeface="Microsoft JhengHei"/>
              </a:rPr>
              <a:t>利用Exce</a:t>
            </a:r>
            <a:r>
              <a:rPr sz="2200" spc="10" dirty="0" smtClean="0">
                <a:latin typeface="Microsoft JhengHei"/>
                <a:cs typeface="Microsoft JhengHei"/>
              </a:rPr>
              <a:t>l</a:t>
            </a:r>
            <a:r>
              <a:rPr sz="2200" spc="0" dirty="0" smtClean="0">
                <a:latin typeface="Microsoft JhengHei"/>
                <a:cs typeface="Microsoft JhengHei"/>
              </a:rPr>
              <a:t>撰写网站内容规格</a:t>
            </a:r>
            <a:r>
              <a:rPr sz="2200" spc="-25" dirty="0" smtClean="0">
                <a:latin typeface="Microsoft JhengHei"/>
                <a:cs typeface="Microsoft JhengHei"/>
              </a:rPr>
              <a:t>文</a:t>
            </a:r>
            <a:r>
              <a:rPr sz="2200" spc="0" dirty="0" smtClean="0">
                <a:latin typeface="Microsoft JhengHei"/>
                <a:cs typeface="Microsoft JhengHei"/>
              </a:rPr>
              <a:t>件</a:t>
            </a:r>
            <a:endParaRPr sz="22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  <a:tabLst>
                <a:tab pos="356870" algn="l"/>
              </a:tabLst>
            </a:pPr>
            <a:r>
              <a:rPr sz="2200" dirty="0" smtClean="0">
                <a:latin typeface="Microsoft JhengHei"/>
                <a:cs typeface="Microsoft JhengHei"/>
              </a:rPr>
              <a:t>•	请创意设计师完成网站</a:t>
            </a:r>
            <a:r>
              <a:rPr sz="2200" spc="-25" dirty="0" smtClean="0">
                <a:latin typeface="Microsoft JhengHei"/>
                <a:cs typeface="Microsoft JhengHei"/>
              </a:rPr>
              <a:t>风</a:t>
            </a:r>
            <a:r>
              <a:rPr sz="2200" spc="0" dirty="0" smtClean="0">
                <a:latin typeface="Microsoft JhengHei"/>
                <a:cs typeface="Microsoft JhengHei"/>
              </a:rPr>
              <a:t>格设</a:t>
            </a:r>
            <a:r>
              <a:rPr sz="2200" spc="-25" dirty="0" smtClean="0">
                <a:latin typeface="Microsoft JhengHei"/>
                <a:cs typeface="Microsoft JhengHei"/>
              </a:rPr>
              <a:t>计</a:t>
            </a:r>
            <a:r>
              <a:rPr sz="2200" spc="0" dirty="0" smtClean="0">
                <a:latin typeface="Microsoft JhengHei"/>
                <a:cs typeface="Microsoft JhengHei"/>
              </a:rPr>
              <a:t>并确认</a:t>
            </a:r>
            <a:endParaRPr sz="2200">
              <a:latin typeface="Microsoft JhengHei"/>
              <a:cs typeface="Microsoft JhengHei"/>
            </a:endParaRPr>
          </a:p>
          <a:p>
            <a:pPr marL="356870" indent="-344805">
              <a:lnSpc>
                <a:spcPct val="100000"/>
              </a:lnSpc>
              <a:spcBef>
                <a:spcPts val="265"/>
              </a:spcBef>
              <a:buFont typeface="Microsoft JhengHei"/>
              <a:buChar char="•"/>
              <a:tabLst>
                <a:tab pos="356870" algn="l"/>
              </a:tabLst>
            </a:pPr>
            <a:r>
              <a:rPr sz="220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偶尔采用</a:t>
            </a:r>
            <a:r>
              <a:rPr sz="2200" spc="-5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 </a:t>
            </a:r>
            <a:r>
              <a:rPr sz="2200" spc="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Prototyping</a:t>
            </a:r>
            <a:endParaRPr sz="22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356870" algn="l"/>
              </a:tabLst>
            </a:pPr>
            <a:r>
              <a:rPr sz="2200" dirty="0" smtClean="0">
                <a:latin typeface="Microsoft JhengHei"/>
                <a:cs typeface="Microsoft JhengHei"/>
              </a:rPr>
              <a:t>•	程序开发,</a:t>
            </a:r>
            <a:r>
              <a:rPr sz="2200" spc="-55" dirty="0" smtClean="0">
                <a:latin typeface="Microsoft JhengHei"/>
                <a:cs typeface="Microsoft JhengHei"/>
              </a:rPr>
              <a:t> </a:t>
            </a:r>
            <a:r>
              <a:rPr sz="2200" spc="0" dirty="0" smtClean="0">
                <a:latin typeface="Microsoft JhengHei"/>
                <a:cs typeface="Microsoft JhengHei"/>
              </a:rPr>
              <a:t>内容搜集</a:t>
            </a:r>
            <a:endParaRPr sz="22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  <a:tabLst>
                <a:tab pos="356870" algn="l"/>
              </a:tabLst>
            </a:pPr>
            <a:r>
              <a:rPr sz="2200" dirty="0" smtClean="0">
                <a:latin typeface="Microsoft JhengHei"/>
                <a:cs typeface="Microsoft JhengHei"/>
              </a:rPr>
              <a:t>•	测试</a:t>
            </a:r>
            <a:endParaRPr sz="22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356870" algn="l"/>
              </a:tabLst>
            </a:pPr>
            <a:r>
              <a:rPr sz="2200" dirty="0" smtClean="0">
                <a:latin typeface="Microsoft JhengHei"/>
                <a:cs typeface="Microsoft JhengHei"/>
              </a:rPr>
              <a:t>•	上线</a:t>
            </a:r>
            <a:endParaRPr sz="22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  <a:tabLst>
                <a:tab pos="356870" algn="l"/>
              </a:tabLst>
            </a:pPr>
            <a:r>
              <a:rPr sz="2200" dirty="0" smtClean="0">
                <a:latin typeface="Microsoft JhengHei"/>
                <a:cs typeface="Microsoft JhengHei"/>
              </a:rPr>
              <a:t>•	绩效评估与分析</a:t>
            </a:r>
            <a:endParaRPr sz="22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25311" y="683259"/>
            <a:ext cx="3831336" cy="365759"/>
          </a:xfrm>
          <a:custGeom>
            <a:avLst/>
            <a:gdLst/>
            <a:ahLst/>
            <a:cxnLst/>
            <a:rect l="l" t="t" r="r" b="b"/>
            <a:pathLst>
              <a:path w="3831336" h="365759">
                <a:moveTo>
                  <a:pt x="0" y="365759"/>
                </a:moveTo>
                <a:lnTo>
                  <a:pt x="3831336" y="365759"/>
                </a:lnTo>
                <a:lnTo>
                  <a:pt x="3831336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01003" y="719835"/>
            <a:ext cx="36709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方法与背景:</a:t>
            </a:r>
            <a:r>
              <a:rPr sz="18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18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网络营销策略,</a:t>
            </a:r>
            <a:r>
              <a:rPr sz="1800" spc="-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18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项目管理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600" y="7154164"/>
            <a:ext cx="10235184" cy="173736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74084" y="213868"/>
            <a:ext cx="2744470" cy="195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蔡明哲</a:t>
            </a:r>
            <a:r>
              <a:rPr sz="1200" spc="-270" dirty="0" smtClean="0">
                <a:latin typeface="MingLiU"/>
                <a:cs typeface="MingLiU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/</a:t>
            </a:r>
            <a:r>
              <a:rPr sz="1200" spc="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MingLiU"/>
                <a:cs typeface="MingLiU"/>
              </a:rPr>
              <a:t>互联网产品原型设计与用户体验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spc="-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spc="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</a:t>
            </a:r>
            <a:endParaRPr sz="1600">
              <a:latin typeface="Microsoft JhengHei"/>
              <a:cs typeface="Microsoft JhengHei"/>
            </a:endParaRPr>
          </a:p>
          <a:p>
            <a:pPr marL="224663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latin typeface="Microsoft JhengHei"/>
                <a:cs typeface="Microsoft JhengHei"/>
              </a:rPr>
              <a:t>-</a:t>
            </a:r>
            <a:fld id="{81D60167-4931-47E6-BA6A-407CBD079E47}" type="slidenum">
              <a:rPr sz="1200" spc="-10" dirty="0" smtClean="0">
                <a:latin typeface="Microsoft JhengHei"/>
                <a:cs typeface="Microsoft JhengHei"/>
              </a:rPr>
              <a:t>42</a:t>
            </a:fld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 rot="18900000">
            <a:off x="1242413" y="3411216"/>
            <a:ext cx="8206198" cy="715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630"/>
              </a:lnSpc>
            </a:pPr>
            <a:r>
              <a:rPr sz="4800" dirty="0" smtClean="0">
                <a:solidFill>
                  <a:srgbClr val="BFBFBF"/>
                </a:solidFill>
                <a:latin typeface="Verdana"/>
                <a:cs typeface="Verdana"/>
              </a:rPr>
              <a:t>20090510 Beijing Seminar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191" y="6861556"/>
            <a:ext cx="396239" cy="344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62600" y="1618996"/>
            <a:ext cx="3761232" cy="1923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44311" y="1597660"/>
            <a:ext cx="3797808" cy="1962912"/>
          </a:xfrm>
          <a:custGeom>
            <a:avLst/>
            <a:gdLst/>
            <a:ahLst/>
            <a:cxnLst/>
            <a:rect l="l" t="t" r="r" b="b"/>
            <a:pathLst>
              <a:path w="3797807" h="1962912">
                <a:moveTo>
                  <a:pt x="3797808" y="0"/>
                </a:moveTo>
                <a:lnTo>
                  <a:pt x="0" y="0"/>
                </a:lnTo>
                <a:lnTo>
                  <a:pt x="0" y="1962912"/>
                </a:lnTo>
                <a:lnTo>
                  <a:pt x="3797808" y="1962912"/>
                </a:lnTo>
                <a:lnTo>
                  <a:pt x="3797808" y="1953767"/>
                </a:lnTo>
                <a:lnTo>
                  <a:pt x="18287" y="1953767"/>
                </a:lnTo>
                <a:lnTo>
                  <a:pt x="9143" y="1944624"/>
                </a:lnTo>
                <a:lnTo>
                  <a:pt x="18287" y="1944624"/>
                </a:lnTo>
                <a:lnTo>
                  <a:pt x="18287" y="21336"/>
                </a:lnTo>
                <a:lnTo>
                  <a:pt x="9143" y="21336"/>
                </a:lnTo>
                <a:lnTo>
                  <a:pt x="18287" y="9143"/>
                </a:lnTo>
                <a:lnTo>
                  <a:pt x="3797808" y="9143"/>
                </a:lnTo>
                <a:lnTo>
                  <a:pt x="3797808" y="0"/>
                </a:lnTo>
                <a:close/>
              </a:path>
              <a:path w="3797807" h="1962912">
                <a:moveTo>
                  <a:pt x="18287" y="1944624"/>
                </a:moveTo>
                <a:lnTo>
                  <a:pt x="9143" y="1944624"/>
                </a:lnTo>
                <a:lnTo>
                  <a:pt x="18287" y="1953767"/>
                </a:lnTo>
                <a:lnTo>
                  <a:pt x="18287" y="1944624"/>
                </a:lnTo>
                <a:close/>
              </a:path>
              <a:path w="3797807" h="1962912">
                <a:moveTo>
                  <a:pt x="3779519" y="1944624"/>
                </a:moveTo>
                <a:lnTo>
                  <a:pt x="18287" y="1944624"/>
                </a:lnTo>
                <a:lnTo>
                  <a:pt x="18287" y="1953767"/>
                </a:lnTo>
                <a:lnTo>
                  <a:pt x="3779519" y="1953767"/>
                </a:lnTo>
                <a:lnTo>
                  <a:pt x="3779519" y="1944624"/>
                </a:lnTo>
                <a:close/>
              </a:path>
              <a:path w="3797807" h="1962912">
                <a:moveTo>
                  <a:pt x="3779519" y="9143"/>
                </a:moveTo>
                <a:lnTo>
                  <a:pt x="3779519" y="1953767"/>
                </a:lnTo>
                <a:lnTo>
                  <a:pt x="3788664" y="1944624"/>
                </a:lnTo>
                <a:lnTo>
                  <a:pt x="3797808" y="1944624"/>
                </a:lnTo>
                <a:lnTo>
                  <a:pt x="3797808" y="21336"/>
                </a:lnTo>
                <a:lnTo>
                  <a:pt x="3788664" y="21336"/>
                </a:lnTo>
                <a:lnTo>
                  <a:pt x="3779519" y="9143"/>
                </a:lnTo>
                <a:close/>
              </a:path>
              <a:path w="3797807" h="1962912">
                <a:moveTo>
                  <a:pt x="3797808" y="1944624"/>
                </a:moveTo>
                <a:lnTo>
                  <a:pt x="3788664" y="1944624"/>
                </a:lnTo>
                <a:lnTo>
                  <a:pt x="3779519" y="1953767"/>
                </a:lnTo>
                <a:lnTo>
                  <a:pt x="3797808" y="1953767"/>
                </a:lnTo>
                <a:lnTo>
                  <a:pt x="3797808" y="1944624"/>
                </a:lnTo>
                <a:close/>
              </a:path>
              <a:path w="3797807" h="1962912">
                <a:moveTo>
                  <a:pt x="18287" y="9143"/>
                </a:moveTo>
                <a:lnTo>
                  <a:pt x="9143" y="21336"/>
                </a:lnTo>
                <a:lnTo>
                  <a:pt x="18287" y="21336"/>
                </a:lnTo>
                <a:lnTo>
                  <a:pt x="18287" y="9143"/>
                </a:lnTo>
                <a:close/>
              </a:path>
              <a:path w="3797807" h="1962912">
                <a:moveTo>
                  <a:pt x="3779519" y="9143"/>
                </a:moveTo>
                <a:lnTo>
                  <a:pt x="18287" y="9143"/>
                </a:lnTo>
                <a:lnTo>
                  <a:pt x="18287" y="21336"/>
                </a:lnTo>
                <a:lnTo>
                  <a:pt x="3779519" y="21336"/>
                </a:lnTo>
                <a:lnTo>
                  <a:pt x="3779519" y="9143"/>
                </a:lnTo>
                <a:close/>
              </a:path>
              <a:path w="3797807" h="1962912">
                <a:moveTo>
                  <a:pt x="3797808" y="9143"/>
                </a:moveTo>
                <a:lnTo>
                  <a:pt x="3779519" y="9143"/>
                </a:lnTo>
                <a:lnTo>
                  <a:pt x="3788664" y="21336"/>
                </a:lnTo>
                <a:lnTo>
                  <a:pt x="3797808" y="21336"/>
                </a:lnTo>
                <a:lnTo>
                  <a:pt x="3797808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5752" y="4066540"/>
            <a:ext cx="3688079" cy="25237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23559" y="4054347"/>
            <a:ext cx="3712464" cy="2551176"/>
          </a:xfrm>
          <a:custGeom>
            <a:avLst/>
            <a:gdLst/>
            <a:ahLst/>
            <a:cxnLst/>
            <a:rect l="l" t="t" r="r" b="b"/>
            <a:pathLst>
              <a:path w="3712463" h="2551176">
                <a:moveTo>
                  <a:pt x="3712464" y="0"/>
                </a:moveTo>
                <a:lnTo>
                  <a:pt x="0" y="0"/>
                </a:lnTo>
                <a:lnTo>
                  <a:pt x="0" y="2551176"/>
                </a:lnTo>
                <a:lnTo>
                  <a:pt x="3712464" y="2551176"/>
                </a:lnTo>
                <a:lnTo>
                  <a:pt x="3712464" y="2542032"/>
                </a:lnTo>
                <a:lnTo>
                  <a:pt x="12191" y="2542032"/>
                </a:lnTo>
                <a:lnTo>
                  <a:pt x="6095" y="2535936"/>
                </a:lnTo>
                <a:lnTo>
                  <a:pt x="12191" y="2535936"/>
                </a:lnTo>
                <a:lnTo>
                  <a:pt x="12191" y="12191"/>
                </a:lnTo>
                <a:lnTo>
                  <a:pt x="6095" y="12191"/>
                </a:lnTo>
                <a:lnTo>
                  <a:pt x="12191" y="6096"/>
                </a:lnTo>
                <a:lnTo>
                  <a:pt x="3712464" y="6096"/>
                </a:lnTo>
                <a:lnTo>
                  <a:pt x="3712464" y="0"/>
                </a:lnTo>
                <a:close/>
              </a:path>
              <a:path w="3712463" h="2551176">
                <a:moveTo>
                  <a:pt x="12191" y="2535936"/>
                </a:moveTo>
                <a:lnTo>
                  <a:pt x="6095" y="2535936"/>
                </a:lnTo>
                <a:lnTo>
                  <a:pt x="12191" y="2542032"/>
                </a:lnTo>
                <a:lnTo>
                  <a:pt x="12191" y="2535936"/>
                </a:lnTo>
                <a:close/>
              </a:path>
              <a:path w="3712463" h="2551176">
                <a:moveTo>
                  <a:pt x="3700271" y="2535936"/>
                </a:moveTo>
                <a:lnTo>
                  <a:pt x="12191" y="2535936"/>
                </a:lnTo>
                <a:lnTo>
                  <a:pt x="12191" y="2542032"/>
                </a:lnTo>
                <a:lnTo>
                  <a:pt x="3700271" y="2542032"/>
                </a:lnTo>
                <a:lnTo>
                  <a:pt x="3700271" y="2535936"/>
                </a:lnTo>
                <a:close/>
              </a:path>
              <a:path w="3712463" h="2551176">
                <a:moveTo>
                  <a:pt x="3700271" y="6096"/>
                </a:moveTo>
                <a:lnTo>
                  <a:pt x="3700271" y="2542032"/>
                </a:lnTo>
                <a:lnTo>
                  <a:pt x="3706367" y="2535936"/>
                </a:lnTo>
                <a:lnTo>
                  <a:pt x="3712464" y="2535936"/>
                </a:lnTo>
                <a:lnTo>
                  <a:pt x="3712464" y="12191"/>
                </a:lnTo>
                <a:lnTo>
                  <a:pt x="3706367" y="12191"/>
                </a:lnTo>
                <a:lnTo>
                  <a:pt x="3700271" y="6096"/>
                </a:lnTo>
                <a:close/>
              </a:path>
              <a:path w="3712463" h="2551176">
                <a:moveTo>
                  <a:pt x="3712464" y="2535936"/>
                </a:moveTo>
                <a:lnTo>
                  <a:pt x="3706367" y="2535936"/>
                </a:lnTo>
                <a:lnTo>
                  <a:pt x="3700271" y="2542032"/>
                </a:lnTo>
                <a:lnTo>
                  <a:pt x="3712464" y="2542032"/>
                </a:lnTo>
                <a:lnTo>
                  <a:pt x="3712464" y="2535936"/>
                </a:lnTo>
                <a:close/>
              </a:path>
              <a:path w="3712463" h="2551176">
                <a:moveTo>
                  <a:pt x="12191" y="6096"/>
                </a:moveTo>
                <a:lnTo>
                  <a:pt x="6095" y="12191"/>
                </a:lnTo>
                <a:lnTo>
                  <a:pt x="12191" y="12191"/>
                </a:lnTo>
                <a:lnTo>
                  <a:pt x="12191" y="6096"/>
                </a:lnTo>
                <a:close/>
              </a:path>
              <a:path w="3712463" h="2551176">
                <a:moveTo>
                  <a:pt x="3700271" y="6096"/>
                </a:moveTo>
                <a:lnTo>
                  <a:pt x="12191" y="6096"/>
                </a:lnTo>
                <a:lnTo>
                  <a:pt x="12191" y="12191"/>
                </a:lnTo>
                <a:lnTo>
                  <a:pt x="3700271" y="12191"/>
                </a:lnTo>
                <a:lnTo>
                  <a:pt x="3700271" y="6096"/>
                </a:lnTo>
                <a:close/>
              </a:path>
              <a:path w="3712463" h="2551176">
                <a:moveTo>
                  <a:pt x="3712464" y="6096"/>
                </a:moveTo>
                <a:lnTo>
                  <a:pt x="3700271" y="6096"/>
                </a:lnTo>
                <a:lnTo>
                  <a:pt x="3706367" y="12191"/>
                </a:lnTo>
                <a:lnTo>
                  <a:pt x="3712464" y="12191"/>
                </a:lnTo>
                <a:lnTo>
                  <a:pt x="3712464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59991" y="3490467"/>
            <a:ext cx="3136392" cy="2880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47800" y="3478276"/>
            <a:ext cx="3160776" cy="2904744"/>
          </a:xfrm>
          <a:custGeom>
            <a:avLst/>
            <a:gdLst/>
            <a:ahLst/>
            <a:cxnLst/>
            <a:rect l="l" t="t" r="r" b="b"/>
            <a:pathLst>
              <a:path w="3160776" h="2904744">
                <a:moveTo>
                  <a:pt x="3160776" y="0"/>
                </a:moveTo>
                <a:lnTo>
                  <a:pt x="0" y="0"/>
                </a:lnTo>
                <a:lnTo>
                  <a:pt x="0" y="2904744"/>
                </a:lnTo>
                <a:lnTo>
                  <a:pt x="3160776" y="2904744"/>
                </a:lnTo>
                <a:lnTo>
                  <a:pt x="3160776" y="2898647"/>
                </a:lnTo>
                <a:lnTo>
                  <a:pt x="12191" y="2898648"/>
                </a:lnTo>
                <a:lnTo>
                  <a:pt x="6096" y="2892552"/>
                </a:lnTo>
                <a:lnTo>
                  <a:pt x="12191" y="2892552"/>
                </a:lnTo>
                <a:lnTo>
                  <a:pt x="12191" y="12191"/>
                </a:lnTo>
                <a:lnTo>
                  <a:pt x="6096" y="12191"/>
                </a:lnTo>
                <a:lnTo>
                  <a:pt x="12191" y="6096"/>
                </a:lnTo>
                <a:lnTo>
                  <a:pt x="3160776" y="6096"/>
                </a:lnTo>
                <a:lnTo>
                  <a:pt x="3160776" y="0"/>
                </a:lnTo>
                <a:close/>
              </a:path>
              <a:path w="3160776" h="2904744">
                <a:moveTo>
                  <a:pt x="12191" y="2892552"/>
                </a:moveTo>
                <a:lnTo>
                  <a:pt x="6096" y="2892552"/>
                </a:lnTo>
                <a:lnTo>
                  <a:pt x="12191" y="2898648"/>
                </a:lnTo>
                <a:lnTo>
                  <a:pt x="12191" y="2892552"/>
                </a:lnTo>
                <a:close/>
              </a:path>
              <a:path w="3160776" h="2904744">
                <a:moveTo>
                  <a:pt x="3148584" y="2892552"/>
                </a:moveTo>
                <a:lnTo>
                  <a:pt x="12191" y="2892552"/>
                </a:lnTo>
                <a:lnTo>
                  <a:pt x="12191" y="2898648"/>
                </a:lnTo>
                <a:lnTo>
                  <a:pt x="3148584" y="2898648"/>
                </a:lnTo>
                <a:lnTo>
                  <a:pt x="3148584" y="2892552"/>
                </a:lnTo>
                <a:close/>
              </a:path>
              <a:path w="3160776" h="2904744">
                <a:moveTo>
                  <a:pt x="3148584" y="6096"/>
                </a:moveTo>
                <a:lnTo>
                  <a:pt x="3148584" y="2898648"/>
                </a:lnTo>
                <a:lnTo>
                  <a:pt x="3154679" y="2892552"/>
                </a:lnTo>
                <a:lnTo>
                  <a:pt x="3160776" y="2892552"/>
                </a:lnTo>
                <a:lnTo>
                  <a:pt x="3160776" y="12191"/>
                </a:lnTo>
                <a:lnTo>
                  <a:pt x="3154679" y="12191"/>
                </a:lnTo>
                <a:lnTo>
                  <a:pt x="3148584" y="6096"/>
                </a:lnTo>
                <a:close/>
              </a:path>
              <a:path w="3160776" h="2904744">
                <a:moveTo>
                  <a:pt x="3160776" y="2892552"/>
                </a:moveTo>
                <a:lnTo>
                  <a:pt x="3154679" y="2892552"/>
                </a:lnTo>
                <a:lnTo>
                  <a:pt x="3148584" y="2898648"/>
                </a:lnTo>
                <a:lnTo>
                  <a:pt x="3160776" y="2898647"/>
                </a:lnTo>
                <a:lnTo>
                  <a:pt x="3160776" y="2892552"/>
                </a:lnTo>
                <a:close/>
              </a:path>
              <a:path w="3160776" h="2904744">
                <a:moveTo>
                  <a:pt x="12191" y="6096"/>
                </a:moveTo>
                <a:lnTo>
                  <a:pt x="6096" y="12191"/>
                </a:lnTo>
                <a:lnTo>
                  <a:pt x="12191" y="12191"/>
                </a:lnTo>
                <a:lnTo>
                  <a:pt x="12191" y="6096"/>
                </a:lnTo>
                <a:close/>
              </a:path>
              <a:path w="3160776" h="2904744">
                <a:moveTo>
                  <a:pt x="3148584" y="6096"/>
                </a:moveTo>
                <a:lnTo>
                  <a:pt x="12191" y="6096"/>
                </a:lnTo>
                <a:lnTo>
                  <a:pt x="12191" y="12191"/>
                </a:lnTo>
                <a:lnTo>
                  <a:pt x="3148584" y="12191"/>
                </a:lnTo>
                <a:lnTo>
                  <a:pt x="3148584" y="6096"/>
                </a:lnTo>
                <a:close/>
              </a:path>
              <a:path w="3160776" h="2904744">
                <a:moveTo>
                  <a:pt x="3160776" y="6096"/>
                </a:moveTo>
                <a:lnTo>
                  <a:pt x="3148584" y="6096"/>
                </a:lnTo>
                <a:lnTo>
                  <a:pt x="3154679" y="12191"/>
                </a:lnTo>
                <a:lnTo>
                  <a:pt x="3160776" y="12191"/>
                </a:lnTo>
                <a:lnTo>
                  <a:pt x="316077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9991" y="3490467"/>
            <a:ext cx="3136392" cy="2880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47800" y="3478276"/>
            <a:ext cx="3160776" cy="2904744"/>
          </a:xfrm>
          <a:custGeom>
            <a:avLst/>
            <a:gdLst/>
            <a:ahLst/>
            <a:cxnLst/>
            <a:rect l="l" t="t" r="r" b="b"/>
            <a:pathLst>
              <a:path w="3160776" h="2904744">
                <a:moveTo>
                  <a:pt x="3160776" y="0"/>
                </a:moveTo>
                <a:lnTo>
                  <a:pt x="0" y="0"/>
                </a:lnTo>
                <a:lnTo>
                  <a:pt x="0" y="2904744"/>
                </a:lnTo>
                <a:lnTo>
                  <a:pt x="3160776" y="2904744"/>
                </a:lnTo>
                <a:lnTo>
                  <a:pt x="3160776" y="2898647"/>
                </a:lnTo>
                <a:lnTo>
                  <a:pt x="12191" y="2898648"/>
                </a:lnTo>
                <a:lnTo>
                  <a:pt x="6096" y="2892552"/>
                </a:lnTo>
                <a:lnTo>
                  <a:pt x="12191" y="2892552"/>
                </a:lnTo>
                <a:lnTo>
                  <a:pt x="12191" y="12191"/>
                </a:lnTo>
                <a:lnTo>
                  <a:pt x="6096" y="12191"/>
                </a:lnTo>
                <a:lnTo>
                  <a:pt x="12191" y="6096"/>
                </a:lnTo>
                <a:lnTo>
                  <a:pt x="3160776" y="6096"/>
                </a:lnTo>
                <a:lnTo>
                  <a:pt x="3160776" y="0"/>
                </a:lnTo>
                <a:close/>
              </a:path>
              <a:path w="3160776" h="2904744">
                <a:moveTo>
                  <a:pt x="12191" y="2892552"/>
                </a:moveTo>
                <a:lnTo>
                  <a:pt x="6096" y="2892552"/>
                </a:lnTo>
                <a:lnTo>
                  <a:pt x="12191" y="2898648"/>
                </a:lnTo>
                <a:lnTo>
                  <a:pt x="12191" y="2892552"/>
                </a:lnTo>
                <a:close/>
              </a:path>
              <a:path w="3160776" h="2904744">
                <a:moveTo>
                  <a:pt x="3148584" y="2892552"/>
                </a:moveTo>
                <a:lnTo>
                  <a:pt x="12191" y="2892552"/>
                </a:lnTo>
                <a:lnTo>
                  <a:pt x="12191" y="2898648"/>
                </a:lnTo>
                <a:lnTo>
                  <a:pt x="3148584" y="2898648"/>
                </a:lnTo>
                <a:lnTo>
                  <a:pt x="3148584" y="2892552"/>
                </a:lnTo>
                <a:close/>
              </a:path>
              <a:path w="3160776" h="2904744">
                <a:moveTo>
                  <a:pt x="3148584" y="6096"/>
                </a:moveTo>
                <a:lnTo>
                  <a:pt x="3148584" y="2898648"/>
                </a:lnTo>
                <a:lnTo>
                  <a:pt x="3154679" y="2892552"/>
                </a:lnTo>
                <a:lnTo>
                  <a:pt x="3160776" y="2892552"/>
                </a:lnTo>
                <a:lnTo>
                  <a:pt x="3160776" y="12191"/>
                </a:lnTo>
                <a:lnTo>
                  <a:pt x="3154679" y="12191"/>
                </a:lnTo>
                <a:lnTo>
                  <a:pt x="3148584" y="6096"/>
                </a:lnTo>
                <a:close/>
              </a:path>
              <a:path w="3160776" h="2904744">
                <a:moveTo>
                  <a:pt x="3160776" y="2892552"/>
                </a:moveTo>
                <a:lnTo>
                  <a:pt x="3154679" y="2892552"/>
                </a:lnTo>
                <a:lnTo>
                  <a:pt x="3148584" y="2898648"/>
                </a:lnTo>
                <a:lnTo>
                  <a:pt x="3160776" y="2898647"/>
                </a:lnTo>
                <a:lnTo>
                  <a:pt x="3160776" y="2892552"/>
                </a:lnTo>
                <a:close/>
              </a:path>
              <a:path w="3160776" h="2904744">
                <a:moveTo>
                  <a:pt x="12191" y="6096"/>
                </a:moveTo>
                <a:lnTo>
                  <a:pt x="6096" y="12191"/>
                </a:lnTo>
                <a:lnTo>
                  <a:pt x="12191" y="12191"/>
                </a:lnTo>
                <a:lnTo>
                  <a:pt x="12191" y="6096"/>
                </a:lnTo>
                <a:close/>
              </a:path>
              <a:path w="3160776" h="2904744">
                <a:moveTo>
                  <a:pt x="3148584" y="6096"/>
                </a:moveTo>
                <a:lnTo>
                  <a:pt x="12191" y="6096"/>
                </a:lnTo>
                <a:lnTo>
                  <a:pt x="12191" y="12191"/>
                </a:lnTo>
                <a:lnTo>
                  <a:pt x="3148584" y="12191"/>
                </a:lnTo>
                <a:lnTo>
                  <a:pt x="3148584" y="6096"/>
                </a:lnTo>
                <a:close/>
              </a:path>
              <a:path w="3160776" h="2904744">
                <a:moveTo>
                  <a:pt x="3160776" y="6096"/>
                </a:moveTo>
                <a:lnTo>
                  <a:pt x="3148584" y="6096"/>
                </a:lnTo>
                <a:lnTo>
                  <a:pt x="3154679" y="12191"/>
                </a:lnTo>
                <a:lnTo>
                  <a:pt x="3160776" y="12191"/>
                </a:lnTo>
                <a:lnTo>
                  <a:pt x="316077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4024" y="1402588"/>
            <a:ext cx="4105655" cy="13807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1832" y="1390396"/>
            <a:ext cx="4130040" cy="1405127"/>
          </a:xfrm>
          <a:custGeom>
            <a:avLst/>
            <a:gdLst/>
            <a:ahLst/>
            <a:cxnLst/>
            <a:rect l="l" t="t" r="r" b="b"/>
            <a:pathLst>
              <a:path w="4130040" h="1405127">
                <a:moveTo>
                  <a:pt x="4130040" y="0"/>
                </a:moveTo>
                <a:lnTo>
                  <a:pt x="0" y="0"/>
                </a:lnTo>
                <a:lnTo>
                  <a:pt x="0" y="1405127"/>
                </a:lnTo>
                <a:lnTo>
                  <a:pt x="4130040" y="1405127"/>
                </a:lnTo>
                <a:lnTo>
                  <a:pt x="4130040" y="1399031"/>
                </a:lnTo>
                <a:lnTo>
                  <a:pt x="12192" y="1399031"/>
                </a:lnTo>
                <a:lnTo>
                  <a:pt x="6096" y="1392936"/>
                </a:lnTo>
                <a:lnTo>
                  <a:pt x="12192" y="1392936"/>
                </a:lnTo>
                <a:lnTo>
                  <a:pt x="12192" y="12192"/>
                </a:lnTo>
                <a:lnTo>
                  <a:pt x="6096" y="12191"/>
                </a:lnTo>
                <a:lnTo>
                  <a:pt x="12192" y="6095"/>
                </a:lnTo>
                <a:lnTo>
                  <a:pt x="4130040" y="6095"/>
                </a:lnTo>
                <a:lnTo>
                  <a:pt x="4130040" y="0"/>
                </a:lnTo>
                <a:close/>
              </a:path>
              <a:path w="4130040" h="1405127">
                <a:moveTo>
                  <a:pt x="12192" y="1392936"/>
                </a:moveTo>
                <a:lnTo>
                  <a:pt x="6096" y="1392936"/>
                </a:lnTo>
                <a:lnTo>
                  <a:pt x="12192" y="1399031"/>
                </a:lnTo>
                <a:lnTo>
                  <a:pt x="12192" y="1392936"/>
                </a:lnTo>
                <a:close/>
              </a:path>
              <a:path w="4130040" h="1405127">
                <a:moveTo>
                  <a:pt x="4117848" y="1392936"/>
                </a:moveTo>
                <a:lnTo>
                  <a:pt x="12192" y="1392936"/>
                </a:lnTo>
                <a:lnTo>
                  <a:pt x="12192" y="1399031"/>
                </a:lnTo>
                <a:lnTo>
                  <a:pt x="4117848" y="1399031"/>
                </a:lnTo>
                <a:lnTo>
                  <a:pt x="4117848" y="1392936"/>
                </a:lnTo>
                <a:close/>
              </a:path>
              <a:path w="4130040" h="1405127">
                <a:moveTo>
                  <a:pt x="4117848" y="6095"/>
                </a:moveTo>
                <a:lnTo>
                  <a:pt x="4117848" y="1399031"/>
                </a:lnTo>
                <a:lnTo>
                  <a:pt x="4123944" y="1392936"/>
                </a:lnTo>
                <a:lnTo>
                  <a:pt x="4130040" y="1392936"/>
                </a:lnTo>
                <a:lnTo>
                  <a:pt x="4130040" y="12192"/>
                </a:lnTo>
                <a:lnTo>
                  <a:pt x="4123944" y="12191"/>
                </a:lnTo>
                <a:lnTo>
                  <a:pt x="4117848" y="6095"/>
                </a:lnTo>
                <a:close/>
              </a:path>
              <a:path w="4130040" h="1405127">
                <a:moveTo>
                  <a:pt x="4130040" y="1392936"/>
                </a:moveTo>
                <a:lnTo>
                  <a:pt x="4123944" y="1392936"/>
                </a:lnTo>
                <a:lnTo>
                  <a:pt x="4117848" y="1399031"/>
                </a:lnTo>
                <a:lnTo>
                  <a:pt x="4130040" y="1399031"/>
                </a:lnTo>
                <a:lnTo>
                  <a:pt x="4130040" y="1392936"/>
                </a:lnTo>
                <a:close/>
              </a:path>
              <a:path w="4130040" h="1405127">
                <a:moveTo>
                  <a:pt x="12192" y="6095"/>
                </a:moveTo>
                <a:lnTo>
                  <a:pt x="6096" y="12191"/>
                </a:lnTo>
                <a:lnTo>
                  <a:pt x="12192" y="12192"/>
                </a:lnTo>
                <a:lnTo>
                  <a:pt x="12192" y="6095"/>
                </a:lnTo>
                <a:close/>
              </a:path>
              <a:path w="4130040" h="1405127">
                <a:moveTo>
                  <a:pt x="4117848" y="6095"/>
                </a:moveTo>
                <a:lnTo>
                  <a:pt x="12192" y="6095"/>
                </a:lnTo>
                <a:lnTo>
                  <a:pt x="12192" y="12192"/>
                </a:lnTo>
                <a:lnTo>
                  <a:pt x="4117848" y="12192"/>
                </a:lnTo>
                <a:lnTo>
                  <a:pt x="4117848" y="6095"/>
                </a:lnTo>
                <a:close/>
              </a:path>
              <a:path w="4130040" h="1405127">
                <a:moveTo>
                  <a:pt x="4130040" y="6095"/>
                </a:moveTo>
                <a:lnTo>
                  <a:pt x="4117848" y="6095"/>
                </a:lnTo>
                <a:lnTo>
                  <a:pt x="4123944" y="12191"/>
                </a:lnTo>
                <a:lnTo>
                  <a:pt x="4130040" y="12192"/>
                </a:lnTo>
                <a:lnTo>
                  <a:pt x="413004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02867" y="1079500"/>
            <a:ext cx="418084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网站信息架构(Information</a:t>
            </a:r>
            <a:r>
              <a:rPr sz="1800" spc="-5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 </a:t>
            </a:r>
            <a:r>
              <a:rPr sz="1800" spc="-15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A</a:t>
            </a:r>
            <a:r>
              <a:rPr sz="1800" spc="-25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r</a:t>
            </a:r>
            <a:r>
              <a:rPr sz="1800" spc="-1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chi</a:t>
            </a:r>
            <a:r>
              <a:rPr sz="1800" spc="-35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t</a:t>
            </a:r>
            <a:r>
              <a:rPr sz="1800" spc="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ect</a:t>
            </a:r>
            <a:r>
              <a:rPr sz="1800" spc="-5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u</a:t>
            </a:r>
            <a:r>
              <a:rPr sz="1800" spc="-25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r</a:t>
            </a:r>
            <a:r>
              <a:rPr sz="1800" spc="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e)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38732" y="3097276"/>
            <a:ext cx="6468110" cy="9347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Co</a:t>
            </a:r>
            <a:r>
              <a:rPr sz="1800" spc="-5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n</a:t>
            </a:r>
            <a:r>
              <a:rPr sz="1800" spc="-35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t</a:t>
            </a:r>
            <a:r>
              <a:rPr sz="1800" spc="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ent</a:t>
            </a:r>
            <a:r>
              <a:rPr sz="1800" spc="-5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List</a:t>
            </a:r>
            <a:endParaRPr sz="1800">
              <a:latin typeface="Microsoft JhengHei"/>
              <a:cs typeface="Microsoft JhengHei"/>
            </a:endParaRPr>
          </a:p>
          <a:p>
            <a:pPr>
              <a:lnSpc>
                <a:spcPts val="950"/>
              </a:lnSpc>
              <a:spcBef>
                <a:spcPts val="1"/>
              </a:spcBef>
            </a:pPr>
            <a:endParaRPr sz="9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4114800">
              <a:lnSpc>
                <a:spcPct val="100000"/>
              </a:lnSpc>
            </a:pPr>
            <a:r>
              <a:rPr sz="180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Look&amp;Feel,</a:t>
            </a:r>
            <a:r>
              <a:rPr sz="1800" spc="2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 </a:t>
            </a:r>
            <a:r>
              <a:rPr sz="1800" spc="-7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W</a:t>
            </a:r>
            <a:r>
              <a:rPr sz="1800" spc="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eb</a:t>
            </a:r>
            <a:r>
              <a:rPr sz="1800" spc="2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 </a:t>
            </a:r>
            <a:r>
              <a:rPr sz="1800" spc="-9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S</a:t>
            </a:r>
            <a:r>
              <a:rPr sz="1800" spc="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tyle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41340" y="1225803"/>
            <a:ext cx="108839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P</a:t>
            </a:r>
            <a:r>
              <a:rPr sz="1800" spc="-25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r</a:t>
            </a:r>
            <a:r>
              <a:rPr sz="1800" spc="-15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o</a:t>
            </a:r>
            <a:r>
              <a:rPr sz="1800" spc="-35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t</a:t>
            </a:r>
            <a:r>
              <a:rPr sz="1800" spc="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otype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8600" y="7154164"/>
            <a:ext cx="10235184" cy="173736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974084" y="213868"/>
            <a:ext cx="2744470" cy="195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蔡明哲</a:t>
            </a:r>
            <a:r>
              <a:rPr sz="1200" spc="-270" dirty="0" smtClean="0">
                <a:latin typeface="MingLiU"/>
                <a:cs typeface="MingLiU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/</a:t>
            </a:r>
            <a:r>
              <a:rPr sz="1200" spc="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MingLiU"/>
                <a:cs typeface="MingLiU"/>
              </a:rPr>
              <a:t>互联网产品原型设计与用户体验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spc="-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spc="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</a:t>
            </a:r>
            <a:endParaRPr sz="1600">
              <a:latin typeface="Microsoft JhengHei"/>
              <a:cs typeface="Microsoft JhengHei"/>
            </a:endParaRPr>
          </a:p>
          <a:p>
            <a:pPr marL="224663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latin typeface="Microsoft JhengHei"/>
                <a:cs typeface="Microsoft JhengHei"/>
              </a:rPr>
              <a:t>-</a:t>
            </a:r>
            <a:fld id="{81D60167-4931-47E6-BA6A-407CBD079E47}" type="slidenum">
              <a:rPr sz="1200" spc="-10" dirty="0" smtClean="0">
                <a:latin typeface="Microsoft JhengHei"/>
                <a:cs typeface="Microsoft JhengHei"/>
              </a:rPr>
              <a:t>43</a:t>
            </a:fld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18" name="object 18"/>
          <p:cNvSpPr txBox="1"/>
          <p:nvPr/>
        </p:nvSpPr>
        <p:spPr>
          <a:xfrm rot="18900000">
            <a:off x="1242413" y="3411216"/>
            <a:ext cx="8206198" cy="715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630"/>
              </a:lnSpc>
            </a:pPr>
            <a:r>
              <a:rPr sz="4800" dirty="0" smtClean="0">
                <a:solidFill>
                  <a:srgbClr val="BFBFBF"/>
                </a:solidFill>
                <a:latin typeface="Verdana"/>
                <a:cs typeface="Verdana"/>
              </a:rPr>
              <a:t>20090510 Beijing Seminar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191" y="6861556"/>
            <a:ext cx="396239" cy="344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40027" y="736091"/>
            <a:ext cx="739140" cy="4368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现在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2427" y="1410715"/>
            <a:ext cx="6645909" cy="5312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2000" spc="-10" dirty="0" smtClean="0">
                <a:latin typeface="Microsoft JhengHei"/>
                <a:cs typeface="Microsoft JhengHei"/>
              </a:rPr>
              <a:t>•	</a:t>
            </a:r>
            <a:r>
              <a:rPr sz="2000" spc="-20" dirty="0" smtClean="0">
                <a:latin typeface="Microsoft JhengHei"/>
                <a:cs typeface="Microsoft JhengHei"/>
              </a:rPr>
              <a:t>首先询问业主需求</a:t>
            </a:r>
            <a:r>
              <a:rPr sz="2000" spc="-5" dirty="0" smtClean="0">
                <a:latin typeface="Microsoft JhengHei"/>
                <a:cs typeface="Microsoft JhengHei"/>
              </a:rPr>
              <a:t>,</a:t>
            </a:r>
            <a:r>
              <a:rPr sz="2000" spc="45" dirty="0" smtClean="0">
                <a:latin typeface="Microsoft JhengHei"/>
                <a:cs typeface="Microsoft JhengHei"/>
              </a:rPr>
              <a:t> </a:t>
            </a:r>
            <a:r>
              <a:rPr sz="2000" spc="-20" dirty="0" smtClean="0">
                <a:latin typeface="Microsoft JhengHei"/>
                <a:cs typeface="Microsoft JhengHei"/>
              </a:rPr>
              <a:t>分析需求</a:t>
            </a:r>
            <a:r>
              <a:rPr sz="2000" spc="-5" dirty="0" smtClean="0">
                <a:latin typeface="Microsoft JhengHei"/>
                <a:cs typeface="Microsoft JhengHei"/>
              </a:rPr>
              <a:t>,</a:t>
            </a:r>
            <a:r>
              <a:rPr sz="2000" spc="25" dirty="0" smtClean="0">
                <a:latin typeface="Microsoft JhengHei"/>
                <a:cs typeface="Microsoft JhengHei"/>
              </a:rPr>
              <a:t> </a:t>
            </a:r>
            <a:r>
              <a:rPr sz="2000" spc="-20" dirty="0" smtClean="0">
                <a:latin typeface="Microsoft JhengHei"/>
                <a:cs typeface="Microsoft JhengHei"/>
              </a:rPr>
              <a:t>分析目标用户</a:t>
            </a:r>
            <a:endParaRPr sz="20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356870" algn="l"/>
              </a:tabLst>
            </a:pPr>
            <a:r>
              <a:rPr sz="2000" spc="-10" dirty="0" smtClean="0">
                <a:latin typeface="Microsoft JhengHei"/>
                <a:cs typeface="Microsoft JhengHei"/>
              </a:rPr>
              <a:t>•	</a:t>
            </a:r>
            <a:r>
              <a:rPr sz="2000" spc="-20" dirty="0" smtClean="0">
                <a:latin typeface="Microsoft JhengHei"/>
                <a:cs typeface="Microsoft JhengHei"/>
              </a:rPr>
              <a:t>然后分析竞业</a:t>
            </a:r>
            <a:r>
              <a:rPr sz="2000" spc="-5" dirty="0" smtClean="0">
                <a:latin typeface="Microsoft JhengHei"/>
                <a:cs typeface="Microsoft JhengHei"/>
              </a:rPr>
              <a:t>,</a:t>
            </a:r>
            <a:r>
              <a:rPr sz="2000" spc="25" dirty="0" smtClean="0">
                <a:latin typeface="Microsoft JhengHei"/>
                <a:cs typeface="Microsoft JhengHei"/>
              </a:rPr>
              <a:t> </a:t>
            </a:r>
            <a:r>
              <a:rPr sz="2000" spc="-20" dirty="0" smtClean="0">
                <a:latin typeface="Microsoft JhengHei"/>
                <a:cs typeface="Microsoft JhengHei"/>
              </a:rPr>
              <a:t>业主偏好网站</a:t>
            </a:r>
            <a:r>
              <a:rPr sz="2000" spc="-5" dirty="0" smtClean="0">
                <a:latin typeface="Microsoft JhengHei"/>
                <a:cs typeface="Microsoft JhengHei"/>
              </a:rPr>
              <a:t>,</a:t>
            </a:r>
            <a:r>
              <a:rPr sz="2000" spc="45" dirty="0" smtClean="0">
                <a:latin typeface="Microsoft JhengHei"/>
                <a:cs typeface="Microsoft JhengHei"/>
              </a:rPr>
              <a:t> </a:t>
            </a:r>
            <a:r>
              <a:rPr sz="2000" spc="-20" dirty="0" smtClean="0">
                <a:latin typeface="Microsoft JhengHei"/>
                <a:cs typeface="Microsoft JhengHei"/>
              </a:rPr>
              <a:t>业主品牌诉求</a:t>
            </a:r>
            <a:endParaRPr sz="20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356870" algn="l"/>
              </a:tabLst>
            </a:pPr>
            <a:r>
              <a:rPr sz="2000" spc="-10" dirty="0" smtClean="0">
                <a:latin typeface="Microsoft JhengHei"/>
                <a:cs typeface="Microsoft JhengHei"/>
              </a:rPr>
              <a:t>•	</a:t>
            </a:r>
            <a:r>
              <a:rPr sz="2000" spc="-20" dirty="0" smtClean="0">
                <a:latin typeface="Microsoft JhengHei"/>
                <a:cs typeface="Microsoft JhengHei"/>
              </a:rPr>
              <a:t>提供网站定位与发展策略并确认</a:t>
            </a:r>
            <a:endParaRPr sz="2000">
              <a:latin typeface="Microsoft JhengHei"/>
              <a:cs typeface="Microsoft JhengHei"/>
            </a:endParaRPr>
          </a:p>
          <a:p>
            <a:pPr marL="356870" indent="-344805">
              <a:lnSpc>
                <a:spcPct val="100000"/>
              </a:lnSpc>
              <a:spcBef>
                <a:spcPts val="240"/>
              </a:spcBef>
              <a:buFont typeface="Microsoft JhengHei"/>
              <a:buChar char="•"/>
              <a:tabLst>
                <a:tab pos="356870" algn="l"/>
              </a:tabLst>
            </a:pPr>
            <a:r>
              <a:rPr sz="2000" spc="-20" dirty="0" smtClean="0">
                <a:latin typeface="Microsoft JhengHei"/>
                <a:cs typeface="Microsoft JhengHei"/>
              </a:rPr>
              <a:t>有时藉由</a:t>
            </a:r>
            <a:r>
              <a:rPr sz="2000" spc="-15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Mindmap</a:t>
            </a:r>
            <a:r>
              <a:rPr sz="2000" spc="15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 </a:t>
            </a:r>
            <a:r>
              <a:rPr sz="2000" spc="-2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搜集头脑风暴</a:t>
            </a:r>
            <a:r>
              <a:rPr sz="2000" spc="-1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brain</a:t>
            </a:r>
            <a:r>
              <a:rPr sz="2000" spc="65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 </a:t>
            </a:r>
            <a:r>
              <a:rPr sz="2000" spc="-15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stormin</a:t>
            </a:r>
            <a:r>
              <a:rPr sz="2000" spc="25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g</a:t>
            </a:r>
            <a:r>
              <a:rPr sz="2000" spc="-20" dirty="0" smtClean="0">
                <a:latin typeface="Microsoft JhengHei"/>
                <a:cs typeface="Microsoft JhengHei"/>
              </a:rPr>
              <a:t>的结果</a:t>
            </a:r>
            <a:endParaRPr sz="2000">
              <a:latin typeface="Microsoft JhengHei"/>
              <a:cs typeface="Microsoft JhengHei"/>
            </a:endParaRPr>
          </a:p>
          <a:p>
            <a:pPr marL="356870" indent="-344805">
              <a:lnSpc>
                <a:spcPct val="100000"/>
              </a:lnSpc>
              <a:spcBef>
                <a:spcPts val="240"/>
              </a:spcBef>
              <a:buFont typeface="Microsoft JhengHei"/>
              <a:buChar char="•"/>
              <a:tabLst>
                <a:tab pos="356870" algn="l"/>
              </a:tabLst>
            </a:pPr>
            <a:r>
              <a:rPr sz="2000" spc="-20" dirty="0" smtClean="0">
                <a:latin typeface="Microsoft JhengHei"/>
                <a:cs typeface="Microsoft JhengHei"/>
              </a:rPr>
              <a:t>有时藉由</a:t>
            </a:r>
            <a:r>
              <a:rPr sz="2000" spc="-15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Card</a:t>
            </a:r>
            <a:r>
              <a:rPr sz="2000" spc="45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 </a:t>
            </a:r>
            <a:r>
              <a:rPr sz="2000" spc="-1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Sortin</a:t>
            </a:r>
            <a:r>
              <a:rPr sz="2000" spc="-5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g</a:t>
            </a:r>
            <a:r>
              <a:rPr sz="2000" spc="-20" dirty="0" smtClean="0">
                <a:latin typeface="Microsoft JhengHei"/>
                <a:cs typeface="Microsoft JhengHei"/>
              </a:rPr>
              <a:t>发展网站信息架构</a:t>
            </a:r>
            <a:endParaRPr sz="2000">
              <a:latin typeface="Microsoft JhengHei"/>
              <a:cs typeface="Microsoft JhengHei"/>
            </a:endParaRPr>
          </a:p>
          <a:p>
            <a:pPr marL="356870" indent="-344805">
              <a:lnSpc>
                <a:spcPct val="100000"/>
              </a:lnSpc>
              <a:spcBef>
                <a:spcPts val="240"/>
              </a:spcBef>
              <a:buFont typeface="Microsoft JhengHei"/>
              <a:buChar char="•"/>
              <a:tabLst>
                <a:tab pos="356870" algn="l"/>
              </a:tabLst>
            </a:pPr>
            <a:r>
              <a:rPr sz="2000" spc="-20" dirty="0" smtClean="0">
                <a:latin typeface="Microsoft JhengHei"/>
                <a:cs typeface="Microsoft JhengHei"/>
              </a:rPr>
              <a:t>有时藉由</a:t>
            </a:r>
            <a:r>
              <a:rPr sz="2000" spc="-15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Mental</a:t>
            </a:r>
            <a:r>
              <a:rPr sz="2000" spc="-1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 </a:t>
            </a:r>
            <a:r>
              <a:rPr sz="2000" spc="-15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Mode</a:t>
            </a:r>
            <a:r>
              <a:rPr sz="2000" spc="25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l</a:t>
            </a:r>
            <a:r>
              <a:rPr sz="2000" spc="-20" dirty="0" smtClean="0">
                <a:latin typeface="Microsoft JhengHei"/>
                <a:cs typeface="Microsoft JhengHei"/>
              </a:rPr>
              <a:t>发展网站信息架构</a:t>
            </a:r>
            <a:endParaRPr sz="2000">
              <a:latin typeface="Microsoft JhengHei"/>
              <a:cs typeface="Microsoft JhengHei"/>
            </a:endParaRPr>
          </a:p>
          <a:p>
            <a:pPr marL="356870" indent="-344805">
              <a:lnSpc>
                <a:spcPct val="100000"/>
              </a:lnSpc>
              <a:spcBef>
                <a:spcPts val="240"/>
              </a:spcBef>
              <a:buFont typeface="Microsoft JhengHei"/>
              <a:buChar char="•"/>
              <a:tabLst>
                <a:tab pos="356870" algn="l"/>
              </a:tabLst>
            </a:pPr>
            <a:r>
              <a:rPr sz="2000" spc="-20" dirty="0" smtClean="0">
                <a:latin typeface="Microsoft JhengHei"/>
                <a:cs typeface="Microsoft JhengHei"/>
              </a:rPr>
              <a:t>利用</a:t>
            </a:r>
            <a:r>
              <a:rPr sz="2000" spc="-15" dirty="0" smtClean="0">
                <a:latin typeface="Microsoft JhengHei"/>
                <a:cs typeface="Microsoft JhengHei"/>
              </a:rPr>
              <a:t>Axure</a:t>
            </a:r>
            <a:r>
              <a:rPr sz="2000" spc="20" dirty="0" smtClean="0">
                <a:latin typeface="Microsoft JhengHei"/>
                <a:cs typeface="Microsoft JhengHei"/>
              </a:rPr>
              <a:t> </a:t>
            </a:r>
            <a:r>
              <a:rPr sz="2000" spc="-20" dirty="0" smtClean="0">
                <a:latin typeface="Microsoft JhengHei"/>
                <a:cs typeface="Microsoft JhengHei"/>
              </a:rPr>
              <a:t>制作网站</a:t>
            </a:r>
            <a:r>
              <a:rPr sz="2000" spc="-15" dirty="0" smtClean="0">
                <a:latin typeface="Microsoft JhengHei"/>
                <a:cs typeface="Microsoft JhengHei"/>
              </a:rPr>
              <a:t>Sitemap,</a:t>
            </a:r>
            <a:r>
              <a:rPr sz="2000" spc="40" dirty="0" smtClean="0">
                <a:latin typeface="Microsoft JhengHei"/>
                <a:cs typeface="Microsoft JhengHei"/>
              </a:rPr>
              <a:t> </a:t>
            </a:r>
            <a:r>
              <a:rPr sz="2000" spc="-15" dirty="0" smtClean="0">
                <a:latin typeface="Microsoft JhengHei"/>
                <a:cs typeface="Microsoft JhengHei"/>
              </a:rPr>
              <a:t>Wireframe</a:t>
            </a:r>
            <a:endParaRPr sz="2000">
              <a:latin typeface="Microsoft JhengHei"/>
              <a:cs typeface="Microsoft JhengHei"/>
            </a:endParaRPr>
          </a:p>
          <a:p>
            <a:pPr marL="356870" indent="-344805">
              <a:lnSpc>
                <a:spcPct val="100000"/>
              </a:lnSpc>
              <a:spcBef>
                <a:spcPts val="240"/>
              </a:spcBef>
              <a:buFont typeface="Microsoft JhengHei"/>
              <a:buChar char="•"/>
              <a:tabLst>
                <a:tab pos="356870" algn="l"/>
              </a:tabLst>
            </a:pPr>
            <a:r>
              <a:rPr sz="2000" spc="-20" dirty="0" smtClean="0">
                <a:latin typeface="Microsoft JhengHei"/>
                <a:cs typeface="Microsoft JhengHei"/>
              </a:rPr>
              <a:t>利用</a:t>
            </a:r>
            <a:r>
              <a:rPr sz="2000" spc="-15" dirty="0" smtClean="0">
                <a:latin typeface="Microsoft JhengHei"/>
                <a:cs typeface="Microsoft JhengHei"/>
              </a:rPr>
              <a:t>Axure</a:t>
            </a:r>
            <a:r>
              <a:rPr sz="2000" spc="20" dirty="0" smtClean="0">
                <a:latin typeface="Microsoft JhengHei"/>
                <a:cs typeface="Microsoft JhengHei"/>
              </a:rPr>
              <a:t> </a:t>
            </a:r>
            <a:r>
              <a:rPr sz="2000" spc="-20" dirty="0" smtClean="0">
                <a:latin typeface="Microsoft JhengHei"/>
                <a:cs typeface="Microsoft JhengHei"/>
              </a:rPr>
              <a:t>发展</a:t>
            </a:r>
            <a:r>
              <a:rPr sz="2000" spc="-15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Prototype</a:t>
            </a:r>
            <a:endParaRPr sz="2000">
              <a:latin typeface="Microsoft JhengHei"/>
              <a:cs typeface="Microsoft JhengHei"/>
            </a:endParaRPr>
          </a:p>
          <a:p>
            <a:pPr marL="356870" indent="-344805">
              <a:lnSpc>
                <a:spcPct val="100000"/>
              </a:lnSpc>
              <a:spcBef>
                <a:spcPts val="240"/>
              </a:spcBef>
              <a:buFont typeface="Microsoft JhengHei"/>
              <a:buChar char="•"/>
              <a:tabLst>
                <a:tab pos="356870" algn="l"/>
              </a:tabLst>
            </a:pPr>
            <a:r>
              <a:rPr sz="1800" dirty="0" smtClean="0">
                <a:latin typeface="Microsoft JhengHei"/>
                <a:cs typeface="Microsoft JhengHei"/>
              </a:rPr>
              <a:t>结合Content</a:t>
            </a:r>
            <a:r>
              <a:rPr sz="1800" spc="-30" dirty="0" smtClean="0">
                <a:latin typeface="Microsoft JhengHei"/>
                <a:cs typeface="Microsoft JhengHei"/>
              </a:rPr>
              <a:t> </a:t>
            </a:r>
            <a:r>
              <a:rPr sz="1800" spc="0" dirty="0" smtClean="0">
                <a:latin typeface="Microsoft JhengHei"/>
                <a:cs typeface="Microsoft JhengHei"/>
              </a:rPr>
              <a:t>Auditin</a:t>
            </a:r>
            <a:r>
              <a:rPr sz="1800" spc="10" dirty="0" smtClean="0">
                <a:latin typeface="Microsoft JhengHei"/>
                <a:cs typeface="Microsoft JhengHei"/>
              </a:rPr>
              <a:t>g</a:t>
            </a:r>
            <a:r>
              <a:rPr sz="1800" spc="0" dirty="0" smtClean="0">
                <a:latin typeface="Microsoft JhengHei"/>
                <a:cs typeface="Microsoft JhengHei"/>
              </a:rPr>
              <a:t>方法</a:t>
            </a:r>
            <a:r>
              <a:rPr sz="1800" spc="-10" dirty="0" smtClean="0">
                <a:latin typeface="Microsoft JhengHei"/>
                <a:cs typeface="Microsoft JhengHei"/>
              </a:rPr>
              <a:t>,</a:t>
            </a:r>
            <a:r>
              <a:rPr sz="2000" spc="-20" dirty="0" smtClean="0">
                <a:latin typeface="Microsoft JhengHei"/>
                <a:cs typeface="Microsoft JhengHei"/>
              </a:rPr>
              <a:t>利用</a:t>
            </a:r>
            <a:r>
              <a:rPr sz="2000" spc="-15" dirty="0" smtClean="0">
                <a:latin typeface="Microsoft JhengHei"/>
                <a:cs typeface="Microsoft JhengHei"/>
              </a:rPr>
              <a:t>Exce</a:t>
            </a:r>
            <a:r>
              <a:rPr sz="2000" spc="0" dirty="0" smtClean="0">
                <a:latin typeface="Microsoft JhengHei"/>
                <a:cs typeface="Microsoft JhengHei"/>
              </a:rPr>
              <a:t>l</a:t>
            </a:r>
            <a:r>
              <a:rPr sz="1800" spc="0" dirty="0" smtClean="0">
                <a:latin typeface="Microsoft JhengHei"/>
                <a:cs typeface="Microsoft JhengHei"/>
              </a:rPr>
              <a:t>撰写网站内容规格文件</a:t>
            </a:r>
            <a:endParaRPr sz="18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356870" algn="l"/>
              </a:tabLst>
            </a:pPr>
            <a:r>
              <a:rPr sz="2000" spc="-10" dirty="0" smtClean="0">
                <a:latin typeface="Microsoft JhengHei"/>
                <a:cs typeface="Microsoft JhengHei"/>
              </a:rPr>
              <a:t>•	</a:t>
            </a:r>
            <a:r>
              <a:rPr sz="2000" spc="-20" dirty="0" smtClean="0">
                <a:latin typeface="Microsoft JhengHei"/>
                <a:cs typeface="Microsoft JhengHei"/>
              </a:rPr>
              <a:t>网站风格设计并确认</a:t>
            </a:r>
            <a:endParaRPr sz="2000">
              <a:latin typeface="Microsoft JhengHei"/>
              <a:cs typeface="Microsoft JhengHei"/>
            </a:endParaRPr>
          </a:p>
          <a:p>
            <a:pPr marL="356870" indent="-344805">
              <a:lnSpc>
                <a:spcPct val="100000"/>
              </a:lnSpc>
              <a:spcBef>
                <a:spcPts val="240"/>
              </a:spcBef>
              <a:buClr>
                <a:srgbClr val="CC0000"/>
              </a:buClr>
              <a:buFont typeface="Microsoft JhengHei"/>
              <a:buChar char="•"/>
              <a:tabLst>
                <a:tab pos="356870" algn="l"/>
              </a:tabLst>
            </a:pPr>
            <a:r>
              <a:rPr sz="2000" spc="-2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适时采用</a:t>
            </a:r>
            <a:r>
              <a:rPr sz="2000" spc="-15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User</a:t>
            </a:r>
            <a:r>
              <a:rPr sz="2000" spc="2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 </a:t>
            </a:r>
            <a:r>
              <a:rPr sz="2000" spc="-1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Test</a:t>
            </a:r>
            <a:endParaRPr sz="20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356870" algn="l"/>
              </a:tabLst>
            </a:pPr>
            <a:r>
              <a:rPr sz="2000" spc="-10" dirty="0" smtClean="0">
                <a:latin typeface="Microsoft JhengHei"/>
                <a:cs typeface="Microsoft JhengHei"/>
              </a:rPr>
              <a:t>•	</a:t>
            </a:r>
            <a:r>
              <a:rPr sz="2000" spc="-20" dirty="0" smtClean="0">
                <a:latin typeface="Microsoft JhengHei"/>
                <a:cs typeface="Microsoft JhengHei"/>
              </a:rPr>
              <a:t>程序开发</a:t>
            </a:r>
            <a:r>
              <a:rPr sz="2000" spc="-5" dirty="0" smtClean="0">
                <a:latin typeface="Microsoft JhengHei"/>
                <a:cs typeface="Microsoft JhengHei"/>
              </a:rPr>
              <a:t>, </a:t>
            </a:r>
            <a:r>
              <a:rPr sz="2000" spc="-20" dirty="0" smtClean="0">
                <a:latin typeface="Microsoft JhengHei"/>
                <a:cs typeface="Microsoft JhengHei"/>
              </a:rPr>
              <a:t>内容搜集</a:t>
            </a:r>
            <a:endParaRPr sz="2000">
              <a:latin typeface="Microsoft JhengHei"/>
              <a:cs typeface="Microsoft JhengHei"/>
            </a:endParaRPr>
          </a:p>
          <a:p>
            <a:pPr marL="356870" indent="-344805">
              <a:lnSpc>
                <a:spcPct val="100000"/>
              </a:lnSpc>
              <a:spcBef>
                <a:spcPts val="240"/>
              </a:spcBef>
              <a:buClr>
                <a:srgbClr val="CC0000"/>
              </a:buClr>
              <a:buFont typeface="Microsoft JhengHei"/>
              <a:buChar char="•"/>
              <a:tabLst>
                <a:tab pos="356870" algn="l"/>
              </a:tabLst>
            </a:pPr>
            <a:r>
              <a:rPr sz="2000" spc="-20" dirty="0" smtClean="0">
                <a:latin typeface="Microsoft JhengHei"/>
                <a:cs typeface="Microsoft JhengHei"/>
              </a:rPr>
              <a:t>测试 </a:t>
            </a:r>
            <a:r>
              <a:rPr sz="2000" spc="-10" dirty="0" smtClean="0">
                <a:latin typeface="Microsoft JhengHei"/>
                <a:cs typeface="Microsoft JhengHei"/>
              </a:rPr>
              <a:t>(Functional</a:t>
            </a:r>
            <a:r>
              <a:rPr sz="2000" spc="-55" dirty="0" smtClean="0">
                <a:latin typeface="Microsoft JhengHei"/>
                <a:cs typeface="Microsoft JhengHei"/>
              </a:rPr>
              <a:t> </a:t>
            </a:r>
            <a:r>
              <a:rPr sz="2000" spc="-10" dirty="0" smtClean="0">
                <a:latin typeface="Microsoft JhengHei"/>
                <a:cs typeface="Microsoft JhengHei"/>
              </a:rPr>
              <a:t>Test)</a:t>
            </a:r>
            <a:endParaRPr sz="2000">
              <a:latin typeface="Microsoft JhengHei"/>
              <a:cs typeface="Microsoft JhengHei"/>
            </a:endParaRPr>
          </a:p>
          <a:p>
            <a:pPr marL="356870" indent="-344805">
              <a:lnSpc>
                <a:spcPct val="100000"/>
              </a:lnSpc>
              <a:spcBef>
                <a:spcPts val="240"/>
              </a:spcBef>
              <a:buClr>
                <a:srgbClr val="CC0000"/>
              </a:buClr>
              <a:buFont typeface="Microsoft JhengHei"/>
              <a:buChar char="•"/>
              <a:tabLst>
                <a:tab pos="356870" algn="l"/>
              </a:tabLst>
            </a:pPr>
            <a:r>
              <a:rPr sz="2000" spc="-1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Usability</a:t>
            </a:r>
            <a:r>
              <a:rPr sz="2000" spc="-3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 </a:t>
            </a:r>
            <a:r>
              <a:rPr sz="2000" spc="-1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Test</a:t>
            </a:r>
            <a:endParaRPr sz="20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356870" algn="l"/>
              </a:tabLst>
            </a:pPr>
            <a:r>
              <a:rPr sz="2000" spc="-10" dirty="0" smtClean="0">
                <a:latin typeface="Microsoft JhengHei"/>
                <a:cs typeface="Microsoft JhengHei"/>
              </a:rPr>
              <a:t>•	</a:t>
            </a:r>
            <a:r>
              <a:rPr sz="2000" spc="-20" dirty="0" smtClean="0">
                <a:latin typeface="Microsoft JhengHei"/>
                <a:cs typeface="Microsoft JhengHei"/>
              </a:rPr>
              <a:t>上线</a:t>
            </a:r>
            <a:endParaRPr sz="20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356870" algn="l"/>
              </a:tabLst>
            </a:pPr>
            <a:r>
              <a:rPr sz="1800" dirty="0" smtClean="0">
                <a:latin typeface="Microsoft JhengHei"/>
                <a:cs typeface="Microsoft JhengHei"/>
              </a:rPr>
              <a:t>•	绩效评估与分析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24400" y="625348"/>
            <a:ext cx="4870704" cy="560831"/>
          </a:xfrm>
          <a:custGeom>
            <a:avLst/>
            <a:gdLst/>
            <a:ahLst/>
            <a:cxnLst/>
            <a:rect l="l" t="t" r="r" b="b"/>
            <a:pathLst>
              <a:path w="4870704" h="560831">
                <a:moveTo>
                  <a:pt x="0" y="560831"/>
                </a:moveTo>
                <a:lnTo>
                  <a:pt x="4870704" y="560831"/>
                </a:lnTo>
                <a:lnTo>
                  <a:pt x="4870704" y="0"/>
                </a:lnTo>
                <a:lnTo>
                  <a:pt x="0" y="0"/>
                </a:lnTo>
                <a:lnTo>
                  <a:pt x="0" y="560831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77920">
              <a:lnSpc>
                <a:spcPct val="100000"/>
              </a:lnSpc>
            </a:pPr>
            <a:r>
              <a:rPr sz="2800" b="1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方法:</a:t>
            </a:r>
            <a:r>
              <a:rPr sz="2800" b="1" spc="-5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 </a:t>
            </a:r>
            <a:r>
              <a:rPr sz="2800" b="1" spc="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Use</a:t>
            </a:r>
            <a:r>
              <a:rPr sz="2800" b="1" spc="-195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r</a:t>
            </a:r>
            <a:r>
              <a:rPr sz="2800" b="1" spc="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-Ce</a:t>
            </a:r>
            <a:r>
              <a:rPr sz="2800" b="1" spc="-5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n</a:t>
            </a:r>
            <a:r>
              <a:rPr sz="2800" b="1" spc="-25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t</a:t>
            </a:r>
            <a:r>
              <a:rPr sz="2800" b="1" spc="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e</a:t>
            </a:r>
            <a:r>
              <a:rPr sz="2800" b="1" spc="-5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r</a:t>
            </a:r>
            <a:r>
              <a:rPr sz="2800" b="1" spc="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ed</a:t>
            </a:r>
            <a:r>
              <a:rPr sz="2800" b="1" spc="-5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 </a:t>
            </a:r>
            <a:r>
              <a:rPr sz="2800" b="1" spc="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Design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600" y="7154164"/>
            <a:ext cx="10235184" cy="173736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74084" y="213868"/>
            <a:ext cx="2744470" cy="195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蔡明哲</a:t>
            </a:r>
            <a:r>
              <a:rPr sz="1200" spc="-270" dirty="0" smtClean="0">
                <a:latin typeface="MingLiU"/>
                <a:cs typeface="MingLiU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/</a:t>
            </a:r>
            <a:r>
              <a:rPr sz="1200" spc="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MingLiU"/>
                <a:cs typeface="MingLiU"/>
              </a:rPr>
              <a:t>互联网产品原型设计与用户体验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spc="-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spc="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</a:t>
            </a:r>
            <a:endParaRPr sz="1600">
              <a:latin typeface="Microsoft JhengHei"/>
              <a:cs typeface="Microsoft JhengHei"/>
            </a:endParaRPr>
          </a:p>
          <a:p>
            <a:pPr marL="224663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latin typeface="Microsoft JhengHei"/>
                <a:cs typeface="Microsoft JhengHei"/>
              </a:rPr>
              <a:t>-</a:t>
            </a:r>
            <a:fld id="{81D60167-4931-47E6-BA6A-407CBD079E47}" type="slidenum">
              <a:rPr sz="1200" spc="-10" dirty="0" smtClean="0">
                <a:latin typeface="Microsoft JhengHei"/>
                <a:cs typeface="Microsoft JhengHei"/>
              </a:rPr>
              <a:t>44</a:t>
            </a:fld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 rot="18900000">
            <a:off x="1242413" y="3411216"/>
            <a:ext cx="8206198" cy="715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630"/>
              </a:lnSpc>
            </a:pPr>
            <a:r>
              <a:rPr sz="4800" dirty="0" smtClean="0">
                <a:solidFill>
                  <a:srgbClr val="BFBFBF"/>
                </a:solidFill>
                <a:latin typeface="Verdana"/>
                <a:cs typeface="Verdana"/>
              </a:rPr>
              <a:t>20090510 Beijing Seminar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191" y="6861556"/>
            <a:ext cx="396239" cy="344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16736" y="1475739"/>
            <a:ext cx="3453384" cy="205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22324" y="1155700"/>
            <a:ext cx="1412875" cy="283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7F0000"/>
                </a:solidFill>
                <a:latin typeface="Lucida Sans"/>
                <a:cs typeface="Lucida Sans"/>
              </a:rPr>
              <a:t>Card</a:t>
            </a:r>
            <a:r>
              <a:rPr sz="1800" spc="-5" dirty="0" smtClean="0">
                <a:solidFill>
                  <a:srgbClr val="7F0000"/>
                </a:solidFill>
                <a:latin typeface="Lucida Sans"/>
                <a:cs typeface="Lucida Sans"/>
              </a:rPr>
              <a:t> </a:t>
            </a:r>
            <a:r>
              <a:rPr sz="1800" spc="-10" dirty="0" smtClean="0">
                <a:solidFill>
                  <a:srgbClr val="7F0000"/>
                </a:solidFill>
                <a:latin typeface="Lucida Sans"/>
                <a:cs typeface="Lucida Sans"/>
              </a:rPr>
              <a:t>Sorting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61288" y="4490211"/>
            <a:ext cx="4126991" cy="1975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22324" y="4036059"/>
            <a:ext cx="3455670" cy="283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7F0000"/>
                </a:solidFill>
                <a:latin typeface="Lucida Sans"/>
                <a:cs typeface="Lucida Sans"/>
              </a:rPr>
              <a:t>Mental</a:t>
            </a:r>
            <a:r>
              <a:rPr sz="1800" spc="-50" dirty="0" smtClean="0">
                <a:solidFill>
                  <a:srgbClr val="7F0000"/>
                </a:solidFill>
                <a:latin typeface="Lucida Sans"/>
                <a:cs typeface="Lucida Sans"/>
              </a:rPr>
              <a:t> </a:t>
            </a:r>
            <a:r>
              <a:rPr sz="1800" spc="0" dirty="0" smtClean="0">
                <a:solidFill>
                  <a:srgbClr val="7F0000"/>
                </a:solidFill>
                <a:latin typeface="Lucida Sans"/>
                <a:cs typeface="Lucida Sans"/>
              </a:rPr>
              <a:t>Model</a:t>
            </a:r>
            <a:r>
              <a:rPr sz="1800" spc="-5" dirty="0" smtClean="0">
                <a:solidFill>
                  <a:srgbClr val="7F0000"/>
                </a:solidFill>
                <a:latin typeface="Lucida Sans"/>
                <a:cs typeface="Lucida Sans"/>
              </a:rPr>
              <a:t> </a:t>
            </a:r>
            <a:r>
              <a:rPr sz="1800" spc="280" dirty="0" smtClean="0">
                <a:solidFill>
                  <a:srgbClr val="7F0000"/>
                </a:solidFill>
                <a:latin typeface="Lucida Sans"/>
                <a:cs typeface="Lucida Sans"/>
              </a:rPr>
              <a:t>+</a:t>
            </a:r>
            <a:r>
              <a:rPr sz="1800" spc="-20" dirty="0" smtClean="0">
                <a:solidFill>
                  <a:srgbClr val="7F0000"/>
                </a:solidFill>
                <a:latin typeface="Lucida Sans"/>
                <a:cs typeface="Lucida Sans"/>
              </a:rPr>
              <a:t> </a:t>
            </a:r>
            <a:r>
              <a:rPr sz="1800" spc="-10" dirty="0" smtClean="0">
                <a:solidFill>
                  <a:srgbClr val="7F0000"/>
                </a:solidFill>
                <a:latin typeface="Lucida Sans"/>
                <a:cs typeface="Lucida Sans"/>
              </a:rPr>
              <a:t>Content</a:t>
            </a:r>
            <a:r>
              <a:rPr sz="1800" spc="-50" dirty="0" smtClean="0">
                <a:solidFill>
                  <a:srgbClr val="7F0000"/>
                </a:solidFill>
                <a:latin typeface="Lucida Sans"/>
                <a:cs typeface="Lucida Sans"/>
              </a:rPr>
              <a:t> </a:t>
            </a:r>
            <a:r>
              <a:rPr sz="1800" spc="0" dirty="0" smtClean="0">
                <a:solidFill>
                  <a:srgbClr val="7F0000"/>
                </a:solidFill>
                <a:latin typeface="Lucida Sans"/>
                <a:cs typeface="Lucida Sans"/>
              </a:rPr>
              <a:t>Model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41340" y="1082547"/>
            <a:ext cx="1520190" cy="283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7F0000"/>
                </a:solidFill>
                <a:latin typeface="Lucida Sans"/>
                <a:cs typeface="Lucida Sans"/>
              </a:rPr>
              <a:t>Usability</a:t>
            </a:r>
            <a:r>
              <a:rPr sz="1800" spc="-5" dirty="0" smtClean="0">
                <a:solidFill>
                  <a:srgbClr val="7F0000"/>
                </a:solidFill>
                <a:latin typeface="Lucida Sans"/>
                <a:cs typeface="Lucida Sans"/>
              </a:rPr>
              <a:t> </a:t>
            </a:r>
            <a:r>
              <a:rPr sz="1800" spc="0" dirty="0" smtClean="0">
                <a:solidFill>
                  <a:srgbClr val="7F0000"/>
                </a:solidFill>
                <a:latin typeface="Lucida Sans"/>
                <a:cs typeface="Lucida Sans"/>
              </a:rPr>
              <a:t>Test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35752" y="1402588"/>
            <a:ext cx="3898392" cy="21610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35752" y="4356100"/>
            <a:ext cx="3886200" cy="22280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23559" y="4340859"/>
            <a:ext cx="3910584" cy="2255520"/>
          </a:xfrm>
          <a:custGeom>
            <a:avLst/>
            <a:gdLst/>
            <a:ahLst/>
            <a:cxnLst/>
            <a:rect l="l" t="t" r="r" b="b"/>
            <a:pathLst>
              <a:path w="3910584" h="2255520">
                <a:moveTo>
                  <a:pt x="3910584" y="0"/>
                </a:moveTo>
                <a:lnTo>
                  <a:pt x="0" y="0"/>
                </a:lnTo>
                <a:lnTo>
                  <a:pt x="0" y="2255520"/>
                </a:lnTo>
                <a:lnTo>
                  <a:pt x="3910584" y="2255520"/>
                </a:lnTo>
                <a:lnTo>
                  <a:pt x="3910584" y="2249424"/>
                </a:lnTo>
                <a:lnTo>
                  <a:pt x="12191" y="2249424"/>
                </a:lnTo>
                <a:lnTo>
                  <a:pt x="6095" y="2243328"/>
                </a:lnTo>
                <a:lnTo>
                  <a:pt x="12191" y="2243328"/>
                </a:lnTo>
                <a:lnTo>
                  <a:pt x="12191" y="15239"/>
                </a:lnTo>
                <a:lnTo>
                  <a:pt x="6095" y="15239"/>
                </a:lnTo>
                <a:lnTo>
                  <a:pt x="12191" y="6095"/>
                </a:lnTo>
                <a:lnTo>
                  <a:pt x="3910584" y="6095"/>
                </a:lnTo>
                <a:lnTo>
                  <a:pt x="3910584" y="0"/>
                </a:lnTo>
                <a:close/>
              </a:path>
              <a:path w="3910584" h="2255520">
                <a:moveTo>
                  <a:pt x="12191" y="2243328"/>
                </a:moveTo>
                <a:lnTo>
                  <a:pt x="6095" y="2243328"/>
                </a:lnTo>
                <a:lnTo>
                  <a:pt x="12191" y="2249424"/>
                </a:lnTo>
                <a:lnTo>
                  <a:pt x="12191" y="2243328"/>
                </a:lnTo>
                <a:close/>
              </a:path>
              <a:path w="3910584" h="2255520">
                <a:moveTo>
                  <a:pt x="3898391" y="2243328"/>
                </a:moveTo>
                <a:lnTo>
                  <a:pt x="12191" y="2243328"/>
                </a:lnTo>
                <a:lnTo>
                  <a:pt x="12191" y="2249424"/>
                </a:lnTo>
                <a:lnTo>
                  <a:pt x="3898391" y="2249424"/>
                </a:lnTo>
                <a:lnTo>
                  <a:pt x="3898391" y="2243328"/>
                </a:lnTo>
                <a:close/>
              </a:path>
              <a:path w="3910584" h="2255520">
                <a:moveTo>
                  <a:pt x="3898391" y="6095"/>
                </a:moveTo>
                <a:lnTo>
                  <a:pt x="3898391" y="2249424"/>
                </a:lnTo>
                <a:lnTo>
                  <a:pt x="3904488" y="2243328"/>
                </a:lnTo>
                <a:lnTo>
                  <a:pt x="3910584" y="2243328"/>
                </a:lnTo>
                <a:lnTo>
                  <a:pt x="3910584" y="15239"/>
                </a:lnTo>
                <a:lnTo>
                  <a:pt x="3904488" y="15239"/>
                </a:lnTo>
                <a:lnTo>
                  <a:pt x="3898391" y="6095"/>
                </a:lnTo>
                <a:close/>
              </a:path>
              <a:path w="3910584" h="2255520">
                <a:moveTo>
                  <a:pt x="3910584" y="2243328"/>
                </a:moveTo>
                <a:lnTo>
                  <a:pt x="3904488" y="2243328"/>
                </a:lnTo>
                <a:lnTo>
                  <a:pt x="3898391" y="2249424"/>
                </a:lnTo>
                <a:lnTo>
                  <a:pt x="3910584" y="2249424"/>
                </a:lnTo>
                <a:lnTo>
                  <a:pt x="3910584" y="2243328"/>
                </a:lnTo>
                <a:close/>
              </a:path>
              <a:path w="3910584" h="2255520">
                <a:moveTo>
                  <a:pt x="12191" y="6095"/>
                </a:moveTo>
                <a:lnTo>
                  <a:pt x="6095" y="15239"/>
                </a:lnTo>
                <a:lnTo>
                  <a:pt x="12191" y="15239"/>
                </a:lnTo>
                <a:lnTo>
                  <a:pt x="12191" y="6095"/>
                </a:lnTo>
                <a:close/>
              </a:path>
              <a:path w="3910584" h="2255520">
                <a:moveTo>
                  <a:pt x="3898391" y="6095"/>
                </a:moveTo>
                <a:lnTo>
                  <a:pt x="12191" y="6095"/>
                </a:lnTo>
                <a:lnTo>
                  <a:pt x="12191" y="15239"/>
                </a:lnTo>
                <a:lnTo>
                  <a:pt x="3898391" y="15239"/>
                </a:lnTo>
                <a:lnTo>
                  <a:pt x="3898391" y="6095"/>
                </a:lnTo>
                <a:close/>
              </a:path>
              <a:path w="3910584" h="2255520">
                <a:moveTo>
                  <a:pt x="3910584" y="6095"/>
                </a:moveTo>
                <a:lnTo>
                  <a:pt x="3898391" y="6095"/>
                </a:lnTo>
                <a:lnTo>
                  <a:pt x="3904488" y="15239"/>
                </a:lnTo>
                <a:lnTo>
                  <a:pt x="3910584" y="15239"/>
                </a:lnTo>
                <a:lnTo>
                  <a:pt x="3910584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35752" y="4356100"/>
            <a:ext cx="3886200" cy="22280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23559" y="4340859"/>
            <a:ext cx="3910584" cy="2255520"/>
          </a:xfrm>
          <a:custGeom>
            <a:avLst/>
            <a:gdLst/>
            <a:ahLst/>
            <a:cxnLst/>
            <a:rect l="l" t="t" r="r" b="b"/>
            <a:pathLst>
              <a:path w="3910584" h="2255520">
                <a:moveTo>
                  <a:pt x="3910584" y="0"/>
                </a:moveTo>
                <a:lnTo>
                  <a:pt x="0" y="0"/>
                </a:lnTo>
                <a:lnTo>
                  <a:pt x="0" y="2255520"/>
                </a:lnTo>
                <a:lnTo>
                  <a:pt x="3910584" y="2255520"/>
                </a:lnTo>
                <a:lnTo>
                  <a:pt x="3910584" y="2249424"/>
                </a:lnTo>
                <a:lnTo>
                  <a:pt x="12191" y="2249424"/>
                </a:lnTo>
                <a:lnTo>
                  <a:pt x="6095" y="2243328"/>
                </a:lnTo>
                <a:lnTo>
                  <a:pt x="12191" y="2243328"/>
                </a:lnTo>
                <a:lnTo>
                  <a:pt x="12191" y="15239"/>
                </a:lnTo>
                <a:lnTo>
                  <a:pt x="6095" y="15239"/>
                </a:lnTo>
                <a:lnTo>
                  <a:pt x="12191" y="6095"/>
                </a:lnTo>
                <a:lnTo>
                  <a:pt x="3910584" y="6095"/>
                </a:lnTo>
                <a:lnTo>
                  <a:pt x="3910584" y="0"/>
                </a:lnTo>
                <a:close/>
              </a:path>
              <a:path w="3910584" h="2255520">
                <a:moveTo>
                  <a:pt x="12191" y="2243328"/>
                </a:moveTo>
                <a:lnTo>
                  <a:pt x="6095" y="2243328"/>
                </a:lnTo>
                <a:lnTo>
                  <a:pt x="12191" y="2249424"/>
                </a:lnTo>
                <a:lnTo>
                  <a:pt x="12191" y="2243328"/>
                </a:lnTo>
                <a:close/>
              </a:path>
              <a:path w="3910584" h="2255520">
                <a:moveTo>
                  <a:pt x="3898391" y="2243328"/>
                </a:moveTo>
                <a:lnTo>
                  <a:pt x="12191" y="2243328"/>
                </a:lnTo>
                <a:lnTo>
                  <a:pt x="12191" y="2249424"/>
                </a:lnTo>
                <a:lnTo>
                  <a:pt x="3898391" y="2249424"/>
                </a:lnTo>
                <a:lnTo>
                  <a:pt x="3898391" y="2243328"/>
                </a:lnTo>
                <a:close/>
              </a:path>
              <a:path w="3910584" h="2255520">
                <a:moveTo>
                  <a:pt x="3898391" y="6095"/>
                </a:moveTo>
                <a:lnTo>
                  <a:pt x="3898391" y="2249424"/>
                </a:lnTo>
                <a:lnTo>
                  <a:pt x="3904488" y="2243328"/>
                </a:lnTo>
                <a:lnTo>
                  <a:pt x="3910584" y="2243328"/>
                </a:lnTo>
                <a:lnTo>
                  <a:pt x="3910584" y="15239"/>
                </a:lnTo>
                <a:lnTo>
                  <a:pt x="3904488" y="15239"/>
                </a:lnTo>
                <a:lnTo>
                  <a:pt x="3898391" y="6095"/>
                </a:lnTo>
                <a:close/>
              </a:path>
              <a:path w="3910584" h="2255520">
                <a:moveTo>
                  <a:pt x="3910584" y="2243328"/>
                </a:moveTo>
                <a:lnTo>
                  <a:pt x="3904488" y="2243328"/>
                </a:lnTo>
                <a:lnTo>
                  <a:pt x="3898391" y="2249424"/>
                </a:lnTo>
                <a:lnTo>
                  <a:pt x="3910584" y="2249424"/>
                </a:lnTo>
                <a:lnTo>
                  <a:pt x="3910584" y="2243328"/>
                </a:lnTo>
                <a:close/>
              </a:path>
              <a:path w="3910584" h="2255520">
                <a:moveTo>
                  <a:pt x="12191" y="6095"/>
                </a:moveTo>
                <a:lnTo>
                  <a:pt x="6095" y="15239"/>
                </a:lnTo>
                <a:lnTo>
                  <a:pt x="12191" y="15239"/>
                </a:lnTo>
                <a:lnTo>
                  <a:pt x="12191" y="6095"/>
                </a:lnTo>
                <a:close/>
              </a:path>
              <a:path w="3910584" h="2255520">
                <a:moveTo>
                  <a:pt x="3898391" y="6095"/>
                </a:moveTo>
                <a:lnTo>
                  <a:pt x="12191" y="6095"/>
                </a:lnTo>
                <a:lnTo>
                  <a:pt x="12191" y="15239"/>
                </a:lnTo>
                <a:lnTo>
                  <a:pt x="3898391" y="15239"/>
                </a:lnTo>
                <a:lnTo>
                  <a:pt x="3898391" y="6095"/>
                </a:lnTo>
                <a:close/>
              </a:path>
              <a:path w="3910584" h="2255520">
                <a:moveTo>
                  <a:pt x="3910584" y="6095"/>
                </a:moveTo>
                <a:lnTo>
                  <a:pt x="3898391" y="6095"/>
                </a:lnTo>
                <a:lnTo>
                  <a:pt x="3904488" y="15239"/>
                </a:lnTo>
                <a:lnTo>
                  <a:pt x="3910584" y="15239"/>
                </a:lnTo>
                <a:lnTo>
                  <a:pt x="3910584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11444" y="3962908"/>
            <a:ext cx="1057910" cy="283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7F0000"/>
                </a:solidFill>
                <a:latin typeface="Lucida Sans"/>
                <a:cs typeface="Lucida Sans"/>
              </a:rPr>
              <a:t>Mindmap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8600" y="7154164"/>
            <a:ext cx="10235184" cy="173736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74084" y="213868"/>
            <a:ext cx="2744470" cy="195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蔡明哲</a:t>
            </a:r>
            <a:r>
              <a:rPr sz="1200" spc="-270" dirty="0" smtClean="0">
                <a:latin typeface="MingLiU"/>
                <a:cs typeface="MingLiU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/</a:t>
            </a:r>
            <a:r>
              <a:rPr sz="1200" spc="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MingLiU"/>
                <a:cs typeface="MingLiU"/>
              </a:rPr>
              <a:t>互联网产品原型设计与用户体验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spc="-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spc="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</a:t>
            </a:r>
            <a:endParaRPr sz="1600">
              <a:latin typeface="Microsoft JhengHei"/>
              <a:cs typeface="Microsoft JhengHei"/>
            </a:endParaRPr>
          </a:p>
          <a:p>
            <a:pPr marL="224663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latin typeface="Microsoft JhengHei"/>
                <a:cs typeface="Microsoft JhengHei"/>
              </a:rPr>
              <a:t>-</a:t>
            </a:r>
            <a:fld id="{81D60167-4931-47E6-BA6A-407CBD079E47}" type="slidenum">
              <a:rPr sz="1200" spc="-10" dirty="0" smtClean="0">
                <a:latin typeface="Microsoft JhengHei"/>
                <a:cs typeface="Microsoft JhengHei"/>
              </a:rPr>
              <a:t>45</a:t>
            </a:fld>
            <a:endParaRPr sz="12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191" y="6861556"/>
            <a:ext cx="396239" cy="344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4503" y="4575555"/>
            <a:ext cx="8857488" cy="2621280"/>
          </a:xfrm>
          <a:custGeom>
            <a:avLst/>
            <a:gdLst/>
            <a:ahLst/>
            <a:cxnLst/>
            <a:rect l="l" t="t" r="r" b="b"/>
            <a:pathLst>
              <a:path w="8857488" h="2621279">
                <a:moveTo>
                  <a:pt x="8610600" y="0"/>
                </a:moveTo>
                <a:lnTo>
                  <a:pt x="246887" y="0"/>
                </a:lnTo>
                <a:lnTo>
                  <a:pt x="226942" y="812"/>
                </a:lnTo>
                <a:lnTo>
                  <a:pt x="188286" y="7128"/>
                </a:lnTo>
                <a:lnTo>
                  <a:pt x="151733" y="19288"/>
                </a:lnTo>
                <a:lnTo>
                  <a:pt x="117831" y="36796"/>
                </a:lnTo>
                <a:lnTo>
                  <a:pt x="73152" y="72009"/>
                </a:lnTo>
                <a:lnTo>
                  <a:pt x="37524" y="116479"/>
                </a:lnTo>
                <a:lnTo>
                  <a:pt x="19716" y="150447"/>
                </a:lnTo>
                <a:lnTo>
                  <a:pt x="7303" y="187295"/>
                </a:lnTo>
                <a:lnTo>
                  <a:pt x="834" y="226530"/>
                </a:lnTo>
                <a:lnTo>
                  <a:pt x="0" y="246888"/>
                </a:lnTo>
                <a:lnTo>
                  <a:pt x="0" y="2374392"/>
                </a:lnTo>
                <a:lnTo>
                  <a:pt x="3291" y="2413894"/>
                </a:lnTo>
                <a:lnTo>
                  <a:pt x="12801" y="2451567"/>
                </a:lnTo>
                <a:lnTo>
                  <a:pt x="27980" y="2486863"/>
                </a:lnTo>
                <a:lnTo>
                  <a:pt x="48280" y="2519232"/>
                </a:lnTo>
                <a:lnTo>
                  <a:pt x="73152" y="2548128"/>
                </a:lnTo>
                <a:lnTo>
                  <a:pt x="102047" y="2572999"/>
                </a:lnTo>
                <a:lnTo>
                  <a:pt x="134416" y="2593299"/>
                </a:lnTo>
                <a:lnTo>
                  <a:pt x="169712" y="2608478"/>
                </a:lnTo>
                <a:lnTo>
                  <a:pt x="207385" y="2617988"/>
                </a:lnTo>
                <a:lnTo>
                  <a:pt x="246887" y="2621280"/>
                </a:lnTo>
                <a:lnTo>
                  <a:pt x="8610600" y="2621280"/>
                </a:lnTo>
                <a:lnTo>
                  <a:pt x="8650842" y="2617988"/>
                </a:lnTo>
                <a:lnTo>
                  <a:pt x="8688945" y="2608478"/>
                </a:lnTo>
                <a:lnTo>
                  <a:pt x="8724415" y="2593299"/>
                </a:lnTo>
                <a:lnTo>
                  <a:pt x="8756757" y="2572999"/>
                </a:lnTo>
                <a:lnTo>
                  <a:pt x="8798327" y="2534149"/>
                </a:lnTo>
                <a:lnTo>
                  <a:pt x="8830083" y="2486863"/>
                </a:lnTo>
                <a:lnTo>
                  <a:pt x="8844979" y="2451567"/>
                </a:lnTo>
                <a:lnTo>
                  <a:pt x="8854278" y="2413894"/>
                </a:lnTo>
                <a:lnTo>
                  <a:pt x="8857488" y="2374392"/>
                </a:lnTo>
                <a:lnTo>
                  <a:pt x="8857488" y="246888"/>
                </a:lnTo>
                <a:lnTo>
                  <a:pt x="8854278" y="206645"/>
                </a:lnTo>
                <a:lnTo>
                  <a:pt x="8844979" y="168542"/>
                </a:lnTo>
                <a:lnTo>
                  <a:pt x="8830083" y="133072"/>
                </a:lnTo>
                <a:lnTo>
                  <a:pt x="8798327" y="85886"/>
                </a:lnTo>
                <a:lnTo>
                  <a:pt x="8756757" y="47402"/>
                </a:lnTo>
                <a:lnTo>
                  <a:pt x="8707040" y="19288"/>
                </a:lnTo>
                <a:lnTo>
                  <a:pt x="8670192" y="7128"/>
                </a:lnTo>
                <a:lnTo>
                  <a:pt x="8630957" y="812"/>
                </a:lnTo>
                <a:lnTo>
                  <a:pt x="861060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8408" y="4569459"/>
            <a:ext cx="8869680" cy="2633472"/>
          </a:xfrm>
          <a:custGeom>
            <a:avLst/>
            <a:gdLst/>
            <a:ahLst/>
            <a:cxnLst/>
            <a:rect l="l" t="t" r="r" b="b"/>
            <a:pathLst>
              <a:path w="8869680" h="2633472">
                <a:moveTo>
                  <a:pt x="8641080" y="0"/>
                </a:moveTo>
                <a:lnTo>
                  <a:pt x="228600" y="0"/>
                </a:lnTo>
                <a:lnTo>
                  <a:pt x="155447" y="18287"/>
                </a:lnTo>
                <a:lnTo>
                  <a:pt x="112775" y="42671"/>
                </a:lnTo>
                <a:lnTo>
                  <a:pt x="73151" y="73151"/>
                </a:lnTo>
                <a:lnTo>
                  <a:pt x="42671" y="112775"/>
                </a:lnTo>
                <a:lnTo>
                  <a:pt x="12191" y="176783"/>
                </a:lnTo>
                <a:lnTo>
                  <a:pt x="0" y="252983"/>
                </a:lnTo>
                <a:lnTo>
                  <a:pt x="0" y="2380488"/>
                </a:lnTo>
                <a:lnTo>
                  <a:pt x="3047" y="2404872"/>
                </a:lnTo>
                <a:lnTo>
                  <a:pt x="6095" y="2432304"/>
                </a:lnTo>
                <a:lnTo>
                  <a:pt x="21335" y="2478024"/>
                </a:lnTo>
                <a:lnTo>
                  <a:pt x="42671" y="2520696"/>
                </a:lnTo>
                <a:lnTo>
                  <a:pt x="76200" y="2560320"/>
                </a:lnTo>
                <a:lnTo>
                  <a:pt x="112775" y="2590800"/>
                </a:lnTo>
                <a:lnTo>
                  <a:pt x="155447" y="2612135"/>
                </a:lnTo>
                <a:lnTo>
                  <a:pt x="204215" y="2627376"/>
                </a:lnTo>
                <a:lnTo>
                  <a:pt x="252983" y="2633472"/>
                </a:lnTo>
                <a:lnTo>
                  <a:pt x="8616696" y="2633472"/>
                </a:lnTo>
                <a:lnTo>
                  <a:pt x="8641080" y="2630424"/>
                </a:lnTo>
                <a:lnTo>
                  <a:pt x="8668512" y="2627376"/>
                </a:lnTo>
                <a:lnTo>
                  <a:pt x="8692896" y="2621279"/>
                </a:lnTo>
                <a:lnTo>
                  <a:pt x="252983" y="2621279"/>
                </a:lnTo>
                <a:lnTo>
                  <a:pt x="204215" y="2615184"/>
                </a:lnTo>
                <a:lnTo>
                  <a:pt x="161544" y="2602991"/>
                </a:lnTo>
                <a:lnTo>
                  <a:pt x="118872" y="2578608"/>
                </a:lnTo>
                <a:lnTo>
                  <a:pt x="67055" y="2532888"/>
                </a:lnTo>
                <a:lnTo>
                  <a:pt x="30479" y="2471928"/>
                </a:lnTo>
                <a:lnTo>
                  <a:pt x="18287" y="2426208"/>
                </a:lnTo>
                <a:lnTo>
                  <a:pt x="12191" y="2377440"/>
                </a:lnTo>
                <a:lnTo>
                  <a:pt x="12191" y="252983"/>
                </a:lnTo>
                <a:lnTo>
                  <a:pt x="18287" y="204215"/>
                </a:lnTo>
                <a:lnTo>
                  <a:pt x="33528" y="158495"/>
                </a:lnTo>
                <a:lnTo>
                  <a:pt x="67055" y="100583"/>
                </a:lnTo>
                <a:lnTo>
                  <a:pt x="100583" y="67056"/>
                </a:lnTo>
                <a:lnTo>
                  <a:pt x="161544" y="30479"/>
                </a:lnTo>
                <a:lnTo>
                  <a:pt x="207263" y="18287"/>
                </a:lnTo>
                <a:lnTo>
                  <a:pt x="228600" y="12191"/>
                </a:lnTo>
                <a:lnTo>
                  <a:pt x="8689848" y="12191"/>
                </a:lnTo>
                <a:lnTo>
                  <a:pt x="8641080" y="0"/>
                </a:lnTo>
                <a:close/>
              </a:path>
              <a:path w="8869680" h="2633472">
                <a:moveTo>
                  <a:pt x="8689848" y="12191"/>
                </a:moveTo>
                <a:lnTo>
                  <a:pt x="8641080" y="12191"/>
                </a:lnTo>
                <a:lnTo>
                  <a:pt x="8665464" y="18287"/>
                </a:lnTo>
                <a:lnTo>
                  <a:pt x="8686800" y="24383"/>
                </a:lnTo>
                <a:lnTo>
                  <a:pt x="8732520" y="42671"/>
                </a:lnTo>
                <a:lnTo>
                  <a:pt x="8769096" y="67056"/>
                </a:lnTo>
                <a:lnTo>
                  <a:pt x="8802624" y="100583"/>
                </a:lnTo>
                <a:lnTo>
                  <a:pt x="8827008" y="140207"/>
                </a:lnTo>
                <a:lnTo>
                  <a:pt x="8839200" y="158495"/>
                </a:lnTo>
                <a:lnTo>
                  <a:pt x="8845296" y="182879"/>
                </a:lnTo>
                <a:lnTo>
                  <a:pt x="8851392" y="204215"/>
                </a:lnTo>
                <a:lnTo>
                  <a:pt x="8857488" y="252983"/>
                </a:lnTo>
                <a:lnTo>
                  <a:pt x="8857488" y="2380488"/>
                </a:lnTo>
                <a:lnTo>
                  <a:pt x="8851392" y="2429255"/>
                </a:lnTo>
                <a:lnTo>
                  <a:pt x="8839200" y="2471928"/>
                </a:lnTo>
                <a:lnTo>
                  <a:pt x="8814816" y="2514600"/>
                </a:lnTo>
                <a:lnTo>
                  <a:pt x="8787384" y="2551176"/>
                </a:lnTo>
                <a:lnTo>
                  <a:pt x="8750808" y="2578608"/>
                </a:lnTo>
                <a:lnTo>
                  <a:pt x="8708136" y="2602991"/>
                </a:lnTo>
                <a:lnTo>
                  <a:pt x="8665464" y="2615184"/>
                </a:lnTo>
                <a:lnTo>
                  <a:pt x="8616696" y="2621279"/>
                </a:lnTo>
                <a:lnTo>
                  <a:pt x="8692896" y="2621279"/>
                </a:lnTo>
                <a:lnTo>
                  <a:pt x="8714232" y="2612135"/>
                </a:lnTo>
                <a:lnTo>
                  <a:pt x="8738616" y="2602991"/>
                </a:lnTo>
                <a:lnTo>
                  <a:pt x="8756904" y="2590800"/>
                </a:lnTo>
                <a:lnTo>
                  <a:pt x="8811768" y="2542032"/>
                </a:lnTo>
                <a:lnTo>
                  <a:pt x="8851392" y="2478024"/>
                </a:lnTo>
                <a:lnTo>
                  <a:pt x="8869680" y="2404872"/>
                </a:lnTo>
                <a:lnTo>
                  <a:pt x="8869680" y="228600"/>
                </a:lnTo>
                <a:lnTo>
                  <a:pt x="8863584" y="201167"/>
                </a:lnTo>
                <a:lnTo>
                  <a:pt x="8857488" y="176783"/>
                </a:lnTo>
                <a:lnTo>
                  <a:pt x="8848344" y="155447"/>
                </a:lnTo>
                <a:lnTo>
                  <a:pt x="8839200" y="131063"/>
                </a:lnTo>
                <a:lnTo>
                  <a:pt x="8811768" y="91439"/>
                </a:lnTo>
                <a:lnTo>
                  <a:pt x="8778240" y="57912"/>
                </a:lnTo>
                <a:lnTo>
                  <a:pt x="8714232" y="18287"/>
                </a:lnTo>
                <a:lnTo>
                  <a:pt x="8689848" y="12191"/>
                </a:lnTo>
                <a:close/>
              </a:path>
            </a:pathLst>
          </a:custGeom>
          <a:solidFill>
            <a:srgbClr val="F17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43271" y="347979"/>
            <a:ext cx="2017776" cy="4797552"/>
          </a:xfrm>
          <a:custGeom>
            <a:avLst/>
            <a:gdLst/>
            <a:ahLst/>
            <a:cxnLst/>
            <a:rect l="l" t="t" r="r" b="b"/>
            <a:pathLst>
              <a:path w="2017776" h="4797552">
                <a:moveTo>
                  <a:pt x="1825752" y="0"/>
                </a:moveTo>
                <a:lnTo>
                  <a:pt x="188975" y="0"/>
                </a:lnTo>
                <a:lnTo>
                  <a:pt x="173576" y="632"/>
                </a:lnTo>
                <a:lnTo>
                  <a:pt x="129527" y="9729"/>
                </a:lnTo>
                <a:lnTo>
                  <a:pt x="89758" y="28619"/>
                </a:lnTo>
                <a:lnTo>
                  <a:pt x="55625" y="56006"/>
                </a:lnTo>
                <a:lnTo>
                  <a:pt x="28488" y="90595"/>
                </a:lnTo>
                <a:lnTo>
                  <a:pt x="9704" y="131088"/>
                </a:lnTo>
                <a:lnTo>
                  <a:pt x="631" y="176190"/>
                </a:lnTo>
                <a:lnTo>
                  <a:pt x="0" y="192024"/>
                </a:lnTo>
                <a:lnTo>
                  <a:pt x="0" y="4608576"/>
                </a:lnTo>
                <a:lnTo>
                  <a:pt x="5534" y="4653749"/>
                </a:lnTo>
                <a:lnTo>
                  <a:pt x="21232" y="4695096"/>
                </a:lnTo>
                <a:lnTo>
                  <a:pt x="45736" y="4731258"/>
                </a:lnTo>
                <a:lnTo>
                  <a:pt x="77687" y="4760878"/>
                </a:lnTo>
                <a:lnTo>
                  <a:pt x="115728" y="4782597"/>
                </a:lnTo>
                <a:lnTo>
                  <a:pt x="158502" y="4795058"/>
                </a:lnTo>
                <a:lnTo>
                  <a:pt x="188975" y="4797552"/>
                </a:lnTo>
                <a:lnTo>
                  <a:pt x="1825752" y="4797552"/>
                </a:lnTo>
                <a:lnTo>
                  <a:pt x="1872101" y="4792017"/>
                </a:lnTo>
                <a:lnTo>
                  <a:pt x="1914275" y="4776319"/>
                </a:lnTo>
                <a:lnTo>
                  <a:pt x="1950975" y="4751815"/>
                </a:lnTo>
                <a:lnTo>
                  <a:pt x="1980907" y="4719864"/>
                </a:lnTo>
                <a:lnTo>
                  <a:pt x="2002774" y="4681823"/>
                </a:lnTo>
                <a:lnTo>
                  <a:pt x="2015279" y="4639049"/>
                </a:lnTo>
                <a:lnTo>
                  <a:pt x="2017776" y="4608576"/>
                </a:lnTo>
                <a:lnTo>
                  <a:pt x="2017776" y="192024"/>
                </a:lnTo>
                <a:lnTo>
                  <a:pt x="2012231" y="145674"/>
                </a:lnTo>
                <a:lnTo>
                  <a:pt x="1996461" y="103500"/>
                </a:lnTo>
                <a:lnTo>
                  <a:pt x="1971762" y="66800"/>
                </a:lnTo>
                <a:lnTo>
                  <a:pt x="1939430" y="36868"/>
                </a:lnTo>
                <a:lnTo>
                  <a:pt x="1900761" y="15001"/>
                </a:lnTo>
                <a:lnTo>
                  <a:pt x="1857051" y="2496"/>
                </a:lnTo>
                <a:lnTo>
                  <a:pt x="1825752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37176" y="347979"/>
            <a:ext cx="2029968" cy="4806696"/>
          </a:xfrm>
          <a:custGeom>
            <a:avLst/>
            <a:gdLst/>
            <a:ahLst/>
            <a:cxnLst/>
            <a:rect l="l" t="t" r="r" b="b"/>
            <a:pathLst>
              <a:path w="2029968" h="4806696">
                <a:moveTo>
                  <a:pt x="1871472" y="0"/>
                </a:moveTo>
                <a:lnTo>
                  <a:pt x="155448" y="0"/>
                </a:lnTo>
                <a:lnTo>
                  <a:pt x="137160" y="3048"/>
                </a:lnTo>
                <a:lnTo>
                  <a:pt x="118872" y="12192"/>
                </a:lnTo>
                <a:lnTo>
                  <a:pt x="103632" y="18288"/>
                </a:lnTo>
                <a:lnTo>
                  <a:pt x="70103" y="39624"/>
                </a:lnTo>
                <a:lnTo>
                  <a:pt x="42672" y="67055"/>
                </a:lnTo>
                <a:lnTo>
                  <a:pt x="15239" y="115824"/>
                </a:lnTo>
                <a:lnTo>
                  <a:pt x="3048" y="152400"/>
                </a:lnTo>
                <a:lnTo>
                  <a:pt x="0" y="173736"/>
                </a:lnTo>
                <a:lnTo>
                  <a:pt x="0" y="4629912"/>
                </a:lnTo>
                <a:lnTo>
                  <a:pt x="15239" y="4684776"/>
                </a:lnTo>
                <a:lnTo>
                  <a:pt x="33527" y="4718304"/>
                </a:lnTo>
                <a:lnTo>
                  <a:pt x="57912" y="4748784"/>
                </a:lnTo>
                <a:lnTo>
                  <a:pt x="103632" y="4782312"/>
                </a:lnTo>
                <a:lnTo>
                  <a:pt x="118872" y="4788408"/>
                </a:lnTo>
                <a:lnTo>
                  <a:pt x="137160" y="4797552"/>
                </a:lnTo>
                <a:lnTo>
                  <a:pt x="158496" y="4800600"/>
                </a:lnTo>
                <a:lnTo>
                  <a:pt x="195072" y="4806696"/>
                </a:lnTo>
                <a:lnTo>
                  <a:pt x="1831848" y="4806696"/>
                </a:lnTo>
                <a:lnTo>
                  <a:pt x="1853183" y="4803648"/>
                </a:lnTo>
                <a:lnTo>
                  <a:pt x="1871472" y="4800600"/>
                </a:lnTo>
                <a:lnTo>
                  <a:pt x="1892807" y="4797552"/>
                </a:lnTo>
                <a:lnTo>
                  <a:pt x="1905000" y="4791456"/>
                </a:lnTo>
                <a:lnTo>
                  <a:pt x="176784" y="4791456"/>
                </a:lnTo>
                <a:lnTo>
                  <a:pt x="140208" y="4785360"/>
                </a:lnTo>
                <a:lnTo>
                  <a:pt x="124968" y="4779264"/>
                </a:lnTo>
                <a:lnTo>
                  <a:pt x="106679" y="4770120"/>
                </a:lnTo>
                <a:lnTo>
                  <a:pt x="94487" y="4760976"/>
                </a:lnTo>
                <a:lnTo>
                  <a:pt x="79248" y="4748784"/>
                </a:lnTo>
                <a:lnTo>
                  <a:pt x="67056" y="4739640"/>
                </a:lnTo>
                <a:lnTo>
                  <a:pt x="54863" y="4724400"/>
                </a:lnTo>
                <a:lnTo>
                  <a:pt x="42672" y="4712208"/>
                </a:lnTo>
                <a:lnTo>
                  <a:pt x="33527" y="4696968"/>
                </a:lnTo>
                <a:lnTo>
                  <a:pt x="27432" y="4678680"/>
                </a:lnTo>
                <a:lnTo>
                  <a:pt x="21336" y="4663440"/>
                </a:lnTo>
                <a:lnTo>
                  <a:pt x="15239" y="4645152"/>
                </a:lnTo>
                <a:lnTo>
                  <a:pt x="12191" y="4626864"/>
                </a:lnTo>
                <a:lnTo>
                  <a:pt x="12191" y="173736"/>
                </a:lnTo>
                <a:lnTo>
                  <a:pt x="27432" y="118872"/>
                </a:lnTo>
                <a:lnTo>
                  <a:pt x="54863" y="76200"/>
                </a:lnTo>
                <a:lnTo>
                  <a:pt x="67056" y="60960"/>
                </a:lnTo>
                <a:lnTo>
                  <a:pt x="124968" y="21336"/>
                </a:lnTo>
                <a:lnTo>
                  <a:pt x="176784" y="9144"/>
                </a:lnTo>
                <a:lnTo>
                  <a:pt x="1908048" y="9144"/>
                </a:lnTo>
                <a:lnTo>
                  <a:pt x="1889759" y="3048"/>
                </a:lnTo>
                <a:lnTo>
                  <a:pt x="1871472" y="0"/>
                </a:lnTo>
                <a:close/>
              </a:path>
              <a:path w="2029968" h="4806696">
                <a:moveTo>
                  <a:pt x="1908048" y="9144"/>
                </a:moveTo>
                <a:lnTo>
                  <a:pt x="1853183" y="9144"/>
                </a:lnTo>
                <a:lnTo>
                  <a:pt x="1871472" y="12192"/>
                </a:lnTo>
                <a:lnTo>
                  <a:pt x="1886712" y="15240"/>
                </a:lnTo>
                <a:lnTo>
                  <a:pt x="1950720" y="48768"/>
                </a:lnTo>
                <a:lnTo>
                  <a:pt x="1984248" y="88392"/>
                </a:lnTo>
                <a:lnTo>
                  <a:pt x="1996440" y="103631"/>
                </a:lnTo>
                <a:lnTo>
                  <a:pt x="2002535" y="121920"/>
                </a:lnTo>
                <a:lnTo>
                  <a:pt x="2008631" y="137160"/>
                </a:lnTo>
                <a:lnTo>
                  <a:pt x="2014727" y="155448"/>
                </a:lnTo>
                <a:lnTo>
                  <a:pt x="2014727" y="173736"/>
                </a:lnTo>
                <a:lnTo>
                  <a:pt x="2017776" y="192024"/>
                </a:lnTo>
                <a:lnTo>
                  <a:pt x="2017776" y="4608576"/>
                </a:lnTo>
                <a:lnTo>
                  <a:pt x="2014727" y="4626864"/>
                </a:lnTo>
                <a:lnTo>
                  <a:pt x="2014727" y="4645152"/>
                </a:lnTo>
                <a:lnTo>
                  <a:pt x="2002535" y="4681728"/>
                </a:lnTo>
                <a:lnTo>
                  <a:pt x="1975103" y="4724400"/>
                </a:lnTo>
                <a:lnTo>
                  <a:pt x="1905000" y="4779264"/>
                </a:lnTo>
                <a:lnTo>
                  <a:pt x="1850135" y="4791456"/>
                </a:lnTo>
                <a:lnTo>
                  <a:pt x="1905000" y="4791456"/>
                </a:lnTo>
                <a:lnTo>
                  <a:pt x="1911096" y="4788408"/>
                </a:lnTo>
                <a:lnTo>
                  <a:pt x="1926335" y="4782312"/>
                </a:lnTo>
                <a:lnTo>
                  <a:pt x="1944624" y="4770120"/>
                </a:lnTo>
                <a:lnTo>
                  <a:pt x="1996440" y="4718304"/>
                </a:lnTo>
                <a:lnTo>
                  <a:pt x="2014727" y="4684776"/>
                </a:lnTo>
                <a:lnTo>
                  <a:pt x="2026920" y="4648200"/>
                </a:lnTo>
                <a:lnTo>
                  <a:pt x="2029968" y="4626864"/>
                </a:lnTo>
                <a:lnTo>
                  <a:pt x="2029968" y="170688"/>
                </a:lnTo>
                <a:lnTo>
                  <a:pt x="2014727" y="115824"/>
                </a:lnTo>
                <a:lnTo>
                  <a:pt x="1996440" y="82296"/>
                </a:lnTo>
                <a:lnTo>
                  <a:pt x="1972055" y="51816"/>
                </a:lnTo>
                <a:lnTo>
                  <a:pt x="1941576" y="27431"/>
                </a:lnTo>
                <a:lnTo>
                  <a:pt x="1926335" y="18288"/>
                </a:lnTo>
                <a:lnTo>
                  <a:pt x="1908048" y="9144"/>
                </a:lnTo>
                <a:close/>
              </a:path>
            </a:pathLst>
          </a:custGeom>
          <a:solidFill>
            <a:srgbClr val="F17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10271" y="969772"/>
            <a:ext cx="1295400" cy="771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12811" y="1710435"/>
            <a:ext cx="1390650" cy="283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70" dirty="0" smtClean="0">
                <a:solidFill>
                  <a:srgbClr val="7F0000"/>
                </a:solidFill>
                <a:latin typeface="Lucida Sans"/>
                <a:cs typeface="Lucida Sans"/>
              </a:rPr>
              <a:t>Card</a:t>
            </a:r>
            <a:r>
              <a:rPr sz="1800" spc="-120" dirty="0" smtClean="0">
                <a:solidFill>
                  <a:srgbClr val="7F0000"/>
                </a:solidFill>
                <a:latin typeface="Lucida Sans"/>
                <a:cs typeface="Lucida Sans"/>
              </a:rPr>
              <a:t> </a:t>
            </a:r>
            <a:r>
              <a:rPr sz="1800" spc="-70" dirty="0" smtClean="0">
                <a:solidFill>
                  <a:srgbClr val="7F0000"/>
                </a:solidFill>
                <a:latin typeface="Lucida Sans"/>
                <a:cs typeface="Lucida Sans"/>
              </a:rPr>
              <a:t>Sor</a:t>
            </a:r>
            <a:r>
              <a:rPr sz="1800" spc="-50" dirty="0" smtClean="0">
                <a:solidFill>
                  <a:srgbClr val="7F0000"/>
                </a:solidFill>
                <a:latin typeface="Lucida Sans"/>
                <a:cs typeface="Lucida Sans"/>
              </a:rPr>
              <a:t>t</a:t>
            </a:r>
            <a:r>
              <a:rPr sz="1800" spc="-95" dirty="0" smtClean="0">
                <a:solidFill>
                  <a:srgbClr val="7F0000"/>
                </a:solidFill>
                <a:latin typeface="Lucida Sans"/>
                <a:cs typeface="Lucida Sans"/>
              </a:rPr>
              <a:t>ing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99379" y="1686052"/>
            <a:ext cx="1047115" cy="283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80" dirty="0" smtClean="0">
                <a:solidFill>
                  <a:srgbClr val="7F0000"/>
                </a:solidFill>
                <a:latin typeface="Lucida Sans"/>
                <a:cs typeface="Lucida Sans"/>
              </a:rPr>
              <a:t>Mi</a:t>
            </a:r>
            <a:r>
              <a:rPr sz="1800" spc="-100" dirty="0" smtClean="0">
                <a:solidFill>
                  <a:srgbClr val="7F0000"/>
                </a:solidFill>
                <a:latin typeface="Lucida Sans"/>
                <a:cs typeface="Lucida Sans"/>
              </a:rPr>
              <a:t>nd</a:t>
            </a:r>
            <a:r>
              <a:rPr sz="1800" spc="-70" dirty="0" smtClean="0">
                <a:solidFill>
                  <a:srgbClr val="7F0000"/>
                </a:solidFill>
                <a:latin typeface="Lucida Sans"/>
                <a:cs typeface="Lucida Sans"/>
              </a:rPr>
              <a:t>m</a:t>
            </a:r>
            <a:r>
              <a:rPr sz="1800" spc="-95" dirty="0" smtClean="0">
                <a:solidFill>
                  <a:srgbClr val="7F0000"/>
                </a:solidFill>
                <a:latin typeface="Lucida Sans"/>
                <a:cs typeface="Lucida Sans"/>
              </a:rPr>
              <a:t>ap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65191" y="536955"/>
            <a:ext cx="1676400" cy="1106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3000" y="524763"/>
            <a:ext cx="1703831" cy="1133855"/>
          </a:xfrm>
          <a:custGeom>
            <a:avLst/>
            <a:gdLst/>
            <a:ahLst/>
            <a:cxnLst/>
            <a:rect l="l" t="t" r="r" b="b"/>
            <a:pathLst>
              <a:path w="1703831" h="1133855">
                <a:moveTo>
                  <a:pt x="1703831" y="0"/>
                </a:moveTo>
                <a:lnTo>
                  <a:pt x="0" y="0"/>
                </a:lnTo>
                <a:lnTo>
                  <a:pt x="0" y="1133855"/>
                </a:lnTo>
                <a:lnTo>
                  <a:pt x="1703831" y="1133855"/>
                </a:lnTo>
                <a:lnTo>
                  <a:pt x="1703831" y="1127759"/>
                </a:lnTo>
                <a:lnTo>
                  <a:pt x="12191" y="1127759"/>
                </a:lnTo>
                <a:lnTo>
                  <a:pt x="6096" y="1118615"/>
                </a:lnTo>
                <a:lnTo>
                  <a:pt x="12191" y="1118615"/>
                </a:lnTo>
                <a:lnTo>
                  <a:pt x="12191" y="12191"/>
                </a:lnTo>
                <a:lnTo>
                  <a:pt x="6096" y="12191"/>
                </a:lnTo>
                <a:lnTo>
                  <a:pt x="12191" y="6095"/>
                </a:lnTo>
                <a:lnTo>
                  <a:pt x="1703831" y="6095"/>
                </a:lnTo>
                <a:lnTo>
                  <a:pt x="1703831" y="0"/>
                </a:lnTo>
                <a:close/>
              </a:path>
              <a:path w="1703831" h="1133855">
                <a:moveTo>
                  <a:pt x="12191" y="1118615"/>
                </a:moveTo>
                <a:lnTo>
                  <a:pt x="6096" y="1118615"/>
                </a:lnTo>
                <a:lnTo>
                  <a:pt x="12191" y="1127759"/>
                </a:lnTo>
                <a:lnTo>
                  <a:pt x="12191" y="1118615"/>
                </a:lnTo>
                <a:close/>
              </a:path>
              <a:path w="1703831" h="1133855">
                <a:moveTo>
                  <a:pt x="1688592" y="1118615"/>
                </a:moveTo>
                <a:lnTo>
                  <a:pt x="12191" y="1118615"/>
                </a:lnTo>
                <a:lnTo>
                  <a:pt x="12191" y="1127759"/>
                </a:lnTo>
                <a:lnTo>
                  <a:pt x="1688592" y="1127759"/>
                </a:lnTo>
                <a:lnTo>
                  <a:pt x="1688592" y="1118615"/>
                </a:lnTo>
                <a:close/>
              </a:path>
              <a:path w="1703831" h="1133855">
                <a:moveTo>
                  <a:pt x="1688592" y="6095"/>
                </a:moveTo>
                <a:lnTo>
                  <a:pt x="1688592" y="1127759"/>
                </a:lnTo>
                <a:lnTo>
                  <a:pt x="1697735" y="1118615"/>
                </a:lnTo>
                <a:lnTo>
                  <a:pt x="1703831" y="1118615"/>
                </a:lnTo>
                <a:lnTo>
                  <a:pt x="1703831" y="12191"/>
                </a:lnTo>
                <a:lnTo>
                  <a:pt x="1697735" y="12191"/>
                </a:lnTo>
                <a:lnTo>
                  <a:pt x="1688592" y="6095"/>
                </a:lnTo>
                <a:close/>
              </a:path>
              <a:path w="1703831" h="1133855">
                <a:moveTo>
                  <a:pt x="1703831" y="1118615"/>
                </a:moveTo>
                <a:lnTo>
                  <a:pt x="1697735" y="1118615"/>
                </a:lnTo>
                <a:lnTo>
                  <a:pt x="1688592" y="1127759"/>
                </a:lnTo>
                <a:lnTo>
                  <a:pt x="1703831" y="1127759"/>
                </a:lnTo>
                <a:lnTo>
                  <a:pt x="1703831" y="1118615"/>
                </a:lnTo>
                <a:close/>
              </a:path>
              <a:path w="1703831" h="1133855">
                <a:moveTo>
                  <a:pt x="12191" y="6095"/>
                </a:moveTo>
                <a:lnTo>
                  <a:pt x="6096" y="12191"/>
                </a:lnTo>
                <a:lnTo>
                  <a:pt x="12191" y="12191"/>
                </a:lnTo>
                <a:lnTo>
                  <a:pt x="12191" y="6095"/>
                </a:lnTo>
                <a:close/>
              </a:path>
              <a:path w="1703831" h="1133855">
                <a:moveTo>
                  <a:pt x="1688592" y="6095"/>
                </a:moveTo>
                <a:lnTo>
                  <a:pt x="12191" y="6095"/>
                </a:lnTo>
                <a:lnTo>
                  <a:pt x="12191" y="12191"/>
                </a:lnTo>
                <a:lnTo>
                  <a:pt x="1688592" y="12191"/>
                </a:lnTo>
                <a:lnTo>
                  <a:pt x="1688592" y="6095"/>
                </a:lnTo>
                <a:close/>
              </a:path>
              <a:path w="1703831" h="1133855">
                <a:moveTo>
                  <a:pt x="1703831" y="6095"/>
                </a:moveTo>
                <a:lnTo>
                  <a:pt x="1688592" y="6095"/>
                </a:lnTo>
                <a:lnTo>
                  <a:pt x="1697735" y="12191"/>
                </a:lnTo>
                <a:lnTo>
                  <a:pt x="1703831" y="12191"/>
                </a:lnTo>
                <a:lnTo>
                  <a:pt x="1703831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65191" y="536955"/>
            <a:ext cx="1676400" cy="1106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3000" y="524763"/>
            <a:ext cx="1703831" cy="1133855"/>
          </a:xfrm>
          <a:custGeom>
            <a:avLst/>
            <a:gdLst/>
            <a:ahLst/>
            <a:cxnLst/>
            <a:rect l="l" t="t" r="r" b="b"/>
            <a:pathLst>
              <a:path w="1703831" h="1133855">
                <a:moveTo>
                  <a:pt x="1703831" y="0"/>
                </a:moveTo>
                <a:lnTo>
                  <a:pt x="0" y="0"/>
                </a:lnTo>
                <a:lnTo>
                  <a:pt x="0" y="1133855"/>
                </a:lnTo>
                <a:lnTo>
                  <a:pt x="1703831" y="1133855"/>
                </a:lnTo>
                <a:lnTo>
                  <a:pt x="1703831" y="1127759"/>
                </a:lnTo>
                <a:lnTo>
                  <a:pt x="12191" y="1127759"/>
                </a:lnTo>
                <a:lnTo>
                  <a:pt x="6096" y="1118615"/>
                </a:lnTo>
                <a:lnTo>
                  <a:pt x="12191" y="1118615"/>
                </a:lnTo>
                <a:lnTo>
                  <a:pt x="12191" y="12191"/>
                </a:lnTo>
                <a:lnTo>
                  <a:pt x="6096" y="12191"/>
                </a:lnTo>
                <a:lnTo>
                  <a:pt x="12191" y="6095"/>
                </a:lnTo>
                <a:lnTo>
                  <a:pt x="1703831" y="6095"/>
                </a:lnTo>
                <a:lnTo>
                  <a:pt x="1703831" y="0"/>
                </a:lnTo>
                <a:close/>
              </a:path>
              <a:path w="1703831" h="1133855">
                <a:moveTo>
                  <a:pt x="12191" y="1118615"/>
                </a:moveTo>
                <a:lnTo>
                  <a:pt x="6096" y="1118615"/>
                </a:lnTo>
                <a:lnTo>
                  <a:pt x="12191" y="1127759"/>
                </a:lnTo>
                <a:lnTo>
                  <a:pt x="12191" y="1118615"/>
                </a:lnTo>
                <a:close/>
              </a:path>
              <a:path w="1703831" h="1133855">
                <a:moveTo>
                  <a:pt x="1688592" y="1118615"/>
                </a:moveTo>
                <a:lnTo>
                  <a:pt x="12191" y="1118615"/>
                </a:lnTo>
                <a:lnTo>
                  <a:pt x="12191" y="1127759"/>
                </a:lnTo>
                <a:lnTo>
                  <a:pt x="1688592" y="1127759"/>
                </a:lnTo>
                <a:lnTo>
                  <a:pt x="1688592" y="1118615"/>
                </a:lnTo>
                <a:close/>
              </a:path>
              <a:path w="1703831" h="1133855">
                <a:moveTo>
                  <a:pt x="1688592" y="6095"/>
                </a:moveTo>
                <a:lnTo>
                  <a:pt x="1688592" y="1127759"/>
                </a:lnTo>
                <a:lnTo>
                  <a:pt x="1697735" y="1118615"/>
                </a:lnTo>
                <a:lnTo>
                  <a:pt x="1703831" y="1118615"/>
                </a:lnTo>
                <a:lnTo>
                  <a:pt x="1703831" y="12191"/>
                </a:lnTo>
                <a:lnTo>
                  <a:pt x="1697735" y="12191"/>
                </a:lnTo>
                <a:lnTo>
                  <a:pt x="1688592" y="6095"/>
                </a:lnTo>
                <a:close/>
              </a:path>
              <a:path w="1703831" h="1133855">
                <a:moveTo>
                  <a:pt x="1703831" y="1118615"/>
                </a:moveTo>
                <a:lnTo>
                  <a:pt x="1697735" y="1118615"/>
                </a:lnTo>
                <a:lnTo>
                  <a:pt x="1688592" y="1127759"/>
                </a:lnTo>
                <a:lnTo>
                  <a:pt x="1703831" y="1127759"/>
                </a:lnTo>
                <a:lnTo>
                  <a:pt x="1703831" y="1118615"/>
                </a:lnTo>
                <a:close/>
              </a:path>
              <a:path w="1703831" h="1133855">
                <a:moveTo>
                  <a:pt x="12191" y="6095"/>
                </a:moveTo>
                <a:lnTo>
                  <a:pt x="6096" y="12191"/>
                </a:lnTo>
                <a:lnTo>
                  <a:pt x="12191" y="12191"/>
                </a:lnTo>
                <a:lnTo>
                  <a:pt x="12191" y="6095"/>
                </a:lnTo>
                <a:close/>
              </a:path>
              <a:path w="1703831" h="1133855">
                <a:moveTo>
                  <a:pt x="1688592" y="6095"/>
                </a:moveTo>
                <a:lnTo>
                  <a:pt x="12191" y="6095"/>
                </a:lnTo>
                <a:lnTo>
                  <a:pt x="12191" y="12191"/>
                </a:lnTo>
                <a:lnTo>
                  <a:pt x="1688592" y="12191"/>
                </a:lnTo>
                <a:lnTo>
                  <a:pt x="1688592" y="6095"/>
                </a:lnTo>
                <a:close/>
              </a:path>
              <a:path w="1703831" h="1133855">
                <a:moveTo>
                  <a:pt x="1703831" y="6095"/>
                </a:moveTo>
                <a:lnTo>
                  <a:pt x="1688592" y="6095"/>
                </a:lnTo>
                <a:lnTo>
                  <a:pt x="1697735" y="12191"/>
                </a:lnTo>
                <a:lnTo>
                  <a:pt x="1703831" y="12191"/>
                </a:lnTo>
                <a:lnTo>
                  <a:pt x="1703831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26552" y="2405379"/>
            <a:ext cx="1554479" cy="923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6591" y="2771139"/>
            <a:ext cx="1295399" cy="1170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07792" y="500380"/>
            <a:ext cx="1752600" cy="1143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17591" y="3929379"/>
            <a:ext cx="1371600" cy="8107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05400" y="3917188"/>
            <a:ext cx="1399031" cy="835151"/>
          </a:xfrm>
          <a:custGeom>
            <a:avLst/>
            <a:gdLst/>
            <a:ahLst/>
            <a:cxnLst/>
            <a:rect l="l" t="t" r="r" b="b"/>
            <a:pathLst>
              <a:path w="1399031" h="835151">
                <a:moveTo>
                  <a:pt x="1399031" y="0"/>
                </a:moveTo>
                <a:lnTo>
                  <a:pt x="0" y="0"/>
                </a:lnTo>
                <a:lnTo>
                  <a:pt x="0" y="835151"/>
                </a:lnTo>
                <a:lnTo>
                  <a:pt x="1399031" y="835151"/>
                </a:lnTo>
                <a:lnTo>
                  <a:pt x="1399031" y="829056"/>
                </a:lnTo>
                <a:lnTo>
                  <a:pt x="12191" y="829056"/>
                </a:lnTo>
                <a:lnTo>
                  <a:pt x="6096" y="822960"/>
                </a:lnTo>
                <a:lnTo>
                  <a:pt x="12191" y="822960"/>
                </a:lnTo>
                <a:lnTo>
                  <a:pt x="12191" y="12191"/>
                </a:lnTo>
                <a:lnTo>
                  <a:pt x="6096" y="12191"/>
                </a:lnTo>
                <a:lnTo>
                  <a:pt x="12191" y="6096"/>
                </a:lnTo>
                <a:lnTo>
                  <a:pt x="1399031" y="6096"/>
                </a:lnTo>
                <a:lnTo>
                  <a:pt x="1399031" y="0"/>
                </a:lnTo>
                <a:close/>
              </a:path>
              <a:path w="1399031" h="835151">
                <a:moveTo>
                  <a:pt x="12191" y="822960"/>
                </a:moveTo>
                <a:lnTo>
                  <a:pt x="6096" y="822960"/>
                </a:lnTo>
                <a:lnTo>
                  <a:pt x="12191" y="829056"/>
                </a:lnTo>
                <a:lnTo>
                  <a:pt x="12191" y="822960"/>
                </a:lnTo>
                <a:close/>
              </a:path>
              <a:path w="1399031" h="835151">
                <a:moveTo>
                  <a:pt x="1383791" y="822960"/>
                </a:moveTo>
                <a:lnTo>
                  <a:pt x="12191" y="822960"/>
                </a:lnTo>
                <a:lnTo>
                  <a:pt x="12191" y="829056"/>
                </a:lnTo>
                <a:lnTo>
                  <a:pt x="1383791" y="829056"/>
                </a:lnTo>
                <a:lnTo>
                  <a:pt x="1383791" y="822960"/>
                </a:lnTo>
                <a:close/>
              </a:path>
              <a:path w="1399031" h="835151">
                <a:moveTo>
                  <a:pt x="1383791" y="6096"/>
                </a:moveTo>
                <a:lnTo>
                  <a:pt x="1383791" y="829056"/>
                </a:lnTo>
                <a:lnTo>
                  <a:pt x="1392936" y="822960"/>
                </a:lnTo>
                <a:lnTo>
                  <a:pt x="1399031" y="822960"/>
                </a:lnTo>
                <a:lnTo>
                  <a:pt x="1399031" y="12191"/>
                </a:lnTo>
                <a:lnTo>
                  <a:pt x="1392936" y="12191"/>
                </a:lnTo>
                <a:lnTo>
                  <a:pt x="1383791" y="6096"/>
                </a:lnTo>
                <a:close/>
              </a:path>
              <a:path w="1399031" h="835151">
                <a:moveTo>
                  <a:pt x="1399031" y="822960"/>
                </a:moveTo>
                <a:lnTo>
                  <a:pt x="1392936" y="822960"/>
                </a:lnTo>
                <a:lnTo>
                  <a:pt x="1383791" y="829056"/>
                </a:lnTo>
                <a:lnTo>
                  <a:pt x="1399031" y="829056"/>
                </a:lnTo>
                <a:lnTo>
                  <a:pt x="1399031" y="822960"/>
                </a:lnTo>
                <a:close/>
              </a:path>
              <a:path w="1399031" h="835151">
                <a:moveTo>
                  <a:pt x="12191" y="6096"/>
                </a:moveTo>
                <a:lnTo>
                  <a:pt x="6096" y="12191"/>
                </a:lnTo>
                <a:lnTo>
                  <a:pt x="12191" y="12191"/>
                </a:lnTo>
                <a:lnTo>
                  <a:pt x="12191" y="6096"/>
                </a:lnTo>
                <a:close/>
              </a:path>
              <a:path w="1399031" h="835151">
                <a:moveTo>
                  <a:pt x="1383791" y="6096"/>
                </a:moveTo>
                <a:lnTo>
                  <a:pt x="12191" y="6096"/>
                </a:lnTo>
                <a:lnTo>
                  <a:pt x="12191" y="12191"/>
                </a:lnTo>
                <a:lnTo>
                  <a:pt x="1383791" y="12191"/>
                </a:lnTo>
                <a:lnTo>
                  <a:pt x="1383791" y="6096"/>
                </a:lnTo>
                <a:close/>
              </a:path>
              <a:path w="1399031" h="835151">
                <a:moveTo>
                  <a:pt x="1399031" y="6096"/>
                </a:moveTo>
                <a:lnTo>
                  <a:pt x="1383791" y="6096"/>
                </a:lnTo>
                <a:lnTo>
                  <a:pt x="1392936" y="12191"/>
                </a:lnTo>
                <a:lnTo>
                  <a:pt x="1399031" y="12191"/>
                </a:lnTo>
                <a:lnTo>
                  <a:pt x="1399031" y="609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17591" y="3929379"/>
            <a:ext cx="1371600" cy="8107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05400" y="3917188"/>
            <a:ext cx="1399031" cy="835151"/>
          </a:xfrm>
          <a:custGeom>
            <a:avLst/>
            <a:gdLst/>
            <a:ahLst/>
            <a:cxnLst/>
            <a:rect l="l" t="t" r="r" b="b"/>
            <a:pathLst>
              <a:path w="1399031" h="835151">
                <a:moveTo>
                  <a:pt x="1399031" y="0"/>
                </a:moveTo>
                <a:lnTo>
                  <a:pt x="0" y="0"/>
                </a:lnTo>
                <a:lnTo>
                  <a:pt x="0" y="835151"/>
                </a:lnTo>
                <a:lnTo>
                  <a:pt x="1399031" y="835151"/>
                </a:lnTo>
                <a:lnTo>
                  <a:pt x="1399031" y="829056"/>
                </a:lnTo>
                <a:lnTo>
                  <a:pt x="12191" y="829056"/>
                </a:lnTo>
                <a:lnTo>
                  <a:pt x="6096" y="822960"/>
                </a:lnTo>
                <a:lnTo>
                  <a:pt x="12191" y="822960"/>
                </a:lnTo>
                <a:lnTo>
                  <a:pt x="12191" y="12191"/>
                </a:lnTo>
                <a:lnTo>
                  <a:pt x="6096" y="12191"/>
                </a:lnTo>
                <a:lnTo>
                  <a:pt x="12191" y="6096"/>
                </a:lnTo>
                <a:lnTo>
                  <a:pt x="1399031" y="6096"/>
                </a:lnTo>
                <a:lnTo>
                  <a:pt x="1399031" y="0"/>
                </a:lnTo>
                <a:close/>
              </a:path>
              <a:path w="1399031" h="835151">
                <a:moveTo>
                  <a:pt x="12191" y="822960"/>
                </a:moveTo>
                <a:lnTo>
                  <a:pt x="6096" y="822960"/>
                </a:lnTo>
                <a:lnTo>
                  <a:pt x="12191" y="829056"/>
                </a:lnTo>
                <a:lnTo>
                  <a:pt x="12191" y="822960"/>
                </a:lnTo>
                <a:close/>
              </a:path>
              <a:path w="1399031" h="835151">
                <a:moveTo>
                  <a:pt x="1383791" y="822960"/>
                </a:moveTo>
                <a:lnTo>
                  <a:pt x="12191" y="822960"/>
                </a:lnTo>
                <a:lnTo>
                  <a:pt x="12191" y="829056"/>
                </a:lnTo>
                <a:lnTo>
                  <a:pt x="1383791" y="829056"/>
                </a:lnTo>
                <a:lnTo>
                  <a:pt x="1383791" y="822960"/>
                </a:lnTo>
                <a:close/>
              </a:path>
              <a:path w="1399031" h="835151">
                <a:moveTo>
                  <a:pt x="1383791" y="6096"/>
                </a:moveTo>
                <a:lnTo>
                  <a:pt x="1383791" y="829056"/>
                </a:lnTo>
                <a:lnTo>
                  <a:pt x="1392936" y="822960"/>
                </a:lnTo>
                <a:lnTo>
                  <a:pt x="1399031" y="822960"/>
                </a:lnTo>
                <a:lnTo>
                  <a:pt x="1399031" y="12191"/>
                </a:lnTo>
                <a:lnTo>
                  <a:pt x="1392936" y="12191"/>
                </a:lnTo>
                <a:lnTo>
                  <a:pt x="1383791" y="6096"/>
                </a:lnTo>
                <a:close/>
              </a:path>
              <a:path w="1399031" h="835151">
                <a:moveTo>
                  <a:pt x="1399031" y="822960"/>
                </a:moveTo>
                <a:lnTo>
                  <a:pt x="1392936" y="822960"/>
                </a:lnTo>
                <a:lnTo>
                  <a:pt x="1383791" y="829056"/>
                </a:lnTo>
                <a:lnTo>
                  <a:pt x="1399031" y="829056"/>
                </a:lnTo>
                <a:lnTo>
                  <a:pt x="1399031" y="822960"/>
                </a:lnTo>
                <a:close/>
              </a:path>
              <a:path w="1399031" h="835151">
                <a:moveTo>
                  <a:pt x="12191" y="6096"/>
                </a:moveTo>
                <a:lnTo>
                  <a:pt x="6096" y="12191"/>
                </a:lnTo>
                <a:lnTo>
                  <a:pt x="12191" y="12191"/>
                </a:lnTo>
                <a:lnTo>
                  <a:pt x="12191" y="6096"/>
                </a:lnTo>
                <a:close/>
              </a:path>
              <a:path w="1399031" h="835151">
                <a:moveTo>
                  <a:pt x="1383791" y="6096"/>
                </a:moveTo>
                <a:lnTo>
                  <a:pt x="12191" y="6096"/>
                </a:lnTo>
                <a:lnTo>
                  <a:pt x="12191" y="12191"/>
                </a:lnTo>
                <a:lnTo>
                  <a:pt x="1383791" y="12191"/>
                </a:lnTo>
                <a:lnTo>
                  <a:pt x="1383791" y="6096"/>
                </a:lnTo>
                <a:close/>
              </a:path>
              <a:path w="1399031" h="835151">
                <a:moveTo>
                  <a:pt x="1399031" y="6096"/>
                </a:moveTo>
                <a:lnTo>
                  <a:pt x="1383791" y="6096"/>
                </a:lnTo>
                <a:lnTo>
                  <a:pt x="1392936" y="12191"/>
                </a:lnTo>
                <a:lnTo>
                  <a:pt x="1399031" y="12191"/>
                </a:lnTo>
                <a:lnTo>
                  <a:pt x="1399031" y="609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65832" y="4203700"/>
            <a:ext cx="2441447" cy="265175"/>
          </a:xfrm>
          <a:custGeom>
            <a:avLst/>
            <a:gdLst/>
            <a:ahLst/>
            <a:cxnLst/>
            <a:rect l="l" t="t" r="r" b="b"/>
            <a:pathLst>
              <a:path w="2441448" h="265175">
                <a:moveTo>
                  <a:pt x="2368296" y="188975"/>
                </a:moveTo>
                <a:lnTo>
                  <a:pt x="2365701" y="221404"/>
                </a:lnTo>
                <a:lnTo>
                  <a:pt x="2377440" y="222504"/>
                </a:lnTo>
                <a:lnTo>
                  <a:pt x="2377440" y="234695"/>
                </a:lnTo>
                <a:lnTo>
                  <a:pt x="2364638" y="234695"/>
                </a:lnTo>
                <a:lnTo>
                  <a:pt x="2362200" y="265175"/>
                </a:lnTo>
                <a:lnTo>
                  <a:pt x="2441447" y="234695"/>
                </a:lnTo>
                <a:lnTo>
                  <a:pt x="2377440" y="234695"/>
                </a:lnTo>
                <a:lnTo>
                  <a:pt x="2364733" y="233506"/>
                </a:lnTo>
                <a:lnTo>
                  <a:pt x="2439545" y="233506"/>
                </a:lnTo>
                <a:lnTo>
                  <a:pt x="2368296" y="188975"/>
                </a:lnTo>
                <a:close/>
              </a:path>
              <a:path w="2441448" h="265175">
                <a:moveTo>
                  <a:pt x="2365701" y="221404"/>
                </a:moveTo>
                <a:lnTo>
                  <a:pt x="2364733" y="233506"/>
                </a:lnTo>
                <a:lnTo>
                  <a:pt x="2377440" y="234695"/>
                </a:lnTo>
                <a:lnTo>
                  <a:pt x="2377440" y="222504"/>
                </a:lnTo>
                <a:lnTo>
                  <a:pt x="2365701" y="221404"/>
                </a:lnTo>
                <a:close/>
              </a:path>
              <a:path w="2441448" h="265175">
                <a:moveTo>
                  <a:pt x="3048" y="0"/>
                </a:moveTo>
                <a:lnTo>
                  <a:pt x="0" y="12191"/>
                </a:lnTo>
                <a:lnTo>
                  <a:pt x="2364733" y="233506"/>
                </a:lnTo>
                <a:lnTo>
                  <a:pt x="2365701" y="221404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92679" y="2637027"/>
            <a:ext cx="2898647" cy="1453896"/>
          </a:xfrm>
          <a:custGeom>
            <a:avLst/>
            <a:gdLst/>
            <a:ahLst/>
            <a:cxnLst/>
            <a:rect l="l" t="t" r="r" b="b"/>
            <a:pathLst>
              <a:path w="2898648" h="1453896">
                <a:moveTo>
                  <a:pt x="2826717" y="1427068"/>
                </a:moveTo>
                <a:lnTo>
                  <a:pt x="2813304" y="1453896"/>
                </a:lnTo>
                <a:lnTo>
                  <a:pt x="2898647" y="1453896"/>
                </a:lnTo>
                <a:lnTo>
                  <a:pt x="2882161" y="1432560"/>
                </a:lnTo>
                <a:lnTo>
                  <a:pt x="2837687" y="1432560"/>
                </a:lnTo>
                <a:lnTo>
                  <a:pt x="2826717" y="1427068"/>
                </a:lnTo>
                <a:close/>
              </a:path>
              <a:path w="2898648" h="1453896">
                <a:moveTo>
                  <a:pt x="2832813" y="1414876"/>
                </a:moveTo>
                <a:lnTo>
                  <a:pt x="2826717" y="1427068"/>
                </a:lnTo>
                <a:lnTo>
                  <a:pt x="2837687" y="1432560"/>
                </a:lnTo>
                <a:lnTo>
                  <a:pt x="2843784" y="1420368"/>
                </a:lnTo>
                <a:lnTo>
                  <a:pt x="2832813" y="1414876"/>
                </a:lnTo>
                <a:close/>
              </a:path>
              <a:path w="2898648" h="1453896">
                <a:moveTo>
                  <a:pt x="2846832" y="1386839"/>
                </a:moveTo>
                <a:lnTo>
                  <a:pt x="2832813" y="1414876"/>
                </a:lnTo>
                <a:lnTo>
                  <a:pt x="2843784" y="1420368"/>
                </a:lnTo>
                <a:lnTo>
                  <a:pt x="2837687" y="1432560"/>
                </a:lnTo>
                <a:lnTo>
                  <a:pt x="2882161" y="1432560"/>
                </a:lnTo>
                <a:lnTo>
                  <a:pt x="2846832" y="1386839"/>
                </a:lnTo>
                <a:close/>
              </a:path>
              <a:path w="2898648" h="1453896">
                <a:moveTo>
                  <a:pt x="6095" y="0"/>
                </a:moveTo>
                <a:lnTo>
                  <a:pt x="0" y="12192"/>
                </a:lnTo>
                <a:lnTo>
                  <a:pt x="2826717" y="1427068"/>
                </a:lnTo>
                <a:lnTo>
                  <a:pt x="2832813" y="1414876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42232" y="2335276"/>
            <a:ext cx="1301495" cy="1679448"/>
          </a:xfrm>
          <a:custGeom>
            <a:avLst/>
            <a:gdLst/>
            <a:ahLst/>
            <a:cxnLst/>
            <a:rect l="l" t="t" r="r" b="b"/>
            <a:pathLst>
              <a:path w="1301495" h="1679448">
                <a:moveTo>
                  <a:pt x="1248622" y="1624456"/>
                </a:moveTo>
                <a:lnTo>
                  <a:pt x="1225295" y="1642872"/>
                </a:lnTo>
                <a:lnTo>
                  <a:pt x="1301495" y="1679448"/>
                </a:lnTo>
                <a:lnTo>
                  <a:pt x="1291335" y="1633727"/>
                </a:lnTo>
                <a:lnTo>
                  <a:pt x="1255776" y="1633727"/>
                </a:lnTo>
                <a:lnTo>
                  <a:pt x="1248622" y="1624456"/>
                </a:lnTo>
                <a:close/>
              </a:path>
              <a:path w="1301495" h="1679448">
                <a:moveTo>
                  <a:pt x="1260564" y="1615028"/>
                </a:moveTo>
                <a:lnTo>
                  <a:pt x="1248622" y="1624456"/>
                </a:lnTo>
                <a:lnTo>
                  <a:pt x="1255776" y="1633727"/>
                </a:lnTo>
                <a:lnTo>
                  <a:pt x="1267967" y="1624584"/>
                </a:lnTo>
                <a:lnTo>
                  <a:pt x="1260564" y="1615028"/>
                </a:lnTo>
                <a:close/>
              </a:path>
              <a:path w="1301495" h="1679448">
                <a:moveTo>
                  <a:pt x="1283207" y="1597152"/>
                </a:moveTo>
                <a:lnTo>
                  <a:pt x="1260564" y="1615028"/>
                </a:lnTo>
                <a:lnTo>
                  <a:pt x="1267967" y="1624584"/>
                </a:lnTo>
                <a:lnTo>
                  <a:pt x="1255776" y="1633727"/>
                </a:lnTo>
                <a:lnTo>
                  <a:pt x="1291335" y="1633727"/>
                </a:lnTo>
                <a:lnTo>
                  <a:pt x="1283207" y="1597152"/>
                </a:lnTo>
                <a:close/>
              </a:path>
              <a:path w="1301495" h="1679448">
                <a:moveTo>
                  <a:pt x="9143" y="0"/>
                </a:moveTo>
                <a:lnTo>
                  <a:pt x="0" y="6096"/>
                </a:lnTo>
                <a:lnTo>
                  <a:pt x="1248622" y="1624456"/>
                </a:lnTo>
                <a:lnTo>
                  <a:pt x="1260564" y="1615028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90032" y="2338323"/>
            <a:ext cx="115823" cy="1600200"/>
          </a:xfrm>
          <a:custGeom>
            <a:avLst/>
            <a:gdLst/>
            <a:ahLst/>
            <a:cxnLst/>
            <a:rect l="l" t="t" r="r" b="b"/>
            <a:pathLst>
              <a:path w="115823" h="1600200">
                <a:moveTo>
                  <a:pt x="72653" y="1525726"/>
                </a:moveTo>
                <a:lnTo>
                  <a:pt x="39623" y="1527048"/>
                </a:lnTo>
                <a:lnTo>
                  <a:pt x="82295" y="1600200"/>
                </a:lnTo>
                <a:lnTo>
                  <a:pt x="110459" y="1536191"/>
                </a:lnTo>
                <a:lnTo>
                  <a:pt x="73151" y="1536191"/>
                </a:lnTo>
                <a:lnTo>
                  <a:pt x="72653" y="1525726"/>
                </a:lnTo>
                <a:close/>
              </a:path>
              <a:path w="115823" h="1600200">
                <a:moveTo>
                  <a:pt x="84822" y="1525240"/>
                </a:moveTo>
                <a:lnTo>
                  <a:pt x="72653" y="1525726"/>
                </a:lnTo>
                <a:lnTo>
                  <a:pt x="73151" y="1536191"/>
                </a:lnTo>
                <a:lnTo>
                  <a:pt x="85343" y="1536191"/>
                </a:lnTo>
                <a:lnTo>
                  <a:pt x="84822" y="1525240"/>
                </a:lnTo>
                <a:close/>
              </a:path>
              <a:path w="115823" h="1600200">
                <a:moveTo>
                  <a:pt x="115823" y="1524000"/>
                </a:moveTo>
                <a:lnTo>
                  <a:pt x="84822" y="1525240"/>
                </a:lnTo>
                <a:lnTo>
                  <a:pt x="85343" y="1536191"/>
                </a:lnTo>
                <a:lnTo>
                  <a:pt x="110459" y="1536191"/>
                </a:lnTo>
                <a:lnTo>
                  <a:pt x="115823" y="1524000"/>
                </a:lnTo>
                <a:close/>
              </a:path>
              <a:path w="115823" h="1600200">
                <a:moveTo>
                  <a:pt x="12191" y="0"/>
                </a:moveTo>
                <a:lnTo>
                  <a:pt x="0" y="0"/>
                </a:lnTo>
                <a:lnTo>
                  <a:pt x="72653" y="1525726"/>
                </a:lnTo>
                <a:lnTo>
                  <a:pt x="84822" y="1525240"/>
                </a:lnTo>
                <a:lnTo>
                  <a:pt x="12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25640" y="1759204"/>
            <a:ext cx="128015" cy="216408"/>
          </a:xfrm>
          <a:custGeom>
            <a:avLst/>
            <a:gdLst/>
            <a:ahLst/>
            <a:cxnLst/>
            <a:rect l="l" t="t" r="r" b="b"/>
            <a:pathLst>
              <a:path w="128015" h="216408">
                <a:moveTo>
                  <a:pt x="115824" y="0"/>
                </a:moveTo>
                <a:lnTo>
                  <a:pt x="91439" y="45720"/>
                </a:lnTo>
                <a:lnTo>
                  <a:pt x="103631" y="51816"/>
                </a:lnTo>
                <a:lnTo>
                  <a:pt x="128015" y="6096"/>
                </a:lnTo>
                <a:lnTo>
                  <a:pt x="115824" y="0"/>
                </a:lnTo>
                <a:close/>
              </a:path>
              <a:path w="128015" h="216408">
                <a:moveTo>
                  <a:pt x="73151" y="79248"/>
                </a:moveTo>
                <a:lnTo>
                  <a:pt x="67055" y="88392"/>
                </a:lnTo>
                <a:lnTo>
                  <a:pt x="79248" y="94487"/>
                </a:lnTo>
                <a:lnTo>
                  <a:pt x="85343" y="85344"/>
                </a:lnTo>
                <a:lnTo>
                  <a:pt x="73151" y="79248"/>
                </a:lnTo>
                <a:close/>
              </a:path>
              <a:path w="128015" h="216408">
                <a:moveTo>
                  <a:pt x="48767" y="121920"/>
                </a:moveTo>
                <a:lnTo>
                  <a:pt x="24383" y="167640"/>
                </a:lnTo>
                <a:lnTo>
                  <a:pt x="36575" y="173736"/>
                </a:lnTo>
                <a:lnTo>
                  <a:pt x="60959" y="128016"/>
                </a:lnTo>
                <a:lnTo>
                  <a:pt x="48767" y="121920"/>
                </a:lnTo>
                <a:close/>
              </a:path>
              <a:path w="128015" h="216408">
                <a:moveTo>
                  <a:pt x="6095" y="201168"/>
                </a:moveTo>
                <a:lnTo>
                  <a:pt x="0" y="210312"/>
                </a:lnTo>
                <a:lnTo>
                  <a:pt x="12191" y="216408"/>
                </a:lnTo>
                <a:lnTo>
                  <a:pt x="18287" y="207263"/>
                </a:lnTo>
                <a:lnTo>
                  <a:pt x="6095" y="201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88480" y="2003044"/>
            <a:ext cx="128016" cy="216407"/>
          </a:xfrm>
          <a:custGeom>
            <a:avLst/>
            <a:gdLst/>
            <a:ahLst/>
            <a:cxnLst/>
            <a:rect l="l" t="t" r="r" b="b"/>
            <a:pathLst>
              <a:path w="128016" h="216407">
                <a:moveTo>
                  <a:pt x="118872" y="0"/>
                </a:moveTo>
                <a:lnTo>
                  <a:pt x="94488" y="45719"/>
                </a:lnTo>
                <a:lnTo>
                  <a:pt x="103631" y="51815"/>
                </a:lnTo>
                <a:lnTo>
                  <a:pt x="128016" y="6095"/>
                </a:lnTo>
                <a:lnTo>
                  <a:pt x="118872" y="0"/>
                </a:lnTo>
                <a:close/>
              </a:path>
              <a:path w="128016" h="216407">
                <a:moveTo>
                  <a:pt x="76200" y="79247"/>
                </a:moveTo>
                <a:lnTo>
                  <a:pt x="70103" y="88391"/>
                </a:lnTo>
                <a:lnTo>
                  <a:pt x="79248" y="94487"/>
                </a:lnTo>
                <a:lnTo>
                  <a:pt x="85344" y="85343"/>
                </a:lnTo>
                <a:lnTo>
                  <a:pt x="76200" y="79247"/>
                </a:lnTo>
                <a:close/>
              </a:path>
              <a:path w="128016" h="216407">
                <a:moveTo>
                  <a:pt x="51816" y="121919"/>
                </a:moveTo>
                <a:lnTo>
                  <a:pt x="27431" y="167639"/>
                </a:lnTo>
                <a:lnTo>
                  <a:pt x="36575" y="173735"/>
                </a:lnTo>
                <a:lnTo>
                  <a:pt x="60960" y="128015"/>
                </a:lnTo>
                <a:lnTo>
                  <a:pt x="51816" y="121919"/>
                </a:lnTo>
                <a:close/>
              </a:path>
              <a:path w="128016" h="216407">
                <a:moveTo>
                  <a:pt x="9144" y="201167"/>
                </a:moveTo>
                <a:lnTo>
                  <a:pt x="0" y="210311"/>
                </a:lnTo>
                <a:lnTo>
                  <a:pt x="12192" y="216407"/>
                </a:lnTo>
                <a:lnTo>
                  <a:pt x="18288" y="207263"/>
                </a:lnTo>
                <a:lnTo>
                  <a:pt x="9144" y="2011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54368" y="2246883"/>
            <a:ext cx="128015" cy="219455"/>
          </a:xfrm>
          <a:custGeom>
            <a:avLst/>
            <a:gdLst/>
            <a:ahLst/>
            <a:cxnLst/>
            <a:rect l="l" t="t" r="r" b="b"/>
            <a:pathLst>
              <a:path w="128015" h="219455">
                <a:moveTo>
                  <a:pt x="115824" y="0"/>
                </a:moveTo>
                <a:lnTo>
                  <a:pt x="91439" y="45719"/>
                </a:lnTo>
                <a:lnTo>
                  <a:pt x="103631" y="51815"/>
                </a:lnTo>
                <a:lnTo>
                  <a:pt x="128015" y="6095"/>
                </a:lnTo>
                <a:lnTo>
                  <a:pt x="115824" y="0"/>
                </a:lnTo>
                <a:close/>
              </a:path>
              <a:path w="128015" h="219455">
                <a:moveTo>
                  <a:pt x="73151" y="79248"/>
                </a:moveTo>
                <a:lnTo>
                  <a:pt x="67055" y="91439"/>
                </a:lnTo>
                <a:lnTo>
                  <a:pt x="79248" y="97536"/>
                </a:lnTo>
                <a:lnTo>
                  <a:pt x="85343" y="85343"/>
                </a:lnTo>
                <a:lnTo>
                  <a:pt x="73151" y="79248"/>
                </a:lnTo>
                <a:close/>
              </a:path>
              <a:path w="128015" h="219455">
                <a:moveTo>
                  <a:pt x="48767" y="121919"/>
                </a:moveTo>
                <a:lnTo>
                  <a:pt x="24383" y="167639"/>
                </a:lnTo>
                <a:lnTo>
                  <a:pt x="36575" y="173736"/>
                </a:lnTo>
                <a:lnTo>
                  <a:pt x="60959" y="128015"/>
                </a:lnTo>
                <a:lnTo>
                  <a:pt x="48767" y="121919"/>
                </a:lnTo>
                <a:close/>
              </a:path>
              <a:path w="128015" h="219455">
                <a:moveTo>
                  <a:pt x="6096" y="201167"/>
                </a:moveTo>
                <a:lnTo>
                  <a:pt x="0" y="213360"/>
                </a:lnTo>
                <a:lnTo>
                  <a:pt x="12191" y="219455"/>
                </a:lnTo>
                <a:lnTo>
                  <a:pt x="18287" y="207263"/>
                </a:lnTo>
                <a:lnTo>
                  <a:pt x="6096" y="2011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20256" y="2493772"/>
            <a:ext cx="128016" cy="216407"/>
          </a:xfrm>
          <a:custGeom>
            <a:avLst/>
            <a:gdLst/>
            <a:ahLst/>
            <a:cxnLst/>
            <a:rect l="l" t="t" r="r" b="b"/>
            <a:pathLst>
              <a:path w="128016" h="216407">
                <a:moveTo>
                  <a:pt x="115824" y="0"/>
                </a:moveTo>
                <a:lnTo>
                  <a:pt x="91440" y="42672"/>
                </a:lnTo>
                <a:lnTo>
                  <a:pt x="103632" y="48767"/>
                </a:lnTo>
                <a:lnTo>
                  <a:pt x="128016" y="6095"/>
                </a:lnTo>
                <a:lnTo>
                  <a:pt x="115824" y="0"/>
                </a:lnTo>
                <a:close/>
              </a:path>
              <a:path w="128016" h="216407">
                <a:moveTo>
                  <a:pt x="73151" y="76200"/>
                </a:moveTo>
                <a:lnTo>
                  <a:pt x="67055" y="88391"/>
                </a:lnTo>
                <a:lnTo>
                  <a:pt x="79248" y="94487"/>
                </a:lnTo>
                <a:lnTo>
                  <a:pt x="85344" y="82295"/>
                </a:lnTo>
                <a:lnTo>
                  <a:pt x="73151" y="76200"/>
                </a:lnTo>
                <a:close/>
              </a:path>
              <a:path w="128016" h="216407">
                <a:moveTo>
                  <a:pt x="48768" y="121919"/>
                </a:moveTo>
                <a:lnTo>
                  <a:pt x="24384" y="164591"/>
                </a:lnTo>
                <a:lnTo>
                  <a:pt x="33527" y="170687"/>
                </a:lnTo>
                <a:lnTo>
                  <a:pt x="57912" y="128015"/>
                </a:lnTo>
                <a:lnTo>
                  <a:pt x="48768" y="121919"/>
                </a:lnTo>
                <a:close/>
              </a:path>
              <a:path w="128016" h="216407">
                <a:moveTo>
                  <a:pt x="6096" y="198119"/>
                </a:moveTo>
                <a:lnTo>
                  <a:pt x="0" y="210312"/>
                </a:lnTo>
                <a:lnTo>
                  <a:pt x="9144" y="216407"/>
                </a:lnTo>
                <a:lnTo>
                  <a:pt x="15240" y="204215"/>
                </a:lnTo>
                <a:lnTo>
                  <a:pt x="6096" y="198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83096" y="2737611"/>
            <a:ext cx="128015" cy="216408"/>
          </a:xfrm>
          <a:custGeom>
            <a:avLst/>
            <a:gdLst/>
            <a:ahLst/>
            <a:cxnLst/>
            <a:rect l="l" t="t" r="r" b="b"/>
            <a:pathLst>
              <a:path w="128015" h="216408">
                <a:moveTo>
                  <a:pt x="118872" y="0"/>
                </a:moveTo>
                <a:lnTo>
                  <a:pt x="94487" y="42672"/>
                </a:lnTo>
                <a:lnTo>
                  <a:pt x="103631" y="48767"/>
                </a:lnTo>
                <a:lnTo>
                  <a:pt x="128015" y="6096"/>
                </a:lnTo>
                <a:lnTo>
                  <a:pt x="118872" y="0"/>
                </a:lnTo>
                <a:close/>
              </a:path>
              <a:path w="128015" h="216408">
                <a:moveTo>
                  <a:pt x="73151" y="76200"/>
                </a:moveTo>
                <a:lnTo>
                  <a:pt x="67055" y="88391"/>
                </a:lnTo>
                <a:lnTo>
                  <a:pt x="79248" y="94487"/>
                </a:lnTo>
                <a:lnTo>
                  <a:pt x="85344" y="82296"/>
                </a:lnTo>
                <a:lnTo>
                  <a:pt x="73151" y="76200"/>
                </a:lnTo>
                <a:close/>
              </a:path>
              <a:path w="128015" h="216408">
                <a:moveTo>
                  <a:pt x="48768" y="121920"/>
                </a:moveTo>
                <a:lnTo>
                  <a:pt x="24383" y="164591"/>
                </a:lnTo>
                <a:lnTo>
                  <a:pt x="36575" y="170687"/>
                </a:lnTo>
                <a:lnTo>
                  <a:pt x="60959" y="128015"/>
                </a:lnTo>
                <a:lnTo>
                  <a:pt x="48768" y="121920"/>
                </a:lnTo>
                <a:close/>
              </a:path>
              <a:path w="128015" h="216408">
                <a:moveTo>
                  <a:pt x="6095" y="198120"/>
                </a:moveTo>
                <a:lnTo>
                  <a:pt x="0" y="210312"/>
                </a:lnTo>
                <a:lnTo>
                  <a:pt x="12191" y="216408"/>
                </a:lnTo>
                <a:lnTo>
                  <a:pt x="18287" y="204215"/>
                </a:lnTo>
                <a:lnTo>
                  <a:pt x="6095" y="198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48984" y="2981451"/>
            <a:ext cx="128015" cy="216408"/>
          </a:xfrm>
          <a:custGeom>
            <a:avLst/>
            <a:gdLst/>
            <a:ahLst/>
            <a:cxnLst/>
            <a:rect l="l" t="t" r="r" b="b"/>
            <a:pathLst>
              <a:path w="128015" h="216408">
                <a:moveTo>
                  <a:pt x="115824" y="0"/>
                </a:moveTo>
                <a:lnTo>
                  <a:pt x="91439" y="45720"/>
                </a:lnTo>
                <a:lnTo>
                  <a:pt x="103631" y="51815"/>
                </a:lnTo>
                <a:lnTo>
                  <a:pt x="128015" y="6096"/>
                </a:lnTo>
                <a:lnTo>
                  <a:pt x="115824" y="0"/>
                </a:lnTo>
                <a:close/>
              </a:path>
              <a:path w="128015" h="216408">
                <a:moveTo>
                  <a:pt x="73151" y="76200"/>
                </a:moveTo>
                <a:lnTo>
                  <a:pt x="67055" y="88392"/>
                </a:lnTo>
                <a:lnTo>
                  <a:pt x="79248" y="94487"/>
                </a:lnTo>
                <a:lnTo>
                  <a:pt x="85343" y="82296"/>
                </a:lnTo>
                <a:lnTo>
                  <a:pt x="73151" y="76200"/>
                </a:lnTo>
                <a:close/>
              </a:path>
              <a:path w="128015" h="216408">
                <a:moveTo>
                  <a:pt x="48767" y="121920"/>
                </a:moveTo>
                <a:lnTo>
                  <a:pt x="24383" y="167639"/>
                </a:lnTo>
                <a:lnTo>
                  <a:pt x="36575" y="173736"/>
                </a:lnTo>
                <a:lnTo>
                  <a:pt x="60960" y="128015"/>
                </a:lnTo>
                <a:lnTo>
                  <a:pt x="48767" y="121920"/>
                </a:lnTo>
                <a:close/>
              </a:path>
              <a:path w="128015" h="216408">
                <a:moveTo>
                  <a:pt x="6095" y="201168"/>
                </a:moveTo>
                <a:lnTo>
                  <a:pt x="0" y="210312"/>
                </a:lnTo>
                <a:lnTo>
                  <a:pt x="9143" y="216408"/>
                </a:lnTo>
                <a:lnTo>
                  <a:pt x="15239" y="207263"/>
                </a:lnTo>
                <a:lnTo>
                  <a:pt x="6095" y="201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11823" y="3225292"/>
            <a:ext cx="128015" cy="216408"/>
          </a:xfrm>
          <a:custGeom>
            <a:avLst/>
            <a:gdLst/>
            <a:ahLst/>
            <a:cxnLst/>
            <a:rect l="l" t="t" r="r" b="b"/>
            <a:pathLst>
              <a:path w="128015" h="216408">
                <a:moveTo>
                  <a:pt x="118872" y="0"/>
                </a:moveTo>
                <a:lnTo>
                  <a:pt x="94487" y="45720"/>
                </a:lnTo>
                <a:lnTo>
                  <a:pt x="103631" y="51816"/>
                </a:lnTo>
                <a:lnTo>
                  <a:pt x="128015" y="6096"/>
                </a:lnTo>
                <a:lnTo>
                  <a:pt x="118872" y="0"/>
                </a:lnTo>
                <a:close/>
              </a:path>
              <a:path w="128015" h="216408">
                <a:moveTo>
                  <a:pt x="76200" y="79248"/>
                </a:moveTo>
                <a:lnTo>
                  <a:pt x="70103" y="88392"/>
                </a:lnTo>
                <a:lnTo>
                  <a:pt x="79248" y="94487"/>
                </a:lnTo>
                <a:lnTo>
                  <a:pt x="85343" y="85344"/>
                </a:lnTo>
                <a:lnTo>
                  <a:pt x="76200" y="79248"/>
                </a:lnTo>
                <a:close/>
              </a:path>
              <a:path w="128015" h="216408">
                <a:moveTo>
                  <a:pt x="51815" y="121920"/>
                </a:moveTo>
                <a:lnTo>
                  <a:pt x="24384" y="167640"/>
                </a:lnTo>
                <a:lnTo>
                  <a:pt x="36575" y="173736"/>
                </a:lnTo>
                <a:lnTo>
                  <a:pt x="60960" y="128016"/>
                </a:lnTo>
                <a:lnTo>
                  <a:pt x="51815" y="121920"/>
                </a:lnTo>
                <a:close/>
              </a:path>
              <a:path w="128015" h="216408">
                <a:moveTo>
                  <a:pt x="6096" y="201168"/>
                </a:moveTo>
                <a:lnTo>
                  <a:pt x="0" y="210312"/>
                </a:lnTo>
                <a:lnTo>
                  <a:pt x="12191" y="216408"/>
                </a:lnTo>
                <a:lnTo>
                  <a:pt x="18287" y="207263"/>
                </a:lnTo>
                <a:lnTo>
                  <a:pt x="6096" y="201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00928" y="3469132"/>
            <a:ext cx="304800" cy="545591"/>
          </a:xfrm>
          <a:custGeom>
            <a:avLst/>
            <a:gdLst/>
            <a:ahLst/>
            <a:cxnLst/>
            <a:rect l="l" t="t" r="r" b="b"/>
            <a:pathLst>
              <a:path w="304800" h="545591">
                <a:moveTo>
                  <a:pt x="292608" y="0"/>
                </a:moveTo>
                <a:lnTo>
                  <a:pt x="268224" y="45719"/>
                </a:lnTo>
                <a:lnTo>
                  <a:pt x="280416" y="51815"/>
                </a:lnTo>
                <a:lnTo>
                  <a:pt x="304800" y="6095"/>
                </a:lnTo>
                <a:lnTo>
                  <a:pt x="292608" y="0"/>
                </a:lnTo>
                <a:close/>
              </a:path>
              <a:path w="304800" h="545591">
                <a:moveTo>
                  <a:pt x="249936" y="79247"/>
                </a:moveTo>
                <a:lnTo>
                  <a:pt x="243839" y="88391"/>
                </a:lnTo>
                <a:lnTo>
                  <a:pt x="256032" y="94487"/>
                </a:lnTo>
                <a:lnTo>
                  <a:pt x="262127" y="85343"/>
                </a:lnTo>
                <a:lnTo>
                  <a:pt x="249936" y="79247"/>
                </a:lnTo>
                <a:close/>
              </a:path>
              <a:path w="304800" h="545591">
                <a:moveTo>
                  <a:pt x="225551" y="121919"/>
                </a:moveTo>
                <a:lnTo>
                  <a:pt x="201168" y="167639"/>
                </a:lnTo>
                <a:lnTo>
                  <a:pt x="213360" y="173735"/>
                </a:lnTo>
                <a:lnTo>
                  <a:pt x="237744" y="128015"/>
                </a:lnTo>
                <a:lnTo>
                  <a:pt x="225551" y="121919"/>
                </a:lnTo>
                <a:close/>
              </a:path>
              <a:path w="304800" h="545591">
                <a:moveTo>
                  <a:pt x="182880" y="201167"/>
                </a:moveTo>
                <a:lnTo>
                  <a:pt x="176784" y="213359"/>
                </a:lnTo>
                <a:lnTo>
                  <a:pt x="188975" y="219455"/>
                </a:lnTo>
                <a:lnTo>
                  <a:pt x="195072" y="207263"/>
                </a:lnTo>
                <a:lnTo>
                  <a:pt x="182880" y="201167"/>
                </a:lnTo>
                <a:close/>
              </a:path>
              <a:path w="304800" h="545591">
                <a:moveTo>
                  <a:pt x="158496" y="243839"/>
                </a:moveTo>
                <a:lnTo>
                  <a:pt x="134112" y="289559"/>
                </a:lnTo>
                <a:lnTo>
                  <a:pt x="146304" y="295655"/>
                </a:lnTo>
                <a:lnTo>
                  <a:pt x="170687" y="252983"/>
                </a:lnTo>
                <a:lnTo>
                  <a:pt x="158496" y="243839"/>
                </a:lnTo>
                <a:close/>
              </a:path>
              <a:path w="304800" h="545591">
                <a:moveTo>
                  <a:pt x="115824" y="323088"/>
                </a:moveTo>
                <a:lnTo>
                  <a:pt x="109727" y="335279"/>
                </a:lnTo>
                <a:lnTo>
                  <a:pt x="118872" y="341375"/>
                </a:lnTo>
                <a:lnTo>
                  <a:pt x="124968" y="329183"/>
                </a:lnTo>
                <a:lnTo>
                  <a:pt x="115824" y="323088"/>
                </a:lnTo>
                <a:close/>
              </a:path>
              <a:path w="304800" h="545591">
                <a:moveTo>
                  <a:pt x="91439" y="368807"/>
                </a:moveTo>
                <a:lnTo>
                  <a:pt x="67056" y="411479"/>
                </a:lnTo>
                <a:lnTo>
                  <a:pt x="76200" y="417575"/>
                </a:lnTo>
                <a:lnTo>
                  <a:pt x="100584" y="374903"/>
                </a:lnTo>
                <a:lnTo>
                  <a:pt x="91439" y="368807"/>
                </a:lnTo>
                <a:close/>
              </a:path>
              <a:path w="304800" h="545591">
                <a:moveTo>
                  <a:pt x="3048" y="460247"/>
                </a:moveTo>
                <a:lnTo>
                  <a:pt x="0" y="545591"/>
                </a:lnTo>
                <a:lnTo>
                  <a:pt x="70104" y="496823"/>
                </a:lnTo>
                <a:lnTo>
                  <a:pt x="3048" y="460247"/>
                </a:lnTo>
                <a:close/>
              </a:path>
              <a:path w="304800" h="545591">
                <a:moveTo>
                  <a:pt x="48768" y="445007"/>
                </a:moveTo>
                <a:lnTo>
                  <a:pt x="42672" y="457200"/>
                </a:lnTo>
                <a:lnTo>
                  <a:pt x="51816" y="463295"/>
                </a:lnTo>
                <a:lnTo>
                  <a:pt x="57912" y="451103"/>
                </a:lnTo>
                <a:lnTo>
                  <a:pt x="48768" y="445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05728" y="3246627"/>
            <a:ext cx="1984248" cy="850392"/>
          </a:xfrm>
          <a:custGeom>
            <a:avLst/>
            <a:gdLst/>
            <a:ahLst/>
            <a:cxnLst/>
            <a:rect l="l" t="t" r="r" b="b"/>
            <a:pathLst>
              <a:path w="1984248" h="850392">
                <a:moveTo>
                  <a:pt x="1978152" y="0"/>
                </a:moveTo>
                <a:lnTo>
                  <a:pt x="1932431" y="21336"/>
                </a:lnTo>
                <a:lnTo>
                  <a:pt x="1935479" y="30480"/>
                </a:lnTo>
                <a:lnTo>
                  <a:pt x="1984248" y="12192"/>
                </a:lnTo>
                <a:lnTo>
                  <a:pt x="1978152" y="0"/>
                </a:lnTo>
                <a:close/>
              </a:path>
              <a:path w="1984248" h="850392">
                <a:moveTo>
                  <a:pt x="1895855" y="36575"/>
                </a:moveTo>
                <a:lnTo>
                  <a:pt x="1850136" y="54863"/>
                </a:lnTo>
                <a:lnTo>
                  <a:pt x="1853183" y="67056"/>
                </a:lnTo>
                <a:lnTo>
                  <a:pt x="1901952" y="45720"/>
                </a:lnTo>
                <a:lnTo>
                  <a:pt x="1895855" y="36575"/>
                </a:lnTo>
                <a:close/>
              </a:path>
              <a:path w="1984248" h="850392">
                <a:moveTo>
                  <a:pt x="1813560" y="70104"/>
                </a:moveTo>
                <a:lnTo>
                  <a:pt x="1767840" y="88392"/>
                </a:lnTo>
                <a:lnTo>
                  <a:pt x="1770888" y="100584"/>
                </a:lnTo>
                <a:lnTo>
                  <a:pt x="1819655" y="82296"/>
                </a:lnTo>
                <a:lnTo>
                  <a:pt x="1813560" y="70104"/>
                </a:lnTo>
                <a:close/>
              </a:path>
              <a:path w="1984248" h="850392">
                <a:moveTo>
                  <a:pt x="1731264" y="103632"/>
                </a:moveTo>
                <a:lnTo>
                  <a:pt x="1685544" y="124968"/>
                </a:lnTo>
                <a:lnTo>
                  <a:pt x="1691640" y="137160"/>
                </a:lnTo>
                <a:lnTo>
                  <a:pt x="1737360" y="115824"/>
                </a:lnTo>
                <a:lnTo>
                  <a:pt x="1731264" y="103632"/>
                </a:lnTo>
                <a:close/>
              </a:path>
              <a:path w="1984248" h="850392">
                <a:moveTo>
                  <a:pt x="1648968" y="140208"/>
                </a:moveTo>
                <a:lnTo>
                  <a:pt x="1603248" y="158496"/>
                </a:lnTo>
                <a:lnTo>
                  <a:pt x="1609344" y="170687"/>
                </a:lnTo>
                <a:lnTo>
                  <a:pt x="1655064" y="149351"/>
                </a:lnTo>
                <a:lnTo>
                  <a:pt x="1648968" y="140208"/>
                </a:lnTo>
                <a:close/>
              </a:path>
              <a:path w="1984248" h="850392">
                <a:moveTo>
                  <a:pt x="1569720" y="173736"/>
                </a:moveTo>
                <a:lnTo>
                  <a:pt x="1520952" y="192024"/>
                </a:lnTo>
                <a:lnTo>
                  <a:pt x="1527048" y="204216"/>
                </a:lnTo>
                <a:lnTo>
                  <a:pt x="1572768" y="185927"/>
                </a:lnTo>
                <a:lnTo>
                  <a:pt x="1569720" y="173736"/>
                </a:lnTo>
                <a:close/>
              </a:path>
              <a:path w="1984248" h="850392">
                <a:moveTo>
                  <a:pt x="1487424" y="207263"/>
                </a:moveTo>
                <a:lnTo>
                  <a:pt x="1438655" y="228600"/>
                </a:lnTo>
                <a:lnTo>
                  <a:pt x="1444752" y="240792"/>
                </a:lnTo>
                <a:lnTo>
                  <a:pt x="1490472" y="219456"/>
                </a:lnTo>
                <a:lnTo>
                  <a:pt x="1487424" y="207263"/>
                </a:lnTo>
                <a:close/>
              </a:path>
              <a:path w="1984248" h="850392">
                <a:moveTo>
                  <a:pt x="1405127" y="243839"/>
                </a:moveTo>
                <a:lnTo>
                  <a:pt x="1359407" y="262127"/>
                </a:lnTo>
                <a:lnTo>
                  <a:pt x="1362455" y="274320"/>
                </a:lnTo>
                <a:lnTo>
                  <a:pt x="1408176" y="256032"/>
                </a:lnTo>
                <a:lnTo>
                  <a:pt x="1405127" y="243839"/>
                </a:lnTo>
                <a:close/>
              </a:path>
              <a:path w="1984248" h="850392">
                <a:moveTo>
                  <a:pt x="1322831" y="277368"/>
                </a:moveTo>
                <a:lnTo>
                  <a:pt x="1277112" y="298704"/>
                </a:lnTo>
                <a:lnTo>
                  <a:pt x="1280160" y="307848"/>
                </a:lnTo>
                <a:lnTo>
                  <a:pt x="1328927" y="289560"/>
                </a:lnTo>
                <a:lnTo>
                  <a:pt x="1322831" y="277368"/>
                </a:lnTo>
                <a:close/>
              </a:path>
              <a:path w="1984248" h="850392">
                <a:moveTo>
                  <a:pt x="1240536" y="310896"/>
                </a:moveTo>
                <a:lnTo>
                  <a:pt x="1194816" y="332232"/>
                </a:lnTo>
                <a:lnTo>
                  <a:pt x="1197864" y="344424"/>
                </a:lnTo>
                <a:lnTo>
                  <a:pt x="1246631" y="323088"/>
                </a:lnTo>
                <a:lnTo>
                  <a:pt x="1240536" y="310896"/>
                </a:lnTo>
                <a:close/>
              </a:path>
              <a:path w="1984248" h="850392">
                <a:moveTo>
                  <a:pt x="1158240" y="347472"/>
                </a:moveTo>
                <a:lnTo>
                  <a:pt x="1112520" y="365760"/>
                </a:lnTo>
                <a:lnTo>
                  <a:pt x="1118616" y="377951"/>
                </a:lnTo>
                <a:lnTo>
                  <a:pt x="1164336" y="359663"/>
                </a:lnTo>
                <a:lnTo>
                  <a:pt x="1158240" y="347472"/>
                </a:lnTo>
                <a:close/>
              </a:path>
              <a:path w="1984248" h="850392">
                <a:moveTo>
                  <a:pt x="1075944" y="381000"/>
                </a:moveTo>
                <a:lnTo>
                  <a:pt x="1030224" y="402336"/>
                </a:lnTo>
                <a:lnTo>
                  <a:pt x="1036320" y="411480"/>
                </a:lnTo>
                <a:lnTo>
                  <a:pt x="1082040" y="393192"/>
                </a:lnTo>
                <a:lnTo>
                  <a:pt x="1075944" y="381000"/>
                </a:lnTo>
                <a:close/>
              </a:path>
              <a:path w="1984248" h="850392">
                <a:moveTo>
                  <a:pt x="996696" y="417575"/>
                </a:moveTo>
                <a:lnTo>
                  <a:pt x="947927" y="435863"/>
                </a:lnTo>
                <a:lnTo>
                  <a:pt x="954024" y="448056"/>
                </a:lnTo>
                <a:lnTo>
                  <a:pt x="999744" y="426720"/>
                </a:lnTo>
                <a:lnTo>
                  <a:pt x="996696" y="417575"/>
                </a:lnTo>
                <a:close/>
              </a:path>
              <a:path w="1984248" h="850392">
                <a:moveTo>
                  <a:pt x="914400" y="451104"/>
                </a:moveTo>
                <a:lnTo>
                  <a:pt x="865631" y="469392"/>
                </a:lnTo>
                <a:lnTo>
                  <a:pt x="871727" y="481584"/>
                </a:lnTo>
                <a:lnTo>
                  <a:pt x="917448" y="463296"/>
                </a:lnTo>
                <a:lnTo>
                  <a:pt x="914400" y="451104"/>
                </a:lnTo>
                <a:close/>
              </a:path>
              <a:path w="1984248" h="850392">
                <a:moveTo>
                  <a:pt x="832103" y="484632"/>
                </a:moveTo>
                <a:lnTo>
                  <a:pt x="783336" y="505968"/>
                </a:lnTo>
                <a:lnTo>
                  <a:pt x="789431" y="518160"/>
                </a:lnTo>
                <a:lnTo>
                  <a:pt x="835151" y="496824"/>
                </a:lnTo>
                <a:lnTo>
                  <a:pt x="832103" y="484632"/>
                </a:lnTo>
                <a:close/>
              </a:path>
              <a:path w="1984248" h="850392">
                <a:moveTo>
                  <a:pt x="749807" y="521208"/>
                </a:moveTo>
                <a:lnTo>
                  <a:pt x="704088" y="539496"/>
                </a:lnTo>
                <a:lnTo>
                  <a:pt x="707136" y="551688"/>
                </a:lnTo>
                <a:lnTo>
                  <a:pt x="755903" y="530351"/>
                </a:lnTo>
                <a:lnTo>
                  <a:pt x="749807" y="521208"/>
                </a:lnTo>
                <a:close/>
              </a:path>
              <a:path w="1984248" h="850392">
                <a:moveTo>
                  <a:pt x="667512" y="554736"/>
                </a:moveTo>
                <a:lnTo>
                  <a:pt x="621792" y="573024"/>
                </a:lnTo>
                <a:lnTo>
                  <a:pt x="624840" y="585216"/>
                </a:lnTo>
                <a:lnTo>
                  <a:pt x="673607" y="566927"/>
                </a:lnTo>
                <a:lnTo>
                  <a:pt x="667512" y="554736"/>
                </a:lnTo>
                <a:close/>
              </a:path>
              <a:path w="1984248" h="850392">
                <a:moveTo>
                  <a:pt x="585216" y="588263"/>
                </a:moveTo>
                <a:lnTo>
                  <a:pt x="539496" y="609600"/>
                </a:lnTo>
                <a:lnTo>
                  <a:pt x="545592" y="621792"/>
                </a:lnTo>
                <a:lnTo>
                  <a:pt x="591312" y="600456"/>
                </a:lnTo>
                <a:lnTo>
                  <a:pt x="585216" y="588263"/>
                </a:lnTo>
                <a:close/>
              </a:path>
              <a:path w="1984248" h="850392">
                <a:moveTo>
                  <a:pt x="502920" y="624839"/>
                </a:moveTo>
                <a:lnTo>
                  <a:pt x="457200" y="643127"/>
                </a:lnTo>
                <a:lnTo>
                  <a:pt x="463296" y="655320"/>
                </a:lnTo>
                <a:lnTo>
                  <a:pt x="509016" y="637032"/>
                </a:lnTo>
                <a:lnTo>
                  <a:pt x="502920" y="624839"/>
                </a:lnTo>
                <a:close/>
              </a:path>
              <a:path w="1984248" h="850392">
                <a:moveTo>
                  <a:pt x="423672" y="658368"/>
                </a:moveTo>
                <a:lnTo>
                  <a:pt x="374903" y="679704"/>
                </a:lnTo>
                <a:lnTo>
                  <a:pt x="381000" y="688848"/>
                </a:lnTo>
                <a:lnTo>
                  <a:pt x="426720" y="670560"/>
                </a:lnTo>
                <a:lnTo>
                  <a:pt x="423672" y="658368"/>
                </a:lnTo>
                <a:close/>
              </a:path>
              <a:path w="1984248" h="850392">
                <a:moveTo>
                  <a:pt x="341375" y="691896"/>
                </a:moveTo>
                <a:lnTo>
                  <a:pt x="292608" y="713232"/>
                </a:lnTo>
                <a:lnTo>
                  <a:pt x="298703" y="725424"/>
                </a:lnTo>
                <a:lnTo>
                  <a:pt x="344424" y="704088"/>
                </a:lnTo>
                <a:lnTo>
                  <a:pt x="341375" y="691896"/>
                </a:lnTo>
                <a:close/>
              </a:path>
              <a:path w="1984248" h="850392">
                <a:moveTo>
                  <a:pt x="259080" y="728472"/>
                </a:moveTo>
                <a:lnTo>
                  <a:pt x="210312" y="746760"/>
                </a:lnTo>
                <a:lnTo>
                  <a:pt x="216408" y="758951"/>
                </a:lnTo>
                <a:lnTo>
                  <a:pt x="262127" y="740663"/>
                </a:lnTo>
                <a:lnTo>
                  <a:pt x="259080" y="728472"/>
                </a:lnTo>
                <a:close/>
              </a:path>
              <a:path w="1984248" h="850392">
                <a:moveTo>
                  <a:pt x="176784" y="762000"/>
                </a:moveTo>
                <a:lnTo>
                  <a:pt x="131063" y="783336"/>
                </a:lnTo>
                <a:lnTo>
                  <a:pt x="134112" y="795527"/>
                </a:lnTo>
                <a:lnTo>
                  <a:pt x="182880" y="774192"/>
                </a:lnTo>
                <a:lnTo>
                  <a:pt x="176784" y="762000"/>
                </a:lnTo>
                <a:close/>
              </a:path>
              <a:path w="1984248" h="850392">
                <a:moveTo>
                  <a:pt x="54863" y="780288"/>
                </a:moveTo>
                <a:lnTo>
                  <a:pt x="0" y="844296"/>
                </a:lnTo>
                <a:lnTo>
                  <a:pt x="85344" y="850392"/>
                </a:lnTo>
                <a:lnTo>
                  <a:pt x="74742" y="826008"/>
                </a:lnTo>
                <a:lnTo>
                  <a:pt x="60960" y="826008"/>
                </a:lnTo>
                <a:lnTo>
                  <a:pt x="54863" y="813816"/>
                </a:lnTo>
                <a:lnTo>
                  <a:pt x="67352" y="809012"/>
                </a:lnTo>
                <a:lnTo>
                  <a:pt x="54863" y="780288"/>
                </a:lnTo>
                <a:close/>
              </a:path>
              <a:path w="1984248" h="850392">
                <a:moveTo>
                  <a:pt x="67352" y="809012"/>
                </a:moveTo>
                <a:lnTo>
                  <a:pt x="54863" y="813816"/>
                </a:lnTo>
                <a:lnTo>
                  <a:pt x="60960" y="826008"/>
                </a:lnTo>
                <a:lnTo>
                  <a:pt x="72438" y="820710"/>
                </a:lnTo>
                <a:lnTo>
                  <a:pt x="67352" y="809012"/>
                </a:lnTo>
                <a:close/>
              </a:path>
              <a:path w="1984248" h="850392">
                <a:moveTo>
                  <a:pt x="72438" y="820710"/>
                </a:moveTo>
                <a:lnTo>
                  <a:pt x="60960" y="826008"/>
                </a:lnTo>
                <a:lnTo>
                  <a:pt x="74742" y="826008"/>
                </a:lnTo>
                <a:lnTo>
                  <a:pt x="72438" y="820710"/>
                </a:lnTo>
                <a:close/>
              </a:path>
              <a:path w="1984248" h="850392">
                <a:moveTo>
                  <a:pt x="94487" y="798576"/>
                </a:moveTo>
                <a:lnTo>
                  <a:pt x="67352" y="809012"/>
                </a:lnTo>
                <a:lnTo>
                  <a:pt x="72438" y="820710"/>
                </a:lnTo>
                <a:lnTo>
                  <a:pt x="100584" y="807720"/>
                </a:lnTo>
                <a:lnTo>
                  <a:pt x="94487" y="798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73879" y="4161028"/>
            <a:ext cx="460248" cy="170688"/>
          </a:xfrm>
          <a:custGeom>
            <a:avLst/>
            <a:gdLst/>
            <a:ahLst/>
            <a:cxnLst/>
            <a:rect l="l" t="t" r="r" b="b"/>
            <a:pathLst>
              <a:path w="460248" h="170688">
                <a:moveTo>
                  <a:pt x="385258" y="139623"/>
                </a:moveTo>
                <a:lnTo>
                  <a:pt x="374904" y="170688"/>
                </a:lnTo>
                <a:lnTo>
                  <a:pt x="460248" y="158496"/>
                </a:lnTo>
                <a:lnTo>
                  <a:pt x="445008" y="143256"/>
                </a:lnTo>
                <a:lnTo>
                  <a:pt x="396240" y="143256"/>
                </a:lnTo>
                <a:lnTo>
                  <a:pt x="385258" y="139623"/>
                </a:lnTo>
                <a:close/>
              </a:path>
              <a:path w="460248" h="170688">
                <a:moveTo>
                  <a:pt x="388630" y="129508"/>
                </a:moveTo>
                <a:lnTo>
                  <a:pt x="385258" y="139623"/>
                </a:lnTo>
                <a:lnTo>
                  <a:pt x="396240" y="143256"/>
                </a:lnTo>
                <a:lnTo>
                  <a:pt x="402336" y="134112"/>
                </a:lnTo>
                <a:lnTo>
                  <a:pt x="388630" y="129508"/>
                </a:lnTo>
                <a:close/>
              </a:path>
              <a:path w="460248" h="170688">
                <a:moveTo>
                  <a:pt x="399288" y="97536"/>
                </a:moveTo>
                <a:lnTo>
                  <a:pt x="388630" y="129508"/>
                </a:lnTo>
                <a:lnTo>
                  <a:pt x="402336" y="134112"/>
                </a:lnTo>
                <a:lnTo>
                  <a:pt x="396240" y="143256"/>
                </a:lnTo>
                <a:lnTo>
                  <a:pt x="445008" y="143256"/>
                </a:lnTo>
                <a:lnTo>
                  <a:pt x="399288" y="97536"/>
                </a:lnTo>
                <a:close/>
              </a:path>
              <a:path w="460248" h="170688">
                <a:moveTo>
                  <a:pt x="3048" y="0"/>
                </a:moveTo>
                <a:lnTo>
                  <a:pt x="0" y="12192"/>
                </a:lnTo>
                <a:lnTo>
                  <a:pt x="385258" y="139623"/>
                </a:lnTo>
                <a:lnTo>
                  <a:pt x="388630" y="129508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75944" y="424180"/>
            <a:ext cx="917447" cy="1371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63752" y="411987"/>
            <a:ext cx="944879" cy="1399031"/>
          </a:xfrm>
          <a:custGeom>
            <a:avLst/>
            <a:gdLst/>
            <a:ahLst/>
            <a:cxnLst/>
            <a:rect l="l" t="t" r="r" b="b"/>
            <a:pathLst>
              <a:path w="944879" h="1399031">
                <a:moveTo>
                  <a:pt x="944879" y="0"/>
                </a:moveTo>
                <a:lnTo>
                  <a:pt x="0" y="0"/>
                </a:lnTo>
                <a:lnTo>
                  <a:pt x="0" y="1399031"/>
                </a:lnTo>
                <a:lnTo>
                  <a:pt x="944879" y="1399031"/>
                </a:lnTo>
                <a:lnTo>
                  <a:pt x="944879" y="1392935"/>
                </a:lnTo>
                <a:lnTo>
                  <a:pt x="12191" y="1392935"/>
                </a:lnTo>
                <a:lnTo>
                  <a:pt x="6095" y="1383791"/>
                </a:lnTo>
                <a:lnTo>
                  <a:pt x="12191" y="1383791"/>
                </a:lnTo>
                <a:lnTo>
                  <a:pt x="12191" y="12191"/>
                </a:lnTo>
                <a:lnTo>
                  <a:pt x="6095" y="12191"/>
                </a:lnTo>
                <a:lnTo>
                  <a:pt x="12191" y="6095"/>
                </a:lnTo>
                <a:lnTo>
                  <a:pt x="944879" y="6095"/>
                </a:lnTo>
                <a:lnTo>
                  <a:pt x="944879" y="0"/>
                </a:lnTo>
                <a:close/>
              </a:path>
              <a:path w="944879" h="1399031">
                <a:moveTo>
                  <a:pt x="12191" y="1383791"/>
                </a:moveTo>
                <a:lnTo>
                  <a:pt x="6095" y="1383791"/>
                </a:lnTo>
                <a:lnTo>
                  <a:pt x="12191" y="1392935"/>
                </a:lnTo>
                <a:lnTo>
                  <a:pt x="12191" y="1383791"/>
                </a:lnTo>
                <a:close/>
              </a:path>
              <a:path w="944879" h="1399031">
                <a:moveTo>
                  <a:pt x="929640" y="1383791"/>
                </a:moveTo>
                <a:lnTo>
                  <a:pt x="12191" y="1383791"/>
                </a:lnTo>
                <a:lnTo>
                  <a:pt x="12191" y="1392935"/>
                </a:lnTo>
                <a:lnTo>
                  <a:pt x="929640" y="1392935"/>
                </a:lnTo>
                <a:lnTo>
                  <a:pt x="929640" y="1383791"/>
                </a:lnTo>
                <a:close/>
              </a:path>
              <a:path w="944879" h="1399031">
                <a:moveTo>
                  <a:pt x="929640" y="6095"/>
                </a:moveTo>
                <a:lnTo>
                  <a:pt x="929640" y="1392935"/>
                </a:lnTo>
                <a:lnTo>
                  <a:pt x="938784" y="1383791"/>
                </a:lnTo>
                <a:lnTo>
                  <a:pt x="944879" y="1383791"/>
                </a:lnTo>
                <a:lnTo>
                  <a:pt x="944879" y="12191"/>
                </a:lnTo>
                <a:lnTo>
                  <a:pt x="938784" y="12191"/>
                </a:lnTo>
                <a:lnTo>
                  <a:pt x="929640" y="6095"/>
                </a:lnTo>
                <a:close/>
              </a:path>
              <a:path w="944879" h="1399031">
                <a:moveTo>
                  <a:pt x="944879" y="1383791"/>
                </a:moveTo>
                <a:lnTo>
                  <a:pt x="938784" y="1383791"/>
                </a:lnTo>
                <a:lnTo>
                  <a:pt x="929640" y="1392935"/>
                </a:lnTo>
                <a:lnTo>
                  <a:pt x="944879" y="1392935"/>
                </a:lnTo>
                <a:lnTo>
                  <a:pt x="944879" y="1383791"/>
                </a:lnTo>
                <a:close/>
              </a:path>
              <a:path w="944879" h="1399031">
                <a:moveTo>
                  <a:pt x="12191" y="6095"/>
                </a:moveTo>
                <a:lnTo>
                  <a:pt x="6095" y="12191"/>
                </a:lnTo>
                <a:lnTo>
                  <a:pt x="12191" y="12191"/>
                </a:lnTo>
                <a:lnTo>
                  <a:pt x="12191" y="6095"/>
                </a:lnTo>
                <a:close/>
              </a:path>
              <a:path w="944879" h="1399031">
                <a:moveTo>
                  <a:pt x="929640" y="6095"/>
                </a:moveTo>
                <a:lnTo>
                  <a:pt x="12191" y="6095"/>
                </a:lnTo>
                <a:lnTo>
                  <a:pt x="12191" y="12191"/>
                </a:lnTo>
                <a:lnTo>
                  <a:pt x="929640" y="12191"/>
                </a:lnTo>
                <a:lnTo>
                  <a:pt x="929640" y="6095"/>
                </a:lnTo>
                <a:close/>
              </a:path>
              <a:path w="944879" h="1399031">
                <a:moveTo>
                  <a:pt x="944879" y="6095"/>
                </a:moveTo>
                <a:lnTo>
                  <a:pt x="929640" y="6095"/>
                </a:lnTo>
                <a:lnTo>
                  <a:pt x="938784" y="12191"/>
                </a:lnTo>
                <a:lnTo>
                  <a:pt x="944879" y="12191"/>
                </a:lnTo>
                <a:lnTo>
                  <a:pt x="944879" y="609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75944" y="424180"/>
            <a:ext cx="917447" cy="1371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63752" y="411987"/>
            <a:ext cx="944879" cy="1399031"/>
          </a:xfrm>
          <a:custGeom>
            <a:avLst/>
            <a:gdLst/>
            <a:ahLst/>
            <a:cxnLst/>
            <a:rect l="l" t="t" r="r" b="b"/>
            <a:pathLst>
              <a:path w="944879" h="1399031">
                <a:moveTo>
                  <a:pt x="944879" y="0"/>
                </a:moveTo>
                <a:lnTo>
                  <a:pt x="0" y="0"/>
                </a:lnTo>
                <a:lnTo>
                  <a:pt x="0" y="1399031"/>
                </a:lnTo>
                <a:lnTo>
                  <a:pt x="944879" y="1399031"/>
                </a:lnTo>
                <a:lnTo>
                  <a:pt x="944879" y="1392935"/>
                </a:lnTo>
                <a:lnTo>
                  <a:pt x="12191" y="1392935"/>
                </a:lnTo>
                <a:lnTo>
                  <a:pt x="6095" y="1383791"/>
                </a:lnTo>
                <a:lnTo>
                  <a:pt x="12191" y="1383791"/>
                </a:lnTo>
                <a:lnTo>
                  <a:pt x="12191" y="12191"/>
                </a:lnTo>
                <a:lnTo>
                  <a:pt x="6095" y="12191"/>
                </a:lnTo>
                <a:lnTo>
                  <a:pt x="12191" y="6095"/>
                </a:lnTo>
                <a:lnTo>
                  <a:pt x="944879" y="6095"/>
                </a:lnTo>
                <a:lnTo>
                  <a:pt x="944879" y="0"/>
                </a:lnTo>
                <a:close/>
              </a:path>
              <a:path w="944879" h="1399031">
                <a:moveTo>
                  <a:pt x="12191" y="1383791"/>
                </a:moveTo>
                <a:lnTo>
                  <a:pt x="6095" y="1383791"/>
                </a:lnTo>
                <a:lnTo>
                  <a:pt x="12191" y="1392935"/>
                </a:lnTo>
                <a:lnTo>
                  <a:pt x="12191" y="1383791"/>
                </a:lnTo>
                <a:close/>
              </a:path>
              <a:path w="944879" h="1399031">
                <a:moveTo>
                  <a:pt x="929640" y="1383791"/>
                </a:moveTo>
                <a:lnTo>
                  <a:pt x="12191" y="1383791"/>
                </a:lnTo>
                <a:lnTo>
                  <a:pt x="12191" y="1392935"/>
                </a:lnTo>
                <a:lnTo>
                  <a:pt x="929640" y="1392935"/>
                </a:lnTo>
                <a:lnTo>
                  <a:pt x="929640" y="1383791"/>
                </a:lnTo>
                <a:close/>
              </a:path>
              <a:path w="944879" h="1399031">
                <a:moveTo>
                  <a:pt x="929640" y="6095"/>
                </a:moveTo>
                <a:lnTo>
                  <a:pt x="929640" y="1392935"/>
                </a:lnTo>
                <a:lnTo>
                  <a:pt x="938784" y="1383791"/>
                </a:lnTo>
                <a:lnTo>
                  <a:pt x="944879" y="1383791"/>
                </a:lnTo>
                <a:lnTo>
                  <a:pt x="944879" y="12191"/>
                </a:lnTo>
                <a:lnTo>
                  <a:pt x="938784" y="12191"/>
                </a:lnTo>
                <a:lnTo>
                  <a:pt x="929640" y="6095"/>
                </a:lnTo>
                <a:close/>
              </a:path>
              <a:path w="944879" h="1399031">
                <a:moveTo>
                  <a:pt x="944879" y="1383791"/>
                </a:moveTo>
                <a:lnTo>
                  <a:pt x="938784" y="1383791"/>
                </a:lnTo>
                <a:lnTo>
                  <a:pt x="929640" y="1392935"/>
                </a:lnTo>
                <a:lnTo>
                  <a:pt x="944879" y="1392935"/>
                </a:lnTo>
                <a:lnTo>
                  <a:pt x="944879" y="1383791"/>
                </a:lnTo>
                <a:close/>
              </a:path>
              <a:path w="944879" h="1399031">
                <a:moveTo>
                  <a:pt x="12191" y="6095"/>
                </a:moveTo>
                <a:lnTo>
                  <a:pt x="6095" y="12191"/>
                </a:lnTo>
                <a:lnTo>
                  <a:pt x="12191" y="12191"/>
                </a:lnTo>
                <a:lnTo>
                  <a:pt x="12191" y="6095"/>
                </a:lnTo>
                <a:close/>
              </a:path>
              <a:path w="944879" h="1399031">
                <a:moveTo>
                  <a:pt x="929640" y="6095"/>
                </a:moveTo>
                <a:lnTo>
                  <a:pt x="12191" y="6095"/>
                </a:lnTo>
                <a:lnTo>
                  <a:pt x="12191" y="12191"/>
                </a:lnTo>
                <a:lnTo>
                  <a:pt x="929640" y="12191"/>
                </a:lnTo>
                <a:lnTo>
                  <a:pt x="929640" y="6095"/>
                </a:lnTo>
                <a:close/>
              </a:path>
              <a:path w="944879" h="1399031">
                <a:moveTo>
                  <a:pt x="944879" y="6095"/>
                </a:moveTo>
                <a:lnTo>
                  <a:pt x="929640" y="6095"/>
                </a:lnTo>
                <a:lnTo>
                  <a:pt x="938784" y="12191"/>
                </a:lnTo>
                <a:lnTo>
                  <a:pt x="944879" y="12191"/>
                </a:lnTo>
                <a:lnTo>
                  <a:pt x="944879" y="609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28344" y="576580"/>
            <a:ext cx="917447" cy="1371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16152" y="564387"/>
            <a:ext cx="944879" cy="1399031"/>
          </a:xfrm>
          <a:custGeom>
            <a:avLst/>
            <a:gdLst/>
            <a:ahLst/>
            <a:cxnLst/>
            <a:rect l="l" t="t" r="r" b="b"/>
            <a:pathLst>
              <a:path w="944879" h="1399031">
                <a:moveTo>
                  <a:pt x="944879" y="0"/>
                </a:moveTo>
                <a:lnTo>
                  <a:pt x="0" y="0"/>
                </a:lnTo>
                <a:lnTo>
                  <a:pt x="0" y="1399031"/>
                </a:lnTo>
                <a:lnTo>
                  <a:pt x="944879" y="1399031"/>
                </a:lnTo>
                <a:lnTo>
                  <a:pt x="944879" y="1392935"/>
                </a:lnTo>
                <a:lnTo>
                  <a:pt x="12191" y="1392935"/>
                </a:lnTo>
                <a:lnTo>
                  <a:pt x="6095" y="1383791"/>
                </a:lnTo>
                <a:lnTo>
                  <a:pt x="12191" y="1383791"/>
                </a:lnTo>
                <a:lnTo>
                  <a:pt x="12191" y="12191"/>
                </a:lnTo>
                <a:lnTo>
                  <a:pt x="6095" y="12191"/>
                </a:lnTo>
                <a:lnTo>
                  <a:pt x="12191" y="6095"/>
                </a:lnTo>
                <a:lnTo>
                  <a:pt x="944879" y="6095"/>
                </a:lnTo>
                <a:lnTo>
                  <a:pt x="944879" y="0"/>
                </a:lnTo>
                <a:close/>
              </a:path>
              <a:path w="944879" h="1399031">
                <a:moveTo>
                  <a:pt x="12191" y="1383791"/>
                </a:moveTo>
                <a:lnTo>
                  <a:pt x="6095" y="1383791"/>
                </a:lnTo>
                <a:lnTo>
                  <a:pt x="12191" y="1392935"/>
                </a:lnTo>
                <a:lnTo>
                  <a:pt x="12191" y="1383791"/>
                </a:lnTo>
                <a:close/>
              </a:path>
              <a:path w="944879" h="1399031">
                <a:moveTo>
                  <a:pt x="929640" y="1383791"/>
                </a:moveTo>
                <a:lnTo>
                  <a:pt x="12191" y="1383791"/>
                </a:lnTo>
                <a:lnTo>
                  <a:pt x="12191" y="1392935"/>
                </a:lnTo>
                <a:lnTo>
                  <a:pt x="929640" y="1392935"/>
                </a:lnTo>
                <a:lnTo>
                  <a:pt x="929640" y="1383791"/>
                </a:lnTo>
                <a:close/>
              </a:path>
              <a:path w="944879" h="1399031">
                <a:moveTo>
                  <a:pt x="929640" y="6095"/>
                </a:moveTo>
                <a:lnTo>
                  <a:pt x="929640" y="1392935"/>
                </a:lnTo>
                <a:lnTo>
                  <a:pt x="938784" y="1383791"/>
                </a:lnTo>
                <a:lnTo>
                  <a:pt x="944879" y="1383791"/>
                </a:lnTo>
                <a:lnTo>
                  <a:pt x="944879" y="12191"/>
                </a:lnTo>
                <a:lnTo>
                  <a:pt x="938784" y="12191"/>
                </a:lnTo>
                <a:lnTo>
                  <a:pt x="929640" y="6095"/>
                </a:lnTo>
                <a:close/>
              </a:path>
              <a:path w="944879" h="1399031">
                <a:moveTo>
                  <a:pt x="944879" y="1383791"/>
                </a:moveTo>
                <a:lnTo>
                  <a:pt x="938784" y="1383791"/>
                </a:lnTo>
                <a:lnTo>
                  <a:pt x="929640" y="1392935"/>
                </a:lnTo>
                <a:lnTo>
                  <a:pt x="944879" y="1392935"/>
                </a:lnTo>
                <a:lnTo>
                  <a:pt x="944879" y="1383791"/>
                </a:lnTo>
                <a:close/>
              </a:path>
              <a:path w="944879" h="1399031">
                <a:moveTo>
                  <a:pt x="12191" y="6095"/>
                </a:moveTo>
                <a:lnTo>
                  <a:pt x="6095" y="12191"/>
                </a:lnTo>
                <a:lnTo>
                  <a:pt x="12191" y="12191"/>
                </a:lnTo>
                <a:lnTo>
                  <a:pt x="12191" y="6095"/>
                </a:lnTo>
                <a:close/>
              </a:path>
              <a:path w="944879" h="1399031">
                <a:moveTo>
                  <a:pt x="929640" y="6095"/>
                </a:moveTo>
                <a:lnTo>
                  <a:pt x="12191" y="6095"/>
                </a:lnTo>
                <a:lnTo>
                  <a:pt x="12191" y="12191"/>
                </a:lnTo>
                <a:lnTo>
                  <a:pt x="929640" y="12191"/>
                </a:lnTo>
                <a:lnTo>
                  <a:pt x="929640" y="6095"/>
                </a:lnTo>
                <a:close/>
              </a:path>
              <a:path w="944879" h="1399031">
                <a:moveTo>
                  <a:pt x="944879" y="6095"/>
                </a:moveTo>
                <a:lnTo>
                  <a:pt x="929640" y="6095"/>
                </a:lnTo>
                <a:lnTo>
                  <a:pt x="938784" y="12191"/>
                </a:lnTo>
                <a:lnTo>
                  <a:pt x="944879" y="12191"/>
                </a:lnTo>
                <a:lnTo>
                  <a:pt x="944879" y="609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28344" y="576580"/>
            <a:ext cx="917447" cy="1371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16152" y="564387"/>
            <a:ext cx="944879" cy="1399031"/>
          </a:xfrm>
          <a:custGeom>
            <a:avLst/>
            <a:gdLst/>
            <a:ahLst/>
            <a:cxnLst/>
            <a:rect l="l" t="t" r="r" b="b"/>
            <a:pathLst>
              <a:path w="944879" h="1399031">
                <a:moveTo>
                  <a:pt x="944879" y="0"/>
                </a:moveTo>
                <a:lnTo>
                  <a:pt x="0" y="0"/>
                </a:lnTo>
                <a:lnTo>
                  <a:pt x="0" y="1399031"/>
                </a:lnTo>
                <a:lnTo>
                  <a:pt x="944879" y="1399031"/>
                </a:lnTo>
                <a:lnTo>
                  <a:pt x="944879" y="1392935"/>
                </a:lnTo>
                <a:lnTo>
                  <a:pt x="12191" y="1392935"/>
                </a:lnTo>
                <a:lnTo>
                  <a:pt x="6095" y="1383791"/>
                </a:lnTo>
                <a:lnTo>
                  <a:pt x="12191" y="1383791"/>
                </a:lnTo>
                <a:lnTo>
                  <a:pt x="12191" y="12191"/>
                </a:lnTo>
                <a:lnTo>
                  <a:pt x="6095" y="12191"/>
                </a:lnTo>
                <a:lnTo>
                  <a:pt x="12191" y="6095"/>
                </a:lnTo>
                <a:lnTo>
                  <a:pt x="944879" y="6095"/>
                </a:lnTo>
                <a:lnTo>
                  <a:pt x="944879" y="0"/>
                </a:lnTo>
                <a:close/>
              </a:path>
              <a:path w="944879" h="1399031">
                <a:moveTo>
                  <a:pt x="12191" y="1383791"/>
                </a:moveTo>
                <a:lnTo>
                  <a:pt x="6095" y="1383791"/>
                </a:lnTo>
                <a:lnTo>
                  <a:pt x="12191" y="1392935"/>
                </a:lnTo>
                <a:lnTo>
                  <a:pt x="12191" y="1383791"/>
                </a:lnTo>
                <a:close/>
              </a:path>
              <a:path w="944879" h="1399031">
                <a:moveTo>
                  <a:pt x="929640" y="1383791"/>
                </a:moveTo>
                <a:lnTo>
                  <a:pt x="12191" y="1383791"/>
                </a:lnTo>
                <a:lnTo>
                  <a:pt x="12191" y="1392935"/>
                </a:lnTo>
                <a:lnTo>
                  <a:pt x="929640" y="1392935"/>
                </a:lnTo>
                <a:lnTo>
                  <a:pt x="929640" y="1383791"/>
                </a:lnTo>
                <a:close/>
              </a:path>
              <a:path w="944879" h="1399031">
                <a:moveTo>
                  <a:pt x="929640" y="6095"/>
                </a:moveTo>
                <a:lnTo>
                  <a:pt x="929640" y="1392935"/>
                </a:lnTo>
                <a:lnTo>
                  <a:pt x="938784" y="1383791"/>
                </a:lnTo>
                <a:lnTo>
                  <a:pt x="944879" y="1383791"/>
                </a:lnTo>
                <a:lnTo>
                  <a:pt x="944879" y="12191"/>
                </a:lnTo>
                <a:lnTo>
                  <a:pt x="938784" y="12191"/>
                </a:lnTo>
                <a:lnTo>
                  <a:pt x="929640" y="6095"/>
                </a:lnTo>
                <a:close/>
              </a:path>
              <a:path w="944879" h="1399031">
                <a:moveTo>
                  <a:pt x="944879" y="1383791"/>
                </a:moveTo>
                <a:lnTo>
                  <a:pt x="938784" y="1383791"/>
                </a:lnTo>
                <a:lnTo>
                  <a:pt x="929640" y="1392935"/>
                </a:lnTo>
                <a:lnTo>
                  <a:pt x="944879" y="1392935"/>
                </a:lnTo>
                <a:lnTo>
                  <a:pt x="944879" y="1383791"/>
                </a:lnTo>
                <a:close/>
              </a:path>
              <a:path w="944879" h="1399031">
                <a:moveTo>
                  <a:pt x="12191" y="6095"/>
                </a:moveTo>
                <a:lnTo>
                  <a:pt x="6095" y="12191"/>
                </a:lnTo>
                <a:lnTo>
                  <a:pt x="12191" y="12191"/>
                </a:lnTo>
                <a:lnTo>
                  <a:pt x="12191" y="6095"/>
                </a:lnTo>
                <a:close/>
              </a:path>
              <a:path w="944879" h="1399031">
                <a:moveTo>
                  <a:pt x="929640" y="6095"/>
                </a:moveTo>
                <a:lnTo>
                  <a:pt x="12191" y="6095"/>
                </a:lnTo>
                <a:lnTo>
                  <a:pt x="12191" y="12191"/>
                </a:lnTo>
                <a:lnTo>
                  <a:pt x="929640" y="12191"/>
                </a:lnTo>
                <a:lnTo>
                  <a:pt x="929640" y="6095"/>
                </a:lnTo>
                <a:close/>
              </a:path>
              <a:path w="944879" h="1399031">
                <a:moveTo>
                  <a:pt x="944879" y="6095"/>
                </a:moveTo>
                <a:lnTo>
                  <a:pt x="929640" y="6095"/>
                </a:lnTo>
                <a:lnTo>
                  <a:pt x="938784" y="12191"/>
                </a:lnTo>
                <a:lnTo>
                  <a:pt x="944879" y="12191"/>
                </a:lnTo>
                <a:lnTo>
                  <a:pt x="944879" y="609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80744" y="728980"/>
            <a:ext cx="917447" cy="1371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68552" y="716787"/>
            <a:ext cx="944879" cy="1399031"/>
          </a:xfrm>
          <a:custGeom>
            <a:avLst/>
            <a:gdLst/>
            <a:ahLst/>
            <a:cxnLst/>
            <a:rect l="l" t="t" r="r" b="b"/>
            <a:pathLst>
              <a:path w="944879" h="1399031">
                <a:moveTo>
                  <a:pt x="944879" y="0"/>
                </a:moveTo>
                <a:lnTo>
                  <a:pt x="0" y="0"/>
                </a:lnTo>
                <a:lnTo>
                  <a:pt x="0" y="1399031"/>
                </a:lnTo>
                <a:lnTo>
                  <a:pt x="944879" y="1399031"/>
                </a:lnTo>
                <a:lnTo>
                  <a:pt x="944879" y="1392935"/>
                </a:lnTo>
                <a:lnTo>
                  <a:pt x="12191" y="1392935"/>
                </a:lnTo>
                <a:lnTo>
                  <a:pt x="6095" y="1383791"/>
                </a:lnTo>
                <a:lnTo>
                  <a:pt x="12191" y="1383791"/>
                </a:lnTo>
                <a:lnTo>
                  <a:pt x="12191" y="12191"/>
                </a:lnTo>
                <a:lnTo>
                  <a:pt x="6095" y="12191"/>
                </a:lnTo>
                <a:lnTo>
                  <a:pt x="12191" y="6095"/>
                </a:lnTo>
                <a:lnTo>
                  <a:pt x="944879" y="6095"/>
                </a:lnTo>
                <a:lnTo>
                  <a:pt x="944879" y="0"/>
                </a:lnTo>
                <a:close/>
              </a:path>
              <a:path w="944879" h="1399031">
                <a:moveTo>
                  <a:pt x="12191" y="1383791"/>
                </a:moveTo>
                <a:lnTo>
                  <a:pt x="6095" y="1383791"/>
                </a:lnTo>
                <a:lnTo>
                  <a:pt x="12191" y="1392935"/>
                </a:lnTo>
                <a:lnTo>
                  <a:pt x="12191" y="1383791"/>
                </a:lnTo>
                <a:close/>
              </a:path>
              <a:path w="944879" h="1399031">
                <a:moveTo>
                  <a:pt x="929640" y="1383791"/>
                </a:moveTo>
                <a:lnTo>
                  <a:pt x="12191" y="1383791"/>
                </a:lnTo>
                <a:lnTo>
                  <a:pt x="12191" y="1392935"/>
                </a:lnTo>
                <a:lnTo>
                  <a:pt x="929640" y="1392935"/>
                </a:lnTo>
                <a:lnTo>
                  <a:pt x="929640" y="1383791"/>
                </a:lnTo>
                <a:close/>
              </a:path>
              <a:path w="944879" h="1399031">
                <a:moveTo>
                  <a:pt x="929640" y="6095"/>
                </a:moveTo>
                <a:lnTo>
                  <a:pt x="929640" y="1392935"/>
                </a:lnTo>
                <a:lnTo>
                  <a:pt x="938784" y="1383791"/>
                </a:lnTo>
                <a:lnTo>
                  <a:pt x="944879" y="1383791"/>
                </a:lnTo>
                <a:lnTo>
                  <a:pt x="944879" y="12191"/>
                </a:lnTo>
                <a:lnTo>
                  <a:pt x="938784" y="12191"/>
                </a:lnTo>
                <a:lnTo>
                  <a:pt x="929640" y="6095"/>
                </a:lnTo>
                <a:close/>
              </a:path>
              <a:path w="944879" h="1399031">
                <a:moveTo>
                  <a:pt x="944879" y="1383791"/>
                </a:moveTo>
                <a:lnTo>
                  <a:pt x="938784" y="1383791"/>
                </a:lnTo>
                <a:lnTo>
                  <a:pt x="929640" y="1392935"/>
                </a:lnTo>
                <a:lnTo>
                  <a:pt x="944879" y="1392935"/>
                </a:lnTo>
                <a:lnTo>
                  <a:pt x="944879" y="1383791"/>
                </a:lnTo>
                <a:close/>
              </a:path>
              <a:path w="944879" h="1399031">
                <a:moveTo>
                  <a:pt x="12191" y="6095"/>
                </a:moveTo>
                <a:lnTo>
                  <a:pt x="6095" y="12191"/>
                </a:lnTo>
                <a:lnTo>
                  <a:pt x="12191" y="12191"/>
                </a:lnTo>
                <a:lnTo>
                  <a:pt x="12191" y="6095"/>
                </a:lnTo>
                <a:close/>
              </a:path>
              <a:path w="944879" h="1399031">
                <a:moveTo>
                  <a:pt x="929640" y="6095"/>
                </a:moveTo>
                <a:lnTo>
                  <a:pt x="12191" y="6095"/>
                </a:lnTo>
                <a:lnTo>
                  <a:pt x="12191" y="12191"/>
                </a:lnTo>
                <a:lnTo>
                  <a:pt x="929640" y="12191"/>
                </a:lnTo>
                <a:lnTo>
                  <a:pt x="929640" y="6095"/>
                </a:lnTo>
                <a:close/>
              </a:path>
              <a:path w="944879" h="1399031">
                <a:moveTo>
                  <a:pt x="944879" y="6095"/>
                </a:moveTo>
                <a:lnTo>
                  <a:pt x="929640" y="6095"/>
                </a:lnTo>
                <a:lnTo>
                  <a:pt x="938784" y="12191"/>
                </a:lnTo>
                <a:lnTo>
                  <a:pt x="944879" y="12191"/>
                </a:lnTo>
                <a:lnTo>
                  <a:pt x="944879" y="609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80744" y="728980"/>
            <a:ext cx="917447" cy="1371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68552" y="716787"/>
            <a:ext cx="944879" cy="1399031"/>
          </a:xfrm>
          <a:custGeom>
            <a:avLst/>
            <a:gdLst/>
            <a:ahLst/>
            <a:cxnLst/>
            <a:rect l="l" t="t" r="r" b="b"/>
            <a:pathLst>
              <a:path w="944879" h="1399031">
                <a:moveTo>
                  <a:pt x="944879" y="0"/>
                </a:moveTo>
                <a:lnTo>
                  <a:pt x="0" y="0"/>
                </a:lnTo>
                <a:lnTo>
                  <a:pt x="0" y="1399031"/>
                </a:lnTo>
                <a:lnTo>
                  <a:pt x="944879" y="1399031"/>
                </a:lnTo>
                <a:lnTo>
                  <a:pt x="944879" y="1392935"/>
                </a:lnTo>
                <a:lnTo>
                  <a:pt x="12191" y="1392935"/>
                </a:lnTo>
                <a:lnTo>
                  <a:pt x="6095" y="1383791"/>
                </a:lnTo>
                <a:lnTo>
                  <a:pt x="12191" y="1383791"/>
                </a:lnTo>
                <a:lnTo>
                  <a:pt x="12191" y="12191"/>
                </a:lnTo>
                <a:lnTo>
                  <a:pt x="6095" y="12191"/>
                </a:lnTo>
                <a:lnTo>
                  <a:pt x="12191" y="6095"/>
                </a:lnTo>
                <a:lnTo>
                  <a:pt x="944879" y="6095"/>
                </a:lnTo>
                <a:lnTo>
                  <a:pt x="944879" y="0"/>
                </a:lnTo>
                <a:close/>
              </a:path>
              <a:path w="944879" h="1399031">
                <a:moveTo>
                  <a:pt x="12191" y="1383791"/>
                </a:moveTo>
                <a:lnTo>
                  <a:pt x="6095" y="1383791"/>
                </a:lnTo>
                <a:lnTo>
                  <a:pt x="12191" y="1392935"/>
                </a:lnTo>
                <a:lnTo>
                  <a:pt x="12191" y="1383791"/>
                </a:lnTo>
                <a:close/>
              </a:path>
              <a:path w="944879" h="1399031">
                <a:moveTo>
                  <a:pt x="929640" y="1383791"/>
                </a:moveTo>
                <a:lnTo>
                  <a:pt x="12191" y="1383791"/>
                </a:lnTo>
                <a:lnTo>
                  <a:pt x="12191" y="1392935"/>
                </a:lnTo>
                <a:lnTo>
                  <a:pt x="929640" y="1392935"/>
                </a:lnTo>
                <a:lnTo>
                  <a:pt x="929640" y="1383791"/>
                </a:lnTo>
                <a:close/>
              </a:path>
              <a:path w="944879" h="1399031">
                <a:moveTo>
                  <a:pt x="929640" y="6095"/>
                </a:moveTo>
                <a:lnTo>
                  <a:pt x="929640" y="1392935"/>
                </a:lnTo>
                <a:lnTo>
                  <a:pt x="938784" y="1383791"/>
                </a:lnTo>
                <a:lnTo>
                  <a:pt x="944879" y="1383791"/>
                </a:lnTo>
                <a:lnTo>
                  <a:pt x="944879" y="12191"/>
                </a:lnTo>
                <a:lnTo>
                  <a:pt x="938784" y="12191"/>
                </a:lnTo>
                <a:lnTo>
                  <a:pt x="929640" y="6095"/>
                </a:lnTo>
                <a:close/>
              </a:path>
              <a:path w="944879" h="1399031">
                <a:moveTo>
                  <a:pt x="944879" y="1383791"/>
                </a:moveTo>
                <a:lnTo>
                  <a:pt x="938784" y="1383791"/>
                </a:lnTo>
                <a:lnTo>
                  <a:pt x="929640" y="1392935"/>
                </a:lnTo>
                <a:lnTo>
                  <a:pt x="944879" y="1392935"/>
                </a:lnTo>
                <a:lnTo>
                  <a:pt x="944879" y="1383791"/>
                </a:lnTo>
                <a:close/>
              </a:path>
              <a:path w="944879" h="1399031">
                <a:moveTo>
                  <a:pt x="12191" y="6095"/>
                </a:moveTo>
                <a:lnTo>
                  <a:pt x="6095" y="12191"/>
                </a:lnTo>
                <a:lnTo>
                  <a:pt x="12191" y="12191"/>
                </a:lnTo>
                <a:lnTo>
                  <a:pt x="12191" y="6095"/>
                </a:lnTo>
                <a:close/>
              </a:path>
              <a:path w="944879" h="1399031">
                <a:moveTo>
                  <a:pt x="929640" y="6095"/>
                </a:moveTo>
                <a:lnTo>
                  <a:pt x="12191" y="6095"/>
                </a:lnTo>
                <a:lnTo>
                  <a:pt x="12191" y="12191"/>
                </a:lnTo>
                <a:lnTo>
                  <a:pt x="929640" y="12191"/>
                </a:lnTo>
                <a:lnTo>
                  <a:pt x="929640" y="6095"/>
                </a:lnTo>
                <a:close/>
              </a:path>
              <a:path w="944879" h="1399031">
                <a:moveTo>
                  <a:pt x="944879" y="6095"/>
                </a:moveTo>
                <a:lnTo>
                  <a:pt x="929640" y="6095"/>
                </a:lnTo>
                <a:lnTo>
                  <a:pt x="938784" y="12191"/>
                </a:lnTo>
                <a:lnTo>
                  <a:pt x="944879" y="12191"/>
                </a:lnTo>
                <a:lnTo>
                  <a:pt x="944879" y="609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94047" y="5529579"/>
            <a:ext cx="1895855" cy="10393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81855" y="5517388"/>
            <a:ext cx="1920240" cy="1063752"/>
          </a:xfrm>
          <a:custGeom>
            <a:avLst/>
            <a:gdLst/>
            <a:ahLst/>
            <a:cxnLst/>
            <a:rect l="l" t="t" r="r" b="b"/>
            <a:pathLst>
              <a:path w="1920240" h="1063752">
                <a:moveTo>
                  <a:pt x="1920240" y="0"/>
                </a:moveTo>
                <a:lnTo>
                  <a:pt x="0" y="0"/>
                </a:lnTo>
                <a:lnTo>
                  <a:pt x="0" y="1063752"/>
                </a:lnTo>
                <a:lnTo>
                  <a:pt x="1920240" y="1063752"/>
                </a:lnTo>
                <a:lnTo>
                  <a:pt x="1920240" y="1057656"/>
                </a:lnTo>
                <a:lnTo>
                  <a:pt x="12192" y="1057656"/>
                </a:lnTo>
                <a:lnTo>
                  <a:pt x="6096" y="1051560"/>
                </a:lnTo>
                <a:lnTo>
                  <a:pt x="12192" y="1051560"/>
                </a:lnTo>
                <a:lnTo>
                  <a:pt x="12192" y="12192"/>
                </a:lnTo>
                <a:lnTo>
                  <a:pt x="6096" y="12192"/>
                </a:lnTo>
                <a:lnTo>
                  <a:pt x="12192" y="6095"/>
                </a:lnTo>
                <a:lnTo>
                  <a:pt x="1920240" y="6095"/>
                </a:lnTo>
                <a:lnTo>
                  <a:pt x="1920240" y="0"/>
                </a:lnTo>
                <a:close/>
              </a:path>
              <a:path w="1920240" h="1063752">
                <a:moveTo>
                  <a:pt x="12192" y="1051560"/>
                </a:moveTo>
                <a:lnTo>
                  <a:pt x="6096" y="1051560"/>
                </a:lnTo>
                <a:lnTo>
                  <a:pt x="12192" y="1057656"/>
                </a:lnTo>
                <a:lnTo>
                  <a:pt x="12192" y="1051560"/>
                </a:lnTo>
                <a:close/>
              </a:path>
              <a:path w="1920240" h="1063752">
                <a:moveTo>
                  <a:pt x="1908048" y="1051560"/>
                </a:moveTo>
                <a:lnTo>
                  <a:pt x="12192" y="1051560"/>
                </a:lnTo>
                <a:lnTo>
                  <a:pt x="12192" y="1057656"/>
                </a:lnTo>
                <a:lnTo>
                  <a:pt x="1908048" y="1057656"/>
                </a:lnTo>
                <a:lnTo>
                  <a:pt x="1908048" y="1051560"/>
                </a:lnTo>
                <a:close/>
              </a:path>
              <a:path w="1920240" h="1063752">
                <a:moveTo>
                  <a:pt x="1908048" y="6095"/>
                </a:moveTo>
                <a:lnTo>
                  <a:pt x="1908048" y="1057656"/>
                </a:lnTo>
                <a:lnTo>
                  <a:pt x="1914144" y="1051560"/>
                </a:lnTo>
                <a:lnTo>
                  <a:pt x="1920240" y="1051560"/>
                </a:lnTo>
                <a:lnTo>
                  <a:pt x="1920240" y="12192"/>
                </a:lnTo>
                <a:lnTo>
                  <a:pt x="1914144" y="12192"/>
                </a:lnTo>
                <a:lnTo>
                  <a:pt x="1908048" y="6095"/>
                </a:lnTo>
                <a:close/>
              </a:path>
              <a:path w="1920240" h="1063752">
                <a:moveTo>
                  <a:pt x="1920240" y="1051560"/>
                </a:moveTo>
                <a:lnTo>
                  <a:pt x="1914144" y="1051560"/>
                </a:lnTo>
                <a:lnTo>
                  <a:pt x="1908048" y="1057656"/>
                </a:lnTo>
                <a:lnTo>
                  <a:pt x="1920240" y="1057656"/>
                </a:lnTo>
                <a:lnTo>
                  <a:pt x="1920240" y="1051560"/>
                </a:lnTo>
                <a:close/>
              </a:path>
              <a:path w="1920240" h="1063752">
                <a:moveTo>
                  <a:pt x="12192" y="6095"/>
                </a:moveTo>
                <a:lnTo>
                  <a:pt x="6096" y="12192"/>
                </a:lnTo>
                <a:lnTo>
                  <a:pt x="12192" y="12192"/>
                </a:lnTo>
                <a:lnTo>
                  <a:pt x="12192" y="6095"/>
                </a:lnTo>
                <a:close/>
              </a:path>
              <a:path w="1920240" h="1063752">
                <a:moveTo>
                  <a:pt x="1908048" y="6095"/>
                </a:moveTo>
                <a:lnTo>
                  <a:pt x="12192" y="6095"/>
                </a:lnTo>
                <a:lnTo>
                  <a:pt x="12192" y="12192"/>
                </a:lnTo>
                <a:lnTo>
                  <a:pt x="1908048" y="12192"/>
                </a:lnTo>
                <a:lnTo>
                  <a:pt x="1908048" y="6095"/>
                </a:lnTo>
                <a:close/>
              </a:path>
              <a:path w="1920240" h="1063752">
                <a:moveTo>
                  <a:pt x="1920240" y="6095"/>
                </a:moveTo>
                <a:lnTo>
                  <a:pt x="1908048" y="6095"/>
                </a:lnTo>
                <a:lnTo>
                  <a:pt x="1914144" y="12192"/>
                </a:lnTo>
                <a:lnTo>
                  <a:pt x="1920240" y="12192"/>
                </a:lnTo>
                <a:lnTo>
                  <a:pt x="1920240" y="609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94047" y="5529579"/>
            <a:ext cx="1895855" cy="10393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81855" y="5517388"/>
            <a:ext cx="1920240" cy="1063752"/>
          </a:xfrm>
          <a:custGeom>
            <a:avLst/>
            <a:gdLst/>
            <a:ahLst/>
            <a:cxnLst/>
            <a:rect l="l" t="t" r="r" b="b"/>
            <a:pathLst>
              <a:path w="1920240" h="1063752">
                <a:moveTo>
                  <a:pt x="1920240" y="0"/>
                </a:moveTo>
                <a:lnTo>
                  <a:pt x="0" y="0"/>
                </a:lnTo>
                <a:lnTo>
                  <a:pt x="0" y="1063752"/>
                </a:lnTo>
                <a:lnTo>
                  <a:pt x="1920240" y="1063752"/>
                </a:lnTo>
                <a:lnTo>
                  <a:pt x="1920240" y="1057656"/>
                </a:lnTo>
                <a:lnTo>
                  <a:pt x="12192" y="1057656"/>
                </a:lnTo>
                <a:lnTo>
                  <a:pt x="6096" y="1051560"/>
                </a:lnTo>
                <a:lnTo>
                  <a:pt x="12192" y="1051560"/>
                </a:lnTo>
                <a:lnTo>
                  <a:pt x="12192" y="12192"/>
                </a:lnTo>
                <a:lnTo>
                  <a:pt x="6096" y="12192"/>
                </a:lnTo>
                <a:lnTo>
                  <a:pt x="12192" y="6095"/>
                </a:lnTo>
                <a:lnTo>
                  <a:pt x="1920240" y="6095"/>
                </a:lnTo>
                <a:lnTo>
                  <a:pt x="1920240" y="0"/>
                </a:lnTo>
                <a:close/>
              </a:path>
              <a:path w="1920240" h="1063752">
                <a:moveTo>
                  <a:pt x="12192" y="1051560"/>
                </a:moveTo>
                <a:lnTo>
                  <a:pt x="6096" y="1051560"/>
                </a:lnTo>
                <a:lnTo>
                  <a:pt x="12192" y="1057656"/>
                </a:lnTo>
                <a:lnTo>
                  <a:pt x="12192" y="1051560"/>
                </a:lnTo>
                <a:close/>
              </a:path>
              <a:path w="1920240" h="1063752">
                <a:moveTo>
                  <a:pt x="1908048" y="1051560"/>
                </a:moveTo>
                <a:lnTo>
                  <a:pt x="12192" y="1051560"/>
                </a:lnTo>
                <a:lnTo>
                  <a:pt x="12192" y="1057656"/>
                </a:lnTo>
                <a:lnTo>
                  <a:pt x="1908048" y="1057656"/>
                </a:lnTo>
                <a:lnTo>
                  <a:pt x="1908048" y="1051560"/>
                </a:lnTo>
                <a:close/>
              </a:path>
              <a:path w="1920240" h="1063752">
                <a:moveTo>
                  <a:pt x="1908048" y="6095"/>
                </a:moveTo>
                <a:lnTo>
                  <a:pt x="1908048" y="1057656"/>
                </a:lnTo>
                <a:lnTo>
                  <a:pt x="1914144" y="1051560"/>
                </a:lnTo>
                <a:lnTo>
                  <a:pt x="1920240" y="1051560"/>
                </a:lnTo>
                <a:lnTo>
                  <a:pt x="1920240" y="12192"/>
                </a:lnTo>
                <a:lnTo>
                  <a:pt x="1914144" y="12192"/>
                </a:lnTo>
                <a:lnTo>
                  <a:pt x="1908048" y="6095"/>
                </a:lnTo>
                <a:close/>
              </a:path>
              <a:path w="1920240" h="1063752">
                <a:moveTo>
                  <a:pt x="1920240" y="1051560"/>
                </a:moveTo>
                <a:lnTo>
                  <a:pt x="1914144" y="1051560"/>
                </a:lnTo>
                <a:lnTo>
                  <a:pt x="1908048" y="1057656"/>
                </a:lnTo>
                <a:lnTo>
                  <a:pt x="1920240" y="1057656"/>
                </a:lnTo>
                <a:lnTo>
                  <a:pt x="1920240" y="1051560"/>
                </a:lnTo>
                <a:close/>
              </a:path>
              <a:path w="1920240" h="1063752">
                <a:moveTo>
                  <a:pt x="12192" y="6095"/>
                </a:moveTo>
                <a:lnTo>
                  <a:pt x="6096" y="12192"/>
                </a:lnTo>
                <a:lnTo>
                  <a:pt x="12192" y="12192"/>
                </a:lnTo>
                <a:lnTo>
                  <a:pt x="12192" y="6095"/>
                </a:lnTo>
                <a:close/>
              </a:path>
              <a:path w="1920240" h="1063752">
                <a:moveTo>
                  <a:pt x="1908048" y="6095"/>
                </a:moveTo>
                <a:lnTo>
                  <a:pt x="12192" y="6095"/>
                </a:lnTo>
                <a:lnTo>
                  <a:pt x="12192" y="12192"/>
                </a:lnTo>
                <a:lnTo>
                  <a:pt x="1908048" y="12192"/>
                </a:lnTo>
                <a:lnTo>
                  <a:pt x="1908048" y="6095"/>
                </a:lnTo>
                <a:close/>
              </a:path>
              <a:path w="1920240" h="1063752">
                <a:moveTo>
                  <a:pt x="1920240" y="6095"/>
                </a:moveTo>
                <a:lnTo>
                  <a:pt x="1908048" y="6095"/>
                </a:lnTo>
                <a:lnTo>
                  <a:pt x="1914144" y="12192"/>
                </a:lnTo>
                <a:lnTo>
                  <a:pt x="1920240" y="12192"/>
                </a:lnTo>
                <a:lnTo>
                  <a:pt x="1920240" y="609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425188" y="6639052"/>
            <a:ext cx="1131570" cy="283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80" dirty="0" smtClean="0">
                <a:solidFill>
                  <a:srgbClr val="7F0000"/>
                </a:solidFill>
                <a:latin typeface="Lucida Sans"/>
                <a:cs typeface="Lucida Sans"/>
              </a:rPr>
              <a:t>Wi</a:t>
            </a:r>
            <a:r>
              <a:rPr sz="1800" spc="-100" dirty="0" smtClean="0">
                <a:solidFill>
                  <a:srgbClr val="7F0000"/>
                </a:solidFill>
                <a:latin typeface="Lucida Sans"/>
                <a:cs typeface="Lucida Sans"/>
              </a:rPr>
              <a:t>reframe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413247" y="5069332"/>
            <a:ext cx="310896" cy="384048"/>
          </a:xfrm>
          <a:custGeom>
            <a:avLst/>
            <a:gdLst/>
            <a:ahLst/>
            <a:cxnLst/>
            <a:rect l="l" t="t" r="r" b="b"/>
            <a:pathLst>
              <a:path w="310896" h="384048">
                <a:moveTo>
                  <a:pt x="18287" y="301752"/>
                </a:moveTo>
                <a:lnTo>
                  <a:pt x="0" y="384048"/>
                </a:lnTo>
                <a:lnTo>
                  <a:pt x="79248" y="350520"/>
                </a:lnTo>
                <a:lnTo>
                  <a:pt x="67818" y="341376"/>
                </a:lnTo>
                <a:lnTo>
                  <a:pt x="45719" y="341376"/>
                </a:lnTo>
                <a:lnTo>
                  <a:pt x="36575" y="332232"/>
                </a:lnTo>
                <a:lnTo>
                  <a:pt x="44296" y="322558"/>
                </a:lnTo>
                <a:lnTo>
                  <a:pt x="18287" y="301752"/>
                </a:lnTo>
                <a:close/>
              </a:path>
              <a:path w="310896" h="384048">
                <a:moveTo>
                  <a:pt x="44296" y="322558"/>
                </a:moveTo>
                <a:lnTo>
                  <a:pt x="36575" y="332232"/>
                </a:lnTo>
                <a:lnTo>
                  <a:pt x="45719" y="341376"/>
                </a:lnTo>
                <a:lnTo>
                  <a:pt x="54331" y="330586"/>
                </a:lnTo>
                <a:lnTo>
                  <a:pt x="44296" y="322558"/>
                </a:lnTo>
                <a:close/>
              </a:path>
              <a:path w="310896" h="384048">
                <a:moveTo>
                  <a:pt x="54331" y="330586"/>
                </a:moveTo>
                <a:lnTo>
                  <a:pt x="45719" y="341376"/>
                </a:lnTo>
                <a:lnTo>
                  <a:pt x="67818" y="341376"/>
                </a:lnTo>
                <a:lnTo>
                  <a:pt x="54331" y="330586"/>
                </a:lnTo>
                <a:close/>
              </a:path>
              <a:path w="310896" h="384048">
                <a:moveTo>
                  <a:pt x="301751" y="0"/>
                </a:moveTo>
                <a:lnTo>
                  <a:pt x="44296" y="322558"/>
                </a:lnTo>
                <a:lnTo>
                  <a:pt x="54331" y="330586"/>
                </a:lnTo>
                <a:lnTo>
                  <a:pt x="310896" y="9144"/>
                </a:lnTo>
                <a:lnTo>
                  <a:pt x="3017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8991" y="5300979"/>
            <a:ext cx="1981200" cy="11795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66800" y="5288788"/>
            <a:ext cx="2008632" cy="1207008"/>
          </a:xfrm>
          <a:custGeom>
            <a:avLst/>
            <a:gdLst/>
            <a:ahLst/>
            <a:cxnLst/>
            <a:rect l="l" t="t" r="r" b="b"/>
            <a:pathLst>
              <a:path w="2008632" h="1207008">
                <a:moveTo>
                  <a:pt x="2008632" y="0"/>
                </a:moveTo>
                <a:lnTo>
                  <a:pt x="0" y="0"/>
                </a:lnTo>
                <a:lnTo>
                  <a:pt x="0" y="1207008"/>
                </a:lnTo>
                <a:lnTo>
                  <a:pt x="2008632" y="1207008"/>
                </a:lnTo>
                <a:lnTo>
                  <a:pt x="2008632" y="1200912"/>
                </a:lnTo>
                <a:lnTo>
                  <a:pt x="12191" y="1200912"/>
                </a:lnTo>
                <a:lnTo>
                  <a:pt x="6096" y="1191768"/>
                </a:lnTo>
                <a:lnTo>
                  <a:pt x="12191" y="1191768"/>
                </a:lnTo>
                <a:lnTo>
                  <a:pt x="12191" y="12192"/>
                </a:lnTo>
                <a:lnTo>
                  <a:pt x="6096" y="12192"/>
                </a:lnTo>
                <a:lnTo>
                  <a:pt x="12191" y="6095"/>
                </a:lnTo>
                <a:lnTo>
                  <a:pt x="2008632" y="6095"/>
                </a:lnTo>
                <a:lnTo>
                  <a:pt x="2008632" y="0"/>
                </a:lnTo>
                <a:close/>
              </a:path>
              <a:path w="2008632" h="1207008">
                <a:moveTo>
                  <a:pt x="12191" y="1191768"/>
                </a:moveTo>
                <a:lnTo>
                  <a:pt x="6096" y="1191768"/>
                </a:lnTo>
                <a:lnTo>
                  <a:pt x="12191" y="1200912"/>
                </a:lnTo>
                <a:lnTo>
                  <a:pt x="12191" y="1191768"/>
                </a:lnTo>
                <a:close/>
              </a:path>
              <a:path w="2008632" h="1207008">
                <a:moveTo>
                  <a:pt x="1993392" y="1191768"/>
                </a:moveTo>
                <a:lnTo>
                  <a:pt x="12191" y="1191768"/>
                </a:lnTo>
                <a:lnTo>
                  <a:pt x="12191" y="1200912"/>
                </a:lnTo>
                <a:lnTo>
                  <a:pt x="1993392" y="1200912"/>
                </a:lnTo>
                <a:lnTo>
                  <a:pt x="1993392" y="1191768"/>
                </a:lnTo>
                <a:close/>
              </a:path>
              <a:path w="2008632" h="1207008">
                <a:moveTo>
                  <a:pt x="1993392" y="6095"/>
                </a:moveTo>
                <a:lnTo>
                  <a:pt x="1993392" y="1200912"/>
                </a:lnTo>
                <a:lnTo>
                  <a:pt x="2002536" y="1191768"/>
                </a:lnTo>
                <a:lnTo>
                  <a:pt x="2008632" y="1191768"/>
                </a:lnTo>
                <a:lnTo>
                  <a:pt x="2008632" y="12192"/>
                </a:lnTo>
                <a:lnTo>
                  <a:pt x="2002536" y="12192"/>
                </a:lnTo>
                <a:lnTo>
                  <a:pt x="1993392" y="6095"/>
                </a:lnTo>
                <a:close/>
              </a:path>
              <a:path w="2008632" h="1207008">
                <a:moveTo>
                  <a:pt x="2008632" y="1191768"/>
                </a:moveTo>
                <a:lnTo>
                  <a:pt x="2002536" y="1191768"/>
                </a:lnTo>
                <a:lnTo>
                  <a:pt x="1993392" y="1200912"/>
                </a:lnTo>
                <a:lnTo>
                  <a:pt x="2008632" y="1200912"/>
                </a:lnTo>
                <a:lnTo>
                  <a:pt x="2008632" y="1191768"/>
                </a:lnTo>
                <a:close/>
              </a:path>
              <a:path w="2008632" h="1207008">
                <a:moveTo>
                  <a:pt x="12191" y="6095"/>
                </a:moveTo>
                <a:lnTo>
                  <a:pt x="6096" y="12192"/>
                </a:lnTo>
                <a:lnTo>
                  <a:pt x="12191" y="12192"/>
                </a:lnTo>
                <a:lnTo>
                  <a:pt x="12191" y="6095"/>
                </a:lnTo>
                <a:close/>
              </a:path>
              <a:path w="2008632" h="1207008">
                <a:moveTo>
                  <a:pt x="1993392" y="6095"/>
                </a:moveTo>
                <a:lnTo>
                  <a:pt x="12191" y="6095"/>
                </a:lnTo>
                <a:lnTo>
                  <a:pt x="12191" y="12192"/>
                </a:lnTo>
                <a:lnTo>
                  <a:pt x="1993392" y="12192"/>
                </a:lnTo>
                <a:lnTo>
                  <a:pt x="1993392" y="6095"/>
                </a:lnTo>
                <a:close/>
              </a:path>
              <a:path w="2008632" h="1207008">
                <a:moveTo>
                  <a:pt x="2008632" y="6095"/>
                </a:moveTo>
                <a:lnTo>
                  <a:pt x="1993392" y="6095"/>
                </a:lnTo>
                <a:lnTo>
                  <a:pt x="2002536" y="12192"/>
                </a:lnTo>
                <a:lnTo>
                  <a:pt x="2008632" y="12192"/>
                </a:lnTo>
                <a:lnTo>
                  <a:pt x="2008632" y="609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78991" y="5300979"/>
            <a:ext cx="1981200" cy="11795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66800" y="5288788"/>
            <a:ext cx="2008632" cy="1207008"/>
          </a:xfrm>
          <a:custGeom>
            <a:avLst/>
            <a:gdLst/>
            <a:ahLst/>
            <a:cxnLst/>
            <a:rect l="l" t="t" r="r" b="b"/>
            <a:pathLst>
              <a:path w="2008632" h="1207008">
                <a:moveTo>
                  <a:pt x="2008632" y="0"/>
                </a:moveTo>
                <a:lnTo>
                  <a:pt x="0" y="0"/>
                </a:lnTo>
                <a:lnTo>
                  <a:pt x="0" y="1207008"/>
                </a:lnTo>
                <a:lnTo>
                  <a:pt x="2008632" y="1207008"/>
                </a:lnTo>
                <a:lnTo>
                  <a:pt x="2008632" y="1200912"/>
                </a:lnTo>
                <a:lnTo>
                  <a:pt x="12191" y="1200912"/>
                </a:lnTo>
                <a:lnTo>
                  <a:pt x="6096" y="1191768"/>
                </a:lnTo>
                <a:lnTo>
                  <a:pt x="12191" y="1191768"/>
                </a:lnTo>
                <a:lnTo>
                  <a:pt x="12191" y="12192"/>
                </a:lnTo>
                <a:lnTo>
                  <a:pt x="6096" y="12192"/>
                </a:lnTo>
                <a:lnTo>
                  <a:pt x="12191" y="6095"/>
                </a:lnTo>
                <a:lnTo>
                  <a:pt x="2008632" y="6095"/>
                </a:lnTo>
                <a:lnTo>
                  <a:pt x="2008632" y="0"/>
                </a:lnTo>
                <a:close/>
              </a:path>
              <a:path w="2008632" h="1207008">
                <a:moveTo>
                  <a:pt x="12191" y="1191768"/>
                </a:moveTo>
                <a:lnTo>
                  <a:pt x="6096" y="1191768"/>
                </a:lnTo>
                <a:lnTo>
                  <a:pt x="12191" y="1200912"/>
                </a:lnTo>
                <a:lnTo>
                  <a:pt x="12191" y="1191768"/>
                </a:lnTo>
                <a:close/>
              </a:path>
              <a:path w="2008632" h="1207008">
                <a:moveTo>
                  <a:pt x="1993392" y="1191768"/>
                </a:moveTo>
                <a:lnTo>
                  <a:pt x="12191" y="1191768"/>
                </a:lnTo>
                <a:lnTo>
                  <a:pt x="12191" y="1200912"/>
                </a:lnTo>
                <a:lnTo>
                  <a:pt x="1993392" y="1200912"/>
                </a:lnTo>
                <a:lnTo>
                  <a:pt x="1993392" y="1191768"/>
                </a:lnTo>
                <a:close/>
              </a:path>
              <a:path w="2008632" h="1207008">
                <a:moveTo>
                  <a:pt x="1993392" y="6095"/>
                </a:moveTo>
                <a:lnTo>
                  <a:pt x="1993392" y="1200912"/>
                </a:lnTo>
                <a:lnTo>
                  <a:pt x="2002536" y="1191768"/>
                </a:lnTo>
                <a:lnTo>
                  <a:pt x="2008632" y="1191768"/>
                </a:lnTo>
                <a:lnTo>
                  <a:pt x="2008632" y="12192"/>
                </a:lnTo>
                <a:lnTo>
                  <a:pt x="2002536" y="12192"/>
                </a:lnTo>
                <a:lnTo>
                  <a:pt x="1993392" y="6095"/>
                </a:lnTo>
                <a:close/>
              </a:path>
              <a:path w="2008632" h="1207008">
                <a:moveTo>
                  <a:pt x="2008632" y="1191768"/>
                </a:moveTo>
                <a:lnTo>
                  <a:pt x="2002536" y="1191768"/>
                </a:lnTo>
                <a:lnTo>
                  <a:pt x="1993392" y="1200912"/>
                </a:lnTo>
                <a:lnTo>
                  <a:pt x="2008632" y="1200912"/>
                </a:lnTo>
                <a:lnTo>
                  <a:pt x="2008632" y="1191768"/>
                </a:lnTo>
                <a:close/>
              </a:path>
              <a:path w="2008632" h="1207008">
                <a:moveTo>
                  <a:pt x="12191" y="6095"/>
                </a:moveTo>
                <a:lnTo>
                  <a:pt x="6096" y="12192"/>
                </a:lnTo>
                <a:lnTo>
                  <a:pt x="12191" y="12192"/>
                </a:lnTo>
                <a:lnTo>
                  <a:pt x="12191" y="6095"/>
                </a:lnTo>
                <a:close/>
              </a:path>
              <a:path w="2008632" h="1207008">
                <a:moveTo>
                  <a:pt x="1993392" y="6095"/>
                </a:moveTo>
                <a:lnTo>
                  <a:pt x="12191" y="6095"/>
                </a:lnTo>
                <a:lnTo>
                  <a:pt x="12191" y="12192"/>
                </a:lnTo>
                <a:lnTo>
                  <a:pt x="1993392" y="12192"/>
                </a:lnTo>
                <a:lnTo>
                  <a:pt x="1993392" y="6095"/>
                </a:lnTo>
                <a:close/>
              </a:path>
              <a:path w="2008632" h="1207008">
                <a:moveTo>
                  <a:pt x="2008632" y="6095"/>
                </a:moveTo>
                <a:lnTo>
                  <a:pt x="1993392" y="6095"/>
                </a:lnTo>
                <a:lnTo>
                  <a:pt x="2002536" y="12192"/>
                </a:lnTo>
                <a:lnTo>
                  <a:pt x="2008632" y="12192"/>
                </a:lnTo>
                <a:lnTo>
                  <a:pt x="2008632" y="609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081532" y="6639052"/>
            <a:ext cx="1766570" cy="283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0" dirty="0" smtClean="0">
                <a:solidFill>
                  <a:srgbClr val="7F0000"/>
                </a:solidFill>
                <a:latin typeface="Lucida Sans"/>
                <a:cs typeface="Lucida Sans"/>
              </a:rPr>
              <a:t>HTM</a:t>
            </a:r>
            <a:r>
              <a:rPr sz="1800" spc="-95" dirty="0" smtClean="0">
                <a:solidFill>
                  <a:srgbClr val="7F0000"/>
                </a:solidFill>
                <a:latin typeface="Lucida Sans"/>
                <a:cs typeface="Lucida Sans"/>
              </a:rPr>
              <a:t>L</a:t>
            </a:r>
            <a:r>
              <a:rPr sz="1800" spc="-150" dirty="0" smtClean="0">
                <a:solidFill>
                  <a:srgbClr val="7F0000"/>
                </a:solidFill>
                <a:latin typeface="Lucida Sans"/>
                <a:cs typeface="Lucida Sans"/>
              </a:rPr>
              <a:t> </a:t>
            </a:r>
            <a:r>
              <a:rPr sz="1800" spc="-70" dirty="0" smtClean="0">
                <a:solidFill>
                  <a:srgbClr val="7F0000"/>
                </a:solidFill>
                <a:latin typeface="Lucida Sans"/>
                <a:cs typeface="Lucida Sans"/>
              </a:rPr>
              <a:t>Proto</a:t>
            </a:r>
            <a:r>
              <a:rPr sz="1800" spc="-45" dirty="0" smtClean="0">
                <a:solidFill>
                  <a:srgbClr val="7F0000"/>
                </a:solidFill>
                <a:latin typeface="Lucida Sans"/>
                <a:cs typeface="Lucida Sans"/>
              </a:rPr>
              <a:t>t</a:t>
            </a:r>
            <a:r>
              <a:rPr sz="1800" spc="-105" dirty="0" smtClean="0">
                <a:solidFill>
                  <a:srgbClr val="7F0000"/>
                </a:solidFill>
                <a:latin typeface="Lucida Sans"/>
                <a:cs typeface="Lucida Sans"/>
              </a:rPr>
              <a:t>ype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136392" y="4913884"/>
            <a:ext cx="1222247" cy="402336"/>
          </a:xfrm>
          <a:custGeom>
            <a:avLst/>
            <a:gdLst/>
            <a:ahLst/>
            <a:cxnLst/>
            <a:rect l="l" t="t" r="r" b="b"/>
            <a:pathLst>
              <a:path w="1222248" h="402336">
                <a:moveTo>
                  <a:pt x="64007" y="329184"/>
                </a:moveTo>
                <a:lnTo>
                  <a:pt x="0" y="387096"/>
                </a:lnTo>
                <a:lnTo>
                  <a:pt x="85343" y="402336"/>
                </a:lnTo>
                <a:lnTo>
                  <a:pt x="77343" y="374904"/>
                </a:lnTo>
                <a:lnTo>
                  <a:pt x="64007" y="374904"/>
                </a:lnTo>
                <a:lnTo>
                  <a:pt x="60959" y="362712"/>
                </a:lnTo>
                <a:lnTo>
                  <a:pt x="72713" y="359031"/>
                </a:lnTo>
                <a:lnTo>
                  <a:pt x="64007" y="329184"/>
                </a:lnTo>
                <a:close/>
              </a:path>
              <a:path w="1222248" h="402336">
                <a:moveTo>
                  <a:pt x="72713" y="359031"/>
                </a:moveTo>
                <a:lnTo>
                  <a:pt x="60959" y="362712"/>
                </a:lnTo>
                <a:lnTo>
                  <a:pt x="64007" y="374904"/>
                </a:lnTo>
                <a:lnTo>
                  <a:pt x="76226" y="371077"/>
                </a:lnTo>
                <a:lnTo>
                  <a:pt x="72713" y="359031"/>
                </a:lnTo>
                <a:close/>
              </a:path>
              <a:path w="1222248" h="402336">
                <a:moveTo>
                  <a:pt x="76226" y="371077"/>
                </a:moveTo>
                <a:lnTo>
                  <a:pt x="64007" y="374904"/>
                </a:lnTo>
                <a:lnTo>
                  <a:pt x="77343" y="374904"/>
                </a:lnTo>
                <a:lnTo>
                  <a:pt x="76226" y="371077"/>
                </a:lnTo>
                <a:close/>
              </a:path>
              <a:path w="1222248" h="402336">
                <a:moveTo>
                  <a:pt x="1219199" y="0"/>
                </a:moveTo>
                <a:lnTo>
                  <a:pt x="72713" y="359031"/>
                </a:lnTo>
                <a:lnTo>
                  <a:pt x="76226" y="371077"/>
                </a:lnTo>
                <a:lnTo>
                  <a:pt x="1222247" y="12192"/>
                </a:lnTo>
                <a:lnTo>
                  <a:pt x="1219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212592" y="5721603"/>
            <a:ext cx="761999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76199" y="0"/>
                </a:moveTo>
                <a:lnTo>
                  <a:pt x="0" y="36576"/>
                </a:lnTo>
                <a:lnTo>
                  <a:pt x="76199" y="76200"/>
                </a:lnTo>
                <a:lnTo>
                  <a:pt x="76199" y="45720"/>
                </a:lnTo>
                <a:lnTo>
                  <a:pt x="64007" y="45720"/>
                </a:lnTo>
                <a:lnTo>
                  <a:pt x="64007" y="30480"/>
                </a:lnTo>
                <a:lnTo>
                  <a:pt x="76199" y="30480"/>
                </a:lnTo>
                <a:lnTo>
                  <a:pt x="76199" y="0"/>
                </a:lnTo>
                <a:close/>
              </a:path>
              <a:path w="762000" h="76200">
                <a:moveTo>
                  <a:pt x="76199" y="30480"/>
                </a:moveTo>
                <a:lnTo>
                  <a:pt x="64007" y="30480"/>
                </a:lnTo>
                <a:lnTo>
                  <a:pt x="64007" y="45720"/>
                </a:lnTo>
                <a:lnTo>
                  <a:pt x="76199" y="45720"/>
                </a:lnTo>
                <a:lnTo>
                  <a:pt x="76199" y="30480"/>
                </a:lnTo>
                <a:close/>
              </a:path>
              <a:path w="762000" h="76200">
                <a:moveTo>
                  <a:pt x="761999" y="30480"/>
                </a:moveTo>
                <a:lnTo>
                  <a:pt x="76199" y="30480"/>
                </a:lnTo>
                <a:lnTo>
                  <a:pt x="76199" y="45720"/>
                </a:lnTo>
                <a:lnTo>
                  <a:pt x="761999" y="45720"/>
                </a:lnTo>
                <a:lnTo>
                  <a:pt x="761999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7924292" y="6696964"/>
            <a:ext cx="1408430" cy="283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5" dirty="0" smtClean="0">
                <a:solidFill>
                  <a:srgbClr val="7F0000"/>
                </a:solidFill>
                <a:latin typeface="Lucida Sans"/>
                <a:cs typeface="Lucida Sans"/>
              </a:rPr>
              <a:t>Spe</a:t>
            </a:r>
            <a:r>
              <a:rPr sz="1800" spc="-45" dirty="0" smtClean="0">
                <a:solidFill>
                  <a:srgbClr val="7F0000"/>
                </a:solidFill>
                <a:latin typeface="Lucida Sans"/>
                <a:cs typeface="Lucida Sans"/>
              </a:rPr>
              <a:t>c</a:t>
            </a:r>
            <a:r>
              <a:rPr sz="1800" spc="-85" dirty="0" smtClean="0">
                <a:solidFill>
                  <a:srgbClr val="7F0000"/>
                </a:solidFill>
                <a:latin typeface="Lucida Sans"/>
                <a:cs typeface="Lucida Sans"/>
              </a:rPr>
              <a:t>ifi</a:t>
            </a:r>
            <a:r>
              <a:rPr sz="1800" spc="-110" dirty="0" smtClean="0">
                <a:solidFill>
                  <a:srgbClr val="7F0000"/>
                </a:solidFill>
                <a:latin typeface="Lucida Sans"/>
                <a:cs typeface="Lucida Sans"/>
              </a:rPr>
              <a:t>c</a:t>
            </a:r>
            <a:r>
              <a:rPr sz="1800" spc="-75" dirty="0" smtClean="0">
                <a:solidFill>
                  <a:srgbClr val="7F0000"/>
                </a:solidFill>
                <a:latin typeface="Lucida Sans"/>
                <a:cs typeface="Lucida Sans"/>
              </a:rPr>
              <a:t>a</a:t>
            </a:r>
            <a:r>
              <a:rPr sz="1800" spc="-90" dirty="0" smtClean="0">
                <a:solidFill>
                  <a:srgbClr val="7F0000"/>
                </a:solidFill>
                <a:latin typeface="Lucida Sans"/>
                <a:cs typeface="Lucida Sans"/>
              </a:rPr>
              <a:t>tion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620000" y="5270500"/>
            <a:ext cx="1981200" cy="119786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607807" y="5255259"/>
            <a:ext cx="2005584" cy="1225295"/>
          </a:xfrm>
          <a:custGeom>
            <a:avLst/>
            <a:gdLst/>
            <a:ahLst/>
            <a:cxnLst/>
            <a:rect l="l" t="t" r="r" b="b"/>
            <a:pathLst>
              <a:path w="2005584" h="1225296">
                <a:moveTo>
                  <a:pt x="2005584" y="0"/>
                </a:moveTo>
                <a:lnTo>
                  <a:pt x="0" y="0"/>
                </a:lnTo>
                <a:lnTo>
                  <a:pt x="0" y="1225295"/>
                </a:lnTo>
                <a:lnTo>
                  <a:pt x="2005584" y="1225295"/>
                </a:lnTo>
                <a:lnTo>
                  <a:pt x="2005584" y="1219199"/>
                </a:lnTo>
                <a:lnTo>
                  <a:pt x="12192" y="1219199"/>
                </a:lnTo>
                <a:lnTo>
                  <a:pt x="6096" y="1213103"/>
                </a:lnTo>
                <a:lnTo>
                  <a:pt x="12192" y="1213103"/>
                </a:lnTo>
                <a:lnTo>
                  <a:pt x="12192" y="15239"/>
                </a:lnTo>
                <a:lnTo>
                  <a:pt x="6096" y="15239"/>
                </a:lnTo>
                <a:lnTo>
                  <a:pt x="12192" y="6095"/>
                </a:lnTo>
                <a:lnTo>
                  <a:pt x="2005584" y="6095"/>
                </a:lnTo>
                <a:lnTo>
                  <a:pt x="2005584" y="0"/>
                </a:lnTo>
                <a:close/>
              </a:path>
              <a:path w="2005584" h="1225296">
                <a:moveTo>
                  <a:pt x="12192" y="1213103"/>
                </a:moveTo>
                <a:lnTo>
                  <a:pt x="6096" y="1213103"/>
                </a:lnTo>
                <a:lnTo>
                  <a:pt x="12192" y="1219199"/>
                </a:lnTo>
                <a:lnTo>
                  <a:pt x="12192" y="1213103"/>
                </a:lnTo>
                <a:close/>
              </a:path>
              <a:path w="2005584" h="1225296">
                <a:moveTo>
                  <a:pt x="1993392" y="1213103"/>
                </a:moveTo>
                <a:lnTo>
                  <a:pt x="12192" y="1213103"/>
                </a:lnTo>
                <a:lnTo>
                  <a:pt x="12192" y="1219199"/>
                </a:lnTo>
                <a:lnTo>
                  <a:pt x="1993392" y="1219199"/>
                </a:lnTo>
                <a:lnTo>
                  <a:pt x="1993392" y="1213103"/>
                </a:lnTo>
                <a:close/>
              </a:path>
              <a:path w="2005584" h="1225296">
                <a:moveTo>
                  <a:pt x="1993392" y="6095"/>
                </a:moveTo>
                <a:lnTo>
                  <a:pt x="1993392" y="1219199"/>
                </a:lnTo>
                <a:lnTo>
                  <a:pt x="1999488" y="1213103"/>
                </a:lnTo>
                <a:lnTo>
                  <a:pt x="2005584" y="1213103"/>
                </a:lnTo>
                <a:lnTo>
                  <a:pt x="2005584" y="15239"/>
                </a:lnTo>
                <a:lnTo>
                  <a:pt x="1999488" y="15239"/>
                </a:lnTo>
                <a:lnTo>
                  <a:pt x="1993392" y="6095"/>
                </a:lnTo>
                <a:close/>
              </a:path>
              <a:path w="2005584" h="1225296">
                <a:moveTo>
                  <a:pt x="2005584" y="1213103"/>
                </a:moveTo>
                <a:lnTo>
                  <a:pt x="1999488" y="1213103"/>
                </a:lnTo>
                <a:lnTo>
                  <a:pt x="1993392" y="1219199"/>
                </a:lnTo>
                <a:lnTo>
                  <a:pt x="2005584" y="1219199"/>
                </a:lnTo>
                <a:lnTo>
                  <a:pt x="2005584" y="1213103"/>
                </a:lnTo>
                <a:close/>
              </a:path>
              <a:path w="2005584" h="1225296">
                <a:moveTo>
                  <a:pt x="12192" y="6095"/>
                </a:moveTo>
                <a:lnTo>
                  <a:pt x="6096" y="15239"/>
                </a:lnTo>
                <a:lnTo>
                  <a:pt x="12192" y="15239"/>
                </a:lnTo>
                <a:lnTo>
                  <a:pt x="12192" y="6095"/>
                </a:lnTo>
                <a:close/>
              </a:path>
              <a:path w="2005584" h="1225296">
                <a:moveTo>
                  <a:pt x="1993392" y="6095"/>
                </a:moveTo>
                <a:lnTo>
                  <a:pt x="12192" y="6095"/>
                </a:lnTo>
                <a:lnTo>
                  <a:pt x="12192" y="15239"/>
                </a:lnTo>
                <a:lnTo>
                  <a:pt x="1993392" y="15239"/>
                </a:lnTo>
                <a:lnTo>
                  <a:pt x="1993392" y="6095"/>
                </a:lnTo>
                <a:close/>
              </a:path>
              <a:path w="2005584" h="1225296">
                <a:moveTo>
                  <a:pt x="2005584" y="6095"/>
                </a:moveTo>
                <a:lnTo>
                  <a:pt x="1993392" y="6095"/>
                </a:lnTo>
                <a:lnTo>
                  <a:pt x="1999488" y="15239"/>
                </a:lnTo>
                <a:lnTo>
                  <a:pt x="2005584" y="15239"/>
                </a:lnTo>
                <a:lnTo>
                  <a:pt x="2005584" y="609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620000" y="5270500"/>
            <a:ext cx="1981200" cy="119786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607807" y="5255259"/>
            <a:ext cx="2005584" cy="1225295"/>
          </a:xfrm>
          <a:custGeom>
            <a:avLst/>
            <a:gdLst/>
            <a:ahLst/>
            <a:cxnLst/>
            <a:rect l="l" t="t" r="r" b="b"/>
            <a:pathLst>
              <a:path w="2005584" h="1225296">
                <a:moveTo>
                  <a:pt x="2005584" y="0"/>
                </a:moveTo>
                <a:lnTo>
                  <a:pt x="0" y="0"/>
                </a:lnTo>
                <a:lnTo>
                  <a:pt x="0" y="1225295"/>
                </a:lnTo>
                <a:lnTo>
                  <a:pt x="2005584" y="1225295"/>
                </a:lnTo>
                <a:lnTo>
                  <a:pt x="2005584" y="1219199"/>
                </a:lnTo>
                <a:lnTo>
                  <a:pt x="12192" y="1219199"/>
                </a:lnTo>
                <a:lnTo>
                  <a:pt x="6096" y="1213103"/>
                </a:lnTo>
                <a:lnTo>
                  <a:pt x="12192" y="1213103"/>
                </a:lnTo>
                <a:lnTo>
                  <a:pt x="12192" y="15239"/>
                </a:lnTo>
                <a:lnTo>
                  <a:pt x="6096" y="15239"/>
                </a:lnTo>
                <a:lnTo>
                  <a:pt x="12192" y="6095"/>
                </a:lnTo>
                <a:lnTo>
                  <a:pt x="2005584" y="6095"/>
                </a:lnTo>
                <a:lnTo>
                  <a:pt x="2005584" y="0"/>
                </a:lnTo>
                <a:close/>
              </a:path>
              <a:path w="2005584" h="1225296">
                <a:moveTo>
                  <a:pt x="12192" y="1213103"/>
                </a:moveTo>
                <a:lnTo>
                  <a:pt x="6096" y="1213103"/>
                </a:lnTo>
                <a:lnTo>
                  <a:pt x="12192" y="1219199"/>
                </a:lnTo>
                <a:lnTo>
                  <a:pt x="12192" y="1213103"/>
                </a:lnTo>
                <a:close/>
              </a:path>
              <a:path w="2005584" h="1225296">
                <a:moveTo>
                  <a:pt x="1993392" y="1213103"/>
                </a:moveTo>
                <a:lnTo>
                  <a:pt x="12192" y="1213103"/>
                </a:lnTo>
                <a:lnTo>
                  <a:pt x="12192" y="1219199"/>
                </a:lnTo>
                <a:lnTo>
                  <a:pt x="1993392" y="1219199"/>
                </a:lnTo>
                <a:lnTo>
                  <a:pt x="1993392" y="1213103"/>
                </a:lnTo>
                <a:close/>
              </a:path>
              <a:path w="2005584" h="1225296">
                <a:moveTo>
                  <a:pt x="1993392" y="6095"/>
                </a:moveTo>
                <a:lnTo>
                  <a:pt x="1993392" y="1219199"/>
                </a:lnTo>
                <a:lnTo>
                  <a:pt x="1999488" y="1213103"/>
                </a:lnTo>
                <a:lnTo>
                  <a:pt x="2005584" y="1213103"/>
                </a:lnTo>
                <a:lnTo>
                  <a:pt x="2005584" y="15239"/>
                </a:lnTo>
                <a:lnTo>
                  <a:pt x="1999488" y="15239"/>
                </a:lnTo>
                <a:lnTo>
                  <a:pt x="1993392" y="6095"/>
                </a:lnTo>
                <a:close/>
              </a:path>
              <a:path w="2005584" h="1225296">
                <a:moveTo>
                  <a:pt x="2005584" y="1213103"/>
                </a:moveTo>
                <a:lnTo>
                  <a:pt x="1999488" y="1213103"/>
                </a:lnTo>
                <a:lnTo>
                  <a:pt x="1993392" y="1219199"/>
                </a:lnTo>
                <a:lnTo>
                  <a:pt x="2005584" y="1219199"/>
                </a:lnTo>
                <a:lnTo>
                  <a:pt x="2005584" y="1213103"/>
                </a:lnTo>
                <a:close/>
              </a:path>
              <a:path w="2005584" h="1225296">
                <a:moveTo>
                  <a:pt x="12192" y="6095"/>
                </a:moveTo>
                <a:lnTo>
                  <a:pt x="6096" y="15239"/>
                </a:lnTo>
                <a:lnTo>
                  <a:pt x="12192" y="15239"/>
                </a:lnTo>
                <a:lnTo>
                  <a:pt x="12192" y="6095"/>
                </a:lnTo>
                <a:close/>
              </a:path>
              <a:path w="2005584" h="1225296">
                <a:moveTo>
                  <a:pt x="1993392" y="6095"/>
                </a:moveTo>
                <a:lnTo>
                  <a:pt x="12192" y="6095"/>
                </a:lnTo>
                <a:lnTo>
                  <a:pt x="12192" y="15239"/>
                </a:lnTo>
                <a:lnTo>
                  <a:pt x="1993392" y="15239"/>
                </a:lnTo>
                <a:lnTo>
                  <a:pt x="1993392" y="6095"/>
                </a:lnTo>
                <a:close/>
              </a:path>
              <a:path w="2005584" h="1225296">
                <a:moveTo>
                  <a:pt x="2005584" y="6095"/>
                </a:moveTo>
                <a:lnTo>
                  <a:pt x="1993392" y="6095"/>
                </a:lnTo>
                <a:lnTo>
                  <a:pt x="1999488" y="15239"/>
                </a:lnTo>
                <a:lnTo>
                  <a:pt x="2005584" y="15239"/>
                </a:lnTo>
                <a:lnTo>
                  <a:pt x="2005584" y="609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200400" y="5992876"/>
            <a:ext cx="4419600" cy="76200"/>
          </a:xfrm>
          <a:custGeom>
            <a:avLst/>
            <a:gdLst/>
            <a:ahLst/>
            <a:cxnLst/>
            <a:rect l="l" t="t" r="r" b="b"/>
            <a:pathLst>
              <a:path w="4419600" h="76200">
                <a:moveTo>
                  <a:pt x="4343400" y="0"/>
                </a:moveTo>
                <a:lnTo>
                  <a:pt x="4343400" y="76200"/>
                </a:lnTo>
                <a:lnTo>
                  <a:pt x="4406900" y="45720"/>
                </a:lnTo>
                <a:lnTo>
                  <a:pt x="4355592" y="45720"/>
                </a:lnTo>
                <a:lnTo>
                  <a:pt x="4355592" y="30480"/>
                </a:lnTo>
                <a:lnTo>
                  <a:pt x="4402015" y="30480"/>
                </a:lnTo>
                <a:lnTo>
                  <a:pt x="4343400" y="0"/>
                </a:lnTo>
                <a:close/>
              </a:path>
              <a:path w="4419600" h="76200">
                <a:moveTo>
                  <a:pt x="4343400" y="30480"/>
                </a:moveTo>
                <a:lnTo>
                  <a:pt x="0" y="30480"/>
                </a:lnTo>
                <a:lnTo>
                  <a:pt x="0" y="45720"/>
                </a:lnTo>
                <a:lnTo>
                  <a:pt x="4343400" y="45720"/>
                </a:lnTo>
                <a:lnTo>
                  <a:pt x="4343400" y="30480"/>
                </a:lnTo>
                <a:close/>
              </a:path>
              <a:path w="4419600" h="76200">
                <a:moveTo>
                  <a:pt x="4402015" y="30480"/>
                </a:moveTo>
                <a:lnTo>
                  <a:pt x="4355592" y="30480"/>
                </a:lnTo>
                <a:lnTo>
                  <a:pt x="4355592" y="45720"/>
                </a:lnTo>
                <a:lnTo>
                  <a:pt x="4406900" y="45720"/>
                </a:lnTo>
                <a:lnTo>
                  <a:pt x="4419600" y="39624"/>
                </a:lnTo>
                <a:lnTo>
                  <a:pt x="4402015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636776" y="4356100"/>
            <a:ext cx="76200" cy="685800"/>
          </a:xfrm>
          <a:custGeom>
            <a:avLst/>
            <a:gdLst/>
            <a:ahLst/>
            <a:cxnLst/>
            <a:rect l="l" t="t" r="r" b="b"/>
            <a:pathLst>
              <a:path w="76200" h="685800">
                <a:moveTo>
                  <a:pt x="45719" y="60960"/>
                </a:moveTo>
                <a:lnTo>
                  <a:pt x="33528" y="60960"/>
                </a:lnTo>
                <a:lnTo>
                  <a:pt x="33528" y="685800"/>
                </a:lnTo>
                <a:lnTo>
                  <a:pt x="45719" y="685800"/>
                </a:lnTo>
                <a:lnTo>
                  <a:pt x="45719" y="60960"/>
                </a:lnTo>
                <a:close/>
              </a:path>
              <a:path w="76200" h="685800">
                <a:moveTo>
                  <a:pt x="39624" y="0"/>
                </a:moveTo>
                <a:lnTo>
                  <a:pt x="0" y="76200"/>
                </a:lnTo>
                <a:lnTo>
                  <a:pt x="33528" y="76200"/>
                </a:lnTo>
                <a:lnTo>
                  <a:pt x="33528" y="60960"/>
                </a:lnTo>
                <a:lnTo>
                  <a:pt x="68884" y="60960"/>
                </a:lnTo>
                <a:lnTo>
                  <a:pt x="39624" y="0"/>
                </a:lnTo>
                <a:close/>
              </a:path>
              <a:path w="76200" h="685800">
                <a:moveTo>
                  <a:pt x="68884" y="60960"/>
                </a:moveTo>
                <a:lnTo>
                  <a:pt x="45719" y="60960"/>
                </a:lnTo>
                <a:lnTo>
                  <a:pt x="45719" y="76200"/>
                </a:lnTo>
                <a:lnTo>
                  <a:pt x="76200" y="76200"/>
                </a:lnTo>
                <a:lnTo>
                  <a:pt x="68884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990088" y="2697988"/>
            <a:ext cx="1197864" cy="990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974848" y="2685795"/>
            <a:ext cx="1225296" cy="1014983"/>
          </a:xfrm>
          <a:custGeom>
            <a:avLst/>
            <a:gdLst/>
            <a:ahLst/>
            <a:cxnLst/>
            <a:rect l="l" t="t" r="r" b="b"/>
            <a:pathLst>
              <a:path w="1225296" h="1014983">
                <a:moveTo>
                  <a:pt x="1225296" y="0"/>
                </a:moveTo>
                <a:lnTo>
                  <a:pt x="0" y="0"/>
                </a:lnTo>
                <a:lnTo>
                  <a:pt x="0" y="1014983"/>
                </a:lnTo>
                <a:lnTo>
                  <a:pt x="1225296" y="1014983"/>
                </a:lnTo>
                <a:lnTo>
                  <a:pt x="1225296" y="1008888"/>
                </a:lnTo>
                <a:lnTo>
                  <a:pt x="15239" y="1008888"/>
                </a:lnTo>
                <a:lnTo>
                  <a:pt x="6095" y="1002791"/>
                </a:lnTo>
                <a:lnTo>
                  <a:pt x="15239" y="1002791"/>
                </a:lnTo>
                <a:lnTo>
                  <a:pt x="15239" y="12191"/>
                </a:lnTo>
                <a:lnTo>
                  <a:pt x="6095" y="12191"/>
                </a:lnTo>
                <a:lnTo>
                  <a:pt x="15239" y="6095"/>
                </a:lnTo>
                <a:lnTo>
                  <a:pt x="1225296" y="6095"/>
                </a:lnTo>
                <a:lnTo>
                  <a:pt x="1225296" y="0"/>
                </a:lnTo>
                <a:close/>
              </a:path>
              <a:path w="1225296" h="1014983">
                <a:moveTo>
                  <a:pt x="15239" y="1002791"/>
                </a:moveTo>
                <a:lnTo>
                  <a:pt x="6095" y="1002791"/>
                </a:lnTo>
                <a:lnTo>
                  <a:pt x="15239" y="1008888"/>
                </a:lnTo>
                <a:lnTo>
                  <a:pt x="15239" y="1002791"/>
                </a:lnTo>
                <a:close/>
              </a:path>
              <a:path w="1225296" h="1014983">
                <a:moveTo>
                  <a:pt x="1213103" y="1002791"/>
                </a:moveTo>
                <a:lnTo>
                  <a:pt x="15239" y="1002791"/>
                </a:lnTo>
                <a:lnTo>
                  <a:pt x="15239" y="1008888"/>
                </a:lnTo>
                <a:lnTo>
                  <a:pt x="1213103" y="1008888"/>
                </a:lnTo>
                <a:lnTo>
                  <a:pt x="1213103" y="1002791"/>
                </a:lnTo>
                <a:close/>
              </a:path>
              <a:path w="1225296" h="1014983">
                <a:moveTo>
                  <a:pt x="1213103" y="6095"/>
                </a:moveTo>
                <a:lnTo>
                  <a:pt x="1213103" y="1008888"/>
                </a:lnTo>
                <a:lnTo>
                  <a:pt x="1219200" y="1002791"/>
                </a:lnTo>
                <a:lnTo>
                  <a:pt x="1225296" y="1002791"/>
                </a:lnTo>
                <a:lnTo>
                  <a:pt x="1225296" y="12191"/>
                </a:lnTo>
                <a:lnTo>
                  <a:pt x="1219200" y="12191"/>
                </a:lnTo>
                <a:lnTo>
                  <a:pt x="1213103" y="6095"/>
                </a:lnTo>
                <a:close/>
              </a:path>
              <a:path w="1225296" h="1014983">
                <a:moveTo>
                  <a:pt x="1225296" y="1002791"/>
                </a:moveTo>
                <a:lnTo>
                  <a:pt x="1219200" y="1002791"/>
                </a:lnTo>
                <a:lnTo>
                  <a:pt x="1213103" y="1008888"/>
                </a:lnTo>
                <a:lnTo>
                  <a:pt x="1225296" y="1008888"/>
                </a:lnTo>
                <a:lnTo>
                  <a:pt x="1225296" y="1002791"/>
                </a:lnTo>
                <a:close/>
              </a:path>
              <a:path w="1225296" h="1014983">
                <a:moveTo>
                  <a:pt x="15239" y="6095"/>
                </a:moveTo>
                <a:lnTo>
                  <a:pt x="6095" y="12191"/>
                </a:lnTo>
                <a:lnTo>
                  <a:pt x="15239" y="12191"/>
                </a:lnTo>
                <a:lnTo>
                  <a:pt x="15239" y="6095"/>
                </a:lnTo>
                <a:close/>
              </a:path>
              <a:path w="1225296" h="1014983">
                <a:moveTo>
                  <a:pt x="1213103" y="6095"/>
                </a:moveTo>
                <a:lnTo>
                  <a:pt x="15239" y="6095"/>
                </a:lnTo>
                <a:lnTo>
                  <a:pt x="15239" y="12191"/>
                </a:lnTo>
                <a:lnTo>
                  <a:pt x="1213103" y="12191"/>
                </a:lnTo>
                <a:lnTo>
                  <a:pt x="1213103" y="6095"/>
                </a:lnTo>
                <a:close/>
              </a:path>
              <a:path w="1225296" h="1014983">
                <a:moveTo>
                  <a:pt x="1225296" y="6095"/>
                </a:moveTo>
                <a:lnTo>
                  <a:pt x="1213103" y="6095"/>
                </a:lnTo>
                <a:lnTo>
                  <a:pt x="1219200" y="12191"/>
                </a:lnTo>
                <a:lnTo>
                  <a:pt x="1225296" y="12191"/>
                </a:lnTo>
                <a:lnTo>
                  <a:pt x="1225296" y="609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990088" y="2697988"/>
            <a:ext cx="1197864" cy="990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974848" y="2685795"/>
            <a:ext cx="1225296" cy="1014983"/>
          </a:xfrm>
          <a:custGeom>
            <a:avLst/>
            <a:gdLst/>
            <a:ahLst/>
            <a:cxnLst/>
            <a:rect l="l" t="t" r="r" b="b"/>
            <a:pathLst>
              <a:path w="1225296" h="1014983">
                <a:moveTo>
                  <a:pt x="1225296" y="0"/>
                </a:moveTo>
                <a:lnTo>
                  <a:pt x="0" y="0"/>
                </a:lnTo>
                <a:lnTo>
                  <a:pt x="0" y="1014983"/>
                </a:lnTo>
                <a:lnTo>
                  <a:pt x="1225296" y="1014983"/>
                </a:lnTo>
                <a:lnTo>
                  <a:pt x="1225296" y="1008888"/>
                </a:lnTo>
                <a:lnTo>
                  <a:pt x="15239" y="1008888"/>
                </a:lnTo>
                <a:lnTo>
                  <a:pt x="6095" y="1002791"/>
                </a:lnTo>
                <a:lnTo>
                  <a:pt x="15239" y="1002791"/>
                </a:lnTo>
                <a:lnTo>
                  <a:pt x="15239" y="12191"/>
                </a:lnTo>
                <a:lnTo>
                  <a:pt x="6095" y="12191"/>
                </a:lnTo>
                <a:lnTo>
                  <a:pt x="15239" y="6095"/>
                </a:lnTo>
                <a:lnTo>
                  <a:pt x="1225296" y="6095"/>
                </a:lnTo>
                <a:lnTo>
                  <a:pt x="1225296" y="0"/>
                </a:lnTo>
                <a:close/>
              </a:path>
              <a:path w="1225296" h="1014983">
                <a:moveTo>
                  <a:pt x="15239" y="1002791"/>
                </a:moveTo>
                <a:lnTo>
                  <a:pt x="6095" y="1002791"/>
                </a:lnTo>
                <a:lnTo>
                  <a:pt x="15239" y="1008888"/>
                </a:lnTo>
                <a:lnTo>
                  <a:pt x="15239" y="1002791"/>
                </a:lnTo>
                <a:close/>
              </a:path>
              <a:path w="1225296" h="1014983">
                <a:moveTo>
                  <a:pt x="1213103" y="1002791"/>
                </a:moveTo>
                <a:lnTo>
                  <a:pt x="15239" y="1002791"/>
                </a:lnTo>
                <a:lnTo>
                  <a:pt x="15239" y="1008888"/>
                </a:lnTo>
                <a:lnTo>
                  <a:pt x="1213103" y="1008888"/>
                </a:lnTo>
                <a:lnTo>
                  <a:pt x="1213103" y="1002791"/>
                </a:lnTo>
                <a:close/>
              </a:path>
              <a:path w="1225296" h="1014983">
                <a:moveTo>
                  <a:pt x="1213103" y="6095"/>
                </a:moveTo>
                <a:lnTo>
                  <a:pt x="1213103" y="1008888"/>
                </a:lnTo>
                <a:lnTo>
                  <a:pt x="1219200" y="1002791"/>
                </a:lnTo>
                <a:lnTo>
                  <a:pt x="1225296" y="1002791"/>
                </a:lnTo>
                <a:lnTo>
                  <a:pt x="1225296" y="12191"/>
                </a:lnTo>
                <a:lnTo>
                  <a:pt x="1219200" y="12191"/>
                </a:lnTo>
                <a:lnTo>
                  <a:pt x="1213103" y="6095"/>
                </a:lnTo>
                <a:close/>
              </a:path>
              <a:path w="1225296" h="1014983">
                <a:moveTo>
                  <a:pt x="1225296" y="1002791"/>
                </a:moveTo>
                <a:lnTo>
                  <a:pt x="1219200" y="1002791"/>
                </a:lnTo>
                <a:lnTo>
                  <a:pt x="1213103" y="1008888"/>
                </a:lnTo>
                <a:lnTo>
                  <a:pt x="1225296" y="1008888"/>
                </a:lnTo>
                <a:lnTo>
                  <a:pt x="1225296" y="1002791"/>
                </a:lnTo>
                <a:close/>
              </a:path>
              <a:path w="1225296" h="1014983">
                <a:moveTo>
                  <a:pt x="15239" y="6095"/>
                </a:moveTo>
                <a:lnTo>
                  <a:pt x="6095" y="12191"/>
                </a:lnTo>
                <a:lnTo>
                  <a:pt x="15239" y="12191"/>
                </a:lnTo>
                <a:lnTo>
                  <a:pt x="15239" y="6095"/>
                </a:lnTo>
                <a:close/>
              </a:path>
              <a:path w="1225296" h="1014983">
                <a:moveTo>
                  <a:pt x="1213103" y="6095"/>
                </a:moveTo>
                <a:lnTo>
                  <a:pt x="15239" y="6095"/>
                </a:lnTo>
                <a:lnTo>
                  <a:pt x="15239" y="12191"/>
                </a:lnTo>
                <a:lnTo>
                  <a:pt x="1213103" y="12191"/>
                </a:lnTo>
                <a:lnTo>
                  <a:pt x="1213103" y="6095"/>
                </a:lnTo>
                <a:close/>
              </a:path>
              <a:path w="1225296" h="1014983">
                <a:moveTo>
                  <a:pt x="1225296" y="6095"/>
                </a:moveTo>
                <a:lnTo>
                  <a:pt x="1213103" y="6095"/>
                </a:lnTo>
                <a:lnTo>
                  <a:pt x="1219200" y="12191"/>
                </a:lnTo>
                <a:lnTo>
                  <a:pt x="1225296" y="12191"/>
                </a:lnTo>
                <a:lnTo>
                  <a:pt x="1225296" y="609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852932" y="3197890"/>
            <a:ext cx="8869680" cy="18961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20239" marR="12700" indent="5471160">
              <a:lnSpc>
                <a:spcPct val="161100"/>
              </a:lnSpc>
            </a:pPr>
            <a:r>
              <a:rPr sz="1800" spc="-85" dirty="0" smtClean="0">
                <a:solidFill>
                  <a:srgbClr val="7F0000"/>
                </a:solidFill>
                <a:latin typeface="Lucida Sans"/>
                <a:cs typeface="Lucida Sans"/>
              </a:rPr>
              <a:t>Me</a:t>
            </a:r>
            <a:r>
              <a:rPr sz="1800" spc="-105" dirty="0" smtClean="0">
                <a:solidFill>
                  <a:srgbClr val="7F0000"/>
                </a:solidFill>
                <a:latin typeface="Lucida Sans"/>
                <a:cs typeface="Lucida Sans"/>
              </a:rPr>
              <a:t>nta</a:t>
            </a:r>
            <a:r>
              <a:rPr sz="1800" spc="-50" dirty="0" smtClean="0">
                <a:solidFill>
                  <a:srgbClr val="7F0000"/>
                </a:solidFill>
                <a:latin typeface="Lucida Sans"/>
                <a:cs typeface="Lucida Sans"/>
              </a:rPr>
              <a:t>l</a:t>
            </a:r>
            <a:r>
              <a:rPr sz="1800" spc="-145" dirty="0" smtClean="0">
                <a:solidFill>
                  <a:srgbClr val="7F0000"/>
                </a:solidFill>
                <a:latin typeface="Lucida Sans"/>
                <a:cs typeface="Lucida Sans"/>
              </a:rPr>
              <a:t> </a:t>
            </a:r>
            <a:r>
              <a:rPr sz="1800" spc="-70" dirty="0" smtClean="0">
                <a:solidFill>
                  <a:srgbClr val="7F0000"/>
                </a:solidFill>
                <a:latin typeface="Lucida Sans"/>
                <a:cs typeface="Lucida Sans"/>
              </a:rPr>
              <a:t>Model</a:t>
            </a:r>
            <a:r>
              <a:rPr sz="1800" spc="-35" dirty="0" smtClean="0">
                <a:solidFill>
                  <a:srgbClr val="7F0000"/>
                </a:solidFill>
                <a:latin typeface="Lucida Sans"/>
                <a:cs typeface="Lucida Sans"/>
              </a:rPr>
              <a:t> </a:t>
            </a:r>
            <a:r>
              <a:rPr sz="1800" spc="-95" dirty="0" smtClean="0">
                <a:solidFill>
                  <a:srgbClr val="7F0000"/>
                </a:solidFill>
                <a:latin typeface="Lucida Sans"/>
                <a:cs typeface="Lucida Sans"/>
              </a:rPr>
              <a:t>Tra</a:t>
            </a:r>
            <a:r>
              <a:rPr sz="1800" spc="-90" dirty="0" smtClean="0">
                <a:solidFill>
                  <a:srgbClr val="7F0000"/>
                </a:solidFill>
                <a:latin typeface="Lucida Sans"/>
                <a:cs typeface="Lucida Sans"/>
              </a:rPr>
              <a:t>ffic</a:t>
            </a:r>
            <a:r>
              <a:rPr sz="1800" spc="-140" dirty="0" smtClean="0">
                <a:solidFill>
                  <a:srgbClr val="7F0000"/>
                </a:solidFill>
                <a:latin typeface="Lucida Sans"/>
                <a:cs typeface="Lucida Sans"/>
              </a:rPr>
              <a:t> </a:t>
            </a:r>
            <a:r>
              <a:rPr sz="1800" spc="-85" dirty="0" smtClean="0">
                <a:solidFill>
                  <a:srgbClr val="7F0000"/>
                </a:solidFill>
                <a:latin typeface="Lucida Sans"/>
                <a:cs typeface="Lucida Sans"/>
              </a:rPr>
              <a:t>Ana</a:t>
            </a:r>
            <a:r>
              <a:rPr sz="1800" spc="-40" dirty="0" smtClean="0">
                <a:solidFill>
                  <a:srgbClr val="7F0000"/>
                </a:solidFill>
                <a:latin typeface="Lucida Sans"/>
                <a:cs typeface="Lucida Sans"/>
              </a:rPr>
              <a:t>l</a:t>
            </a:r>
            <a:r>
              <a:rPr sz="1800" spc="-130" dirty="0" smtClean="0">
                <a:solidFill>
                  <a:srgbClr val="7F0000"/>
                </a:solidFill>
                <a:latin typeface="Lucida Sans"/>
                <a:cs typeface="Lucida Sans"/>
              </a:rPr>
              <a:t>ysis</a:t>
            </a:r>
            <a:endParaRPr sz="1800">
              <a:latin typeface="Lucida Sans"/>
              <a:cs typeface="Lucida Sans"/>
            </a:endParaRPr>
          </a:p>
          <a:p>
            <a:pPr marL="12700">
              <a:lnSpc>
                <a:spcPts val="1750"/>
              </a:lnSpc>
            </a:pPr>
            <a:r>
              <a:rPr sz="1800" spc="-85" dirty="0" smtClean="0">
                <a:solidFill>
                  <a:srgbClr val="7F0000"/>
                </a:solidFill>
                <a:latin typeface="Lucida Sans"/>
                <a:cs typeface="Lucida Sans"/>
              </a:rPr>
              <a:t>Us</a:t>
            </a:r>
            <a:r>
              <a:rPr sz="1800" spc="-70" dirty="0" smtClean="0">
                <a:solidFill>
                  <a:srgbClr val="7F0000"/>
                </a:solidFill>
                <a:latin typeface="Lucida Sans"/>
                <a:cs typeface="Lucida Sans"/>
              </a:rPr>
              <a:t>e</a:t>
            </a:r>
            <a:r>
              <a:rPr sz="1800" spc="-90" dirty="0" smtClean="0">
                <a:solidFill>
                  <a:srgbClr val="7F0000"/>
                </a:solidFill>
                <a:latin typeface="Lucida Sans"/>
                <a:cs typeface="Lucida Sans"/>
              </a:rPr>
              <a:t>r</a:t>
            </a:r>
            <a:r>
              <a:rPr sz="1800" spc="-175" dirty="0" smtClean="0">
                <a:solidFill>
                  <a:srgbClr val="7F0000"/>
                </a:solidFill>
                <a:latin typeface="Lucida Sans"/>
                <a:cs typeface="Lucida Sans"/>
              </a:rPr>
              <a:t> </a:t>
            </a:r>
            <a:r>
              <a:rPr sz="1800" spc="-80" dirty="0" smtClean="0">
                <a:solidFill>
                  <a:srgbClr val="7F0000"/>
                </a:solidFill>
                <a:latin typeface="Lucida Sans"/>
                <a:cs typeface="Lucida Sans"/>
              </a:rPr>
              <a:t>Beh</a:t>
            </a:r>
            <a:r>
              <a:rPr sz="1800" spc="-70" dirty="0" smtClean="0">
                <a:solidFill>
                  <a:srgbClr val="7F0000"/>
                </a:solidFill>
                <a:latin typeface="Lucida Sans"/>
                <a:cs typeface="Lucida Sans"/>
              </a:rPr>
              <a:t>a</a:t>
            </a:r>
            <a:r>
              <a:rPr sz="1800" spc="-120" dirty="0" smtClean="0">
                <a:solidFill>
                  <a:srgbClr val="7F0000"/>
                </a:solidFill>
                <a:latin typeface="Lucida Sans"/>
                <a:cs typeface="Lucida Sans"/>
              </a:rPr>
              <a:t>vior</a:t>
            </a:r>
            <a:endParaRPr sz="1800">
              <a:latin typeface="Lucida Sans"/>
              <a:cs typeface="Lucida Sans"/>
            </a:endParaRPr>
          </a:p>
          <a:p>
            <a:pPr>
              <a:lnSpc>
                <a:spcPts val="950"/>
              </a:lnSpc>
              <a:spcBef>
                <a:spcPts val="33"/>
              </a:spcBef>
            </a:pPr>
            <a:endParaRPr sz="9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398145" algn="ctr">
              <a:lnSpc>
                <a:spcPct val="100000"/>
              </a:lnSpc>
            </a:pPr>
            <a:r>
              <a:rPr sz="1800" spc="-80" dirty="0" smtClean="0">
                <a:solidFill>
                  <a:srgbClr val="7F0000"/>
                </a:solidFill>
                <a:latin typeface="Lucida Sans"/>
                <a:cs typeface="Lucida Sans"/>
              </a:rPr>
              <a:t>Web</a:t>
            </a:r>
            <a:r>
              <a:rPr sz="1800" spc="-95" dirty="0" smtClean="0">
                <a:solidFill>
                  <a:srgbClr val="7F0000"/>
                </a:solidFill>
                <a:latin typeface="Lucida Sans"/>
                <a:cs typeface="Lucida Sans"/>
              </a:rPr>
              <a:t>site</a:t>
            </a:r>
            <a:r>
              <a:rPr sz="1800" spc="-145" dirty="0" smtClean="0">
                <a:solidFill>
                  <a:srgbClr val="7F0000"/>
                </a:solidFill>
                <a:latin typeface="Lucida Sans"/>
                <a:cs typeface="Lucida Sans"/>
              </a:rPr>
              <a:t> </a:t>
            </a:r>
            <a:r>
              <a:rPr sz="1800" spc="-75" dirty="0" smtClean="0">
                <a:solidFill>
                  <a:srgbClr val="7F0000"/>
                </a:solidFill>
                <a:latin typeface="Lucida Sans"/>
                <a:cs typeface="Lucida Sans"/>
              </a:rPr>
              <a:t>Arc</a:t>
            </a:r>
            <a:r>
              <a:rPr sz="1800" spc="-90" dirty="0" smtClean="0">
                <a:solidFill>
                  <a:srgbClr val="7F0000"/>
                </a:solidFill>
                <a:latin typeface="Lucida Sans"/>
                <a:cs typeface="Lucida Sans"/>
              </a:rPr>
              <a:t>hitect</a:t>
            </a:r>
            <a:r>
              <a:rPr sz="1800" spc="-100" dirty="0" smtClean="0">
                <a:solidFill>
                  <a:srgbClr val="7F0000"/>
                </a:solidFill>
                <a:latin typeface="Lucida Sans"/>
                <a:cs typeface="Lucida Sans"/>
              </a:rPr>
              <a:t>u</a:t>
            </a:r>
            <a:r>
              <a:rPr sz="1800" spc="-125" dirty="0" smtClean="0">
                <a:solidFill>
                  <a:srgbClr val="7F0000"/>
                </a:solidFill>
                <a:latin typeface="Lucida Sans"/>
                <a:cs typeface="Lucida Sans"/>
              </a:rPr>
              <a:t>re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52932" y="1503080"/>
            <a:ext cx="3862070" cy="9239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981200">
              <a:lnSpc>
                <a:spcPct val="166700"/>
              </a:lnSpc>
            </a:pPr>
            <a:r>
              <a:rPr sz="1800" spc="-65" dirty="0" smtClean="0">
                <a:solidFill>
                  <a:srgbClr val="7F0000"/>
                </a:solidFill>
                <a:latin typeface="Lucida Sans"/>
                <a:cs typeface="Lucida Sans"/>
              </a:rPr>
              <a:t>Co</a:t>
            </a:r>
            <a:r>
              <a:rPr sz="1800" spc="-55" dirty="0" smtClean="0">
                <a:solidFill>
                  <a:srgbClr val="7F0000"/>
                </a:solidFill>
                <a:latin typeface="Lucida Sans"/>
                <a:cs typeface="Lucida Sans"/>
              </a:rPr>
              <a:t>n</a:t>
            </a:r>
            <a:r>
              <a:rPr sz="1800" spc="-90" dirty="0" smtClean="0">
                <a:solidFill>
                  <a:srgbClr val="7F0000"/>
                </a:solidFill>
                <a:latin typeface="Lucida Sans"/>
                <a:cs typeface="Lucida Sans"/>
              </a:rPr>
              <a:t>te</a:t>
            </a:r>
            <a:r>
              <a:rPr sz="1800" spc="-125" dirty="0" smtClean="0">
                <a:solidFill>
                  <a:srgbClr val="7F0000"/>
                </a:solidFill>
                <a:latin typeface="Lucida Sans"/>
                <a:cs typeface="Lucida Sans"/>
              </a:rPr>
              <a:t>n</a:t>
            </a:r>
            <a:r>
              <a:rPr sz="1800" spc="-60" dirty="0" smtClean="0">
                <a:solidFill>
                  <a:srgbClr val="7F0000"/>
                </a:solidFill>
                <a:latin typeface="Lucida Sans"/>
                <a:cs typeface="Lucida Sans"/>
              </a:rPr>
              <a:t>t</a:t>
            </a:r>
            <a:r>
              <a:rPr sz="1800" spc="-150" dirty="0" smtClean="0">
                <a:solidFill>
                  <a:srgbClr val="7F0000"/>
                </a:solidFill>
                <a:latin typeface="Lucida Sans"/>
                <a:cs typeface="Lucida Sans"/>
              </a:rPr>
              <a:t> </a:t>
            </a:r>
            <a:r>
              <a:rPr sz="1800" spc="-80" dirty="0" smtClean="0">
                <a:solidFill>
                  <a:srgbClr val="7F0000"/>
                </a:solidFill>
                <a:latin typeface="Lucida Sans"/>
                <a:cs typeface="Lucida Sans"/>
              </a:rPr>
              <a:t>Au</a:t>
            </a:r>
            <a:r>
              <a:rPr sz="1800" spc="-70" dirty="0" smtClean="0">
                <a:solidFill>
                  <a:srgbClr val="7F0000"/>
                </a:solidFill>
                <a:latin typeface="Lucida Sans"/>
                <a:cs typeface="Lucida Sans"/>
              </a:rPr>
              <a:t>d</a:t>
            </a:r>
            <a:r>
              <a:rPr sz="1800" spc="-95" dirty="0" smtClean="0">
                <a:solidFill>
                  <a:srgbClr val="7F0000"/>
                </a:solidFill>
                <a:latin typeface="Lucida Sans"/>
                <a:cs typeface="Lucida Sans"/>
              </a:rPr>
              <a:t>iting</a:t>
            </a:r>
            <a:r>
              <a:rPr sz="1800" spc="-75" dirty="0" smtClean="0">
                <a:solidFill>
                  <a:srgbClr val="7F0000"/>
                </a:solidFill>
                <a:latin typeface="Lucida Sans"/>
                <a:cs typeface="Lucida Sans"/>
              </a:rPr>
              <a:t> </a:t>
            </a:r>
            <a:r>
              <a:rPr sz="1800" spc="-70" dirty="0" smtClean="0">
                <a:solidFill>
                  <a:srgbClr val="7F0000"/>
                </a:solidFill>
                <a:latin typeface="Lucida Sans"/>
                <a:cs typeface="Lucida Sans"/>
              </a:rPr>
              <a:t>Sta</a:t>
            </a:r>
            <a:r>
              <a:rPr sz="1800" spc="-75" dirty="0" smtClean="0">
                <a:solidFill>
                  <a:srgbClr val="7F0000"/>
                </a:solidFill>
                <a:latin typeface="Lucida Sans"/>
                <a:cs typeface="Lucida Sans"/>
              </a:rPr>
              <a:t>k</a:t>
            </a:r>
            <a:r>
              <a:rPr sz="1800" spc="-80" dirty="0" smtClean="0">
                <a:solidFill>
                  <a:srgbClr val="7F0000"/>
                </a:solidFill>
                <a:latin typeface="Lucida Sans"/>
                <a:cs typeface="Lucida Sans"/>
              </a:rPr>
              <a:t>e</a:t>
            </a:r>
            <a:r>
              <a:rPr sz="1800" spc="-125" dirty="0" smtClean="0">
                <a:solidFill>
                  <a:srgbClr val="7F0000"/>
                </a:solidFill>
                <a:latin typeface="Lucida Sans"/>
                <a:cs typeface="Lucida Sans"/>
              </a:rPr>
              <a:t>h</a:t>
            </a:r>
            <a:r>
              <a:rPr sz="1800" spc="-95" dirty="0" smtClean="0">
                <a:solidFill>
                  <a:srgbClr val="7F0000"/>
                </a:solidFill>
                <a:latin typeface="Lucida Sans"/>
                <a:cs typeface="Lucida Sans"/>
              </a:rPr>
              <a:t>olde</a:t>
            </a:r>
            <a:r>
              <a:rPr sz="1800" spc="-60" dirty="0" smtClean="0">
                <a:solidFill>
                  <a:srgbClr val="7F0000"/>
                </a:solidFill>
                <a:latin typeface="Lucida Sans"/>
                <a:cs typeface="Lucida Sans"/>
              </a:rPr>
              <a:t>r</a:t>
            </a:r>
            <a:r>
              <a:rPr sz="1800" spc="-145" dirty="0" smtClean="0">
                <a:solidFill>
                  <a:srgbClr val="7F0000"/>
                </a:solidFill>
                <a:latin typeface="Lucida Sans"/>
                <a:cs typeface="Lucida Sans"/>
              </a:rPr>
              <a:t> </a:t>
            </a:r>
            <a:r>
              <a:rPr sz="1800" spc="-75" dirty="0" smtClean="0">
                <a:solidFill>
                  <a:srgbClr val="7F0000"/>
                </a:solidFill>
                <a:latin typeface="Lucida Sans"/>
                <a:cs typeface="Lucida Sans"/>
              </a:rPr>
              <a:t>in</a:t>
            </a:r>
            <a:r>
              <a:rPr sz="1800" spc="-55" dirty="0" smtClean="0">
                <a:solidFill>
                  <a:srgbClr val="7F0000"/>
                </a:solidFill>
                <a:latin typeface="Lucida Sans"/>
                <a:cs typeface="Lucida Sans"/>
              </a:rPr>
              <a:t>t</a:t>
            </a:r>
            <a:r>
              <a:rPr sz="1800" spc="-130" dirty="0" smtClean="0">
                <a:solidFill>
                  <a:srgbClr val="7F0000"/>
                </a:solidFill>
                <a:latin typeface="Lucida Sans"/>
                <a:cs typeface="Lucida Sans"/>
              </a:rPr>
              <a:t>erview</a:t>
            </a:r>
            <a:endParaRPr sz="1800" dirty="0">
              <a:latin typeface="Lucida Sans"/>
              <a:cs typeface="Lucida San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28600" y="226059"/>
            <a:ext cx="10235184" cy="173735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28600" y="7154164"/>
            <a:ext cx="10235184" cy="173736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3974084" y="213868"/>
            <a:ext cx="2744470" cy="195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蔡明哲</a:t>
            </a:r>
            <a:r>
              <a:rPr sz="1200" spc="-270" dirty="0" smtClean="0">
                <a:latin typeface="MingLiU"/>
                <a:cs typeface="MingLiU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/</a:t>
            </a:r>
            <a:r>
              <a:rPr sz="1200" spc="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MingLiU"/>
                <a:cs typeface="MingLiU"/>
              </a:rPr>
              <a:t>互联网产品原型设计与用户体验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spc="-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spc="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</a:t>
            </a:r>
            <a:endParaRPr sz="1600">
              <a:latin typeface="Microsoft JhengHei"/>
              <a:cs typeface="Microsoft JhengHei"/>
            </a:endParaRPr>
          </a:p>
          <a:p>
            <a:pPr marL="224663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78" name="object 7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latin typeface="Microsoft JhengHei"/>
                <a:cs typeface="Microsoft JhengHei"/>
              </a:rPr>
              <a:t>-</a:t>
            </a:r>
            <a:fld id="{81D60167-4931-47E6-BA6A-407CBD079E47}" type="slidenum">
              <a:rPr sz="1200" spc="-10" dirty="0" smtClean="0">
                <a:latin typeface="Microsoft JhengHei"/>
                <a:cs typeface="Microsoft JhengHei"/>
              </a:rPr>
              <a:t>46</a:t>
            </a:fld>
            <a:endParaRPr sz="12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9220">
              <a:lnSpc>
                <a:spcPct val="100000"/>
              </a:lnSpc>
            </a:pPr>
            <a:r>
              <a:rPr sz="3200" spc="-2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Website</a:t>
            </a:r>
            <a:r>
              <a:rPr sz="3200" spc="-1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 </a:t>
            </a:r>
            <a:r>
              <a:rPr sz="3200" spc="-2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Prototyp</a:t>
            </a:r>
            <a:r>
              <a:rPr sz="3200" spc="-4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e</a:t>
            </a:r>
            <a:r>
              <a:rPr sz="3200" spc="-35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的应用</a:t>
            </a:r>
            <a:endParaRPr sz="3200" dirty="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2932" y="1755140"/>
            <a:ext cx="3415029" cy="18326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2600" spc="-1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•	</a:t>
            </a:r>
            <a:r>
              <a:rPr sz="2600" spc="-3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实现</a:t>
            </a:r>
            <a:r>
              <a:rPr sz="2600" spc="-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2600" spc="-3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网站信息架构</a:t>
            </a:r>
            <a:endParaRPr sz="2600">
              <a:latin typeface="Microsoft JhengHei"/>
              <a:cs typeface="Microsoft JhengHei"/>
            </a:endParaRPr>
          </a:p>
          <a:p>
            <a:pPr>
              <a:lnSpc>
                <a:spcPts val="600"/>
              </a:lnSpc>
              <a:spcBef>
                <a:spcPts val="24"/>
              </a:spcBef>
            </a:pPr>
            <a:endParaRPr sz="600"/>
          </a:p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2600" spc="-1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•	</a:t>
            </a:r>
            <a:r>
              <a:rPr sz="2600" spc="-3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实现</a:t>
            </a:r>
            <a:r>
              <a:rPr sz="2600" spc="-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2600" spc="-3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网页界面与动线</a:t>
            </a:r>
            <a:endParaRPr sz="2600">
              <a:latin typeface="Microsoft JhengHei"/>
              <a:cs typeface="Microsoft JhengHei"/>
            </a:endParaRPr>
          </a:p>
          <a:p>
            <a:pPr>
              <a:lnSpc>
                <a:spcPts val="600"/>
              </a:lnSpc>
              <a:spcBef>
                <a:spcPts val="23"/>
              </a:spcBef>
            </a:pPr>
            <a:endParaRPr sz="600"/>
          </a:p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2600" spc="-1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•	</a:t>
            </a:r>
            <a:r>
              <a:rPr sz="2600" spc="-3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实现</a:t>
            </a:r>
            <a:r>
              <a:rPr sz="2600" spc="-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2600" spc="-3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网页信息设计</a:t>
            </a:r>
            <a:endParaRPr sz="2600">
              <a:latin typeface="Microsoft JhengHei"/>
              <a:cs typeface="Microsoft JhengHei"/>
            </a:endParaRPr>
          </a:p>
          <a:p>
            <a:pPr>
              <a:lnSpc>
                <a:spcPts val="600"/>
              </a:lnSpc>
              <a:spcBef>
                <a:spcPts val="24"/>
              </a:spcBef>
            </a:pPr>
            <a:endParaRPr sz="600"/>
          </a:p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2600" spc="-1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•	</a:t>
            </a:r>
            <a:r>
              <a:rPr sz="2600" spc="-3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实现</a:t>
            </a:r>
            <a:r>
              <a:rPr sz="2600" spc="-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2600" spc="-3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网站功能模拟</a:t>
            </a:r>
            <a:endParaRPr sz="26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7931" y="1983740"/>
            <a:ext cx="2839085" cy="802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spc="-3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提早体验，验证</a:t>
            </a:r>
            <a:endParaRPr sz="2600">
              <a:latin typeface="Microsoft JhengHei"/>
              <a:cs typeface="Microsoft JhengHei"/>
            </a:endParaRPr>
          </a:p>
          <a:p>
            <a:pPr marL="356870">
              <a:lnSpc>
                <a:spcPct val="100000"/>
              </a:lnSpc>
            </a:pPr>
            <a:r>
              <a:rPr sz="2600" spc="-1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st</a:t>
            </a:r>
            <a:r>
              <a:rPr sz="26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a</a:t>
            </a:r>
            <a:r>
              <a:rPr sz="2600" spc="-6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k</a:t>
            </a:r>
            <a:r>
              <a:rPr sz="2600" spc="-1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eholde</a:t>
            </a:r>
            <a:r>
              <a:rPr sz="2600" spc="-4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r</a:t>
            </a:r>
            <a:r>
              <a:rPr sz="2600" spc="-3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需求</a:t>
            </a:r>
            <a:endParaRPr sz="26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2427" y="5031740"/>
            <a:ext cx="3317240" cy="802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6870" marR="12700" indent="-344805">
              <a:lnSpc>
                <a:spcPct val="100000"/>
              </a:lnSpc>
            </a:pPr>
            <a:r>
              <a:rPr sz="2600" spc="-3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提早测试，验证</a:t>
            </a:r>
            <a:r>
              <a:rPr sz="2600" spc="-1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user</a:t>
            </a:r>
            <a:r>
              <a:rPr sz="2600" spc="-3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需</a:t>
            </a:r>
            <a:r>
              <a:rPr sz="26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求</a:t>
            </a:r>
            <a:r>
              <a:rPr sz="2600" spc="-3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及</a:t>
            </a:r>
            <a:r>
              <a:rPr sz="2600" spc="-1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usability</a:t>
            </a:r>
            <a:endParaRPr sz="26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19344" y="4356100"/>
            <a:ext cx="4038600" cy="1944624"/>
          </a:xfrm>
          <a:custGeom>
            <a:avLst/>
            <a:gdLst/>
            <a:ahLst/>
            <a:cxnLst/>
            <a:rect l="l" t="t" r="r" b="b"/>
            <a:pathLst>
              <a:path w="4038600" h="1944624">
                <a:moveTo>
                  <a:pt x="0" y="1944624"/>
                </a:moveTo>
                <a:lnTo>
                  <a:pt x="4038600" y="1944624"/>
                </a:lnTo>
                <a:lnTo>
                  <a:pt x="4038600" y="0"/>
                </a:lnTo>
                <a:lnTo>
                  <a:pt x="0" y="0"/>
                </a:lnTo>
                <a:lnTo>
                  <a:pt x="0" y="1944624"/>
                </a:lnTo>
                <a:close/>
              </a:path>
            </a:pathLst>
          </a:custGeom>
          <a:solidFill>
            <a:srgbClr val="F17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95035" y="4388611"/>
            <a:ext cx="3853815" cy="1595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6870" marR="12700" indent="-344805">
              <a:lnSpc>
                <a:spcPct val="100000"/>
              </a:lnSpc>
              <a:tabLst>
                <a:tab pos="358140" algn="l"/>
              </a:tabLst>
            </a:pPr>
            <a:r>
              <a:rPr sz="2600" spc="-1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•		</a:t>
            </a:r>
            <a:r>
              <a:rPr sz="2600" spc="-4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管</a:t>
            </a:r>
            <a:r>
              <a:rPr sz="2600" spc="-3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理变动需求，控制</a:t>
            </a:r>
            <a:r>
              <a:rPr sz="2600" spc="-1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sz="2600" spc="-1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Scope/Spe</a:t>
            </a:r>
            <a:r>
              <a:rPr sz="2600" spc="-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c</a:t>
            </a:r>
            <a:r>
              <a:rPr sz="2600" spc="-3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，降低修改</a:t>
            </a:r>
            <a:r>
              <a:rPr sz="2600" spc="-1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sz="2600" spc="-3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风险与开发时间，求得</a:t>
            </a:r>
            <a:r>
              <a:rPr sz="2600" spc="-1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sz="2600" spc="-3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更好的用户体验</a:t>
            </a:r>
            <a:endParaRPr sz="26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28415" y="4234179"/>
            <a:ext cx="76200" cy="685800"/>
          </a:xfrm>
          <a:custGeom>
            <a:avLst/>
            <a:gdLst/>
            <a:ahLst/>
            <a:cxnLst/>
            <a:rect l="l" t="t" r="r" b="b"/>
            <a:pathLst>
              <a:path w="76200" h="685800">
                <a:moveTo>
                  <a:pt x="30480" y="609600"/>
                </a:moveTo>
                <a:lnTo>
                  <a:pt x="0" y="609600"/>
                </a:lnTo>
                <a:lnTo>
                  <a:pt x="36575" y="685800"/>
                </a:lnTo>
                <a:lnTo>
                  <a:pt x="68275" y="624840"/>
                </a:lnTo>
                <a:lnTo>
                  <a:pt x="30480" y="624840"/>
                </a:lnTo>
                <a:lnTo>
                  <a:pt x="30480" y="609600"/>
                </a:lnTo>
                <a:close/>
              </a:path>
              <a:path w="76200" h="685800">
                <a:moveTo>
                  <a:pt x="45720" y="0"/>
                </a:moveTo>
                <a:lnTo>
                  <a:pt x="30480" y="0"/>
                </a:lnTo>
                <a:lnTo>
                  <a:pt x="30480" y="624840"/>
                </a:lnTo>
                <a:lnTo>
                  <a:pt x="45720" y="624840"/>
                </a:lnTo>
                <a:lnTo>
                  <a:pt x="45720" y="0"/>
                </a:lnTo>
                <a:close/>
              </a:path>
              <a:path w="76200" h="685800">
                <a:moveTo>
                  <a:pt x="76200" y="609600"/>
                </a:moveTo>
                <a:lnTo>
                  <a:pt x="45720" y="609600"/>
                </a:lnTo>
                <a:lnTo>
                  <a:pt x="45720" y="624840"/>
                </a:lnTo>
                <a:lnTo>
                  <a:pt x="68275" y="624840"/>
                </a:lnTo>
                <a:lnTo>
                  <a:pt x="76200" y="6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59679" y="2445004"/>
            <a:ext cx="1219200" cy="76200"/>
          </a:xfrm>
          <a:custGeom>
            <a:avLst/>
            <a:gdLst/>
            <a:ahLst/>
            <a:cxnLst/>
            <a:rect l="l" t="t" r="r" b="b"/>
            <a:pathLst>
              <a:path w="1219200" h="76200">
                <a:moveTo>
                  <a:pt x="1143000" y="0"/>
                </a:moveTo>
                <a:lnTo>
                  <a:pt x="1143000" y="76200"/>
                </a:lnTo>
                <a:lnTo>
                  <a:pt x="1201615" y="45720"/>
                </a:lnTo>
                <a:lnTo>
                  <a:pt x="1155192" y="45720"/>
                </a:lnTo>
                <a:lnTo>
                  <a:pt x="1155192" y="30480"/>
                </a:lnTo>
                <a:lnTo>
                  <a:pt x="1206500" y="30480"/>
                </a:lnTo>
                <a:lnTo>
                  <a:pt x="1143000" y="0"/>
                </a:lnTo>
                <a:close/>
              </a:path>
              <a:path w="1219200" h="76200">
                <a:moveTo>
                  <a:pt x="1143000" y="30480"/>
                </a:moveTo>
                <a:lnTo>
                  <a:pt x="0" y="30480"/>
                </a:lnTo>
                <a:lnTo>
                  <a:pt x="0" y="45720"/>
                </a:lnTo>
                <a:lnTo>
                  <a:pt x="1143000" y="45720"/>
                </a:lnTo>
                <a:lnTo>
                  <a:pt x="1143000" y="30480"/>
                </a:lnTo>
                <a:close/>
              </a:path>
              <a:path w="1219200" h="76200">
                <a:moveTo>
                  <a:pt x="1206500" y="30480"/>
                </a:moveTo>
                <a:lnTo>
                  <a:pt x="1155192" y="30480"/>
                </a:lnTo>
                <a:lnTo>
                  <a:pt x="1155192" y="45720"/>
                </a:lnTo>
                <a:lnTo>
                  <a:pt x="1201615" y="45720"/>
                </a:lnTo>
                <a:lnTo>
                  <a:pt x="1219200" y="36575"/>
                </a:lnTo>
                <a:lnTo>
                  <a:pt x="120650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7071" y="3484371"/>
            <a:ext cx="1069848" cy="615695"/>
          </a:xfrm>
          <a:custGeom>
            <a:avLst/>
            <a:gdLst/>
            <a:ahLst/>
            <a:cxnLst/>
            <a:rect l="l" t="t" r="r" b="b"/>
            <a:pathLst>
              <a:path w="1069848" h="615695">
                <a:moveTo>
                  <a:pt x="1000857" y="584972"/>
                </a:moveTo>
                <a:lnTo>
                  <a:pt x="984503" y="612648"/>
                </a:lnTo>
                <a:lnTo>
                  <a:pt x="1069848" y="615695"/>
                </a:lnTo>
                <a:lnTo>
                  <a:pt x="1053945" y="591312"/>
                </a:lnTo>
                <a:lnTo>
                  <a:pt x="1011936" y="591312"/>
                </a:lnTo>
                <a:lnTo>
                  <a:pt x="1000857" y="584972"/>
                </a:lnTo>
                <a:close/>
              </a:path>
              <a:path w="1069848" h="615695">
                <a:moveTo>
                  <a:pt x="1007782" y="573254"/>
                </a:moveTo>
                <a:lnTo>
                  <a:pt x="1000857" y="584972"/>
                </a:lnTo>
                <a:lnTo>
                  <a:pt x="1011936" y="591312"/>
                </a:lnTo>
                <a:lnTo>
                  <a:pt x="1018031" y="579119"/>
                </a:lnTo>
                <a:lnTo>
                  <a:pt x="1007782" y="573254"/>
                </a:lnTo>
                <a:close/>
              </a:path>
              <a:path w="1069848" h="615695">
                <a:moveTo>
                  <a:pt x="1024127" y="545591"/>
                </a:moveTo>
                <a:lnTo>
                  <a:pt x="1007782" y="573254"/>
                </a:lnTo>
                <a:lnTo>
                  <a:pt x="1018031" y="579119"/>
                </a:lnTo>
                <a:lnTo>
                  <a:pt x="1011936" y="591312"/>
                </a:lnTo>
                <a:lnTo>
                  <a:pt x="1053945" y="591312"/>
                </a:lnTo>
                <a:lnTo>
                  <a:pt x="1024127" y="545591"/>
                </a:lnTo>
                <a:close/>
              </a:path>
              <a:path w="1069848" h="615695">
                <a:moveTo>
                  <a:pt x="6095" y="0"/>
                </a:moveTo>
                <a:lnTo>
                  <a:pt x="0" y="12191"/>
                </a:lnTo>
                <a:lnTo>
                  <a:pt x="1000857" y="584972"/>
                </a:lnTo>
                <a:lnTo>
                  <a:pt x="1007782" y="573254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7154164"/>
            <a:ext cx="10235184" cy="173736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74084" y="213868"/>
            <a:ext cx="2744470" cy="195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蔡明哲</a:t>
            </a:r>
            <a:r>
              <a:rPr sz="1200" spc="-270" dirty="0" smtClean="0">
                <a:latin typeface="MingLiU"/>
                <a:cs typeface="MingLiU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/</a:t>
            </a:r>
            <a:r>
              <a:rPr sz="1200" spc="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MingLiU"/>
                <a:cs typeface="MingLiU"/>
              </a:rPr>
              <a:t>互联网产品原型设计与用户体验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spc="-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spc="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</a:t>
            </a:r>
            <a:endParaRPr sz="1600" dirty="0">
              <a:latin typeface="Microsoft JhengHei"/>
              <a:cs typeface="Microsoft JhengHei"/>
            </a:endParaRPr>
          </a:p>
          <a:p>
            <a:pPr marL="224663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 dirty="0">
              <a:latin typeface="MingLiU"/>
              <a:cs typeface="MingLiU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 smtClean="0">
                <a:latin typeface="Microsoft JhengHei"/>
                <a:cs typeface="Microsoft JhengHei"/>
              </a:rPr>
              <a:t>-</a:t>
            </a:r>
            <a:fld id="{81D60167-4931-47E6-BA6A-407CBD079E47}" type="slidenum">
              <a:rPr sz="1200" spc="-10" dirty="0" smtClean="0">
                <a:latin typeface="Microsoft JhengHei"/>
                <a:cs typeface="Microsoft JhengHei"/>
              </a:rPr>
              <a:t>47</a:t>
            </a:fld>
            <a:endParaRPr sz="12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3548" y="2465323"/>
            <a:ext cx="5045710" cy="6654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5240"/>
              </a:lnSpc>
            </a:pPr>
            <a:r>
              <a:rPr sz="4400" b="1" spc="-4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创造美好的用户体验</a:t>
            </a:r>
            <a:endParaRPr sz="44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572" y="3471164"/>
            <a:ext cx="8471535" cy="6654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5240"/>
              </a:lnSpc>
            </a:pPr>
            <a:r>
              <a:rPr sz="4400" b="1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-</a:t>
            </a:r>
            <a:r>
              <a:rPr sz="4400" b="1" spc="-1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4400" b="1" spc="-4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「以用户为中心</a:t>
            </a:r>
            <a:r>
              <a:rPr sz="4400" b="1" spc="5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4400" b="1" spc="-3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UC</a:t>
            </a:r>
            <a:r>
              <a:rPr sz="4400" b="1" spc="-4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D</a:t>
            </a:r>
            <a:r>
              <a:rPr sz="4400" b="1" spc="-4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」才是王道</a:t>
            </a:r>
            <a:endParaRPr sz="4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7154164"/>
            <a:ext cx="10235184" cy="173736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74084" y="213868"/>
            <a:ext cx="2744470" cy="195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蔡明哲</a:t>
            </a:r>
            <a:r>
              <a:rPr sz="1200" spc="-270" dirty="0" smtClean="0">
                <a:latin typeface="MingLiU"/>
                <a:cs typeface="MingLiU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/</a:t>
            </a:r>
            <a:r>
              <a:rPr sz="1200" spc="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MingLiU"/>
                <a:cs typeface="MingLiU"/>
              </a:rPr>
              <a:t>互联网产品原型设计与用户体验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b="1" spc="-5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-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b="1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 / </a:t>
            </a:r>
            <a:r>
              <a:rPr sz="1600" b="1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</a:t>
            </a:r>
            <a:endParaRPr sz="1600">
              <a:latin typeface="Microsoft JhengHei"/>
              <a:cs typeface="Microsoft JhengHei"/>
            </a:endParaRPr>
          </a:p>
          <a:p>
            <a:pPr marL="224663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 smtClean="0">
                <a:latin typeface="Microsoft JhengHei"/>
                <a:cs typeface="Microsoft JhengHei"/>
              </a:rPr>
              <a:t>-</a:t>
            </a:r>
            <a:fld id="{81D60167-4931-47E6-BA6A-407CBD079E47}" type="slidenum">
              <a:rPr sz="1200" b="1" spc="-10" dirty="0" smtClean="0">
                <a:latin typeface="Microsoft JhengHei"/>
                <a:cs typeface="Microsoft JhengHei"/>
              </a:rPr>
              <a:t>48</a:t>
            </a:fld>
            <a:r>
              <a:rPr sz="1200" b="1" spc="-10" dirty="0" smtClean="0">
                <a:latin typeface="Microsoft JhengHei"/>
                <a:cs typeface="Microsoft JhengHei"/>
              </a:rPr>
              <a:t>-</a:t>
            </a:r>
            <a:endParaRPr sz="12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191" y="6861556"/>
            <a:ext cx="396239" cy="344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70432" y="1841500"/>
            <a:ext cx="954024" cy="6766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25623" y="1841500"/>
            <a:ext cx="4760976" cy="6766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01316" y="4528820"/>
            <a:ext cx="6645909" cy="22294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2550">
              <a:lnSpc>
                <a:spcPct val="100000"/>
              </a:lnSpc>
            </a:pPr>
            <a:r>
              <a:rPr sz="1400" spc="-15" dirty="0" smtClean="0">
                <a:latin typeface="Microsoft JhengHei"/>
                <a:cs typeface="Microsoft JhengHei"/>
              </a:rPr>
              <a:t>悠识数字顾问有限公司</a:t>
            </a:r>
            <a:endParaRPr sz="1400">
              <a:latin typeface="Microsoft JhengHei"/>
              <a:cs typeface="Microsoft JhengHei"/>
            </a:endParaRPr>
          </a:p>
          <a:p>
            <a:pPr marL="82550">
              <a:lnSpc>
                <a:spcPct val="100000"/>
              </a:lnSpc>
              <a:spcBef>
                <a:spcPts val="484"/>
              </a:spcBef>
            </a:pPr>
            <a:r>
              <a:rPr sz="1200" dirty="0" smtClean="0">
                <a:latin typeface="Microsoft JhengHei"/>
                <a:cs typeface="Microsoft JhengHei"/>
              </a:rPr>
              <a:t>UserXper</a:t>
            </a:r>
            <a:r>
              <a:rPr sz="1200" spc="-50" dirty="0" smtClean="0">
                <a:latin typeface="Microsoft JhengHei"/>
                <a:cs typeface="Microsoft JhengHei"/>
              </a:rPr>
              <a:t> </a:t>
            </a:r>
            <a:r>
              <a:rPr sz="1200" spc="0" dirty="0" smtClean="0">
                <a:latin typeface="Microsoft JhengHei"/>
                <a:cs typeface="Microsoft JhengHei"/>
              </a:rPr>
              <a:t>Digital</a:t>
            </a:r>
            <a:r>
              <a:rPr sz="1200" spc="-25" dirty="0" smtClean="0">
                <a:latin typeface="Microsoft JhengHei"/>
                <a:cs typeface="Microsoft JhengHei"/>
              </a:rPr>
              <a:t> </a:t>
            </a:r>
            <a:r>
              <a:rPr sz="1200" spc="0" dirty="0" smtClean="0">
                <a:latin typeface="Microsoft JhengHei"/>
                <a:cs typeface="Microsoft JhengHei"/>
              </a:rPr>
              <a:t>Consulting</a:t>
            </a:r>
            <a:r>
              <a:rPr sz="1200" spc="20" dirty="0" smtClean="0">
                <a:latin typeface="Microsoft JhengHei"/>
                <a:cs typeface="Microsoft JhengHei"/>
              </a:rPr>
              <a:t> </a:t>
            </a:r>
            <a:r>
              <a:rPr sz="1200" spc="0" dirty="0" smtClean="0">
                <a:latin typeface="Microsoft JhengHei"/>
                <a:cs typeface="Microsoft JhengHei"/>
              </a:rPr>
              <a:t>Co.,</a:t>
            </a:r>
            <a:r>
              <a:rPr sz="1200" spc="-50" dirty="0" smtClean="0">
                <a:latin typeface="Microsoft JhengHei"/>
                <a:cs typeface="Microsoft JhengHei"/>
              </a:rPr>
              <a:t> </a:t>
            </a:r>
            <a:r>
              <a:rPr sz="1200" spc="-25" dirty="0" smtClean="0">
                <a:latin typeface="Microsoft JhengHei"/>
                <a:cs typeface="Microsoft JhengHei"/>
              </a:rPr>
              <a:t>Lt</a:t>
            </a:r>
            <a:r>
              <a:rPr sz="1200" spc="0" dirty="0" smtClean="0">
                <a:latin typeface="Microsoft JhengHei"/>
                <a:cs typeface="Microsoft JhengHei"/>
              </a:rPr>
              <a:t>d.</a:t>
            </a:r>
            <a:endParaRPr sz="1200">
              <a:latin typeface="Microsoft JhengHei"/>
              <a:cs typeface="Microsoft JhengHe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35"/>
              </a:spcBef>
            </a:pPr>
            <a:endParaRPr sz="1300"/>
          </a:p>
          <a:p>
            <a:pPr marL="12700" marR="12700" indent="0">
              <a:lnSpc>
                <a:spcPct val="100000"/>
              </a:lnSpc>
            </a:pPr>
            <a:r>
              <a:rPr sz="1600" dirty="0" smtClean="0">
                <a:latin typeface="Microsoft JhengHei"/>
                <a:cs typeface="Microsoft JhengHei"/>
              </a:rPr>
              <a:t>「悠识」是一家专注于</a:t>
            </a:r>
            <a:r>
              <a:rPr sz="1600" spc="-25" dirty="0" smtClean="0">
                <a:latin typeface="Microsoft JhengHei"/>
                <a:cs typeface="Microsoft JhengHei"/>
              </a:rPr>
              <a:t>「</a:t>
            </a:r>
            <a:r>
              <a:rPr sz="1600" spc="0" dirty="0" smtClean="0">
                <a:latin typeface="Microsoft JhengHei"/>
                <a:cs typeface="Microsoft JhengHei"/>
              </a:rPr>
              <a:t>网站</a:t>
            </a:r>
            <a:r>
              <a:rPr sz="1600" spc="-25" dirty="0" smtClean="0">
                <a:latin typeface="Microsoft JhengHei"/>
                <a:cs typeface="Microsoft JhengHei"/>
              </a:rPr>
              <a:t>用</a:t>
            </a:r>
            <a:r>
              <a:rPr sz="1600" spc="0" dirty="0" smtClean="0">
                <a:latin typeface="Microsoft JhengHei"/>
                <a:cs typeface="Microsoft JhengHei"/>
              </a:rPr>
              <a:t>户体</a:t>
            </a:r>
            <a:r>
              <a:rPr sz="1600" spc="-25" dirty="0" smtClean="0">
                <a:latin typeface="Microsoft JhengHei"/>
                <a:cs typeface="Microsoft JhengHei"/>
              </a:rPr>
              <a:t>验</a:t>
            </a:r>
            <a:r>
              <a:rPr sz="1600" spc="0" dirty="0" smtClean="0">
                <a:latin typeface="Microsoft JhengHei"/>
                <a:cs typeface="Microsoft JhengHei"/>
              </a:rPr>
              <a:t>(</a:t>
            </a:r>
            <a:r>
              <a:rPr sz="1600" spc="-50" dirty="0" smtClean="0">
                <a:latin typeface="Microsoft JhengHei"/>
                <a:cs typeface="Microsoft JhengHei"/>
              </a:rPr>
              <a:t>W</a:t>
            </a:r>
            <a:r>
              <a:rPr sz="1600" spc="0" dirty="0" smtClean="0">
                <a:latin typeface="Microsoft JhengHei"/>
                <a:cs typeface="Microsoft JhengHei"/>
              </a:rPr>
              <a:t>eb</a:t>
            </a:r>
            <a:r>
              <a:rPr sz="1600" spc="-100" dirty="0" smtClean="0"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latin typeface="Microsoft JhengHei"/>
                <a:cs typeface="Microsoft JhengHei"/>
              </a:rPr>
              <a:t>User</a:t>
            </a:r>
            <a:r>
              <a:rPr sz="1600" spc="-75" dirty="0" smtClean="0"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latin typeface="Microsoft JhengHei"/>
                <a:cs typeface="Microsoft JhengHei"/>
              </a:rPr>
              <a:t>Experience</a:t>
            </a:r>
            <a:r>
              <a:rPr sz="1600" spc="50" dirty="0" smtClean="0">
                <a:latin typeface="Microsoft JhengHei"/>
                <a:cs typeface="Microsoft JhengHei"/>
              </a:rPr>
              <a:t>)</a:t>
            </a:r>
            <a:r>
              <a:rPr sz="1600" spc="0" dirty="0" smtClean="0">
                <a:latin typeface="Microsoft JhengHei"/>
                <a:cs typeface="Microsoft JhengHei"/>
              </a:rPr>
              <a:t>」相关服务 的专业公司。公司名称</a:t>
            </a:r>
            <a:r>
              <a:rPr sz="1600" spc="-25" dirty="0" smtClean="0">
                <a:latin typeface="Microsoft JhengHei"/>
                <a:cs typeface="Microsoft JhengHei"/>
              </a:rPr>
              <a:t>简</a:t>
            </a:r>
            <a:r>
              <a:rPr sz="1600" spc="0" dirty="0" smtClean="0">
                <a:latin typeface="Microsoft JhengHei"/>
                <a:cs typeface="Microsoft JhengHei"/>
              </a:rPr>
              <a:t>称「</a:t>
            </a:r>
            <a:r>
              <a:rPr sz="1600" spc="-25" dirty="0" smtClean="0">
                <a:latin typeface="Microsoft JhengHei"/>
                <a:cs typeface="Microsoft JhengHei"/>
              </a:rPr>
              <a:t>悠</a:t>
            </a:r>
            <a:r>
              <a:rPr sz="1600" spc="0" dirty="0" smtClean="0">
                <a:latin typeface="Microsoft JhengHei"/>
                <a:cs typeface="Microsoft JhengHei"/>
              </a:rPr>
              <a:t>识」</a:t>
            </a:r>
            <a:r>
              <a:rPr sz="1600" spc="-25" dirty="0" smtClean="0">
                <a:latin typeface="Microsoft JhengHei"/>
                <a:cs typeface="Microsoft JhengHei"/>
              </a:rPr>
              <a:t>是</a:t>
            </a:r>
            <a:r>
              <a:rPr sz="1600" spc="0" dirty="0" smtClean="0">
                <a:latin typeface="Microsoft JhengHei"/>
                <a:cs typeface="Microsoft JhengHei"/>
              </a:rPr>
              <a:t>英文</a:t>
            </a:r>
            <a:r>
              <a:rPr sz="1600" spc="-25" dirty="0" smtClean="0">
                <a:latin typeface="Microsoft JhengHei"/>
                <a:cs typeface="Microsoft JhengHei"/>
              </a:rPr>
              <a:t>Us</a:t>
            </a:r>
            <a:r>
              <a:rPr sz="1600" spc="0" dirty="0" smtClean="0">
                <a:latin typeface="Microsoft JhengHei"/>
                <a:cs typeface="Microsoft JhengHei"/>
              </a:rPr>
              <a:t>e</a:t>
            </a:r>
            <a:r>
              <a:rPr sz="1600" spc="25" dirty="0" smtClean="0">
                <a:latin typeface="Microsoft JhengHei"/>
                <a:cs typeface="Microsoft JhengHei"/>
              </a:rPr>
              <a:t>r</a:t>
            </a:r>
            <a:r>
              <a:rPr sz="1600" spc="0" dirty="0" smtClean="0">
                <a:latin typeface="Microsoft JhengHei"/>
                <a:cs typeface="Microsoft JhengHei"/>
              </a:rPr>
              <a:t>的</a:t>
            </a:r>
            <a:r>
              <a:rPr sz="1600" spc="-25" dirty="0" smtClean="0">
                <a:latin typeface="Microsoft JhengHei"/>
                <a:cs typeface="Microsoft JhengHei"/>
              </a:rPr>
              <a:t>谐</a:t>
            </a:r>
            <a:r>
              <a:rPr sz="1600" spc="0" dirty="0" smtClean="0">
                <a:latin typeface="Microsoft JhengHei"/>
                <a:cs typeface="Microsoft JhengHei"/>
              </a:rPr>
              <a:t>音。</a:t>
            </a:r>
            <a:r>
              <a:rPr sz="1600" spc="-25" dirty="0" smtClean="0">
                <a:latin typeface="Microsoft JhengHei"/>
                <a:cs typeface="Microsoft JhengHei"/>
              </a:rPr>
              <a:t>我</a:t>
            </a:r>
            <a:r>
              <a:rPr sz="1600" spc="0" dirty="0" smtClean="0">
                <a:latin typeface="Microsoft JhengHei"/>
                <a:cs typeface="Microsoft JhengHei"/>
              </a:rPr>
              <a:t>们提</a:t>
            </a:r>
            <a:r>
              <a:rPr sz="1600" spc="-25" dirty="0" smtClean="0">
                <a:latin typeface="Microsoft JhengHei"/>
                <a:cs typeface="Microsoft JhengHei"/>
              </a:rPr>
              <a:t>供</a:t>
            </a:r>
            <a:r>
              <a:rPr sz="1600" spc="0" dirty="0" smtClean="0">
                <a:latin typeface="Microsoft JhengHei"/>
                <a:cs typeface="Microsoft JhengHei"/>
              </a:rPr>
              <a:t>三种主 要的服务：分别是Ax</a:t>
            </a:r>
            <a:r>
              <a:rPr sz="1600" spc="-5" dirty="0" smtClean="0">
                <a:latin typeface="Microsoft JhengHei"/>
                <a:cs typeface="Microsoft JhengHei"/>
              </a:rPr>
              <a:t>u</a:t>
            </a:r>
            <a:r>
              <a:rPr sz="1600" spc="-25" dirty="0" smtClean="0">
                <a:latin typeface="Microsoft JhengHei"/>
                <a:cs typeface="Microsoft JhengHei"/>
              </a:rPr>
              <a:t>r</a:t>
            </a:r>
            <a:r>
              <a:rPr sz="1600" spc="0" dirty="0" smtClean="0">
                <a:latin typeface="Microsoft JhengHei"/>
                <a:cs typeface="Microsoft JhengHei"/>
              </a:rPr>
              <a:t>e</a:t>
            </a:r>
            <a:r>
              <a:rPr sz="1600" spc="-120" dirty="0" smtClean="0"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latin typeface="Microsoft JhengHei"/>
                <a:cs typeface="Microsoft JhengHei"/>
              </a:rPr>
              <a:t>R</a:t>
            </a:r>
            <a:r>
              <a:rPr sz="1600" spc="5" dirty="0" smtClean="0">
                <a:latin typeface="Microsoft JhengHei"/>
                <a:cs typeface="Microsoft JhengHei"/>
              </a:rPr>
              <a:t>P</a:t>
            </a:r>
            <a:r>
              <a:rPr sz="1600" spc="0" dirty="0" smtClean="0">
                <a:latin typeface="Microsoft JhengHei"/>
                <a:cs typeface="Microsoft JhengHei"/>
              </a:rPr>
              <a:t>快速原型设计软件，网站策划培</a:t>
            </a:r>
            <a:r>
              <a:rPr sz="1600" spc="-25" dirty="0" smtClean="0">
                <a:latin typeface="Microsoft JhengHei"/>
                <a:cs typeface="Microsoft JhengHei"/>
              </a:rPr>
              <a:t>训</a:t>
            </a:r>
            <a:r>
              <a:rPr sz="1600" spc="0" dirty="0" smtClean="0">
                <a:latin typeface="Microsoft JhengHei"/>
                <a:cs typeface="Microsoft JhengHei"/>
              </a:rPr>
              <a:t>及网</a:t>
            </a:r>
            <a:r>
              <a:rPr sz="1600" spc="-25" dirty="0" smtClean="0">
                <a:latin typeface="Microsoft JhengHei"/>
                <a:cs typeface="Microsoft JhengHei"/>
              </a:rPr>
              <a:t>站</a:t>
            </a:r>
            <a:r>
              <a:rPr sz="1600" spc="0" dirty="0" smtClean="0">
                <a:latin typeface="Microsoft JhengHei"/>
                <a:cs typeface="Microsoft JhengHei"/>
              </a:rPr>
              <a:t>策划 项目。</a:t>
            </a:r>
            <a:endParaRPr sz="1600">
              <a:latin typeface="Microsoft JhengHei"/>
              <a:cs typeface="Microsoft JhengHei"/>
            </a:endParaRPr>
          </a:p>
          <a:p>
            <a:pPr>
              <a:lnSpc>
                <a:spcPts val="900"/>
              </a:lnSpc>
              <a:spcBef>
                <a:spcPts val="20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1600" u="sng" dirty="0" smtClean="0">
                <a:latin typeface="Microsoft JhengHei"/>
                <a:cs typeface="Microsoft JhengHei"/>
                <a:hlinkClick r:id="rId5"/>
              </a:rPr>
              <a:t>http://cn.us</a:t>
            </a:r>
            <a:r>
              <a:rPr sz="1600" u="sng" spc="-5" dirty="0" smtClean="0">
                <a:latin typeface="Microsoft JhengHei"/>
                <a:cs typeface="Microsoft JhengHei"/>
                <a:hlinkClick r:id="rId5"/>
              </a:rPr>
              <a:t>e</a:t>
            </a:r>
            <a:r>
              <a:rPr sz="1600" u="sng" spc="45" dirty="0" smtClean="0">
                <a:latin typeface="Microsoft JhengHei"/>
                <a:cs typeface="Microsoft JhengHei"/>
                <a:hlinkClick r:id="rId5"/>
              </a:rPr>
              <a:t>r</a:t>
            </a:r>
            <a:r>
              <a:rPr sz="1600" u="sng" spc="0" dirty="0" smtClean="0">
                <a:latin typeface="Microsoft JhengHei"/>
                <a:cs typeface="Microsoft JhengHei"/>
                <a:hlinkClick r:id="rId5"/>
              </a:rPr>
              <a:t>xp</a:t>
            </a:r>
            <a:r>
              <a:rPr sz="1600" u="sng" spc="-5" dirty="0" smtClean="0">
                <a:latin typeface="Microsoft JhengHei"/>
                <a:cs typeface="Microsoft JhengHei"/>
                <a:hlinkClick r:id="rId5"/>
              </a:rPr>
              <a:t>e</a:t>
            </a:r>
            <a:r>
              <a:rPr sz="1600" u="sng" spc="-145" dirty="0" smtClean="0">
                <a:latin typeface="Microsoft JhengHei"/>
                <a:cs typeface="Microsoft JhengHei"/>
                <a:hlinkClick r:id="rId5"/>
              </a:rPr>
              <a:t>r</a:t>
            </a:r>
            <a:r>
              <a:rPr sz="1600" u="sng" spc="0" dirty="0" smtClean="0">
                <a:latin typeface="Microsoft JhengHei"/>
                <a:cs typeface="Microsoft JhengHei"/>
                <a:hlinkClick r:id="rId5"/>
              </a:rPr>
              <a:t>.com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1316" y="2619755"/>
            <a:ext cx="7185659" cy="12306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51435">
              <a:lnSpc>
                <a:spcPct val="100000"/>
              </a:lnSpc>
            </a:pPr>
            <a:r>
              <a:rPr sz="1600" dirty="0" smtClean="0">
                <a:latin typeface="Microsoft JhengHei"/>
                <a:cs typeface="Microsoft JhengHei"/>
              </a:rPr>
              <a:t>「</a:t>
            </a:r>
            <a:r>
              <a:rPr sz="1600" spc="5" dirty="0" smtClean="0">
                <a:latin typeface="Microsoft JhengHei"/>
                <a:cs typeface="Microsoft JhengHei"/>
              </a:rPr>
              <a:t> </a:t>
            </a:r>
            <a:r>
              <a:rPr sz="1600" spc="-25" dirty="0" smtClean="0">
                <a:latin typeface="Microsoft JhengHei"/>
                <a:cs typeface="Microsoft JhengHei"/>
              </a:rPr>
              <a:t>D</a:t>
            </a:r>
            <a:r>
              <a:rPr sz="1600" spc="0" dirty="0" smtClean="0">
                <a:latin typeface="Microsoft JhengHei"/>
                <a:cs typeface="Microsoft JhengHei"/>
              </a:rPr>
              <a:t>D</a:t>
            </a:r>
            <a:r>
              <a:rPr sz="1600" spc="-120" dirty="0" smtClean="0">
                <a:latin typeface="Microsoft JhengHei"/>
                <a:cs typeface="Microsoft JhengHei"/>
              </a:rPr>
              <a:t>F</a:t>
            </a:r>
            <a:r>
              <a:rPr sz="1600" spc="0" dirty="0" smtClean="0">
                <a:latin typeface="Microsoft JhengHei"/>
                <a:cs typeface="Microsoft JhengHei"/>
              </a:rPr>
              <a:t>.</a:t>
            </a:r>
            <a:r>
              <a:rPr sz="1600" spc="-5" dirty="0" smtClean="0">
                <a:latin typeface="Microsoft JhengHei"/>
                <a:cs typeface="Microsoft JhengHei"/>
              </a:rPr>
              <a:t>U</a:t>
            </a:r>
            <a:r>
              <a:rPr sz="1600" spc="-145" dirty="0" smtClean="0">
                <a:latin typeface="Microsoft JhengHei"/>
                <a:cs typeface="Microsoft JhengHei"/>
              </a:rPr>
              <a:t>P</a:t>
            </a:r>
            <a:r>
              <a:rPr sz="1600" spc="-5" dirty="0" smtClean="0">
                <a:latin typeface="Microsoft JhengHei"/>
                <a:cs typeface="Microsoft JhengHei"/>
              </a:rPr>
              <a:t>A</a:t>
            </a:r>
            <a:r>
              <a:rPr sz="1600" spc="0" dirty="0" smtClean="0">
                <a:latin typeface="Microsoft JhengHei"/>
                <a:cs typeface="Microsoft JhengHei"/>
              </a:rPr>
              <a:t>中国</a:t>
            </a:r>
            <a:r>
              <a:rPr sz="1600" spc="-25" dirty="0" smtClean="0">
                <a:latin typeface="Microsoft JhengHei"/>
                <a:cs typeface="Microsoft JhengHei"/>
              </a:rPr>
              <a:t>」</a:t>
            </a:r>
            <a:r>
              <a:rPr sz="1600" spc="0" dirty="0" smtClean="0">
                <a:latin typeface="Microsoft JhengHei"/>
                <a:cs typeface="Microsoft JhengHei"/>
              </a:rPr>
              <a:t>是中</a:t>
            </a:r>
            <a:r>
              <a:rPr sz="1600" spc="-25" dirty="0" smtClean="0">
                <a:latin typeface="Microsoft JhengHei"/>
                <a:cs typeface="Microsoft JhengHei"/>
              </a:rPr>
              <a:t>国</a:t>
            </a:r>
            <a:r>
              <a:rPr sz="1600" spc="0" dirty="0" smtClean="0">
                <a:latin typeface="Microsoft JhengHei"/>
                <a:cs typeface="Microsoft JhengHei"/>
              </a:rPr>
              <a:t>本土</a:t>
            </a:r>
            <a:r>
              <a:rPr sz="1600" spc="-25" dirty="0" smtClean="0">
                <a:latin typeface="Microsoft JhengHei"/>
                <a:cs typeface="Microsoft JhengHei"/>
              </a:rPr>
              <a:t>的</a:t>
            </a:r>
            <a:r>
              <a:rPr sz="1600" spc="0" dirty="0" smtClean="0">
                <a:latin typeface="Microsoft JhengHei"/>
                <a:cs typeface="Microsoft JhengHei"/>
              </a:rPr>
              <a:t>第一个</a:t>
            </a:r>
            <a:r>
              <a:rPr sz="1600" spc="-25" dirty="0" smtClean="0">
                <a:latin typeface="Microsoft JhengHei"/>
                <a:cs typeface="Microsoft JhengHei"/>
              </a:rPr>
              <a:t>非</a:t>
            </a:r>
            <a:r>
              <a:rPr sz="1600" spc="0" dirty="0" smtClean="0">
                <a:latin typeface="Microsoft JhengHei"/>
                <a:cs typeface="Microsoft JhengHei"/>
              </a:rPr>
              <a:t>盈利</a:t>
            </a:r>
            <a:r>
              <a:rPr sz="1600" spc="-25" dirty="0" smtClean="0">
                <a:latin typeface="Microsoft JhengHei"/>
                <a:cs typeface="Microsoft JhengHei"/>
              </a:rPr>
              <a:t>性</a:t>
            </a:r>
            <a:r>
              <a:rPr sz="1600" spc="0" dirty="0" smtClean="0">
                <a:latin typeface="Microsoft JhengHei"/>
                <a:cs typeface="Microsoft JhengHei"/>
              </a:rPr>
              <a:t>可用</a:t>
            </a:r>
            <a:r>
              <a:rPr sz="1600" spc="-25" dirty="0" smtClean="0">
                <a:latin typeface="Microsoft JhengHei"/>
                <a:cs typeface="Microsoft JhengHei"/>
              </a:rPr>
              <a:t>性</a:t>
            </a:r>
            <a:r>
              <a:rPr sz="1600" spc="0" dirty="0" smtClean="0">
                <a:latin typeface="Microsoft JhengHei"/>
                <a:cs typeface="Microsoft JhengHei"/>
              </a:rPr>
              <a:t>组织，</a:t>
            </a:r>
            <a:r>
              <a:rPr sz="1600" spc="-20" dirty="0" smtClean="0">
                <a:latin typeface="Microsoft JhengHei"/>
                <a:cs typeface="Microsoft JhengHei"/>
              </a:rPr>
              <a:t> </a:t>
            </a:r>
            <a:r>
              <a:rPr sz="1600" spc="0" dirty="0" smtClean="0">
                <a:latin typeface="Microsoft JhengHei"/>
                <a:cs typeface="Microsoft JhengHei"/>
              </a:rPr>
              <a:t>成</a:t>
            </a:r>
            <a:r>
              <a:rPr sz="1600" spc="-25" dirty="0" smtClean="0">
                <a:latin typeface="Microsoft JhengHei"/>
                <a:cs typeface="Microsoft JhengHei"/>
              </a:rPr>
              <a:t>立</a:t>
            </a:r>
            <a:r>
              <a:rPr sz="1600" spc="0" dirty="0" smtClean="0">
                <a:latin typeface="Microsoft JhengHei"/>
                <a:cs typeface="Microsoft JhengHei"/>
              </a:rPr>
              <a:t>于2</a:t>
            </a:r>
            <a:r>
              <a:rPr sz="1600" spc="-25" dirty="0" smtClean="0">
                <a:latin typeface="Microsoft JhengHei"/>
                <a:cs typeface="Microsoft JhengHei"/>
              </a:rPr>
              <a:t>0</a:t>
            </a:r>
            <a:r>
              <a:rPr sz="1600" spc="0" dirty="0" smtClean="0">
                <a:latin typeface="Microsoft JhengHei"/>
                <a:cs typeface="Microsoft JhengHei"/>
              </a:rPr>
              <a:t>0</a:t>
            </a:r>
            <a:r>
              <a:rPr sz="1600" spc="10" dirty="0" smtClean="0">
                <a:latin typeface="Microsoft JhengHei"/>
                <a:cs typeface="Microsoft JhengHei"/>
              </a:rPr>
              <a:t>4</a:t>
            </a:r>
            <a:r>
              <a:rPr sz="1600" spc="-25" dirty="0" smtClean="0">
                <a:latin typeface="Microsoft JhengHei"/>
                <a:cs typeface="Microsoft JhengHei"/>
              </a:rPr>
              <a:t>年</a:t>
            </a:r>
            <a:r>
              <a:rPr sz="1600" spc="0" dirty="0" smtClean="0">
                <a:latin typeface="Microsoft JhengHei"/>
                <a:cs typeface="Microsoft JhengHei"/>
              </a:rPr>
              <a:t>。 这是为我们中国那些活</a:t>
            </a:r>
            <a:r>
              <a:rPr sz="1600" spc="-25" dirty="0" smtClean="0">
                <a:latin typeface="Microsoft JhengHei"/>
                <a:cs typeface="Microsoft JhengHei"/>
              </a:rPr>
              <a:t>跃</a:t>
            </a:r>
            <a:r>
              <a:rPr sz="1600" spc="0" dirty="0" smtClean="0">
                <a:latin typeface="Microsoft JhengHei"/>
                <a:cs typeface="Microsoft JhengHei"/>
              </a:rPr>
              <a:t>在产</a:t>
            </a:r>
            <a:r>
              <a:rPr sz="1600" spc="-25" dirty="0" smtClean="0">
                <a:latin typeface="Microsoft JhengHei"/>
                <a:cs typeface="Microsoft JhengHei"/>
              </a:rPr>
              <a:t>品</a:t>
            </a:r>
            <a:r>
              <a:rPr sz="1600" spc="0" dirty="0" smtClean="0">
                <a:latin typeface="Microsoft JhengHei"/>
                <a:cs typeface="Microsoft JhengHei"/>
              </a:rPr>
              <a:t>分析</a:t>
            </a:r>
            <a:r>
              <a:rPr sz="1600" spc="-25" dirty="0" smtClean="0">
                <a:latin typeface="Microsoft JhengHei"/>
                <a:cs typeface="Microsoft JhengHei"/>
              </a:rPr>
              <a:t>，</a:t>
            </a:r>
            <a:r>
              <a:rPr sz="1600" spc="0" dirty="0" smtClean="0">
                <a:latin typeface="Microsoft JhengHei"/>
                <a:cs typeface="Microsoft JhengHei"/>
              </a:rPr>
              <a:t>设计</a:t>
            </a:r>
            <a:r>
              <a:rPr sz="1600" spc="-25" dirty="0" smtClean="0">
                <a:latin typeface="Microsoft JhengHei"/>
                <a:cs typeface="Microsoft JhengHei"/>
              </a:rPr>
              <a:t>，</a:t>
            </a:r>
            <a:r>
              <a:rPr sz="1600" spc="0" dirty="0" smtClean="0">
                <a:latin typeface="Microsoft JhengHei"/>
                <a:cs typeface="Microsoft JhengHei"/>
              </a:rPr>
              <a:t>实现</a:t>
            </a:r>
            <a:r>
              <a:rPr sz="1600" spc="-25" dirty="0" smtClean="0">
                <a:latin typeface="Microsoft JhengHei"/>
                <a:cs typeface="Microsoft JhengHei"/>
              </a:rPr>
              <a:t>，</a:t>
            </a:r>
            <a:r>
              <a:rPr sz="1600" spc="0" dirty="0" smtClean="0">
                <a:latin typeface="Microsoft JhengHei"/>
                <a:cs typeface="Microsoft JhengHei"/>
              </a:rPr>
              <a:t>和评</a:t>
            </a:r>
            <a:r>
              <a:rPr sz="1600" spc="-25" dirty="0" smtClean="0">
                <a:latin typeface="Microsoft JhengHei"/>
                <a:cs typeface="Microsoft JhengHei"/>
              </a:rPr>
              <a:t>估</a:t>
            </a:r>
            <a:r>
              <a:rPr sz="1600" spc="0" dirty="0" smtClean="0">
                <a:latin typeface="Microsoft JhengHei"/>
                <a:cs typeface="Microsoft JhengHei"/>
              </a:rPr>
              <a:t>等领</a:t>
            </a:r>
            <a:r>
              <a:rPr sz="1600" spc="-25" dirty="0" smtClean="0">
                <a:latin typeface="Microsoft JhengHei"/>
                <a:cs typeface="Microsoft JhengHei"/>
              </a:rPr>
              <a:t>域</a:t>
            </a:r>
            <a:r>
              <a:rPr sz="1600" spc="0" dirty="0" smtClean="0">
                <a:latin typeface="Microsoft JhengHei"/>
                <a:cs typeface="Microsoft JhengHei"/>
              </a:rPr>
              <a:t>内，</a:t>
            </a:r>
            <a:r>
              <a:rPr sz="1600" spc="-25" dirty="0" smtClean="0">
                <a:latin typeface="Microsoft JhengHei"/>
                <a:cs typeface="Microsoft JhengHei"/>
              </a:rPr>
              <a:t>旨</a:t>
            </a:r>
            <a:r>
              <a:rPr sz="1600" spc="0" dirty="0" smtClean="0">
                <a:latin typeface="Microsoft JhengHei"/>
                <a:cs typeface="Microsoft JhengHei"/>
              </a:rPr>
              <a:t>在为 为人类创造更高可用性</a:t>
            </a:r>
            <a:r>
              <a:rPr sz="1600" spc="-25" dirty="0" smtClean="0">
                <a:latin typeface="Microsoft JhengHei"/>
                <a:cs typeface="Microsoft JhengHei"/>
              </a:rPr>
              <a:t>的</a:t>
            </a:r>
            <a:r>
              <a:rPr sz="1600" spc="0" dirty="0" smtClean="0">
                <a:latin typeface="Microsoft JhengHei"/>
                <a:cs typeface="Microsoft JhengHei"/>
              </a:rPr>
              <a:t>产品</a:t>
            </a:r>
            <a:r>
              <a:rPr sz="1600" spc="-25" dirty="0" smtClean="0">
                <a:latin typeface="Microsoft JhengHei"/>
                <a:cs typeface="Microsoft JhengHei"/>
              </a:rPr>
              <a:t>的</a:t>
            </a:r>
            <a:r>
              <a:rPr sz="1600" spc="0" dirty="0" smtClean="0">
                <a:latin typeface="Microsoft JhengHei"/>
                <a:cs typeface="Microsoft JhengHei"/>
              </a:rPr>
              <a:t>人们</a:t>
            </a:r>
            <a:r>
              <a:rPr sz="1600" spc="-25" dirty="0" smtClean="0">
                <a:latin typeface="Microsoft JhengHei"/>
                <a:cs typeface="Microsoft JhengHei"/>
              </a:rPr>
              <a:t>提</a:t>
            </a:r>
            <a:r>
              <a:rPr sz="1600" spc="0" dirty="0" smtClean="0">
                <a:latin typeface="Microsoft JhengHei"/>
                <a:cs typeface="Microsoft JhengHei"/>
              </a:rPr>
              <a:t>供一</a:t>
            </a:r>
            <a:r>
              <a:rPr sz="1600" spc="-25" dirty="0" smtClean="0">
                <a:latin typeface="Microsoft JhengHei"/>
                <a:cs typeface="Microsoft JhengHei"/>
              </a:rPr>
              <a:t>个</a:t>
            </a:r>
            <a:r>
              <a:rPr sz="1600" spc="0" dirty="0" smtClean="0">
                <a:latin typeface="Microsoft JhengHei"/>
                <a:cs typeface="Microsoft JhengHei"/>
              </a:rPr>
              <a:t>专业</a:t>
            </a:r>
            <a:r>
              <a:rPr sz="1600" spc="-25" dirty="0" smtClean="0">
                <a:latin typeface="Microsoft JhengHei"/>
                <a:cs typeface="Microsoft JhengHei"/>
              </a:rPr>
              <a:t>的</a:t>
            </a:r>
            <a:r>
              <a:rPr sz="1600" spc="0" dirty="0" smtClean="0">
                <a:latin typeface="Microsoft JhengHei"/>
                <a:cs typeface="Microsoft JhengHei"/>
              </a:rPr>
              <a:t>交流</a:t>
            </a:r>
            <a:r>
              <a:rPr sz="1600" spc="-25" dirty="0" smtClean="0">
                <a:latin typeface="Microsoft JhengHei"/>
                <a:cs typeface="Microsoft JhengHei"/>
              </a:rPr>
              <a:t>和</a:t>
            </a:r>
            <a:r>
              <a:rPr sz="1600" spc="0" dirty="0" smtClean="0">
                <a:latin typeface="Microsoft JhengHei"/>
                <a:cs typeface="Microsoft JhengHei"/>
              </a:rPr>
              <a:t>学习</a:t>
            </a:r>
            <a:r>
              <a:rPr sz="1600" spc="-25" dirty="0" smtClean="0">
                <a:latin typeface="Microsoft JhengHei"/>
                <a:cs typeface="Microsoft JhengHei"/>
              </a:rPr>
              <a:t>平</a:t>
            </a:r>
            <a:r>
              <a:rPr sz="1600" spc="0" dirty="0" smtClean="0">
                <a:latin typeface="Microsoft JhengHei"/>
                <a:cs typeface="Microsoft JhengHei"/>
              </a:rPr>
              <a:t>台。</a:t>
            </a:r>
            <a:endParaRPr sz="1600">
              <a:latin typeface="Microsoft JhengHei"/>
              <a:cs typeface="Microsoft JhengHei"/>
            </a:endParaRPr>
          </a:p>
          <a:p>
            <a:pPr>
              <a:lnSpc>
                <a:spcPts val="900"/>
              </a:lnSpc>
              <a:spcBef>
                <a:spcPts val="19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1600" u="sng" dirty="0" smtClean="0">
                <a:latin typeface="Microsoft JhengHei"/>
                <a:cs typeface="Microsoft JhengHei"/>
                <a:hlinkClick r:id="rId6"/>
              </a:rPr>
              <a:t>http://ww</a:t>
            </a:r>
            <a:r>
              <a:rPr sz="1600" u="sng" spc="-100" dirty="0" smtClean="0">
                <a:latin typeface="Microsoft JhengHei"/>
                <a:cs typeface="Microsoft JhengHei"/>
                <a:hlinkClick r:id="rId6"/>
              </a:rPr>
              <a:t>w</a:t>
            </a:r>
            <a:r>
              <a:rPr sz="1600" u="sng" spc="0" dirty="0" smtClean="0">
                <a:latin typeface="Microsoft JhengHei"/>
                <a:cs typeface="Microsoft JhengHei"/>
                <a:hlinkClick r:id="rId6"/>
              </a:rPr>
              <a:t>.</a:t>
            </a:r>
            <a:r>
              <a:rPr sz="1600" u="sng" spc="-5" dirty="0" smtClean="0">
                <a:latin typeface="Microsoft JhengHei"/>
                <a:cs typeface="Microsoft JhengHei"/>
                <a:hlinkClick r:id="rId6"/>
              </a:rPr>
              <a:t>u</a:t>
            </a:r>
            <a:r>
              <a:rPr sz="1600" u="sng" spc="-25" dirty="0" smtClean="0">
                <a:latin typeface="Microsoft JhengHei"/>
                <a:cs typeface="Microsoft JhengHei"/>
                <a:hlinkClick r:id="rId6"/>
              </a:rPr>
              <a:t>p</a:t>
            </a:r>
            <a:r>
              <a:rPr sz="1600" u="sng" spc="0" dirty="0" smtClean="0">
                <a:latin typeface="Microsoft JhengHei"/>
                <a:cs typeface="Microsoft JhengHei"/>
                <a:hlinkClick r:id="rId6"/>
              </a:rPr>
              <a:t>achina.</a:t>
            </a:r>
            <a:r>
              <a:rPr sz="1600" u="sng" spc="-5" dirty="0" smtClean="0">
                <a:latin typeface="Microsoft JhengHei"/>
                <a:cs typeface="Microsoft JhengHei"/>
                <a:hlinkClick r:id="rId6"/>
              </a:rPr>
              <a:t>o</a:t>
            </a:r>
            <a:r>
              <a:rPr sz="1600" u="sng" spc="-25" dirty="0" smtClean="0">
                <a:latin typeface="Microsoft JhengHei"/>
                <a:cs typeface="Microsoft JhengHei"/>
                <a:hlinkClick r:id="rId6"/>
              </a:rPr>
              <a:t>r</a:t>
            </a:r>
            <a:r>
              <a:rPr sz="1600" u="sng" spc="0" dirty="0" smtClean="0">
                <a:latin typeface="Microsoft JhengHei"/>
                <a:cs typeface="Microsoft JhengHei"/>
                <a:hlinkClick r:id="rId6"/>
              </a:rPr>
              <a:t>g/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00327" y="4502403"/>
            <a:ext cx="1237487" cy="496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02355" y="1012444"/>
            <a:ext cx="4488180" cy="5575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关于</a:t>
            </a:r>
            <a:r>
              <a:rPr sz="3600" b="1" spc="-15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 </a:t>
            </a:r>
            <a:r>
              <a:rPr sz="3600" b="1" spc="-3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U</a:t>
            </a:r>
            <a:r>
              <a:rPr sz="3600" b="1" spc="-315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P</a:t>
            </a:r>
            <a:r>
              <a:rPr sz="3600" b="1" spc="-5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A</a:t>
            </a:r>
            <a:r>
              <a:rPr sz="3600" b="1" spc="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中国</a:t>
            </a:r>
            <a:r>
              <a:rPr sz="3600" b="1" spc="1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 </a:t>
            </a:r>
            <a:r>
              <a:rPr sz="3600" b="1" spc="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与</a:t>
            </a:r>
            <a:r>
              <a:rPr sz="3600" b="1" spc="-15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 </a:t>
            </a:r>
            <a:r>
              <a:rPr sz="3600" b="1" spc="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悠识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8600" y="7154164"/>
            <a:ext cx="10235184" cy="173736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74084" y="213868"/>
            <a:ext cx="2744470" cy="195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蔡明哲</a:t>
            </a:r>
            <a:r>
              <a:rPr sz="1200" spc="-270" dirty="0" smtClean="0">
                <a:latin typeface="MingLiU"/>
                <a:cs typeface="MingLiU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/</a:t>
            </a:r>
            <a:r>
              <a:rPr sz="1200" spc="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MingLiU"/>
                <a:cs typeface="MingLiU"/>
              </a:rPr>
              <a:t>互联网产品原型设计与用户体验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b="1" spc="-5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-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b="1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 / </a:t>
            </a:r>
            <a:r>
              <a:rPr sz="1600" b="1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</a:t>
            </a:r>
            <a:endParaRPr sz="1600">
              <a:latin typeface="Microsoft JhengHei"/>
              <a:cs typeface="Microsoft JhengHei"/>
            </a:endParaRPr>
          </a:p>
          <a:p>
            <a:pPr marL="224663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 smtClean="0">
                <a:latin typeface="Microsoft JhengHei"/>
                <a:cs typeface="Microsoft JhengHei"/>
              </a:rPr>
              <a:t>-</a:t>
            </a:r>
            <a:fld id="{81D60167-4931-47E6-BA6A-407CBD079E47}" type="slidenum">
              <a:rPr sz="1200" b="1" spc="-10" dirty="0" smtClean="0">
                <a:latin typeface="Microsoft JhengHei"/>
                <a:cs typeface="Microsoft JhengHei"/>
              </a:rPr>
              <a:t>49</a:t>
            </a:fld>
            <a:r>
              <a:rPr sz="1200" b="1" spc="-10" dirty="0" smtClean="0">
                <a:latin typeface="Microsoft JhengHei"/>
                <a:cs typeface="Microsoft JhengHei"/>
              </a:rPr>
              <a:t>-</a:t>
            </a:r>
            <a:endParaRPr sz="12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191" y="6861556"/>
            <a:ext cx="396239" cy="344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57732" y="415035"/>
            <a:ext cx="4051935" cy="544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90"/>
              </a:lnSpc>
            </a:pPr>
            <a:r>
              <a:rPr sz="360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Richard</a:t>
            </a:r>
            <a:r>
              <a:rPr sz="3600" spc="-2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 </a:t>
            </a:r>
            <a:r>
              <a:rPr sz="3600" spc="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近几年项目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6204" y="1231899"/>
            <a:ext cx="2025014" cy="9029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30000"/>
              </a:lnSpc>
            </a:pPr>
            <a:r>
              <a:rPr sz="150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工研院英文网站</a:t>
            </a:r>
            <a:r>
              <a:rPr sz="15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改版 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天下杂志英文网</a:t>
            </a:r>
            <a:r>
              <a:rPr sz="15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站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改版 NEXCO</a:t>
            </a:r>
            <a:r>
              <a:rPr sz="1500" spc="-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M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英文网</a:t>
            </a:r>
            <a:r>
              <a:rPr sz="15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站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改版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86204" y="2190496"/>
            <a:ext cx="3448685" cy="240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信义房屋网站</a:t>
            </a:r>
            <a:r>
              <a:rPr sz="150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改版</a:t>
            </a:r>
            <a:r>
              <a:rPr sz="1500" spc="-114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/</a:t>
            </a:r>
            <a:r>
              <a:rPr sz="15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工研院网站中文改版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6204" y="2489200"/>
            <a:ext cx="6308725" cy="535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台湾证券交易所</a:t>
            </a:r>
            <a:r>
              <a:rPr sz="15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网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站</a:t>
            </a:r>
            <a:r>
              <a:rPr sz="15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改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版/</a:t>
            </a:r>
            <a:r>
              <a:rPr sz="1500" spc="-1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证券柜台买卖中心网</a:t>
            </a:r>
            <a:r>
              <a:rPr sz="15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站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改版</a:t>
            </a:r>
            <a:r>
              <a:rPr sz="1500" spc="-114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1500" spc="-1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/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台湾高铁网站建置</a:t>
            </a:r>
            <a:r>
              <a:rPr sz="1500" spc="-114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/</a:t>
            </a:r>
            <a:endParaRPr sz="1500">
              <a:latin typeface="Microsoft JhengHei"/>
              <a:cs typeface="Microsoft JhengHei"/>
            </a:endParaRPr>
          </a:p>
          <a:p>
            <a:pPr>
              <a:lnSpc>
                <a:spcPts val="500"/>
              </a:lnSpc>
              <a:spcBef>
                <a:spcPts val="27"/>
              </a:spcBef>
            </a:pPr>
            <a:endParaRPr sz="500"/>
          </a:p>
          <a:p>
            <a:pPr marL="12700">
              <a:lnSpc>
                <a:spcPct val="100000"/>
              </a:lnSpc>
            </a:pPr>
            <a:r>
              <a:rPr sz="150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光宝科技企业网</a:t>
            </a:r>
            <a:r>
              <a:rPr sz="15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站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改版 </a:t>
            </a:r>
            <a:r>
              <a:rPr sz="1500" spc="-10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/</a:t>
            </a:r>
            <a:r>
              <a:rPr sz="15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保德信投信(Prudential</a:t>
            </a:r>
            <a:r>
              <a:rPr sz="1500" spc="-7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)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企业网站</a:t>
            </a:r>
            <a:r>
              <a:rPr sz="15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改版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6204" y="3083559"/>
            <a:ext cx="3606800" cy="240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NISSA</a:t>
            </a:r>
            <a:r>
              <a:rPr sz="1500" spc="2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N</a:t>
            </a:r>
            <a:r>
              <a:rPr sz="1500" spc="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企业</a:t>
            </a:r>
            <a:r>
              <a:rPr sz="1500" spc="-25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网</a:t>
            </a:r>
            <a:r>
              <a:rPr sz="1500" spc="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站</a:t>
            </a:r>
            <a:r>
              <a:rPr sz="1500" spc="-25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年</a:t>
            </a:r>
            <a:r>
              <a:rPr sz="1500" spc="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度</a:t>
            </a:r>
            <a:r>
              <a:rPr sz="1500" spc="-25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营</a:t>
            </a:r>
            <a:r>
              <a:rPr sz="1500" spc="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运</a:t>
            </a:r>
            <a:r>
              <a:rPr sz="1500" spc="-25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及</a:t>
            </a:r>
            <a:r>
              <a:rPr sz="1500" spc="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网</a:t>
            </a:r>
            <a:r>
              <a:rPr sz="1500" spc="-25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站</a:t>
            </a:r>
            <a:r>
              <a:rPr sz="1500" spc="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会</a:t>
            </a:r>
            <a:r>
              <a:rPr sz="1500" spc="-25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员</a:t>
            </a:r>
            <a:r>
              <a:rPr sz="1500" spc="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营销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6348" y="3379215"/>
            <a:ext cx="3448685" cy="240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- </a:t>
            </a:r>
            <a:r>
              <a:rPr sz="1500" spc="-1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”NISSA</a:t>
            </a:r>
            <a:r>
              <a:rPr sz="1500" spc="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N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你上了</a:t>
            </a:r>
            <a:r>
              <a:rPr sz="15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吗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？”</a:t>
            </a:r>
            <a:r>
              <a:rPr sz="1500" spc="-114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网络营销活动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6204" y="3973576"/>
            <a:ext cx="3982720" cy="240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泛亚电信</a:t>
            </a:r>
            <a:r>
              <a:rPr sz="150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企业网</a:t>
            </a:r>
            <a:r>
              <a:rPr sz="15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站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改版</a:t>
            </a:r>
            <a:r>
              <a:rPr sz="1500" spc="-114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/</a:t>
            </a:r>
            <a:r>
              <a:rPr sz="15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泛亚电信E</a:t>
            </a:r>
            <a:r>
              <a:rPr sz="1500" spc="-1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C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网站建置</a:t>
            </a:r>
            <a:r>
              <a:rPr sz="1500" spc="-114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/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6204" y="4272279"/>
            <a:ext cx="4406265" cy="535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泛亚电信网络客</a:t>
            </a:r>
            <a:r>
              <a:rPr sz="15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服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网</a:t>
            </a:r>
            <a:r>
              <a:rPr sz="15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站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建置</a:t>
            </a:r>
            <a:r>
              <a:rPr sz="1500" spc="-114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/</a:t>
            </a:r>
            <a:r>
              <a:rPr sz="15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泛亚电信EI</a:t>
            </a:r>
            <a:r>
              <a:rPr sz="1500" spc="-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P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网站建置</a:t>
            </a:r>
            <a:r>
              <a:rPr sz="1500" spc="-114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/</a:t>
            </a:r>
            <a:endParaRPr sz="1500">
              <a:latin typeface="Microsoft JhengHei"/>
              <a:cs typeface="Microsoft JhengHei"/>
            </a:endParaRPr>
          </a:p>
          <a:p>
            <a:pPr>
              <a:lnSpc>
                <a:spcPts val="500"/>
              </a:lnSpc>
              <a:spcBef>
                <a:spcPts val="27"/>
              </a:spcBef>
            </a:pPr>
            <a:endParaRPr sz="500"/>
          </a:p>
          <a:p>
            <a:pPr marL="12700">
              <a:lnSpc>
                <a:spcPct val="100000"/>
              </a:lnSpc>
            </a:pPr>
            <a:r>
              <a:rPr sz="150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电子报系统导入</a:t>
            </a:r>
            <a:r>
              <a:rPr sz="1500" spc="-114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/ 网站营运分析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86204" y="5461000"/>
            <a:ext cx="6484620" cy="1130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金红叶经销商电</a:t>
            </a:r>
            <a:r>
              <a:rPr sz="15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子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商</a:t>
            </a:r>
            <a:r>
              <a:rPr sz="15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务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网</a:t>
            </a:r>
            <a:r>
              <a:rPr sz="15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站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、</a:t>
            </a:r>
            <a:r>
              <a:rPr sz="15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金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红</a:t>
            </a:r>
            <a:r>
              <a:rPr sz="15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叶A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irforc</a:t>
            </a:r>
            <a:r>
              <a:rPr sz="1500" spc="-3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e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员工入</a:t>
            </a:r>
            <a:r>
              <a:rPr sz="15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口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网</a:t>
            </a:r>
            <a:r>
              <a:rPr sz="15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站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建置</a:t>
            </a:r>
            <a:endParaRPr sz="1500">
              <a:latin typeface="Microsoft JhengHei"/>
              <a:cs typeface="Microsoft JhengHei"/>
            </a:endParaRPr>
          </a:p>
          <a:p>
            <a:pPr>
              <a:lnSpc>
                <a:spcPts val="500"/>
              </a:lnSpc>
              <a:spcBef>
                <a:spcPts val="27"/>
              </a:spcBef>
            </a:pPr>
            <a:endParaRPr sz="500"/>
          </a:p>
          <a:p>
            <a:pPr marL="402590">
              <a:lnSpc>
                <a:spcPct val="100000"/>
              </a:lnSpc>
            </a:pPr>
            <a:r>
              <a:rPr sz="150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-</a:t>
            </a:r>
            <a:r>
              <a:rPr sz="1500" spc="-2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金红叶GHY为中国大陆</a:t>
            </a:r>
            <a:r>
              <a:rPr sz="15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生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活</a:t>
            </a:r>
            <a:r>
              <a:rPr sz="15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用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纸</a:t>
            </a:r>
            <a:r>
              <a:rPr sz="15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市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占</a:t>
            </a:r>
            <a:r>
              <a:rPr sz="15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率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第</a:t>
            </a:r>
            <a:r>
              <a:rPr sz="15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一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制</a:t>
            </a:r>
            <a:r>
              <a:rPr sz="15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造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商</a:t>
            </a:r>
            <a:r>
              <a:rPr sz="15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，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总</a:t>
            </a:r>
            <a:r>
              <a:rPr sz="15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部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位</a:t>
            </a:r>
            <a:r>
              <a:rPr sz="15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于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大</a:t>
            </a:r>
            <a:r>
              <a:rPr sz="15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陆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苏州</a:t>
            </a:r>
            <a:endParaRPr sz="1500">
              <a:latin typeface="Microsoft JhengHei"/>
              <a:cs typeface="Microsoft JhengHei"/>
            </a:endParaRPr>
          </a:p>
          <a:p>
            <a:pPr>
              <a:lnSpc>
                <a:spcPts val="550"/>
              </a:lnSpc>
              <a:spcBef>
                <a:spcPts val="2"/>
              </a:spcBef>
            </a:pPr>
            <a:endParaRPr sz="550"/>
          </a:p>
          <a:p>
            <a:pPr marL="12700">
              <a:lnSpc>
                <a:spcPct val="100000"/>
              </a:lnSpc>
            </a:pPr>
            <a:r>
              <a:rPr sz="150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中华电信HiB2</a:t>
            </a:r>
            <a:r>
              <a:rPr sz="1500" spc="1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B</a:t>
            </a:r>
            <a:r>
              <a:rPr sz="15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网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站</a:t>
            </a:r>
            <a:r>
              <a:rPr sz="15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建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置</a:t>
            </a:r>
            <a:endParaRPr sz="1500">
              <a:latin typeface="Microsoft JhengHei"/>
              <a:cs typeface="Microsoft JhengHei"/>
            </a:endParaRPr>
          </a:p>
          <a:p>
            <a:pPr>
              <a:lnSpc>
                <a:spcPts val="500"/>
              </a:lnSpc>
              <a:spcBef>
                <a:spcPts val="27"/>
              </a:spcBef>
            </a:pPr>
            <a:endParaRPr sz="500"/>
          </a:p>
          <a:p>
            <a:pPr marL="12700">
              <a:lnSpc>
                <a:spcPct val="100000"/>
              </a:lnSpc>
            </a:pPr>
            <a:r>
              <a:rPr sz="150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HSBC</a:t>
            </a:r>
            <a:r>
              <a:rPr sz="1500" spc="-4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网站改版/</a:t>
            </a:r>
            <a:r>
              <a:rPr sz="1500" spc="-7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15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HSBC理财试算软件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3724" y="2149347"/>
            <a:ext cx="511175" cy="2971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333333"/>
                </a:solidFill>
                <a:latin typeface="Bell MT"/>
                <a:cs typeface="Bell MT"/>
              </a:rPr>
              <a:t>2007</a:t>
            </a:r>
            <a:endParaRPr sz="1800">
              <a:latin typeface="Bell MT"/>
              <a:cs typeface="Bel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3724" y="2512059"/>
            <a:ext cx="511175" cy="2971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333333"/>
                </a:solidFill>
                <a:latin typeface="Bell MT"/>
                <a:cs typeface="Bell MT"/>
              </a:rPr>
              <a:t>2006</a:t>
            </a:r>
            <a:endParaRPr sz="1800">
              <a:latin typeface="Bell MT"/>
              <a:cs typeface="Bel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93724" y="4020820"/>
            <a:ext cx="511175" cy="571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333333"/>
                </a:solidFill>
                <a:latin typeface="Bell MT"/>
                <a:cs typeface="Bell MT"/>
              </a:rPr>
              <a:t>2004</a:t>
            </a:r>
            <a:endParaRPr sz="1800">
              <a:latin typeface="Bell MT"/>
              <a:cs typeface="Bell MT"/>
            </a:endParaRPr>
          </a:p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333333"/>
                </a:solidFill>
                <a:latin typeface="Bell MT"/>
                <a:cs typeface="Bell MT"/>
              </a:rPr>
              <a:t>2003</a:t>
            </a:r>
            <a:endParaRPr sz="1800">
              <a:latin typeface="Bell MT"/>
              <a:cs typeface="Bel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3724" y="3088132"/>
            <a:ext cx="511175" cy="2971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333333"/>
                </a:solidFill>
                <a:latin typeface="Bell MT"/>
                <a:cs typeface="Bell MT"/>
              </a:rPr>
              <a:t>2005</a:t>
            </a:r>
            <a:endParaRPr sz="1800">
              <a:latin typeface="Bell MT"/>
              <a:cs typeface="Bel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93724" y="5453379"/>
            <a:ext cx="511175" cy="2971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333333"/>
                </a:solidFill>
                <a:latin typeface="Bell MT"/>
                <a:cs typeface="Bell MT"/>
              </a:rPr>
              <a:t>2002</a:t>
            </a:r>
            <a:endParaRPr sz="1800">
              <a:latin typeface="Bell MT"/>
              <a:cs typeface="Bel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61288" y="2195067"/>
            <a:ext cx="8421623" cy="0"/>
          </a:xfrm>
          <a:custGeom>
            <a:avLst/>
            <a:gdLst/>
            <a:ahLst/>
            <a:cxnLst/>
            <a:rect l="l" t="t" r="r" b="b"/>
            <a:pathLst>
              <a:path w="8421623">
                <a:moveTo>
                  <a:pt x="0" y="0"/>
                </a:moveTo>
                <a:lnTo>
                  <a:pt x="8421623" y="0"/>
                </a:lnTo>
              </a:path>
            </a:pathLst>
          </a:custGeom>
          <a:ln w="13461">
            <a:solidFill>
              <a:srgbClr val="B1B1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61288" y="3130804"/>
            <a:ext cx="8421623" cy="0"/>
          </a:xfrm>
          <a:custGeom>
            <a:avLst/>
            <a:gdLst/>
            <a:ahLst/>
            <a:cxnLst/>
            <a:rect l="l" t="t" r="r" b="b"/>
            <a:pathLst>
              <a:path w="8421623">
                <a:moveTo>
                  <a:pt x="0" y="0"/>
                </a:moveTo>
                <a:lnTo>
                  <a:pt x="8421623" y="0"/>
                </a:lnTo>
              </a:path>
            </a:pathLst>
          </a:custGeom>
          <a:ln w="13461">
            <a:solidFill>
              <a:srgbClr val="B1B1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61288" y="4066540"/>
            <a:ext cx="8421623" cy="0"/>
          </a:xfrm>
          <a:custGeom>
            <a:avLst/>
            <a:gdLst/>
            <a:ahLst/>
            <a:cxnLst/>
            <a:rect l="l" t="t" r="r" b="b"/>
            <a:pathLst>
              <a:path w="8421623">
                <a:moveTo>
                  <a:pt x="0" y="0"/>
                </a:moveTo>
                <a:lnTo>
                  <a:pt x="8421623" y="0"/>
                </a:lnTo>
              </a:path>
            </a:pathLst>
          </a:custGeom>
          <a:ln w="13461">
            <a:solidFill>
              <a:srgbClr val="B1B1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61288" y="5435091"/>
            <a:ext cx="8421623" cy="0"/>
          </a:xfrm>
          <a:custGeom>
            <a:avLst/>
            <a:gdLst/>
            <a:ahLst/>
            <a:cxnLst/>
            <a:rect l="l" t="t" r="r" b="b"/>
            <a:pathLst>
              <a:path w="8421623">
                <a:moveTo>
                  <a:pt x="0" y="0"/>
                </a:moveTo>
                <a:lnTo>
                  <a:pt x="8421623" y="0"/>
                </a:lnTo>
              </a:path>
            </a:pathLst>
          </a:custGeom>
          <a:ln w="13462">
            <a:solidFill>
              <a:srgbClr val="B1B1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93724" y="6035547"/>
            <a:ext cx="511175" cy="2971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333333"/>
                </a:solidFill>
                <a:latin typeface="Bell MT"/>
                <a:cs typeface="Bell MT"/>
              </a:rPr>
              <a:t>2001</a:t>
            </a:r>
            <a:endParaRPr sz="1800">
              <a:latin typeface="Bell MT"/>
              <a:cs typeface="Bel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93724" y="1204467"/>
            <a:ext cx="511175" cy="2844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333333"/>
                </a:solidFill>
                <a:latin typeface="Bell MT"/>
                <a:cs typeface="Bell MT"/>
              </a:rPr>
              <a:t>2008</a:t>
            </a:r>
            <a:endParaRPr sz="1800">
              <a:latin typeface="Bell MT"/>
              <a:cs typeface="Bel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61288" y="2483104"/>
            <a:ext cx="8421623" cy="0"/>
          </a:xfrm>
          <a:custGeom>
            <a:avLst/>
            <a:gdLst/>
            <a:ahLst/>
            <a:cxnLst/>
            <a:rect l="l" t="t" r="r" b="b"/>
            <a:pathLst>
              <a:path w="8421623">
                <a:moveTo>
                  <a:pt x="0" y="0"/>
                </a:moveTo>
                <a:lnTo>
                  <a:pt x="8421623" y="0"/>
                </a:lnTo>
              </a:path>
            </a:pathLst>
          </a:custGeom>
          <a:ln w="16509">
            <a:solidFill>
              <a:srgbClr val="B1B1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37559" y="1402588"/>
            <a:ext cx="6330695" cy="829056"/>
          </a:xfrm>
          <a:custGeom>
            <a:avLst/>
            <a:gdLst/>
            <a:ahLst/>
            <a:cxnLst/>
            <a:rect l="l" t="t" r="r" b="b"/>
            <a:pathLst>
              <a:path w="6330696" h="829056">
                <a:moveTo>
                  <a:pt x="6330695" y="0"/>
                </a:moveTo>
                <a:lnTo>
                  <a:pt x="3163824" y="0"/>
                </a:lnTo>
                <a:lnTo>
                  <a:pt x="3163824" y="420624"/>
                </a:lnTo>
                <a:lnTo>
                  <a:pt x="0" y="829056"/>
                </a:lnTo>
                <a:lnTo>
                  <a:pt x="3163824" y="600456"/>
                </a:lnTo>
                <a:lnTo>
                  <a:pt x="6330695" y="600456"/>
                </a:lnTo>
                <a:lnTo>
                  <a:pt x="6330695" y="0"/>
                </a:lnTo>
                <a:close/>
              </a:path>
              <a:path w="6330696" h="829056">
                <a:moveTo>
                  <a:pt x="6330695" y="600456"/>
                </a:moveTo>
                <a:lnTo>
                  <a:pt x="3163824" y="600456"/>
                </a:lnTo>
                <a:lnTo>
                  <a:pt x="3163824" y="719327"/>
                </a:lnTo>
                <a:lnTo>
                  <a:pt x="6330695" y="719327"/>
                </a:lnTo>
                <a:lnTo>
                  <a:pt x="6330695" y="600456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85744" y="1396491"/>
            <a:ext cx="6388608" cy="844296"/>
          </a:xfrm>
          <a:custGeom>
            <a:avLst/>
            <a:gdLst/>
            <a:ahLst/>
            <a:cxnLst/>
            <a:rect l="l" t="t" r="r" b="b"/>
            <a:pathLst>
              <a:path w="6388608" h="844296">
                <a:moveTo>
                  <a:pt x="3209543" y="421017"/>
                </a:moveTo>
                <a:lnTo>
                  <a:pt x="0" y="835152"/>
                </a:lnTo>
                <a:lnTo>
                  <a:pt x="0" y="844296"/>
                </a:lnTo>
                <a:lnTo>
                  <a:pt x="51647" y="840575"/>
                </a:lnTo>
                <a:lnTo>
                  <a:pt x="48767" y="829056"/>
                </a:lnTo>
                <a:lnTo>
                  <a:pt x="270329" y="813093"/>
                </a:lnTo>
                <a:lnTo>
                  <a:pt x="3221735" y="432816"/>
                </a:lnTo>
                <a:lnTo>
                  <a:pt x="3221735" y="426720"/>
                </a:lnTo>
                <a:lnTo>
                  <a:pt x="3209543" y="426720"/>
                </a:lnTo>
                <a:lnTo>
                  <a:pt x="3209543" y="421017"/>
                </a:lnTo>
                <a:close/>
              </a:path>
              <a:path w="6388608" h="844296">
                <a:moveTo>
                  <a:pt x="63869" y="839695"/>
                </a:moveTo>
                <a:lnTo>
                  <a:pt x="51647" y="840575"/>
                </a:lnTo>
                <a:lnTo>
                  <a:pt x="51815" y="841248"/>
                </a:lnTo>
                <a:lnTo>
                  <a:pt x="63869" y="839695"/>
                </a:lnTo>
                <a:close/>
              </a:path>
              <a:path w="6388608" h="844296">
                <a:moveTo>
                  <a:pt x="270329" y="813093"/>
                </a:moveTo>
                <a:lnTo>
                  <a:pt x="48767" y="829056"/>
                </a:lnTo>
                <a:lnTo>
                  <a:pt x="51647" y="840575"/>
                </a:lnTo>
                <a:lnTo>
                  <a:pt x="63869" y="839695"/>
                </a:lnTo>
                <a:lnTo>
                  <a:pt x="270329" y="813093"/>
                </a:lnTo>
                <a:close/>
              </a:path>
              <a:path w="6388608" h="844296">
                <a:moveTo>
                  <a:pt x="3221735" y="600456"/>
                </a:moveTo>
                <a:lnTo>
                  <a:pt x="270329" y="813093"/>
                </a:lnTo>
                <a:lnTo>
                  <a:pt x="63869" y="839695"/>
                </a:lnTo>
                <a:lnTo>
                  <a:pt x="3209543" y="613087"/>
                </a:lnTo>
                <a:lnTo>
                  <a:pt x="3209543" y="606552"/>
                </a:lnTo>
                <a:lnTo>
                  <a:pt x="3221735" y="606552"/>
                </a:lnTo>
                <a:lnTo>
                  <a:pt x="3221735" y="600456"/>
                </a:lnTo>
                <a:close/>
              </a:path>
              <a:path w="6388608" h="844296">
                <a:moveTo>
                  <a:pt x="3221735" y="606552"/>
                </a:moveTo>
                <a:lnTo>
                  <a:pt x="3209543" y="606552"/>
                </a:lnTo>
                <a:lnTo>
                  <a:pt x="3215640" y="612648"/>
                </a:lnTo>
                <a:lnTo>
                  <a:pt x="3209543" y="613087"/>
                </a:lnTo>
                <a:lnTo>
                  <a:pt x="3209543" y="731520"/>
                </a:lnTo>
                <a:lnTo>
                  <a:pt x="6388608" y="731520"/>
                </a:lnTo>
                <a:lnTo>
                  <a:pt x="6388608" y="725424"/>
                </a:lnTo>
                <a:lnTo>
                  <a:pt x="3221735" y="725424"/>
                </a:lnTo>
                <a:lnTo>
                  <a:pt x="3215640" y="719328"/>
                </a:lnTo>
                <a:lnTo>
                  <a:pt x="3221735" y="719328"/>
                </a:lnTo>
                <a:lnTo>
                  <a:pt x="3221735" y="606552"/>
                </a:lnTo>
                <a:close/>
              </a:path>
              <a:path w="6388608" h="844296">
                <a:moveTo>
                  <a:pt x="3221735" y="719328"/>
                </a:moveTo>
                <a:lnTo>
                  <a:pt x="3215640" y="719328"/>
                </a:lnTo>
                <a:lnTo>
                  <a:pt x="3221735" y="725424"/>
                </a:lnTo>
                <a:lnTo>
                  <a:pt x="3221735" y="719328"/>
                </a:lnTo>
                <a:close/>
              </a:path>
              <a:path w="6388608" h="844296">
                <a:moveTo>
                  <a:pt x="6376415" y="719328"/>
                </a:moveTo>
                <a:lnTo>
                  <a:pt x="3221735" y="719328"/>
                </a:lnTo>
                <a:lnTo>
                  <a:pt x="3221735" y="725424"/>
                </a:lnTo>
                <a:lnTo>
                  <a:pt x="6376415" y="725424"/>
                </a:lnTo>
                <a:lnTo>
                  <a:pt x="6376415" y="719328"/>
                </a:lnTo>
                <a:close/>
              </a:path>
              <a:path w="6388608" h="844296">
                <a:moveTo>
                  <a:pt x="6376415" y="6096"/>
                </a:moveTo>
                <a:lnTo>
                  <a:pt x="6376415" y="725424"/>
                </a:lnTo>
                <a:lnTo>
                  <a:pt x="6382511" y="719328"/>
                </a:lnTo>
                <a:lnTo>
                  <a:pt x="6388608" y="719328"/>
                </a:lnTo>
                <a:lnTo>
                  <a:pt x="6388608" y="12192"/>
                </a:lnTo>
                <a:lnTo>
                  <a:pt x="6382511" y="12192"/>
                </a:lnTo>
                <a:lnTo>
                  <a:pt x="6376415" y="6096"/>
                </a:lnTo>
                <a:close/>
              </a:path>
              <a:path w="6388608" h="844296">
                <a:moveTo>
                  <a:pt x="6388608" y="719328"/>
                </a:moveTo>
                <a:lnTo>
                  <a:pt x="6382511" y="719328"/>
                </a:lnTo>
                <a:lnTo>
                  <a:pt x="6376415" y="725424"/>
                </a:lnTo>
                <a:lnTo>
                  <a:pt x="6388608" y="725424"/>
                </a:lnTo>
                <a:lnTo>
                  <a:pt x="6388608" y="719328"/>
                </a:lnTo>
                <a:close/>
              </a:path>
              <a:path w="6388608" h="844296">
                <a:moveTo>
                  <a:pt x="3209543" y="606552"/>
                </a:moveTo>
                <a:lnTo>
                  <a:pt x="3209543" y="613087"/>
                </a:lnTo>
                <a:lnTo>
                  <a:pt x="3215640" y="612648"/>
                </a:lnTo>
                <a:lnTo>
                  <a:pt x="3209543" y="606552"/>
                </a:lnTo>
                <a:close/>
              </a:path>
              <a:path w="6388608" h="844296">
                <a:moveTo>
                  <a:pt x="3212591" y="420624"/>
                </a:moveTo>
                <a:lnTo>
                  <a:pt x="3209543" y="421017"/>
                </a:lnTo>
                <a:lnTo>
                  <a:pt x="3209543" y="426720"/>
                </a:lnTo>
                <a:lnTo>
                  <a:pt x="3212591" y="420624"/>
                </a:lnTo>
                <a:close/>
              </a:path>
              <a:path w="6388608" h="844296">
                <a:moveTo>
                  <a:pt x="3221735" y="420624"/>
                </a:moveTo>
                <a:lnTo>
                  <a:pt x="3212591" y="420624"/>
                </a:lnTo>
                <a:lnTo>
                  <a:pt x="3209543" y="426720"/>
                </a:lnTo>
                <a:lnTo>
                  <a:pt x="3221735" y="426720"/>
                </a:lnTo>
                <a:lnTo>
                  <a:pt x="3221735" y="420624"/>
                </a:lnTo>
                <a:close/>
              </a:path>
              <a:path w="6388608" h="844296">
                <a:moveTo>
                  <a:pt x="6388608" y="0"/>
                </a:moveTo>
                <a:lnTo>
                  <a:pt x="3209543" y="0"/>
                </a:lnTo>
                <a:lnTo>
                  <a:pt x="3209543" y="421017"/>
                </a:lnTo>
                <a:lnTo>
                  <a:pt x="3212591" y="420624"/>
                </a:lnTo>
                <a:lnTo>
                  <a:pt x="3221735" y="420624"/>
                </a:lnTo>
                <a:lnTo>
                  <a:pt x="3221735" y="12192"/>
                </a:lnTo>
                <a:lnTo>
                  <a:pt x="3215640" y="12192"/>
                </a:lnTo>
                <a:lnTo>
                  <a:pt x="3221735" y="6096"/>
                </a:lnTo>
                <a:lnTo>
                  <a:pt x="6388608" y="6096"/>
                </a:lnTo>
                <a:lnTo>
                  <a:pt x="6388608" y="0"/>
                </a:lnTo>
                <a:close/>
              </a:path>
              <a:path w="6388608" h="844296">
                <a:moveTo>
                  <a:pt x="3221735" y="6096"/>
                </a:moveTo>
                <a:lnTo>
                  <a:pt x="3215640" y="12192"/>
                </a:lnTo>
                <a:lnTo>
                  <a:pt x="3221735" y="12192"/>
                </a:lnTo>
                <a:lnTo>
                  <a:pt x="3221735" y="6096"/>
                </a:lnTo>
                <a:close/>
              </a:path>
              <a:path w="6388608" h="844296">
                <a:moveTo>
                  <a:pt x="6376415" y="6096"/>
                </a:moveTo>
                <a:lnTo>
                  <a:pt x="3221735" y="6096"/>
                </a:lnTo>
                <a:lnTo>
                  <a:pt x="3221735" y="12192"/>
                </a:lnTo>
                <a:lnTo>
                  <a:pt x="6376415" y="12192"/>
                </a:lnTo>
                <a:lnTo>
                  <a:pt x="6376415" y="6096"/>
                </a:lnTo>
                <a:close/>
              </a:path>
              <a:path w="6388608" h="844296">
                <a:moveTo>
                  <a:pt x="6388608" y="6096"/>
                </a:moveTo>
                <a:lnTo>
                  <a:pt x="6376415" y="6096"/>
                </a:lnTo>
                <a:lnTo>
                  <a:pt x="6382511" y="12192"/>
                </a:lnTo>
                <a:lnTo>
                  <a:pt x="6388608" y="12192"/>
                </a:lnTo>
                <a:lnTo>
                  <a:pt x="6388608" y="6096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577076" y="1439164"/>
            <a:ext cx="2860040" cy="559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1800" b="1" spc="-1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200</a:t>
            </a:r>
            <a:r>
              <a:rPr sz="1800" b="1" spc="1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7</a:t>
            </a:r>
            <a:r>
              <a:rPr sz="1800" b="1" spc="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年金手指网络奖年度大 奖</a:t>
            </a:r>
            <a:r>
              <a:rPr sz="1800" b="1" spc="1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-</a:t>
            </a:r>
            <a:r>
              <a:rPr sz="1800" b="1" spc="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最佳网站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590032" y="3130804"/>
            <a:ext cx="4078223" cy="719328"/>
          </a:xfrm>
          <a:custGeom>
            <a:avLst/>
            <a:gdLst/>
            <a:ahLst/>
            <a:cxnLst/>
            <a:rect l="l" t="t" r="r" b="b"/>
            <a:pathLst>
              <a:path w="4078223" h="719328">
                <a:moveTo>
                  <a:pt x="4078223" y="0"/>
                </a:moveTo>
                <a:lnTo>
                  <a:pt x="911351" y="0"/>
                </a:lnTo>
                <a:lnTo>
                  <a:pt x="911351" y="420624"/>
                </a:lnTo>
                <a:lnTo>
                  <a:pt x="0" y="478536"/>
                </a:lnTo>
                <a:lnTo>
                  <a:pt x="911351" y="600456"/>
                </a:lnTo>
                <a:lnTo>
                  <a:pt x="911351" y="719328"/>
                </a:lnTo>
                <a:lnTo>
                  <a:pt x="4078223" y="719328"/>
                </a:lnTo>
                <a:lnTo>
                  <a:pt x="4078223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38215" y="3124707"/>
            <a:ext cx="4136136" cy="731519"/>
          </a:xfrm>
          <a:custGeom>
            <a:avLst/>
            <a:gdLst/>
            <a:ahLst/>
            <a:cxnLst/>
            <a:rect l="l" t="t" r="r" b="b"/>
            <a:pathLst>
              <a:path w="4136136" h="731519">
                <a:moveTo>
                  <a:pt x="957072" y="612241"/>
                </a:moveTo>
                <a:lnTo>
                  <a:pt x="957072" y="731519"/>
                </a:lnTo>
                <a:lnTo>
                  <a:pt x="4136136" y="731519"/>
                </a:lnTo>
                <a:lnTo>
                  <a:pt x="4136136" y="725424"/>
                </a:lnTo>
                <a:lnTo>
                  <a:pt x="969263" y="725424"/>
                </a:lnTo>
                <a:lnTo>
                  <a:pt x="963168" y="719327"/>
                </a:lnTo>
                <a:lnTo>
                  <a:pt x="969263" y="719327"/>
                </a:lnTo>
                <a:lnTo>
                  <a:pt x="969263" y="612647"/>
                </a:lnTo>
                <a:lnTo>
                  <a:pt x="960120" y="612647"/>
                </a:lnTo>
                <a:lnTo>
                  <a:pt x="957072" y="612241"/>
                </a:lnTo>
                <a:close/>
              </a:path>
              <a:path w="4136136" h="731519">
                <a:moveTo>
                  <a:pt x="969263" y="719327"/>
                </a:moveTo>
                <a:lnTo>
                  <a:pt x="963168" y="719327"/>
                </a:lnTo>
                <a:lnTo>
                  <a:pt x="969263" y="725424"/>
                </a:lnTo>
                <a:lnTo>
                  <a:pt x="969263" y="719327"/>
                </a:lnTo>
                <a:close/>
              </a:path>
              <a:path w="4136136" h="731519">
                <a:moveTo>
                  <a:pt x="4123943" y="719327"/>
                </a:moveTo>
                <a:lnTo>
                  <a:pt x="969263" y="719327"/>
                </a:lnTo>
                <a:lnTo>
                  <a:pt x="969263" y="725424"/>
                </a:lnTo>
                <a:lnTo>
                  <a:pt x="4123943" y="725424"/>
                </a:lnTo>
                <a:lnTo>
                  <a:pt x="4123943" y="719327"/>
                </a:lnTo>
                <a:close/>
              </a:path>
              <a:path w="4136136" h="731519">
                <a:moveTo>
                  <a:pt x="4123943" y="6095"/>
                </a:moveTo>
                <a:lnTo>
                  <a:pt x="4123943" y="725424"/>
                </a:lnTo>
                <a:lnTo>
                  <a:pt x="4130040" y="719327"/>
                </a:lnTo>
                <a:lnTo>
                  <a:pt x="4136136" y="719327"/>
                </a:lnTo>
                <a:lnTo>
                  <a:pt x="4136136" y="12191"/>
                </a:lnTo>
                <a:lnTo>
                  <a:pt x="4130040" y="12191"/>
                </a:lnTo>
                <a:lnTo>
                  <a:pt x="4123943" y="6095"/>
                </a:lnTo>
                <a:close/>
              </a:path>
              <a:path w="4136136" h="731519">
                <a:moveTo>
                  <a:pt x="4136136" y="719327"/>
                </a:moveTo>
                <a:lnTo>
                  <a:pt x="4130040" y="719327"/>
                </a:lnTo>
                <a:lnTo>
                  <a:pt x="4123943" y="725424"/>
                </a:lnTo>
                <a:lnTo>
                  <a:pt x="4136136" y="725424"/>
                </a:lnTo>
                <a:lnTo>
                  <a:pt x="4136136" y="719327"/>
                </a:lnTo>
                <a:close/>
              </a:path>
              <a:path w="4136136" h="731519">
                <a:moveTo>
                  <a:pt x="957072" y="606551"/>
                </a:moveTo>
                <a:lnTo>
                  <a:pt x="957072" y="612241"/>
                </a:lnTo>
                <a:lnTo>
                  <a:pt x="960120" y="612647"/>
                </a:lnTo>
                <a:lnTo>
                  <a:pt x="957072" y="606551"/>
                </a:lnTo>
                <a:close/>
              </a:path>
              <a:path w="4136136" h="731519">
                <a:moveTo>
                  <a:pt x="969263" y="606551"/>
                </a:moveTo>
                <a:lnTo>
                  <a:pt x="957072" y="606551"/>
                </a:lnTo>
                <a:lnTo>
                  <a:pt x="960120" y="612647"/>
                </a:lnTo>
                <a:lnTo>
                  <a:pt x="969263" y="612647"/>
                </a:lnTo>
                <a:lnTo>
                  <a:pt x="969263" y="606551"/>
                </a:lnTo>
                <a:close/>
              </a:path>
              <a:path w="4136136" h="731519">
                <a:moveTo>
                  <a:pt x="957072" y="420818"/>
                </a:moveTo>
                <a:lnTo>
                  <a:pt x="3048" y="481583"/>
                </a:lnTo>
                <a:lnTo>
                  <a:pt x="0" y="484631"/>
                </a:lnTo>
                <a:lnTo>
                  <a:pt x="957072" y="612241"/>
                </a:lnTo>
                <a:lnTo>
                  <a:pt x="957072" y="606551"/>
                </a:lnTo>
                <a:lnTo>
                  <a:pt x="969263" y="606551"/>
                </a:lnTo>
                <a:lnTo>
                  <a:pt x="969263" y="600455"/>
                </a:lnTo>
                <a:lnTo>
                  <a:pt x="143560" y="490727"/>
                </a:lnTo>
                <a:lnTo>
                  <a:pt x="51816" y="490727"/>
                </a:lnTo>
                <a:lnTo>
                  <a:pt x="51816" y="478536"/>
                </a:lnTo>
                <a:lnTo>
                  <a:pt x="244962" y="478536"/>
                </a:lnTo>
                <a:lnTo>
                  <a:pt x="969263" y="432815"/>
                </a:lnTo>
                <a:lnTo>
                  <a:pt x="969263" y="426719"/>
                </a:lnTo>
                <a:lnTo>
                  <a:pt x="957072" y="426719"/>
                </a:lnTo>
                <a:lnTo>
                  <a:pt x="957072" y="420818"/>
                </a:lnTo>
                <a:close/>
              </a:path>
              <a:path w="4136136" h="731519">
                <a:moveTo>
                  <a:pt x="51816" y="478536"/>
                </a:moveTo>
                <a:lnTo>
                  <a:pt x="51816" y="490727"/>
                </a:lnTo>
                <a:lnTo>
                  <a:pt x="114015" y="486801"/>
                </a:lnTo>
                <a:lnTo>
                  <a:pt x="51816" y="478536"/>
                </a:lnTo>
                <a:close/>
              </a:path>
              <a:path w="4136136" h="731519">
                <a:moveTo>
                  <a:pt x="114015" y="486801"/>
                </a:moveTo>
                <a:lnTo>
                  <a:pt x="51816" y="490727"/>
                </a:lnTo>
                <a:lnTo>
                  <a:pt x="143560" y="490727"/>
                </a:lnTo>
                <a:lnTo>
                  <a:pt x="114015" y="486801"/>
                </a:lnTo>
                <a:close/>
              </a:path>
              <a:path w="4136136" h="731519">
                <a:moveTo>
                  <a:pt x="244962" y="478536"/>
                </a:moveTo>
                <a:lnTo>
                  <a:pt x="51816" y="478536"/>
                </a:lnTo>
                <a:lnTo>
                  <a:pt x="114015" y="486801"/>
                </a:lnTo>
                <a:lnTo>
                  <a:pt x="244962" y="478536"/>
                </a:lnTo>
                <a:close/>
              </a:path>
              <a:path w="4136136" h="731519">
                <a:moveTo>
                  <a:pt x="960120" y="420624"/>
                </a:moveTo>
                <a:lnTo>
                  <a:pt x="957072" y="420818"/>
                </a:lnTo>
                <a:lnTo>
                  <a:pt x="957072" y="426719"/>
                </a:lnTo>
                <a:lnTo>
                  <a:pt x="960120" y="420624"/>
                </a:lnTo>
                <a:close/>
              </a:path>
              <a:path w="4136136" h="731519">
                <a:moveTo>
                  <a:pt x="969263" y="420624"/>
                </a:moveTo>
                <a:lnTo>
                  <a:pt x="960120" y="420624"/>
                </a:lnTo>
                <a:lnTo>
                  <a:pt x="957072" y="426719"/>
                </a:lnTo>
                <a:lnTo>
                  <a:pt x="969263" y="426719"/>
                </a:lnTo>
                <a:lnTo>
                  <a:pt x="969263" y="420624"/>
                </a:lnTo>
                <a:close/>
              </a:path>
              <a:path w="4136136" h="731519">
                <a:moveTo>
                  <a:pt x="4136136" y="0"/>
                </a:moveTo>
                <a:lnTo>
                  <a:pt x="957072" y="0"/>
                </a:lnTo>
                <a:lnTo>
                  <a:pt x="957072" y="420818"/>
                </a:lnTo>
                <a:lnTo>
                  <a:pt x="960120" y="420624"/>
                </a:lnTo>
                <a:lnTo>
                  <a:pt x="969263" y="420624"/>
                </a:lnTo>
                <a:lnTo>
                  <a:pt x="969263" y="12191"/>
                </a:lnTo>
                <a:lnTo>
                  <a:pt x="963168" y="12191"/>
                </a:lnTo>
                <a:lnTo>
                  <a:pt x="969263" y="6095"/>
                </a:lnTo>
                <a:lnTo>
                  <a:pt x="4136136" y="6095"/>
                </a:lnTo>
                <a:lnTo>
                  <a:pt x="4136136" y="0"/>
                </a:lnTo>
                <a:close/>
              </a:path>
              <a:path w="4136136" h="731519">
                <a:moveTo>
                  <a:pt x="969263" y="6095"/>
                </a:moveTo>
                <a:lnTo>
                  <a:pt x="963168" y="12191"/>
                </a:lnTo>
                <a:lnTo>
                  <a:pt x="969263" y="12191"/>
                </a:lnTo>
                <a:lnTo>
                  <a:pt x="969263" y="6095"/>
                </a:lnTo>
                <a:close/>
              </a:path>
              <a:path w="4136136" h="731519">
                <a:moveTo>
                  <a:pt x="4123943" y="6095"/>
                </a:moveTo>
                <a:lnTo>
                  <a:pt x="969263" y="6095"/>
                </a:lnTo>
                <a:lnTo>
                  <a:pt x="969263" y="12191"/>
                </a:lnTo>
                <a:lnTo>
                  <a:pt x="4123943" y="12191"/>
                </a:lnTo>
                <a:lnTo>
                  <a:pt x="4123943" y="6095"/>
                </a:lnTo>
                <a:close/>
              </a:path>
              <a:path w="4136136" h="731519">
                <a:moveTo>
                  <a:pt x="4136136" y="6095"/>
                </a:moveTo>
                <a:lnTo>
                  <a:pt x="4123943" y="6095"/>
                </a:lnTo>
                <a:lnTo>
                  <a:pt x="4130040" y="12191"/>
                </a:lnTo>
                <a:lnTo>
                  <a:pt x="4136136" y="12191"/>
                </a:lnTo>
                <a:lnTo>
                  <a:pt x="4136136" y="6095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577076" y="3170428"/>
            <a:ext cx="2543175" cy="559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00000"/>
              </a:lnSpc>
            </a:pPr>
            <a:r>
              <a:rPr sz="1800" b="1" spc="-1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2005</a:t>
            </a:r>
            <a:r>
              <a:rPr sz="1800" b="1" spc="-5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sz="1800" b="1" spc="2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e</a:t>
            </a:r>
            <a:r>
              <a:rPr sz="1800" b="1" spc="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天下</a:t>
            </a:r>
            <a:r>
              <a:rPr sz="1800" b="1" spc="-2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sz="1800" b="1" spc="-1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e时代营销王 第三名及最佳视觉设计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129528" y="3993388"/>
            <a:ext cx="3502152" cy="1441704"/>
          </a:xfrm>
          <a:custGeom>
            <a:avLst/>
            <a:gdLst/>
            <a:ahLst/>
            <a:cxnLst/>
            <a:rect l="l" t="t" r="r" b="b"/>
            <a:pathLst>
              <a:path w="3502152" h="1441703">
                <a:moveTo>
                  <a:pt x="3502152" y="0"/>
                </a:moveTo>
                <a:lnTo>
                  <a:pt x="371856" y="0"/>
                </a:lnTo>
                <a:lnTo>
                  <a:pt x="371856" y="240791"/>
                </a:lnTo>
                <a:lnTo>
                  <a:pt x="0" y="286512"/>
                </a:lnTo>
                <a:lnTo>
                  <a:pt x="371856" y="600456"/>
                </a:lnTo>
                <a:lnTo>
                  <a:pt x="371856" y="1441704"/>
                </a:lnTo>
                <a:lnTo>
                  <a:pt x="3502152" y="1441704"/>
                </a:lnTo>
                <a:lnTo>
                  <a:pt x="3502152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14288" y="3987291"/>
            <a:ext cx="3523488" cy="1453896"/>
          </a:xfrm>
          <a:custGeom>
            <a:avLst/>
            <a:gdLst/>
            <a:ahLst/>
            <a:cxnLst/>
            <a:rect l="l" t="t" r="r" b="b"/>
            <a:pathLst>
              <a:path w="3523488" h="1453896">
                <a:moveTo>
                  <a:pt x="393191" y="606552"/>
                </a:moveTo>
                <a:lnTo>
                  <a:pt x="381000" y="606552"/>
                </a:lnTo>
                <a:lnTo>
                  <a:pt x="381000" y="1453896"/>
                </a:lnTo>
                <a:lnTo>
                  <a:pt x="3523488" y="1453896"/>
                </a:lnTo>
                <a:lnTo>
                  <a:pt x="3523488" y="1447800"/>
                </a:lnTo>
                <a:lnTo>
                  <a:pt x="393191" y="1447800"/>
                </a:lnTo>
                <a:lnTo>
                  <a:pt x="387096" y="1441704"/>
                </a:lnTo>
                <a:lnTo>
                  <a:pt x="393191" y="1441704"/>
                </a:lnTo>
                <a:lnTo>
                  <a:pt x="393191" y="606552"/>
                </a:lnTo>
                <a:close/>
              </a:path>
              <a:path w="3523488" h="1453896">
                <a:moveTo>
                  <a:pt x="393191" y="1441704"/>
                </a:moveTo>
                <a:lnTo>
                  <a:pt x="387096" y="1441704"/>
                </a:lnTo>
                <a:lnTo>
                  <a:pt x="393191" y="1447800"/>
                </a:lnTo>
                <a:lnTo>
                  <a:pt x="393191" y="1441704"/>
                </a:lnTo>
                <a:close/>
              </a:path>
              <a:path w="3523488" h="1453896">
                <a:moveTo>
                  <a:pt x="3511295" y="1441704"/>
                </a:moveTo>
                <a:lnTo>
                  <a:pt x="393191" y="1441704"/>
                </a:lnTo>
                <a:lnTo>
                  <a:pt x="393191" y="1447800"/>
                </a:lnTo>
                <a:lnTo>
                  <a:pt x="3511295" y="1447800"/>
                </a:lnTo>
                <a:lnTo>
                  <a:pt x="3511295" y="1441704"/>
                </a:lnTo>
                <a:close/>
              </a:path>
              <a:path w="3523488" h="1453896">
                <a:moveTo>
                  <a:pt x="3511295" y="6096"/>
                </a:moveTo>
                <a:lnTo>
                  <a:pt x="3511295" y="1447800"/>
                </a:lnTo>
                <a:lnTo>
                  <a:pt x="3517391" y="1441704"/>
                </a:lnTo>
                <a:lnTo>
                  <a:pt x="3523488" y="1441704"/>
                </a:lnTo>
                <a:lnTo>
                  <a:pt x="3523488" y="12192"/>
                </a:lnTo>
                <a:lnTo>
                  <a:pt x="3517391" y="12192"/>
                </a:lnTo>
                <a:lnTo>
                  <a:pt x="3511295" y="6096"/>
                </a:lnTo>
                <a:close/>
              </a:path>
              <a:path w="3523488" h="1453896">
                <a:moveTo>
                  <a:pt x="3523488" y="1441704"/>
                </a:moveTo>
                <a:lnTo>
                  <a:pt x="3517391" y="1441704"/>
                </a:lnTo>
                <a:lnTo>
                  <a:pt x="3511295" y="1447800"/>
                </a:lnTo>
                <a:lnTo>
                  <a:pt x="3523488" y="1447800"/>
                </a:lnTo>
                <a:lnTo>
                  <a:pt x="3523488" y="1441704"/>
                </a:lnTo>
                <a:close/>
              </a:path>
              <a:path w="3523488" h="1453896">
                <a:moveTo>
                  <a:pt x="21155" y="286873"/>
                </a:moveTo>
                <a:lnTo>
                  <a:pt x="0" y="289560"/>
                </a:lnTo>
                <a:lnTo>
                  <a:pt x="381000" y="612648"/>
                </a:lnTo>
                <a:lnTo>
                  <a:pt x="381000" y="606552"/>
                </a:lnTo>
                <a:lnTo>
                  <a:pt x="393191" y="606552"/>
                </a:lnTo>
                <a:lnTo>
                  <a:pt x="393191" y="603504"/>
                </a:lnTo>
                <a:lnTo>
                  <a:pt x="35638" y="298704"/>
                </a:lnTo>
                <a:lnTo>
                  <a:pt x="15239" y="298704"/>
                </a:lnTo>
                <a:lnTo>
                  <a:pt x="21155" y="286873"/>
                </a:lnTo>
                <a:close/>
              </a:path>
              <a:path w="3523488" h="1453896">
                <a:moveTo>
                  <a:pt x="21681" y="286806"/>
                </a:moveTo>
                <a:lnTo>
                  <a:pt x="21155" y="286873"/>
                </a:lnTo>
                <a:lnTo>
                  <a:pt x="15239" y="298704"/>
                </a:lnTo>
                <a:lnTo>
                  <a:pt x="33103" y="296543"/>
                </a:lnTo>
                <a:lnTo>
                  <a:pt x="21681" y="286806"/>
                </a:lnTo>
                <a:close/>
              </a:path>
              <a:path w="3523488" h="1453896">
                <a:moveTo>
                  <a:pt x="33103" y="296543"/>
                </a:moveTo>
                <a:lnTo>
                  <a:pt x="15239" y="298704"/>
                </a:lnTo>
                <a:lnTo>
                  <a:pt x="35638" y="298704"/>
                </a:lnTo>
                <a:lnTo>
                  <a:pt x="33103" y="296543"/>
                </a:lnTo>
                <a:close/>
              </a:path>
              <a:path w="3523488" h="1453896">
                <a:moveTo>
                  <a:pt x="381000" y="241179"/>
                </a:moveTo>
                <a:lnTo>
                  <a:pt x="21681" y="286806"/>
                </a:lnTo>
                <a:lnTo>
                  <a:pt x="33103" y="296543"/>
                </a:lnTo>
                <a:lnTo>
                  <a:pt x="393191" y="252984"/>
                </a:lnTo>
                <a:lnTo>
                  <a:pt x="393191" y="246887"/>
                </a:lnTo>
                <a:lnTo>
                  <a:pt x="381000" y="246887"/>
                </a:lnTo>
                <a:lnTo>
                  <a:pt x="381000" y="241179"/>
                </a:lnTo>
                <a:close/>
              </a:path>
              <a:path w="3523488" h="1453896">
                <a:moveTo>
                  <a:pt x="21336" y="286512"/>
                </a:moveTo>
                <a:lnTo>
                  <a:pt x="21155" y="286873"/>
                </a:lnTo>
                <a:lnTo>
                  <a:pt x="21681" y="286806"/>
                </a:lnTo>
                <a:lnTo>
                  <a:pt x="21336" y="286512"/>
                </a:lnTo>
                <a:close/>
              </a:path>
              <a:path w="3523488" h="1453896">
                <a:moveTo>
                  <a:pt x="384048" y="240792"/>
                </a:moveTo>
                <a:lnTo>
                  <a:pt x="381000" y="241179"/>
                </a:lnTo>
                <a:lnTo>
                  <a:pt x="381000" y="246887"/>
                </a:lnTo>
                <a:lnTo>
                  <a:pt x="384048" y="240792"/>
                </a:lnTo>
                <a:close/>
              </a:path>
              <a:path w="3523488" h="1453896">
                <a:moveTo>
                  <a:pt x="393191" y="240792"/>
                </a:moveTo>
                <a:lnTo>
                  <a:pt x="384048" y="240792"/>
                </a:lnTo>
                <a:lnTo>
                  <a:pt x="381000" y="246887"/>
                </a:lnTo>
                <a:lnTo>
                  <a:pt x="393191" y="246887"/>
                </a:lnTo>
                <a:lnTo>
                  <a:pt x="393191" y="240792"/>
                </a:lnTo>
                <a:close/>
              </a:path>
              <a:path w="3523488" h="1453896">
                <a:moveTo>
                  <a:pt x="3523488" y="0"/>
                </a:moveTo>
                <a:lnTo>
                  <a:pt x="381000" y="0"/>
                </a:lnTo>
                <a:lnTo>
                  <a:pt x="381000" y="241179"/>
                </a:lnTo>
                <a:lnTo>
                  <a:pt x="384048" y="240792"/>
                </a:lnTo>
                <a:lnTo>
                  <a:pt x="393191" y="240792"/>
                </a:lnTo>
                <a:lnTo>
                  <a:pt x="393191" y="12192"/>
                </a:lnTo>
                <a:lnTo>
                  <a:pt x="387096" y="12192"/>
                </a:lnTo>
                <a:lnTo>
                  <a:pt x="393191" y="6096"/>
                </a:lnTo>
                <a:lnTo>
                  <a:pt x="3523488" y="6096"/>
                </a:lnTo>
                <a:lnTo>
                  <a:pt x="3523488" y="0"/>
                </a:lnTo>
                <a:close/>
              </a:path>
              <a:path w="3523488" h="1453896">
                <a:moveTo>
                  <a:pt x="393191" y="6096"/>
                </a:moveTo>
                <a:lnTo>
                  <a:pt x="387096" y="12192"/>
                </a:lnTo>
                <a:lnTo>
                  <a:pt x="393191" y="12192"/>
                </a:lnTo>
                <a:lnTo>
                  <a:pt x="393191" y="6096"/>
                </a:lnTo>
                <a:close/>
              </a:path>
              <a:path w="3523488" h="1453896">
                <a:moveTo>
                  <a:pt x="3511295" y="6096"/>
                </a:moveTo>
                <a:lnTo>
                  <a:pt x="393191" y="6096"/>
                </a:lnTo>
                <a:lnTo>
                  <a:pt x="393191" y="12192"/>
                </a:lnTo>
                <a:lnTo>
                  <a:pt x="3511295" y="12192"/>
                </a:lnTo>
                <a:lnTo>
                  <a:pt x="3511295" y="6096"/>
                </a:lnTo>
                <a:close/>
              </a:path>
              <a:path w="3523488" h="1453896">
                <a:moveTo>
                  <a:pt x="3523488" y="6096"/>
                </a:moveTo>
                <a:lnTo>
                  <a:pt x="3511295" y="6096"/>
                </a:lnTo>
                <a:lnTo>
                  <a:pt x="3517391" y="12192"/>
                </a:lnTo>
                <a:lnTo>
                  <a:pt x="3523488" y="12192"/>
                </a:lnTo>
                <a:lnTo>
                  <a:pt x="3523488" y="6096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577076" y="4033011"/>
            <a:ext cx="2854325" cy="1382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1800" b="1" spc="-1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2003 </a:t>
            </a:r>
            <a:r>
              <a:rPr sz="1800" b="1" spc="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泛亚电信网络客服, 上 线半年创造</a:t>
            </a:r>
            <a:r>
              <a:rPr sz="1800" b="1" spc="-4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R</a:t>
            </a:r>
            <a:r>
              <a:rPr sz="1800" b="1" spc="-1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OI</a:t>
            </a:r>
            <a:r>
              <a:rPr sz="1800" b="1" spc="-2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sz="1800" b="1" spc="-1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100</a:t>
            </a:r>
            <a:r>
              <a:rPr sz="1800" b="1" spc="1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%</a:t>
            </a:r>
            <a:r>
              <a:rPr sz="1800" b="1" spc="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绩效 </a:t>
            </a:r>
            <a:r>
              <a:rPr sz="1800" b="1" spc="-1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2003 </a:t>
            </a:r>
            <a:r>
              <a:rPr sz="1800" b="1" spc="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入围经济部商业司</a:t>
            </a:r>
            <a:r>
              <a:rPr sz="1800" b="1" spc="-1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E21</a:t>
            </a:r>
            <a:r>
              <a:rPr sz="1800" b="1" spc="-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 金网奖决选</a:t>
            </a:r>
            <a:r>
              <a:rPr sz="1800" b="1" spc="-2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sz="1800" b="1" spc="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/ 入围金手指奖 E</a:t>
            </a:r>
            <a:r>
              <a:rPr sz="1800" b="1" spc="-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C</a:t>
            </a:r>
            <a:r>
              <a:rPr sz="1800" b="1" spc="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类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8600" y="7154164"/>
            <a:ext cx="10235184" cy="173736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974084" y="213868"/>
            <a:ext cx="2744470" cy="1828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蔡明哲</a:t>
            </a:r>
            <a:r>
              <a:rPr sz="1200" spc="-270" dirty="0" smtClean="0">
                <a:latin typeface="MingLiU"/>
                <a:cs typeface="MingLiU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/</a:t>
            </a:r>
            <a:r>
              <a:rPr sz="1200" spc="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MingLiU"/>
                <a:cs typeface="MingLiU"/>
              </a:rPr>
              <a:t>互联网产品原型设计与用户体验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b="1" spc="-5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-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b="1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 / </a:t>
            </a:r>
            <a:r>
              <a:rPr sz="1600" b="1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</a:t>
            </a:r>
            <a:endParaRPr sz="1600">
              <a:latin typeface="Microsoft JhengHei"/>
              <a:cs typeface="Microsoft JhengHei"/>
            </a:endParaRPr>
          </a:p>
          <a:p>
            <a:pPr marL="224663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4139">
              <a:lnSpc>
                <a:spcPct val="100000"/>
              </a:lnSpc>
            </a:pPr>
            <a:r>
              <a:rPr sz="1200" b="1" dirty="0" smtClean="0">
                <a:latin typeface="Microsoft JhengHei"/>
                <a:cs typeface="Microsoft JhengHei"/>
              </a:rPr>
              <a:t>-</a:t>
            </a:r>
            <a:fld id="{81D60167-4931-47E6-BA6A-407CBD079E47}" type="slidenum">
              <a:rPr sz="1200" b="1" spc="-10" dirty="0" smtClean="0">
                <a:latin typeface="Microsoft JhengHei"/>
                <a:cs typeface="Microsoft JhengHei"/>
              </a:rPr>
              <a:t>5</a:t>
            </a:fld>
            <a:r>
              <a:rPr sz="1200" b="1" spc="-10" dirty="0" smtClean="0">
                <a:latin typeface="Microsoft JhengHei"/>
                <a:cs typeface="Microsoft JhengHei"/>
              </a:rPr>
              <a:t>-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35" name="object 35"/>
          <p:cNvSpPr txBox="1"/>
          <p:nvPr/>
        </p:nvSpPr>
        <p:spPr>
          <a:xfrm rot="18900000">
            <a:off x="1242413" y="3411216"/>
            <a:ext cx="8206198" cy="715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630"/>
              </a:lnSpc>
            </a:pPr>
            <a:r>
              <a:rPr sz="4800" dirty="0" smtClean="0">
                <a:solidFill>
                  <a:srgbClr val="BFBFBF"/>
                </a:solidFill>
                <a:latin typeface="Verdana"/>
                <a:cs typeface="Verdana"/>
              </a:rPr>
              <a:t>20090510 Beijing Seminar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191" y="6861556"/>
            <a:ext cx="396239" cy="344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4935">
              <a:lnSpc>
                <a:spcPct val="100000"/>
              </a:lnSpc>
            </a:pPr>
            <a:r>
              <a:rPr sz="360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Richar</a:t>
            </a:r>
            <a:r>
              <a:rPr sz="3600" spc="-5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d</a:t>
            </a:r>
            <a:r>
              <a:rPr sz="3600" spc="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服务过的品牌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3583" y="2204211"/>
            <a:ext cx="1304543" cy="493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38671" y="2121916"/>
            <a:ext cx="1429512" cy="573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0391" y="1978660"/>
            <a:ext cx="1048512" cy="8869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69935" y="2048764"/>
            <a:ext cx="1295400" cy="5913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15055" y="1978660"/>
            <a:ext cx="890016" cy="8900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21080" y="1826260"/>
            <a:ext cx="1670303" cy="1167384"/>
          </a:xfrm>
          <a:custGeom>
            <a:avLst/>
            <a:gdLst/>
            <a:ahLst/>
            <a:cxnLst/>
            <a:rect l="l" t="t" r="r" b="b"/>
            <a:pathLst>
              <a:path w="1670303" h="1167384">
                <a:moveTo>
                  <a:pt x="1472183" y="0"/>
                </a:moveTo>
                <a:lnTo>
                  <a:pt x="198119" y="0"/>
                </a:lnTo>
                <a:lnTo>
                  <a:pt x="176783" y="3048"/>
                </a:lnTo>
                <a:lnTo>
                  <a:pt x="158495" y="6095"/>
                </a:lnTo>
                <a:lnTo>
                  <a:pt x="137159" y="9143"/>
                </a:lnTo>
                <a:lnTo>
                  <a:pt x="118872" y="15239"/>
                </a:lnTo>
                <a:lnTo>
                  <a:pt x="103631" y="24384"/>
                </a:lnTo>
                <a:lnTo>
                  <a:pt x="85343" y="33527"/>
                </a:lnTo>
                <a:lnTo>
                  <a:pt x="33528" y="88391"/>
                </a:lnTo>
                <a:lnTo>
                  <a:pt x="15239" y="121919"/>
                </a:lnTo>
                <a:lnTo>
                  <a:pt x="3047" y="158495"/>
                </a:lnTo>
                <a:lnTo>
                  <a:pt x="0" y="179831"/>
                </a:lnTo>
                <a:lnTo>
                  <a:pt x="0" y="987551"/>
                </a:lnTo>
                <a:lnTo>
                  <a:pt x="15239" y="1045463"/>
                </a:lnTo>
                <a:lnTo>
                  <a:pt x="33528" y="1078991"/>
                </a:lnTo>
                <a:lnTo>
                  <a:pt x="57911" y="1109472"/>
                </a:lnTo>
                <a:lnTo>
                  <a:pt x="103631" y="1143000"/>
                </a:lnTo>
                <a:lnTo>
                  <a:pt x="118872" y="1152143"/>
                </a:lnTo>
                <a:lnTo>
                  <a:pt x="137159" y="1158239"/>
                </a:lnTo>
                <a:lnTo>
                  <a:pt x="158495" y="1161288"/>
                </a:lnTo>
                <a:lnTo>
                  <a:pt x="176783" y="1164336"/>
                </a:lnTo>
                <a:lnTo>
                  <a:pt x="198119" y="1167384"/>
                </a:lnTo>
                <a:lnTo>
                  <a:pt x="1472183" y="1167384"/>
                </a:lnTo>
                <a:lnTo>
                  <a:pt x="1490471" y="1164336"/>
                </a:lnTo>
                <a:lnTo>
                  <a:pt x="1511808" y="1161288"/>
                </a:lnTo>
                <a:lnTo>
                  <a:pt x="1530095" y="1158239"/>
                </a:lnTo>
                <a:lnTo>
                  <a:pt x="1539239" y="1155191"/>
                </a:lnTo>
                <a:lnTo>
                  <a:pt x="198119" y="1155191"/>
                </a:lnTo>
                <a:lnTo>
                  <a:pt x="176783" y="1152143"/>
                </a:lnTo>
                <a:lnTo>
                  <a:pt x="179831" y="1152143"/>
                </a:lnTo>
                <a:lnTo>
                  <a:pt x="158495" y="1149095"/>
                </a:lnTo>
                <a:lnTo>
                  <a:pt x="161544" y="1149095"/>
                </a:lnTo>
                <a:lnTo>
                  <a:pt x="79247" y="1112519"/>
                </a:lnTo>
                <a:lnTo>
                  <a:pt x="54863" y="1085088"/>
                </a:lnTo>
                <a:lnTo>
                  <a:pt x="42671" y="1072895"/>
                </a:lnTo>
                <a:lnTo>
                  <a:pt x="33528" y="1057655"/>
                </a:lnTo>
                <a:lnTo>
                  <a:pt x="27431" y="1039367"/>
                </a:lnTo>
                <a:lnTo>
                  <a:pt x="21335" y="1024127"/>
                </a:lnTo>
                <a:lnTo>
                  <a:pt x="15239" y="1005839"/>
                </a:lnTo>
                <a:lnTo>
                  <a:pt x="12191" y="987551"/>
                </a:lnTo>
                <a:lnTo>
                  <a:pt x="12191" y="179831"/>
                </a:lnTo>
                <a:lnTo>
                  <a:pt x="15239" y="161543"/>
                </a:lnTo>
                <a:lnTo>
                  <a:pt x="21335" y="143255"/>
                </a:lnTo>
                <a:lnTo>
                  <a:pt x="27431" y="128015"/>
                </a:lnTo>
                <a:lnTo>
                  <a:pt x="33528" y="109727"/>
                </a:lnTo>
                <a:lnTo>
                  <a:pt x="35052" y="109727"/>
                </a:lnTo>
                <a:lnTo>
                  <a:pt x="42671" y="94487"/>
                </a:lnTo>
                <a:lnTo>
                  <a:pt x="45110" y="94487"/>
                </a:lnTo>
                <a:lnTo>
                  <a:pt x="67056" y="67055"/>
                </a:lnTo>
                <a:lnTo>
                  <a:pt x="79247" y="54863"/>
                </a:lnTo>
                <a:lnTo>
                  <a:pt x="83057" y="54863"/>
                </a:lnTo>
                <a:lnTo>
                  <a:pt x="94487" y="45719"/>
                </a:lnTo>
                <a:lnTo>
                  <a:pt x="124967" y="27431"/>
                </a:lnTo>
                <a:lnTo>
                  <a:pt x="143256" y="21336"/>
                </a:lnTo>
                <a:lnTo>
                  <a:pt x="161544" y="18287"/>
                </a:lnTo>
                <a:lnTo>
                  <a:pt x="158495" y="18287"/>
                </a:lnTo>
                <a:lnTo>
                  <a:pt x="179831" y="15239"/>
                </a:lnTo>
                <a:lnTo>
                  <a:pt x="1548383" y="15239"/>
                </a:lnTo>
                <a:lnTo>
                  <a:pt x="1530095" y="9143"/>
                </a:lnTo>
                <a:lnTo>
                  <a:pt x="1511808" y="6095"/>
                </a:lnTo>
                <a:lnTo>
                  <a:pt x="1490471" y="3048"/>
                </a:lnTo>
                <a:lnTo>
                  <a:pt x="1472183" y="0"/>
                </a:lnTo>
                <a:close/>
              </a:path>
              <a:path w="1670303" h="1167384">
                <a:moveTo>
                  <a:pt x="1648968" y="109727"/>
                </a:moveTo>
                <a:lnTo>
                  <a:pt x="1633727" y="109727"/>
                </a:lnTo>
                <a:lnTo>
                  <a:pt x="1642871" y="128015"/>
                </a:lnTo>
                <a:lnTo>
                  <a:pt x="1648968" y="143255"/>
                </a:lnTo>
                <a:lnTo>
                  <a:pt x="1655064" y="179831"/>
                </a:lnTo>
                <a:lnTo>
                  <a:pt x="1655064" y="987551"/>
                </a:lnTo>
                <a:lnTo>
                  <a:pt x="1642871" y="1039367"/>
                </a:lnTo>
                <a:lnTo>
                  <a:pt x="1624583" y="1072895"/>
                </a:lnTo>
                <a:lnTo>
                  <a:pt x="1612392" y="1085088"/>
                </a:lnTo>
                <a:lnTo>
                  <a:pt x="1615439" y="1085088"/>
                </a:lnTo>
                <a:lnTo>
                  <a:pt x="1588008" y="1112519"/>
                </a:lnTo>
                <a:lnTo>
                  <a:pt x="1542288" y="1139952"/>
                </a:lnTo>
                <a:lnTo>
                  <a:pt x="1490471" y="1152143"/>
                </a:lnTo>
                <a:lnTo>
                  <a:pt x="1469136" y="1155191"/>
                </a:lnTo>
                <a:lnTo>
                  <a:pt x="1539239" y="1155191"/>
                </a:lnTo>
                <a:lnTo>
                  <a:pt x="1581912" y="1133855"/>
                </a:lnTo>
                <a:lnTo>
                  <a:pt x="1612392" y="1109472"/>
                </a:lnTo>
                <a:lnTo>
                  <a:pt x="1636776" y="1078991"/>
                </a:lnTo>
                <a:lnTo>
                  <a:pt x="1655064" y="1045463"/>
                </a:lnTo>
                <a:lnTo>
                  <a:pt x="1667256" y="987551"/>
                </a:lnTo>
                <a:lnTo>
                  <a:pt x="1670303" y="969263"/>
                </a:lnTo>
                <a:lnTo>
                  <a:pt x="1670303" y="198119"/>
                </a:lnTo>
                <a:lnTo>
                  <a:pt x="1667256" y="179831"/>
                </a:lnTo>
                <a:lnTo>
                  <a:pt x="1664208" y="158495"/>
                </a:lnTo>
                <a:lnTo>
                  <a:pt x="1661159" y="140207"/>
                </a:lnTo>
                <a:lnTo>
                  <a:pt x="1655064" y="121919"/>
                </a:lnTo>
                <a:lnTo>
                  <a:pt x="1648968" y="109727"/>
                </a:lnTo>
                <a:close/>
              </a:path>
              <a:path w="1670303" h="1167384">
                <a:moveTo>
                  <a:pt x="35052" y="109727"/>
                </a:moveTo>
                <a:lnTo>
                  <a:pt x="33528" y="109727"/>
                </a:lnTo>
                <a:lnTo>
                  <a:pt x="33528" y="112775"/>
                </a:lnTo>
                <a:lnTo>
                  <a:pt x="35052" y="109727"/>
                </a:lnTo>
                <a:close/>
              </a:path>
              <a:path w="1670303" h="1167384">
                <a:moveTo>
                  <a:pt x="1640433" y="94487"/>
                </a:moveTo>
                <a:lnTo>
                  <a:pt x="1624583" y="94487"/>
                </a:lnTo>
                <a:lnTo>
                  <a:pt x="1633727" y="112775"/>
                </a:lnTo>
                <a:lnTo>
                  <a:pt x="1633727" y="109727"/>
                </a:lnTo>
                <a:lnTo>
                  <a:pt x="1648968" y="109727"/>
                </a:lnTo>
                <a:lnTo>
                  <a:pt x="1645920" y="103631"/>
                </a:lnTo>
                <a:lnTo>
                  <a:pt x="1640433" y="94487"/>
                </a:lnTo>
                <a:close/>
              </a:path>
              <a:path w="1670303" h="1167384">
                <a:moveTo>
                  <a:pt x="45110" y="94487"/>
                </a:moveTo>
                <a:lnTo>
                  <a:pt x="42671" y="94487"/>
                </a:lnTo>
                <a:lnTo>
                  <a:pt x="42671" y="97536"/>
                </a:lnTo>
                <a:lnTo>
                  <a:pt x="45110" y="94487"/>
                </a:lnTo>
                <a:close/>
              </a:path>
              <a:path w="1670303" h="1167384">
                <a:moveTo>
                  <a:pt x="1619707" y="67055"/>
                </a:moveTo>
                <a:lnTo>
                  <a:pt x="1603247" y="67055"/>
                </a:lnTo>
                <a:lnTo>
                  <a:pt x="1615439" y="82295"/>
                </a:lnTo>
                <a:lnTo>
                  <a:pt x="1612392" y="82295"/>
                </a:lnTo>
                <a:lnTo>
                  <a:pt x="1624583" y="97536"/>
                </a:lnTo>
                <a:lnTo>
                  <a:pt x="1624583" y="94487"/>
                </a:lnTo>
                <a:lnTo>
                  <a:pt x="1640433" y="94487"/>
                </a:lnTo>
                <a:lnTo>
                  <a:pt x="1636776" y="88391"/>
                </a:lnTo>
                <a:lnTo>
                  <a:pt x="1619707" y="67055"/>
                </a:lnTo>
                <a:close/>
              </a:path>
              <a:path w="1670303" h="1167384">
                <a:moveTo>
                  <a:pt x="1608582" y="54863"/>
                </a:moveTo>
                <a:lnTo>
                  <a:pt x="1588008" y="54863"/>
                </a:lnTo>
                <a:lnTo>
                  <a:pt x="1603247" y="70103"/>
                </a:lnTo>
                <a:lnTo>
                  <a:pt x="1603247" y="67055"/>
                </a:lnTo>
                <a:lnTo>
                  <a:pt x="1619707" y="67055"/>
                </a:lnTo>
                <a:lnTo>
                  <a:pt x="1612392" y="57912"/>
                </a:lnTo>
                <a:lnTo>
                  <a:pt x="1608582" y="54863"/>
                </a:lnTo>
                <a:close/>
              </a:path>
              <a:path w="1670303" h="1167384">
                <a:moveTo>
                  <a:pt x="83057" y="54863"/>
                </a:moveTo>
                <a:lnTo>
                  <a:pt x="79247" y="54863"/>
                </a:lnTo>
                <a:lnTo>
                  <a:pt x="79247" y="57912"/>
                </a:lnTo>
                <a:lnTo>
                  <a:pt x="83057" y="54863"/>
                </a:lnTo>
                <a:close/>
              </a:path>
              <a:path w="1670303" h="1167384">
                <a:moveTo>
                  <a:pt x="1548383" y="15239"/>
                </a:moveTo>
                <a:lnTo>
                  <a:pt x="1490471" y="15239"/>
                </a:lnTo>
                <a:lnTo>
                  <a:pt x="1527047" y="21336"/>
                </a:lnTo>
                <a:lnTo>
                  <a:pt x="1542288" y="27431"/>
                </a:lnTo>
                <a:lnTo>
                  <a:pt x="1560576" y="36575"/>
                </a:lnTo>
                <a:lnTo>
                  <a:pt x="1575815" y="45719"/>
                </a:lnTo>
                <a:lnTo>
                  <a:pt x="1588008" y="57912"/>
                </a:lnTo>
                <a:lnTo>
                  <a:pt x="1588008" y="54863"/>
                </a:lnTo>
                <a:lnTo>
                  <a:pt x="1608582" y="54863"/>
                </a:lnTo>
                <a:lnTo>
                  <a:pt x="1581912" y="33527"/>
                </a:lnTo>
                <a:lnTo>
                  <a:pt x="1566671" y="24384"/>
                </a:lnTo>
                <a:lnTo>
                  <a:pt x="1548383" y="15239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76144" y="1826260"/>
            <a:ext cx="1670304" cy="1167384"/>
          </a:xfrm>
          <a:custGeom>
            <a:avLst/>
            <a:gdLst/>
            <a:ahLst/>
            <a:cxnLst/>
            <a:rect l="l" t="t" r="r" b="b"/>
            <a:pathLst>
              <a:path w="1670303" h="1167384">
                <a:moveTo>
                  <a:pt x="1472183" y="0"/>
                </a:moveTo>
                <a:lnTo>
                  <a:pt x="198119" y="0"/>
                </a:lnTo>
                <a:lnTo>
                  <a:pt x="179831" y="3048"/>
                </a:lnTo>
                <a:lnTo>
                  <a:pt x="158495" y="6095"/>
                </a:lnTo>
                <a:lnTo>
                  <a:pt x="140207" y="9143"/>
                </a:lnTo>
                <a:lnTo>
                  <a:pt x="121919" y="15239"/>
                </a:lnTo>
                <a:lnTo>
                  <a:pt x="106680" y="24384"/>
                </a:lnTo>
                <a:lnTo>
                  <a:pt x="88392" y="33527"/>
                </a:lnTo>
                <a:lnTo>
                  <a:pt x="73151" y="45719"/>
                </a:lnTo>
                <a:lnTo>
                  <a:pt x="45719" y="73151"/>
                </a:lnTo>
                <a:lnTo>
                  <a:pt x="36575" y="88391"/>
                </a:lnTo>
                <a:lnTo>
                  <a:pt x="24383" y="103631"/>
                </a:lnTo>
                <a:lnTo>
                  <a:pt x="18287" y="121919"/>
                </a:lnTo>
                <a:lnTo>
                  <a:pt x="9143" y="140207"/>
                </a:lnTo>
                <a:lnTo>
                  <a:pt x="6095" y="158495"/>
                </a:lnTo>
                <a:lnTo>
                  <a:pt x="3048" y="179831"/>
                </a:lnTo>
                <a:lnTo>
                  <a:pt x="0" y="198119"/>
                </a:lnTo>
                <a:lnTo>
                  <a:pt x="0" y="969263"/>
                </a:lnTo>
                <a:lnTo>
                  <a:pt x="3048" y="987551"/>
                </a:lnTo>
                <a:lnTo>
                  <a:pt x="6095" y="1008888"/>
                </a:lnTo>
                <a:lnTo>
                  <a:pt x="9143" y="1027176"/>
                </a:lnTo>
                <a:lnTo>
                  <a:pt x="18287" y="1045463"/>
                </a:lnTo>
                <a:lnTo>
                  <a:pt x="24383" y="1063752"/>
                </a:lnTo>
                <a:lnTo>
                  <a:pt x="36575" y="1078991"/>
                </a:lnTo>
                <a:lnTo>
                  <a:pt x="45719" y="1094231"/>
                </a:lnTo>
                <a:lnTo>
                  <a:pt x="73151" y="1121664"/>
                </a:lnTo>
                <a:lnTo>
                  <a:pt x="88392" y="1133855"/>
                </a:lnTo>
                <a:lnTo>
                  <a:pt x="106680" y="1143000"/>
                </a:lnTo>
                <a:lnTo>
                  <a:pt x="121919" y="1152143"/>
                </a:lnTo>
                <a:lnTo>
                  <a:pt x="140207" y="1158239"/>
                </a:lnTo>
                <a:lnTo>
                  <a:pt x="158495" y="1161288"/>
                </a:lnTo>
                <a:lnTo>
                  <a:pt x="179831" y="1164336"/>
                </a:lnTo>
                <a:lnTo>
                  <a:pt x="198119" y="1167384"/>
                </a:lnTo>
                <a:lnTo>
                  <a:pt x="1472183" y="1167384"/>
                </a:lnTo>
                <a:lnTo>
                  <a:pt x="1493520" y="1164336"/>
                </a:lnTo>
                <a:lnTo>
                  <a:pt x="1511808" y="1161288"/>
                </a:lnTo>
                <a:lnTo>
                  <a:pt x="1533144" y="1158239"/>
                </a:lnTo>
                <a:lnTo>
                  <a:pt x="1542287" y="1155191"/>
                </a:lnTo>
                <a:lnTo>
                  <a:pt x="201168" y="1155191"/>
                </a:lnTo>
                <a:lnTo>
                  <a:pt x="179831" y="1152143"/>
                </a:lnTo>
                <a:lnTo>
                  <a:pt x="143256" y="1146048"/>
                </a:lnTo>
                <a:lnTo>
                  <a:pt x="146304" y="1146048"/>
                </a:lnTo>
                <a:lnTo>
                  <a:pt x="128016" y="1139952"/>
                </a:lnTo>
                <a:lnTo>
                  <a:pt x="109728" y="1130807"/>
                </a:lnTo>
                <a:lnTo>
                  <a:pt x="112775" y="1130807"/>
                </a:lnTo>
                <a:lnTo>
                  <a:pt x="94487" y="1121664"/>
                </a:lnTo>
                <a:lnTo>
                  <a:pt x="97536" y="1121664"/>
                </a:lnTo>
                <a:lnTo>
                  <a:pt x="82295" y="1112519"/>
                </a:lnTo>
                <a:lnTo>
                  <a:pt x="67056" y="1100327"/>
                </a:lnTo>
                <a:lnTo>
                  <a:pt x="70104" y="1100327"/>
                </a:lnTo>
                <a:lnTo>
                  <a:pt x="54863" y="1085088"/>
                </a:lnTo>
                <a:lnTo>
                  <a:pt x="57912" y="1085088"/>
                </a:lnTo>
                <a:lnTo>
                  <a:pt x="27431" y="1039367"/>
                </a:lnTo>
                <a:lnTo>
                  <a:pt x="15239" y="987551"/>
                </a:lnTo>
                <a:lnTo>
                  <a:pt x="15239" y="179831"/>
                </a:lnTo>
                <a:lnTo>
                  <a:pt x="21336" y="143255"/>
                </a:lnTo>
                <a:lnTo>
                  <a:pt x="27431" y="128015"/>
                </a:lnTo>
                <a:lnTo>
                  <a:pt x="36575" y="109727"/>
                </a:lnTo>
                <a:lnTo>
                  <a:pt x="38100" y="109727"/>
                </a:lnTo>
                <a:lnTo>
                  <a:pt x="45719" y="94487"/>
                </a:lnTo>
                <a:lnTo>
                  <a:pt x="48158" y="94487"/>
                </a:lnTo>
                <a:lnTo>
                  <a:pt x="57912" y="82295"/>
                </a:lnTo>
                <a:lnTo>
                  <a:pt x="54863" y="82295"/>
                </a:lnTo>
                <a:lnTo>
                  <a:pt x="70104" y="67055"/>
                </a:lnTo>
                <a:lnTo>
                  <a:pt x="67056" y="67055"/>
                </a:lnTo>
                <a:lnTo>
                  <a:pt x="82295" y="54863"/>
                </a:lnTo>
                <a:lnTo>
                  <a:pt x="86106" y="54863"/>
                </a:lnTo>
                <a:lnTo>
                  <a:pt x="97536" y="45719"/>
                </a:lnTo>
                <a:lnTo>
                  <a:pt x="94487" y="45719"/>
                </a:lnTo>
                <a:lnTo>
                  <a:pt x="112775" y="36575"/>
                </a:lnTo>
                <a:lnTo>
                  <a:pt x="109728" y="36575"/>
                </a:lnTo>
                <a:lnTo>
                  <a:pt x="128016" y="27431"/>
                </a:lnTo>
                <a:lnTo>
                  <a:pt x="146304" y="21336"/>
                </a:lnTo>
                <a:lnTo>
                  <a:pt x="143256" y="21336"/>
                </a:lnTo>
                <a:lnTo>
                  <a:pt x="179831" y="15239"/>
                </a:lnTo>
                <a:lnTo>
                  <a:pt x="1551432" y="15239"/>
                </a:lnTo>
                <a:lnTo>
                  <a:pt x="1533144" y="9143"/>
                </a:lnTo>
                <a:lnTo>
                  <a:pt x="1511808" y="6095"/>
                </a:lnTo>
                <a:lnTo>
                  <a:pt x="1493520" y="3048"/>
                </a:lnTo>
                <a:lnTo>
                  <a:pt x="1472183" y="0"/>
                </a:lnTo>
                <a:close/>
              </a:path>
              <a:path w="1670303" h="1167384">
                <a:moveTo>
                  <a:pt x="1648968" y="109727"/>
                </a:moveTo>
                <a:lnTo>
                  <a:pt x="1636776" y="109727"/>
                </a:lnTo>
                <a:lnTo>
                  <a:pt x="1642871" y="128015"/>
                </a:lnTo>
                <a:lnTo>
                  <a:pt x="1652016" y="143255"/>
                </a:lnTo>
                <a:lnTo>
                  <a:pt x="1648968" y="143255"/>
                </a:lnTo>
                <a:lnTo>
                  <a:pt x="1655064" y="161543"/>
                </a:lnTo>
                <a:lnTo>
                  <a:pt x="1658111" y="179831"/>
                </a:lnTo>
                <a:lnTo>
                  <a:pt x="1658111" y="987551"/>
                </a:lnTo>
                <a:lnTo>
                  <a:pt x="1655064" y="1005839"/>
                </a:lnTo>
                <a:lnTo>
                  <a:pt x="1648968" y="1024127"/>
                </a:lnTo>
                <a:lnTo>
                  <a:pt x="1652016" y="1024127"/>
                </a:lnTo>
                <a:lnTo>
                  <a:pt x="1642871" y="1039367"/>
                </a:lnTo>
                <a:lnTo>
                  <a:pt x="1636776" y="1057655"/>
                </a:lnTo>
                <a:lnTo>
                  <a:pt x="1627632" y="1072895"/>
                </a:lnTo>
                <a:lnTo>
                  <a:pt x="1615440" y="1085088"/>
                </a:lnTo>
                <a:lnTo>
                  <a:pt x="1603247" y="1100327"/>
                </a:lnTo>
                <a:lnTo>
                  <a:pt x="1591056" y="1112519"/>
                </a:lnTo>
                <a:lnTo>
                  <a:pt x="1545335" y="1139952"/>
                </a:lnTo>
                <a:lnTo>
                  <a:pt x="1527047" y="1146048"/>
                </a:lnTo>
                <a:lnTo>
                  <a:pt x="1530095" y="1146048"/>
                </a:lnTo>
                <a:lnTo>
                  <a:pt x="1508759" y="1149095"/>
                </a:lnTo>
                <a:lnTo>
                  <a:pt x="1511808" y="1149095"/>
                </a:lnTo>
                <a:lnTo>
                  <a:pt x="1490471" y="1152143"/>
                </a:lnTo>
                <a:lnTo>
                  <a:pt x="1493520" y="1152143"/>
                </a:lnTo>
                <a:lnTo>
                  <a:pt x="1472183" y="1155191"/>
                </a:lnTo>
                <a:lnTo>
                  <a:pt x="1542287" y="1155191"/>
                </a:lnTo>
                <a:lnTo>
                  <a:pt x="1551432" y="1152143"/>
                </a:lnTo>
                <a:lnTo>
                  <a:pt x="1566671" y="1143000"/>
                </a:lnTo>
                <a:lnTo>
                  <a:pt x="1584959" y="1133855"/>
                </a:lnTo>
                <a:lnTo>
                  <a:pt x="1627632" y="1094231"/>
                </a:lnTo>
                <a:lnTo>
                  <a:pt x="1655064" y="1045463"/>
                </a:lnTo>
                <a:lnTo>
                  <a:pt x="1667256" y="1008888"/>
                </a:lnTo>
                <a:lnTo>
                  <a:pt x="1670304" y="987551"/>
                </a:lnTo>
                <a:lnTo>
                  <a:pt x="1670304" y="179831"/>
                </a:lnTo>
                <a:lnTo>
                  <a:pt x="1667256" y="158495"/>
                </a:lnTo>
                <a:lnTo>
                  <a:pt x="1655064" y="121919"/>
                </a:lnTo>
                <a:lnTo>
                  <a:pt x="1648968" y="109727"/>
                </a:lnTo>
                <a:close/>
              </a:path>
              <a:path w="1670303" h="1167384">
                <a:moveTo>
                  <a:pt x="38100" y="109727"/>
                </a:moveTo>
                <a:lnTo>
                  <a:pt x="36575" y="109727"/>
                </a:lnTo>
                <a:lnTo>
                  <a:pt x="36575" y="112775"/>
                </a:lnTo>
                <a:lnTo>
                  <a:pt x="38100" y="109727"/>
                </a:lnTo>
                <a:close/>
              </a:path>
              <a:path w="1670303" h="1167384">
                <a:moveTo>
                  <a:pt x="1640433" y="94487"/>
                </a:moveTo>
                <a:lnTo>
                  <a:pt x="1627632" y="94487"/>
                </a:lnTo>
                <a:lnTo>
                  <a:pt x="1636776" y="112775"/>
                </a:lnTo>
                <a:lnTo>
                  <a:pt x="1636776" y="109727"/>
                </a:lnTo>
                <a:lnTo>
                  <a:pt x="1648968" y="109727"/>
                </a:lnTo>
                <a:lnTo>
                  <a:pt x="1645920" y="103631"/>
                </a:lnTo>
                <a:lnTo>
                  <a:pt x="1640433" y="94487"/>
                </a:lnTo>
                <a:close/>
              </a:path>
              <a:path w="1670303" h="1167384">
                <a:moveTo>
                  <a:pt x="48158" y="94487"/>
                </a:moveTo>
                <a:lnTo>
                  <a:pt x="45719" y="94487"/>
                </a:lnTo>
                <a:lnTo>
                  <a:pt x="45719" y="97536"/>
                </a:lnTo>
                <a:lnTo>
                  <a:pt x="48158" y="94487"/>
                </a:lnTo>
                <a:close/>
              </a:path>
              <a:path w="1670303" h="1167384">
                <a:moveTo>
                  <a:pt x="1621535" y="67055"/>
                </a:moveTo>
                <a:lnTo>
                  <a:pt x="1603247" y="67055"/>
                </a:lnTo>
                <a:lnTo>
                  <a:pt x="1627632" y="97536"/>
                </a:lnTo>
                <a:lnTo>
                  <a:pt x="1627632" y="94487"/>
                </a:lnTo>
                <a:lnTo>
                  <a:pt x="1640433" y="94487"/>
                </a:lnTo>
                <a:lnTo>
                  <a:pt x="1627632" y="73151"/>
                </a:lnTo>
                <a:lnTo>
                  <a:pt x="1621535" y="67055"/>
                </a:lnTo>
                <a:close/>
              </a:path>
              <a:path w="1670303" h="1167384">
                <a:moveTo>
                  <a:pt x="1609344" y="54863"/>
                </a:moveTo>
                <a:lnTo>
                  <a:pt x="1591056" y="54863"/>
                </a:lnTo>
                <a:lnTo>
                  <a:pt x="1603247" y="70103"/>
                </a:lnTo>
                <a:lnTo>
                  <a:pt x="1603247" y="67055"/>
                </a:lnTo>
                <a:lnTo>
                  <a:pt x="1621535" y="67055"/>
                </a:lnTo>
                <a:lnTo>
                  <a:pt x="1609344" y="54863"/>
                </a:lnTo>
                <a:close/>
              </a:path>
              <a:path w="1670303" h="1167384">
                <a:moveTo>
                  <a:pt x="86106" y="54863"/>
                </a:moveTo>
                <a:lnTo>
                  <a:pt x="82295" y="54863"/>
                </a:lnTo>
                <a:lnTo>
                  <a:pt x="82295" y="57912"/>
                </a:lnTo>
                <a:lnTo>
                  <a:pt x="86106" y="54863"/>
                </a:lnTo>
                <a:close/>
              </a:path>
              <a:path w="1670303" h="1167384">
                <a:moveTo>
                  <a:pt x="1551432" y="15239"/>
                </a:moveTo>
                <a:lnTo>
                  <a:pt x="1490471" y="15239"/>
                </a:lnTo>
                <a:lnTo>
                  <a:pt x="1511808" y="18287"/>
                </a:lnTo>
                <a:lnTo>
                  <a:pt x="1508759" y="18287"/>
                </a:lnTo>
                <a:lnTo>
                  <a:pt x="1530095" y="21336"/>
                </a:lnTo>
                <a:lnTo>
                  <a:pt x="1527047" y="21336"/>
                </a:lnTo>
                <a:lnTo>
                  <a:pt x="1545335" y="27431"/>
                </a:lnTo>
                <a:lnTo>
                  <a:pt x="1575816" y="45719"/>
                </a:lnTo>
                <a:lnTo>
                  <a:pt x="1591056" y="57912"/>
                </a:lnTo>
                <a:lnTo>
                  <a:pt x="1591056" y="54863"/>
                </a:lnTo>
                <a:lnTo>
                  <a:pt x="1609344" y="54863"/>
                </a:lnTo>
                <a:lnTo>
                  <a:pt x="1600200" y="45719"/>
                </a:lnTo>
                <a:lnTo>
                  <a:pt x="1584959" y="33527"/>
                </a:lnTo>
                <a:lnTo>
                  <a:pt x="1566671" y="24384"/>
                </a:lnTo>
                <a:lnTo>
                  <a:pt x="1551432" y="15239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34255" y="1826260"/>
            <a:ext cx="1670304" cy="1167384"/>
          </a:xfrm>
          <a:custGeom>
            <a:avLst/>
            <a:gdLst/>
            <a:ahLst/>
            <a:cxnLst/>
            <a:rect l="l" t="t" r="r" b="b"/>
            <a:pathLst>
              <a:path w="1670304" h="1167384">
                <a:moveTo>
                  <a:pt x="1472184" y="0"/>
                </a:moveTo>
                <a:lnTo>
                  <a:pt x="198120" y="0"/>
                </a:lnTo>
                <a:lnTo>
                  <a:pt x="176784" y="3048"/>
                </a:lnTo>
                <a:lnTo>
                  <a:pt x="158496" y="6095"/>
                </a:lnTo>
                <a:lnTo>
                  <a:pt x="137160" y="9143"/>
                </a:lnTo>
                <a:lnTo>
                  <a:pt x="118872" y="15239"/>
                </a:lnTo>
                <a:lnTo>
                  <a:pt x="103632" y="24384"/>
                </a:lnTo>
                <a:lnTo>
                  <a:pt x="85344" y="33527"/>
                </a:lnTo>
                <a:lnTo>
                  <a:pt x="33528" y="88391"/>
                </a:lnTo>
                <a:lnTo>
                  <a:pt x="15240" y="121919"/>
                </a:lnTo>
                <a:lnTo>
                  <a:pt x="3048" y="158495"/>
                </a:lnTo>
                <a:lnTo>
                  <a:pt x="0" y="179831"/>
                </a:lnTo>
                <a:lnTo>
                  <a:pt x="0" y="987551"/>
                </a:lnTo>
                <a:lnTo>
                  <a:pt x="15240" y="1045463"/>
                </a:lnTo>
                <a:lnTo>
                  <a:pt x="33528" y="1078991"/>
                </a:lnTo>
                <a:lnTo>
                  <a:pt x="57912" y="1109472"/>
                </a:lnTo>
                <a:lnTo>
                  <a:pt x="103632" y="1143000"/>
                </a:lnTo>
                <a:lnTo>
                  <a:pt x="118872" y="1152143"/>
                </a:lnTo>
                <a:lnTo>
                  <a:pt x="137160" y="1158239"/>
                </a:lnTo>
                <a:lnTo>
                  <a:pt x="158496" y="1161288"/>
                </a:lnTo>
                <a:lnTo>
                  <a:pt x="176784" y="1164336"/>
                </a:lnTo>
                <a:lnTo>
                  <a:pt x="198120" y="1167384"/>
                </a:lnTo>
                <a:lnTo>
                  <a:pt x="1472184" y="1167384"/>
                </a:lnTo>
                <a:lnTo>
                  <a:pt x="1490472" y="1164336"/>
                </a:lnTo>
                <a:lnTo>
                  <a:pt x="1511808" y="1161288"/>
                </a:lnTo>
                <a:lnTo>
                  <a:pt x="1530096" y="1158239"/>
                </a:lnTo>
                <a:lnTo>
                  <a:pt x="1539240" y="1155191"/>
                </a:lnTo>
                <a:lnTo>
                  <a:pt x="198120" y="1155191"/>
                </a:lnTo>
                <a:lnTo>
                  <a:pt x="176784" y="1152143"/>
                </a:lnTo>
                <a:lnTo>
                  <a:pt x="179832" y="1152143"/>
                </a:lnTo>
                <a:lnTo>
                  <a:pt x="158496" y="1149095"/>
                </a:lnTo>
                <a:lnTo>
                  <a:pt x="161544" y="1149095"/>
                </a:lnTo>
                <a:lnTo>
                  <a:pt x="79248" y="1112519"/>
                </a:lnTo>
                <a:lnTo>
                  <a:pt x="54864" y="1085088"/>
                </a:lnTo>
                <a:lnTo>
                  <a:pt x="42672" y="1072895"/>
                </a:lnTo>
                <a:lnTo>
                  <a:pt x="33528" y="1057655"/>
                </a:lnTo>
                <a:lnTo>
                  <a:pt x="27432" y="1039367"/>
                </a:lnTo>
                <a:lnTo>
                  <a:pt x="21336" y="1024127"/>
                </a:lnTo>
                <a:lnTo>
                  <a:pt x="15240" y="1005839"/>
                </a:lnTo>
                <a:lnTo>
                  <a:pt x="12192" y="987551"/>
                </a:lnTo>
                <a:lnTo>
                  <a:pt x="12192" y="179831"/>
                </a:lnTo>
                <a:lnTo>
                  <a:pt x="15240" y="161543"/>
                </a:lnTo>
                <a:lnTo>
                  <a:pt x="21336" y="143255"/>
                </a:lnTo>
                <a:lnTo>
                  <a:pt x="27432" y="128015"/>
                </a:lnTo>
                <a:lnTo>
                  <a:pt x="33528" y="109727"/>
                </a:lnTo>
                <a:lnTo>
                  <a:pt x="35052" y="109727"/>
                </a:lnTo>
                <a:lnTo>
                  <a:pt x="42672" y="94487"/>
                </a:lnTo>
                <a:lnTo>
                  <a:pt x="45110" y="94487"/>
                </a:lnTo>
                <a:lnTo>
                  <a:pt x="67056" y="67055"/>
                </a:lnTo>
                <a:lnTo>
                  <a:pt x="69494" y="67055"/>
                </a:lnTo>
                <a:lnTo>
                  <a:pt x="79248" y="54863"/>
                </a:lnTo>
                <a:lnTo>
                  <a:pt x="83058" y="54863"/>
                </a:lnTo>
                <a:lnTo>
                  <a:pt x="94488" y="45719"/>
                </a:lnTo>
                <a:lnTo>
                  <a:pt x="124968" y="27431"/>
                </a:lnTo>
                <a:lnTo>
                  <a:pt x="143256" y="21336"/>
                </a:lnTo>
                <a:lnTo>
                  <a:pt x="161544" y="18287"/>
                </a:lnTo>
                <a:lnTo>
                  <a:pt x="158496" y="18287"/>
                </a:lnTo>
                <a:lnTo>
                  <a:pt x="179832" y="15239"/>
                </a:lnTo>
                <a:lnTo>
                  <a:pt x="1548384" y="15239"/>
                </a:lnTo>
                <a:lnTo>
                  <a:pt x="1530096" y="9143"/>
                </a:lnTo>
                <a:lnTo>
                  <a:pt x="1511808" y="6095"/>
                </a:lnTo>
                <a:lnTo>
                  <a:pt x="1490472" y="3048"/>
                </a:lnTo>
                <a:lnTo>
                  <a:pt x="1472184" y="0"/>
                </a:lnTo>
                <a:close/>
              </a:path>
              <a:path w="1670304" h="1167384">
                <a:moveTo>
                  <a:pt x="1648968" y="109727"/>
                </a:moveTo>
                <a:lnTo>
                  <a:pt x="1633728" y="109727"/>
                </a:lnTo>
                <a:lnTo>
                  <a:pt x="1642872" y="128015"/>
                </a:lnTo>
                <a:lnTo>
                  <a:pt x="1648968" y="143255"/>
                </a:lnTo>
                <a:lnTo>
                  <a:pt x="1655064" y="179831"/>
                </a:lnTo>
                <a:lnTo>
                  <a:pt x="1655064" y="987551"/>
                </a:lnTo>
                <a:lnTo>
                  <a:pt x="1642872" y="1039367"/>
                </a:lnTo>
                <a:lnTo>
                  <a:pt x="1624584" y="1072895"/>
                </a:lnTo>
                <a:lnTo>
                  <a:pt x="1612392" y="1085088"/>
                </a:lnTo>
                <a:lnTo>
                  <a:pt x="1615440" y="1085088"/>
                </a:lnTo>
                <a:lnTo>
                  <a:pt x="1600200" y="1100327"/>
                </a:lnTo>
                <a:lnTo>
                  <a:pt x="1603248" y="1100327"/>
                </a:lnTo>
                <a:lnTo>
                  <a:pt x="1588008" y="1112519"/>
                </a:lnTo>
                <a:lnTo>
                  <a:pt x="1572768" y="1121664"/>
                </a:lnTo>
                <a:lnTo>
                  <a:pt x="1575816" y="1121664"/>
                </a:lnTo>
                <a:lnTo>
                  <a:pt x="1557528" y="1130807"/>
                </a:lnTo>
                <a:lnTo>
                  <a:pt x="1560576" y="1130807"/>
                </a:lnTo>
                <a:lnTo>
                  <a:pt x="1542288" y="1139952"/>
                </a:lnTo>
                <a:lnTo>
                  <a:pt x="1527048" y="1146048"/>
                </a:lnTo>
                <a:lnTo>
                  <a:pt x="1490472" y="1152143"/>
                </a:lnTo>
                <a:lnTo>
                  <a:pt x="1469136" y="1155191"/>
                </a:lnTo>
                <a:lnTo>
                  <a:pt x="1539240" y="1155191"/>
                </a:lnTo>
                <a:lnTo>
                  <a:pt x="1581912" y="1133855"/>
                </a:lnTo>
                <a:lnTo>
                  <a:pt x="1612392" y="1109472"/>
                </a:lnTo>
                <a:lnTo>
                  <a:pt x="1636776" y="1078991"/>
                </a:lnTo>
                <a:lnTo>
                  <a:pt x="1655064" y="1045463"/>
                </a:lnTo>
                <a:lnTo>
                  <a:pt x="1667256" y="987551"/>
                </a:lnTo>
                <a:lnTo>
                  <a:pt x="1670304" y="969263"/>
                </a:lnTo>
                <a:lnTo>
                  <a:pt x="1670304" y="198119"/>
                </a:lnTo>
                <a:lnTo>
                  <a:pt x="1667256" y="179831"/>
                </a:lnTo>
                <a:lnTo>
                  <a:pt x="1664208" y="158495"/>
                </a:lnTo>
                <a:lnTo>
                  <a:pt x="1661160" y="140207"/>
                </a:lnTo>
                <a:lnTo>
                  <a:pt x="1655064" y="121919"/>
                </a:lnTo>
                <a:lnTo>
                  <a:pt x="1648968" y="109727"/>
                </a:lnTo>
                <a:close/>
              </a:path>
              <a:path w="1670304" h="1167384">
                <a:moveTo>
                  <a:pt x="35052" y="109727"/>
                </a:moveTo>
                <a:lnTo>
                  <a:pt x="33528" y="109727"/>
                </a:lnTo>
                <a:lnTo>
                  <a:pt x="33528" y="112775"/>
                </a:lnTo>
                <a:lnTo>
                  <a:pt x="35052" y="109727"/>
                </a:lnTo>
                <a:close/>
              </a:path>
              <a:path w="1670304" h="1167384">
                <a:moveTo>
                  <a:pt x="1640433" y="94487"/>
                </a:moveTo>
                <a:lnTo>
                  <a:pt x="1624584" y="94487"/>
                </a:lnTo>
                <a:lnTo>
                  <a:pt x="1633728" y="112775"/>
                </a:lnTo>
                <a:lnTo>
                  <a:pt x="1633728" y="109727"/>
                </a:lnTo>
                <a:lnTo>
                  <a:pt x="1648968" y="109727"/>
                </a:lnTo>
                <a:lnTo>
                  <a:pt x="1645920" y="103631"/>
                </a:lnTo>
                <a:lnTo>
                  <a:pt x="1640433" y="94487"/>
                </a:lnTo>
                <a:close/>
              </a:path>
              <a:path w="1670304" h="1167384">
                <a:moveTo>
                  <a:pt x="45110" y="94487"/>
                </a:moveTo>
                <a:lnTo>
                  <a:pt x="42672" y="94487"/>
                </a:lnTo>
                <a:lnTo>
                  <a:pt x="42672" y="97536"/>
                </a:lnTo>
                <a:lnTo>
                  <a:pt x="45110" y="94487"/>
                </a:lnTo>
                <a:close/>
              </a:path>
              <a:path w="1670304" h="1167384">
                <a:moveTo>
                  <a:pt x="1608582" y="54863"/>
                </a:moveTo>
                <a:lnTo>
                  <a:pt x="1588008" y="54863"/>
                </a:lnTo>
                <a:lnTo>
                  <a:pt x="1603248" y="67055"/>
                </a:lnTo>
                <a:lnTo>
                  <a:pt x="1615440" y="82295"/>
                </a:lnTo>
                <a:lnTo>
                  <a:pt x="1612392" y="82295"/>
                </a:lnTo>
                <a:lnTo>
                  <a:pt x="1624584" y="97536"/>
                </a:lnTo>
                <a:lnTo>
                  <a:pt x="1624584" y="94487"/>
                </a:lnTo>
                <a:lnTo>
                  <a:pt x="1640433" y="94487"/>
                </a:lnTo>
                <a:lnTo>
                  <a:pt x="1636776" y="88391"/>
                </a:lnTo>
                <a:lnTo>
                  <a:pt x="1612392" y="57912"/>
                </a:lnTo>
                <a:lnTo>
                  <a:pt x="1608582" y="54863"/>
                </a:lnTo>
                <a:close/>
              </a:path>
              <a:path w="1670304" h="1167384">
                <a:moveTo>
                  <a:pt x="69494" y="67055"/>
                </a:moveTo>
                <a:lnTo>
                  <a:pt x="67056" y="67055"/>
                </a:lnTo>
                <a:lnTo>
                  <a:pt x="67056" y="70103"/>
                </a:lnTo>
                <a:lnTo>
                  <a:pt x="69494" y="67055"/>
                </a:lnTo>
                <a:close/>
              </a:path>
              <a:path w="1670304" h="1167384">
                <a:moveTo>
                  <a:pt x="83058" y="54863"/>
                </a:moveTo>
                <a:lnTo>
                  <a:pt x="79248" y="54863"/>
                </a:lnTo>
                <a:lnTo>
                  <a:pt x="79248" y="57912"/>
                </a:lnTo>
                <a:lnTo>
                  <a:pt x="83058" y="54863"/>
                </a:lnTo>
                <a:close/>
              </a:path>
              <a:path w="1670304" h="1167384">
                <a:moveTo>
                  <a:pt x="1548384" y="15239"/>
                </a:moveTo>
                <a:lnTo>
                  <a:pt x="1490472" y="15239"/>
                </a:lnTo>
                <a:lnTo>
                  <a:pt x="1527048" y="21336"/>
                </a:lnTo>
                <a:lnTo>
                  <a:pt x="1542288" y="27431"/>
                </a:lnTo>
                <a:lnTo>
                  <a:pt x="1560576" y="36575"/>
                </a:lnTo>
                <a:lnTo>
                  <a:pt x="1557528" y="36575"/>
                </a:lnTo>
                <a:lnTo>
                  <a:pt x="1575816" y="45719"/>
                </a:lnTo>
                <a:lnTo>
                  <a:pt x="1572768" y="45719"/>
                </a:lnTo>
                <a:lnTo>
                  <a:pt x="1588008" y="57912"/>
                </a:lnTo>
                <a:lnTo>
                  <a:pt x="1588008" y="54863"/>
                </a:lnTo>
                <a:lnTo>
                  <a:pt x="1608582" y="54863"/>
                </a:lnTo>
                <a:lnTo>
                  <a:pt x="1581912" y="33527"/>
                </a:lnTo>
                <a:lnTo>
                  <a:pt x="1566672" y="24384"/>
                </a:lnTo>
                <a:lnTo>
                  <a:pt x="1548384" y="15239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89320" y="1826260"/>
            <a:ext cx="1670303" cy="1167384"/>
          </a:xfrm>
          <a:custGeom>
            <a:avLst/>
            <a:gdLst/>
            <a:ahLst/>
            <a:cxnLst/>
            <a:rect l="l" t="t" r="r" b="b"/>
            <a:pathLst>
              <a:path w="1670303" h="1167384">
                <a:moveTo>
                  <a:pt x="1472183" y="0"/>
                </a:moveTo>
                <a:lnTo>
                  <a:pt x="198119" y="0"/>
                </a:lnTo>
                <a:lnTo>
                  <a:pt x="176783" y="3048"/>
                </a:lnTo>
                <a:lnTo>
                  <a:pt x="121919" y="15239"/>
                </a:lnTo>
                <a:lnTo>
                  <a:pt x="88391" y="33527"/>
                </a:lnTo>
                <a:lnTo>
                  <a:pt x="57912" y="57912"/>
                </a:lnTo>
                <a:lnTo>
                  <a:pt x="33527" y="88391"/>
                </a:lnTo>
                <a:lnTo>
                  <a:pt x="15239" y="121919"/>
                </a:lnTo>
                <a:lnTo>
                  <a:pt x="3047" y="158495"/>
                </a:lnTo>
                <a:lnTo>
                  <a:pt x="0" y="179831"/>
                </a:lnTo>
                <a:lnTo>
                  <a:pt x="0" y="987551"/>
                </a:lnTo>
                <a:lnTo>
                  <a:pt x="15239" y="1045463"/>
                </a:lnTo>
                <a:lnTo>
                  <a:pt x="33527" y="1078991"/>
                </a:lnTo>
                <a:lnTo>
                  <a:pt x="57912" y="1109472"/>
                </a:lnTo>
                <a:lnTo>
                  <a:pt x="88391" y="1133855"/>
                </a:lnTo>
                <a:lnTo>
                  <a:pt x="121919" y="1152143"/>
                </a:lnTo>
                <a:lnTo>
                  <a:pt x="176783" y="1164336"/>
                </a:lnTo>
                <a:lnTo>
                  <a:pt x="198119" y="1167384"/>
                </a:lnTo>
                <a:lnTo>
                  <a:pt x="1472183" y="1167384"/>
                </a:lnTo>
                <a:lnTo>
                  <a:pt x="1490472" y="1164336"/>
                </a:lnTo>
                <a:lnTo>
                  <a:pt x="1511807" y="1161288"/>
                </a:lnTo>
                <a:lnTo>
                  <a:pt x="1530096" y="1158239"/>
                </a:lnTo>
                <a:lnTo>
                  <a:pt x="1539239" y="1155191"/>
                </a:lnTo>
                <a:lnTo>
                  <a:pt x="198119" y="1155191"/>
                </a:lnTo>
                <a:lnTo>
                  <a:pt x="143255" y="1146048"/>
                </a:lnTo>
                <a:lnTo>
                  <a:pt x="124967" y="1139952"/>
                </a:lnTo>
                <a:lnTo>
                  <a:pt x="79247" y="1112519"/>
                </a:lnTo>
                <a:lnTo>
                  <a:pt x="67055" y="1100327"/>
                </a:lnTo>
                <a:lnTo>
                  <a:pt x="54863" y="1085088"/>
                </a:lnTo>
                <a:lnTo>
                  <a:pt x="42671" y="1072895"/>
                </a:lnTo>
                <a:lnTo>
                  <a:pt x="45719" y="1072895"/>
                </a:lnTo>
                <a:lnTo>
                  <a:pt x="33527" y="1057655"/>
                </a:lnTo>
                <a:lnTo>
                  <a:pt x="27431" y="1039367"/>
                </a:lnTo>
                <a:lnTo>
                  <a:pt x="21335" y="1024127"/>
                </a:lnTo>
                <a:lnTo>
                  <a:pt x="15239" y="1005839"/>
                </a:lnTo>
                <a:lnTo>
                  <a:pt x="12191" y="987551"/>
                </a:lnTo>
                <a:lnTo>
                  <a:pt x="12191" y="179831"/>
                </a:lnTo>
                <a:lnTo>
                  <a:pt x="15239" y="161543"/>
                </a:lnTo>
                <a:lnTo>
                  <a:pt x="21335" y="143255"/>
                </a:lnTo>
                <a:lnTo>
                  <a:pt x="27431" y="128015"/>
                </a:lnTo>
                <a:lnTo>
                  <a:pt x="33527" y="109727"/>
                </a:lnTo>
                <a:lnTo>
                  <a:pt x="35560" y="109727"/>
                </a:lnTo>
                <a:lnTo>
                  <a:pt x="43687" y="97536"/>
                </a:lnTo>
                <a:lnTo>
                  <a:pt x="42671" y="97536"/>
                </a:lnTo>
                <a:lnTo>
                  <a:pt x="67055" y="67055"/>
                </a:lnTo>
                <a:lnTo>
                  <a:pt x="79247" y="54863"/>
                </a:lnTo>
                <a:lnTo>
                  <a:pt x="83057" y="54863"/>
                </a:lnTo>
                <a:lnTo>
                  <a:pt x="94487" y="45719"/>
                </a:lnTo>
                <a:lnTo>
                  <a:pt x="124967" y="27431"/>
                </a:lnTo>
                <a:lnTo>
                  <a:pt x="143255" y="21336"/>
                </a:lnTo>
                <a:lnTo>
                  <a:pt x="179831" y="15239"/>
                </a:lnTo>
                <a:lnTo>
                  <a:pt x="1548383" y="15239"/>
                </a:lnTo>
                <a:lnTo>
                  <a:pt x="1530096" y="9143"/>
                </a:lnTo>
                <a:lnTo>
                  <a:pt x="1511807" y="6095"/>
                </a:lnTo>
                <a:lnTo>
                  <a:pt x="1490472" y="3048"/>
                </a:lnTo>
                <a:lnTo>
                  <a:pt x="1472183" y="0"/>
                </a:lnTo>
                <a:close/>
              </a:path>
              <a:path w="1670303" h="1167384">
                <a:moveTo>
                  <a:pt x="1658111" y="966215"/>
                </a:moveTo>
                <a:lnTo>
                  <a:pt x="1648968" y="1024127"/>
                </a:lnTo>
                <a:lnTo>
                  <a:pt x="1624583" y="1072895"/>
                </a:lnTo>
                <a:lnTo>
                  <a:pt x="1588007" y="1112519"/>
                </a:lnTo>
                <a:lnTo>
                  <a:pt x="1591055" y="1112519"/>
                </a:lnTo>
                <a:lnTo>
                  <a:pt x="1560576" y="1130807"/>
                </a:lnTo>
                <a:lnTo>
                  <a:pt x="1542287" y="1139952"/>
                </a:lnTo>
                <a:lnTo>
                  <a:pt x="1527048" y="1146048"/>
                </a:lnTo>
                <a:lnTo>
                  <a:pt x="1472183" y="1155191"/>
                </a:lnTo>
                <a:lnTo>
                  <a:pt x="1539239" y="1155191"/>
                </a:lnTo>
                <a:lnTo>
                  <a:pt x="1581911" y="1133855"/>
                </a:lnTo>
                <a:lnTo>
                  <a:pt x="1612391" y="1109472"/>
                </a:lnTo>
                <a:lnTo>
                  <a:pt x="1636776" y="1078991"/>
                </a:lnTo>
                <a:lnTo>
                  <a:pt x="1655063" y="1045463"/>
                </a:lnTo>
                <a:lnTo>
                  <a:pt x="1667255" y="1008888"/>
                </a:lnTo>
                <a:lnTo>
                  <a:pt x="1667255" y="987551"/>
                </a:lnTo>
                <a:lnTo>
                  <a:pt x="1670303" y="969263"/>
                </a:lnTo>
                <a:lnTo>
                  <a:pt x="1658111" y="969263"/>
                </a:lnTo>
                <a:lnTo>
                  <a:pt x="1658111" y="966215"/>
                </a:lnTo>
                <a:close/>
              </a:path>
              <a:path w="1670303" h="1167384">
                <a:moveTo>
                  <a:pt x="1670303" y="198119"/>
                </a:moveTo>
                <a:lnTo>
                  <a:pt x="1658111" y="198119"/>
                </a:lnTo>
                <a:lnTo>
                  <a:pt x="1658111" y="969263"/>
                </a:lnTo>
                <a:lnTo>
                  <a:pt x="1670303" y="969263"/>
                </a:lnTo>
                <a:lnTo>
                  <a:pt x="1670303" y="198119"/>
                </a:lnTo>
                <a:close/>
              </a:path>
              <a:path w="1670303" h="1167384">
                <a:moveTo>
                  <a:pt x="1648968" y="109727"/>
                </a:moveTo>
                <a:lnTo>
                  <a:pt x="1633727" y="109727"/>
                </a:lnTo>
                <a:lnTo>
                  <a:pt x="1642872" y="128015"/>
                </a:lnTo>
                <a:lnTo>
                  <a:pt x="1648968" y="143255"/>
                </a:lnTo>
                <a:lnTo>
                  <a:pt x="1655063" y="179831"/>
                </a:lnTo>
                <a:lnTo>
                  <a:pt x="1658111" y="201167"/>
                </a:lnTo>
                <a:lnTo>
                  <a:pt x="1658111" y="198119"/>
                </a:lnTo>
                <a:lnTo>
                  <a:pt x="1670303" y="198119"/>
                </a:lnTo>
                <a:lnTo>
                  <a:pt x="1667255" y="179831"/>
                </a:lnTo>
                <a:lnTo>
                  <a:pt x="1667255" y="158495"/>
                </a:lnTo>
                <a:lnTo>
                  <a:pt x="1655063" y="121919"/>
                </a:lnTo>
                <a:lnTo>
                  <a:pt x="1648968" y="109727"/>
                </a:lnTo>
                <a:close/>
              </a:path>
              <a:path w="1670303" h="1167384">
                <a:moveTo>
                  <a:pt x="35560" y="109727"/>
                </a:moveTo>
                <a:lnTo>
                  <a:pt x="33527" y="109727"/>
                </a:lnTo>
                <a:lnTo>
                  <a:pt x="33527" y="112775"/>
                </a:lnTo>
                <a:lnTo>
                  <a:pt x="35560" y="109727"/>
                </a:lnTo>
                <a:close/>
              </a:path>
              <a:path w="1670303" h="1167384">
                <a:moveTo>
                  <a:pt x="1640433" y="94487"/>
                </a:moveTo>
                <a:lnTo>
                  <a:pt x="1624583" y="94487"/>
                </a:lnTo>
                <a:lnTo>
                  <a:pt x="1633727" y="112775"/>
                </a:lnTo>
                <a:lnTo>
                  <a:pt x="1633727" y="109727"/>
                </a:lnTo>
                <a:lnTo>
                  <a:pt x="1648968" y="109727"/>
                </a:lnTo>
                <a:lnTo>
                  <a:pt x="1645920" y="103631"/>
                </a:lnTo>
                <a:lnTo>
                  <a:pt x="1640433" y="94487"/>
                </a:lnTo>
                <a:close/>
              </a:path>
              <a:path w="1670303" h="1167384">
                <a:moveTo>
                  <a:pt x="45719" y="94487"/>
                </a:moveTo>
                <a:lnTo>
                  <a:pt x="42671" y="97536"/>
                </a:lnTo>
                <a:lnTo>
                  <a:pt x="43687" y="97536"/>
                </a:lnTo>
                <a:lnTo>
                  <a:pt x="45719" y="94487"/>
                </a:lnTo>
                <a:close/>
              </a:path>
              <a:path w="1670303" h="1167384">
                <a:moveTo>
                  <a:pt x="1619707" y="67055"/>
                </a:moveTo>
                <a:lnTo>
                  <a:pt x="1603248" y="67055"/>
                </a:lnTo>
                <a:lnTo>
                  <a:pt x="1615439" y="82295"/>
                </a:lnTo>
                <a:lnTo>
                  <a:pt x="1624583" y="97536"/>
                </a:lnTo>
                <a:lnTo>
                  <a:pt x="1624583" y="94487"/>
                </a:lnTo>
                <a:lnTo>
                  <a:pt x="1640433" y="94487"/>
                </a:lnTo>
                <a:lnTo>
                  <a:pt x="1636776" y="88391"/>
                </a:lnTo>
                <a:lnTo>
                  <a:pt x="1619707" y="67055"/>
                </a:lnTo>
                <a:close/>
              </a:path>
              <a:path w="1670303" h="1167384">
                <a:moveTo>
                  <a:pt x="1608581" y="54863"/>
                </a:moveTo>
                <a:lnTo>
                  <a:pt x="1588007" y="54863"/>
                </a:lnTo>
                <a:lnTo>
                  <a:pt x="1603248" y="70103"/>
                </a:lnTo>
                <a:lnTo>
                  <a:pt x="1603248" y="67055"/>
                </a:lnTo>
                <a:lnTo>
                  <a:pt x="1619707" y="67055"/>
                </a:lnTo>
                <a:lnTo>
                  <a:pt x="1612391" y="57912"/>
                </a:lnTo>
                <a:lnTo>
                  <a:pt x="1608581" y="54863"/>
                </a:lnTo>
                <a:close/>
              </a:path>
              <a:path w="1670303" h="1167384">
                <a:moveTo>
                  <a:pt x="83057" y="54863"/>
                </a:moveTo>
                <a:lnTo>
                  <a:pt x="79247" y="54863"/>
                </a:lnTo>
                <a:lnTo>
                  <a:pt x="79247" y="57912"/>
                </a:lnTo>
                <a:lnTo>
                  <a:pt x="83057" y="54863"/>
                </a:lnTo>
                <a:close/>
              </a:path>
              <a:path w="1670303" h="1167384">
                <a:moveTo>
                  <a:pt x="1548383" y="15239"/>
                </a:moveTo>
                <a:lnTo>
                  <a:pt x="1490472" y="15239"/>
                </a:lnTo>
                <a:lnTo>
                  <a:pt x="1527048" y="21336"/>
                </a:lnTo>
                <a:lnTo>
                  <a:pt x="1542287" y="27431"/>
                </a:lnTo>
                <a:lnTo>
                  <a:pt x="1560576" y="36575"/>
                </a:lnTo>
                <a:lnTo>
                  <a:pt x="1575815" y="45719"/>
                </a:lnTo>
                <a:lnTo>
                  <a:pt x="1591055" y="57912"/>
                </a:lnTo>
                <a:lnTo>
                  <a:pt x="1588007" y="54863"/>
                </a:lnTo>
                <a:lnTo>
                  <a:pt x="1608581" y="54863"/>
                </a:lnTo>
                <a:lnTo>
                  <a:pt x="1581911" y="33527"/>
                </a:lnTo>
                <a:lnTo>
                  <a:pt x="1566672" y="24384"/>
                </a:lnTo>
                <a:lnTo>
                  <a:pt x="1548383" y="15239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47431" y="1826260"/>
            <a:ext cx="1670303" cy="1167384"/>
          </a:xfrm>
          <a:custGeom>
            <a:avLst/>
            <a:gdLst/>
            <a:ahLst/>
            <a:cxnLst/>
            <a:rect l="l" t="t" r="r" b="b"/>
            <a:pathLst>
              <a:path w="1670303" h="1167384">
                <a:moveTo>
                  <a:pt x="1472184" y="0"/>
                </a:moveTo>
                <a:lnTo>
                  <a:pt x="198120" y="0"/>
                </a:lnTo>
                <a:lnTo>
                  <a:pt x="176784" y="3048"/>
                </a:lnTo>
                <a:lnTo>
                  <a:pt x="158496" y="6095"/>
                </a:lnTo>
                <a:lnTo>
                  <a:pt x="137160" y="9143"/>
                </a:lnTo>
                <a:lnTo>
                  <a:pt x="118872" y="15239"/>
                </a:lnTo>
                <a:lnTo>
                  <a:pt x="103632" y="24384"/>
                </a:lnTo>
                <a:lnTo>
                  <a:pt x="85344" y="33527"/>
                </a:lnTo>
                <a:lnTo>
                  <a:pt x="42672" y="73151"/>
                </a:lnTo>
                <a:lnTo>
                  <a:pt x="15240" y="121919"/>
                </a:lnTo>
                <a:lnTo>
                  <a:pt x="3048" y="158495"/>
                </a:lnTo>
                <a:lnTo>
                  <a:pt x="0" y="179831"/>
                </a:lnTo>
                <a:lnTo>
                  <a:pt x="0" y="987551"/>
                </a:lnTo>
                <a:lnTo>
                  <a:pt x="15240" y="1045463"/>
                </a:lnTo>
                <a:lnTo>
                  <a:pt x="42672" y="1094231"/>
                </a:lnTo>
                <a:lnTo>
                  <a:pt x="70103" y="1121664"/>
                </a:lnTo>
                <a:lnTo>
                  <a:pt x="103632" y="1143000"/>
                </a:lnTo>
                <a:lnTo>
                  <a:pt x="118872" y="1152143"/>
                </a:lnTo>
                <a:lnTo>
                  <a:pt x="137160" y="1158239"/>
                </a:lnTo>
                <a:lnTo>
                  <a:pt x="158496" y="1161288"/>
                </a:lnTo>
                <a:lnTo>
                  <a:pt x="176784" y="1164336"/>
                </a:lnTo>
                <a:lnTo>
                  <a:pt x="198120" y="1167384"/>
                </a:lnTo>
                <a:lnTo>
                  <a:pt x="1472184" y="1167384"/>
                </a:lnTo>
                <a:lnTo>
                  <a:pt x="1490472" y="1164336"/>
                </a:lnTo>
                <a:lnTo>
                  <a:pt x="1511808" y="1161288"/>
                </a:lnTo>
                <a:lnTo>
                  <a:pt x="1530096" y="1158239"/>
                </a:lnTo>
                <a:lnTo>
                  <a:pt x="1539240" y="1155191"/>
                </a:lnTo>
                <a:lnTo>
                  <a:pt x="198120" y="1155191"/>
                </a:lnTo>
                <a:lnTo>
                  <a:pt x="176784" y="1152143"/>
                </a:lnTo>
                <a:lnTo>
                  <a:pt x="179832" y="1152143"/>
                </a:lnTo>
                <a:lnTo>
                  <a:pt x="158496" y="1149095"/>
                </a:lnTo>
                <a:lnTo>
                  <a:pt x="161544" y="1149095"/>
                </a:lnTo>
                <a:lnTo>
                  <a:pt x="79248" y="1112519"/>
                </a:lnTo>
                <a:lnTo>
                  <a:pt x="54864" y="1085088"/>
                </a:lnTo>
                <a:lnTo>
                  <a:pt x="42672" y="1072895"/>
                </a:lnTo>
                <a:lnTo>
                  <a:pt x="33527" y="1057655"/>
                </a:lnTo>
                <a:lnTo>
                  <a:pt x="27432" y="1039367"/>
                </a:lnTo>
                <a:lnTo>
                  <a:pt x="18288" y="1024127"/>
                </a:lnTo>
                <a:lnTo>
                  <a:pt x="21336" y="1024127"/>
                </a:lnTo>
                <a:lnTo>
                  <a:pt x="15240" y="1005839"/>
                </a:lnTo>
                <a:lnTo>
                  <a:pt x="12192" y="987551"/>
                </a:lnTo>
                <a:lnTo>
                  <a:pt x="12192" y="179831"/>
                </a:lnTo>
                <a:lnTo>
                  <a:pt x="15240" y="161543"/>
                </a:lnTo>
                <a:lnTo>
                  <a:pt x="21336" y="143255"/>
                </a:lnTo>
                <a:lnTo>
                  <a:pt x="18288" y="143255"/>
                </a:lnTo>
                <a:lnTo>
                  <a:pt x="27432" y="128015"/>
                </a:lnTo>
                <a:lnTo>
                  <a:pt x="33527" y="109727"/>
                </a:lnTo>
                <a:lnTo>
                  <a:pt x="35051" y="109727"/>
                </a:lnTo>
                <a:lnTo>
                  <a:pt x="42672" y="94487"/>
                </a:lnTo>
                <a:lnTo>
                  <a:pt x="45110" y="94487"/>
                </a:lnTo>
                <a:lnTo>
                  <a:pt x="67056" y="67055"/>
                </a:lnTo>
                <a:lnTo>
                  <a:pt x="79248" y="54863"/>
                </a:lnTo>
                <a:lnTo>
                  <a:pt x="83058" y="54863"/>
                </a:lnTo>
                <a:lnTo>
                  <a:pt x="94488" y="45719"/>
                </a:lnTo>
                <a:lnTo>
                  <a:pt x="124968" y="27431"/>
                </a:lnTo>
                <a:lnTo>
                  <a:pt x="143256" y="21336"/>
                </a:lnTo>
                <a:lnTo>
                  <a:pt x="161544" y="18287"/>
                </a:lnTo>
                <a:lnTo>
                  <a:pt x="158496" y="18287"/>
                </a:lnTo>
                <a:lnTo>
                  <a:pt x="179832" y="15239"/>
                </a:lnTo>
                <a:lnTo>
                  <a:pt x="1548384" y="15239"/>
                </a:lnTo>
                <a:lnTo>
                  <a:pt x="1530096" y="9143"/>
                </a:lnTo>
                <a:lnTo>
                  <a:pt x="1511808" y="6095"/>
                </a:lnTo>
                <a:lnTo>
                  <a:pt x="1490472" y="3048"/>
                </a:lnTo>
                <a:lnTo>
                  <a:pt x="1472184" y="0"/>
                </a:lnTo>
                <a:close/>
              </a:path>
              <a:path w="1670303" h="1167384">
                <a:moveTo>
                  <a:pt x="1647952" y="109727"/>
                </a:moveTo>
                <a:lnTo>
                  <a:pt x="1633727" y="109727"/>
                </a:lnTo>
                <a:lnTo>
                  <a:pt x="1642872" y="128015"/>
                </a:lnTo>
                <a:lnTo>
                  <a:pt x="1648968" y="143255"/>
                </a:lnTo>
                <a:lnTo>
                  <a:pt x="1655064" y="179831"/>
                </a:lnTo>
                <a:lnTo>
                  <a:pt x="1655064" y="987551"/>
                </a:lnTo>
                <a:lnTo>
                  <a:pt x="1642872" y="1039367"/>
                </a:lnTo>
                <a:lnTo>
                  <a:pt x="1624584" y="1072895"/>
                </a:lnTo>
                <a:lnTo>
                  <a:pt x="1612392" y="1085088"/>
                </a:lnTo>
                <a:lnTo>
                  <a:pt x="1615440" y="1085088"/>
                </a:lnTo>
                <a:lnTo>
                  <a:pt x="1600200" y="1100327"/>
                </a:lnTo>
                <a:lnTo>
                  <a:pt x="1603248" y="1100327"/>
                </a:lnTo>
                <a:lnTo>
                  <a:pt x="1588008" y="1112519"/>
                </a:lnTo>
                <a:lnTo>
                  <a:pt x="1572768" y="1121664"/>
                </a:lnTo>
                <a:lnTo>
                  <a:pt x="1575816" y="1121664"/>
                </a:lnTo>
                <a:lnTo>
                  <a:pt x="1557527" y="1130807"/>
                </a:lnTo>
                <a:lnTo>
                  <a:pt x="1560576" y="1130807"/>
                </a:lnTo>
                <a:lnTo>
                  <a:pt x="1542288" y="1139952"/>
                </a:lnTo>
                <a:lnTo>
                  <a:pt x="1524000" y="1146048"/>
                </a:lnTo>
                <a:lnTo>
                  <a:pt x="1527048" y="1146048"/>
                </a:lnTo>
                <a:lnTo>
                  <a:pt x="1490472" y="1152143"/>
                </a:lnTo>
                <a:lnTo>
                  <a:pt x="1469136" y="1155191"/>
                </a:lnTo>
                <a:lnTo>
                  <a:pt x="1539240" y="1155191"/>
                </a:lnTo>
                <a:lnTo>
                  <a:pt x="1581912" y="1133855"/>
                </a:lnTo>
                <a:lnTo>
                  <a:pt x="1612392" y="1109472"/>
                </a:lnTo>
                <a:lnTo>
                  <a:pt x="1633727" y="1078991"/>
                </a:lnTo>
                <a:lnTo>
                  <a:pt x="1645920" y="1063752"/>
                </a:lnTo>
                <a:lnTo>
                  <a:pt x="1652016" y="1045463"/>
                </a:lnTo>
                <a:lnTo>
                  <a:pt x="1661160" y="1027176"/>
                </a:lnTo>
                <a:lnTo>
                  <a:pt x="1664208" y="1008888"/>
                </a:lnTo>
                <a:lnTo>
                  <a:pt x="1667256" y="987551"/>
                </a:lnTo>
                <a:lnTo>
                  <a:pt x="1670303" y="969263"/>
                </a:lnTo>
                <a:lnTo>
                  <a:pt x="1670303" y="198119"/>
                </a:lnTo>
                <a:lnTo>
                  <a:pt x="1667256" y="179831"/>
                </a:lnTo>
                <a:lnTo>
                  <a:pt x="1664208" y="158495"/>
                </a:lnTo>
                <a:lnTo>
                  <a:pt x="1661160" y="140207"/>
                </a:lnTo>
                <a:lnTo>
                  <a:pt x="1652016" y="121919"/>
                </a:lnTo>
                <a:lnTo>
                  <a:pt x="1647952" y="109727"/>
                </a:lnTo>
                <a:close/>
              </a:path>
              <a:path w="1670303" h="1167384">
                <a:moveTo>
                  <a:pt x="35051" y="109727"/>
                </a:moveTo>
                <a:lnTo>
                  <a:pt x="33527" y="109727"/>
                </a:lnTo>
                <a:lnTo>
                  <a:pt x="33527" y="112775"/>
                </a:lnTo>
                <a:lnTo>
                  <a:pt x="35051" y="109727"/>
                </a:lnTo>
                <a:close/>
              </a:path>
              <a:path w="1670303" h="1167384">
                <a:moveTo>
                  <a:pt x="1638604" y="94487"/>
                </a:moveTo>
                <a:lnTo>
                  <a:pt x="1624584" y="94487"/>
                </a:lnTo>
                <a:lnTo>
                  <a:pt x="1633727" y="112775"/>
                </a:lnTo>
                <a:lnTo>
                  <a:pt x="1633727" y="109727"/>
                </a:lnTo>
                <a:lnTo>
                  <a:pt x="1647952" y="109727"/>
                </a:lnTo>
                <a:lnTo>
                  <a:pt x="1645920" y="103631"/>
                </a:lnTo>
                <a:lnTo>
                  <a:pt x="1638604" y="94487"/>
                </a:lnTo>
                <a:close/>
              </a:path>
              <a:path w="1670303" h="1167384">
                <a:moveTo>
                  <a:pt x="45110" y="94487"/>
                </a:moveTo>
                <a:lnTo>
                  <a:pt x="42672" y="94487"/>
                </a:lnTo>
                <a:lnTo>
                  <a:pt x="42672" y="97536"/>
                </a:lnTo>
                <a:lnTo>
                  <a:pt x="45110" y="94487"/>
                </a:lnTo>
                <a:close/>
              </a:path>
              <a:path w="1670303" h="1167384">
                <a:moveTo>
                  <a:pt x="1608582" y="54863"/>
                </a:moveTo>
                <a:lnTo>
                  <a:pt x="1588008" y="54863"/>
                </a:lnTo>
                <a:lnTo>
                  <a:pt x="1615440" y="82295"/>
                </a:lnTo>
                <a:lnTo>
                  <a:pt x="1612392" y="82295"/>
                </a:lnTo>
                <a:lnTo>
                  <a:pt x="1624584" y="97536"/>
                </a:lnTo>
                <a:lnTo>
                  <a:pt x="1624584" y="94487"/>
                </a:lnTo>
                <a:lnTo>
                  <a:pt x="1638604" y="94487"/>
                </a:lnTo>
                <a:lnTo>
                  <a:pt x="1633727" y="88391"/>
                </a:lnTo>
                <a:lnTo>
                  <a:pt x="1624584" y="73151"/>
                </a:lnTo>
                <a:lnTo>
                  <a:pt x="1612392" y="57912"/>
                </a:lnTo>
                <a:lnTo>
                  <a:pt x="1608582" y="54863"/>
                </a:lnTo>
                <a:close/>
              </a:path>
              <a:path w="1670303" h="1167384">
                <a:moveTo>
                  <a:pt x="83058" y="54863"/>
                </a:moveTo>
                <a:lnTo>
                  <a:pt x="79248" y="54863"/>
                </a:lnTo>
                <a:lnTo>
                  <a:pt x="79248" y="57912"/>
                </a:lnTo>
                <a:lnTo>
                  <a:pt x="83058" y="54863"/>
                </a:lnTo>
                <a:close/>
              </a:path>
              <a:path w="1670303" h="1167384">
                <a:moveTo>
                  <a:pt x="1548384" y="15239"/>
                </a:moveTo>
                <a:lnTo>
                  <a:pt x="1490472" y="15239"/>
                </a:lnTo>
                <a:lnTo>
                  <a:pt x="1527048" y="21336"/>
                </a:lnTo>
                <a:lnTo>
                  <a:pt x="1524000" y="21336"/>
                </a:lnTo>
                <a:lnTo>
                  <a:pt x="1542288" y="27431"/>
                </a:lnTo>
                <a:lnTo>
                  <a:pt x="1560576" y="36575"/>
                </a:lnTo>
                <a:lnTo>
                  <a:pt x="1557527" y="36575"/>
                </a:lnTo>
                <a:lnTo>
                  <a:pt x="1575816" y="45719"/>
                </a:lnTo>
                <a:lnTo>
                  <a:pt x="1572768" y="45719"/>
                </a:lnTo>
                <a:lnTo>
                  <a:pt x="1588008" y="57912"/>
                </a:lnTo>
                <a:lnTo>
                  <a:pt x="1588008" y="54863"/>
                </a:lnTo>
                <a:lnTo>
                  <a:pt x="1608582" y="54863"/>
                </a:lnTo>
                <a:lnTo>
                  <a:pt x="1581912" y="33527"/>
                </a:lnTo>
                <a:lnTo>
                  <a:pt x="1566672" y="24384"/>
                </a:lnTo>
                <a:lnTo>
                  <a:pt x="1548384" y="15239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0327" y="5651500"/>
            <a:ext cx="1426463" cy="3505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84976" y="5435091"/>
            <a:ext cx="1103376" cy="6766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69935" y="5435091"/>
            <a:ext cx="1018031" cy="7406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10455" y="5578347"/>
            <a:ext cx="1392936" cy="4663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55392" y="5651500"/>
            <a:ext cx="1484376" cy="3688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21080" y="5212588"/>
            <a:ext cx="1670303" cy="1164336"/>
          </a:xfrm>
          <a:custGeom>
            <a:avLst/>
            <a:gdLst/>
            <a:ahLst/>
            <a:cxnLst/>
            <a:rect l="l" t="t" r="r" b="b"/>
            <a:pathLst>
              <a:path w="1670303" h="1164336">
                <a:moveTo>
                  <a:pt x="1490471" y="0"/>
                </a:moveTo>
                <a:lnTo>
                  <a:pt x="176783" y="0"/>
                </a:lnTo>
                <a:lnTo>
                  <a:pt x="158495" y="3048"/>
                </a:lnTo>
                <a:lnTo>
                  <a:pt x="137159" y="9143"/>
                </a:lnTo>
                <a:lnTo>
                  <a:pt x="118872" y="15239"/>
                </a:lnTo>
                <a:lnTo>
                  <a:pt x="103631" y="24384"/>
                </a:lnTo>
                <a:lnTo>
                  <a:pt x="85343" y="33528"/>
                </a:lnTo>
                <a:lnTo>
                  <a:pt x="70103" y="45719"/>
                </a:lnTo>
                <a:lnTo>
                  <a:pt x="57911" y="57912"/>
                </a:lnTo>
                <a:lnTo>
                  <a:pt x="45719" y="73151"/>
                </a:lnTo>
                <a:lnTo>
                  <a:pt x="33528" y="85343"/>
                </a:lnTo>
                <a:lnTo>
                  <a:pt x="15239" y="121919"/>
                </a:lnTo>
                <a:lnTo>
                  <a:pt x="3047" y="158495"/>
                </a:lnTo>
                <a:lnTo>
                  <a:pt x="0" y="176784"/>
                </a:lnTo>
                <a:lnTo>
                  <a:pt x="0" y="987552"/>
                </a:lnTo>
                <a:lnTo>
                  <a:pt x="15239" y="1042416"/>
                </a:lnTo>
                <a:lnTo>
                  <a:pt x="33528" y="1075944"/>
                </a:lnTo>
                <a:lnTo>
                  <a:pt x="57911" y="1106424"/>
                </a:lnTo>
                <a:lnTo>
                  <a:pt x="103631" y="1139952"/>
                </a:lnTo>
                <a:lnTo>
                  <a:pt x="118872" y="1149096"/>
                </a:lnTo>
                <a:lnTo>
                  <a:pt x="137159" y="1155192"/>
                </a:lnTo>
                <a:lnTo>
                  <a:pt x="158495" y="1161288"/>
                </a:lnTo>
                <a:lnTo>
                  <a:pt x="176783" y="1164336"/>
                </a:lnTo>
                <a:lnTo>
                  <a:pt x="1490471" y="1164336"/>
                </a:lnTo>
                <a:lnTo>
                  <a:pt x="1511808" y="1161288"/>
                </a:lnTo>
                <a:lnTo>
                  <a:pt x="1539239" y="1152144"/>
                </a:lnTo>
                <a:lnTo>
                  <a:pt x="179831" y="1152144"/>
                </a:lnTo>
                <a:lnTo>
                  <a:pt x="158495" y="1149096"/>
                </a:lnTo>
                <a:lnTo>
                  <a:pt x="161544" y="1149096"/>
                </a:lnTo>
                <a:lnTo>
                  <a:pt x="124967" y="1136904"/>
                </a:lnTo>
                <a:lnTo>
                  <a:pt x="109728" y="1130808"/>
                </a:lnTo>
                <a:lnTo>
                  <a:pt x="98298" y="1121664"/>
                </a:lnTo>
                <a:lnTo>
                  <a:pt x="94487" y="1121664"/>
                </a:lnTo>
                <a:lnTo>
                  <a:pt x="79247" y="1109472"/>
                </a:lnTo>
                <a:lnTo>
                  <a:pt x="42671" y="1069848"/>
                </a:lnTo>
                <a:lnTo>
                  <a:pt x="15239" y="1002792"/>
                </a:lnTo>
                <a:lnTo>
                  <a:pt x="12191" y="984504"/>
                </a:lnTo>
                <a:lnTo>
                  <a:pt x="12191" y="179831"/>
                </a:lnTo>
                <a:lnTo>
                  <a:pt x="27431" y="124968"/>
                </a:lnTo>
                <a:lnTo>
                  <a:pt x="54863" y="79248"/>
                </a:lnTo>
                <a:lnTo>
                  <a:pt x="94487" y="42672"/>
                </a:lnTo>
                <a:lnTo>
                  <a:pt x="161544" y="15239"/>
                </a:lnTo>
                <a:lnTo>
                  <a:pt x="158495" y="15239"/>
                </a:lnTo>
                <a:lnTo>
                  <a:pt x="179831" y="12192"/>
                </a:lnTo>
                <a:lnTo>
                  <a:pt x="1539240" y="12192"/>
                </a:lnTo>
                <a:lnTo>
                  <a:pt x="1511808" y="3048"/>
                </a:lnTo>
                <a:lnTo>
                  <a:pt x="1490471" y="0"/>
                </a:lnTo>
                <a:close/>
              </a:path>
              <a:path w="1670303" h="1164336">
                <a:moveTo>
                  <a:pt x="1575815" y="1118616"/>
                </a:moveTo>
                <a:lnTo>
                  <a:pt x="1560576" y="1130808"/>
                </a:lnTo>
                <a:lnTo>
                  <a:pt x="1542288" y="1136904"/>
                </a:lnTo>
                <a:lnTo>
                  <a:pt x="1527047" y="1143000"/>
                </a:lnTo>
                <a:lnTo>
                  <a:pt x="1508759" y="1149096"/>
                </a:lnTo>
                <a:lnTo>
                  <a:pt x="1490471" y="1152144"/>
                </a:lnTo>
                <a:lnTo>
                  <a:pt x="1539239" y="1152144"/>
                </a:lnTo>
                <a:lnTo>
                  <a:pt x="1548383" y="1149096"/>
                </a:lnTo>
                <a:lnTo>
                  <a:pt x="1566671" y="1139952"/>
                </a:lnTo>
                <a:lnTo>
                  <a:pt x="1581912" y="1130808"/>
                </a:lnTo>
                <a:lnTo>
                  <a:pt x="1593342" y="1121664"/>
                </a:lnTo>
                <a:lnTo>
                  <a:pt x="1575815" y="1121664"/>
                </a:lnTo>
                <a:lnTo>
                  <a:pt x="1575815" y="1118616"/>
                </a:lnTo>
                <a:close/>
              </a:path>
              <a:path w="1670303" h="1164336">
                <a:moveTo>
                  <a:pt x="94487" y="1118616"/>
                </a:moveTo>
                <a:lnTo>
                  <a:pt x="94487" y="1121664"/>
                </a:lnTo>
                <a:lnTo>
                  <a:pt x="98298" y="1121664"/>
                </a:lnTo>
                <a:lnTo>
                  <a:pt x="94487" y="1118616"/>
                </a:lnTo>
                <a:close/>
              </a:path>
              <a:path w="1670303" h="1164336">
                <a:moveTo>
                  <a:pt x="1539240" y="12192"/>
                </a:moveTo>
                <a:lnTo>
                  <a:pt x="1490471" y="12192"/>
                </a:lnTo>
                <a:lnTo>
                  <a:pt x="1508759" y="15239"/>
                </a:lnTo>
                <a:lnTo>
                  <a:pt x="1527047" y="21336"/>
                </a:lnTo>
                <a:lnTo>
                  <a:pt x="1542288" y="27431"/>
                </a:lnTo>
                <a:lnTo>
                  <a:pt x="1560576" y="33528"/>
                </a:lnTo>
                <a:lnTo>
                  <a:pt x="1575815" y="42672"/>
                </a:lnTo>
                <a:lnTo>
                  <a:pt x="1588008" y="54863"/>
                </a:lnTo>
                <a:lnTo>
                  <a:pt x="1603247" y="67056"/>
                </a:lnTo>
                <a:lnTo>
                  <a:pt x="1615439" y="79248"/>
                </a:lnTo>
                <a:lnTo>
                  <a:pt x="1612392" y="79248"/>
                </a:lnTo>
                <a:lnTo>
                  <a:pt x="1624583" y="94487"/>
                </a:lnTo>
                <a:lnTo>
                  <a:pt x="1642871" y="124968"/>
                </a:lnTo>
                <a:lnTo>
                  <a:pt x="1648968" y="143256"/>
                </a:lnTo>
                <a:lnTo>
                  <a:pt x="1655064" y="179831"/>
                </a:lnTo>
                <a:lnTo>
                  <a:pt x="1655064" y="984504"/>
                </a:lnTo>
                <a:lnTo>
                  <a:pt x="1648968" y="1021080"/>
                </a:lnTo>
                <a:lnTo>
                  <a:pt x="1642871" y="1039368"/>
                </a:lnTo>
                <a:lnTo>
                  <a:pt x="1624583" y="1069848"/>
                </a:lnTo>
                <a:lnTo>
                  <a:pt x="1612392" y="1085088"/>
                </a:lnTo>
                <a:lnTo>
                  <a:pt x="1615439" y="1085088"/>
                </a:lnTo>
                <a:lnTo>
                  <a:pt x="1603247" y="1097280"/>
                </a:lnTo>
                <a:lnTo>
                  <a:pt x="1588008" y="1109472"/>
                </a:lnTo>
                <a:lnTo>
                  <a:pt x="1575815" y="1121664"/>
                </a:lnTo>
                <a:lnTo>
                  <a:pt x="1593342" y="1121664"/>
                </a:lnTo>
                <a:lnTo>
                  <a:pt x="1612392" y="1106424"/>
                </a:lnTo>
                <a:lnTo>
                  <a:pt x="1636776" y="1075944"/>
                </a:lnTo>
                <a:lnTo>
                  <a:pt x="1655064" y="1042416"/>
                </a:lnTo>
                <a:lnTo>
                  <a:pt x="1667256" y="987552"/>
                </a:lnTo>
                <a:lnTo>
                  <a:pt x="1670303" y="966216"/>
                </a:lnTo>
                <a:lnTo>
                  <a:pt x="1670303" y="198119"/>
                </a:lnTo>
                <a:lnTo>
                  <a:pt x="1661159" y="140207"/>
                </a:lnTo>
                <a:lnTo>
                  <a:pt x="1636776" y="85343"/>
                </a:lnTo>
                <a:lnTo>
                  <a:pt x="1624583" y="73151"/>
                </a:lnTo>
                <a:lnTo>
                  <a:pt x="1612392" y="57912"/>
                </a:lnTo>
                <a:lnTo>
                  <a:pt x="1581912" y="33528"/>
                </a:lnTo>
                <a:lnTo>
                  <a:pt x="1566671" y="24384"/>
                </a:lnTo>
                <a:lnTo>
                  <a:pt x="1548383" y="15239"/>
                </a:lnTo>
                <a:lnTo>
                  <a:pt x="1539240" y="12192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76144" y="5212588"/>
            <a:ext cx="1670304" cy="1164336"/>
          </a:xfrm>
          <a:custGeom>
            <a:avLst/>
            <a:gdLst/>
            <a:ahLst/>
            <a:cxnLst/>
            <a:rect l="l" t="t" r="r" b="b"/>
            <a:pathLst>
              <a:path w="1670303" h="1164336">
                <a:moveTo>
                  <a:pt x="1493520" y="0"/>
                </a:moveTo>
                <a:lnTo>
                  <a:pt x="179831" y="0"/>
                </a:lnTo>
                <a:lnTo>
                  <a:pt x="158495" y="3048"/>
                </a:lnTo>
                <a:lnTo>
                  <a:pt x="121919" y="15239"/>
                </a:lnTo>
                <a:lnTo>
                  <a:pt x="106680" y="24384"/>
                </a:lnTo>
                <a:lnTo>
                  <a:pt x="88392" y="33528"/>
                </a:lnTo>
                <a:lnTo>
                  <a:pt x="45719" y="73151"/>
                </a:lnTo>
                <a:lnTo>
                  <a:pt x="18287" y="121919"/>
                </a:lnTo>
                <a:lnTo>
                  <a:pt x="9143" y="140207"/>
                </a:lnTo>
                <a:lnTo>
                  <a:pt x="3048" y="176784"/>
                </a:lnTo>
                <a:lnTo>
                  <a:pt x="0" y="198119"/>
                </a:lnTo>
                <a:lnTo>
                  <a:pt x="0" y="966216"/>
                </a:lnTo>
                <a:lnTo>
                  <a:pt x="3048" y="987552"/>
                </a:lnTo>
                <a:lnTo>
                  <a:pt x="9143" y="1024128"/>
                </a:lnTo>
                <a:lnTo>
                  <a:pt x="18287" y="1042416"/>
                </a:lnTo>
                <a:lnTo>
                  <a:pt x="24383" y="1060704"/>
                </a:lnTo>
                <a:lnTo>
                  <a:pt x="36575" y="1075944"/>
                </a:lnTo>
                <a:lnTo>
                  <a:pt x="45719" y="1091184"/>
                </a:lnTo>
                <a:lnTo>
                  <a:pt x="73151" y="1118616"/>
                </a:lnTo>
                <a:lnTo>
                  <a:pt x="88392" y="1130808"/>
                </a:lnTo>
                <a:lnTo>
                  <a:pt x="106680" y="1139952"/>
                </a:lnTo>
                <a:lnTo>
                  <a:pt x="121919" y="1149096"/>
                </a:lnTo>
                <a:lnTo>
                  <a:pt x="158495" y="1161288"/>
                </a:lnTo>
                <a:lnTo>
                  <a:pt x="179831" y="1164336"/>
                </a:lnTo>
                <a:lnTo>
                  <a:pt x="1493520" y="1164336"/>
                </a:lnTo>
                <a:lnTo>
                  <a:pt x="1511808" y="1161288"/>
                </a:lnTo>
                <a:lnTo>
                  <a:pt x="1533144" y="1155192"/>
                </a:lnTo>
                <a:lnTo>
                  <a:pt x="1542288" y="1152144"/>
                </a:lnTo>
                <a:lnTo>
                  <a:pt x="179831" y="1152144"/>
                </a:lnTo>
                <a:lnTo>
                  <a:pt x="161544" y="1149096"/>
                </a:lnTo>
                <a:lnTo>
                  <a:pt x="143256" y="1143000"/>
                </a:lnTo>
                <a:lnTo>
                  <a:pt x="146304" y="1143000"/>
                </a:lnTo>
                <a:lnTo>
                  <a:pt x="109728" y="1130808"/>
                </a:lnTo>
                <a:lnTo>
                  <a:pt x="112775" y="1130808"/>
                </a:lnTo>
                <a:lnTo>
                  <a:pt x="99060" y="1121664"/>
                </a:lnTo>
                <a:lnTo>
                  <a:pt x="97536" y="1121664"/>
                </a:lnTo>
                <a:lnTo>
                  <a:pt x="67056" y="1097280"/>
                </a:lnTo>
                <a:lnTo>
                  <a:pt x="70104" y="1097280"/>
                </a:lnTo>
                <a:lnTo>
                  <a:pt x="54863" y="1085088"/>
                </a:lnTo>
                <a:lnTo>
                  <a:pt x="57912" y="1085088"/>
                </a:lnTo>
                <a:lnTo>
                  <a:pt x="45719" y="1069848"/>
                </a:lnTo>
                <a:lnTo>
                  <a:pt x="27431" y="1039368"/>
                </a:lnTo>
                <a:lnTo>
                  <a:pt x="21336" y="1021080"/>
                </a:lnTo>
                <a:lnTo>
                  <a:pt x="15239" y="984504"/>
                </a:lnTo>
                <a:lnTo>
                  <a:pt x="15239" y="179831"/>
                </a:lnTo>
                <a:lnTo>
                  <a:pt x="21336" y="143256"/>
                </a:lnTo>
                <a:lnTo>
                  <a:pt x="27431" y="124968"/>
                </a:lnTo>
                <a:lnTo>
                  <a:pt x="45719" y="94487"/>
                </a:lnTo>
                <a:lnTo>
                  <a:pt x="57912" y="79248"/>
                </a:lnTo>
                <a:lnTo>
                  <a:pt x="54863" y="79248"/>
                </a:lnTo>
                <a:lnTo>
                  <a:pt x="70104" y="67056"/>
                </a:lnTo>
                <a:lnTo>
                  <a:pt x="67056" y="67056"/>
                </a:lnTo>
                <a:lnTo>
                  <a:pt x="97536" y="42672"/>
                </a:lnTo>
                <a:lnTo>
                  <a:pt x="94487" y="42672"/>
                </a:lnTo>
                <a:lnTo>
                  <a:pt x="112775" y="33528"/>
                </a:lnTo>
                <a:lnTo>
                  <a:pt x="109728" y="33528"/>
                </a:lnTo>
                <a:lnTo>
                  <a:pt x="146304" y="21336"/>
                </a:lnTo>
                <a:lnTo>
                  <a:pt x="143256" y="21336"/>
                </a:lnTo>
                <a:lnTo>
                  <a:pt x="161544" y="15239"/>
                </a:lnTo>
                <a:lnTo>
                  <a:pt x="179831" y="12192"/>
                </a:lnTo>
                <a:lnTo>
                  <a:pt x="1542288" y="12192"/>
                </a:lnTo>
                <a:lnTo>
                  <a:pt x="1533144" y="9143"/>
                </a:lnTo>
                <a:lnTo>
                  <a:pt x="1511808" y="3048"/>
                </a:lnTo>
                <a:lnTo>
                  <a:pt x="1493520" y="0"/>
                </a:lnTo>
                <a:close/>
              </a:path>
              <a:path w="1670303" h="1164336">
                <a:moveTo>
                  <a:pt x="1575816" y="1118616"/>
                </a:moveTo>
                <a:lnTo>
                  <a:pt x="1560576" y="1130808"/>
                </a:lnTo>
                <a:lnTo>
                  <a:pt x="1545335" y="1136904"/>
                </a:lnTo>
                <a:lnTo>
                  <a:pt x="1527047" y="1143000"/>
                </a:lnTo>
                <a:lnTo>
                  <a:pt x="1530095" y="1143000"/>
                </a:lnTo>
                <a:lnTo>
                  <a:pt x="1508759" y="1149096"/>
                </a:lnTo>
                <a:lnTo>
                  <a:pt x="1511808" y="1149096"/>
                </a:lnTo>
                <a:lnTo>
                  <a:pt x="1490471" y="1152144"/>
                </a:lnTo>
                <a:lnTo>
                  <a:pt x="1542288" y="1152144"/>
                </a:lnTo>
                <a:lnTo>
                  <a:pt x="1551432" y="1149096"/>
                </a:lnTo>
                <a:lnTo>
                  <a:pt x="1566671" y="1139952"/>
                </a:lnTo>
                <a:lnTo>
                  <a:pt x="1584959" y="1130808"/>
                </a:lnTo>
                <a:lnTo>
                  <a:pt x="1596390" y="1121664"/>
                </a:lnTo>
                <a:lnTo>
                  <a:pt x="1575816" y="1121664"/>
                </a:lnTo>
                <a:lnTo>
                  <a:pt x="1575816" y="1118616"/>
                </a:lnTo>
                <a:close/>
              </a:path>
              <a:path w="1670303" h="1164336">
                <a:moveTo>
                  <a:pt x="94487" y="1118616"/>
                </a:moveTo>
                <a:lnTo>
                  <a:pt x="97536" y="1121664"/>
                </a:lnTo>
                <a:lnTo>
                  <a:pt x="99060" y="1121664"/>
                </a:lnTo>
                <a:lnTo>
                  <a:pt x="94487" y="1118616"/>
                </a:lnTo>
                <a:close/>
              </a:path>
              <a:path w="1670303" h="1164336">
                <a:moveTo>
                  <a:pt x="1542288" y="12192"/>
                </a:moveTo>
                <a:lnTo>
                  <a:pt x="1490471" y="12192"/>
                </a:lnTo>
                <a:lnTo>
                  <a:pt x="1511808" y="15239"/>
                </a:lnTo>
                <a:lnTo>
                  <a:pt x="1508759" y="15239"/>
                </a:lnTo>
                <a:lnTo>
                  <a:pt x="1530095" y="21336"/>
                </a:lnTo>
                <a:lnTo>
                  <a:pt x="1527047" y="21336"/>
                </a:lnTo>
                <a:lnTo>
                  <a:pt x="1545335" y="27431"/>
                </a:lnTo>
                <a:lnTo>
                  <a:pt x="1591056" y="54863"/>
                </a:lnTo>
                <a:lnTo>
                  <a:pt x="1627632" y="94487"/>
                </a:lnTo>
                <a:lnTo>
                  <a:pt x="1642871" y="124968"/>
                </a:lnTo>
                <a:lnTo>
                  <a:pt x="1652016" y="143256"/>
                </a:lnTo>
                <a:lnTo>
                  <a:pt x="1648968" y="143256"/>
                </a:lnTo>
                <a:lnTo>
                  <a:pt x="1655064" y="161544"/>
                </a:lnTo>
                <a:lnTo>
                  <a:pt x="1658111" y="179831"/>
                </a:lnTo>
                <a:lnTo>
                  <a:pt x="1658111" y="984504"/>
                </a:lnTo>
                <a:lnTo>
                  <a:pt x="1655064" y="1002792"/>
                </a:lnTo>
                <a:lnTo>
                  <a:pt x="1648968" y="1021080"/>
                </a:lnTo>
                <a:lnTo>
                  <a:pt x="1652016" y="1021080"/>
                </a:lnTo>
                <a:lnTo>
                  <a:pt x="1642871" y="1039368"/>
                </a:lnTo>
                <a:lnTo>
                  <a:pt x="1636776" y="1054608"/>
                </a:lnTo>
                <a:lnTo>
                  <a:pt x="1627632" y="1069848"/>
                </a:lnTo>
                <a:lnTo>
                  <a:pt x="1615440" y="1085088"/>
                </a:lnTo>
                <a:lnTo>
                  <a:pt x="1591056" y="1109472"/>
                </a:lnTo>
                <a:lnTo>
                  <a:pt x="1575816" y="1121664"/>
                </a:lnTo>
                <a:lnTo>
                  <a:pt x="1596390" y="1121664"/>
                </a:lnTo>
                <a:lnTo>
                  <a:pt x="1627632" y="1091184"/>
                </a:lnTo>
                <a:lnTo>
                  <a:pt x="1655064" y="1042416"/>
                </a:lnTo>
                <a:lnTo>
                  <a:pt x="1667256" y="1005840"/>
                </a:lnTo>
                <a:lnTo>
                  <a:pt x="1670304" y="987552"/>
                </a:lnTo>
                <a:lnTo>
                  <a:pt x="1670304" y="176784"/>
                </a:lnTo>
                <a:lnTo>
                  <a:pt x="1655064" y="121919"/>
                </a:lnTo>
                <a:lnTo>
                  <a:pt x="1636776" y="85343"/>
                </a:lnTo>
                <a:lnTo>
                  <a:pt x="1600200" y="45719"/>
                </a:lnTo>
                <a:lnTo>
                  <a:pt x="1566671" y="24384"/>
                </a:lnTo>
                <a:lnTo>
                  <a:pt x="1551432" y="15239"/>
                </a:lnTo>
                <a:lnTo>
                  <a:pt x="1542288" y="12192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34255" y="5212588"/>
            <a:ext cx="1670304" cy="1164336"/>
          </a:xfrm>
          <a:custGeom>
            <a:avLst/>
            <a:gdLst/>
            <a:ahLst/>
            <a:cxnLst/>
            <a:rect l="l" t="t" r="r" b="b"/>
            <a:pathLst>
              <a:path w="1670304" h="1164336">
                <a:moveTo>
                  <a:pt x="1490472" y="0"/>
                </a:moveTo>
                <a:lnTo>
                  <a:pt x="176784" y="0"/>
                </a:lnTo>
                <a:lnTo>
                  <a:pt x="158496" y="3048"/>
                </a:lnTo>
                <a:lnTo>
                  <a:pt x="137160" y="9143"/>
                </a:lnTo>
                <a:lnTo>
                  <a:pt x="118872" y="15239"/>
                </a:lnTo>
                <a:lnTo>
                  <a:pt x="103632" y="24384"/>
                </a:lnTo>
                <a:lnTo>
                  <a:pt x="85344" y="33528"/>
                </a:lnTo>
                <a:lnTo>
                  <a:pt x="70104" y="45719"/>
                </a:lnTo>
                <a:lnTo>
                  <a:pt x="57912" y="57912"/>
                </a:lnTo>
                <a:lnTo>
                  <a:pt x="45720" y="73151"/>
                </a:lnTo>
                <a:lnTo>
                  <a:pt x="33528" y="85343"/>
                </a:lnTo>
                <a:lnTo>
                  <a:pt x="15240" y="121919"/>
                </a:lnTo>
                <a:lnTo>
                  <a:pt x="3048" y="158495"/>
                </a:lnTo>
                <a:lnTo>
                  <a:pt x="0" y="176784"/>
                </a:lnTo>
                <a:lnTo>
                  <a:pt x="0" y="987552"/>
                </a:lnTo>
                <a:lnTo>
                  <a:pt x="15240" y="1042416"/>
                </a:lnTo>
                <a:lnTo>
                  <a:pt x="33528" y="1075944"/>
                </a:lnTo>
                <a:lnTo>
                  <a:pt x="57912" y="1106424"/>
                </a:lnTo>
                <a:lnTo>
                  <a:pt x="103632" y="1139952"/>
                </a:lnTo>
                <a:lnTo>
                  <a:pt x="118872" y="1149096"/>
                </a:lnTo>
                <a:lnTo>
                  <a:pt x="137160" y="1155192"/>
                </a:lnTo>
                <a:lnTo>
                  <a:pt x="158496" y="1161288"/>
                </a:lnTo>
                <a:lnTo>
                  <a:pt x="176784" y="1164336"/>
                </a:lnTo>
                <a:lnTo>
                  <a:pt x="1490472" y="1164336"/>
                </a:lnTo>
                <a:lnTo>
                  <a:pt x="1511808" y="1161288"/>
                </a:lnTo>
                <a:lnTo>
                  <a:pt x="1539240" y="1152144"/>
                </a:lnTo>
                <a:lnTo>
                  <a:pt x="179832" y="1152144"/>
                </a:lnTo>
                <a:lnTo>
                  <a:pt x="158496" y="1149096"/>
                </a:lnTo>
                <a:lnTo>
                  <a:pt x="161544" y="1149096"/>
                </a:lnTo>
                <a:lnTo>
                  <a:pt x="124968" y="1136904"/>
                </a:lnTo>
                <a:lnTo>
                  <a:pt x="109728" y="1130808"/>
                </a:lnTo>
                <a:lnTo>
                  <a:pt x="98298" y="1121664"/>
                </a:lnTo>
                <a:lnTo>
                  <a:pt x="94488" y="1121664"/>
                </a:lnTo>
                <a:lnTo>
                  <a:pt x="79248" y="1109472"/>
                </a:lnTo>
                <a:lnTo>
                  <a:pt x="42672" y="1069848"/>
                </a:lnTo>
                <a:lnTo>
                  <a:pt x="15240" y="1002792"/>
                </a:lnTo>
                <a:lnTo>
                  <a:pt x="12192" y="984504"/>
                </a:lnTo>
                <a:lnTo>
                  <a:pt x="12192" y="179831"/>
                </a:lnTo>
                <a:lnTo>
                  <a:pt x="27432" y="124968"/>
                </a:lnTo>
                <a:lnTo>
                  <a:pt x="54864" y="79248"/>
                </a:lnTo>
                <a:lnTo>
                  <a:pt x="94488" y="42672"/>
                </a:lnTo>
                <a:lnTo>
                  <a:pt x="161544" y="15239"/>
                </a:lnTo>
                <a:lnTo>
                  <a:pt x="158496" y="15239"/>
                </a:lnTo>
                <a:lnTo>
                  <a:pt x="179832" y="12192"/>
                </a:lnTo>
                <a:lnTo>
                  <a:pt x="1539240" y="12192"/>
                </a:lnTo>
                <a:lnTo>
                  <a:pt x="1511808" y="3048"/>
                </a:lnTo>
                <a:lnTo>
                  <a:pt x="1490472" y="0"/>
                </a:lnTo>
                <a:close/>
              </a:path>
              <a:path w="1670304" h="1164336">
                <a:moveTo>
                  <a:pt x="1575816" y="1118616"/>
                </a:moveTo>
                <a:lnTo>
                  <a:pt x="1557528" y="1130808"/>
                </a:lnTo>
                <a:lnTo>
                  <a:pt x="1560576" y="1130808"/>
                </a:lnTo>
                <a:lnTo>
                  <a:pt x="1542288" y="1136904"/>
                </a:lnTo>
                <a:lnTo>
                  <a:pt x="1527048" y="1143000"/>
                </a:lnTo>
                <a:lnTo>
                  <a:pt x="1508760" y="1149096"/>
                </a:lnTo>
                <a:lnTo>
                  <a:pt x="1490472" y="1152144"/>
                </a:lnTo>
                <a:lnTo>
                  <a:pt x="1539240" y="1152144"/>
                </a:lnTo>
                <a:lnTo>
                  <a:pt x="1548384" y="1149096"/>
                </a:lnTo>
                <a:lnTo>
                  <a:pt x="1566672" y="1139952"/>
                </a:lnTo>
                <a:lnTo>
                  <a:pt x="1581912" y="1130808"/>
                </a:lnTo>
                <a:lnTo>
                  <a:pt x="1593342" y="1121664"/>
                </a:lnTo>
                <a:lnTo>
                  <a:pt x="1572768" y="1121664"/>
                </a:lnTo>
                <a:lnTo>
                  <a:pt x="1575816" y="1118616"/>
                </a:lnTo>
                <a:close/>
              </a:path>
              <a:path w="1670304" h="1164336">
                <a:moveTo>
                  <a:pt x="94488" y="1118616"/>
                </a:moveTo>
                <a:lnTo>
                  <a:pt x="94488" y="1121664"/>
                </a:lnTo>
                <a:lnTo>
                  <a:pt x="98298" y="1121664"/>
                </a:lnTo>
                <a:lnTo>
                  <a:pt x="94488" y="1118616"/>
                </a:lnTo>
                <a:close/>
              </a:path>
              <a:path w="1670304" h="1164336">
                <a:moveTo>
                  <a:pt x="1539240" y="12192"/>
                </a:moveTo>
                <a:lnTo>
                  <a:pt x="1490472" y="12192"/>
                </a:lnTo>
                <a:lnTo>
                  <a:pt x="1508760" y="15239"/>
                </a:lnTo>
                <a:lnTo>
                  <a:pt x="1527048" y="21336"/>
                </a:lnTo>
                <a:lnTo>
                  <a:pt x="1542288" y="27431"/>
                </a:lnTo>
                <a:lnTo>
                  <a:pt x="1560576" y="33528"/>
                </a:lnTo>
                <a:lnTo>
                  <a:pt x="1557528" y="33528"/>
                </a:lnTo>
                <a:lnTo>
                  <a:pt x="1575816" y="42672"/>
                </a:lnTo>
                <a:lnTo>
                  <a:pt x="1572768" y="42672"/>
                </a:lnTo>
                <a:lnTo>
                  <a:pt x="1603248" y="67056"/>
                </a:lnTo>
                <a:lnTo>
                  <a:pt x="1600200" y="67056"/>
                </a:lnTo>
                <a:lnTo>
                  <a:pt x="1615440" y="79248"/>
                </a:lnTo>
                <a:lnTo>
                  <a:pt x="1612392" y="79248"/>
                </a:lnTo>
                <a:lnTo>
                  <a:pt x="1624584" y="94487"/>
                </a:lnTo>
                <a:lnTo>
                  <a:pt x="1642872" y="124968"/>
                </a:lnTo>
                <a:lnTo>
                  <a:pt x="1648968" y="143256"/>
                </a:lnTo>
                <a:lnTo>
                  <a:pt x="1655064" y="179831"/>
                </a:lnTo>
                <a:lnTo>
                  <a:pt x="1655064" y="984504"/>
                </a:lnTo>
                <a:lnTo>
                  <a:pt x="1648968" y="1021080"/>
                </a:lnTo>
                <a:lnTo>
                  <a:pt x="1642872" y="1039368"/>
                </a:lnTo>
                <a:lnTo>
                  <a:pt x="1624584" y="1069848"/>
                </a:lnTo>
                <a:lnTo>
                  <a:pt x="1612392" y="1085088"/>
                </a:lnTo>
                <a:lnTo>
                  <a:pt x="1615440" y="1085088"/>
                </a:lnTo>
                <a:lnTo>
                  <a:pt x="1603248" y="1097280"/>
                </a:lnTo>
                <a:lnTo>
                  <a:pt x="1572768" y="1121664"/>
                </a:lnTo>
                <a:lnTo>
                  <a:pt x="1593342" y="1121664"/>
                </a:lnTo>
                <a:lnTo>
                  <a:pt x="1636776" y="1075944"/>
                </a:lnTo>
                <a:lnTo>
                  <a:pt x="1655064" y="1042416"/>
                </a:lnTo>
                <a:lnTo>
                  <a:pt x="1667256" y="987552"/>
                </a:lnTo>
                <a:lnTo>
                  <a:pt x="1670304" y="966216"/>
                </a:lnTo>
                <a:lnTo>
                  <a:pt x="1670304" y="198119"/>
                </a:lnTo>
                <a:lnTo>
                  <a:pt x="1661160" y="140207"/>
                </a:lnTo>
                <a:lnTo>
                  <a:pt x="1636776" y="85343"/>
                </a:lnTo>
                <a:lnTo>
                  <a:pt x="1624584" y="73151"/>
                </a:lnTo>
                <a:lnTo>
                  <a:pt x="1612392" y="57912"/>
                </a:lnTo>
                <a:lnTo>
                  <a:pt x="1581912" y="33528"/>
                </a:lnTo>
                <a:lnTo>
                  <a:pt x="1566672" y="24384"/>
                </a:lnTo>
                <a:lnTo>
                  <a:pt x="1548384" y="15239"/>
                </a:lnTo>
                <a:lnTo>
                  <a:pt x="1539240" y="12192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89320" y="5212588"/>
            <a:ext cx="1670303" cy="1164336"/>
          </a:xfrm>
          <a:custGeom>
            <a:avLst/>
            <a:gdLst/>
            <a:ahLst/>
            <a:cxnLst/>
            <a:rect l="l" t="t" r="r" b="b"/>
            <a:pathLst>
              <a:path w="1670303" h="1164336">
                <a:moveTo>
                  <a:pt x="1490472" y="0"/>
                </a:moveTo>
                <a:lnTo>
                  <a:pt x="176783" y="0"/>
                </a:lnTo>
                <a:lnTo>
                  <a:pt x="158495" y="3048"/>
                </a:lnTo>
                <a:lnTo>
                  <a:pt x="121919" y="15239"/>
                </a:lnTo>
                <a:lnTo>
                  <a:pt x="88391" y="33528"/>
                </a:lnTo>
                <a:lnTo>
                  <a:pt x="57912" y="57912"/>
                </a:lnTo>
                <a:lnTo>
                  <a:pt x="45719" y="73151"/>
                </a:lnTo>
                <a:lnTo>
                  <a:pt x="33527" y="85343"/>
                </a:lnTo>
                <a:lnTo>
                  <a:pt x="15239" y="121919"/>
                </a:lnTo>
                <a:lnTo>
                  <a:pt x="3047" y="158495"/>
                </a:lnTo>
                <a:lnTo>
                  <a:pt x="0" y="176784"/>
                </a:lnTo>
                <a:lnTo>
                  <a:pt x="0" y="987552"/>
                </a:lnTo>
                <a:lnTo>
                  <a:pt x="15239" y="1042416"/>
                </a:lnTo>
                <a:lnTo>
                  <a:pt x="33527" y="1075944"/>
                </a:lnTo>
                <a:lnTo>
                  <a:pt x="57912" y="1106424"/>
                </a:lnTo>
                <a:lnTo>
                  <a:pt x="88391" y="1130808"/>
                </a:lnTo>
                <a:lnTo>
                  <a:pt x="121919" y="1149096"/>
                </a:lnTo>
                <a:lnTo>
                  <a:pt x="158495" y="1161288"/>
                </a:lnTo>
                <a:lnTo>
                  <a:pt x="176783" y="1164336"/>
                </a:lnTo>
                <a:lnTo>
                  <a:pt x="1490472" y="1164336"/>
                </a:lnTo>
                <a:lnTo>
                  <a:pt x="1511807" y="1161288"/>
                </a:lnTo>
                <a:lnTo>
                  <a:pt x="1539239" y="1152144"/>
                </a:lnTo>
                <a:lnTo>
                  <a:pt x="179831" y="1152144"/>
                </a:lnTo>
                <a:lnTo>
                  <a:pt x="161543" y="1149096"/>
                </a:lnTo>
                <a:lnTo>
                  <a:pt x="124967" y="1136904"/>
                </a:lnTo>
                <a:lnTo>
                  <a:pt x="109727" y="1130808"/>
                </a:lnTo>
                <a:lnTo>
                  <a:pt x="98298" y="1121664"/>
                </a:lnTo>
                <a:lnTo>
                  <a:pt x="94487" y="1121664"/>
                </a:lnTo>
                <a:lnTo>
                  <a:pt x="79247" y="1109472"/>
                </a:lnTo>
                <a:lnTo>
                  <a:pt x="54863" y="1085088"/>
                </a:lnTo>
                <a:lnTo>
                  <a:pt x="42671" y="1069848"/>
                </a:lnTo>
                <a:lnTo>
                  <a:pt x="45719" y="1069848"/>
                </a:lnTo>
                <a:lnTo>
                  <a:pt x="33527" y="1054608"/>
                </a:lnTo>
                <a:lnTo>
                  <a:pt x="27431" y="1039368"/>
                </a:lnTo>
                <a:lnTo>
                  <a:pt x="15239" y="1002792"/>
                </a:lnTo>
                <a:lnTo>
                  <a:pt x="12191" y="984504"/>
                </a:lnTo>
                <a:lnTo>
                  <a:pt x="12191" y="179831"/>
                </a:lnTo>
                <a:lnTo>
                  <a:pt x="15239" y="161544"/>
                </a:lnTo>
                <a:lnTo>
                  <a:pt x="27431" y="124968"/>
                </a:lnTo>
                <a:lnTo>
                  <a:pt x="33527" y="109728"/>
                </a:lnTo>
                <a:lnTo>
                  <a:pt x="45719" y="94487"/>
                </a:lnTo>
                <a:lnTo>
                  <a:pt x="42671" y="94487"/>
                </a:lnTo>
                <a:lnTo>
                  <a:pt x="79247" y="54863"/>
                </a:lnTo>
                <a:lnTo>
                  <a:pt x="124967" y="27431"/>
                </a:lnTo>
                <a:lnTo>
                  <a:pt x="161543" y="15239"/>
                </a:lnTo>
                <a:lnTo>
                  <a:pt x="179831" y="12192"/>
                </a:lnTo>
                <a:lnTo>
                  <a:pt x="1539240" y="12192"/>
                </a:lnTo>
                <a:lnTo>
                  <a:pt x="1511807" y="3048"/>
                </a:lnTo>
                <a:lnTo>
                  <a:pt x="1490472" y="0"/>
                </a:lnTo>
                <a:close/>
              </a:path>
              <a:path w="1670303" h="1164336">
                <a:moveTo>
                  <a:pt x="1575815" y="1118616"/>
                </a:moveTo>
                <a:lnTo>
                  <a:pt x="1560576" y="1130808"/>
                </a:lnTo>
                <a:lnTo>
                  <a:pt x="1542287" y="1136904"/>
                </a:lnTo>
                <a:lnTo>
                  <a:pt x="1527048" y="1143000"/>
                </a:lnTo>
                <a:lnTo>
                  <a:pt x="1508759" y="1149096"/>
                </a:lnTo>
                <a:lnTo>
                  <a:pt x="1490472" y="1152144"/>
                </a:lnTo>
                <a:lnTo>
                  <a:pt x="1539239" y="1152144"/>
                </a:lnTo>
                <a:lnTo>
                  <a:pt x="1548383" y="1149096"/>
                </a:lnTo>
                <a:lnTo>
                  <a:pt x="1566672" y="1139952"/>
                </a:lnTo>
                <a:lnTo>
                  <a:pt x="1581911" y="1130808"/>
                </a:lnTo>
                <a:lnTo>
                  <a:pt x="1593341" y="1121664"/>
                </a:lnTo>
                <a:lnTo>
                  <a:pt x="1575815" y="1121664"/>
                </a:lnTo>
                <a:lnTo>
                  <a:pt x="1575815" y="1118616"/>
                </a:lnTo>
                <a:close/>
              </a:path>
              <a:path w="1670303" h="1164336">
                <a:moveTo>
                  <a:pt x="94487" y="1118616"/>
                </a:moveTo>
                <a:lnTo>
                  <a:pt x="94487" y="1121664"/>
                </a:lnTo>
                <a:lnTo>
                  <a:pt x="98298" y="1121664"/>
                </a:lnTo>
                <a:lnTo>
                  <a:pt x="94487" y="1118616"/>
                </a:lnTo>
                <a:close/>
              </a:path>
              <a:path w="1670303" h="1164336">
                <a:moveTo>
                  <a:pt x="1539240" y="12192"/>
                </a:moveTo>
                <a:lnTo>
                  <a:pt x="1490472" y="12192"/>
                </a:lnTo>
                <a:lnTo>
                  <a:pt x="1508759" y="15239"/>
                </a:lnTo>
                <a:lnTo>
                  <a:pt x="1527048" y="21336"/>
                </a:lnTo>
                <a:lnTo>
                  <a:pt x="1542287" y="27431"/>
                </a:lnTo>
                <a:lnTo>
                  <a:pt x="1560576" y="33528"/>
                </a:lnTo>
                <a:lnTo>
                  <a:pt x="1575815" y="42672"/>
                </a:lnTo>
                <a:lnTo>
                  <a:pt x="1591055" y="54863"/>
                </a:lnTo>
                <a:lnTo>
                  <a:pt x="1588007" y="54863"/>
                </a:lnTo>
                <a:lnTo>
                  <a:pt x="1603248" y="67056"/>
                </a:lnTo>
                <a:lnTo>
                  <a:pt x="1615439" y="79248"/>
                </a:lnTo>
                <a:lnTo>
                  <a:pt x="1642872" y="124968"/>
                </a:lnTo>
                <a:lnTo>
                  <a:pt x="1648968" y="143256"/>
                </a:lnTo>
                <a:lnTo>
                  <a:pt x="1658111" y="198119"/>
                </a:lnTo>
                <a:lnTo>
                  <a:pt x="1658111" y="966216"/>
                </a:lnTo>
                <a:lnTo>
                  <a:pt x="1648968" y="1021080"/>
                </a:lnTo>
                <a:lnTo>
                  <a:pt x="1615439" y="1085088"/>
                </a:lnTo>
                <a:lnTo>
                  <a:pt x="1588007" y="1109472"/>
                </a:lnTo>
                <a:lnTo>
                  <a:pt x="1591055" y="1109472"/>
                </a:lnTo>
                <a:lnTo>
                  <a:pt x="1575815" y="1121664"/>
                </a:lnTo>
                <a:lnTo>
                  <a:pt x="1593341" y="1121664"/>
                </a:lnTo>
                <a:lnTo>
                  <a:pt x="1636776" y="1075944"/>
                </a:lnTo>
                <a:lnTo>
                  <a:pt x="1655063" y="1042416"/>
                </a:lnTo>
                <a:lnTo>
                  <a:pt x="1667255" y="1005840"/>
                </a:lnTo>
                <a:lnTo>
                  <a:pt x="1667255" y="987552"/>
                </a:lnTo>
                <a:lnTo>
                  <a:pt x="1670303" y="966216"/>
                </a:lnTo>
                <a:lnTo>
                  <a:pt x="1670303" y="198119"/>
                </a:lnTo>
                <a:lnTo>
                  <a:pt x="1667255" y="176784"/>
                </a:lnTo>
                <a:lnTo>
                  <a:pt x="1667255" y="158495"/>
                </a:lnTo>
                <a:lnTo>
                  <a:pt x="1655063" y="121919"/>
                </a:lnTo>
                <a:lnTo>
                  <a:pt x="1636776" y="85343"/>
                </a:lnTo>
                <a:lnTo>
                  <a:pt x="1624583" y="73151"/>
                </a:lnTo>
                <a:lnTo>
                  <a:pt x="1612391" y="57912"/>
                </a:lnTo>
                <a:lnTo>
                  <a:pt x="1581911" y="33528"/>
                </a:lnTo>
                <a:lnTo>
                  <a:pt x="1566672" y="24384"/>
                </a:lnTo>
                <a:lnTo>
                  <a:pt x="1548383" y="15239"/>
                </a:lnTo>
                <a:lnTo>
                  <a:pt x="1539240" y="12192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47431" y="5212588"/>
            <a:ext cx="1670303" cy="1164336"/>
          </a:xfrm>
          <a:custGeom>
            <a:avLst/>
            <a:gdLst/>
            <a:ahLst/>
            <a:cxnLst/>
            <a:rect l="l" t="t" r="r" b="b"/>
            <a:pathLst>
              <a:path w="1670303" h="1164336">
                <a:moveTo>
                  <a:pt x="1490472" y="0"/>
                </a:moveTo>
                <a:lnTo>
                  <a:pt x="176784" y="0"/>
                </a:lnTo>
                <a:lnTo>
                  <a:pt x="158496" y="3048"/>
                </a:lnTo>
                <a:lnTo>
                  <a:pt x="137160" y="9143"/>
                </a:lnTo>
                <a:lnTo>
                  <a:pt x="118872" y="15239"/>
                </a:lnTo>
                <a:lnTo>
                  <a:pt x="103632" y="24384"/>
                </a:lnTo>
                <a:lnTo>
                  <a:pt x="85344" y="33528"/>
                </a:lnTo>
                <a:lnTo>
                  <a:pt x="42672" y="73151"/>
                </a:lnTo>
                <a:lnTo>
                  <a:pt x="15240" y="121919"/>
                </a:lnTo>
                <a:lnTo>
                  <a:pt x="3048" y="158495"/>
                </a:lnTo>
                <a:lnTo>
                  <a:pt x="0" y="176784"/>
                </a:lnTo>
                <a:lnTo>
                  <a:pt x="0" y="987552"/>
                </a:lnTo>
                <a:lnTo>
                  <a:pt x="15240" y="1042416"/>
                </a:lnTo>
                <a:lnTo>
                  <a:pt x="42672" y="1091184"/>
                </a:lnTo>
                <a:lnTo>
                  <a:pt x="70103" y="1118616"/>
                </a:lnTo>
                <a:lnTo>
                  <a:pt x="103632" y="1139952"/>
                </a:lnTo>
                <a:lnTo>
                  <a:pt x="118872" y="1149096"/>
                </a:lnTo>
                <a:lnTo>
                  <a:pt x="137160" y="1155192"/>
                </a:lnTo>
                <a:lnTo>
                  <a:pt x="158496" y="1161288"/>
                </a:lnTo>
                <a:lnTo>
                  <a:pt x="176784" y="1164336"/>
                </a:lnTo>
                <a:lnTo>
                  <a:pt x="1490472" y="1164336"/>
                </a:lnTo>
                <a:lnTo>
                  <a:pt x="1511808" y="1161288"/>
                </a:lnTo>
                <a:lnTo>
                  <a:pt x="1539240" y="1152144"/>
                </a:lnTo>
                <a:lnTo>
                  <a:pt x="179832" y="1152144"/>
                </a:lnTo>
                <a:lnTo>
                  <a:pt x="158496" y="1149096"/>
                </a:lnTo>
                <a:lnTo>
                  <a:pt x="161544" y="1149096"/>
                </a:lnTo>
                <a:lnTo>
                  <a:pt x="124968" y="1136904"/>
                </a:lnTo>
                <a:lnTo>
                  <a:pt x="109727" y="1130808"/>
                </a:lnTo>
                <a:lnTo>
                  <a:pt x="98298" y="1121664"/>
                </a:lnTo>
                <a:lnTo>
                  <a:pt x="94488" y="1121664"/>
                </a:lnTo>
                <a:lnTo>
                  <a:pt x="79248" y="1109472"/>
                </a:lnTo>
                <a:lnTo>
                  <a:pt x="54864" y="1085088"/>
                </a:lnTo>
                <a:lnTo>
                  <a:pt x="42672" y="1069848"/>
                </a:lnTo>
                <a:lnTo>
                  <a:pt x="33527" y="1054608"/>
                </a:lnTo>
                <a:lnTo>
                  <a:pt x="27432" y="1039368"/>
                </a:lnTo>
                <a:lnTo>
                  <a:pt x="18288" y="1021080"/>
                </a:lnTo>
                <a:lnTo>
                  <a:pt x="21336" y="1021080"/>
                </a:lnTo>
                <a:lnTo>
                  <a:pt x="15240" y="1002792"/>
                </a:lnTo>
                <a:lnTo>
                  <a:pt x="12192" y="984504"/>
                </a:lnTo>
                <a:lnTo>
                  <a:pt x="12192" y="179831"/>
                </a:lnTo>
                <a:lnTo>
                  <a:pt x="15240" y="161544"/>
                </a:lnTo>
                <a:lnTo>
                  <a:pt x="21336" y="143256"/>
                </a:lnTo>
                <a:lnTo>
                  <a:pt x="18288" y="143256"/>
                </a:lnTo>
                <a:lnTo>
                  <a:pt x="27432" y="124968"/>
                </a:lnTo>
                <a:lnTo>
                  <a:pt x="33527" y="109728"/>
                </a:lnTo>
                <a:lnTo>
                  <a:pt x="42672" y="94487"/>
                </a:lnTo>
                <a:lnTo>
                  <a:pt x="79248" y="54863"/>
                </a:lnTo>
                <a:lnTo>
                  <a:pt x="124968" y="27431"/>
                </a:lnTo>
                <a:lnTo>
                  <a:pt x="161544" y="15239"/>
                </a:lnTo>
                <a:lnTo>
                  <a:pt x="158496" y="15239"/>
                </a:lnTo>
                <a:lnTo>
                  <a:pt x="179832" y="12192"/>
                </a:lnTo>
                <a:lnTo>
                  <a:pt x="1539240" y="12192"/>
                </a:lnTo>
                <a:lnTo>
                  <a:pt x="1511808" y="3048"/>
                </a:lnTo>
                <a:lnTo>
                  <a:pt x="1490472" y="0"/>
                </a:lnTo>
                <a:close/>
              </a:path>
              <a:path w="1670303" h="1164336">
                <a:moveTo>
                  <a:pt x="1575816" y="1118616"/>
                </a:moveTo>
                <a:lnTo>
                  <a:pt x="1557527" y="1130808"/>
                </a:lnTo>
                <a:lnTo>
                  <a:pt x="1560576" y="1130808"/>
                </a:lnTo>
                <a:lnTo>
                  <a:pt x="1524000" y="1143000"/>
                </a:lnTo>
                <a:lnTo>
                  <a:pt x="1527048" y="1143000"/>
                </a:lnTo>
                <a:lnTo>
                  <a:pt x="1508760" y="1149096"/>
                </a:lnTo>
                <a:lnTo>
                  <a:pt x="1490472" y="1152144"/>
                </a:lnTo>
                <a:lnTo>
                  <a:pt x="1539240" y="1152144"/>
                </a:lnTo>
                <a:lnTo>
                  <a:pt x="1548384" y="1149096"/>
                </a:lnTo>
                <a:lnTo>
                  <a:pt x="1566672" y="1139952"/>
                </a:lnTo>
                <a:lnTo>
                  <a:pt x="1581912" y="1130808"/>
                </a:lnTo>
                <a:lnTo>
                  <a:pt x="1593342" y="1121664"/>
                </a:lnTo>
                <a:lnTo>
                  <a:pt x="1572768" y="1121664"/>
                </a:lnTo>
                <a:lnTo>
                  <a:pt x="1575816" y="1118616"/>
                </a:lnTo>
                <a:close/>
              </a:path>
              <a:path w="1670303" h="1164336">
                <a:moveTo>
                  <a:pt x="94488" y="1118616"/>
                </a:moveTo>
                <a:lnTo>
                  <a:pt x="94488" y="1121664"/>
                </a:lnTo>
                <a:lnTo>
                  <a:pt x="98298" y="1121664"/>
                </a:lnTo>
                <a:lnTo>
                  <a:pt x="94488" y="1118616"/>
                </a:lnTo>
                <a:close/>
              </a:path>
              <a:path w="1670303" h="1164336">
                <a:moveTo>
                  <a:pt x="1539240" y="12192"/>
                </a:moveTo>
                <a:lnTo>
                  <a:pt x="1490472" y="12192"/>
                </a:lnTo>
                <a:lnTo>
                  <a:pt x="1508760" y="15239"/>
                </a:lnTo>
                <a:lnTo>
                  <a:pt x="1527048" y="21336"/>
                </a:lnTo>
                <a:lnTo>
                  <a:pt x="1524000" y="21336"/>
                </a:lnTo>
                <a:lnTo>
                  <a:pt x="1560576" y="33528"/>
                </a:lnTo>
                <a:lnTo>
                  <a:pt x="1557527" y="33528"/>
                </a:lnTo>
                <a:lnTo>
                  <a:pt x="1575816" y="42672"/>
                </a:lnTo>
                <a:lnTo>
                  <a:pt x="1572768" y="42672"/>
                </a:lnTo>
                <a:lnTo>
                  <a:pt x="1603248" y="67056"/>
                </a:lnTo>
                <a:lnTo>
                  <a:pt x="1600200" y="67056"/>
                </a:lnTo>
                <a:lnTo>
                  <a:pt x="1615440" y="79248"/>
                </a:lnTo>
                <a:lnTo>
                  <a:pt x="1612392" y="79248"/>
                </a:lnTo>
                <a:lnTo>
                  <a:pt x="1624584" y="94487"/>
                </a:lnTo>
                <a:lnTo>
                  <a:pt x="1642872" y="124968"/>
                </a:lnTo>
                <a:lnTo>
                  <a:pt x="1648968" y="143256"/>
                </a:lnTo>
                <a:lnTo>
                  <a:pt x="1655064" y="179831"/>
                </a:lnTo>
                <a:lnTo>
                  <a:pt x="1655064" y="984504"/>
                </a:lnTo>
                <a:lnTo>
                  <a:pt x="1648968" y="1021080"/>
                </a:lnTo>
                <a:lnTo>
                  <a:pt x="1642872" y="1039368"/>
                </a:lnTo>
                <a:lnTo>
                  <a:pt x="1624584" y="1069848"/>
                </a:lnTo>
                <a:lnTo>
                  <a:pt x="1612392" y="1085088"/>
                </a:lnTo>
                <a:lnTo>
                  <a:pt x="1615440" y="1085088"/>
                </a:lnTo>
                <a:lnTo>
                  <a:pt x="1600200" y="1097280"/>
                </a:lnTo>
                <a:lnTo>
                  <a:pt x="1603248" y="1097280"/>
                </a:lnTo>
                <a:lnTo>
                  <a:pt x="1572768" y="1121664"/>
                </a:lnTo>
                <a:lnTo>
                  <a:pt x="1593342" y="1121664"/>
                </a:lnTo>
                <a:lnTo>
                  <a:pt x="1612392" y="1106424"/>
                </a:lnTo>
                <a:lnTo>
                  <a:pt x="1624584" y="1091184"/>
                </a:lnTo>
                <a:lnTo>
                  <a:pt x="1633727" y="1075944"/>
                </a:lnTo>
                <a:lnTo>
                  <a:pt x="1645920" y="1060704"/>
                </a:lnTo>
                <a:lnTo>
                  <a:pt x="1652016" y="1042416"/>
                </a:lnTo>
                <a:lnTo>
                  <a:pt x="1661160" y="1024128"/>
                </a:lnTo>
                <a:lnTo>
                  <a:pt x="1667256" y="987552"/>
                </a:lnTo>
                <a:lnTo>
                  <a:pt x="1670303" y="966216"/>
                </a:lnTo>
                <a:lnTo>
                  <a:pt x="1670303" y="198119"/>
                </a:lnTo>
                <a:lnTo>
                  <a:pt x="1667256" y="176784"/>
                </a:lnTo>
                <a:lnTo>
                  <a:pt x="1661160" y="140207"/>
                </a:lnTo>
                <a:lnTo>
                  <a:pt x="1652016" y="121919"/>
                </a:lnTo>
                <a:lnTo>
                  <a:pt x="1645920" y="103631"/>
                </a:lnTo>
                <a:lnTo>
                  <a:pt x="1612392" y="57912"/>
                </a:lnTo>
                <a:lnTo>
                  <a:pt x="1581912" y="33528"/>
                </a:lnTo>
                <a:lnTo>
                  <a:pt x="1548384" y="15239"/>
                </a:lnTo>
                <a:lnTo>
                  <a:pt x="1539240" y="12192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70432" y="3850132"/>
            <a:ext cx="1368552" cy="4937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25495" y="3780028"/>
            <a:ext cx="1402080" cy="609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40040" y="3563620"/>
            <a:ext cx="990600" cy="9143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55079" y="3923284"/>
            <a:ext cx="1021079" cy="3749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56759" y="3850132"/>
            <a:ext cx="1426464" cy="4572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14730" y="3478021"/>
            <a:ext cx="8309356" cy="117703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8600" y="7154164"/>
            <a:ext cx="10235184" cy="173736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974084" y="213868"/>
            <a:ext cx="2744470" cy="195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蔡明哲</a:t>
            </a:r>
            <a:r>
              <a:rPr sz="1200" spc="-270" dirty="0" smtClean="0">
                <a:latin typeface="MingLiU"/>
                <a:cs typeface="MingLiU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/</a:t>
            </a:r>
            <a:r>
              <a:rPr sz="1200" spc="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MingLiU"/>
                <a:cs typeface="MingLiU"/>
              </a:rPr>
              <a:t>互联网产品原型设计与用户体验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b="1" spc="-5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-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b="1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 / </a:t>
            </a:r>
            <a:r>
              <a:rPr sz="1600" b="1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</a:t>
            </a:r>
            <a:endParaRPr sz="1600">
              <a:latin typeface="Microsoft JhengHei"/>
              <a:cs typeface="Microsoft JhengHei"/>
            </a:endParaRPr>
          </a:p>
          <a:p>
            <a:pPr marL="224663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4139">
              <a:lnSpc>
                <a:spcPct val="100000"/>
              </a:lnSpc>
            </a:pPr>
            <a:r>
              <a:rPr sz="1200" b="1" dirty="0" smtClean="0">
                <a:latin typeface="Microsoft JhengHei"/>
                <a:cs typeface="Microsoft JhengHei"/>
              </a:rPr>
              <a:t>-</a:t>
            </a:r>
            <a:fld id="{81D60167-4931-47E6-BA6A-407CBD079E47}" type="slidenum">
              <a:rPr sz="1200" b="1" spc="-10" dirty="0" smtClean="0">
                <a:latin typeface="Microsoft JhengHei"/>
                <a:cs typeface="Microsoft JhengHei"/>
              </a:rPr>
              <a:t>6</a:t>
            </a:fld>
            <a:r>
              <a:rPr sz="1200" b="1" spc="-10" dirty="0" smtClean="0">
                <a:latin typeface="Microsoft JhengHei"/>
                <a:cs typeface="Microsoft JhengHei"/>
              </a:rPr>
              <a:t>-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32" name="object 32"/>
          <p:cNvSpPr txBox="1"/>
          <p:nvPr/>
        </p:nvSpPr>
        <p:spPr>
          <a:xfrm rot="18900000">
            <a:off x="1242413" y="3411216"/>
            <a:ext cx="8206198" cy="715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630"/>
              </a:lnSpc>
            </a:pPr>
            <a:r>
              <a:rPr sz="4800" dirty="0" smtClean="0">
                <a:solidFill>
                  <a:srgbClr val="BFBFBF"/>
                </a:solidFill>
                <a:latin typeface="Verdana"/>
                <a:cs typeface="Verdana"/>
              </a:rPr>
              <a:t>20090510 Beijing Seminar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191" y="6861556"/>
            <a:ext cx="396239" cy="344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4460">
              <a:lnSpc>
                <a:spcPct val="100000"/>
              </a:lnSpc>
            </a:pPr>
            <a:r>
              <a:rPr sz="280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悠识数字(UserX</a:t>
            </a:r>
            <a:r>
              <a:rPr sz="2800" spc="-5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p</a:t>
            </a:r>
            <a:r>
              <a:rPr sz="2800" spc="-25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er</a:t>
            </a:r>
            <a:r>
              <a:rPr sz="2800" spc="5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)</a:t>
            </a:r>
            <a:r>
              <a:rPr sz="2800" spc="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的</a:t>
            </a:r>
            <a:r>
              <a:rPr sz="2800" spc="-25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服</a:t>
            </a:r>
            <a:r>
              <a:rPr sz="2800" spc="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务项目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56944" y="1542796"/>
            <a:ext cx="7629144" cy="49651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29020" y="4549140"/>
            <a:ext cx="2811780" cy="1094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4000" dirty="0" smtClean="0">
                <a:latin typeface="Microsoft JhengHei"/>
                <a:cs typeface="Microsoft JhengHei"/>
              </a:rPr>
              <a:t>三.</a:t>
            </a:r>
            <a:r>
              <a:rPr sz="4000" spc="-30" dirty="0" smtClean="0">
                <a:latin typeface="Microsoft JhengHei"/>
                <a:cs typeface="Microsoft JhengHei"/>
              </a:rPr>
              <a:t> </a:t>
            </a:r>
            <a:r>
              <a:rPr sz="4000" spc="0" dirty="0" smtClean="0">
                <a:latin typeface="Microsoft JhengHei"/>
                <a:cs typeface="Microsoft JhengHei"/>
              </a:rPr>
              <a:t>软件工具</a:t>
            </a:r>
            <a:endParaRPr sz="4000">
              <a:latin typeface="Microsoft JhengHei"/>
              <a:cs typeface="Microsoft JhengHei"/>
            </a:endParaRPr>
          </a:p>
          <a:p>
            <a:pPr>
              <a:lnSpc>
                <a:spcPts val="1300"/>
              </a:lnSpc>
              <a:spcBef>
                <a:spcPts val="52"/>
              </a:spcBef>
            </a:pPr>
            <a:endParaRPr sz="1300"/>
          </a:p>
          <a:p>
            <a:pPr marR="76200" algn="ctr">
              <a:lnSpc>
                <a:spcPct val="100000"/>
              </a:lnSpc>
            </a:pPr>
            <a:r>
              <a:rPr sz="2000" spc="-55" dirty="0" smtClean="0">
                <a:solidFill>
                  <a:srgbClr val="4D4D4D"/>
                </a:solidFill>
                <a:latin typeface="Lucida Sans"/>
                <a:cs typeface="Lucida Sans"/>
              </a:rPr>
              <a:t>Ax</a:t>
            </a:r>
            <a:r>
              <a:rPr sz="2000" spc="-50" dirty="0" smtClean="0">
                <a:solidFill>
                  <a:srgbClr val="4D4D4D"/>
                </a:solidFill>
                <a:latin typeface="Lucida Sans"/>
                <a:cs typeface="Lucida Sans"/>
              </a:rPr>
              <a:t>u</a:t>
            </a:r>
            <a:r>
              <a:rPr sz="2000" spc="-125" dirty="0" smtClean="0">
                <a:solidFill>
                  <a:srgbClr val="4D4D4D"/>
                </a:solidFill>
                <a:latin typeface="Lucida Sans"/>
                <a:cs typeface="Lucida Sans"/>
              </a:rPr>
              <a:t>r</a:t>
            </a:r>
            <a:r>
              <a:rPr sz="2000" spc="-75" dirty="0" smtClean="0">
                <a:solidFill>
                  <a:srgbClr val="4D4D4D"/>
                </a:solidFill>
                <a:latin typeface="Lucida Sans"/>
                <a:cs typeface="Lucida Sans"/>
              </a:rPr>
              <a:t>e</a:t>
            </a:r>
            <a:r>
              <a:rPr sz="2000" spc="-125" dirty="0" smtClean="0">
                <a:solidFill>
                  <a:srgbClr val="4D4D4D"/>
                </a:solidFill>
                <a:latin typeface="Lucida Sans"/>
                <a:cs typeface="Lucida Sans"/>
              </a:rPr>
              <a:t> </a:t>
            </a:r>
            <a:r>
              <a:rPr sz="2000" spc="-135" dirty="0" smtClean="0">
                <a:solidFill>
                  <a:srgbClr val="4D4D4D"/>
                </a:solidFill>
                <a:latin typeface="Lucida Sans"/>
                <a:cs typeface="Lucida Sans"/>
              </a:rPr>
              <a:t>RP</a:t>
            </a:r>
            <a:endParaRPr sz="20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3596" y="4559503"/>
            <a:ext cx="2686685" cy="1409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0375" marR="12700" indent="-448309">
              <a:lnSpc>
                <a:spcPct val="109800"/>
              </a:lnSpc>
            </a:pPr>
            <a:r>
              <a:rPr sz="4000" dirty="0" smtClean="0">
                <a:latin typeface="Microsoft JhengHei"/>
                <a:cs typeface="Microsoft JhengHei"/>
              </a:rPr>
              <a:t>二</a:t>
            </a:r>
            <a:r>
              <a:rPr sz="4000" spc="-15" dirty="0" smtClean="0">
                <a:latin typeface="Microsoft JhengHei"/>
                <a:cs typeface="Microsoft JhengHei"/>
              </a:rPr>
              <a:t>.</a:t>
            </a:r>
            <a:r>
              <a:rPr sz="4000" spc="0" dirty="0" smtClean="0">
                <a:latin typeface="Microsoft JhengHei"/>
                <a:cs typeface="Microsoft JhengHei"/>
              </a:rPr>
              <a:t>教育训练 </a:t>
            </a:r>
            <a:r>
              <a:rPr sz="2000" b="1" spc="-20" dirty="0" smtClean="0">
                <a:solidFill>
                  <a:srgbClr val="4D4D4D"/>
                </a:solidFill>
                <a:latin typeface="Microsoft JhengHei"/>
                <a:cs typeface="Microsoft JhengHei"/>
              </a:rPr>
              <a:t>网站策划课程</a:t>
            </a:r>
            <a:r>
              <a:rPr sz="2000" b="1" spc="-5" dirty="0" smtClean="0">
                <a:solidFill>
                  <a:srgbClr val="4D4D4D"/>
                </a:solidFill>
                <a:latin typeface="Microsoft JhengHei"/>
                <a:cs typeface="Microsoft JhengHei"/>
              </a:rPr>
              <a:t> </a:t>
            </a:r>
            <a:r>
              <a:rPr sz="2000" spc="-55" dirty="0" smtClean="0">
                <a:solidFill>
                  <a:srgbClr val="4D4D4D"/>
                </a:solidFill>
                <a:latin typeface="Lucida Sans"/>
                <a:cs typeface="Lucida Sans"/>
              </a:rPr>
              <a:t>Ax</a:t>
            </a:r>
            <a:r>
              <a:rPr sz="2000" spc="-50" dirty="0" smtClean="0">
                <a:solidFill>
                  <a:srgbClr val="4D4D4D"/>
                </a:solidFill>
                <a:latin typeface="Lucida Sans"/>
                <a:cs typeface="Lucida Sans"/>
              </a:rPr>
              <a:t>u</a:t>
            </a:r>
            <a:r>
              <a:rPr sz="2000" spc="-125" dirty="0" smtClean="0">
                <a:solidFill>
                  <a:srgbClr val="4D4D4D"/>
                </a:solidFill>
                <a:latin typeface="Lucida Sans"/>
                <a:cs typeface="Lucida Sans"/>
              </a:rPr>
              <a:t>r</a:t>
            </a:r>
            <a:r>
              <a:rPr sz="2000" spc="-75" dirty="0" smtClean="0">
                <a:solidFill>
                  <a:srgbClr val="4D4D4D"/>
                </a:solidFill>
                <a:latin typeface="Lucida Sans"/>
                <a:cs typeface="Lucida Sans"/>
              </a:rPr>
              <a:t>e</a:t>
            </a:r>
            <a:r>
              <a:rPr sz="2000" spc="-125" dirty="0" smtClean="0">
                <a:solidFill>
                  <a:srgbClr val="4D4D4D"/>
                </a:solidFill>
                <a:latin typeface="Lucida Sans"/>
                <a:cs typeface="Lucida Sans"/>
              </a:rPr>
              <a:t> </a:t>
            </a:r>
            <a:r>
              <a:rPr sz="2000" spc="-140" dirty="0" smtClean="0">
                <a:solidFill>
                  <a:srgbClr val="4D4D4D"/>
                </a:solidFill>
                <a:latin typeface="Lucida Sans"/>
                <a:cs typeface="Lucida Sans"/>
              </a:rPr>
              <a:t>R</a:t>
            </a:r>
            <a:r>
              <a:rPr sz="2000" spc="40" dirty="0" smtClean="0">
                <a:solidFill>
                  <a:srgbClr val="4D4D4D"/>
                </a:solidFill>
                <a:latin typeface="Lucida Sans"/>
                <a:cs typeface="Lucida Sans"/>
              </a:rPr>
              <a:t>P</a:t>
            </a:r>
            <a:r>
              <a:rPr sz="2000" b="1" spc="-20" dirty="0" smtClean="0">
                <a:solidFill>
                  <a:srgbClr val="4D4D4D"/>
                </a:solidFill>
                <a:latin typeface="Microsoft JhengHei"/>
                <a:cs typeface="Microsoft JhengHei"/>
              </a:rPr>
              <a:t>课程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95215" y="3514852"/>
            <a:ext cx="1743456" cy="1399032"/>
          </a:xfrm>
          <a:custGeom>
            <a:avLst/>
            <a:gdLst/>
            <a:ahLst/>
            <a:cxnLst/>
            <a:rect l="l" t="t" r="r" b="b"/>
            <a:pathLst>
              <a:path w="1743456" h="1399031">
                <a:moveTo>
                  <a:pt x="871728" y="0"/>
                </a:moveTo>
                <a:lnTo>
                  <a:pt x="800213" y="2324"/>
                </a:lnTo>
                <a:lnTo>
                  <a:pt x="730294" y="9174"/>
                </a:lnTo>
                <a:lnTo>
                  <a:pt x="662195" y="20368"/>
                </a:lnTo>
                <a:lnTo>
                  <a:pt x="596140" y="35722"/>
                </a:lnTo>
                <a:lnTo>
                  <a:pt x="532352" y="55054"/>
                </a:lnTo>
                <a:lnTo>
                  <a:pt x="471056" y="78181"/>
                </a:lnTo>
                <a:lnTo>
                  <a:pt x="412475" y="104919"/>
                </a:lnTo>
                <a:lnTo>
                  <a:pt x="356835" y="135087"/>
                </a:lnTo>
                <a:lnTo>
                  <a:pt x="304358" y="168501"/>
                </a:lnTo>
                <a:lnTo>
                  <a:pt x="255270" y="204977"/>
                </a:lnTo>
                <a:lnTo>
                  <a:pt x="209793" y="244335"/>
                </a:lnTo>
                <a:lnTo>
                  <a:pt x="168152" y="286390"/>
                </a:lnTo>
                <a:lnTo>
                  <a:pt x="130570" y="330959"/>
                </a:lnTo>
                <a:lnTo>
                  <a:pt x="97273" y="377860"/>
                </a:lnTo>
                <a:lnTo>
                  <a:pt x="68484" y="426910"/>
                </a:lnTo>
                <a:lnTo>
                  <a:pt x="44427" y="477926"/>
                </a:lnTo>
                <a:lnTo>
                  <a:pt x="25326" y="530725"/>
                </a:lnTo>
                <a:lnTo>
                  <a:pt x="11405" y="585124"/>
                </a:lnTo>
                <a:lnTo>
                  <a:pt x="2888" y="640941"/>
                </a:lnTo>
                <a:lnTo>
                  <a:pt x="0" y="697992"/>
                </a:lnTo>
                <a:lnTo>
                  <a:pt x="2888" y="755477"/>
                </a:lnTo>
                <a:lnTo>
                  <a:pt x="11405" y="811685"/>
                </a:lnTo>
                <a:lnTo>
                  <a:pt x="25326" y="866434"/>
                </a:lnTo>
                <a:lnTo>
                  <a:pt x="44427" y="919545"/>
                </a:lnTo>
                <a:lnTo>
                  <a:pt x="68484" y="970835"/>
                </a:lnTo>
                <a:lnTo>
                  <a:pt x="97273" y="1020125"/>
                </a:lnTo>
                <a:lnTo>
                  <a:pt x="130570" y="1067235"/>
                </a:lnTo>
                <a:lnTo>
                  <a:pt x="168152" y="1111983"/>
                </a:lnTo>
                <a:lnTo>
                  <a:pt x="209793" y="1154189"/>
                </a:lnTo>
                <a:lnTo>
                  <a:pt x="255270" y="1193672"/>
                </a:lnTo>
                <a:lnTo>
                  <a:pt x="304358" y="1230253"/>
                </a:lnTo>
                <a:lnTo>
                  <a:pt x="356835" y="1263749"/>
                </a:lnTo>
                <a:lnTo>
                  <a:pt x="412475" y="1293981"/>
                </a:lnTo>
                <a:lnTo>
                  <a:pt x="471056" y="1320768"/>
                </a:lnTo>
                <a:lnTo>
                  <a:pt x="532352" y="1343929"/>
                </a:lnTo>
                <a:lnTo>
                  <a:pt x="596140" y="1363285"/>
                </a:lnTo>
                <a:lnTo>
                  <a:pt x="662195" y="1378653"/>
                </a:lnTo>
                <a:lnTo>
                  <a:pt x="730294" y="1389854"/>
                </a:lnTo>
                <a:lnTo>
                  <a:pt x="800213" y="1396707"/>
                </a:lnTo>
                <a:lnTo>
                  <a:pt x="871728" y="1399032"/>
                </a:lnTo>
                <a:lnTo>
                  <a:pt x="943242" y="1396707"/>
                </a:lnTo>
                <a:lnTo>
                  <a:pt x="1013161" y="1389854"/>
                </a:lnTo>
                <a:lnTo>
                  <a:pt x="1081260" y="1378653"/>
                </a:lnTo>
                <a:lnTo>
                  <a:pt x="1147315" y="1363285"/>
                </a:lnTo>
                <a:lnTo>
                  <a:pt x="1211103" y="1343929"/>
                </a:lnTo>
                <a:lnTo>
                  <a:pt x="1272399" y="1320768"/>
                </a:lnTo>
                <a:lnTo>
                  <a:pt x="1330980" y="1293981"/>
                </a:lnTo>
                <a:lnTo>
                  <a:pt x="1386620" y="1263749"/>
                </a:lnTo>
                <a:lnTo>
                  <a:pt x="1439097" y="1230253"/>
                </a:lnTo>
                <a:lnTo>
                  <a:pt x="1488186" y="1193673"/>
                </a:lnTo>
                <a:lnTo>
                  <a:pt x="1533662" y="1154189"/>
                </a:lnTo>
                <a:lnTo>
                  <a:pt x="1575303" y="1111983"/>
                </a:lnTo>
                <a:lnTo>
                  <a:pt x="1612885" y="1067235"/>
                </a:lnTo>
                <a:lnTo>
                  <a:pt x="1646182" y="1020125"/>
                </a:lnTo>
                <a:lnTo>
                  <a:pt x="1674971" y="970835"/>
                </a:lnTo>
                <a:lnTo>
                  <a:pt x="1699028" y="919545"/>
                </a:lnTo>
                <a:lnTo>
                  <a:pt x="1718129" y="866434"/>
                </a:lnTo>
                <a:lnTo>
                  <a:pt x="1732050" y="811685"/>
                </a:lnTo>
                <a:lnTo>
                  <a:pt x="1740567" y="755477"/>
                </a:lnTo>
                <a:lnTo>
                  <a:pt x="1743456" y="697992"/>
                </a:lnTo>
                <a:lnTo>
                  <a:pt x="1740567" y="640941"/>
                </a:lnTo>
                <a:lnTo>
                  <a:pt x="1732050" y="585124"/>
                </a:lnTo>
                <a:lnTo>
                  <a:pt x="1718129" y="530725"/>
                </a:lnTo>
                <a:lnTo>
                  <a:pt x="1699028" y="477926"/>
                </a:lnTo>
                <a:lnTo>
                  <a:pt x="1674971" y="426910"/>
                </a:lnTo>
                <a:lnTo>
                  <a:pt x="1646182" y="377860"/>
                </a:lnTo>
                <a:lnTo>
                  <a:pt x="1612885" y="330959"/>
                </a:lnTo>
                <a:lnTo>
                  <a:pt x="1575303" y="286390"/>
                </a:lnTo>
                <a:lnTo>
                  <a:pt x="1533662" y="244335"/>
                </a:lnTo>
                <a:lnTo>
                  <a:pt x="1488186" y="204977"/>
                </a:lnTo>
                <a:lnTo>
                  <a:pt x="1439097" y="168501"/>
                </a:lnTo>
                <a:lnTo>
                  <a:pt x="1386620" y="135087"/>
                </a:lnTo>
                <a:lnTo>
                  <a:pt x="1330980" y="104919"/>
                </a:lnTo>
                <a:lnTo>
                  <a:pt x="1272399" y="78181"/>
                </a:lnTo>
                <a:lnTo>
                  <a:pt x="1211103" y="55054"/>
                </a:lnTo>
                <a:lnTo>
                  <a:pt x="1147315" y="35722"/>
                </a:lnTo>
                <a:lnTo>
                  <a:pt x="1081260" y="20368"/>
                </a:lnTo>
                <a:lnTo>
                  <a:pt x="1013161" y="9174"/>
                </a:lnTo>
                <a:lnTo>
                  <a:pt x="943242" y="2324"/>
                </a:lnTo>
                <a:lnTo>
                  <a:pt x="8717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73879" y="3368547"/>
            <a:ext cx="1755648" cy="1655064"/>
          </a:xfrm>
          <a:custGeom>
            <a:avLst/>
            <a:gdLst/>
            <a:ahLst/>
            <a:cxnLst/>
            <a:rect l="l" t="t" r="r" b="b"/>
            <a:pathLst>
              <a:path w="1755648" h="1655064">
                <a:moveTo>
                  <a:pt x="877824" y="0"/>
                </a:moveTo>
                <a:lnTo>
                  <a:pt x="805852" y="2731"/>
                </a:lnTo>
                <a:lnTo>
                  <a:pt x="735479" y="10783"/>
                </a:lnTo>
                <a:lnTo>
                  <a:pt x="666930" y="23948"/>
                </a:lnTo>
                <a:lnTo>
                  <a:pt x="600431" y="42013"/>
                </a:lnTo>
                <a:lnTo>
                  <a:pt x="536209" y="64769"/>
                </a:lnTo>
                <a:lnTo>
                  <a:pt x="474491" y="92006"/>
                </a:lnTo>
                <a:lnTo>
                  <a:pt x="415502" y="123514"/>
                </a:lnTo>
                <a:lnTo>
                  <a:pt x="359468" y="159081"/>
                </a:lnTo>
                <a:lnTo>
                  <a:pt x="306617" y="198497"/>
                </a:lnTo>
                <a:lnTo>
                  <a:pt x="257175" y="241553"/>
                </a:lnTo>
                <a:lnTo>
                  <a:pt x="211366" y="288039"/>
                </a:lnTo>
                <a:lnTo>
                  <a:pt x="169420" y="337742"/>
                </a:lnTo>
                <a:lnTo>
                  <a:pt x="131560" y="390454"/>
                </a:lnTo>
                <a:lnTo>
                  <a:pt x="98014" y="445965"/>
                </a:lnTo>
                <a:lnTo>
                  <a:pt x="69008" y="504063"/>
                </a:lnTo>
                <a:lnTo>
                  <a:pt x="44769" y="564538"/>
                </a:lnTo>
                <a:lnTo>
                  <a:pt x="25522" y="627180"/>
                </a:lnTo>
                <a:lnTo>
                  <a:pt x="11494" y="691780"/>
                </a:lnTo>
                <a:lnTo>
                  <a:pt x="2911" y="758125"/>
                </a:lnTo>
                <a:lnTo>
                  <a:pt x="0" y="826007"/>
                </a:lnTo>
                <a:lnTo>
                  <a:pt x="2911" y="893912"/>
                </a:lnTo>
                <a:lnTo>
                  <a:pt x="11494" y="960321"/>
                </a:lnTo>
                <a:lnTo>
                  <a:pt x="25522" y="1025020"/>
                </a:lnTo>
                <a:lnTo>
                  <a:pt x="44769" y="1087794"/>
                </a:lnTo>
                <a:lnTo>
                  <a:pt x="69008" y="1148429"/>
                </a:lnTo>
                <a:lnTo>
                  <a:pt x="98014" y="1206709"/>
                </a:lnTo>
                <a:lnTo>
                  <a:pt x="131560" y="1262419"/>
                </a:lnTo>
                <a:lnTo>
                  <a:pt x="169420" y="1315346"/>
                </a:lnTo>
                <a:lnTo>
                  <a:pt x="211366" y="1365273"/>
                </a:lnTo>
                <a:lnTo>
                  <a:pt x="257175" y="1411985"/>
                </a:lnTo>
                <a:lnTo>
                  <a:pt x="306617" y="1455269"/>
                </a:lnTo>
                <a:lnTo>
                  <a:pt x="359468" y="1494909"/>
                </a:lnTo>
                <a:lnTo>
                  <a:pt x="415502" y="1530691"/>
                </a:lnTo>
                <a:lnTo>
                  <a:pt x="474491" y="1562398"/>
                </a:lnTo>
                <a:lnTo>
                  <a:pt x="536209" y="1589817"/>
                </a:lnTo>
                <a:lnTo>
                  <a:pt x="600431" y="1612733"/>
                </a:lnTo>
                <a:lnTo>
                  <a:pt x="666930" y="1630930"/>
                </a:lnTo>
                <a:lnTo>
                  <a:pt x="735479" y="1644194"/>
                </a:lnTo>
                <a:lnTo>
                  <a:pt x="805852" y="1652310"/>
                </a:lnTo>
                <a:lnTo>
                  <a:pt x="877824" y="1655064"/>
                </a:lnTo>
                <a:lnTo>
                  <a:pt x="949795" y="1652310"/>
                </a:lnTo>
                <a:lnTo>
                  <a:pt x="1020168" y="1644194"/>
                </a:lnTo>
                <a:lnTo>
                  <a:pt x="1088717" y="1630930"/>
                </a:lnTo>
                <a:lnTo>
                  <a:pt x="1155216" y="1612733"/>
                </a:lnTo>
                <a:lnTo>
                  <a:pt x="1219438" y="1589817"/>
                </a:lnTo>
                <a:lnTo>
                  <a:pt x="1281156" y="1562398"/>
                </a:lnTo>
                <a:lnTo>
                  <a:pt x="1340145" y="1530691"/>
                </a:lnTo>
                <a:lnTo>
                  <a:pt x="1396179" y="1494909"/>
                </a:lnTo>
                <a:lnTo>
                  <a:pt x="1449030" y="1455269"/>
                </a:lnTo>
                <a:lnTo>
                  <a:pt x="1498473" y="1411986"/>
                </a:lnTo>
                <a:lnTo>
                  <a:pt x="1544281" y="1365273"/>
                </a:lnTo>
                <a:lnTo>
                  <a:pt x="1586227" y="1315346"/>
                </a:lnTo>
                <a:lnTo>
                  <a:pt x="1624087" y="1262419"/>
                </a:lnTo>
                <a:lnTo>
                  <a:pt x="1637264" y="1240535"/>
                </a:lnTo>
                <a:lnTo>
                  <a:pt x="877824" y="1240535"/>
                </a:lnTo>
                <a:lnTo>
                  <a:pt x="842044" y="1239159"/>
                </a:lnTo>
                <a:lnTo>
                  <a:pt x="772872" y="1228469"/>
                </a:lnTo>
                <a:lnTo>
                  <a:pt x="707659" y="1207912"/>
                </a:lnTo>
                <a:lnTo>
                  <a:pt x="647339" y="1178349"/>
                </a:lnTo>
                <a:lnTo>
                  <a:pt x="592843" y="1140638"/>
                </a:lnTo>
                <a:lnTo>
                  <a:pt x="545104" y="1095640"/>
                </a:lnTo>
                <a:lnTo>
                  <a:pt x="505056" y="1044213"/>
                </a:lnTo>
                <a:lnTo>
                  <a:pt x="473630" y="987218"/>
                </a:lnTo>
                <a:lnTo>
                  <a:pt x="451760" y="925514"/>
                </a:lnTo>
                <a:lnTo>
                  <a:pt x="440378" y="859960"/>
                </a:lnTo>
                <a:lnTo>
                  <a:pt x="438912" y="826007"/>
                </a:lnTo>
                <a:lnTo>
                  <a:pt x="440378" y="792055"/>
                </a:lnTo>
                <a:lnTo>
                  <a:pt x="451760" y="726501"/>
                </a:lnTo>
                <a:lnTo>
                  <a:pt x="473630" y="664797"/>
                </a:lnTo>
                <a:lnTo>
                  <a:pt x="505056" y="607802"/>
                </a:lnTo>
                <a:lnTo>
                  <a:pt x="545104" y="556375"/>
                </a:lnTo>
                <a:lnTo>
                  <a:pt x="592843" y="511377"/>
                </a:lnTo>
                <a:lnTo>
                  <a:pt x="647339" y="473666"/>
                </a:lnTo>
                <a:lnTo>
                  <a:pt x="707659" y="444103"/>
                </a:lnTo>
                <a:lnTo>
                  <a:pt x="772872" y="423546"/>
                </a:lnTo>
                <a:lnTo>
                  <a:pt x="842044" y="412856"/>
                </a:lnTo>
                <a:lnTo>
                  <a:pt x="877824" y="411479"/>
                </a:lnTo>
                <a:lnTo>
                  <a:pt x="1636793" y="411479"/>
                </a:lnTo>
                <a:lnTo>
                  <a:pt x="1624087" y="390454"/>
                </a:lnTo>
                <a:lnTo>
                  <a:pt x="1586227" y="337742"/>
                </a:lnTo>
                <a:lnTo>
                  <a:pt x="1544281" y="288039"/>
                </a:lnTo>
                <a:lnTo>
                  <a:pt x="1498473" y="241553"/>
                </a:lnTo>
                <a:lnTo>
                  <a:pt x="1449030" y="198497"/>
                </a:lnTo>
                <a:lnTo>
                  <a:pt x="1396179" y="159081"/>
                </a:lnTo>
                <a:lnTo>
                  <a:pt x="1340145" y="123514"/>
                </a:lnTo>
                <a:lnTo>
                  <a:pt x="1281156" y="92006"/>
                </a:lnTo>
                <a:lnTo>
                  <a:pt x="1219438" y="64769"/>
                </a:lnTo>
                <a:lnTo>
                  <a:pt x="1155216" y="42013"/>
                </a:lnTo>
                <a:lnTo>
                  <a:pt x="1088717" y="23948"/>
                </a:lnTo>
                <a:lnTo>
                  <a:pt x="1020168" y="10783"/>
                </a:lnTo>
                <a:lnTo>
                  <a:pt x="949795" y="2731"/>
                </a:lnTo>
                <a:lnTo>
                  <a:pt x="877824" y="0"/>
                </a:lnTo>
                <a:close/>
              </a:path>
              <a:path w="1755648" h="1655064">
                <a:moveTo>
                  <a:pt x="1636793" y="411479"/>
                </a:moveTo>
                <a:lnTo>
                  <a:pt x="877824" y="411479"/>
                </a:lnTo>
                <a:lnTo>
                  <a:pt x="914015" y="412856"/>
                </a:lnTo>
                <a:lnTo>
                  <a:pt x="949366" y="416914"/>
                </a:lnTo>
                <a:lnTo>
                  <a:pt x="1017105" y="432645"/>
                </a:lnTo>
                <a:lnTo>
                  <a:pt x="1080162" y="457812"/>
                </a:lnTo>
                <a:lnTo>
                  <a:pt x="1137659" y="491557"/>
                </a:lnTo>
                <a:lnTo>
                  <a:pt x="1188720" y="533018"/>
                </a:lnTo>
                <a:lnTo>
                  <a:pt x="1232464" y="581338"/>
                </a:lnTo>
                <a:lnTo>
                  <a:pt x="1268016" y="635657"/>
                </a:lnTo>
                <a:lnTo>
                  <a:pt x="1294497" y="695114"/>
                </a:lnTo>
                <a:lnTo>
                  <a:pt x="1311030" y="758851"/>
                </a:lnTo>
                <a:lnTo>
                  <a:pt x="1316736" y="826007"/>
                </a:lnTo>
                <a:lnTo>
                  <a:pt x="1315291" y="859960"/>
                </a:lnTo>
                <a:lnTo>
                  <a:pt x="1304062" y="925514"/>
                </a:lnTo>
                <a:lnTo>
                  <a:pt x="1282446" y="987218"/>
                </a:lnTo>
                <a:lnTo>
                  <a:pt x="1251319" y="1044213"/>
                </a:lnTo>
                <a:lnTo>
                  <a:pt x="1211561" y="1095640"/>
                </a:lnTo>
                <a:lnTo>
                  <a:pt x="1164049" y="1140638"/>
                </a:lnTo>
                <a:lnTo>
                  <a:pt x="1109660" y="1178349"/>
                </a:lnTo>
                <a:lnTo>
                  <a:pt x="1049274" y="1207912"/>
                </a:lnTo>
                <a:lnTo>
                  <a:pt x="983766" y="1228469"/>
                </a:lnTo>
                <a:lnTo>
                  <a:pt x="914015" y="1239159"/>
                </a:lnTo>
                <a:lnTo>
                  <a:pt x="877824" y="1240535"/>
                </a:lnTo>
                <a:lnTo>
                  <a:pt x="1637264" y="1240535"/>
                </a:lnTo>
                <a:lnTo>
                  <a:pt x="1657633" y="1206709"/>
                </a:lnTo>
                <a:lnTo>
                  <a:pt x="1686639" y="1148429"/>
                </a:lnTo>
                <a:lnTo>
                  <a:pt x="1710878" y="1087794"/>
                </a:lnTo>
                <a:lnTo>
                  <a:pt x="1730125" y="1025020"/>
                </a:lnTo>
                <a:lnTo>
                  <a:pt x="1744153" y="960321"/>
                </a:lnTo>
                <a:lnTo>
                  <a:pt x="1752736" y="893912"/>
                </a:lnTo>
                <a:lnTo>
                  <a:pt x="1755648" y="826007"/>
                </a:lnTo>
                <a:lnTo>
                  <a:pt x="1752736" y="758125"/>
                </a:lnTo>
                <a:lnTo>
                  <a:pt x="1744153" y="691780"/>
                </a:lnTo>
                <a:lnTo>
                  <a:pt x="1730125" y="627180"/>
                </a:lnTo>
                <a:lnTo>
                  <a:pt x="1710878" y="564538"/>
                </a:lnTo>
                <a:lnTo>
                  <a:pt x="1686639" y="504062"/>
                </a:lnTo>
                <a:lnTo>
                  <a:pt x="1657633" y="445965"/>
                </a:lnTo>
                <a:lnTo>
                  <a:pt x="1636793" y="411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04944" y="4736084"/>
            <a:ext cx="204215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40352" y="4278884"/>
            <a:ext cx="582168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34255" y="4024884"/>
            <a:ext cx="484632" cy="254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52544" y="3758184"/>
            <a:ext cx="746759" cy="266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72911" y="4576064"/>
            <a:ext cx="280415" cy="139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99176" y="4385564"/>
            <a:ext cx="518160" cy="190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47944" y="4258564"/>
            <a:ext cx="490727" cy="127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53128" y="3288284"/>
            <a:ext cx="1691639" cy="9702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30952" y="3306064"/>
            <a:ext cx="701039" cy="4445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59679" y="4633467"/>
            <a:ext cx="911352" cy="4602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18176" y="4453635"/>
            <a:ext cx="652272" cy="1889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05528" y="4514596"/>
            <a:ext cx="545591" cy="5608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77384" y="3911091"/>
            <a:ext cx="576072" cy="50596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38220" y="1909571"/>
            <a:ext cx="3320415" cy="11055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dirty="0" smtClean="0">
                <a:latin typeface="Microsoft JhengHei"/>
                <a:cs typeface="Microsoft JhengHei"/>
              </a:rPr>
              <a:t>一.</a:t>
            </a:r>
            <a:r>
              <a:rPr sz="4000" spc="-30" dirty="0" smtClean="0">
                <a:latin typeface="Microsoft JhengHei"/>
                <a:cs typeface="Microsoft JhengHei"/>
              </a:rPr>
              <a:t> </a:t>
            </a:r>
            <a:r>
              <a:rPr sz="4000" spc="0" dirty="0" smtClean="0">
                <a:latin typeface="Microsoft JhengHei"/>
                <a:cs typeface="Microsoft JhengHei"/>
              </a:rPr>
              <a:t>项目及顾问</a:t>
            </a:r>
            <a:endParaRPr sz="4000">
              <a:latin typeface="Microsoft JhengHei"/>
              <a:cs typeface="Microsoft JhengHei"/>
            </a:endParaRPr>
          </a:p>
          <a:p>
            <a:pPr>
              <a:lnSpc>
                <a:spcPts val="1400"/>
              </a:lnSpc>
              <a:spcBef>
                <a:spcPts val="24"/>
              </a:spcBef>
            </a:pPr>
            <a:endParaRPr sz="1400"/>
          </a:p>
          <a:p>
            <a:pPr marL="344805">
              <a:lnSpc>
                <a:spcPct val="100000"/>
              </a:lnSpc>
            </a:pPr>
            <a:r>
              <a:rPr sz="2000" b="1" spc="-20" dirty="0" smtClean="0">
                <a:solidFill>
                  <a:srgbClr val="4D4D4D"/>
                </a:solidFill>
                <a:latin typeface="Microsoft JhengHei"/>
                <a:cs typeface="Microsoft JhengHei"/>
              </a:rPr>
              <a:t>网站策划项目及顾问咨询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8600" y="7154164"/>
            <a:ext cx="10235184" cy="173736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974084" y="213868"/>
            <a:ext cx="2744470" cy="195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蔡明哲</a:t>
            </a:r>
            <a:r>
              <a:rPr sz="1200" spc="-270" dirty="0" smtClean="0">
                <a:latin typeface="MingLiU"/>
                <a:cs typeface="MingLiU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/</a:t>
            </a:r>
            <a:r>
              <a:rPr sz="1200" spc="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MingLiU"/>
                <a:cs typeface="MingLiU"/>
              </a:rPr>
              <a:t>互联网产品原型设计与用户体验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b="1" spc="-5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-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b="1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 / </a:t>
            </a:r>
            <a:r>
              <a:rPr sz="1600" b="1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</a:t>
            </a:r>
            <a:endParaRPr sz="1600">
              <a:latin typeface="Microsoft JhengHei"/>
              <a:cs typeface="Microsoft JhengHei"/>
            </a:endParaRPr>
          </a:p>
          <a:p>
            <a:pPr marL="224663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4139">
              <a:lnSpc>
                <a:spcPct val="100000"/>
              </a:lnSpc>
            </a:pPr>
            <a:r>
              <a:rPr sz="1200" b="1" dirty="0" smtClean="0">
                <a:latin typeface="Microsoft JhengHei"/>
                <a:cs typeface="Microsoft JhengHei"/>
              </a:rPr>
              <a:t>-</a:t>
            </a:r>
            <a:fld id="{81D60167-4931-47E6-BA6A-407CBD079E47}" type="slidenum">
              <a:rPr sz="1200" b="1" spc="-10" dirty="0" smtClean="0">
                <a:latin typeface="Microsoft JhengHei"/>
                <a:cs typeface="Microsoft JhengHei"/>
              </a:rPr>
              <a:t>7</a:t>
            </a:fld>
            <a:r>
              <a:rPr sz="1200" b="1" spc="-10" dirty="0" smtClean="0">
                <a:latin typeface="Microsoft JhengHei"/>
                <a:cs typeface="Microsoft JhengHei"/>
              </a:rPr>
              <a:t>-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25" name="object 25"/>
          <p:cNvSpPr txBox="1"/>
          <p:nvPr/>
        </p:nvSpPr>
        <p:spPr>
          <a:xfrm rot="18900000">
            <a:off x="1242413" y="3411216"/>
            <a:ext cx="8206198" cy="715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630"/>
              </a:lnSpc>
            </a:pPr>
            <a:r>
              <a:rPr sz="4800" dirty="0" smtClean="0">
                <a:solidFill>
                  <a:srgbClr val="BFBFBF"/>
                </a:solidFill>
                <a:latin typeface="Verdana"/>
                <a:cs typeface="Verdana"/>
              </a:rPr>
              <a:t>20090510 Beijing Seminar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1420" y="1524508"/>
            <a:ext cx="4902200" cy="7264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5720"/>
              </a:lnSpc>
            </a:pPr>
            <a:r>
              <a:rPr sz="480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推广</a:t>
            </a:r>
            <a:r>
              <a:rPr sz="480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网站策划</a:t>
            </a:r>
            <a:r>
              <a:rPr sz="480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观念</a:t>
            </a:r>
            <a:endParaRPr sz="48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71420" y="2256028"/>
            <a:ext cx="5511800" cy="35064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60000"/>
              </a:lnSpc>
            </a:pPr>
            <a:r>
              <a:rPr sz="480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推广</a:t>
            </a:r>
            <a:r>
              <a:rPr sz="480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原型设计</a:t>
            </a:r>
            <a:r>
              <a:rPr sz="480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方法 提升</a:t>
            </a:r>
            <a:r>
              <a:rPr sz="480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网站策划</a:t>
            </a:r>
            <a:r>
              <a:rPr sz="480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的价值 建立</a:t>
            </a:r>
            <a:r>
              <a:rPr sz="4800" dirty="0" smtClean="0">
                <a:solidFill>
                  <a:srgbClr val="CC0000"/>
                </a:solidFill>
                <a:latin typeface="Microsoft JhengHei"/>
                <a:cs typeface="Microsoft JhengHei"/>
              </a:rPr>
              <a:t>网站策划</a:t>
            </a:r>
            <a:r>
              <a:rPr sz="480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的标准</a:t>
            </a:r>
            <a:endParaRPr sz="4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7154164"/>
            <a:ext cx="10235184" cy="173736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74084" y="213868"/>
            <a:ext cx="2744470" cy="195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蔡明哲</a:t>
            </a:r>
            <a:r>
              <a:rPr sz="1200" spc="-270" dirty="0" smtClean="0">
                <a:latin typeface="MingLiU"/>
                <a:cs typeface="MingLiU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/</a:t>
            </a:r>
            <a:r>
              <a:rPr sz="1200" spc="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MingLiU"/>
                <a:cs typeface="MingLiU"/>
              </a:rPr>
              <a:t>互联网产品原型设计与用户体验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b="1" spc="-5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-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b="1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 / </a:t>
            </a:r>
            <a:r>
              <a:rPr sz="1600" b="1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</a:t>
            </a:r>
            <a:endParaRPr sz="1600">
              <a:latin typeface="Microsoft JhengHei"/>
              <a:cs typeface="Microsoft JhengHei"/>
            </a:endParaRPr>
          </a:p>
          <a:p>
            <a:pPr marL="224663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4139">
              <a:lnSpc>
                <a:spcPct val="100000"/>
              </a:lnSpc>
            </a:pPr>
            <a:r>
              <a:rPr sz="1200" b="1" dirty="0" smtClean="0">
                <a:latin typeface="Microsoft JhengHei"/>
                <a:cs typeface="Microsoft JhengHei"/>
              </a:rPr>
              <a:t>-</a:t>
            </a:r>
            <a:fld id="{81D60167-4931-47E6-BA6A-407CBD079E47}" type="slidenum">
              <a:rPr sz="1200" b="1" spc="-10" dirty="0" smtClean="0">
                <a:latin typeface="Microsoft JhengHei"/>
                <a:cs typeface="Microsoft JhengHei"/>
              </a:rPr>
              <a:t>8</a:t>
            </a:fld>
            <a:r>
              <a:rPr sz="1200" b="1" spc="-10" dirty="0" smtClean="0">
                <a:latin typeface="Microsoft JhengHei"/>
                <a:cs typeface="Microsoft JhengHei"/>
              </a:rPr>
              <a:t>-</a:t>
            </a:r>
            <a:endParaRPr sz="12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191" y="6861556"/>
            <a:ext cx="396239" cy="344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7154164"/>
            <a:ext cx="10235184" cy="173736"/>
          </a:xfrm>
          <a:custGeom>
            <a:avLst/>
            <a:gdLst/>
            <a:ahLst/>
            <a:cxnLst/>
            <a:rect l="l" t="t" r="r" b="b"/>
            <a:pathLst>
              <a:path w="10235184" h="173735">
                <a:moveTo>
                  <a:pt x="0" y="173735"/>
                </a:moveTo>
                <a:lnTo>
                  <a:pt x="10235184" y="173735"/>
                </a:lnTo>
                <a:lnTo>
                  <a:pt x="10235184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40027" y="213868"/>
            <a:ext cx="7693025" cy="6089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19430" algn="ctr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蔡明哲</a:t>
            </a:r>
            <a:r>
              <a:rPr sz="1200" spc="-270" dirty="0" smtClean="0">
                <a:latin typeface="MingLiU"/>
                <a:cs typeface="MingLiU"/>
              </a:rPr>
              <a:t> </a:t>
            </a:r>
            <a:r>
              <a:rPr sz="1200" spc="-5" dirty="0" smtClean="0">
                <a:latin typeface="Arial"/>
                <a:cs typeface="Arial"/>
              </a:rPr>
              <a:t>/</a:t>
            </a:r>
            <a:r>
              <a:rPr sz="1200" spc="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MingLiU"/>
                <a:cs typeface="MingLiU"/>
              </a:rPr>
              <a:t>互联网产品原型设计与用户体验</a:t>
            </a:r>
            <a:endParaRPr sz="1200" dirty="0">
              <a:latin typeface="MingLiU"/>
              <a:cs typeface="MingLiU"/>
            </a:endParaRPr>
          </a:p>
          <a:p>
            <a:pPr>
              <a:lnSpc>
                <a:spcPts val="550"/>
              </a:lnSpc>
              <a:spcBef>
                <a:spcPts val="49"/>
              </a:spcBef>
            </a:pPr>
            <a:endParaRPr sz="550" dirty="0"/>
          </a:p>
          <a:p>
            <a:pPr marL="12700">
              <a:lnSpc>
                <a:spcPct val="100000"/>
              </a:lnSpc>
            </a:pPr>
            <a:r>
              <a:rPr sz="2400" b="1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去年我们去深圳参展…</a:t>
            </a:r>
            <a:endParaRPr sz="2400" dirty="0">
              <a:latin typeface="Microsoft JhengHei"/>
              <a:cs typeface="Microsoft JhengHei"/>
            </a:endParaRPr>
          </a:p>
          <a:p>
            <a:pPr marL="12700">
              <a:lnSpc>
                <a:spcPts val="4645"/>
              </a:lnSpc>
            </a:pPr>
            <a:r>
              <a:rPr sz="390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User</a:t>
            </a:r>
            <a:r>
              <a:rPr sz="3900" spc="-75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 </a:t>
            </a:r>
            <a:r>
              <a:rPr sz="3900" spc="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Friendly</a:t>
            </a:r>
            <a:r>
              <a:rPr sz="3900" spc="-5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 </a:t>
            </a:r>
            <a:r>
              <a:rPr sz="3900" spc="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200</a:t>
            </a:r>
            <a:r>
              <a:rPr sz="3900" spc="-5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8</a:t>
            </a:r>
            <a:r>
              <a:rPr sz="3900" spc="0" dirty="0" smtClean="0">
                <a:solidFill>
                  <a:srgbClr val="7F0000"/>
                </a:solidFill>
                <a:latin typeface="Microsoft JhengHei"/>
                <a:cs typeface="Microsoft JhengHei"/>
              </a:rPr>
              <a:t>大会</a:t>
            </a:r>
            <a:endParaRPr sz="3900" dirty="0">
              <a:latin typeface="Microsoft JhengHei"/>
              <a:cs typeface="Microsoft JhengHe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40"/>
              </a:spcBef>
            </a:pPr>
            <a:endParaRPr sz="1000" dirty="0"/>
          </a:p>
          <a:p>
            <a:pPr marL="502920" indent="-344805">
              <a:lnSpc>
                <a:spcPct val="100000"/>
              </a:lnSpc>
              <a:buClr>
                <a:srgbClr val="333333"/>
              </a:buClr>
              <a:buFont typeface="Microsoft JhengHei"/>
              <a:buChar char="•"/>
              <a:tabLst>
                <a:tab pos="502920" algn="l"/>
              </a:tabLst>
            </a:pPr>
            <a:r>
              <a:rPr sz="210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UPA</a:t>
            </a:r>
            <a:r>
              <a:rPr sz="2100" spc="-7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2100" spc="0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CHINA</a:t>
            </a:r>
            <a:endParaRPr sz="2100" dirty="0">
              <a:latin typeface="Microsoft JhengHei"/>
              <a:cs typeface="Microsoft JhengHei"/>
            </a:endParaRPr>
          </a:p>
          <a:p>
            <a:pPr>
              <a:lnSpc>
                <a:spcPts val="650"/>
              </a:lnSpc>
              <a:spcBef>
                <a:spcPts val="34"/>
              </a:spcBef>
            </a:pPr>
            <a:endParaRPr sz="650" dirty="0"/>
          </a:p>
          <a:p>
            <a:pPr marL="615950">
              <a:lnSpc>
                <a:spcPct val="100000"/>
              </a:lnSpc>
              <a:tabLst>
                <a:tab pos="902335" algn="l"/>
              </a:tabLst>
            </a:pPr>
            <a:r>
              <a:rPr sz="180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–	UPA:</a:t>
            </a:r>
            <a:r>
              <a:rPr sz="1800" spc="-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1800" spc="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Usability</a:t>
            </a:r>
            <a:r>
              <a:rPr sz="1800" spc="4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1800" spc="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Professional</a:t>
            </a:r>
            <a:r>
              <a:rPr sz="1800" spc="6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1800" spc="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Association</a:t>
            </a:r>
            <a:r>
              <a:rPr sz="1800" spc="-10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1800" spc="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可用性专业人士协会</a:t>
            </a:r>
            <a:endParaRPr sz="1800" dirty="0">
              <a:latin typeface="Microsoft JhengHei"/>
              <a:cs typeface="Microsoft JhengHei"/>
            </a:endParaRPr>
          </a:p>
          <a:p>
            <a:pPr>
              <a:lnSpc>
                <a:spcPts val="800"/>
              </a:lnSpc>
              <a:spcBef>
                <a:spcPts val="12"/>
              </a:spcBef>
            </a:pPr>
            <a:endParaRPr sz="800" dirty="0"/>
          </a:p>
          <a:p>
            <a:pPr marL="158750">
              <a:lnSpc>
                <a:spcPct val="100000"/>
              </a:lnSpc>
              <a:tabLst>
                <a:tab pos="502920" algn="l"/>
              </a:tabLst>
            </a:pPr>
            <a:r>
              <a:rPr sz="2500" spc="-1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•	</a:t>
            </a:r>
            <a:r>
              <a:rPr sz="25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谁来参展</a:t>
            </a:r>
            <a:r>
              <a:rPr sz="2500" spc="-1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?</a:t>
            </a:r>
            <a:endParaRPr sz="2500" dirty="0">
              <a:latin typeface="Microsoft JhengHei"/>
              <a:cs typeface="Microsoft JhengHei"/>
            </a:endParaRPr>
          </a:p>
          <a:p>
            <a:pPr>
              <a:lnSpc>
                <a:spcPts val="750"/>
              </a:lnSpc>
              <a:spcBef>
                <a:spcPts val="37"/>
              </a:spcBef>
            </a:pPr>
            <a:endParaRPr sz="750" dirty="0"/>
          </a:p>
          <a:p>
            <a:pPr marL="615950">
              <a:lnSpc>
                <a:spcPct val="100000"/>
              </a:lnSpc>
              <a:tabLst>
                <a:tab pos="902335" algn="l"/>
              </a:tabLst>
            </a:pPr>
            <a:r>
              <a:rPr sz="2000" spc="-1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–	HP,</a:t>
            </a:r>
            <a:r>
              <a:rPr sz="2000" spc="-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2000" spc="-1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TOBII,</a:t>
            </a:r>
            <a:r>
              <a:rPr sz="2000" spc="-5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2000" spc="-1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Smart</a:t>
            </a:r>
            <a:r>
              <a:rPr sz="2000" spc="4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2000" spc="-1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Eye,</a:t>
            </a:r>
            <a:r>
              <a:rPr sz="2000" spc="-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2000" spc="-1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Noldus,</a:t>
            </a:r>
            <a:r>
              <a:rPr sz="2000" spc="-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2000" spc="-1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Hyperlink,</a:t>
            </a:r>
            <a:r>
              <a:rPr sz="2000" spc="9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2000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唐硕</a:t>
            </a:r>
            <a:r>
              <a:rPr sz="2000" spc="-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,</a:t>
            </a:r>
            <a:r>
              <a:rPr sz="2000" spc="2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2000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悠识</a:t>
            </a:r>
            <a:r>
              <a:rPr sz="2000" spc="-1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(Axure)</a:t>
            </a:r>
            <a:endParaRPr sz="2000" dirty="0">
              <a:latin typeface="Microsoft JhengHei"/>
              <a:cs typeface="Microsoft JhengHei"/>
            </a:endParaRPr>
          </a:p>
          <a:p>
            <a:pPr>
              <a:lnSpc>
                <a:spcPts val="800"/>
              </a:lnSpc>
              <a:spcBef>
                <a:spcPts val="20"/>
              </a:spcBef>
            </a:pPr>
            <a:endParaRPr sz="800" dirty="0"/>
          </a:p>
          <a:p>
            <a:pPr marL="158750">
              <a:lnSpc>
                <a:spcPct val="100000"/>
              </a:lnSpc>
              <a:tabLst>
                <a:tab pos="502920" algn="l"/>
              </a:tabLst>
            </a:pPr>
            <a:r>
              <a:rPr sz="2500" spc="-1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•	</a:t>
            </a:r>
            <a:r>
              <a:rPr sz="2500" spc="-2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谁来参加这个研讨会</a:t>
            </a:r>
            <a:r>
              <a:rPr sz="2500" spc="-15" dirty="0" smtClean="0">
                <a:solidFill>
                  <a:srgbClr val="333333"/>
                </a:solidFill>
                <a:latin typeface="Microsoft JhengHei"/>
                <a:cs typeface="Microsoft JhengHei"/>
              </a:rPr>
              <a:t>?</a:t>
            </a:r>
            <a:endParaRPr sz="2500" dirty="0">
              <a:latin typeface="Microsoft JhengHei"/>
              <a:cs typeface="Microsoft JhengHei"/>
            </a:endParaRPr>
          </a:p>
          <a:p>
            <a:pPr>
              <a:lnSpc>
                <a:spcPts val="700"/>
              </a:lnSpc>
              <a:spcBef>
                <a:spcPts val="48"/>
              </a:spcBef>
            </a:pPr>
            <a:endParaRPr sz="700" dirty="0"/>
          </a:p>
          <a:p>
            <a:pPr marL="615950">
              <a:lnSpc>
                <a:spcPct val="100000"/>
              </a:lnSpc>
              <a:tabLst>
                <a:tab pos="901065" algn="l"/>
              </a:tabLst>
            </a:pPr>
            <a:r>
              <a:rPr sz="180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–	互联</a:t>
            </a:r>
            <a:r>
              <a:rPr sz="1800" spc="1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网</a:t>
            </a:r>
            <a:r>
              <a:rPr sz="1800" spc="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企业：阿里巴巴，腾讯，百度，网易，新浪，Google,</a:t>
            </a:r>
            <a:r>
              <a:rPr sz="1800" spc="-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1800" spc="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..</a:t>
            </a:r>
            <a:endParaRPr sz="1800" dirty="0">
              <a:latin typeface="Microsoft JhengHei"/>
              <a:cs typeface="Microsoft JhengHei"/>
            </a:endParaRPr>
          </a:p>
          <a:p>
            <a:pPr>
              <a:lnSpc>
                <a:spcPts val="600"/>
              </a:lnSpc>
              <a:spcBef>
                <a:spcPts val="47"/>
              </a:spcBef>
            </a:pPr>
            <a:endParaRPr sz="600" dirty="0"/>
          </a:p>
          <a:p>
            <a:pPr marL="902335" indent="-287020">
              <a:lnSpc>
                <a:spcPct val="100000"/>
              </a:lnSpc>
              <a:buClr>
                <a:srgbClr val="003366"/>
              </a:buClr>
              <a:buFont typeface="Microsoft JhengHei"/>
              <a:buChar char="–"/>
              <a:tabLst>
                <a:tab pos="902335" algn="l"/>
              </a:tabLst>
            </a:pPr>
            <a:r>
              <a:rPr sz="180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知名品牌：微软，</a:t>
            </a:r>
            <a:r>
              <a:rPr sz="1800" spc="-1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HP</a:t>
            </a:r>
            <a:r>
              <a:rPr sz="1800" spc="-2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1800" spc="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，</a:t>
            </a:r>
            <a:r>
              <a:rPr sz="1800" spc="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 </a:t>
            </a:r>
            <a:r>
              <a:rPr sz="1800" spc="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Noki</a:t>
            </a:r>
            <a:r>
              <a:rPr sz="1800" spc="-3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a</a:t>
            </a:r>
            <a:r>
              <a:rPr sz="1800" spc="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，</a:t>
            </a:r>
            <a:r>
              <a:rPr sz="1800" spc="-1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HSB</a:t>
            </a:r>
            <a:r>
              <a:rPr sz="1800" spc="-2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C</a:t>
            </a:r>
            <a:r>
              <a:rPr sz="1800" spc="-1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…</a:t>
            </a:r>
            <a:endParaRPr sz="1800" dirty="0">
              <a:latin typeface="Microsoft JhengHei"/>
              <a:cs typeface="Microsoft JhengHei"/>
            </a:endParaRPr>
          </a:p>
          <a:p>
            <a:pPr>
              <a:lnSpc>
                <a:spcPts val="600"/>
              </a:lnSpc>
              <a:spcBef>
                <a:spcPts val="48"/>
              </a:spcBef>
              <a:buClr>
                <a:srgbClr val="003366"/>
              </a:buClr>
              <a:buFont typeface="Microsoft JhengHei"/>
              <a:buChar char="–"/>
            </a:pPr>
            <a:endParaRPr sz="600" dirty="0"/>
          </a:p>
          <a:p>
            <a:pPr marL="615950">
              <a:lnSpc>
                <a:spcPct val="100000"/>
              </a:lnSpc>
              <a:tabLst>
                <a:tab pos="901065" algn="l"/>
              </a:tabLst>
            </a:pPr>
            <a:r>
              <a:rPr sz="180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–	软</a:t>
            </a:r>
            <a:r>
              <a:rPr sz="1800" spc="1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件</a:t>
            </a:r>
            <a:r>
              <a:rPr sz="1800" spc="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公司：群硕软件，金蝶软件..</a:t>
            </a:r>
            <a:endParaRPr sz="1800" dirty="0">
              <a:latin typeface="Microsoft JhengHei"/>
              <a:cs typeface="Microsoft JhengHei"/>
            </a:endParaRPr>
          </a:p>
          <a:p>
            <a:pPr>
              <a:lnSpc>
                <a:spcPts val="650"/>
              </a:lnSpc>
              <a:spcBef>
                <a:spcPts val="37"/>
              </a:spcBef>
            </a:pPr>
            <a:endParaRPr sz="650" dirty="0"/>
          </a:p>
          <a:p>
            <a:pPr marL="615950">
              <a:lnSpc>
                <a:spcPct val="100000"/>
              </a:lnSpc>
              <a:tabLst>
                <a:tab pos="901065" algn="l"/>
              </a:tabLst>
            </a:pPr>
            <a:r>
              <a:rPr sz="180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–	产</a:t>
            </a:r>
            <a:r>
              <a:rPr sz="1800" spc="1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品</a:t>
            </a:r>
            <a:r>
              <a:rPr sz="1800" spc="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制造商：华为，海尔，</a:t>
            </a:r>
            <a:r>
              <a:rPr sz="1800" spc="-1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TCL</a:t>
            </a:r>
            <a:r>
              <a:rPr sz="1800" spc="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，</a:t>
            </a:r>
            <a:r>
              <a:rPr sz="2000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步步高</a:t>
            </a:r>
            <a:endParaRPr sz="2000" dirty="0">
              <a:latin typeface="Microsoft JhengHei"/>
              <a:cs typeface="Microsoft JhengHei"/>
            </a:endParaRPr>
          </a:p>
          <a:p>
            <a:pPr>
              <a:lnSpc>
                <a:spcPts val="650"/>
              </a:lnSpc>
              <a:spcBef>
                <a:spcPts val="30"/>
              </a:spcBef>
            </a:pPr>
            <a:endParaRPr sz="650" dirty="0"/>
          </a:p>
          <a:p>
            <a:pPr marL="901065" indent="-285115">
              <a:lnSpc>
                <a:spcPct val="100000"/>
              </a:lnSpc>
              <a:buClr>
                <a:srgbClr val="003366"/>
              </a:buClr>
              <a:buFont typeface="Microsoft JhengHei"/>
              <a:buChar char="–"/>
              <a:tabLst>
                <a:tab pos="901065" algn="l"/>
              </a:tabLst>
            </a:pPr>
            <a:r>
              <a:rPr sz="180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软件</a:t>
            </a:r>
            <a:r>
              <a:rPr sz="1800" spc="1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商</a:t>
            </a:r>
            <a:r>
              <a:rPr sz="1800" spc="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：Autodesk..</a:t>
            </a:r>
            <a:endParaRPr sz="1800" dirty="0">
              <a:latin typeface="Microsoft JhengHei"/>
              <a:cs typeface="Microsoft JhengHei"/>
            </a:endParaRPr>
          </a:p>
          <a:p>
            <a:pPr>
              <a:lnSpc>
                <a:spcPts val="600"/>
              </a:lnSpc>
              <a:spcBef>
                <a:spcPts val="48"/>
              </a:spcBef>
            </a:pPr>
            <a:endParaRPr sz="600" dirty="0"/>
          </a:p>
          <a:p>
            <a:pPr marL="615950">
              <a:lnSpc>
                <a:spcPct val="100000"/>
              </a:lnSpc>
              <a:tabLst>
                <a:tab pos="902335" algn="l"/>
              </a:tabLst>
            </a:pPr>
            <a:r>
              <a:rPr sz="180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–	</a:t>
            </a:r>
            <a:r>
              <a:rPr sz="1800" spc="-1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U</a:t>
            </a:r>
            <a:r>
              <a:rPr sz="1800" spc="-4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X</a:t>
            </a:r>
            <a:r>
              <a:rPr sz="1800" spc="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相关领域公司：</a:t>
            </a:r>
            <a:r>
              <a:rPr sz="1800" spc="-1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HF</a:t>
            </a:r>
            <a:r>
              <a:rPr sz="1800" spc="-3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I</a:t>
            </a:r>
            <a:r>
              <a:rPr sz="1800" spc="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，唐硕，</a:t>
            </a:r>
            <a:r>
              <a:rPr sz="1800" spc="-2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伊萨尔…</a:t>
            </a:r>
            <a:endParaRPr sz="1800" dirty="0">
              <a:latin typeface="Microsoft JhengHei"/>
              <a:cs typeface="Microsoft JhengHei"/>
            </a:endParaRPr>
          </a:p>
          <a:p>
            <a:pPr>
              <a:lnSpc>
                <a:spcPts val="600"/>
              </a:lnSpc>
              <a:spcBef>
                <a:spcPts val="48"/>
              </a:spcBef>
            </a:pPr>
            <a:endParaRPr sz="600" dirty="0"/>
          </a:p>
          <a:p>
            <a:pPr marL="615950">
              <a:lnSpc>
                <a:spcPct val="100000"/>
              </a:lnSpc>
              <a:tabLst>
                <a:tab pos="902335" algn="l"/>
              </a:tabLst>
            </a:pPr>
            <a:r>
              <a:rPr sz="180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–	约</a:t>
            </a:r>
            <a:r>
              <a:rPr sz="1800" spc="-1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300-40</a:t>
            </a:r>
            <a:r>
              <a:rPr sz="1800" spc="-95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0</a:t>
            </a:r>
            <a:r>
              <a:rPr sz="1800" spc="0" dirty="0" smtClean="0">
                <a:solidFill>
                  <a:srgbClr val="003366"/>
                </a:solidFill>
                <a:latin typeface="Microsoft JhengHei"/>
                <a:cs typeface="Microsoft JhengHei"/>
              </a:rPr>
              <a:t>人</a:t>
            </a:r>
            <a:endParaRPr sz="1800" dirty="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UserXper</a:t>
            </a:r>
            <a:r>
              <a:rPr sz="18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-5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W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eb User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Experience</a:t>
            </a:r>
            <a:r>
              <a:rPr sz="1600" b="1" spc="-5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–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-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S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o</a:t>
            </a:r>
            <a:r>
              <a:rPr sz="1600" b="1" spc="2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f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twa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e / </a:t>
            </a:r>
            <a:r>
              <a:rPr sz="1600" b="1" spc="-14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T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raining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/</a:t>
            </a:r>
            <a:r>
              <a:rPr sz="1600" b="1" spc="-25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777777"/>
                </a:solidFill>
                <a:latin typeface="Microsoft JhengHei"/>
                <a:cs typeface="Microsoft JhengHei"/>
              </a:rPr>
              <a:t>Planning</a:t>
            </a:r>
            <a:endParaRPr sz="1600">
              <a:latin typeface="Microsoft JhengHei"/>
              <a:cs typeface="Microsoft JhengHei"/>
            </a:endParaRPr>
          </a:p>
          <a:p>
            <a:pPr marL="2246630">
              <a:lnSpc>
                <a:spcPct val="100000"/>
              </a:lnSpc>
            </a:pPr>
            <a:r>
              <a:rPr sz="1200" dirty="0" smtClean="0">
                <a:latin typeface="MingLiU"/>
                <a:cs typeface="MingLiU"/>
              </a:rPr>
              <a:t>互联网／软件产品规划设计应用专家论坛</a:t>
            </a:r>
            <a:endParaRPr sz="1200">
              <a:latin typeface="MingLiU"/>
              <a:cs typeface="MingLi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4139">
              <a:lnSpc>
                <a:spcPct val="100000"/>
              </a:lnSpc>
            </a:pPr>
            <a:r>
              <a:rPr sz="1200" b="1" dirty="0" smtClean="0">
                <a:latin typeface="Microsoft JhengHei"/>
                <a:cs typeface="Microsoft JhengHei"/>
              </a:rPr>
              <a:t>-</a:t>
            </a:r>
            <a:fld id="{81D60167-4931-47E6-BA6A-407CBD079E47}" type="slidenum">
              <a:rPr sz="1200" b="1" spc="-10" dirty="0" smtClean="0">
                <a:latin typeface="Microsoft JhengHei"/>
                <a:cs typeface="Microsoft JhengHei"/>
              </a:rPr>
              <a:t>9</a:t>
            </a:fld>
            <a:r>
              <a:rPr sz="1200" b="1" spc="-10" dirty="0" smtClean="0">
                <a:latin typeface="Microsoft JhengHei"/>
                <a:cs typeface="Microsoft JhengHei"/>
              </a:rPr>
              <a:t>-</a:t>
            </a:r>
            <a:endParaRPr sz="12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1589</Words>
  <Application>Microsoft Office PowerPoint</Application>
  <PresentationFormat>自定义</PresentationFormat>
  <Paragraphs>614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7" baseType="lpstr">
      <vt:lpstr>Microsoft JhengHei</vt:lpstr>
      <vt:lpstr>MingLiU</vt:lpstr>
      <vt:lpstr>Arial</vt:lpstr>
      <vt:lpstr>Bell MT</vt:lpstr>
      <vt:lpstr>Calibri</vt:lpstr>
      <vt:lpstr>Lucida Sans</vt:lpstr>
      <vt:lpstr>Verdana</vt:lpstr>
      <vt:lpstr>Office Theme</vt:lpstr>
      <vt:lpstr>PowerPoint 演示文稿</vt:lpstr>
      <vt:lpstr>PowerPoint 演示文稿</vt:lpstr>
      <vt:lpstr>PowerPoint 演示文稿</vt:lpstr>
      <vt:lpstr>蔡明哲 Richard Tsai</vt:lpstr>
      <vt:lpstr>PowerPoint 演示文稿</vt:lpstr>
      <vt:lpstr>Richard服务过的品牌</vt:lpstr>
      <vt:lpstr>悠识数字(UserXper)的服务项目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去年，有位朋友在MSN上问我：</vt:lpstr>
      <vt:lpstr>征网站企划</vt:lpstr>
      <vt:lpstr>征网站企划</vt:lpstr>
      <vt:lpstr>征网站企划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Simunication (Web-based prototyping service)</vt:lpstr>
      <vt:lpstr>PowerPoint 演示文稿</vt:lpstr>
      <vt:lpstr>PowerPoint 演示文稿</vt:lpstr>
      <vt:lpstr>广义泛称 Wireframe/ Prototyping Tool</vt:lpstr>
      <vt:lpstr>客户说：我们的网站要有浮水印广告</vt:lpstr>
      <vt:lpstr>15年前, 架网站的方法</vt:lpstr>
      <vt:lpstr>PowerPoint 演示文稿</vt:lpstr>
      <vt:lpstr>PowerPoint 演示文稿</vt:lpstr>
      <vt:lpstr>PowerPoint 演示文稿</vt:lpstr>
      <vt:lpstr>方法: User-Centered Design</vt:lpstr>
      <vt:lpstr>PowerPoint 演示文稿</vt:lpstr>
      <vt:lpstr>PowerPoint 演示文稿</vt:lpstr>
      <vt:lpstr>Website Prototype的应用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孙树斌</cp:lastModifiedBy>
  <cp:revision>1</cp:revision>
  <dcterms:created xsi:type="dcterms:W3CDTF">2013-03-07T11:49:55Z</dcterms:created>
  <dcterms:modified xsi:type="dcterms:W3CDTF">2013-03-07T03:54:36Z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2009-05-14T00:00:00Z</vt:filetime>
  </property>
  <property fmtid="{D5CDD505-2E9C-101B-9397-08002B2CF9AE}" pid="3" name="LastSaved">
    <vt:filetime>2013-03-07T00:00:00Z</vt:filetime>
  </property>
</Properties>
</file>