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#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#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27835" y="2018664"/>
            <a:ext cx="2783624" cy="35155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#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#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" y="0"/>
            <a:ext cx="9143860" cy="6856348"/>
          </a:xfrm>
          <a:custGeom>
            <a:avLst/>
            <a:gdLst/>
            <a:ahLst/>
            <a:cxnLst/>
            <a:rect l="l" t="t" r="r" b="b"/>
            <a:pathLst>
              <a:path w="9143860" h="6856348">
                <a:moveTo>
                  <a:pt x="0" y="1651"/>
                </a:moveTo>
                <a:lnTo>
                  <a:pt x="0" y="6858000"/>
                </a:lnTo>
                <a:lnTo>
                  <a:pt x="9143860" y="6858000"/>
                </a:lnTo>
                <a:lnTo>
                  <a:pt x="9143860" y="1651"/>
                </a:lnTo>
                <a:lnTo>
                  <a:pt x="0" y="1651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#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" y="0"/>
            <a:ext cx="9143860" cy="6856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835" y="488823"/>
            <a:ext cx="8070329" cy="6822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835" y="2018664"/>
            <a:ext cx="8070329" cy="1977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71973" y="6283071"/>
            <a:ext cx="247813" cy="2241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#</a:t>
            </a:fld>
            <a:endParaRPr sz="1400">
              <a:latin typeface="Arial"/>
              <a:cs typeface="Arial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ex.song@ogilvy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" y="0"/>
            <a:ext cx="9143860" cy="6856348"/>
          </a:xfrm>
          <a:custGeom>
            <a:avLst/>
            <a:gdLst/>
            <a:ahLst/>
            <a:cxnLst/>
            <a:rect l="l" t="t" r="r" b="b"/>
            <a:pathLst>
              <a:path w="9143860" h="6856348">
                <a:moveTo>
                  <a:pt x="0" y="1651"/>
                </a:moveTo>
                <a:lnTo>
                  <a:pt x="0" y="6858000"/>
                </a:lnTo>
                <a:lnTo>
                  <a:pt x="9143860" y="6858000"/>
                </a:lnTo>
                <a:lnTo>
                  <a:pt x="9143860" y="1651"/>
                </a:lnTo>
                <a:lnTo>
                  <a:pt x="0" y="1651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09909" y="2539873"/>
            <a:ext cx="6124575" cy="621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>
                <a:solidFill>
                  <a:srgbClr val="FFFFFF"/>
                </a:solidFill>
                <a:latin typeface="Microsoft YaHei UI"/>
                <a:cs typeface="Microsoft YaHei UI"/>
              </a:rPr>
              <a:t>互联网的用户体验设计过程</a:t>
            </a:r>
            <a:endParaRPr sz="4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017" y="4458589"/>
            <a:ext cx="211074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Microsoft YaHei UI"/>
                <a:cs typeface="Microsoft YaHei UI"/>
                <a:hlinkClick r:id="rId2"/>
              </a:rPr>
              <a:t>rex.song@ogilvy.com</a:t>
            </a:r>
            <a:endParaRPr sz="1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909" y="3498976"/>
            <a:ext cx="4753356" cy="936497"/>
          </a:xfrm>
          <a:custGeom>
            <a:avLst/>
            <a:gdLst/>
            <a:ahLst/>
            <a:cxnLst/>
            <a:rect l="l" t="t" r="r" b="b"/>
            <a:pathLst>
              <a:path w="4753356" h="936497">
                <a:moveTo>
                  <a:pt x="4753356" y="156209"/>
                </a:moveTo>
                <a:lnTo>
                  <a:pt x="4747377" y="113094"/>
                </a:lnTo>
                <a:lnTo>
                  <a:pt x="4730554" y="74701"/>
                </a:lnTo>
                <a:lnTo>
                  <a:pt x="4704549" y="42626"/>
                </a:lnTo>
                <a:lnTo>
                  <a:pt x="4671029" y="18463"/>
                </a:lnTo>
                <a:lnTo>
                  <a:pt x="4631658" y="3807"/>
                </a:lnTo>
                <a:lnTo>
                  <a:pt x="156209" y="0"/>
                </a:lnTo>
                <a:lnTo>
                  <a:pt x="141528" y="677"/>
                </a:lnTo>
                <a:lnTo>
                  <a:pt x="100005" y="10370"/>
                </a:lnTo>
                <a:lnTo>
                  <a:pt x="63557" y="30311"/>
                </a:lnTo>
                <a:lnTo>
                  <a:pt x="33851" y="58906"/>
                </a:lnTo>
                <a:lnTo>
                  <a:pt x="12552" y="94559"/>
                </a:lnTo>
                <a:lnTo>
                  <a:pt x="1324" y="135677"/>
                </a:lnTo>
                <a:lnTo>
                  <a:pt x="0" y="780288"/>
                </a:lnTo>
                <a:lnTo>
                  <a:pt x="684" y="794969"/>
                </a:lnTo>
                <a:lnTo>
                  <a:pt x="10463" y="836492"/>
                </a:lnTo>
                <a:lnTo>
                  <a:pt x="30532" y="872940"/>
                </a:lnTo>
                <a:lnTo>
                  <a:pt x="59227" y="902646"/>
                </a:lnTo>
                <a:lnTo>
                  <a:pt x="94882" y="923945"/>
                </a:lnTo>
                <a:lnTo>
                  <a:pt x="135833" y="935173"/>
                </a:lnTo>
                <a:lnTo>
                  <a:pt x="4597146" y="936497"/>
                </a:lnTo>
                <a:lnTo>
                  <a:pt x="4611827" y="935813"/>
                </a:lnTo>
                <a:lnTo>
                  <a:pt x="4653350" y="926034"/>
                </a:lnTo>
                <a:lnTo>
                  <a:pt x="4689798" y="905965"/>
                </a:lnTo>
                <a:lnTo>
                  <a:pt x="4719504" y="877270"/>
                </a:lnTo>
                <a:lnTo>
                  <a:pt x="4740803" y="841615"/>
                </a:lnTo>
                <a:lnTo>
                  <a:pt x="4752031" y="800664"/>
                </a:lnTo>
                <a:lnTo>
                  <a:pt x="4753356" y="156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26909" y="3498976"/>
            <a:ext cx="4753356" cy="936497"/>
          </a:xfrm>
          <a:custGeom>
            <a:avLst/>
            <a:gdLst/>
            <a:ahLst/>
            <a:cxnLst/>
            <a:rect l="l" t="t" r="r" b="b"/>
            <a:pathLst>
              <a:path w="4753356" h="936497">
                <a:moveTo>
                  <a:pt x="156209" y="0"/>
                </a:moveTo>
                <a:lnTo>
                  <a:pt x="113364" y="5921"/>
                </a:lnTo>
                <a:lnTo>
                  <a:pt x="75040" y="22623"/>
                </a:lnTo>
                <a:lnTo>
                  <a:pt x="42902" y="48511"/>
                </a:lnTo>
                <a:lnTo>
                  <a:pt x="18615" y="81989"/>
                </a:lnTo>
                <a:lnTo>
                  <a:pt x="3845" y="121463"/>
                </a:lnTo>
                <a:lnTo>
                  <a:pt x="0" y="780288"/>
                </a:lnTo>
                <a:lnTo>
                  <a:pt x="684" y="794969"/>
                </a:lnTo>
                <a:lnTo>
                  <a:pt x="10463" y="836492"/>
                </a:lnTo>
                <a:lnTo>
                  <a:pt x="30532" y="872940"/>
                </a:lnTo>
                <a:lnTo>
                  <a:pt x="59227" y="902646"/>
                </a:lnTo>
                <a:lnTo>
                  <a:pt x="94882" y="923945"/>
                </a:lnTo>
                <a:lnTo>
                  <a:pt x="135833" y="935173"/>
                </a:lnTo>
                <a:lnTo>
                  <a:pt x="4597146" y="936497"/>
                </a:lnTo>
                <a:lnTo>
                  <a:pt x="4611827" y="935813"/>
                </a:lnTo>
                <a:lnTo>
                  <a:pt x="4653350" y="926034"/>
                </a:lnTo>
                <a:lnTo>
                  <a:pt x="4689798" y="905965"/>
                </a:lnTo>
                <a:lnTo>
                  <a:pt x="4719504" y="877270"/>
                </a:lnTo>
                <a:lnTo>
                  <a:pt x="4740803" y="841615"/>
                </a:lnTo>
                <a:lnTo>
                  <a:pt x="4752031" y="800664"/>
                </a:lnTo>
                <a:lnTo>
                  <a:pt x="4753356" y="156209"/>
                </a:lnTo>
                <a:lnTo>
                  <a:pt x="4752671" y="141411"/>
                </a:lnTo>
                <a:lnTo>
                  <a:pt x="4742892" y="99693"/>
                </a:lnTo>
                <a:lnTo>
                  <a:pt x="4722823" y="63229"/>
                </a:lnTo>
                <a:lnTo>
                  <a:pt x="4694128" y="33614"/>
                </a:lnTo>
                <a:lnTo>
                  <a:pt x="4658473" y="12443"/>
                </a:lnTo>
                <a:lnTo>
                  <a:pt x="4617522" y="1310"/>
                </a:lnTo>
                <a:lnTo>
                  <a:pt x="156209" y="0"/>
                </a:lnTo>
                <a:close/>
              </a:path>
            </a:pathLst>
          </a:custGeom>
          <a:ln w="9525">
            <a:solidFill>
              <a:srgbClr val="B2B2B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26909" y="2058797"/>
            <a:ext cx="4753356" cy="936497"/>
          </a:xfrm>
          <a:custGeom>
            <a:avLst/>
            <a:gdLst/>
            <a:ahLst/>
            <a:cxnLst/>
            <a:rect l="l" t="t" r="r" b="b"/>
            <a:pathLst>
              <a:path w="4753356" h="936497">
                <a:moveTo>
                  <a:pt x="4753356" y="156209"/>
                </a:moveTo>
                <a:lnTo>
                  <a:pt x="4747377" y="113364"/>
                </a:lnTo>
                <a:lnTo>
                  <a:pt x="4730554" y="75040"/>
                </a:lnTo>
                <a:lnTo>
                  <a:pt x="4704549" y="42902"/>
                </a:lnTo>
                <a:lnTo>
                  <a:pt x="4671029" y="18615"/>
                </a:lnTo>
                <a:lnTo>
                  <a:pt x="4631658" y="3845"/>
                </a:lnTo>
                <a:lnTo>
                  <a:pt x="156209" y="0"/>
                </a:lnTo>
                <a:lnTo>
                  <a:pt x="141528" y="684"/>
                </a:lnTo>
                <a:lnTo>
                  <a:pt x="100005" y="10463"/>
                </a:lnTo>
                <a:lnTo>
                  <a:pt x="63557" y="30532"/>
                </a:lnTo>
                <a:lnTo>
                  <a:pt x="33851" y="59227"/>
                </a:lnTo>
                <a:lnTo>
                  <a:pt x="12552" y="94882"/>
                </a:lnTo>
                <a:lnTo>
                  <a:pt x="1324" y="135833"/>
                </a:lnTo>
                <a:lnTo>
                  <a:pt x="0" y="780288"/>
                </a:lnTo>
                <a:lnTo>
                  <a:pt x="684" y="795086"/>
                </a:lnTo>
                <a:lnTo>
                  <a:pt x="10463" y="836804"/>
                </a:lnTo>
                <a:lnTo>
                  <a:pt x="30532" y="873268"/>
                </a:lnTo>
                <a:lnTo>
                  <a:pt x="59227" y="902883"/>
                </a:lnTo>
                <a:lnTo>
                  <a:pt x="94882" y="924054"/>
                </a:lnTo>
                <a:lnTo>
                  <a:pt x="135833" y="935187"/>
                </a:lnTo>
                <a:lnTo>
                  <a:pt x="4597146" y="936497"/>
                </a:lnTo>
                <a:lnTo>
                  <a:pt x="4611827" y="935820"/>
                </a:lnTo>
                <a:lnTo>
                  <a:pt x="4653350" y="926127"/>
                </a:lnTo>
                <a:lnTo>
                  <a:pt x="4689798" y="906186"/>
                </a:lnTo>
                <a:lnTo>
                  <a:pt x="4719504" y="877591"/>
                </a:lnTo>
                <a:lnTo>
                  <a:pt x="4740803" y="841938"/>
                </a:lnTo>
                <a:lnTo>
                  <a:pt x="4752031" y="800820"/>
                </a:lnTo>
                <a:lnTo>
                  <a:pt x="4753356" y="156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26909" y="2058797"/>
            <a:ext cx="4753356" cy="936497"/>
          </a:xfrm>
          <a:custGeom>
            <a:avLst/>
            <a:gdLst/>
            <a:ahLst/>
            <a:cxnLst/>
            <a:rect l="l" t="t" r="r" b="b"/>
            <a:pathLst>
              <a:path w="4753356" h="936497">
                <a:moveTo>
                  <a:pt x="156209" y="0"/>
                </a:moveTo>
                <a:lnTo>
                  <a:pt x="113364" y="5978"/>
                </a:lnTo>
                <a:lnTo>
                  <a:pt x="75040" y="22801"/>
                </a:lnTo>
                <a:lnTo>
                  <a:pt x="42902" y="48806"/>
                </a:lnTo>
                <a:lnTo>
                  <a:pt x="18615" y="82326"/>
                </a:lnTo>
                <a:lnTo>
                  <a:pt x="3845" y="121697"/>
                </a:lnTo>
                <a:lnTo>
                  <a:pt x="0" y="780288"/>
                </a:lnTo>
                <a:lnTo>
                  <a:pt x="684" y="795086"/>
                </a:lnTo>
                <a:lnTo>
                  <a:pt x="10463" y="836804"/>
                </a:lnTo>
                <a:lnTo>
                  <a:pt x="30532" y="873268"/>
                </a:lnTo>
                <a:lnTo>
                  <a:pt x="59227" y="902883"/>
                </a:lnTo>
                <a:lnTo>
                  <a:pt x="94882" y="924054"/>
                </a:lnTo>
                <a:lnTo>
                  <a:pt x="135833" y="935187"/>
                </a:lnTo>
                <a:lnTo>
                  <a:pt x="4597146" y="936497"/>
                </a:lnTo>
                <a:lnTo>
                  <a:pt x="4611827" y="935820"/>
                </a:lnTo>
                <a:lnTo>
                  <a:pt x="4653350" y="926127"/>
                </a:lnTo>
                <a:lnTo>
                  <a:pt x="4689798" y="906186"/>
                </a:lnTo>
                <a:lnTo>
                  <a:pt x="4719504" y="877591"/>
                </a:lnTo>
                <a:lnTo>
                  <a:pt x="4740803" y="841938"/>
                </a:lnTo>
                <a:lnTo>
                  <a:pt x="4752031" y="800820"/>
                </a:lnTo>
                <a:lnTo>
                  <a:pt x="4753356" y="156209"/>
                </a:lnTo>
                <a:lnTo>
                  <a:pt x="4752671" y="141528"/>
                </a:lnTo>
                <a:lnTo>
                  <a:pt x="4742892" y="100005"/>
                </a:lnTo>
                <a:lnTo>
                  <a:pt x="4722823" y="63557"/>
                </a:lnTo>
                <a:lnTo>
                  <a:pt x="4694128" y="33851"/>
                </a:lnTo>
                <a:lnTo>
                  <a:pt x="4658473" y="12552"/>
                </a:lnTo>
                <a:lnTo>
                  <a:pt x="4617522" y="1324"/>
                </a:lnTo>
                <a:lnTo>
                  <a:pt x="156209" y="0"/>
                </a:lnTo>
                <a:close/>
              </a:path>
            </a:pathLst>
          </a:custGeom>
          <a:ln w="9525">
            <a:solidFill>
              <a:srgbClr val="B2B2B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6835" y="488823"/>
            <a:ext cx="1701164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设计图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811" y="2274442"/>
            <a:ext cx="1513332" cy="503681"/>
          </a:xfrm>
          <a:custGeom>
            <a:avLst/>
            <a:gdLst/>
            <a:ahLst/>
            <a:cxnLst/>
            <a:rect l="l" t="t" r="r" b="b"/>
            <a:pathLst>
              <a:path w="1513332" h="503681">
                <a:moveTo>
                  <a:pt x="83819" y="0"/>
                </a:moveTo>
                <a:lnTo>
                  <a:pt x="43273" y="10727"/>
                </a:lnTo>
                <a:lnTo>
                  <a:pt x="13397" y="39016"/>
                </a:lnTo>
                <a:lnTo>
                  <a:pt x="182" y="79027"/>
                </a:lnTo>
                <a:lnTo>
                  <a:pt x="0" y="419862"/>
                </a:lnTo>
                <a:lnTo>
                  <a:pt x="1274" y="434452"/>
                </a:lnTo>
                <a:lnTo>
                  <a:pt x="18592" y="472364"/>
                </a:lnTo>
                <a:lnTo>
                  <a:pt x="51430" y="497119"/>
                </a:lnTo>
                <a:lnTo>
                  <a:pt x="1429511" y="503681"/>
                </a:lnTo>
                <a:lnTo>
                  <a:pt x="1443907" y="502430"/>
                </a:lnTo>
                <a:lnTo>
                  <a:pt x="1481694" y="485329"/>
                </a:lnTo>
                <a:lnTo>
                  <a:pt x="1506662" y="452573"/>
                </a:lnTo>
                <a:lnTo>
                  <a:pt x="1513332" y="84581"/>
                </a:lnTo>
                <a:lnTo>
                  <a:pt x="1512068" y="70031"/>
                </a:lnTo>
                <a:lnTo>
                  <a:pt x="1494896" y="31977"/>
                </a:lnTo>
                <a:lnTo>
                  <a:pt x="1462309" y="6857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22279" y="2365629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用户模型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8793" y="2274442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20" y="0"/>
                </a:moveTo>
                <a:lnTo>
                  <a:pt x="42935" y="10727"/>
                </a:lnTo>
                <a:lnTo>
                  <a:pt x="13207" y="39016"/>
                </a:lnTo>
                <a:lnTo>
                  <a:pt x="178" y="79027"/>
                </a:lnTo>
                <a:lnTo>
                  <a:pt x="0" y="419862"/>
                </a:lnTo>
                <a:lnTo>
                  <a:pt x="1251" y="434452"/>
                </a:lnTo>
                <a:lnTo>
                  <a:pt x="18352" y="472364"/>
                </a:lnTo>
                <a:lnTo>
                  <a:pt x="51108" y="497119"/>
                </a:lnTo>
                <a:lnTo>
                  <a:pt x="1428750" y="503681"/>
                </a:lnTo>
                <a:lnTo>
                  <a:pt x="1443340" y="502430"/>
                </a:lnTo>
                <a:lnTo>
                  <a:pt x="1481252" y="485329"/>
                </a:lnTo>
                <a:lnTo>
                  <a:pt x="1506007" y="452573"/>
                </a:lnTo>
                <a:lnTo>
                  <a:pt x="1512570" y="84581"/>
                </a:lnTo>
                <a:lnTo>
                  <a:pt x="1511330" y="70031"/>
                </a:lnTo>
                <a:lnTo>
                  <a:pt x="1494373" y="31977"/>
                </a:lnTo>
                <a:lnTo>
                  <a:pt x="1461870" y="6857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45261" y="2365629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功能模型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4259" y="5229479"/>
            <a:ext cx="1513332" cy="502919"/>
          </a:xfrm>
          <a:custGeom>
            <a:avLst/>
            <a:gdLst/>
            <a:ahLst/>
            <a:cxnLst/>
            <a:rect l="l" t="t" r="r" b="b"/>
            <a:pathLst>
              <a:path w="1513331" h="502920">
                <a:moveTo>
                  <a:pt x="83819" y="0"/>
                </a:moveTo>
                <a:lnTo>
                  <a:pt x="43108" y="10635"/>
                </a:lnTo>
                <a:lnTo>
                  <a:pt x="13192" y="38797"/>
                </a:lnTo>
                <a:lnTo>
                  <a:pt x="144" y="78869"/>
                </a:lnTo>
                <a:lnTo>
                  <a:pt x="0" y="419100"/>
                </a:lnTo>
                <a:lnTo>
                  <a:pt x="1274" y="433690"/>
                </a:lnTo>
                <a:lnTo>
                  <a:pt x="18592" y="471602"/>
                </a:lnTo>
                <a:lnTo>
                  <a:pt x="51430" y="496357"/>
                </a:lnTo>
                <a:lnTo>
                  <a:pt x="1429511" y="502919"/>
                </a:lnTo>
                <a:lnTo>
                  <a:pt x="1444102" y="501668"/>
                </a:lnTo>
                <a:lnTo>
                  <a:pt x="1482014" y="484567"/>
                </a:lnTo>
                <a:lnTo>
                  <a:pt x="1506769" y="451811"/>
                </a:lnTo>
                <a:lnTo>
                  <a:pt x="1513332" y="83819"/>
                </a:lnTo>
                <a:lnTo>
                  <a:pt x="1512080" y="69229"/>
                </a:lnTo>
                <a:lnTo>
                  <a:pt x="1494979" y="31317"/>
                </a:lnTo>
                <a:lnTo>
                  <a:pt x="1462223" y="6562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21489" y="5319903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交互流程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38667" y="4214495"/>
            <a:ext cx="1341120" cy="1014983"/>
          </a:xfrm>
          <a:custGeom>
            <a:avLst/>
            <a:gdLst/>
            <a:ahLst/>
            <a:cxnLst/>
            <a:rect l="l" t="t" r="r" b="b"/>
            <a:pathLst>
              <a:path w="1341120" h="1014983">
                <a:moveTo>
                  <a:pt x="9144" y="503681"/>
                </a:moveTo>
                <a:lnTo>
                  <a:pt x="9143" y="5333"/>
                </a:ln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5333"/>
                </a:lnTo>
                <a:lnTo>
                  <a:pt x="0" y="508253"/>
                </a:lnTo>
                <a:lnTo>
                  <a:pt x="1524" y="511301"/>
                </a:lnTo>
                <a:lnTo>
                  <a:pt x="4572" y="512825"/>
                </a:lnTo>
                <a:lnTo>
                  <a:pt x="4572" y="503681"/>
                </a:lnTo>
                <a:lnTo>
                  <a:pt x="9144" y="503681"/>
                </a:lnTo>
                <a:close/>
              </a:path>
              <a:path w="1341120" h="1014983">
                <a:moveTo>
                  <a:pt x="1307592" y="938783"/>
                </a:moveTo>
                <a:lnTo>
                  <a:pt x="1307592" y="508253"/>
                </a:lnTo>
                <a:lnTo>
                  <a:pt x="1306830" y="505205"/>
                </a:lnTo>
                <a:lnTo>
                  <a:pt x="1303020" y="503681"/>
                </a:lnTo>
                <a:lnTo>
                  <a:pt x="4572" y="503681"/>
                </a:lnTo>
                <a:lnTo>
                  <a:pt x="9144" y="508253"/>
                </a:lnTo>
                <a:lnTo>
                  <a:pt x="9144" y="512825"/>
                </a:lnTo>
                <a:lnTo>
                  <a:pt x="1298448" y="512825"/>
                </a:lnTo>
                <a:lnTo>
                  <a:pt x="1298448" y="508253"/>
                </a:lnTo>
                <a:lnTo>
                  <a:pt x="1303020" y="512825"/>
                </a:lnTo>
                <a:lnTo>
                  <a:pt x="1303020" y="938783"/>
                </a:lnTo>
                <a:lnTo>
                  <a:pt x="1307592" y="938783"/>
                </a:lnTo>
                <a:close/>
              </a:path>
              <a:path w="1341120" h="1014983">
                <a:moveTo>
                  <a:pt x="9144" y="512825"/>
                </a:moveTo>
                <a:lnTo>
                  <a:pt x="9144" y="508253"/>
                </a:lnTo>
                <a:lnTo>
                  <a:pt x="4572" y="503681"/>
                </a:lnTo>
                <a:lnTo>
                  <a:pt x="4572" y="512825"/>
                </a:lnTo>
                <a:lnTo>
                  <a:pt x="9144" y="512825"/>
                </a:lnTo>
                <a:close/>
              </a:path>
              <a:path w="1341120" h="1014983">
                <a:moveTo>
                  <a:pt x="1341120" y="938783"/>
                </a:moveTo>
                <a:lnTo>
                  <a:pt x="1264920" y="938783"/>
                </a:lnTo>
                <a:lnTo>
                  <a:pt x="1298448" y="1005839"/>
                </a:lnTo>
                <a:lnTo>
                  <a:pt x="1298448" y="950975"/>
                </a:lnTo>
                <a:lnTo>
                  <a:pt x="1299972" y="954785"/>
                </a:lnTo>
                <a:lnTo>
                  <a:pt x="1303020" y="955547"/>
                </a:lnTo>
                <a:lnTo>
                  <a:pt x="1306830" y="954785"/>
                </a:lnTo>
                <a:lnTo>
                  <a:pt x="1307592" y="950975"/>
                </a:lnTo>
                <a:lnTo>
                  <a:pt x="1307592" y="1005839"/>
                </a:lnTo>
                <a:lnTo>
                  <a:pt x="1341120" y="938783"/>
                </a:lnTo>
                <a:close/>
              </a:path>
              <a:path w="1341120" h="1014983">
                <a:moveTo>
                  <a:pt x="1303020" y="512825"/>
                </a:moveTo>
                <a:lnTo>
                  <a:pt x="1298448" y="508253"/>
                </a:lnTo>
                <a:lnTo>
                  <a:pt x="1298448" y="512825"/>
                </a:lnTo>
                <a:lnTo>
                  <a:pt x="1303020" y="512825"/>
                </a:lnTo>
                <a:close/>
              </a:path>
              <a:path w="1341120" h="1014983">
                <a:moveTo>
                  <a:pt x="1303020" y="938783"/>
                </a:moveTo>
                <a:lnTo>
                  <a:pt x="1303020" y="512825"/>
                </a:lnTo>
                <a:lnTo>
                  <a:pt x="1298448" y="512825"/>
                </a:lnTo>
                <a:lnTo>
                  <a:pt x="1298448" y="938783"/>
                </a:lnTo>
                <a:lnTo>
                  <a:pt x="1303020" y="938783"/>
                </a:lnTo>
                <a:close/>
              </a:path>
              <a:path w="1341120" h="1014983">
                <a:moveTo>
                  <a:pt x="1307592" y="1005839"/>
                </a:moveTo>
                <a:lnTo>
                  <a:pt x="1307592" y="950975"/>
                </a:lnTo>
                <a:lnTo>
                  <a:pt x="1306830" y="954785"/>
                </a:lnTo>
                <a:lnTo>
                  <a:pt x="1303020" y="955547"/>
                </a:lnTo>
                <a:lnTo>
                  <a:pt x="1299972" y="954785"/>
                </a:lnTo>
                <a:lnTo>
                  <a:pt x="1298448" y="950975"/>
                </a:lnTo>
                <a:lnTo>
                  <a:pt x="1298448" y="1005839"/>
                </a:lnTo>
                <a:lnTo>
                  <a:pt x="1303020" y="1014983"/>
                </a:lnTo>
                <a:lnTo>
                  <a:pt x="1307592" y="100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203587" y="4214495"/>
            <a:ext cx="1268730" cy="1014983"/>
          </a:xfrm>
          <a:custGeom>
            <a:avLst/>
            <a:gdLst/>
            <a:ahLst/>
            <a:cxnLst/>
            <a:rect l="l" t="t" r="r" b="b"/>
            <a:pathLst>
              <a:path w="1268729" h="1014983">
                <a:moveTo>
                  <a:pt x="76200" y="938783"/>
                </a:moveTo>
                <a:lnTo>
                  <a:pt x="0" y="938783"/>
                </a:lnTo>
                <a:lnTo>
                  <a:pt x="33528" y="1005839"/>
                </a:lnTo>
                <a:lnTo>
                  <a:pt x="33528" y="950975"/>
                </a:lnTo>
                <a:lnTo>
                  <a:pt x="35052" y="954785"/>
                </a:lnTo>
                <a:lnTo>
                  <a:pt x="38100" y="955547"/>
                </a:lnTo>
                <a:lnTo>
                  <a:pt x="41910" y="954785"/>
                </a:lnTo>
                <a:lnTo>
                  <a:pt x="42671" y="950975"/>
                </a:lnTo>
                <a:lnTo>
                  <a:pt x="42671" y="1005839"/>
                </a:lnTo>
                <a:lnTo>
                  <a:pt x="76200" y="938783"/>
                </a:lnTo>
                <a:close/>
              </a:path>
              <a:path w="1268729" h="1014983">
                <a:moveTo>
                  <a:pt x="1263396" y="503681"/>
                </a:moveTo>
                <a:lnTo>
                  <a:pt x="38100" y="503681"/>
                </a:lnTo>
                <a:lnTo>
                  <a:pt x="35052" y="505205"/>
                </a:lnTo>
                <a:lnTo>
                  <a:pt x="33528" y="508253"/>
                </a:lnTo>
                <a:lnTo>
                  <a:pt x="33528" y="938783"/>
                </a:lnTo>
                <a:lnTo>
                  <a:pt x="38100" y="938783"/>
                </a:lnTo>
                <a:lnTo>
                  <a:pt x="38100" y="512825"/>
                </a:lnTo>
                <a:lnTo>
                  <a:pt x="42671" y="508253"/>
                </a:lnTo>
                <a:lnTo>
                  <a:pt x="42671" y="512825"/>
                </a:lnTo>
                <a:lnTo>
                  <a:pt x="1258824" y="512825"/>
                </a:lnTo>
                <a:lnTo>
                  <a:pt x="1258824" y="508253"/>
                </a:lnTo>
                <a:lnTo>
                  <a:pt x="1263396" y="503681"/>
                </a:lnTo>
                <a:close/>
              </a:path>
              <a:path w="1268729" h="1014983">
                <a:moveTo>
                  <a:pt x="42671" y="1005839"/>
                </a:moveTo>
                <a:lnTo>
                  <a:pt x="42671" y="950975"/>
                </a:lnTo>
                <a:lnTo>
                  <a:pt x="41910" y="954785"/>
                </a:lnTo>
                <a:lnTo>
                  <a:pt x="38100" y="955547"/>
                </a:lnTo>
                <a:lnTo>
                  <a:pt x="35052" y="954785"/>
                </a:lnTo>
                <a:lnTo>
                  <a:pt x="33528" y="950975"/>
                </a:lnTo>
                <a:lnTo>
                  <a:pt x="33528" y="1005839"/>
                </a:lnTo>
                <a:lnTo>
                  <a:pt x="38100" y="1014983"/>
                </a:lnTo>
                <a:lnTo>
                  <a:pt x="42671" y="1005839"/>
                </a:lnTo>
                <a:close/>
              </a:path>
              <a:path w="1268729" h="1014983">
                <a:moveTo>
                  <a:pt x="42671" y="512825"/>
                </a:moveTo>
                <a:lnTo>
                  <a:pt x="42671" y="508253"/>
                </a:lnTo>
                <a:lnTo>
                  <a:pt x="38100" y="512825"/>
                </a:lnTo>
                <a:lnTo>
                  <a:pt x="42671" y="512825"/>
                </a:lnTo>
                <a:close/>
              </a:path>
              <a:path w="1268729" h="1014983">
                <a:moveTo>
                  <a:pt x="42671" y="938783"/>
                </a:moveTo>
                <a:lnTo>
                  <a:pt x="42671" y="512825"/>
                </a:lnTo>
                <a:lnTo>
                  <a:pt x="38100" y="512825"/>
                </a:lnTo>
                <a:lnTo>
                  <a:pt x="38100" y="938783"/>
                </a:lnTo>
                <a:lnTo>
                  <a:pt x="42671" y="938783"/>
                </a:lnTo>
                <a:close/>
              </a:path>
              <a:path w="1268729" h="1014983">
                <a:moveTo>
                  <a:pt x="1268730" y="508253"/>
                </a:moveTo>
                <a:lnTo>
                  <a:pt x="1268730" y="5333"/>
                </a:lnTo>
                <a:lnTo>
                  <a:pt x="1267206" y="1523"/>
                </a:lnTo>
                <a:lnTo>
                  <a:pt x="1263396" y="0"/>
                </a:lnTo>
                <a:lnTo>
                  <a:pt x="1260348" y="1523"/>
                </a:lnTo>
                <a:lnTo>
                  <a:pt x="1258824" y="5333"/>
                </a:lnTo>
                <a:lnTo>
                  <a:pt x="1258824" y="503681"/>
                </a:lnTo>
                <a:lnTo>
                  <a:pt x="1263396" y="503681"/>
                </a:lnTo>
                <a:lnTo>
                  <a:pt x="1263396" y="512825"/>
                </a:lnTo>
                <a:lnTo>
                  <a:pt x="1267206" y="511301"/>
                </a:lnTo>
                <a:lnTo>
                  <a:pt x="1268730" y="508253"/>
                </a:lnTo>
                <a:close/>
              </a:path>
              <a:path w="1268729" h="1014983">
                <a:moveTo>
                  <a:pt x="1263396" y="512825"/>
                </a:moveTo>
                <a:lnTo>
                  <a:pt x="1263396" y="503681"/>
                </a:lnTo>
                <a:lnTo>
                  <a:pt x="1258824" y="508253"/>
                </a:lnTo>
                <a:lnTo>
                  <a:pt x="1258824" y="512825"/>
                </a:lnTo>
                <a:lnTo>
                  <a:pt x="1263396" y="51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185811" y="3716146"/>
            <a:ext cx="1513332" cy="503681"/>
          </a:xfrm>
          <a:custGeom>
            <a:avLst/>
            <a:gdLst/>
            <a:ahLst/>
            <a:cxnLst/>
            <a:rect l="l" t="t" r="r" b="b"/>
            <a:pathLst>
              <a:path w="1513332" h="503681">
                <a:moveTo>
                  <a:pt x="83819" y="0"/>
                </a:moveTo>
                <a:lnTo>
                  <a:pt x="43108" y="10635"/>
                </a:lnTo>
                <a:lnTo>
                  <a:pt x="13192" y="38797"/>
                </a:lnTo>
                <a:lnTo>
                  <a:pt x="144" y="78869"/>
                </a:lnTo>
                <a:lnTo>
                  <a:pt x="0" y="419100"/>
                </a:lnTo>
                <a:lnTo>
                  <a:pt x="1263" y="433650"/>
                </a:lnTo>
                <a:lnTo>
                  <a:pt x="18435" y="471704"/>
                </a:lnTo>
                <a:lnTo>
                  <a:pt x="51022" y="496824"/>
                </a:lnTo>
                <a:lnTo>
                  <a:pt x="1429511" y="503681"/>
                </a:lnTo>
                <a:lnTo>
                  <a:pt x="1443843" y="502417"/>
                </a:lnTo>
                <a:lnTo>
                  <a:pt x="1481498" y="485187"/>
                </a:lnTo>
                <a:lnTo>
                  <a:pt x="1506486" y="452342"/>
                </a:lnTo>
                <a:lnTo>
                  <a:pt x="1513332" y="83819"/>
                </a:lnTo>
                <a:lnTo>
                  <a:pt x="1512057" y="69229"/>
                </a:lnTo>
                <a:lnTo>
                  <a:pt x="1494739" y="31317"/>
                </a:lnTo>
                <a:lnTo>
                  <a:pt x="1461901" y="6562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73333" y="3821303"/>
            <a:ext cx="93980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Microsoft YaHei UI"/>
                <a:cs typeface="Microsoft YaHei UI"/>
              </a:rPr>
              <a:t>认知结构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10317" y="3716146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20" y="0"/>
                </a:moveTo>
                <a:lnTo>
                  <a:pt x="42770" y="10635"/>
                </a:lnTo>
                <a:lnTo>
                  <a:pt x="13005" y="38797"/>
                </a:lnTo>
                <a:lnTo>
                  <a:pt x="141" y="78869"/>
                </a:lnTo>
                <a:lnTo>
                  <a:pt x="0" y="419100"/>
                </a:lnTo>
                <a:lnTo>
                  <a:pt x="1239" y="433650"/>
                </a:lnTo>
                <a:lnTo>
                  <a:pt x="18196" y="471704"/>
                </a:lnTo>
                <a:lnTo>
                  <a:pt x="50699" y="496824"/>
                </a:lnTo>
                <a:lnTo>
                  <a:pt x="1428750" y="503681"/>
                </a:lnTo>
                <a:lnTo>
                  <a:pt x="1443275" y="502417"/>
                </a:lnTo>
                <a:lnTo>
                  <a:pt x="1481057" y="485187"/>
                </a:lnTo>
                <a:lnTo>
                  <a:pt x="1505834" y="452342"/>
                </a:lnTo>
                <a:lnTo>
                  <a:pt x="1512570" y="83819"/>
                </a:lnTo>
                <a:lnTo>
                  <a:pt x="1511318" y="69229"/>
                </a:lnTo>
                <a:lnTo>
                  <a:pt x="1494217" y="31317"/>
                </a:lnTo>
                <a:lnTo>
                  <a:pt x="1461461" y="6562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97839" y="3821303"/>
            <a:ext cx="93980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Microsoft YaHei UI"/>
                <a:cs typeface="Microsoft YaHei UI"/>
              </a:rPr>
              <a:t>逻辑结构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28883" y="2773552"/>
            <a:ext cx="76200" cy="942594"/>
          </a:xfrm>
          <a:custGeom>
            <a:avLst/>
            <a:gdLst/>
            <a:ahLst/>
            <a:cxnLst/>
            <a:rect l="l" t="t" r="r" b="b"/>
            <a:pathLst>
              <a:path w="76200" h="942594">
                <a:moveTo>
                  <a:pt x="76200" y="866394"/>
                </a:moveTo>
                <a:lnTo>
                  <a:pt x="0" y="866394"/>
                </a:lnTo>
                <a:lnTo>
                  <a:pt x="33528" y="933450"/>
                </a:lnTo>
                <a:lnTo>
                  <a:pt x="33528" y="879348"/>
                </a:lnTo>
                <a:lnTo>
                  <a:pt x="35052" y="882396"/>
                </a:lnTo>
                <a:lnTo>
                  <a:pt x="38100" y="883920"/>
                </a:lnTo>
                <a:lnTo>
                  <a:pt x="41910" y="882396"/>
                </a:lnTo>
                <a:lnTo>
                  <a:pt x="43434" y="879348"/>
                </a:lnTo>
                <a:lnTo>
                  <a:pt x="43434" y="931926"/>
                </a:lnTo>
                <a:lnTo>
                  <a:pt x="76200" y="866394"/>
                </a:lnTo>
                <a:close/>
              </a:path>
              <a:path w="76200" h="942594">
                <a:moveTo>
                  <a:pt x="41910" y="469392"/>
                </a:moveTo>
                <a:lnTo>
                  <a:pt x="41910" y="4572"/>
                </a:lnTo>
                <a:lnTo>
                  <a:pt x="40386" y="762"/>
                </a:lnTo>
                <a:lnTo>
                  <a:pt x="36576" y="0"/>
                </a:lnTo>
                <a:lnTo>
                  <a:pt x="33528" y="762"/>
                </a:lnTo>
                <a:lnTo>
                  <a:pt x="32004" y="4572"/>
                </a:lnTo>
                <a:lnTo>
                  <a:pt x="32004" y="473202"/>
                </a:lnTo>
                <a:lnTo>
                  <a:pt x="33528" y="476250"/>
                </a:lnTo>
                <a:lnTo>
                  <a:pt x="33528" y="473202"/>
                </a:lnTo>
                <a:lnTo>
                  <a:pt x="36576" y="476250"/>
                </a:lnTo>
                <a:lnTo>
                  <a:pt x="36576" y="467868"/>
                </a:lnTo>
                <a:lnTo>
                  <a:pt x="38100" y="467868"/>
                </a:lnTo>
                <a:lnTo>
                  <a:pt x="41910" y="469392"/>
                </a:lnTo>
                <a:close/>
              </a:path>
              <a:path w="76200" h="942594">
                <a:moveTo>
                  <a:pt x="38100" y="477774"/>
                </a:moveTo>
                <a:lnTo>
                  <a:pt x="33528" y="473202"/>
                </a:lnTo>
                <a:lnTo>
                  <a:pt x="33528" y="476250"/>
                </a:lnTo>
                <a:lnTo>
                  <a:pt x="36576" y="477774"/>
                </a:lnTo>
                <a:lnTo>
                  <a:pt x="38100" y="477774"/>
                </a:lnTo>
                <a:close/>
              </a:path>
              <a:path w="76200" h="942594">
                <a:moveTo>
                  <a:pt x="38100" y="866394"/>
                </a:moveTo>
                <a:lnTo>
                  <a:pt x="38100" y="477774"/>
                </a:lnTo>
                <a:lnTo>
                  <a:pt x="36576" y="477774"/>
                </a:lnTo>
                <a:lnTo>
                  <a:pt x="33528" y="476250"/>
                </a:lnTo>
                <a:lnTo>
                  <a:pt x="33528" y="866394"/>
                </a:lnTo>
                <a:lnTo>
                  <a:pt x="38100" y="866394"/>
                </a:lnTo>
                <a:close/>
              </a:path>
              <a:path w="76200" h="942594">
                <a:moveTo>
                  <a:pt x="43434" y="931926"/>
                </a:moveTo>
                <a:lnTo>
                  <a:pt x="43434" y="879348"/>
                </a:lnTo>
                <a:lnTo>
                  <a:pt x="41910" y="882396"/>
                </a:lnTo>
                <a:lnTo>
                  <a:pt x="38100" y="883920"/>
                </a:lnTo>
                <a:lnTo>
                  <a:pt x="35052" y="882396"/>
                </a:lnTo>
                <a:lnTo>
                  <a:pt x="33528" y="879348"/>
                </a:lnTo>
                <a:lnTo>
                  <a:pt x="33528" y="933450"/>
                </a:lnTo>
                <a:lnTo>
                  <a:pt x="38100" y="942594"/>
                </a:lnTo>
                <a:lnTo>
                  <a:pt x="43434" y="931926"/>
                </a:lnTo>
                <a:close/>
              </a:path>
              <a:path w="76200" h="942594">
                <a:moveTo>
                  <a:pt x="43434" y="866394"/>
                </a:moveTo>
                <a:lnTo>
                  <a:pt x="43434" y="473202"/>
                </a:lnTo>
                <a:lnTo>
                  <a:pt x="41910" y="469392"/>
                </a:lnTo>
                <a:lnTo>
                  <a:pt x="38100" y="467868"/>
                </a:lnTo>
                <a:lnTo>
                  <a:pt x="36576" y="467868"/>
                </a:lnTo>
                <a:lnTo>
                  <a:pt x="41910" y="473202"/>
                </a:lnTo>
                <a:lnTo>
                  <a:pt x="41910" y="866394"/>
                </a:lnTo>
                <a:lnTo>
                  <a:pt x="43434" y="866394"/>
                </a:lnTo>
                <a:close/>
              </a:path>
              <a:path w="76200" h="942594">
                <a:moveTo>
                  <a:pt x="41910" y="866394"/>
                </a:moveTo>
                <a:lnTo>
                  <a:pt x="41910" y="473202"/>
                </a:lnTo>
                <a:lnTo>
                  <a:pt x="36576" y="467868"/>
                </a:lnTo>
                <a:lnTo>
                  <a:pt x="36576" y="476250"/>
                </a:lnTo>
                <a:lnTo>
                  <a:pt x="38100" y="477774"/>
                </a:lnTo>
                <a:lnTo>
                  <a:pt x="38100" y="866394"/>
                </a:lnTo>
                <a:lnTo>
                  <a:pt x="41910" y="866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905139" y="2773552"/>
            <a:ext cx="76200" cy="942594"/>
          </a:xfrm>
          <a:custGeom>
            <a:avLst/>
            <a:gdLst/>
            <a:ahLst/>
            <a:cxnLst/>
            <a:rect l="l" t="t" r="r" b="b"/>
            <a:pathLst>
              <a:path w="76200" h="942594">
                <a:moveTo>
                  <a:pt x="76199" y="866394"/>
                </a:moveTo>
                <a:lnTo>
                  <a:pt x="0" y="866394"/>
                </a:lnTo>
                <a:lnTo>
                  <a:pt x="33527" y="933450"/>
                </a:lnTo>
                <a:lnTo>
                  <a:pt x="33527" y="879348"/>
                </a:lnTo>
                <a:lnTo>
                  <a:pt x="35051" y="882396"/>
                </a:lnTo>
                <a:lnTo>
                  <a:pt x="38099" y="883920"/>
                </a:lnTo>
                <a:lnTo>
                  <a:pt x="41147" y="882396"/>
                </a:lnTo>
                <a:lnTo>
                  <a:pt x="42671" y="879348"/>
                </a:lnTo>
                <a:lnTo>
                  <a:pt x="42671" y="933450"/>
                </a:lnTo>
                <a:lnTo>
                  <a:pt x="76199" y="866394"/>
                </a:lnTo>
                <a:close/>
              </a:path>
              <a:path w="76200" h="942594">
                <a:moveTo>
                  <a:pt x="42671" y="866394"/>
                </a:moveTo>
                <a:lnTo>
                  <a:pt x="42671" y="4572"/>
                </a:lnTo>
                <a:lnTo>
                  <a:pt x="41147" y="762"/>
                </a:lnTo>
                <a:lnTo>
                  <a:pt x="38099" y="0"/>
                </a:lnTo>
                <a:lnTo>
                  <a:pt x="35051" y="762"/>
                </a:lnTo>
                <a:lnTo>
                  <a:pt x="33527" y="4572"/>
                </a:lnTo>
                <a:lnTo>
                  <a:pt x="33527" y="866394"/>
                </a:lnTo>
                <a:lnTo>
                  <a:pt x="42671" y="866394"/>
                </a:lnTo>
                <a:close/>
              </a:path>
              <a:path w="76200" h="942594">
                <a:moveTo>
                  <a:pt x="42671" y="933450"/>
                </a:moveTo>
                <a:lnTo>
                  <a:pt x="42671" y="879348"/>
                </a:lnTo>
                <a:lnTo>
                  <a:pt x="41147" y="882396"/>
                </a:lnTo>
                <a:lnTo>
                  <a:pt x="38099" y="883920"/>
                </a:lnTo>
                <a:lnTo>
                  <a:pt x="35051" y="882396"/>
                </a:lnTo>
                <a:lnTo>
                  <a:pt x="33527" y="879348"/>
                </a:lnTo>
                <a:lnTo>
                  <a:pt x="33527" y="933450"/>
                </a:lnTo>
                <a:lnTo>
                  <a:pt x="38099" y="942594"/>
                </a:lnTo>
                <a:lnTo>
                  <a:pt x="42671" y="93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940691" y="2328545"/>
            <a:ext cx="502919" cy="593597"/>
          </a:xfrm>
          <a:custGeom>
            <a:avLst/>
            <a:gdLst/>
            <a:ahLst/>
            <a:cxnLst/>
            <a:rect l="l" t="t" r="r" b="b"/>
            <a:pathLst>
              <a:path w="502919" h="593597">
                <a:moveTo>
                  <a:pt x="377189" y="396239"/>
                </a:moveTo>
                <a:lnTo>
                  <a:pt x="377189" y="0"/>
                </a:lnTo>
                <a:lnTo>
                  <a:pt x="0" y="0"/>
                </a:lnTo>
                <a:lnTo>
                  <a:pt x="0" y="396239"/>
                </a:lnTo>
                <a:lnTo>
                  <a:pt x="377189" y="396239"/>
                </a:lnTo>
                <a:close/>
              </a:path>
              <a:path w="502919" h="593597">
                <a:moveTo>
                  <a:pt x="502919" y="198119"/>
                </a:moveTo>
                <a:lnTo>
                  <a:pt x="377189" y="-198120"/>
                </a:lnTo>
                <a:lnTo>
                  <a:pt x="377189" y="593597"/>
                </a:lnTo>
                <a:lnTo>
                  <a:pt x="502919" y="198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940691" y="2130425"/>
            <a:ext cx="502919" cy="791717"/>
          </a:xfrm>
          <a:custGeom>
            <a:avLst/>
            <a:gdLst/>
            <a:ahLst/>
            <a:cxnLst/>
            <a:rect l="l" t="t" r="r" b="b"/>
            <a:pathLst>
              <a:path w="502919" h="791717">
                <a:moveTo>
                  <a:pt x="377189" y="0"/>
                </a:moveTo>
                <a:lnTo>
                  <a:pt x="377189" y="198120"/>
                </a:lnTo>
                <a:lnTo>
                  <a:pt x="0" y="198120"/>
                </a:lnTo>
                <a:lnTo>
                  <a:pt x="0" y="594360"/>
                </a:lnTo>
                <a:lnTo>
                  <a:pt x="377189" y="594360"/>
                </a:lnTo>
                <a:lnTo>
                  <a:pt x="377189" y="791718"/>
                </a:lnTo>
                <a:lnTo>
                  <a:pt x="502919" y="396240"/>
                </a:lnTo>
                <a:lnTo>
                  <a:pt x="377189" y="0"/>
                </a:lnTo>
                <a:close/>
              </a:path>
            </a:pathLst>
          </a:custGeom>
          <a:ln w="9525">
            <a:solidFill>
              <a:srgbClr val="B2B2B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940691" y="3769486"/>
            <a:ext cx="502919" cy="594360"/>
          </a:xfrm>
          <a:custGeom>
            <a:avLst/>
            <a:gdLst/>
            <a:ahLst/>
            <a:cxnLst/>
            <a:rect l="l" t="t" r="r" b="b"/>
            <a:pathLst>
              <a:path w="502919" h="594360">
                <a:moveTo>
                  <a:pt x="377189" y="396239"/>
                </a:moveTo>
                <a:lnTo>
                  <a:pt x="377189" y="0"/>
                </a:lnTo>
                <a:lnTo>
                  <a:pt x="0" y="0"/>
                </a:lnTo>
                <a:lnTo>
                  <a:pt x="0" y="396239"/>
                </a:lnTo>
                <a:lnTo>
                  <a:pt x="377189" y="396239"/>
                </a:lnTo>
                <a:close/>
              </a:path>
              <a:path w="502919" h="594360">
                <a:moveTo>
                  <a:pt x="502919" y="198119"/>
                </a:moveTo>
                <a:lnTo>
                  <a:pt x="377189" y="-197358"/>
                </a:lnTo>
                <a:lnTo>
                  <a:pt x="377189" y="594359"/>
                </a:lnTo>
                <a:lnTo>
                  <a:pt x="502919" y="198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940691" y="3572129"/>
            <a:ext cx="502919" cy="791718"/>
          </a:xfrm>
          <a:custGeom>
            <a:avLst/>
            <a:gdLst/>
            <a:ahLst/>
            <a:cxnLst/>
            <a:rect l="l" t="t" r="r" b="b"/>
            <a:pathLst>
              <a:path w="502919" h="791718">
                <a:moveTo>
                  <a:pt x="377189" y="0"/>
                </a:moveTo>
                <a:lnTo>
                  <a:pt x="377189" y="197358"/>
                </a:lnTo>
                <a:lnTo>
                  <a:pt x="0" y="197358"/>
                </a:lnTo>
                <a:lnTo>
                  <a:pt x="0" y="593598"/>
                </a:lnTo>
                <a:lnTo>
                  <a:pt x="377189" y="593598"/>
                </a:lnTo>
                <a:lnTo>
                  <a:pt x="377189" y="791718"/>
                </a:lnTo>
                <a:lnTo>
                  <a:pt x="502919" y="395478"/>
                </a:lnTo>
                <a:lnTo>
                  <a:pt x="377189" y="0"/>
                </a:lnTo>
                <a:close/>
              </a:path>
            </a:pathLst>
          </a:custGeom>
          <a:ln w="9525">
            <a:solidFill>
              <a:srgbClr val="B2B2B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04037" y="3716146"/>
            <a:ext cx="1513331" cy="503681"/>
          </a:xfrm>
          <a:custGeom>
            <a:avLst/>
            <a:gdLst/>
            <a:ahLst/>
            <a:cxnLst/>
            <a:rect l="l" t="t" r="r" b="b"/>
            <a:pathLst>
              <a:path w="1513331" h="503681">
                <a:moveTo>
                  <a:pt x="1513332" y="83819"/>
                </a:moveTo>
                <a:lnTo>
                  <a:pt x="1502604" y="42935"/>
                </a:lnTo>
                <a:lnTo>
                  <a:pt x="1474315" y="13207"/>
                </a:lnTo>
                <a:lnTo>
                  <a:pt x="1434304" y="178"/>
                </a:lnTo>
                <a:lnTo>
                  <a:pt x="83820" y="0"/>
                </a:lnTo>
                <a:lnTo>
                  <a:pt x="69229" y="1251"/>
                </a:lnTo>
                <a:lnTo>
                  <a:pt x="31317" y="18352"/>
                </a:lnTo>
                <a:lnTo>
                  <a:pt x="6562" y="51108"/>
                </a:lnTo>
                <a:lnTo>
                  <a:pt x="0" y="419100"/>
                </a:lnTo>
                <a:lnTo>
                  <a:pt x="1239" y="433650"/>
                </a:lnTo>
                <a:lnTo>
                  <a:pt x="18196" y="471704"/>
                </a:lnTo>
                <a:lnTo>
                  <a:pt x="50699" y="496824"/>
                </a:lnTo>
                <a:lnTo>
                  <a:pt x="1428750" y="503681"/>
                </a:lnTo>
                <a:lnTo>
                  <a:pt x="1443236" y="502429"/>
                </a:lnTo>
                <a:lnTo>
                  <a:pt x="1481159" y="485343"/>
                </a:lnTo>
                <a:lnTo>
                  <a:pt x="1506297" y="452747"/>
                </a:lnTo>
                <a:lnTo>
                  <a:pt x="1513332" y="83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04037" y="3716146"/>
            <a:ext cx="1513331" cy="503681"/>
          </a:xfrm>
          <a:custGeom>
            <a:avLst/>
            <a:gdLst/>
            <a:ahLst/>
            <a:cxnLst/>
            <a:rect l="l" t="t" r="r" b="b"/>
            <a:pathLst>
              <a:path w="1513331" h="503681">
                <a:moveTo>
                  <a:pt x="83820" y="0"/>
                </a:moveTo>
                <a:lnTo>
                  <a:pt x="42770" y="10635"/>
                </a:lnTo>
                <a:lnTo>
                  <a:pt x="13005" y="38797"/>
                </a:lnTo>
                <a:lnTo>
                  <a:pt x="141" y="78869"/>
                </a:lnTo>
                <a:lnTo>
                  <a:pt x="0" y="419100"/>
                </a:lnTo>
                <a:lnTo>
                  <a:pt x="1239" y="433650"/>
                </a:lnTo>
                <a:lnTo>
                  <a:pt x="18196" y="471704"/>
                </a:lnTo>
                <a:lnTo>
                  <a:pt x="50699" y="496824"/>
                </a:lnTo>
                <a:lnTo>
                  <a:pt x="1428750" y="503681"/>
                </a:lnTo>
                <a:lnTo>
                  <a:pt x="1443236" y="502429"/>
                </a:lnTo>
                <a:lnTo>
                  <a:pt x="1481159" y="485343"/>
                </a:lnTo>
                <a:lnTo>
                  <a:pt x="1506297" y="452747"/>
                </a:lnTo>
                <a:lnTo>
                  <a:pt x="1513332" y="83819"/>
                </a:lnTo>
                <a:lnTo>
                  <a:pt x="1512067" y="69294"/>
                </a:lnTo>
                <a:lnTo>
                  <a:pt x="1494837" y="31512"/>
                </a:lnTo>
                <a:lnTo>
                  <a:pt x="1461992" y="6735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167759" y="3806570"/>
            <a:ext cx="78676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架构图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04037" y="2274442"/>
            <a:ext cx="1513331" cy="503681"/>
          </a:xfrm>
          <a:custGeom>
            <a:avLst/>
            <a:gdLst/>
            <a:ahLst/>
            <a:cxnLst/>
            <a:rect l="l" t="t" r="r" b="b"/>
            <a:pathLst>
              <a:path w="1513331" h="503681">
                <a:moveTo>
                  <a:pt x="1513332" y="84581"/>
                </a:moveTo>
                <a:lnTo>
                  <a:pt x="1502696" y="43677"/>
                </a:lnTo>
                <a:lnTo>
                  <a:pt x="1474630" y="13637"/>
                </a:lnTo>
                <a:lnTo>
                  <a:pt x="1434896" y="223"/>
                </a:lnTo>
                <a:lnTo>
                  <a:pt x="83820" y="0"/>
                </a:lnTo>
                <a:lnTo>
                  <a:pt x="69294" y="1264"/>
                </a:lnTo>
                <a:lnTo>
                  <a:pt x="31512" y="18494"/>
                </a:lnTo>
                <a:lnTo>
                  <a:pt x="6735" y="51339"/>
                </a:lnTo>
                <a:lnTo>
                  <a:pt x="0" y="419862"/>
                </a:lnTo>
                <a:lnTo>
                  <a:pt x="1251" y="434452"/>
                </a:lnTo>
                <a:lnTo>
                  <a:pt x="18352" y="472364"/>
                </a:lnTo>
                <a:lnTo>
                  <a:pt x="51108" y="497119"/>
                </a:lnTo>
                <a:lnTo>
                  <a:pt x="1428750" y="503681"/>
                </a:lnTo>
                <a:lnTo>
                  <a:pt x="1443300" y="502442"/>
                </a:lnTo>
                <a:lnTo>
                  <a:pt x="1481354" y="485485"/>
                </a:lnTo>
                <a:lnTo>
                  <a:pt x="1506474" y="452982"/>
                </a:lnTo>
                <a:lnTo>
                  <a:pt x="1513332" y="84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04037" y="2274442"/>
            <a:ext cx="1513331" cy="503681"/>
          </a:xfrm>
          <a:custGeom>
            <a:avLst/>
            <a:gdLst/>
            <a:ahLst/>
            <a:cxnLst/>
            <a:rect l="l" t="t" r="r" b="b"/>
            <a:pathLst>
              <a:path w="1513331" h="503681">
                <a:moveTo>
                  <a:pt x="83820" y="0"/>
                </a:moveTo>
                <a:lnTo>
                  <a:pt x="42935" y="10727"/>
                </a:lnTo>
                <a:lnTo>
                  <a:pt x="13207" y="39016"/>
                </a:lnTo>
                <a:lnTo>
                  <a:pt x="178" y="79027"/>
                </a:lnTo>
                <a:lnTo>
                  <a:pt x="0" y="419862"/>
                </a:lnTo>
                <a:lnTo>
                  <a:pt x="1251" y="434452"/>
                </a:lnTo>
                <a:lnTo>
                  <a:pt x="18352" y="472364"/>
                </a:lnTo>
                <a:lnTo>
                  <a:pt x="51108" y="497119"/>
                </a:lnTo>
                <a:lnTo>
                  <a:pt x="1428750" y="503681"/>
                </a:lnTo>
                <a:lnTo>
                  <a:pt x="1443300" y="502442"/>
                </a:lnTo>
                <a:lnTo>
                  <a:pt x="1481354" y="485485"/>
                </a:lnTo>
                <a:lnTo>
                  <a:pt x="1506474" y="452982"/>
                </a:lnTo>
                <a:lnTo>
                  <a:pt x="1513332" y="84581"/>
                </a:lnTo>
                <a:lnTo>
                  <a:pt x="1512079" y="70095"/>
                </a:lnTo>
                <a:lnTo>
                  <a:pt x="1494993" y="32172"/>
                </a:lnTo>
                <a:lnTo>
                  <a:pt x="1462397" y="7034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167759" y="2365629"/>
            <a:ext cx="78676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概念图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0691" y="5281295"/>
            <a:ext cx="502919" cy="593598"/>
          </a:xfrm>
          <a:custGeom>
            <a:avLst/>
            <a:gdLst/>
            <a:ahLst/>
            <a:cxnLst/>
            <a:rect l="l" t="t" r="r" b="b"/>
            <a:pathLst>
              <a:path w="502919" h="593598">
                <a:moveTo>
                  <a:pt x="377189" y="396239"/>
                </a:moveTo>
                <a:lnTo>
                  <a:pt x="377189" y="0"/>
                </a:lnTo>
                <a:lnTo>
                  <a:pt x="0" y="0"/>
                </a:lnTo>
                <a:lnTo>
                  <a:pt x="0" y="396239"/>
                </a:lnTo>
                <a:lnTo>
                  <a:pt x="377189" y="396239"/>
                </a:lnTo>
                <a:close/>
              </a:path>
              <a:path w="502919" h="593598">
                <a:moveTo>
                  <a:pt x="502919" y="198119"/>
                </a:moveTo>
                <a:lnTo>
                  <a:pt x="377189" y="-198120"/>
                </a:lnTo>
                <a:lnTo>
                  <a:pt x="377189" y="593597"/>
                </a:lnTo>
                <a:lnTo>
                  <a:pt x="502919" y="198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940691" y="5083175"/>
            <a:ext cx="502919" cy="791718"/>
          </a:xfrm>
          <a:custGeom>
            <a:avLst/>
            <a:gdLst/>
            <a:ahLst/>
            <a:cxnLst/>
            <a:rect l="l" t="t" r="r" b="b"/>
            <a:pathLst>
              <a:path w="502919" h="791718">
                <a:moveTo>
                  <a:pt x="377189" y="0"/>
                </a:moveTo>
                <a:lnTo>
                  <a:pt x="377189" y="198120"/>
                </a:lnTo>
                <a:lnTo>
                  <a:pt x="0" y="198120"/>
                </a:lnTo>
                <a:lnTo>
                  <a:pt x="0" y="594360"/>
                </a:lnTo>
                <a:lnTo>
                  <a:pt x="377189" y="594360"/>
                </a:lnTo>
                <a:lnTo>
                  <a:pt x="377189" y="791718"/>
                </a:lnTo>
                <a:lnTo>
                  <a:pt x="502919" y="396240"/>
                </a:lnTo>
                <a:lnTo>
                  <a:pt x="377189" y="0"/>
                </a:lnTo>
                <a:close/>
              </a:path>
            </a:pathLst>
          </a:custGeom>
          <a:ln w="9525">
            <a:solidFill>
              <a:srgbClr val="B2B2B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04037" y="5227192"/>
            <a:ext cx="1513331" cy="503681"/>
          </a:xfrm>
          <a:custGeom>
            <a:avLst/>
            <a:gdLst/>
            <a:ahLst/>
            <a:cxnLst/>
            <a:rect l="l" t="t" r="r" b="b"/>
            <a:pathLst>
              <a:path w="1513331" h="503681">
                <a:moveTo>
                  <a:pt x="1513332" y="84581"/>
                </a:moveTo>
                <a:lnTo>
                  <a:pt x="1502696" y="43677"/>
                </a:lnTo>
                <a:lnTo>
                  <a:pt x="1474630" y="13637"/>
                </a:lnTo>
                <a:lnTo>
                  <a:pt x="1434896" y="223"/>
                </a:lnTo>
                <a:lnTo>
                  <a:pt x="83820" y="0"/>
                </a:lnTo>
                <a:lnTo>
                  <a:pt x="69294" y="1264"/>
                </a:lnTo>
                <a:lnTo>
                  <a:pt x="31512" y="18494"/>
                </a:lnTo>
                <a:lnTo>
                  <a:pt x="6735" y="51339"/>
                </a:lnTo>
                <a:lnTo>
                  <a:pt x="0" y="419862"/>
                </a:lnTo>
                <a:lnTo>
                  <a:pt x="1251" y="434452"/>
                </a:lnTo>
                <a:lnTo>
                  <a:pt x="18352" y="472364"/>
                </a:lnTo>
                <a:lnTo>
                  <a:pt x="51108" y="497119"/>
                </a:lnTo>
                <a:lnTo>
                  <a:pt x="1428750" y="503681"/>
                </a:lnTo>
                <a:lnTo>
                  <a:pt x="1443300" y="502442"/>
                </a:lnTo>
                <a:lnTo>
                  <a:pt x="1481354" y="485485"/>
                </a:lnTo>
                <a:lnTo>
                  <a:pt x="1506474" y="452982"/>
                </a:lnTo>
                <a:lnTo>
                  <a:pt x="1513332" y="84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04037" y="5227192"/>
            <a:ext cx="1513331" cy="503681"/>
          </a:xfrm>
          <a:custGeom>
            <a:avLst/>
            <a:gdLst/>
            <a:ahLst/>
            <a:cxnLst/>
            <a:rect l="l" t="t" r="r" b="b"/>
            <a:pathLst>
              <a:path w="1513331" h="503681">
                <a:moveTo>
                  <a:pt x="83820" y="0"/>
                </a:moveTo>
                <a:lnTo>
                  <a:pt x="42935" y="10727"/>
                </a:lnTo>
                <a:lnTo>
                  <a:pt x="13207" y="39016"/>
                </a:lnTo>
                <a:lnTo>
                  <a:pt x="178" y="79027"/>
                </a:lnTo>
                <a:lnTo>
                  <a:pt x="0" y="419862"/>
                </a:lnTo>
                <a:lnTo>
                  <a:pt x="1251" y="434452"/>
                </a:lnTo>
                <a:lnTo>
                  <a:pt x="18352" y="472364"/>
                </a:lnTo>
                <a:lnTo>
                  <a:pt x="51108" y="497119"/>
                </a:lnTo>
                <a:lnTo>
                  <a:pt x="1428750" y="503681"/>
                </a:lnTo>
                <a:lnTo>
                  <a:pt x="1443300" y="502442"/>
                </a:lnTo>
                <a:lnTo>
                  <a:pt x="1481354" y="485485"/>
                </a:lnTo>
                <a:lnTo>
                  <a:pt x="1506474" y="452982"/>
                </a:lnTo>
                <a:lnTo>
                  <a:pt x="1513332" y="84581"/>
                </a:lnTo>
                <a:lnTo>
                  <a:pt x="1512079" y="70095"/>
                </a:lnTo>
                <a:lnTo>
                  <a:pt x="1494993" y="32172"/>
                </a:lnTo>
                <a:lnTo>
                  <a:pt x="1462397" y="7034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167759" y="5318378"/>
            <a:ext cx="78676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流程图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35" y="488823"/>
            <a:ext cx="1701164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概念图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3162300" cy="74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功能模型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能满足什么，如何满足？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835" y="3349117"/>
            <a:ext cx="3416300" cy="74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用户模型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需要做什么，应该如何做？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pc="-5"/>
              <a:t>Paper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/>
              <a:t>Visio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/>
              <a:t>MindManager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/>
              <a:t>Illustrator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pc="-5"/>
              <a:t>Photoshop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pc="-5"/>
              <a:t>Powerpoint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概念图（功能）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8238"/>
            <a:ext cx="3568065" cy="231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6350" indent="-343535">
              <a:lnSpc>
                <a:spcPct val="100099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类似产品蓝图的远景</a:t>
            </a:r>
            <a:r>
              <a:rPr dirty="0" sz="2800" spc="-5">
                <a:latin typeface="Microsoft YaHei UI"/>
                <a:cs typeface="Microsoft YaHei UI"/>
              </a:rPr>
              <a:t> 规划，使用抽象图形</a:t>
            </a:r>
            <a:r>
              <a:rPr dirty="0" sz="2800" spc="-5">
                <a:latin typeface="Microsoft YaHei UI"/>
                <a:cs typeface="Microsoft YaHei UI"/>
              </a:rPr>
              <a:t> </a:t>
            </a:r>
            <a:r>
              <a:rPr dirty="0" sz="2800">
                <a:latin typeface="Microsoft YaHei UI"/>
                <a:cs typeface="Microsoft YaHei UI"/>
              </a:rPr>
              <a:t>呈现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Photoshop制作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883" y="1987930"/>
            <a:ext cx="2699715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概念图（用户）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8238"/>
            <a:ext cx="3568065" cy="231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6350" indent="-343535">
              <a:lnSpc>
                <a:spcPct val="100099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定义产品用户应有的</a:t>
            </a:r>
            <a:r>
              <a:rPr dirty="0" sz="2800" spc="-5">
                <a:latin typeface="Microsoft YaHei UI"/>
                <a:cs typeface="Microsoft YaHei UI"/>
              </a:rPr>
              <a:t> 功能，列举可能没有</a:t>
            </a:r>
            <a:r>
              <a:rPr dirty="0" sz="2800" spc="-5">
                <a:latin typeface="Microsoft YaHei UI"/>
                <a:cs typeface="Microsoft YaHei UI"/>
              </a:rPr>
              <a:t> 逻辑关系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indent="-343535">
              <a:lnSpc>
                <a:spcPct val="100000"/>
              </a:lnSpc>
              <a:buFont typeface="Microsoft YaHei UI"/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MindManage</a:t>
            </a:r>
            <a:r>
              <a:rPr dirty="0" sz="2800" spc="10">
                <a:latin typeface="Arial"/>
                <a:cs typeface="Arial"/>
              </a:rPr>
              <a:t>r</a:t>
            </a:r>
            <a:r>
              <a:rPr dirty="0" sz="2800">
                <a:latin typeface="Microsoft YaHei UI"/>
                <a:cs typeface="Microsoft YaHei UI"/>
              </a:rPr>
              <a:t>制作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833" y="2720975"/>
            <a:ext cx="3827526" cy="2276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35" y="488823"/>
            <a:ext cx="1701164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架构图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2653665" cy="74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逻辑结构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建立层级逻辑关系。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835" y="3349117"/>
            <a:ext cx="2653665" cy="74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认知结构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建立认知逻辑关系。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pc="-5"/>
              <a:t>Paper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/>
              <a:t>MindManager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/>
              <a:t>FreeMind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pc="-5"/>
              <a:t>CmapTools</a:t>
            </a: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Arial"/>
                <a:cs typeface="Arial"/>
              </a:rPr>
              <a:t>Omnigraffle</a:t>
            </a: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pc="-5"/>
              <a:t>PowerPoint</a:t>
            </a: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/>
              <a:t>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架构图（逻辑）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7811"/>
            <a:ext cx="3744595" cy="189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350" indent="-343535">
              <a:lnSpc>
                <a:spcPct val="1002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介绍Flickr功能以及它</a:t>
            </a:r>
            <a:r>
              <a:rPr dirty="0" sz="2800" spc="-5">
                <a:latin typeface="Microsoft YaHei UI"/>
                <a:cs typeface="Microsoft YaHei UI"/>
              </a:rPr>
              <a:t> 们之间的相互关系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5"/>
              </a:spcBef>
              <a:buClr>
                <a:srgbClr val="010000"/>
              </a:buClr>
              <a:buFont typeface="Microsoft YaHei UI"/>
              <a:buChar char="•"/>
            </a:pPr>
            <a:endParaRPr sz="7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CmapTools制作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415" y="2058797"/>
            <a:ext cx="3392423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架构图（认知）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7811"/>
            <a:ext cx="3743960" cy="189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350" indent="-343535">
              <a:lnSpc>
                <a:spcPct val="1002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介绍用户可以在Flickr</a:t>
            </a:r>
            <a:r>
              <a:rPr dirty="0" sz="2800" spc="-5">
                <a:latin typeface="Microsoft YaHei UI"/>
                <a:cs typeface="Microsoft YaHei UI"/>
              </a:rPr>
              <a:t> 平台上获取哪些服务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5"/>
              </a:spcBef>
              <a:buClr>
                <a:srgbClr val="010000"/>
              </a:buClr>
              <a:buFont typeface="Microsoft YaHei UI"/>
              <a:buChar char="•"/>
            </a:pPr>
            <a:endParaRPr sz="7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•"/>
            </a:pPr>
            <a:endParaRPr sz="100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>
                <a:latin typeface="Microsoft YaHei UI"/>
                <a:cs typeface="Microsoft YaHei UI"/>
              </a:rPr>
              <a:t>Illustrator制作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061" y="2022220"/>
            <a:ext cx="3166872" cy="4141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35" y="488823"/>
            <a:ext cx="1701164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流程图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2653665" cy="74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任务流程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功能点之间的交互。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835" y="3349117"/>
            <a:ext cx="2653665" cy="74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界面流程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操作点之间的交互。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35" y="2018664"/>
            <a:ext cx="2321560" cy="351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Paper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>
                <a:latin typeface="Microsoft YaHei UI"/>
                <a:cs typeface="Microsoft YaHei UI"/>
              </a:rPr>
              <a:t>Visio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Omnigraffle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Photoshop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  <a:buClr>
                <a:srgbClr val="010000"/>
              </a:buClr>
              <a:buFont typeface="Microsoft YaHei UI"/>
              <a:buChar char="•"/>
            </a:pPr>
            <a:endParaRPr sz="65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PowerPoint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SmartDraw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5"/>
              </a:spcBef>
              <a:buClr>
                <a:srgbClr val="010000"/>
              </a:buClr>
              <a:buFont typeface="Arial"/>
              <a:buChar char="•"/>
            </a:pPr>
            <a:endParaRPr sz="600"/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Axure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35" y="5608164"/>
            <a:ext cx="72453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buClr>
                <a:srgbClr val="010000"/>
              </a:buClr>
              <a:buFont typeface="Microsoft YaHei UI"/>
              <a:buChar char="•"/>
              <a:tabLst>
                <a:tab pos="355600" algn="l"/>
              </a:tabLst>
            </a:pPr>
            <a:r>
              <a:rPr dirty="0" sz="2800">
                <a:latin typeface="Microsoft YaHei UI"/>
                <a:cs typeface="Microsoft YaHei UI"/>
              </a:rPr>
              <a:t>？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流程图（任务）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8238"/>
            <a:ext cx="3568065" cy="231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6350" indent="-343535">
              <a:lnSpc>
                <a:spcPct val="100099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某用户在雅虎邮件系</a:t>
            </a:r>
            <a:r>
              <a:rPr dirty="0" sz="2800" spc="-5">
                <a:latin typeface="Microsoft YaHei UI"/>
                <a:cs typeface="Microsoft YaHei UI"/>
              </a:rPr>
              <a:t> 统里登录后，查看消</a:t>
            </a:r>
            <a:r>
              <a:rPr dirty="0" sz="2800" spc="-5">
                <a:latin typeface="Microsoft YaHei UI"/>
                <a:cs typeface="Microsoft YaHei UI"/>
              </a:rPr>
              <a:t> 息的过程处理片段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indent="-343535">
              <a:lnSpc>
                <a:spcPct val="100000"/>
              </a:lnSpc>
              <a:buFont typeface="Microsoft YaHei UI"/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Visio</a:t>
            </a:r>
            <a:r>
              <a:rPr dirty="0" sz="2800">
                <a:latin typeface="Microsoft YaHei UI"/>
                <a:cs typeface="Microsoft YaHei UI"/>
              </a:rPr>
              <a:t>制作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339" y="1987930"/>
            <a:ext cx="4038600" cy="3527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流程图（界面）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8238"/>
            <a:ext cx="3924300" cy="231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350" indent="-343535">
              <a:lnSpc>
                <a:spcPct val="100099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小杰在后台创建调查、</a:t>
            </a:r>
            <a:r>
              <a:rPr dirty="0" sz="2800" spc="-5">
                <a:latin typeface="Microsoft YaHei UI"/>
                <a:cs typeface="Microsoft YaHei UI"/>
              </a:rPr>
              <a:t> 添加问题选项、获得</a:t>
            </a:r>
            <a:r>
              <a:rPr dirty="0" sz="2800" spc="-5">
                <a:latin typeface="Microsoft YaHei UI"/>
                <a:cs typeface="Microsoft YaHei UI"/>
              </a:rPr>
              <a:t> </a:t>
            </a:r>
            <a:r>
              <a:rPr dirty="0" sz="2800">
                <a:latin typeface="Arial"/>
                <a:cs typeface="Arial"/>
              </a:rPr>
              <a:t>J</a:t>
            </a:r>
            <a:r>
              <a:rPr dirty="0" sz="2800" spc="-10">
                <a:latin typeface="Arial"/>
                <a:cs typeface="Arial"/>
              </a:rPr>
              <a:t>S</a:t>
            </a:r>
            <a:r>
              <a:rPr dirty="0" sz="2800" spc="-5">
                <a:latin typeface="Microsoft YaHei UI"/>
                <a:cs typeface="Microsoft YaHei UI"/>
              </a:rPr>
              <a:t>调用代码的过程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indent="-343535">
              <a:lnSpc>
                <a:spcPct val="100000"/>
              </a:lnSpc>
              <a:buFont typeface="Microsoft YaHei UI"/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Visio</a:t>
            </a:r>
            <a:r>
              <a:rPr dirty="0" sz="2800">
                <a:latin typeface="Microsoft YaHei UI"/>
                <a:cs typeface="Microsoft YaHei UI"/>
              </a:rPr>
              <a:t>制作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4663" y="1987930"/>
            <a:ext cx="2433827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35" y="488823"/>
            <a:ext cx="1143000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目录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90293"/>
            <a:ext cx="1791335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怎么做？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835" y="2603078"/>
            <a:ext cx="2146300" cy="196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交付物？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敏捷设计？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产品评估？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ts val="3354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问题？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635" y="3642995"/>
            <a:ext cx="5832347" cy="1152906"/>
          </a:xfrm>
          <a:custGeom>
            <a:avLst/>
            <a:gdLst/>
            <a:ahLst/>
            <a:cxnLst/>
            <a:rect l="l" t="t" r="r" b="b"/>
            <a:pathLst>
              <a:path w="5832347" h="1152906">
                <a:moveTo>
                  <a:pt x="5832348" y="960881"/>
                </a:moveTo>
                <a:lnTo>
                  <a:pt x="5832348" y="192023"/>
                </a:lnTo>
                <a:lnTo>
                  <a:pt x="5831715" y="176293"/>
                </a:lnTo>
                <a:lnTo>
                  <a:pt x="5822618" y="131380"/>
                </a:lnTo>
                <a:lnTo>
                  <a:pt x="5803728" y="90933"/>
                </a:lnTo>
                <a:lnTo>
                  <a:pt x="5776341" y="56292"/>
                </a:lnTo>
                <a:lnTo>
                  <a:pt x="5741752" y="28801"/>
                </a:lnTo>
                <a:lnTo>
                  <a:pt x="5701259" y="9802"/>
                </a:lnTo>
                <a:lnTo>
                  <a:pt x="5656157" y="637"/>
                </a:lnTo>
                <a:lnTo>
                  <a:pt x="5640324" y="0"/>
                </a:lnTo>
                <a:lnTo>
                  <a:pt x="192023" y="0"/>
                </a:lnTo>
                <a:lnTo>
                  <a:pt x="145921" y="5588"/>
                </a:lnTo>
                <a:lnTo>
                  <a:pt x="103836" y="21458"/>
                </a:lnTo>
                <a:lnTo>
                  <a:pt x="67111" y="46268"/>
                </a:lnTo>
                <a:lnTo>
                  <a:pt x="37088" y="78674"/>
                </a:lnTo>
                <a:lnTo>
                  <a:pt x="15109" y="117336"/>
                </a:lnTo>
                <a:lnTo>
                  <a:pt x="2516" y="160909"/>
                </a:lnTo>
                <a:lnTo>
                  <a:pt x="0" y="192024"/>
                </a:lnTo>
                <a:lnTo>
                  <a:pt x="0" y="960882"/>
                </a:lnTo>
                <a:lnTo>
                  <a:pt x="5588" y="1006984"/>
                </a:lnTo>
                <a:lnTo>
                  <a:pt x="21458" y="1049069"/>
                </a:lnTo>
                <a:lnTo>
                  <a:pt x="46268" y="1085794"/>
                </a:lnTo>
                <a:lnTo>
                  <a:pt x="78674" y="1115817"/>
                </a:lnTo>
                <a:lnTo>
                  <a:pt x="117336" y="1137796"/>
                </a:lnTo>
                <a:lnTo>
                  <a:pt x="160909" y="1150389"/>
                </a:lnTo>
                <a:lnTo>
                  <a:pt x="192024" y="1152906"/>
                </a:lnTo>
                <a:lnTo>
                  <a:pt x="5640324" y="1152905"/>
                </a:lnTo>
                <a:lnTo>
                  <a:pt x="5686673" y="1147317"/>
                </a:lnTo>
                <a:lnTo>
                  <a:pt x="5728847" y="1131447"/>
                </a:lnTo>
                <a:lnTo>
                  <a:pt x="5765547" y="1106637"/>
                </a:lnTo>
                <a:lnTo>
                  <a:pt x="5795479" y="1074231"/>
                </a:lnTo>
                <a:lnTo>
                  <a:pt x="5817346" y="1035569"/>
                </a:lnTo>
                <a:lnTo>
                  <a:pt x="5829851" y="991996"/>
                </a:lnTo>
                <a:lnTo>
                  <a:pt x="5832348" y="960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39635" y="3642995"/>
            <a:ext cx="5832347" cy="1152906"/>
          </a:xfrm>
          <a:custGeom>
            <a:avLst/>
            <a:gdLst/>
            <a:ahLst/>
            <a:cxnLst/>
            <a:rect l="l" t="t" r="r" b="b"/>
            <a:pathLst>
              <a:path w="5832347" h="1152906">
                <a:moveTo>
                  <a:pt x="192023" y="0"/>
                </a:moveTo>
                <a:lnTo>
                  <a:pt x="145921" y="5588"/>
                </a:lnTo>
                <a:lnTo>
                  <a:pt x="103836" y="21458"/>
                </a:lnTo>
                <a:lnTo>
                  <a:pt x="67111" y="46268"/>
                </a:lnTo>
                <a:lnTo>
                  <a:pt x="37088" y="78674"/>
                </a:lnTo>
                <a:lnTo>
                  <a:pt x="15109" y="117336"/>
                </a:lnTo>
                <a:lnTo>
                  <a:pt x="2516" y="160909"/>
                </a:lnTo>
                <a:lnTo>
                  <a:pt x="0" y="192024"/>
                </a:lnTo>
                <a:lnTo>
                  <a:pt x="0" y="960882"/>
                </a:lnTo>
                <a:lnTo>
                  <a:pt x="5588" y="1006984"/>
                </a:lnTo>
                <a:lnTo>
                  <a:pt x="21458" y="1049069"/>
                </a:lnTo>
                <a:lnTo>
                  <a:pt x="46268" y="1085794"/>
                </a:lnTo>
                <a:lnTo>
                  <a:pt x="78674" y="1115817"/>
                </a:lnTo>
                <a:lnTo>
                  <a:pt x="117336" y="1137796"/>
                </a:lnTo>
                <a:lnTo>
                  <a:pt x="160909" y="1150389"/>
                </a:lnTo>
                <a:lnTo>
                  <a:pt x="192024" y="1152906"/>
                </a:lnTo>
                <a:lnTo>
                  <a:pt x="5640324" y="1152905"/>
                </a:lnTo>
                <a:lnTo>
                  <a:pt x="5686673" y="1147317"/>
                </a:lnTo>
                <a:lnTo>
                  <a:pt x="5728847" y="1131447"/>
                </a:lnTo>
                <a:lnTo>
                  <a:pt x="5765547" y="1106637"/>
                </a:lnTo>
                <a:lnTo>
                  <a:pt x="5795479" y="1074231"/>
                </a:lnTo>
                <a:lnTo>
                  <a:pt x="5817346" y="1035569"/>
                </a:lnTo>
                <a:lnTo>
                  <a:pt x="5829851" y="991996"/>
                </a:lnTo>
                <a:lnTo>
                  <a:pt x="5832348" y="960881"/>
                </a:lnTo>
                <a:lnTo>
                  <a:pt x="5832348" y="192023"/>
                </a:lnTo>
                <a:lnTo>
                  <a:pt x="5826803" y="145921"/>
                </a:lnTo>
                <a:lnTo>
                  <a:pt x="5811033" y="103836"/>
                </a:lnTo>
                <a:lnTo>
                  <a:pt x="5786334" y="67111"/>
                </a:lnTo>
                <a:lnTo>
                  <a:pt x="5754002" y="37088"/>
                </a:lnTo>
                <a:lnTo>
                  <a:pt x="5715333" y="15109"/>
                </a:lnTo>
                <a:lnTo>
                  <a:pt x="5671623" y="2516"/>
                </a:lnTo>
                <a:lnTo>
                  <a:pt x="5640324" y="0"/>
                </a:lnTo>
                <a:lnTo>
                  <a:pt x="192023" y="0"/>
                </a:lnTo>
                <a:close/>
              </a:path>
            </a:pathLst>
          </a:custGeom>
          <a:ln w="9525">
            <a:solidFill>
              <a:srgbClr val="B2B2B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6835" y="488823"/>
            <a:ext cx="1143000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原型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3767" y="2058797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20" y="0"/>
                </a:moveTo>
                <a:lnTo>
                  <a:pt x="42770" y="10635"/>
                </a:lnTo>
                <a:lnTo>
                  <a:pt x="13005" y="38797"/>
                </a:lnTo>
                <a:lnTo>
                  <a:pt x="141" y="78869"/>
                </a:lnTo>
                <a:lnTo>
                  <a:pt x="0" y="419100"/>
                </a:lnTo>
                <a:lnTo>
                  <a:pt x="1239" y="433650"/>
                </a:lnTo>
                <a:lnTo>
                  <a:pt x="18196" y="471704"/>
                </a:lnTo>
                <a:lnTo>
                  <a:pt x="50699" y="496824"/>
                </a:lnTo>
                <a:lnTo>
                  <a:pt x="1428750" y="503681"/>
                </a:lnTo>
                <a:lnTo>
                  <a:pt x="1443275" y="502417"/>
                </a:lnTo>
                <a:lnTo>
                  <a:pt x="1481057" y="485187"/>
                </a:lnTo>
                <a:lnTo>
                  <a:pt x="1505834" y="452342"/>
                </a:lnTo>
                <a:lnTo>
                  <a:pt x="1512570" y="83819"/>
                </a:lnTo>
                <a:lnTo>
                  <a:pt x="1511318" y="69229"/>
                </a:lnTo>
                <a:lnTo>
                  <a:pt x="1494217" y="31317"/>
                </a:lnTo>
                <a:lnTo>
                  <a:pt x="1461461" y="6562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80235" y="2149220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页面原型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9143" y="4939919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19" y="0"/>
                </a:moveTo>
                <a:lnTo>
                  <a:pt x="42770" y="10795"/>
                </a:lnTo>
                <a:lnTo>
                  <a:pt x="13005" y="39135"/>
                </a:lnTo>
                <a:lnTo>
                  <a:pt x="141" y="78945"/>
                </a:lnTo>
                <a:lnTo>
                  <a:pt x="0" y="419862"/>
                </a:lnTo>
                <a:lnTo>
                  <a:pt x="1251" y="434452"/>
                </a:lnTo>
                <a:lnTo>
                  <a:pt x="18352" y="472364"/>
                </a:lnTo>
                <a:lnTo>
                  <a:pt x="51108" y="497119"/>
                </a:lnTo>
                <a:lnTo>
                  <a:pt x="1428750" y="503681"/>
                </a:lnTo>
                <a:lnTo>
                  <a:pt x="1443340" y="502430"/>
                </a:lnTo>
                <a:lnTo>
                  <a:pt x="1481252" y="485329"/>
                </a:lnTo>
                <a:lnTo>
                  <a:pt x="1506007" y="452573"/>
                </a:lnTo>
                <a:lnTo>
                  <a:pt x="1512570" y="83819"/>
                </a:lnTo>
                <a:lnTo>
                  <a:pt x="1511318" y="69424"/>
                </a:lnTo>
                <a:lnTo>
                  <a:pt x="1494217" y="31637"/>
                </a:lnTo>
                <a:lnTo>
                  <a:pt x="1461461" y="6669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699143" y="5730875"/>
            <a:ext cx="1512570" cy="502919"/>
          </a:xfrm>
          <a:custGeom>
            <a:avLst/>
            <a:gdLst/>
            <a:ahLst/>
            <a:cxnLst/>
            <a:rect l="l" t="t" r="r" b="b"/>
            <a:pathLst>
              <a:path w="1512570" h="502920">
                <a:moveTo>
                  <a:pt x="83819" y="0"/>
                </a:moveTo>
                <a:lnTo>
                  <a:pt x="42770" y="10635"/>
                </a:lnTo>
                <a:lnTo>
                  <a:pt x="13005" y="38797"/>
                </a:lnTo>
                <a:lnTo>
                  <a:pt x="141" y="78869"/>
                </a:lnTo>
                <a:lnTo>
                  <a:pt x="0" y="419100"/>
                </a:lnTo>
                <a:lnTo>
                  <a:pt x="1251" y="433690"/>
                </a:lnTo>
                <a:lnTo>
                  <a:pt x="18352" y="471602"/>
                </a:lnTo>
                <a:lnTo>
                  <a:pt x="51108" y="496357"/>
                </a:lnTo>
                <a:lnTo>
                  <a:pt x="1428750" y="502919"/>
                </a:lnTo>
                <a:lnTo>
                  <a:pt x="1443340" y="501668"/>
                </a:lnTo>
                <a:lnTo>
                  <a:pt x="1481252" y="484567"/>
                </a:lnTo>
                <a:lnTo>
                  <a:pt x="1506007" y="451811"/>
                </a:lnTo>
                <a:lnTo>
                  <a:pt x="1512570" y="83819"/>
                </a:lnTo>
                <a:lnTo>
                  <a:pt x="1511318" y="69229"/>
                </a:lnTo>
                <a:lnTo>
                  <a:pt x="1494217" y="31317"/>
                </a:lnTo>
                <a:lnTo>
                  <a:pt x="1461461" y="6562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62103" y="5031104"/>
            <a:ext cx="786765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低保真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高保真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9143" y="2993770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19" y="0"/>
                </a:moveTo>
                <a:lnTo>
                  <a:pt x="42770" y="10795"/>
                </a:lnTo>
                <a:lnTo>
                  <a:pt x="13005" y="39135"/>
                </a:lnTo>
                <a:lnTo>
                  <a:pt x="141" y="78945"/>
                </a:lnTo>
                <a:lnTo>
                  <a:pt x="0" y="419862"/>
                </a:lnTo>
                <a:lnTo>
                  <a:pt x="1251" y="434257"/>
                </a:lnTo>
                <a:lnTo>
                  <a:pt x="18352" y="472044"/>
                </a:lnTo>
                <a:lnTo>
                  <a:pt x="51108" y="497012"/>
                </a:lnTo>
                <a:lnTo>
                  <a:pt x="1428750" y="503681"/>
                </a:lnTo>
                <a:lnTo>
                  <a:pt x="1443340" y="502407"/>
                </a:lnTo>
                <a:lnTo>
                  <a:pt x="1481252" y="485089"/>
                </a:lnTo>
                <a:lnTo>
                  <a:pt x="1506007" y="452251"/>
                </a:lnTo>
                <a:lnTo>
                  <a:pt x="1512570" y="83819"/>
                </a:lnTo>
                <a:lnTo>
                  <a:pt x="1511318" y="69424"/>
                </a:lnTo>
                <a:lnTo>
                  <a:pt x="1494217" y="31637"/>
                </a:lnTo>
                <a:lnTo>
                  <a:pt x="1461461" y="6669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62103" y="3084956"/>
            <a:ext cx="78676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线框图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043" y="4003420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19" y="0"/>
                </a:moveTo>
                <a:lnTo>
                  <a:pt x="42770" y="10795"/>
                </a:lnTo>
                <a:lnTo>
                  <a:pt x="13005" y="39135"/>
                </a:lnTo>
                <a:lnTo>
                  <a:pt x="141" y="78945"/>
                </a:lnTo>
                <a:lnTo>
                  <a:pt x="0" y="419862"/>
                </a:lnTo>
                <a:lnTo>
                  <a:pt x="1251" y="434257"/>
                </a:lnTo>
                <a:lnTo>
                  <a:pt x="18352" y="472044"/>
                </a:lnTo>
                <a:lnTo>
                  <a:pt x="51108" y="497012"/>
                </a:lnTo>
                <a:lnTo>
                  <a:pt x="1428750" y="503681"/>
                </a:lnTo>
                <a:lnTo>
                  <a:pt x="1443340" y="502407"/>
                </a:lnTo>
                <a:lnTo>
                  <a:pt x="1481252" y="485089"/>
                </a:lnTo>
                <a:lnTo>
                  <a:pt x="1506007" y="452251"/>
                </a:lnTo>
                <a:lnTo>
                  <a:pt x="1512570" y="83819"/>
                </a:lnTo>
                <a:lnTo>
                  <a:pt x="1511318" y="69424"/>
                </a:lnTo>
                <a:lnTo>
                  <a:pt x="1494217" y="31637"/>
                </a:lnTo>
                <a:lnTo>
                  <a:pt x="1461461" y="6669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2511" y="4094607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任务分解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43767" y="4003420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20" y="0"/>
                </a:moveTo>
                <a:lnTo>
                  <a:pt x="42770" y="10795"/>
                </a:lnTo>
                <a:lnTo>
                  <a:pt x="13005" y="39135"/>
                </a:lnTo>
                <a:lnTo>
                  <a:pt x="141" y="78945"/>
                </a:lnTo>
                <a:lnTo>
                  <a:pt x="0" y="419862"/>
                </a:lnTo>
                <a:lnTo>
                  <a:pt x="1251" y="434257"/>
                </a:lnTo>
                <a:lnTo>
                  <a:pt x="18352" y="472044"/>
                </a:lnTo>
                <a:lnTo>
                  <a:pt x="51108" y="497012"/>
                </a:lnTo>
                <a:lnTo>
                  <a:pt x="1428750" y="503681"/>
                </a:lnTo>
                <a:lnTo>
                  <a:pt x="1443340" y="502407"/>
                </a:lnTo>
                <a:lnTo>
                  <a:pt x="1481252" y="485089"/>
                </a:lnTo>
                <a:lnTo>
                  <a:pt x="1506007" y="452251"/>
                </a:lnTo>
                <a:lnTo>
                  <a:pt x="1512570" y="83819"/>
                </a:lnTo>
                <a:lnTo>
                  <a:pt x="1511318" y="69424"/>
                </a:lnTo>
                <a:lnTo>
                  <a:pt x="1494217" y="31637"/>
                </a:lnTo>
                <a:lnTo>
                  <a:pt x="1461461" y="6669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80235" y="4094607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网站地图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043" y="2058797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19" y="0"/>
                </a:moveTo>
                <a:lnTo>
                  <a:pt x="42770" y="10635"/>
                </a:lnTo>
                <a:lnTo>
                  <a:pt x="13005" y="38797"/>
                </a:lnTo>
                <a:lnTo>
                  <a:pt x="141" y="78869"/>
                </a:lnTo>
                <a:lnTo>
                  <a:pt x="0" y="419100"/>
                </a:lnTo>
                <a:lnTo>
                  <a:pt x="1239" y="433650"/>
                </a:lnTo>
                <a:lnTo>
                  <a:pt x="18196" y="471704"/>
                </a:lnTo>
                <a:lnTo>
                  <a:pt x="50699" y="496824"/>
                </a:lnTo>
                <a:lnTo>
                  <a:pt x="1428750" y="503681"/>
                </a:lnTo>
                <a:lnTo>
                  <a:pt x="1443275" y="502417"/>
                </a:lnTo>
                <a:lnTo>
                  <a:pt x="1481057" y="485187"/>
                </a:lnTo>
                <a:lnTo>
                  <a:pt x="1505834" y="452342"/>
                </a:lnTo>
                <a:lnTo>
                  <a:pt x="1512570" y="83819"/>
                </a:lnTo>
                <a:lnTo>
                  <a:pt x="1511318" y="69229"/>
                </a:lnTo>
                <a:lnTo>
                  <a:pt x="1494217" y="31317"/>
                </a:lnTo>
                <a:lnTo>
                  <a:pt x="1461461" y="6562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92511" y="2149220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纸质原型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08137" y="2557145"/>
            <a:ext cx="1985772" cy="436625"/>
          </a:xfrm>
          <a:custGeom>
            <a:avLst/>
            <a:gdLst/>
            <a:ahLst/>
            <a:cxnLst/>
            <a:rect l="l" t="t" r="r" b="b"/>
            <a:pathLst>
              <a:path w="1985772" h="436625">
                <a:moveTo>
                  <a:pt x="9906" y="214884"/>
                </a:moveTo>
                <a:lnTo>
                  <a:pt x="9906" y="5334"/>
                </a:lnTo>
                <a:lnTo>
                  <a:pt x="8382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5334"/>
                </a:lnTo>
                <a:lnTo>
                  <a:pt x="0" y="219456"/>
                </a:lnTo>
                <a:lnTo>
                  <a:pt x="1524" y="222504"/>
                </a:lnTo>
                <a:lnTo>
                  <a:pt x="4572" y="224028"/>
                </a:lnTo>
                <a:lnTo>
                  <a:pt x="4572" y="214884"/>
                </a:lnTo>
                <a:lnTo>
                  <a:pt x="9906" y="214884"/>
                </a:lnTo>
                <a:close/>
              </a:path>
              <a:path w="1985772" h="436625">
                <a:moveTo>
                  <a:pt x="1953006" y="360426"/>
                </a:moveTo>
                <a:lnTo>
                  <a:pt x="1953006" y="219456"/>
                </a:lnTo>
                <a:lnTo>
                  <a:pt x="1951482" y="215646"/>
                </a:lnTo>
                <a:lnTo>
                  <a:pt x="1947672" y="214884"/>
                </a:lnTo>
                <a:lnTo>
                  <a:pt x="4572" y="214884"/>
                </a:lnTo>
                <a:lnTo>
                  <a:pt x="9906" y="219456"/>
                </a:lnTo>
                <a:lnTo>
                  <a:pt x="9906" y="224028"/>
                </a:lnTo>
                <a:lnTo>
                  <a:pt x="1943100" y="224028"/>
                </a:lnTo>
                <a:lnTo>
                  <a:pt x="1943100" y="219456"/>
                </a:lnTo>
                <a:lnTo>
                  <a:pt x="1947672" y="224028"/>
                </a:lnTo>
                <a:lnTo>
                  <a:pt x="1947672" y="360426"/>
                </a:lnTo>
                <a:lnTo>
                  <a:pt x="1953006" y="360426"/>
                </a:lnTo>
                <a:close/>
              </a:path>
              <a:path w="1985772" h="436625">
                <a:moveTo>
                  <a:pt x="9906" y="224028"/>
                </a:moveTo>
                <a:lnTo>
                  <a:pt x="9906" y="219456"/>
                </a:lnTo>
                <a:lnTo>
                  <a:pt x="4572" y="214884"/>
                </a:lnTo>
                <a:lnTo>
                  <a:pt x="4572" y="224028"/>
                </a:lnTo>
                <a:lnTo>
                  <a:pt x="9906" y="224028"/>
                </a:lnTo>
                <a:close/>
              </a:path>
              <a:path w="1985772" h="436625">
                <a:moveTo>
                  <a:pt x="1985772" y="360426"/>
                </a:moveTo>
                <a:lnTo>
                  <a:pt x="1909572" y="360426"/>
                </a:lnTo>
                <a:lnTo>
                  <a:pt x="1943100" y="427481"/>
                </a:lnTo>
                <a:lnTo>
                  <a:pt x="1943100" y="373380"/>
                </a:lnTo>
                <a:lnTo>
                  <a:pt x="1944624" y="376428"/>
                </a:lnTo>
                <a:lnTo>
                  <a:pt x="1947672" y="377952"/>
                </a:lnTo>
                <a:lnTo>
                  <a:pt x="1951482" y="376428"/>
                </a:lnTo>
                <a:lnTo>
                  <a:pt x="1953006" y="373380"/>
                </a:lnTo>
                <a:lnTo>
                  <a:pt x="1953006" y="425958"/>
                </a:lnTo>
                <a:lnTo>
                  <a:pt x="1985772" y="360426"/>
                </a:lnTo>
                <a:close/>
              </a:path>
              <a:path w="1985772" h="436625">
                <a:moveTo>
                  <a:pt x="1947672" y="224028"/>
                </a:moveTo>
                <a:lnTo>
                  <a:pt x="1943100" y="219456"/>
                </a:lnTo>
                <a:lnTo>
                  <a:pt x="1943100" y="224028"/>
                </a:lnTo>
                <a:lnTo>
                  <a:pt x="1947672" y="224028"/>
                </a:lnTo>
                <a:close/>
              </a:path>
              <a:path w="1985772" h="436625">
                <a:moveTo>
                  <a:pt x="1947672" y="360426"/>
                </a:moveTo>
                <a:lnTo>
                  <a:pt x="1947672" y="224028"/>
                </a:lnTo>
                <a:lnTo>
                  <a:pt x="1943100" y="224028"/>
                </a:lnTo>
                <a:lnTo>
                  <a:pt x="1943100" y="360426"/>
                </a:lnTo>
                <a:lnTo>
                  <a:pt x="1947672" y="360426"/>
                </a:lnTo>
                <a:close/>
              </a:path>
              <a:path w="1985772" h="436625">
                <a:moveTo>
                  <a:pt x="1953006" y="425958"/>
                </a:moveTo>
                <a:lnTo>
                  <a:pt x="1953006" y="373380"/>
                </a:lnTo>
                <a:lnTo>
                  <a:pt x="1951482" y="376428"/>
                </a:lnTo>
                <a:lnTo>
                  <a:pt x="1947672" y="377952"/>
                </a:lnTo>
                <a:lnTo>
                  <a:pt x="1944624" y="376428"/>
                </a:lnTo>
                <a:lnTo>
                  <a:pt x="1943100" y="373380"/>
                </a:lnTo>
                <a:lnTo>
                  <a:pt x="1943100" y="427481"/>
                </a:lnTo>
                <a:lnTo>
                  <a:pt x="1947672" y="436626"/>
                </a:lnTo>
                <a:lnTo>
                  <a:pt x="1953006" y="42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417709" y="2557145"/>
            <a:ext cx="1988058" cy="436625"/>
          </a:xfrm>
          <a:custGeom>
            <a:avLst/>
            <a:gdLst/>
            <a:ahLst/>
            <a:cxnLst/>
            <a:rect l="l" t="t" r="r" b="b"/>
            <a:pathLst>
              <a:path w="1988058" h="436625">
                <a:moveTo>
                  <a:pt x="76200" y="360426"/>
                </a:moveTo>
                <a:lnTo>
                  <a:pt x="0" y="360426"/>
                </a:lnTo>
                <a:lnTo>
                  <a:pt x="33528" y="427481"/>
                </a:lnTo>
                <a:lnTo>
                  <a:pt x="33528" y="373380"/>
                </a:lnTo>
                <a:lnTo>
                  <a:pt x="35052" y="376428"/>
                </a:lnTo>
                <a:lnTo>
                  <a:pt x="38100" y="377952"/>
                </a:lnTo>
                <a:lnTo>
                  <a:pt x="41910" y="376428"/>
                </a:lnTo>
                <a:lnTo>
                  <a:pt x="43434" y="373380"/>
                </a:lnTo>
                <a:lnTo>
                  <a:pt x="43434" y="425958"/>
                </a:lnTo>
                <a:lnTo>
                  <a:pt x="76200" y="360426"/>
                </a:lnTo>
                <a:close/>
              </a:path>
              <a:path w="1988058" h="436625">
                <a:moveTo>
                  <a:pt x="1982724" y="214884"/>
                </a:moveTo>
                <a:lnTo>
                  <a:pt x="38100" y="214884"/>
                </a:lnTo>
                <a:lnTo>
                  <a:pt x="35052" y="215646"/>
                </a:lnTo>
                <a:lnTo>
                  <a:pt x="33528" y="219456"/>
                </a:lnTo>
                <a:lnTo>
                  <a:pt x="33528" y="360426"/>
                </a:lnTo>
                <a:lnTo>
                  <a:pt x="38100" y="360426"/>
                </a:lnTo>
                <a:lnTo>
                  <a:pt x="38100" y="224028"/>
                </a:lnTo>
                <a:lnTo>
                  <a:pt x="43434" y="219456"/>
                </a:lnTo>
                <a:lnTo>
                  <a:pt x="43434" y="224028"/>
                </a:lnTo>
                <a:lnTo>
                  <a:pt x="1978152" y="224028"/>
                </a:lnTo>
                <a:lnTo>
                  <a:pt x="1978152" y="219456"/>
                </a:lnTo>
                <a:lnTo>
                  <a:pt x="1982724" y="214884"/>
                </a:lnTo>
                <a:close/>
              </a:path>
              <a:path w="1988058" h="436625">
                <a:moveTo>
                  <a:pt x="43434" y="425958"/>
                </a:moveTo>
                <a:lnTo>
                  <a:pt x="43434" y="373380"/>
                </a:lnTo>
                <a:lnTo>
                  <a:pt x="41910" y="376428"/>
                </a:lnTo>
                <a:lnTo>
                  <a:pt x="38100" y="377952"/>
                </a:lnTo>
                <a:lnTo>
                  <a:pt x="35052" y="376428"/>
                </a:lnTo>
                <a:lnTo>
                  <a:pt x="33528" y="373380"/>
                </a:lnTo>
                <a:lnTo>
                  <a:pt x="33528" y="427481"/>
                </a:lnTo>
                <a:lnTo>
                  <a:pt x="38100" y="436626"/>
                </a:lnTo>
                <a:lnTo>
                  <a:pt x="43434" y="425958"/>
                </a:lnTo>
                <a:close/>
              </a:path>
              <a:path w="1988058" h="436625">
                <a:moveTo>
                  <a:pt x="43434" y="224028"/>
                </a:moveTo>
                <a:lnTo>
                  <a:pt x="43434" y="219456"/>
                </a:lnTo>
                <a:lnTo>
                  <a:pt x="38100" y="224028"/>
                </a:lnTo>
                <a:lnTo>
                  <a:pt x="43434" y="224028"/>
                </a:lnTo>
                <a:close/>
              </a:path>
              <a:path w="1988058" h="436625">
                <a:moveTo>
                  <a:pt x="43434" y="360426"/>
                </a:moveTo>
                <a:lnTo>
                  <a:pt x="43434" y="224028"/>
                </a:lnTo>
                <a:lnTo>
                  <a:pt x="38100" y="224028"/>
                </a:lnTo>
                <a:lnTo>
                  <a:pt x="38100" y="360426"/>
                </a:lnTo>
                <a:lnTo>
                  <a:pt x="43434" y="360426"/>
                </a:lnTo>
                <a:close/>
              </a:path>
              <a:path w="1988058" h="436625">
                <a:moveTo>
                  <a:pt x="1988058" y="219456"/>
                </a:moveTo>
                <a:lnTo>
                  <a:pt x="1988058" y="5334"/>
                </a:lnTo>
                <a:lnTo>
                  <a:pt x="1986534" y="1524"/>
                </a:lnTo>
                <a:lnTo>
                  <a:pt x="1982724" y="0"/>
                </a:lnTo>
                <a:lnTo>
                  <a:pt x="1979676" y="1524"/>
                </a:lnTo>
                <a:lnTo>
                  <a:pt x="1978152" y="5334"/>
                </a:lnTo>
                <a:lnTo>
                  <a:pt x="1978152" y="214884"/>
                </a:lnTo>
                <a:lnTo>
                  <a:pt x="1982724" y="214884"/>
                </a:lnTo>
                <a:lnTo>
                  <a:pt x="1982724" y="224028"/>
                </a:lnTo>
                <a:lnTo>
                  <a:pt x="1986534" y="222504"/>
                </a:lnTo>
                <a:lnTo>
                  <a:pt x="1988058" y="219456"/>
                </a:lnTo>
                <a:close/>
              </a:path>
              <a:path w="1988058" h="436625">
                <a:moveTo>
                  <a:pt x="1982724" y="224028"/>
                </a:moveTo>
                <a:lnTo>
                  <a:pt x="1982724" y="214884"/>
                </a:lnTo>
                <a:lnTo>
                  <a:pt x="1978152" y="219456"/>
                </a:lnTo>
                <a:lnTo>
                  <a:pt x="1978152" y="224028"/>
                </a:lnTo>
                <a:lnTo>
                  <a:pt x="1982724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474609" y="3492119"/>
            <a:ext cx="1986533" cy="511302"/>
          </a:xfrm>
          <a:custGeom>
            <a:avLst/>
            <a:gdLst/>
            <a:ahLst/>
            <a:cxnLst/>
            <a:rect l="l" t="t" r="r" b="b"/>
            <a:pathLst>
              <a:path w="1986533" h="511301">
                <a:moveTo>
                  <a:pt x="76200" y="435102"/>
                </a:moveTo>
                <a:lnTo>
                  <a:pt x="0" y="435102"/>
                </a:lnTo>
                <a:lnTo>
                  <a:pt x="33527" y="502158"/>
                </a:lnTo>
                <a:lnTo>
                  <a:pt x="33527" y="448056"/>
                </a:lnTo>
                <a:lnTo>
                  <a:pt x="35051" y="451104"/>
                </a:lnTo>
                <a:lnTo>
                  <a:pt x="38100" y="452628"/>
                </a:lnTo>
                <a:lnTo>
                  <a:pt x="41909" y="451104"/>
                </a:lnTo>
                <a:lnTo>
                  <a:pt x="43433" y="448056"/>
                </a:lnTo>
                <a:lnTo>
                  <a:pt x="43433" y="500634"/>
                </a:lnTo>
                <a:lnTo>
                  <a:pt x="76200" y="435102"/>
                </a:lnTo>
                <a:close/>
              </a:path>
              <a:path w="1986533" h="511301">
                <a:moveTo>
                  <a:pt x="1981200" y="252984"/>
                </a:moveTo>
                <a:lnTo>
                  <a:pt x="38100" y="252984"/>
                </a:lnTo>
                <a:lnTo>
                  <a:pt x="35051" y="253746"/>
                </a:lnTo>
                <a:lnTo>
                  <a:pt x="33527" y="257556"/>
                </a:lnTo>
                <a:lnTo>
                  <a:pt x="33527" y="435102"/>
                </a:lnTo>
                <a:lnTo>
                  <a:pt x="38100" y="435102"/>
                </a:lnTo>
                <a:lnTo>
                  <a:pt x="38100" y="262128"/>
                </a:lnTo>
                <a:lnTo>
                  <a:pt x="43433" y="257556"/>
                </a:lnTo>
                <a:lnTo>
                  <a:pt x="43433" y="262128"/>
                </a:lnTo>
                <a:lnTo>
                  <a:pt x="1976627" y="262128"/>
                </a:lnTo>
                <a:lnTo>
                  <a:pt x="1976627" y="257556"/>
                </a:lnTo>
                <a:lnTo>
                  <a:pt x="1981200" y="252984"/>
                </a:lnTo>
                <a:close/>
              </a:path>
              <a:path w="1986533" h="511301">
                <a:moveTo>
                  <a:pt x="43433" y="500634"/>
                </a:moveTo>
                <a:lnTo>
                  <a:pt x="43433" y="448056"/>
                </a:lnTo>
                <a:lnTo>
                  <a:pt x="41909" y="451104"/>
                </a:lnTo>
                <a:lnTo>
                  <a:pt x="38100" y="452628"/>
                </a:lnTo>
                <a:lnTo>
                  <a:pt x="35051" y="451104"/>
                </a:lnTo>
                <a:lnTo>
                  <a:pt x="33527" y="448056"/>
                </a:lnTo>
                <a:lnTo>
                  <a:pt x="33527" y="502158"/>
                </a:lnTo>
                <a:lnTo>
                  <a:pt x="38100" y="511302"/>
                </a:lnTo>
                <a:lnTo>
                  <a:pt x="43433" y="500634"/>
                </a:lnTo>
                <a:close/>
              </a:path>
              <a:path w="1986533" h="511301">
                <a:moveTo>
                  <a:pt x="43433" y="262128"/>
                </a:moveTo>
                <a:lnTo>
                  <a:pt x="43433" y="257556"/>
                </a:lnTo>
                <a:lnTo>
                  <a:pt x="38100" y="262128"/>
                </a:lnTo>
                <a:lnTo>
                  <a:pt x="43433" y="262128"/>
                </a:lnTo>
                <a:close/>
              </a:path>
              <a:path w="1986533" h="511301">
                <a:moveTo>
                  <a:pt x="43433" y="435102"/>
                </a:moveTo>
                <a:lnTo>
                  <a:pt x="43433" y="262128"/>
                </a:lnTo>
                <a:lnTo>
                  <a:pt x="38100" y="262128"/>
                </a:lnTo>
                <a:lnTo>
                  <a:pt x="38100" y="435102"/>
                </a:lnTo>
                <a:lnTo>
                  <a:pt x="43433" y="435102"/>
                </a:lnTo>
                <a:close/>
              </a:path>
              <a:path w="1986533" h="511301">
                <a:moveTo>
                  <a:pt x="1986533" y="257556"/>
                </a:moveTo>
                <a:lnTo>
                  <a:pt x="1986533" y="5334"/>
                </a:lnTo>
                <a:lnTo>
                  <a:pt x="1985009" y="1524"/>
                </a:lnTo>
                <a:lnTo>
                  <a:pt x="1981200" y="0"/>
                </a:lnTo>
                <a:lnTo>
                  <a:pt x="1978152" y="1524"/>
                </a:lnTo>
                <a:lnTo>
                  <a:pt x="1976627" y="5334"/>
                </a:lnTo>
                <a:lnTo>
                  <a:pt x="1976627" y="252984"/>
                </a:lnTo>
                <a:lnTo>
                  <a:pt x="1981200" y="252984"/>
                </a:lnTo>
                <a:lnTo>
                  <a:pt x="1981200" y="262128"/>
                </a:lnTo>
                <a:lnTo>
                  <a:pt x="1985009" y="260604"/>
                </a:lnTo>
                <a:lnTo>
                  <a:pt x="1986533" y="257556"/>
                </a:lnTo>
                <a:close/>
              </a:path>
              <a:path w="1986533" h="511301">
                <a:moveTo>
                  <a:pt x="1981200" y="262128"/>
                </a:moveTo>
                <a:lnTo>
                  <a:pt x="1981200" y="252984"/>
                </a:lnTo>
                <a:lnTo>
                  <a:pt x="1976627" y="257556"/>
                </a:lnTo>
                <a:lnTo>
                  <a:pt x="1976627" y="262128"/>
                </a:lnTo>
                <a:lnTo>
                  <a:pt x="19812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451237" y="3492119"/>
            <a:ext cx="1987295" cy="511302"/>
          </a:xfrm>
          <a:custGeom>
            <a:avLst/>
            <a:gdLst/>
            <a:ahLst/>
            <a:cxnLst/>
            <a:rect l="l" t="t" r="r" b="b"/>
            <a:pathLst>
              <a:path w="1987295" h="511301">
                <a:moveTo>
                  <a:pt x="9905" y="252984"/>
                </a:moveTo>
                <a:lnTo>
                  <a:pt x="9905" y="5334"/>
                </a:lnTo>
                <a:lnTo>
                  <a:pt x="8381" y="1524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0" y="257556"/>
                </a:lnTo>
                <a:lnTo>
                  <a:pt x="1523" y="260604"/>
                </a:lnTo>
                <a:lnTo>
                  <a:pt x="4571" y="262128"/>
                </a:lnTo>
                <a:lnTo>
                  <a:pt x="4571" y="252984"/>
                </a:lnTo>
                <a:lnTo>
                  <a:pt x="9905" y="252984"/>
                </a:lnTo>
                <a:close/>
              </a:path>
              <a:path w="1987295" h="511301">
                <a:moveTo>
                  <a:pt x="1954529" y="435102"/>
                </a:moveTo>
                <a:lnTo>
                  <a:pt x="1954529" y="257556"/>
                </a:lnTo>
                <a:lnTo>
                  <a:pt x="1953005" y="253746"/>
                </a:lnTo>
                <a:lnTo>
                  <a:pt x="1949195" y="252984"/>
                </a:lnTo>
                <a:lnTo>
                  <a:pt x="4571" y="252984"/>
                </a:lnTo>
                <a:lnTo>
                  <a:pt x="9905" y="257556"/>
                </a:lnTo>
                <a:lnTo>
                  <a:pt x="9905" y="262128"/>
                </a:lnTo>
                <a:lnTo>
                  <a:pt x="1944623" y="262128"/>
                </a:lnTo>
                <a:lnTo>
                  <a:pt x="1944623" y="257556"/>
                </a:lnTo>
                <a:lnTo>
                  <a:pt x="1949195" y="262128"/>
                </a:lnTo>
                <a:lnTo>
                  <a:pt x="1949195" y="435102"/>
                </a:lnTo>
                <a:lnTo>
                  <a:pt x="1954529" y="435102"/>
                </a:lnTo>
                <a:close/>
              </a:path>
              <a:path w="1987295" h="511301">
                <a:moveTo>
                  <a:pt x="9905" y="262128"/>
                </a:moveTo>
                <a:lnTo>
                  <a:pt x="9905" y="257556"/>
                </a:lnTo>
                <a:lnTo>
                  <a:pt x="4571" y="252984"/>
                </a:lnTo>
                <a:lnTo>
                  <a:pt x="4571" y="262128"/>
                </a:lnTo>
                <a:lnTo>
                  <a:pt x="9905" y="262128"/>
                </a:lnTo>
                <a:close/>
              </a:path>
              <a:path w="1987295" h="511301">
                <a:moveTo>
                  <a:pt x="1987295" y="435102"/>
                </a:moveTo>
                <a:lnTo>
                  <a:pt x="1911095" y="435102"/>
                </a:lnTo>
                <a:lnTo>
                  <a:pt x="1944623" y="502158"/>
                </a:lnTo>
                <a:lnTo>
                  <a:pt x="1944623" y="448056"/>
                </a:lnTo>
                <a:lnTo>
                  <a:pt x="1946147" y="451104"/>
                </a:lnTo>
                <a:lnTo>
                  <a:pt x="1949195" y="452628"/>
                </a:lnTo>
                <a:lnTo>
                  <a:pt x="1953005" y="451104"/>
                </a:lnTo>
                <a:lnTo>
                  <a:pt x="1954529" y="448056"/>
                </a:lnTo>
                <a:lnTo>
                  <a:pt x="1954529" y="500633"/>
                </a:lnTo>
                <a:lnTo>
                  <a:pt x="1987295" y="435102"/>
                </a:lnTo>
                <a:close/>
              </a:path>
              <a:path w="1987295" h="511301">
                <a:moveTo>
                  <a:pt x="1949195" y="262128"/>
                </a:moveTo>
                <a:lnTo>
                  <a:pt x="1944623" y="257556"/>
                </a:lnTo>
                <a:lnTo>
                  <a:pt x="1944623" y="262128"/>
                </a:lnTo>
                <a:lnTo>
                  <a:pt x="1949195" y="262128"/>
                </a:lnTo>
                <a:close/>
              </a:path>
              <a:path w="1987295" h="511301">
                <a:moveTo>
                  <a:pt x="1949195" y="435102"/>
                </a:moveTo>
                <a:lnTo>
                  <a:pt x="1949195" y="262128"/>
                </a:lnTo>
                <a:lnTo>
                  <a:pt x="1944623" y="262128"/>
                </a:lnTo>
                <a:lnTo>
                  <a:pt x="1944623" y="435102"/>
                </a:lnTo>
                <a:lnTo>
                  <a:pt x="1949195" y="435102"/>
                </a:lnTo>
                <a:close/>
              </a:path>
              <a:path w="1987295" h="511301">
                <a:moveTo>
                  <a:pt x="1954529" y="500633"/>
                </a:moveTo>
                <a:lnTo>
                  <a:pt x="1954529" y="448056"/>
                </a:lnTo>
                <a:lnTo>
                  <a:pt x="1953005" y="451104"/>
                </a:lnTo>
                <a:lnTo>
                  <a:pt x="1949195" y="452628"/>
                </a:lnTo>
                <a:lnTo>
                  <a:pt x="1946147" y="451104"/>
                </a:lnTo>
                <a:lnTo>
                  <a:pt x="1944623" y="448056"/>
                </a:lnTo>
                <a:lnTo>
                  <a:pt x="1944623" y="502158"/>
                </a:lnTo>
                <a:lnTo>
                  <a:pt x="1949195" y="511302"/>
                </a:lnTo>
                <a:lnTo>
                  <a:pt x="1954529" y="500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508137" y="4501769"/>
            <a:ext cx="1985771" cy="438149"/>
          </a:xfrm>
          <a:custGeom>
            <a:avLst/>
            <a:gdLst/>
            <a:ahLst/>
            <a:cxnLst/>
            <a:rect l="l" t="t" r="r" b="b"/>
            <a:pathLst>
              <a:path w="1985772" h="438150">
                <a:moveTo>
                  <a:pt x="9906" y="216407"/>
                </a:moveTo>
                <a:lnTo>
                  <a:pt x="9906" y="5333"/>
                </a:lnTo>
                <a:lnTo>
                  <a:pt x="8382" y="1523"/>
                </a:lnTo>
                <a:lnTo>
                  <a:pt x="4572" y="0"/>
                </a:lnTo>
                <a:lnTo>
                  <a:pt x="1524" y="1523"/>
                </a:lnTo>
                <a:lnTo>
                  <a:pt x="0" y="5333"/>
                </a:lnTo>
                <a:lnTo>
                  <a:pt x="0" y="220979"/>
                </a:lnTo>
                <a:lnTo>
                  <a:pt x="1524" y="224027"/>
                </a:lnTo>
                <a:lnTo>
                  <a:pt x="4572" y="225551"/>
                </a:lnTo>
                <a:lnTo>
                  <a:pt x="4572" y="216407"/>
                </a:lnTo>
                <a:lnTo>
                  <a:pt x="9906" y="216407"/>
                </a:lnTo>
                <a:close/>
              </a:path>
              <a:path w="1985772" h="438150">
                <a:moveTo>
                  <a:pt x="1953006" y="361949"/>
                </a:moveTo>
                <a:lnTo>
                  <a:pt x="1953006" y="220979"/>
                </a:lnTo>
                <a:lnTo>
                  <a:pt x="1951482" y="217931"/>
                </a:lnTo>
                <a:lnTo>
                  <a:pt x="1947672" y="216407"/>
                </a:lnTo>
                <a:lnTo>
                  <a:pt x="4572" y="216407"/>
                </a:lnTo>
                <a:lnTo>
                  <a:pt x="9906" y="220979"/>
                </a:lnTo>
                <a:lnTo>
                  <a:pt x="9906" y="225551"/>
                </a:lnTo>
                <a:lnTo>
                  <a:pt x="1943100" y="225551"/>
                </a:lnTo>
                <a:lnTo>
                  <a:pt x="1943100" y="220979"/>
                </a:lnTo>
                <a:lnTo>
                  <a:pt x="1947672" y="225551"/>
                </a:lnTo>
                <a:lnTo>
                  <a:pt x="1947672" y="361949"/>
                </a:lnTo>
                <a:lnTo>
                  <a:pt x="1953006" y="361949"/>
                </a:lnTo>
                <a:close/>
              </a:path>
              <a:path w="1985772" h="438150">
                <a:moveTo>
                  <a:pt x="9906" y="225551"/>
                </a:moveTo>
                <a:lnTo>
                  <a:pt x="9906" y="220979"/>
                </a:lnTo>
                <a:lnTo>
                  <a:pt x="4572" y="216407"/>
                </a:lnTo>
                <a:lnTo>
                  <a:pt x="4572" y="225551"/>
                </a:lnTo>
                <a:lnTo>
                  <a:pt x="9906" y="225551"/>
                </a:lnTo>
                <a:close/>
              </a:path>
              <a:path w="1985772" h="438150">
                <a:moveTo>
                  <a:pt x="1985772" y="361949"/>
                </a:moveTo>
                <a:lnTo>
                  <a:pt x="1909572" y="361949"/>
                </a:lnTo>
                <a:lnTo>
                  <a:pt x="1943100" y="429005"/>
                </a:lnTo>
                <a:lnTo>
                  <a:pt x="1943100" y="374903"/>
                </a:lnTo>
                <a:lnTo>
                  <a:pt x="1944624" y="378713"/>
                </a:lnTo>
                <a:lnTo>
                  <a:pt x="1947672" y="379475"/>
                </a:lnTo>
                <a:lnTo>
                  <a:pt x="1951482" y="378713"/>
                </a:lnTo>
                <a:lnTo>
                  <a:pt x="1953006" y="374903"/>
                </a:lnTo>
                <a:lnTo>
                  <a:pt x="1953006" y="427481"/>
                </a:lnTo>
                <a:lnTo>
                  <a:pt x="1985772" y="361949"/>
                </a:lnTo>
                <a:close/>
              </a:path>
              <a:path w="1985772" h="438150">
                <a:moveTo>
                  <a:pt x="1947672" y="225551"/>
                </a:moveTo>
                <a:lnTo>
                  <a:pt x="1943100" y="220979"/>
                </a:lnTo>
                <a:lnTo>
                  <a:pt x="1943100" y="225551"/>
                </a:lnTo>
                <a:lnTo>
                  <a:pt x="1947672" y="225551"/>
                </a:lnTo>
                <a:close/>
              </a:path>
              <a:path w="1985772" h="438150">
                <a:moveTo>
                  <a:pt x="1947672" y="361949"/>
                </a:moveTo>
                <a:lnTo>
                  <a:pt x="1947672" y="225551"/>
                </a:lnTo>
                <a:lnTo>
                  <a:pt x="1943100" y="225551"/>
                </a:lnTo>
                <a:lnTo>
                  <a:pt x="1943100" y="361949"/>
                </a:lnTo>
                <a:lnTo>
                  <a:pt x="1947672" y="361949"/>
                </a:lnTo>
                <a:close/>
              </a:path>
              <a:path w="1985772" h="438150">
                <a:moveTo>
                  <a:pt x="1953006" y="427481"/>
                </a:moveTo>
                <a:lnTo>
                  <a:pt x="1953006" y="374903"/>
                </a:lnTo>
                <a:lnTo>
                  <a:pt x="1951482" y="378713"/>
                </a:lnTo>
                <a:lnTo>
                  <a:pt x="1947672" y="379475"/>
                </a:lnTo>
                <a:lnTo>
                  <a:pt x="1944624" y="378713"/>
                </a:lnTo>
                <a:lnTo>
                  <a:pt x="1943100" y="374903"/>
                </a:lnTo>
                <a:lnTo>
                  <a:pt x="1943100" y="429005"/>
                </a:lnTo>
                <a:lnTo>
                  <a:pt x="1947672" y="438149"/>
                </a:lnTo>
                <a:lnTo>
                  <a:pt x="1953006" y="427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17709" y="4501769"/>
            <a:ext cx="1988058" cy="438150"/>
          </a:xfrm>
          <a:custGeom>
            <a:avLst/>
            <a:gdLst/>
            <a:ahLst/>
            <a:cxnLst/>
            <a:rect l="l" t="t" r="r" b="b"/>
            <a:pathLst>
              <a:path w="1988058" h="438150">
                <a:moveTo>
                  <a:pt x="76200" y="361950"/>
                </a:moveTo>
                <a:lnTo>
                  <a:pt x="0" y="361950"/>
                </a:lnTo>
                <a:lnTo>
                  <a:pt x="33528" y="429005"/>
                </a:lnTo>
                <a:lnTo>
                  <a:pt x="33528" y="374904"/>
                </a:lnTo>
                <a:lnTo>
                  <a:pt x="35052" y="378714"/>
                </a:lnTo>
                <a:lnTo>
                  <a:pt x="38100" y="379476"/>
                </a:lnTo>
                <a:lnTo>
                  <a:pt x="41910" y="378714"/>
                </a:lnTo>
                <a:lnTo>
                  <a:pt x="43434" y="374904"/>
                </a:lnTo>
                <a:lnTo>
                  <a:pt x="43434" y="427482"/>
                </a:lnTo>
                <a:lnTo>
                  <a:pt x="76200" y="361950"/>
                </a:lnTo>
                <a:close/>
              </a:path>
              <a:path w="1988058" h="438150">
                <a:moveTo>
                  <a:pt x="1982724" y="216408"/>
                </a:moveTo>
                <a:lnTo>
                  <a:pt x="38100" y="216408"/>
                </a:lnTo>
                <a:lnTo>
                  <a:pt x="35052" y="217932"/>
                </a:lnTo>
                <a:lnTo>
                  <a:pt x="33528" y="220980"/>
                </a:lnTo>
                <a:lnTo>
                  <a:pt x="33528" y="361950"/>
                </a:lnTo>
                <a:lnTo>
                  <a:pt x="38100" y="361950"/>
                </a:lnTo>
                <a:lnTo>
                  <a:pt x="38100" y="225552"/>
                </a:lnTo>
                <a:lnTo>
                  <a:pt x="43434" y="220980"/>
                </a:lnTo>
                <a:lnTo>
                  <a:pt x="43434" y="225552"/>
                </a:lnTo>
                <a:lnTo>
                  <a:pt x="1978152" y="225552"/>
                </a:lnTo>
                <a:lnTo>
                  <a:pt x="1978152" y="220980"/>
                </a:lnTo>
                <a:lnTo>
                  <a:pt x="1982724" y="216408"/>
                </a:lnTo>
                <a:close/>
              </a:path>
              <a:path w="1988058" h="438150">
                <a:moveTo>
                  <a:pt x="43434" y="427482"/>
                </a:moveTo>
                <a:lnTo>
                  <a:pt x="43434" y="374904"/>
                </a:lnTo>
                <a:lnTo>
                  <a:pt x="41910" y="378714"/>
                </a:lnTo>
                <a:lnTo>
                  <a:pt x="38100" y="379476"/>
                </a:lnTo>
                <a:lnTo>
                  <a:pt x="35052" y="378714"/>
                </a:lnTo>
                <a:lnTo>
                  <a:pt x="33528" y="374904"/>
                </a:lnTo>
                <a:lnTo>
                  <a:pt x="33528" y="429005"/>
                </a:lnTo>
                <a:lnTo>
                  <a:pt x="38100" y="438150"/>
                </a:lnTo>
                <a:lnTo>
                  <a:pt x="43434" y="427482"/>
                </a:lnTo>
                <a:close/>
              </a:path>
              <a:path w="1988058" h="438150">
                <a:moveTo>
                  <a:pt x="43434" y="225552"/>
                </a:moveTo>
                <a:lnTo>
                  <a:pt x="43434" y="220980"/>
                </a:lnTo>
                <a:lnTo>
                  <a:pt x="38100" y="225552"/>
                </a:lnTo>
                <a:lnTo>
                  <a:pt x="43434" y="225552"/>
                </a:lnTo>
                <a:close/>
              </a:path>
              <a:path w="1988058" h="438150">
                <a:moveTo>
                  <a:pt x="43434" y="361950"/>
                </a:moveTo>
                <a:lnTo>
                  <a:pt x="43434" y="225552"/>
                </a:lnTo>
                <a:lnTo>
                  <a:pt x="38100" y="225552"/>
                </a:lnTo>
                <a:lnTo>
                  <a:pt x="38100" y="361950"/>
                </a:lnTo>
                <a:lnTo>
                  <a:pt x="43434" y="361950"/>
                </a:lnTo>
                <a:close/>
              </a:path>
              <a:path w="1988058" h="438150">
                <a:moveTo>
                  <a:pt x="1988058" y="220980"/>
                </a:moveTo>
                <a:lnTo>
                  <a:pt x="1988058" y="5334"/>
                </a:lnTo>
                <a:lnTo>
                  <a:pt x="1986534" y="1524"/>
                </a:lnTo>
                <a:lnTo>
                  <a:pt x="1982724" y="0"/>
                </a:lnTo>
                <a:lnTo>
                  <a:pt x="1979676" y="1524"/>
                </a:lnTo>
                <a:lnTo>
                  <a:pt x="1978152" y="5334"/>
                </a:lnTo>
                <a:lnTo>
                  <a:pt x="1978152" y="216408"/>
                </a:lnTo>
                <a:lnTo>
                  <a:pt x="1982724" y="216408"/>
                </a:lnTo>
                <a:lnTo>
                  <a:pt x="1982724" y="225552"/>
                </a:lnTo>
                <a:lnTo>
                  <a:pt x="1986534" y="224028"/>
                </a:lnTo>
                <a:lnTo>
                  <a:pt x="1988058" y="220980"/>
                </a:lnTo>
                <a:close/>
              </a:path>
              <a:path w="1988058" h="438150">
                <a:moveTo>
                  <a:pt x="1982724" y="225552"/>
                </a:moveTo>
                <a:lnTo>
                  <a:pt x="1982724" y="216408"/>
                </a:lnTo>
                <a:lnTo>
                  <a:pt x="1978152" y="220980"/>
                </a:lnTo>
                <a:lnTo>
                  <a:pt x="1978152" y="225552"/>
                </a:lnTo>
                <a:lnTo>
                  <a:pt x="1982724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417709" y="5439029"/>
            <a:ext cx="76200" cy="291846"/>
          </a:xfrm>
          <a:custGeom>
            <a:avLst/>
            <a:gdLst/>
            <a:ahLst/>
            <a:cxnLst/>
            <a:rect l="l" t="t" r="r" b="b"/>
            <a:pathLst>
              <a:path w="76200" h="291846">
                <a:moveTo>
                  <a:pt x="76200" y="215646"/>
                </a:moveTo>
                <a:lnTo>
                  <a:pt x="0" y="215646"/>
                </a:lnTo>
                <a:lnTo>
                  <a:pt x="33528" y="282702"/>
                </a:lnTo>
                <a:lnTo>
                  <a:pt x="33528" y="228600"/>
                </a:lnTo>
                <a:lnTo>
                  <a:pt x="35052" y="231648"/>
                </a:lnTo>
                <a:lnTo>
                  <a:pt x="38100" y="233172"/>
                </a:lnTo>
                <a:lnTo>
                  <a:pt x="41910" y="231648"/>
                </a:lnTo>
                <a:lnTo>
                  <a:pt x="43434" y="228600"/>
                </a:lnTo>
                <a:lnTo>
                  <a:pt x="43434" y="281178"/>
                </a:lnTo>
                <a:lnTo>
                  <a:pt x="76200" y="215646"/>
                </a:lnTo>
                <a:close/>
              </a:path>
              <a:path w="76200" h="291846">
                <a:moveTo>
                  <a:pt x="43434" y="215646"/>
                </a:moveTo>
                <a:lnTo>
                  <a:pt x="43434" y="4572"/>
                </a:lnTo>
                <a:lnTo>
                  <a:pt x="41910" y="762"/>
                </a:lnTo>
                <a:lnTo>
                  <a:pt x="38100" y="0"/>
                </a:lnTo>
                <a:lnTo>
                  <a:pt x="35052" y="762"/>
                </a:lnTo>
                <a:lnTo>
                  <a:pt x="33528" y="4572"/>
                </a:lnTo>
                <a:lnTo>
                  <a:pt x="33528" y="215646"/>
                </a:lnTo>
                <a:lnTo>
                  <a:pt x="43434" y="215646"/>
                </a:lnTo>
                <a:close/>
              </a:path>
              <a:path w="76200" h="291846">
                <a:moveTo>
                  <a:pt x="43434" y="281178"/>
                </a:moveTo>
                <a:lnTo>
                  <a:pt x="43434" y="228600"/>
                </a:lnTo>
                <a:lnTo>
                  <a:pt x="41910" y="231648"/>
                </a:lnTo>
                <a:lnTo>
                  <a:pt x="38100" y="233172"/>
                </a:lnTo>
                <a:lnTo>
                  <a:pt x="35052" y="231648"/>
                </a:lnTo>
                <a:lnTo>
                  <a:pt x="33528" y="228600"/>
                </a:lnTo>
                <a:lnTo>
                  <a:pt x="33528" y="282702"/>
                </a:lnTo>
                <a:lnTo>
                  <a:pt x="38100" y="291846"/>
                </a:lnTo>
                <a:lnTo>
                  <a:pt x="43434" y="281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268613" y="2272919"/>
            <a:ext cx="430530" cy="76200"/>
          </a:xfrm>
          <a:custGeom>
            <a:avLst/>
            <a:gdLst/>
            <a:ahLst/>
            <a:cxnLst/>
            <a:rect l="l" t="t" r="r" b="b"/>
            <a:pathLst>
              <a:path w="430530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8673" y="67436"/>
                </a:lnTo>
                <a:lnTo>
                  <a:pt x="58673" y="38099"/>
                </a:lnTo>
                <a:lnTo>
                  <a:pt x="60197" y="35051"/>
                </a:lnTo>
                <a:lnTo>
                  <a:pt x="63245" y="33527"/>
                </a:lnTo>
                <a:lnTo>
                  <a:pt x="76199" y="33527"/>
                </a:lnTo>
                <a:close/>
              </a:path>
              <a:path w="430530" h="76200">
                <a:moveTo>
                  <a:pt x="371855" y="38099"/>
                </a:moveTo>
                <a:lnTo>
                  <a:pt x="370331" y="35051"/>
                </a:lnTo>
                <a:lnTo>
                  <a:pt x="366521" y="33527"/>
                </a:lnTo>
                <a:lnTo>
                  <a:pt x="63245" y="33527"/>
                </a:lnTo>
                <a:lnTo>
                  <a:pt x="60197" y="35051"/>
                </a:lnTo>
                <a:lnTo>
                  <a:pt x="58673" y="38099"/>
                </a:lnTo>
                <a:lnTo>
                  <a:pt x="60197" y="41909"/>
                </a:lnTo>
                <a:lnTo>
                  <a:pt x="63245" y="43433"/>
                </a:lnTo>
                <a:lnTo>
                  <a:pt x="366521" y="43433"/>
                </a:lnTo>
                <a:lnTo>
                  <a:pt x="370331" y="41909"/>
                </a:lnTo>
                <a:lnTo>
                  <a:pt x="371855" y="38099"/>
                </a:lnTo>
                <a:close/>
              </a:path>
              <a:path w="430530" h="76200">
                <a:moveTo>
                  <a:pt x="76199" y="76199"/>
                </a:moveTo>
                <a:lnTo>
                  <a:pt x="76199" y="43433"/>
                </a:lnTo>
                <a:lnTo>
                  <a:pt x="63245" y="43433"/>
                </a:lnTo>
                <a:lnTo>
                  <a:pt x="60197" y="41909"/>
                </a:lnTo>
                <a:lnTo>
                  <a:pt x="58673" y="38099"/>
                </a:lnTo>
                <a:lnTo>
                  <a:pt x="58673" y="67436"/>
                </a:lnTo>
                <a:lnTo>
                  <a:pt x="76199" y="76199"/>
                </a:lnTo>
                <a:close/>
              </a:path>
              <a:path w="430530" h="76200">
                <a:moveTo>
                  <a:pt x="430529" y="38099"/>
                </a:moveTo>
                <a:lnTo>
                  <a:pt x="354329" y="0"/>
                </a:lnTo>
                <a:lnTo>
                  <a:pt x="354329" y="33527"/>
                </a:lnTo>
                <a:lnTo>
                  <a:pt x="366521" y="33527"/>
                </a:lnTo>
                <a:lnTo>
                  <a:pt x="370331" y="35051"/>
                </a:lnTo>
                <a:lnTo>
                  <a:pt x="371855" y="38099"/>
                </a:lnTo>
                <a:lnTo>
                  <a:pt x="371855" y="67436"/>
                </a:lnTo>
                <a:lnTo>
                  <a:pt x="430529" y="38099"/>
                </a:lnTo>
                <a:close/>
              </a:path>
              <a:path w="430530" h="76200">
                <a:moveTo>
                  <a:pt x="371855" y="67436"/>
                </a:moveTo>
                <a:lnTo>
                  <a:pt x="371855" y="38099"/>
                </a:lnTo>
                <a:lnTo>
                  <a:pt x="370331" y="41909"/>
                </a:lnTo>
                <a:lnTo>
                  <a:pt x="366521" y="43433"/>
                </a:lnTo>
                <a:lnTo>
                  <a:pt x="354329" y="43433"/>
                </a:lnTo>
                <a:lnTo>
                  <a:pt x="354329" y="76199"/>
                </a:lnTo>
                <a:lnTo>
                  <a:pt x="371855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588391" y="4057522"/>
            <a:ext cx="502920" cy="593598"/>
          </a:xfrm>
          <a:custGeom>
            <a:avLst/>
            <a:gdLst/>
            <a:ahLst/>
            <a:cxnLst/>
            <a:rect l="l" t="t" r="r" b="b"/>
            <a:pathLst>
              <a:path w="502920" h="593598">
                <a:moveTo>
                  <a:pt x="377190" y="395478"/>
                </a:moveTo>
                <a:lnTo>
                  <a:pt x="377190" y="0"/>
                </a:lnTo>
                <a:lnTo>
                  <a:pt x="0" y="0"/>
                </a:lnTo>
                <a:lnTo>
                  <a:pt x="0" y="395478"/>
                </a:lnTo>
                <a:lnTo>
                  <a:pt x="377190" y="395478"/>
                </a:lnTo>
                <a:close/>
              </a:path>
              <a:path w="502920" h="593598">
                <a:moveTo>
                  <a:pt x="502920" y="197358"/>
                </a:moveTo>
                <a:lnTo>
                  <a:pt x="377190" y="-198119"/>
                </a:lnTo>
                <a:lnTo>
                  <a:pt x="377190" y="593598"/>
                </a:lnTo>
                <a:lnTo>
                  <a:pt x="502920" y="197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588391" y="3859402"/>
            <a:ext cx="502920" cy="791718"/>
          </a:xfrm>
          <a:custGeom>
            <a:avLst/>
            <a:gdLst/>
            <a:ahLst/>
            <a:cxnLst/>
            <a:rect l="l" t="t" r="r" b="b"/>
            <a:pathLst>
              <a:path w="502920" h="791718">
                <a:moveTo>
                  <a:pt x="377190" y="0"/>
                </a:moveTo>
                <a:lnTo>
                  <a:pt x="377190" y="198120"/>
                </a:lnTo>
                <a:lnTo>
                  <a:pt x="0" y="198120"/>
                </a:lnTo>
                <a:lnTo>
                  <a:pt x="0" y="593598"/>
                </a:lnTo>
                <a:lnTo>
                  <a:pt x="377190" y="593598"/>
                </a:lnTo>
                <a:lnTo>
                  <a:pt x="377190" y="791718"/>
                </a:lnTo>
                <a:lnTo>
                  <a:pt x="502920" y="395478"/>
                </a:lnTo>
                <a:lnTo>
                  <a:pt x="377190" y="0"/>
                </a:lnTo>
                <a:close/>
              </a:path>
            </a:pathLst>
          </a:custGeom>
          <a:ln w="9525">
            <a:solidFill>
              <a:srgbClr val="B2B2B2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309231" y="4003420"/>
            <a:ext cx="1080516" cy="503681"/>
          </a:xfrm>
          <a:custGeom>
            <a:avLst/>
            <a:gdLst/>
            <a:ahLst/>
            <a:cxnLst/>
            <a:rect l="l" t="t" r="r" b="b"/>
            <a:pathLst>
              <a:path w="1080516" h="503681">
                <a:moveTo>
                  <a:pt x="1080516" y="83819"/>
                </a:moveTo>
                <a:lnTo>
                  <a:pt x="1069880" y="43108"/>
                </a:lnTo>
                <a:lnTo>
                  <a:pt x="1041718" y="13192"/>
                </a:lnTo>
                <a:lnTo>
                  <a:pt x="1001646" y="144"/>
                </a:lnTo>
                <a:lnTo>
                  <a:pt x="83820" y="0"/>
                </a:lnTo>
                <a:lnTo>
                  <a:pt x="69229" y="1274"/>
                </a:lnTo>
                <a:lnTo>
                  <a:pt x="31317" y="18592"/>
                </a:lnTo>
                <a:lnTo>
                  <a:pt x="6562" y="51430"/>
                </a:lnTo>
                <a:lnTo>
                  <a:pt x="0" y="419862"/>
                </a:lnTo>
                <a:lnTo>
                  <a:pt x="1251" y="434257"/>
                </a:lnTo>
                <a:lnTo>
                  <a:pt x="18352" y="472044"/>
                </a:lnTo>
                <a:lnTo>
                  <a:pt x="51108" y="497012"/>
                </a:lnTo>
                <a:lnTo>
                  <a:pt x="996696" y="503681"/>
                </a:lnTo>
                <a:lnTo>
                  <a:pt x="1011286" y="502407"/>
                </a:lnTo>
                <a:lnTo>
                  <a:pt x="1049198" y="485089"/>
                </a:lnTo>
                <a:lnTo>
                  <a:pt x="1073953" y="452251"/>
                </a:lnTo>
                <a:lnTo>
                  <a:pt x="1080516" y="83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309231" y="4003420"/>
            <a:ext cx="1080516" cy="503681"/>
          </a:xfrm>
          <a:custGeom>
            <a:avLst/>
            <a:gdLst/>
            <a:ahLst/>
            <a:cxnLst/>
            <a:rect l="l" t="t" r="r" b="b"/>
            <a:pathLst>
              <a:path w="1080516" h="503681">
                <a:moveTo>
                  <a:pt x="83820" y="0"/>
                </a:moveTo>
                <a:lnTo>
                  <a:pt x="42770" y="10795"/>
                </a:lnTo>
                <a:lnTo>
                  <a:pt x="13005" y="39135"/>
                </a:lnTo>
                <a:lnTo>
                  <a:pt x="141" y="78945"/>
                </a:lnTo>
                <a:lnTo>
                  <a:pt x="0" y="419862"/>
                </a:lnTo>
                <a:lnTo>
                  <a:pt x="1251" y="434257"/>
                </a:lnTo>
                <a:lnTo>
                  <a:pt x="18352" y="472044"/>
                </a:lnTo>
                <a:lnTo>
                  <a:pt x="51108" y="497012"/>
                </a:lnTo>
                <a:lnTo>
                  <a:pt x="996696" y="503681"/>
                </a:lnTo>
                <a:lnTo>
                  <a:pt x="1011286" y="502407"/>
                </a:lnTo>
                <a:lnTo>
                  <a:pt x="1049198" y="485089"/>
                </a:lnTo>
                <a:lnTo>
                  <a:pt x="1073953" y="452251"/>
                </a:lnTo>
                <a:lnTo>
                  <a:pt x="1080516" y="83819"/>
                </a:lnTo>
                <a:lnTo>
                  <a:pt x="1079264" y="69424"/>
                </a:lnTo>
                <a:lnTo>
                  <a:pt x="1062163" y="31637"/>
                </a:lnTo>
                <a:lnTo>
                  <a:pt x="1029407" y="6669"/>
                </a:lnTo>
                <a:lnTo>
                  <a:pt x="83820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583811" y="4094607"/>
            <a:ext cx="533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迭代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9143" y="2058797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19" y="0"/>
                </a:moveTo>
                <a:lnTo>
                  <a:pt x="42770" y="10635"/>
                </a:lnTo>
                <a:lnTo>
                  <a:pt x="13005" y="38797"/>
                </a:lnTo>
                <a:lnTo>
                  <a:pt x="141" y="78869"/>
                </a:lnTo>
                <a:lnTo>
                  <a:pt x="0" y="419100"/>
                </a:lnTo>
                <a:lnTo>
                  <a:pt x="1239" y="433650"/>
                </a:lnTo>
                <a:lnTo>
                  <a:pt x="18196" y="471704"/>
                </a:lnTo>
                <a:lnTo>
                  <a:pt x="50699" y="496824"/>
                </a:lnTo>
                <a:lnTo>
                  <a:pt x="1428750" y="503681"/>
                </a:lnTo>
                <a:lnTo>
                  <a:pt x="1443275" y="502417"/>
                </a:lnTo>
                <a:lnTo>
                  <a:pt x="1481057" y="485187"/>
                </a:lnTo>
                <a:lnTo>
                  <a:pt x="1505834" y="452342"/>
                </a:lnTo>
                <a:lnTo>
                  <a:pt x="1512570" y="83819"/>
                </a:lnTo>
                <a:lnTo>
                  <a:pt x="1511318" y="69229"/>
                </a:lnTo>
                <a:lnTo>
                  <a:pt x="1494217" y="31317"/>
                </a:lnTo>
                <a:lnTo>
                  <a:pt x="1461461" y="6562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935611" y="2149220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图形原型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11713" y="2272919"/>
            <a:ext cx="432054" cy="76200"/>
          </a:xfrm>
          <a:custGeom>
            <a:avLst/>
            <a:gdLst/>
            <a:ahLst/>
            <a:cxnLst/>
            <a:rect l="l" t="t" r="r" b="b"/>
            <a:pathLst>
              <a:path w="432054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432054" h="76200">
                <a:moveTo>
                  <a:pt x="373380" y="38099"/>
                </a:moveTo>
                <a:lnTo>
                  <a:pt x="371856" y="35051"/>
                </a:lnTo>
                <a:lnTo>
                  <a:pt x="368046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099"/>
                </a:lnTo>
                <a:lnTo>
                  <a:pt x="60198" y="41909"/>
                </a:lnTo>
                <a:lnTo>
                  <a:pt x="63246" y="43433"/>
                </a:lnTo>
                <a:lnTo>
                  <a:pt x="368046" y="43433"/>
                </a:lnTo>
                <a:lnTo>
                  <a:pt x="371856" y="41909"/>
                </a:lnTo>
                <a:lnTo>
                  <a:pt x="373380" y="38099"/>
                </a:lnTo>
                <a:close/>
              </a:path>
              <a:path w="432054" h="76200">
                <a:moveTo>
                  <a:pt x="76200" y="76199"/>
                </a:moveTo>
                <a:lnTo>
                  <a:pt x="76200" y="43433"/>
                </a:lnTo>
                <a:lnTo>
                  <a:pt x="63246" y="43433"/>
                </a:lnTo>
                <a:lnTo>
                  <a:pt x="60198" y="41909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432054" h="76200">
                <a:moveTo>
                  <a:pt x="432054" y="38099"/>
                </a:moveTo>
                <a:lnTo>
                  <a:pt x="355854" y="0"/>
                </a:lnTo>
                <a:lnTo>
                  <a:pt x="355854" y="33527"/>
                </a:lnTo>
                <a:lnTo>
                  <a:pt x="368046" y="33527"/>
                </a:lnTo>
                <a:lnTo>
                  <a:pt x="371856" y="35051"/>
                </a:lnTo>
                <a:lnTo>
                  <a:pt x="373380" y="38099"/>
                </a:lnTo>
                <a:lnTo>
                  <a:pt x="373380" y="67436"/>
                </a:lnTo>
                <a:lnTo>
                  <a:pt x="432054" y="38099"/>
                </a:lnTo>
                <a:close/>
              </a:path>
              <a:path w="432054" h="76200">
                <a:moveTo>
                  <a:pt x="373380" y="67436"/>
                </a:moveTo>
                <a:lnTo>
                  <a:pt x="373380" y="38099"/>
                </a:lnTo>
                <a:lnTo>
                  <a:pt x="371856" y="41909"/>
                </a:lnTo>
                <a:lnTo>
                  <a:pt x="368046" y="43433"/>
                </a:lnTo>
                <a:lnTo>
                  <a:pt x="355854" y="43433"/>
                </a:lnTo>
                <a:lnTo>
                  <a:pt x="355854" y="76199"/>
                </a:lnTo>
                <a:lnTo>
                  <a:pt x="3733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700667" y="4003420"/>
            <a:ext cx="1512570" cy="503681"/>
          </a:xfrm>
          <a:custGeom>
            <a:avLst/>
            <a:gdLst/>
            <a:ahLst/>
            <a:cxnLst/>
            <a:rect l="l" t="t" r="r" b="b"/>
            <a:pathLst>
              <a:path w="1512570" h="503681">
                <a:moveTo>
                  <a:pt x="83819" y="0"/>
                </a:moveTo>
                <a:lnTo>
                  <a:pt x="42770" y="10795"/>
                </a:lnTo>
                <a:lnTo>
                  <a:pt x="13005" y="39135"/>
                </a:lnTo>
                <a:lnTo>
                  <a:pt x="141" y="78945"/>
                </a:lnTo>
                <a:lnTo>
                  <a:pt x="0" y="419862"/>
                </a:lnTo>
                <a:lnTo>
                  <a:pt x="1251" y="434257"/>
                </a:lnTo>
                <a:lnTo>
                  <a:pt x="18352" y="472044"/>
                </a:lnTo>
                <a:lnTo>
                  <a:pt x="51108" y="497012"/>
                </a:lnTo>
                <a:lnTo>
                  <a:pt x="1428750" y="503681"/>
                </a:lnTo>
                <a:lnTo>
                  <a:pt x="1443340" y="502407"/>
                </a:lnTo>
                <a:lnTo>
                  <a:pt x="1481252" y="485089"/>
                </a:lnTo>
                <a:lnTo>
                  <a:pt x="1506007" y="452251"/>
                </a:lnTo>
                <a:lnTo>
                  <a:pt x="1512570" y="83819"/>
                </a:lnTo>
                <a:lnTo>
                  <a:pt x="1511318" y="69424"/>
                </a:lnTo>
                <a:lnTo>
                  <a:pt x="1494217" y="31637"/>
                </a:lnTo>
                <a:lnTo>
                  <a:pt x="1461461" y="6669"/>
                </a:lnTo>
                <a:lnTo>
                  <a:pt x="838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937135" y="4094607"/>
            <a:ext cx="104140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工作流程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68613" y="4217542"/>
            <a:ext cx="432053" cy="76200"/>
          </a:xfrm>
          <a:custGeom>
            <a:avLst/>
            <a:gdLst/>
            <a:ahLst/>
            <a:cxnLst/>
            <a:rect l="l" t="t" r="r" b="b"/>
            <a:pathLst>
              <a:path w="432053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3245" y="33528"/>
                </a:lnTo>
                <a:lnTo>
                  <a:pt x="76199" y="33528"/>
                </a:lnTo>
                <a:close/>
              </a:path>
              <a:path w="432053" h="76200">
                <a:moveTo>
                  <a:pt x="373379" y="38100"/>
                </a:moveTo>
                <a:lnTo>
                  <a:pt x="371855" y="35052"/>
                </a:lnTo>
                <a:lnTo>
                  <a:pt x="368045" y="33528"/>
                </a:lnTo>
                <a:lnTo>
                  <a:pt x="63245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3245" y="43434"/>
                </a:lnTo>
                <a:lnTo>
                  <a:pt x="368045" y="43434"/>
                </a:lnTo>
                <a:lnTo>
                  <a:pt x="371855" y="41910"/>
                </a:lnTo>
                <a:lnTo>
                  <a:pt x="373379" y="38100"/>
                </a:lnTo>
                <a:close/>
              </a:path>
              <a:path w="432053" h="76200">
                <a:moveTo>
                  <a:pt x="76199" y="76200"/>
                </a:moveTo>
                <a:lnTo>
                  <a:pt x="76199" y="43434"/>
                </a:lnTo>
                <a:lnTo>
                  <a:pt x="63245" y="43434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  <a:path w="432053" h="76200">
                <a:moveTo>
                  <a:pt x="432053" y="38100"/>
                </a:moveTo>
                <a:lnTo>
                  <a:pt x="355853" y="0"/>
                </a:lnTo>
                <a:lnTo>
                  <a:pt x="355853" y="33528"/>
                </a:lnTo>
                <a:lnTo>
                  <a:pt x="368045" y="33528"/>
                </a:lnTo>
                <a:lnTo>
                  <a:pt x="371855" y="35052"/>
                </a:lnTo>
                <a:lnTo>
                  <a:pt x="373379" y="38100"/>
                </a:lnTo>
                <a:lnTo>
                  <a:pt x="373379" y="67437"/>
                </a:lnTo>
                <a:lnTo>
                  <a:pt x="432053" y="38100"/>
                </a:lnTo>
                <a:close/>
              </a:path>
              <a:path w="432053" h="76200">
                <a:moveTo>
                  <a:pt x="373379" y="67437"/>
                </a:moveTo>
                <a:lnTo>
                  <a:pt x="373379" y="38100"/>
                </a:lnTo>
                <a:lnTo>
                  <a:pt x="371855" y="41910"/>
                </a:lnTo>
                <a:lnTo>
                  <a:pt x="368045" y="43434"/>
                </a:lnTo>
                <a:lnTo>
                  <a:pt x="355853" y="43434"/>
                </a:lnTo>
                <a:lnTo>
                  <a:pt x="355853" y="76200"/>
                </a:lnTo>
                <a:lnTo>
                  <a:pt x="3733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213237" y="4217542"/>
            <a:ext cx="430530" cy="76200"/>
          </a:xfrm>
          <a:custGeom>
            <a:avLst/>
            <a:gdLst/>
            <a:ahLst/>
            <a:cxnLst/>
            <a:rect l="l" t="t" r="r" b="b"/>
            <a:pathLst>
              <a:path w="43053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2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430530" h="76200">
                <a:moveTo>
                  <a:pt x="371856" y="38100"/>
                </a:moveTo>
                <a:lnTo>
                  <a:pt x="370332" y="35052"/>
                </a:lnTo>
                <a:lnTo>
                  <a:pt x="366522" y="33528"/>
                </a:lnTo>
                <a:lnTo>
                  <a:pt x="63246" y="33528"/>
                </a:lnTo>
                <a:lnTo>
                  <a:pt x="60198" y="35052"/>
                </a:lnTo>
                <a:lnTo>
                  <a:pt x="58674" y="38100"/>
                </a:lnTo>
                <a:lnTo>
                  <a:pt x="60198" y="41910"/>
                </a:lnTo>
                <a:lnTo>
                  <a:pt x="63246" y="43434"/>
                </a:lnTo>
                <a:lnTo>
                  <a:pt x="366522" y="43434"/>
                </a:lnTo>
                <a:lnTo>
                  <a:pt x="370332" y="41910"/>
                </a:lnTo>
                <a:lnTo>
                  <a:pt x="371856" y="38100"/>
                </a:lnTo>
                <a:close/>
              </a:path>
              <a:path w="430530" h="76200">
                <a:moveTo>
                  <a:pt x="76200" y="76200"/>
                </a:moveTo>
                <a:lnTo>
                  <a:pt x="76200" y="43434"/>
                </a:lnTo>
                <a:lnTo>
                  <a:pt x="63246" y="43434"/>
                </a:lnTo>
                <a:lnTo>
                  <a:pt x="60198" y="41910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  <a:path w="430530" h="76200">
                <a:moveTo>
                  <a:pt x="430530" y="38100"/>
                </a:moveTo>
                <a:lnTo>
                  <a:pt x="354330" y="0"/>
                </a:lnTo>
                <a:lnTo>
                  <a:pt x="354330" y="33528"/>
                </a:lnTo>
                <a:lnTo>
                  <a:pt x="366522" y="33528"/>
                </a:lnTo>
                <a:lnTo>
                  <a:pt x="370332" y="35052"/>
                </a:lnTo>
                <a:lnTo>
                  <a:pt x="371856" y="38100"/>
                </a:lnTo>
                <a:lnTo>
                  <a:pt x="371856" y="67437"/>
                </a:lnTo>
                <a:lnTo>
                  <a:pt x="430530" y="38100"/>
                </a:lnTo>
                <a:close/>
              </a:path>
              <a:path w="430530" h="76200">
                <a:moveTo>
                  <a:pt x="371856" y="67437"/>
                </a:moveTo>
                <a:lnTo>
                  <a:pt x="371856" y="38100"/>
                </a:lnTo>
                <a:lnTo>
                  <a:pt x="370332" y="41910"/>
                </a:lnTo>
                <a:lnTo>
                  <a:pt x="366522" y="43434"/>
                </a:lnTo>
                <a:lnTo>
                  <a:pt x="354330" y="43434"/>
                </a:lnTo>
                <a:lnTo>
                  <a:pt x="354330" y="76200"/>
                </a:lnTo>
                <a:lnTo>
                  <a:pt x="37185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纸质原型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2400300" cy="2331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Microsoft YaHei UI"/>
                <a:cs typeface="Microsoft YaHei UI"/>
              </a:rPr>
              <a:t>优点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制作快速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无技术壁垒消失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更少的讨论时间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传达产品感觉不错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35" y="2018664"/>
            <a:ext cx="73723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Microsoft YaHei UI"/>
                <a:cs typeface="Microsoft YaHei UI"/>
              </a:rPr>
              <a:t>缺点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35" y="2876931"/>
            <a:ext cx="3670300" cy="177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存在屏幕真实状态问题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不能评估视觉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不能在实际系统中制造假数据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不能评价的响应时间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不合适超过3人的演示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纸质原型（制作）</a:t>
            </a:r>
          </a:p>
        </p:txBody>
      </p:sp>
      <p:sp>
        <p:nvSpPr>
          <p:cNvPr id="3" name="object 3"/>
          <p:cNvSpPr/>
          <p:nvPr/>
        </p:nvSpPr>
        <p:spPr>
          <a:xfrm>
            <a:off x="822337" y="1987930"/>
            <a:ext cx="3102101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500511" y="2558669"/>
            <a:ext cx="4044276" cy="3028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纸质原型（卡片）</a:t>
            </a:r>
          </a:p>
        </p:txBody>
      </p:sp>
      <p:sp>
        <p:nvSpPr>
          <p:cNvPr id="3" name="object 3"/>
          <p:cNvSpPr/>
          <p:nvPr/>
        </p:nvSpPr>
        <p:spPr>
          <a:xfrm>
            <a:off x="457339" y="2275205"/>
            <a:ext cx="3899154" cy="346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787785" y="2284348"/>
            <a:ext cx="3887723" cy="3451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纸质原型（手绘）</a:t>
            </a:r>
          </a:p>
        </p:txBody>
      </p:sp>
      <p:sp>
        <p:nvSpPr>
          <p:cNvPr id="3" name="object 3"/>
          <p:cNvSpPr/>
          <p:nvPr/>
        </p:nvSpPr>
        <p:spPr>
          <a:xfrm>
            <a:off x="1017409" y="2058797"/>
            <a:ext cx="3049523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851793" y="2058797"/>
            <a:ext cx="3262121" cy="4065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图形原型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2400300" cy="1967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Microsoft YaHei UI"/>
                <a:cs typeface="Microsoft YaHei UI"/>
              </a:rPr>
              <a:t>优点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效果美观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适合打印或者归档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无需纸张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35" y="2018664"/>
            <a:ext cx="73723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Microsoft YaHei UI"/>
                <a:cs typeface="Microsoft YaHei UI"/>
              </a:rPr>
              <a:t>缺点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35" y="2876931"/>
            <a:ext cx="3161665" cy="177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存在客户端真实状态问题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制作需更多时间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制作需要相关专业知识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不方便现场测试新想法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容易延误改进执行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图形原型（Visio）</a:t>
            </a:r>
          </a:p>
        </p:txBody>
      </p:sp>
      <p:sp>
        <p:nvSpPr>
          <p:cNvPr id="3" name="object 3"/>
          <p:cNvSpPr/>
          <p:nvPr/>
        </p:nvSpPr>
        <p:spPr>
          <a:xfrm>
            <a:off x="694321" y="2058797"/>
            <a:ext cx="3205073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图形原型（Photoshop）</a:t>
            </a:r>
          </a:p>
        </p:txBody>
      </p:sp>
      <p:sp>
        <p:nvSpPr>
          <p:cNvPr id="3" name="object 3"/>
          <p:cNvSpPr/>
          <p:nvPr/>
        </p:nvSpPr>
        <p:spPr>
          <a:xfrm>
            <a:off x="876439" y="2058797"/>
            <a:ext cx="2875026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图形原型（Illustrator）</a:t>
            </a:r>
          </a:p>
        </p:txBody>
      </p:sp>
      <p:sp>
        <p:nvSpPr>
          <p:cNvPr id="3" name="object 3"/>
          <p:cNvSpPr/>
          <p:nvPr/>
        </p:nvSpPr>
        <p:spPr>
          <a:xfrm>
            <a:off x="457339" y="2073274"/>
            <a:ext cx="3827526" cy="3784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页面原型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2653665" cy="2331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Microsoft YaHei UI"/>
                <a:cs typeface="Microsoft YaHei UI"/>
              </a:rPr>
              <a:t>优点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真实的交互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有益于评价屏幕变化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有时间作出改进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无需纸张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35" y="2018664"/>
            <a:ext cx="73723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Microsoft YaHei UI"/>
                <a:cs typeface="Microsoft YaHei UI"/>
              </a:rPr>
              <a:t>缺点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35" y="2876931"/>
            <a:ext cx="2908300" cy="141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制作需更多时间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制作需要编程知识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不方便现场测试新想法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•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容易延误改进执行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" y="0"/>
            <a:ext cx="9143860" cy="6856348"/>
          </a:xfrm>
          <a:custGeom>
            <a:avLst/>
            <a:gdLst/>
            <a:ahLst/>
            <a:cxnLst/>
            <a:rect l="l" t="t" r="r" b="b"/>
            <a:pathLst>
              <a:path w="9143860" h="6856348">
                <a:moveTo>
                  <a:pt x="0" y="1651"/>
                </a:moveTo>
                <a:lnTo>
                  <a:pt x="0" y="6858000"/>
                </a:lnTo>
                <a:lnTo>
                  <a:pt x="9143860" y="6858000"/>
                </a:lnTo>
                <a:lnTo>
                  <a:pt x="9143860" y="1651"/>
                </a:lnTo>
                <a:lnTo>
                  <a:pt x="0" y="1651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2341" y="2984373"/>
            <a:ext cx="2259965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怎么做？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页面原型（低保真）</a:t>
            </a:r>
          </a:p>
        </p:txBody>
      </p:sp>
      <p:sp>
        <p:nvSpPr>
          <p:cNvPr id="3" name="object 3"/>
          <p:cNvSpPr/>
          <p:nvPr/>
        </p:nvSpPr>
        <p:spPr>
          <a:xfrm>
            <a:off x="900061" y="2058797"/>
            <a:ext cx="2881896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27835" y="2018664"/>
            <a:ext cx="3213100" cy="300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区分链接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不区分颜色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固化布局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固化模块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固化信息条目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固化信息内容规格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页面原型（高保真）</a:t>
            </a:r>
          </a:p>
        </p:txBody>
      </p:sp>
      <p:sp>
        <p:nvSpPr>
          <p:cNvPr id="3" name="object 3"/>
          <p:cNvSpPr/>
          <p:nvPr/>
        </p:nvSpPr>
        <p:spPr>
          <a:xfrm>
            <a:off x="909967" y="2058797"/>
            <a:ext cx="2820670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27835" y="2018664"/>
            <a:ext cx="3568065" cy="189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按风格指南进行美化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区分信息颜色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355600" marR="6350" indent="-343535">
              <a:lnSpc>
                <a:spcPct val="1002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保证与浏览器客户端</a:t>
            </a:r>
            <a:r>
              <a:rPr dirty="0" sz="2800" spc="-5">
                <a:latin typeface="Microsoft YaHei UI"/>
                <a:cs typeface="Microsoft YaHei UI"/>
              </a:rPr>
              <a:t> 效果一致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过程文档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8242300" cy="220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角色定义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800"/>
              </a:lnSpc>
              <a:spcBef>
                <a:spcPts val="6"/>
              </a:spcBef>
            </a:pPr>
            <a:endParaRPr sz="800"/>
          </a:p>
          <a:p>
            <a:pPr marL="355600">
              <a:lnSpc>
                <a:spcPct val="100000"/>
              </a:lnSpc>
            </a:pPr>
            <a:r>
              <a:rPr dirty="0" sz="2000" spc="-20">
                <a:latin typeface="Microsoft YaHei UI"/>
                <a:cs typeface="Microsoft YaHei UI"/>
              </a:rPr>
              <a:t>有目标用户群之后，分别对典型角色进行定义，让他们看起来更真实。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页面列表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适合管理原型页面，并编号存档和组织。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角色定义（Grow）</a:t>
            </a:r>
          </a:p>
        </p:txBody>
      </p:sp>
      <p:sp>
        <p:nvSpPr>
          <p:cNvPr id="3" name="object 3"/>
          <p:cNvSpPr/>
          <p:nvPr/>
        </p:nvSpPr>
        <p:spPr>
          <a:xfrm>
            <a:off x="457339" y="2512948"/>
            <a:ext cx="3754373" cy="269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27835" y="2018664"/>
            <a:ext cx="1791335" cy="300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基本属性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关键差异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简单描述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用户目标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商业目标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相关属性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页面列表（</a:t>
            </a:r>
            <a:r>
              <a:rPr dirty="0" spc="-30">
                <a:latin typeface="Arial"/>
                <a:cs typeface="Arial"/>
              </a:rPr>
              <a:t>Dpd</a:t>
            </a:r>
            <a:r>
              <a:rPr dirty="0" spc="-20">
                <a:latin typeface="Arial"/>
                <a:cs typeface="Arial"/>
              </a:rPr>
              <a:t>p</a:t>
            </a:r>
            <a:r>
              <a:rPr dirty="0" spc="-45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8664"/>
            <a:ext cx="1080770" cy="95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名称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编号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161" y="2058797"/>
            <a:ext cx="3446754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交付文档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90293"/>
            <a:ext cx="6580505" cy="341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风格指南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指导低保原型进行美化，及维护准则，包</a:t>
            </a:r>
            <a:r>
              <a:rPr dirty="0" sz="2000" spc="-15">
                <a:latin typeface="Microsoft YaHei UI"/>
                <a:cs typeface="Microsoft YaHei UI"/>
              </a:rPr>
              <a:t>括</a:t>
            </a:r>
            <a:r>
              <a:rPr dirty="0" sz="2000" spc="-15">
                <a:latin typeface="Arial"/>
                <a:cs typeface="Arial"/>
              </a:rPr>
              <a:t>HTML&amp;CSS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脚本说明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指导页面前端行为开发的帮助，包括</a:t>
            </a:r>
            <a:r>
              <a:rPr dirty="0" sz="2000" spc="-15">
                <a:latin typeface="Arial"/>
                <a:cs typeface="Arial"/>
              </a:rPr>
              <a:t>Script&amp;DO</a:t>
            </a:r>
            <a:r>
              <a:rPr dirty="0" sz="2000" spc="-25">
                <a:latin typeface="Arial"/>
                <a:cs typeface="Arial"/>
              </a:rPr>
              <a:t>M</a:t>
            </a:r>
            <a:r>
              <a:rPr dirty="0" sz="2000" spc="-20">
                <a:latin typeface="Microsoft YaHei UI"/>
                <a:cs typeface="Microsoft YaHei UI"/>
              </a:rPr>
              <a:t>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接口说明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方便第三方开发、获取数据、使用功能。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风格指南（CAPT）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3195" y="5403469"/>
            <a:ext cx="535749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Microsoft YaHei UI"/>
                <a:cs typeface="Microsoft YaHei UI"/>
              </a:rPr>
              <a:t>结构、配色、排版、样式表、混合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769" y="2058797"/>
            <a:ext cx="8207502" cy="2881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脚本说明（</a:t>
            </a:r>
            <a:r>
              <a:rPr dirty="0" spc="-25">
                <a:latin typeface="Arial"/>
                <a:cs typeface="Arial"/>
              </a:rPr>
              <a:t>YUI</a:t>
            </a:r>
            <a:r>
              <a:rPr dirty="0" spc="-45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8664"/>
            <a:ext cx="1080770" cy="146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框架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模块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调用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3035" y="1987930"/>
            <a:ext cx="2570175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接口说明（豆瓣）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835" y="2018664"/>
            <a:ext cx="2502535" cy="1977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通用参数说明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通用元素说明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返回状态说明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详细说明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319" y="1987930"/>
            <a:ext cx="2593390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" y="0"/>
            <a:ext cx="9143860" cy="6856348"/>
          </a:xfrm>
          <a:custGeom>
            <a:avLst/>
            <a:gdLst/>
            <a:ahLst/>
            <a:cxnLst/>
            <a:rect l="l" t="t" r="r" b="b"/>
            <a:pathLst>
              <a:path w="9143860" h="6856348">
                <a:moveTo>
                  <a:pt x="0" y="1651"/>
                </a:moveTo>
                <a:lnTo>
                  <a:pt x="0" y="6858000"/>
                </a:lnTo>
                <a:lnTo>
                  <a:pt x="9143860" y="6858000"/>
                </a:lnTo>
                <a:lnTo>
                  <a:pt x="9143860" y="1651"/>
                </a:lnTo>
                <a:lnTo>
                  <a:pt x="0" y="1651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2687" y="2984373"/>
            <a:ext cx="2818130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敏捷设计？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实施过程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1945512"/>
            <a:ext cx="6718300" cy="3262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概念证明（构思）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根据市场研究和设想目标，论证为可行的商业模式。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设计探索（规划）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把抽象的商业需求，量化为可视可操作产品原型的过程。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1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技术编码（落实）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互联网产品与传</a:t>
            </a:r>
            <a:r>
              <a:rPr dirty="0" sz="2000" spc="-15">
                <a:latin typeface="Microsoft YaHei UI"/>
                <a:cs typeface="Microsoft YaHei UI"/>
              </a:rPr>
              <a:t>统</a:t>
            </a:r>
            <a:r>
              <a:rPr dirty="0" sz="2000" spc="-20">
                <a:latin typeface="Arial"/>
                <a:cs typeface="Arial"/>
              </a:rPr>
              <a:t>U</a:t>
            </a: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 spc="-20">
                <a:latin typeface="Microsoft YaHei UI"/>
                <a:cs typeface="Microsoft YaHei UI"/>
              </a:rPr>
              <a:t>做用户体验，最大的区别便在于此。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流程与交付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1945512"/>
            <a:ext cx="6971665" cy="341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保证关键设计图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图形只是辅助说明，根据产品需求适量减少、合并设计图。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多用Web页面原型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直接完成为带交互的HTML页面，减少实施过程。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从低保原型开始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越保真的原型需要的技巧越多，或耗时越多。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思维导图</a:t>
            </a:r>
            <a:r>
              <a:rPr dirty="0" spc="-45"/>
              <a:t> </a:t>
            </a:r>
            <a:r>
              <a:rPr dirty="0" spc="-30"/>
              <a:t>Mind</a:t>
            </a:r>
            <a:r>
              <a:rPr dirty="0" spc="-30"/>
              <a:t> </a:t>
            </a:r>
            <a:r>
              <a:rPr dirty="0" spc="-35"/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492391" y="1987930"/>
            <a:ext cx="8159495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任务分解</a:t>
            </a:r>
            <a:r>
              <a:rPr dirty="0" spc="-5"/>
              <a:t> </a:t>
            </a:r>
            <a:r>
              <a:rPr dirty="0" spc="-25"/>
              <a:t>Task</a:t>
            </a:r>
            <a:r>
              <a:rPr dirty="0"/>
              <a:t> </a:t>
            </a:r>
            <a:r>
              <a:rPr dirty="0" spc="-25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535063" y="1987930"/>
            <a:ext cx="8074152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快速引导</a:t>
            </a:r>
            <a:r>
              <a:rPr dirty="0" spc="-45"/>
              <a:t> </a:t>
            </a:r>
            <a:r>
              <a:rPr dirty="0" spc="-3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236865" y="1987930"/>
            <a:ext cx="6669023" cy="413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工作流程</a:t>
            </a:r>
            <a:r>
              <a:rPr dirty="0" spc="-75"/>
              <a:t> </a:t>
            </a:r>
            <a:r>
              <a:rPr dirty="0" spc="-30">
                <a:latin typeface="Arial"/>
                <a:cs typeface="Arial"/>
              </a:rPr>
              <a:t>Work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1179715" y="2058797"/>
            <a:ext cx="6784847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网站地图</a:t>
            </a:r>
            <a:r>
              <a:rPr dirty="0" spc="-5"/>
              <a:t> </a:t>
            </a:r>
            <a:r>
              <a:rPr dirty="0" spc="-20"/>
              <a:t>Site</a:t>
            </a:r>
            <a:r>
              <a:rPr dirty="0"/>
              <a:t> </a:t>
            </a:r>
            <a:r>
              <a:rPr dirty="0" spc="-35"/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1258963" y="2058797"/>
            <a:ext cx="6553200" cy="406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职能与职责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1945512"/>
            <a:ext cx="7987665" cy="407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产品经理（PM）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提需求并构思，并且全面统筹和协调。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产品原型设计</a:t>
            </a:r>
            <a:r>
              <a:rPr dirty="0" sz="2800">
                <a:latin typeface="Microsoft YaHei UI"/>
                <a:cs typeface="Microsoft YaHei UI"/>
              </a:rPr>
              <a:t>师</a:t>
            </a:r>
            <a:r>
              <a:rPr dirty="0" sz="2800" spc="-10">
                <a:latin typeface="Microsoft YaHei UI"/>
                <a:cs typeface="Microsoft YaHei UI"/>
              </a:rPr>
              <a:t> </a:t>
            </a:r>
            <a:r>
              <a:rPr dirty="0" sz="2800" spc="-5">
                <a:latin typeface="Microsoft YaHei UI"/>
                <a:cs typeface="Microsoft YaHei UI"/>
              </a:rPr>
              <a:t>（IA</a:t>
            </a:r>
            <a:r>
              <a:rPr dirty="0" sz="2800">
                <a:latin typeface="Microsoft YaHei UI"/>
                <a:cs typeface="Microsoft YaHei UI"/>
              </a:rPr>
              <a:t>,</a:t>
            </a:r>
            <a:r>
              <a:rPr dirty="0" sz="2800" spc="-5">
                <a:latin typeface="Microsoft YaHei UI"/>
                <a:cs typeface="Microsoft YaHei UI"/>
              </a:rPr>
              <a:t> ID</a:t>
            </a:r>
            <a:r>
              <a:rPr dirty="0" sz="2800">
                <a:latin typeface="Microsoft YaHei UI"/>
                <a:cs typeface="Microsoft YaHei UI"/>
              </a:rPr>
              <a:t>,</a:t>
            </a:r>
            <a:r>
              <a:rPr dirty="0" sz="2800" spc="-5">
                <a:latin typeface="Microsoft YaHei UI"/>
                <a:cs typeface="Microsoft YaHei UI"/>
              </a:rPr>
              <a:t> VD</a:t>
            </a:r>
            <a:r>
              <a:rPr dirty="0" sz="2800">
                <a:latin typeface="Microsoft YaHei UI"/>
                <a:cs typeface="Microsoft YaHei UI"/>
              </a:rPr>
              <a:t>,</a:t>
            </a:r>
            <a:r>
              <a:rPr dirty="0" sz="2800" spc="-5">
                <a:latin typeface="Microsoft YaHei UI"/>
                <a:cs typeface="Microsoft YaHei UI"/>
              </a:rPr>
              <a:t> …）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000" spc="-20">
                <a:latin typeface="Microsoft YaHei UI"/>
                <a:cs typeface="Microsoft YaHei UI"/>
              </a:rPr>
              <a:t>反复迭代规划，最终完成为低保原型，并且拿出风格指南。</a:t>
            </a:r>
            <a:endParaRPr sz="2000">
              <a:latin typeface="Microsoft YaHei UI"/>
              <a:cs typeface="Microsoft YaHei UI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  <a:tabLst>
                <a:tab pos="755015" algn="l"/>
              </a:tabLst>
            </a:pPr>
            <a:r>
              <a:rPr dirty="0" sz="1800">
                <a:solidFill>
                  <a:srgbClr val="010000"/>
                </a:solidFill>
                <a:latin typeface="Microsoft YaHei UI"/>
                <a:cs typeface="Microsoft YaHei UI"/>
              </a:rPr>
              <a:t>–	</a:t>
            </a:r>
            <a:r>
              <a:rPr dirty="0" sz="1800">
                <a:latin typeface="Microsoft YaHei UI"/>
                <a:cs typeface="Microsoft YaHei UI"/>
              </a:rPr>
              <a:t>掌握两种以上的设计工具</a:t>
            </a:r>
            <a:endParaRPr sz="1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产品页面工程师（DEV）</a:t>
            </a:r>
            <a:endParaRPr sz="28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2000" spc="-20">
                <a:latin typeface="Microsoft YaHei UI"/>
                <a:cs typeface="Microsoft YaHei UI"/>
              </a:rPr>
              <a:t>通过风格指南和低保原型，完善为高保原型，并协助完成质量评估。</a:t>
            </a:r>
            <a:endParaRPr sz="2000">
              <a:latin typeface="Microsoft YaHei UI"/>
              <a:cs typeface="Microsoft YaHei U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5015" algn="l"/>
              </a:tabLst>
            </a:pPr>
            <a:r>
              <a:rPr dirty="0" sz="1800">
                <a:solidFill>
                  <a:srgbClr val="010000"/>
                </a:solidFill>
                <a:latin typeface="Microsoft YaHei UI"/>
                <a:cs typeface="Microsoft YaHei UI"/>
              </a:rPr>
              <a:t>–	</a:t>
            </a:r>
            <a:r>
              <a:rPr dirty="0" sz="1800">
                <a:latin typeface="Microsoft YaHei UI"/>
                <a:cs typeface="Microsoft YaHei UI"/>
              </a:rPr>
              <a:t>掌握两种以上的编码工具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能力要求打分</a:t>
            </a:r>
          </a:p>
        </p:txBody>
      </p:sp>
      <p:sp>
        <p:nvSpPr>
          <p:cNvPr id="3" name="object 3"/>
          <p:cNvSpPr/>
          <p:nvPr/>
        </p:nvSpPr>
        <p:spPr>
          <a:xfrm>
            <a:off x="7031101" y="2797175"/>
            <a:ext cx="823722" cy="665225"/>
          </a:xfrm>
          <a:custGeom>
            <a:avLst/>
            <a:gdLst/>
            <a:ahLst/>
            <a:cxnLst/>
            <a:rect l="l" t="t" r="r" b="b"/>
            <a:pathLst>
              <a:path w="823722" h="665225">
                <a:moveTo>
                  <a:pt x="0" y="0"/>
                </a:moveTo>
                <a:lnTo>
                  <a:pt x="0" y="665225"/>
                </a:lnTo>
                <a:lnTo>
                  <a:pt x="823722" y="665225"/>
                </a:lnTo>
                <a:lnTo>
                  <a:pt x="82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854822" y="2797175"/>
            <a:ext cx="820674" cy="665226"/>
          </a:xfrm>
          <a:custGeom>
            <a:avLst/>
            <a:gdLst/>
            <a:ahLst/>
            <a:cxnLst/>
            <a:rect l="l" t="t" r="r" b="b"/>
            <a:pathLst>
              <a:path w="820674" h="665226">
                <a:moveTo>
                  <a:pt x="0" y="0"/>
                </a:moveTo>
                <a:lnTo>
                  <a:pt x="0" y="665226"/>
                </a:lnTo>
                <a:lnTo>
                  <a:pt x="820674" y="665226"/>
                </a:lnTo>
                <a:lnTo>
                  <a:pt x="8206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052" y="2117661"/>
          <a:ext cx="8261019" cy="4022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73"/>
                <a:gridCol w="823722"/>
                <a:gridCol w="820673"/>
                <a:gridCol w="822959"/>
                <a:gridCol w="822198"/>
                <a:gridCol w="820673"/>
                <a:gridCol w="822197"/>
                <a:gridCol w="820674"/>
                <a:gridCol w="823715"/>
                <a:gridCol w="820667"/>
              </a:tblGrid>
              <a:tr h="66522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1785" indent="0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业务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能力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4775" indent="0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互联网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认识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10515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信息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架构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10515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交互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设计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8610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沟通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能力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9880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工作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协调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8610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文档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制作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11150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视觉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设计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0355">
                        <a:lnSpc>
                          <a:spcPct val="1207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编程</a:t>
                      </a:r>
                      <a:r>
                        <a:rPr dirty="0" sz="1600">
                          <a:latin typeface="Microsoft YaHei UI"/>
                          <a:cs typeface="Microsoft YaHei UI"/>
                        </a:rPr>
                        <a:t> 能力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1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522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Microsoft YaHei UI"/>
                          <a:cs typeface="Microsoft YaHei UI"/>
                        </a:rPr>
                        <a:t>PM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1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1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Microsoft YaHei UI"/>
                          <a:cs typeface="Microsoft YaHei UI"/>
                        </a:rPr>
                        <a:t>IA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1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ID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1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522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VD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1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</a:tr>
              <a:tr h="66522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Microsoft YaHei UI"/>
                          <a:cs typeface="Microsoft YaHei UI"/>
                        </a:rPr>
                        <a:t>DEV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3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2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4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1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Microsoft YaHei UI"/>
                          <a:cs typeface="Microsoft YaHei UI"/>
                        </a:rPr>
                        <a:t>5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271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" y="0"/>
            <a:ext cx="9143860" cy="6856348"/>
          </a:xfrm>
          <a:custGeom>
            <a:avLst/>
            <a:gdLst/>
            <a:ahLst/>
            <a:cxnLst/>
            <a:rect l="l" t="t" r="r" b="b"/>
            <a:pathLst>
              <a:path w="9143860" h="6856348">
                <a:moveTo>
                  <a:pt x="0" y="1651"/>
                </a:moveTo>
                <a:lnTo>
                  <a:pt x="0" y="6858000"/>
                </a:lnTo>
                <a:lnTo>
                  <a:pt x="9143860" y="6858000"/>
                </a:lnTo>
                <a:lnTo>
                  <a:pt x="9143860" y="1651"/>
                </a:lnTo>
                <a:lnTo>
                  <a:pt x="0" y="1651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2687" y="2984373"/>
            <a:ext cx="2818130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产品评估？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22474"/>
            <a:ext cx="5715000" cy="391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Microsoft YaHei UI"/>
                <a:cs typeface="Microsoft YaHei UI"/>
              </a:rPr>
              <a:t>需要注意的原则？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0"/>
              </a:spcBef>
            </a:pPr>
            <a:endParaRPr sz="130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1.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可视性原则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2.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不要脱离现实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3.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用户有自由控制权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4.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一致性原则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5.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有预防用户出错的措施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6.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要在第一时间让用户看到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7.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使用起来灵活且高效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8.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易读性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9.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给用户明确的错误信息，并协助方便恢复工作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10.</a:t>
            </a:r>
            <a:r>
              <a:rPr dirty="0" sz="2000" spc="-10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必要的帮助提示与说明文档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概念证明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1945512"/>
            <a:ext cx="2597150" cy="3261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内容需求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24"/>
              </a:spcBef>
            </a:pPr>
            <a:endParaRPr sz="500"/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用户需要的内容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功能规格</a:t>
            </a:r>
            <a:endParaRPr sz="2800">
              <a:latin typeface="Microsoft YaHei UI"/>
              <a:cs typeface="Microsoft YaHei UI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5015" algn="l"/>
              </a:tabLst>
            </a:pPr>
            <a:r>
              <a:rPr dirty="0" sz="1800">
                <a:solidFill>
                  <a:srgbClr val="010000"/>
                </a:solidFill>
                <a:latin typeface="Microsoft YaHei UI"/>
                <a:cs typeface="Microsoft YaHei UI"/>
              </a:rPr>
              <a:t>–	</a:t>
            </a:r>
            <a:r>
              <a:rPr dirty="0" sz="1800">
                <a:latin typeface="Microsoft YaHei UI"/>
                <a:cs typeface="Microsoft YaHei UI"/>
              </a:rPr>
              <a:t>需要什么样的功能</a:t>
            </a:r>
            <a:endParaRPr sz="1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2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用户简介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角色说明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启发式评估（导航）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6678295" cy="300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清晰指示了当前的位置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清晰定义了首页的链接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3.	</a:t>
            </a:r>
            <a:r>
              <a:rPr dirty="0" sz="2800" spc="-5">
                <a:latin typeface="Microsoft YaHei UI"/>
                <a:cs typeface="Microsoft YaHei UI"/>
              </a:rPr>
              <a:t>网站的所有主要部分都能通过首页访问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4.	</a:t>
            </a:r>
            <a:r>
              <a:rPr dirty="0" sz="2800" spc="-5">
                <a:latin typeface="Microsoft YaHei UI"/>
                <a:cs typeface="Microsoft YaHei UI"/>
              </a:rPr>
              <a:t>如果需要的话，应该有个站点地图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5.	</a:t>
            </a:r>
            <a:r>
              <a:rPr dirty="0" sz="2800" spc="-5">
                <a:latin typeface="Microsoft YaHei UI"/>
                <a:cs typeface="Microsoft YaHei UI"/>
              </a:rPr>
              <a:t>网站结构清晰，没有不必要的层级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6.	</a:t>
            </a:r>
            <a:r>
              <a:rPr dirty="0" sz="2800" spc="-5">
                <a:latin typeface="Microsoft YaHei UI"/>
                <a:cs typeface="Microsoft YaHei UI"/>
              </a:rPr>
              <a:t>如果需要的话，要有个易用的搜索功能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启发式评估（功能）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7745730" cy="146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所有功能都被清晰地表示出来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所有重要功能在不离开网站前提下都可以使用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3.	</a:t>
            </a:r>
            <a:r>
              <a:rPr dirty="0" sz="2800" spc="-5">
                <a:latin typeface="Microsoft YaHei UI"/>
                <a:cs typeface="Microsoft YaHei UI"/>
              </a:rPr>
              <a:t>没有不必要的插件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启发式评估（控制）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7745730" cy="2490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用户可以取消所有操作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在每页，用户都可以找到清晰的离开本页标识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3.	</a:t>
            </a:r>
            <a:r>
              <a:rPr dirty="0" sz="2800" spc="-5">
                <a:latin typeface="Microsoft YaHei UI"/>
                <a:cs typeface="Microsoft YaHei UI"/>
              </a:rPr>
              <a:t>所有图片链接都和文字链接一样清晰可用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4.	</a:t>
            </a:r>
            <a:r>
              <a:rPr dirty="0" sz="2800" spc="-5">
                <a:latin typeface="Microsoft YaHei UI"/>
                <a:cs typeface="Microsoft YaHei UI"/>
              </a:rPr>
              <a:t>网站的流程符合用户的操作流程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5.	</a:t>
            </a:r>
            <a:r>
              <a:rPr dirty="0" sz="2800" spc="-5">
                <a:latin typeface="Microsoft YaHei UI"/>
                <a:cs typeface="Microsoft YaHei UI"/>
              </a:rPr>
              <a:t>支持所有主流浏览器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启发式评估（语言）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2058035" cy="95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文案简洁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没有术语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启发式评估（反馈）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7745730" cy="300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现在发生了什么，应该一直清晰标示出来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如必要，用户应该能收到邮件反馈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3.	</a:t>
            </a:r>
            <a:r>
              <a:rPr dirty="0" sz="2800" spc="-5">
                <a:latin typeface="Microsoft YaHei UI"/>
                <a:cs typeface="Microsoft YaHei UI"/>
              </a:rPr>
              <a:t>所有反馈都要及时准确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4.	</a:t>
            </a:r>
            <a:r>
              <a:rPr dirty="0" sz="2800" spc="-5">
                <a:latin typeface="Microsoft YaHei UI"/>
                <a:cs typeface="Microsoft YaHei UI"/>
              </a:rPr>
              <a:t>如需要安装插件或特定浏览器，必须告知用户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5.	</a:t>
            </a:r>
            <a:r>
              <a:rPr dirty="0" sz="2800" spc="-5">
                <a:latin typeface="Microsoft YaHei UI"/>
                <a:cs typeface="Microsoft YaHei UI"/>
              </a:rPr>
              <a:t>用户可以通过邮件或提交表单来提交反馈意见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6.	</a:t>
            </a:r>
            <a:r>
              <a:rPr dirty="0" sz="2800" spc="-5">
                <a:latin typeface="Microsoft YaHei UI"/>
                <a:cs typeface="Microsoft YaHei UI"/>
              </a:rPr>
              <a:t>如必要的话，提供在线帮助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启发式评估（一致性）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6323965" cy="1977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对任何元素都只有固定的一种叫法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链接与其指向页面的标题要匹配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3.	</a:t>
            </a:r>
            <a:r>
              <a:rPr dirty="0" sz="2800" spc="-5">
                <a:latin typeface="Microsoft YaHei UI"/>
                <a:cs typeface="Microsoft YaHei UI"/>
              </a:rPr>
              <a:t>对链接和已访问链接使用规范的色彩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4.	</a:t>
            </a:r>
            <a:r>
              <a:rPr dirty="0" sz="2800" spc="-5">
                <a:latin typeface="Microsoft YaHei UI"/>
                <a:cs typeface="Microsoft YaHei UI"/>
              </a:rPr>
              <a:t>一致使用术语的普遍叫法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启发式评估（防止出错）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5967095" cy="1977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使用朴素的语言来表述错误信息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错误信息需要给出下一步操作提示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3.	</a:t>
            </a:r>
            <a:r>
              <a:rPr dirty="0" sz="2800" spc="-5">
                <a:latin typeface="Microsoft YaHei UI"/>
                <a:cs typeface="Microsoft YaHei UI"/>
              </a:rPr>
              <a:t>错误信息提供清晰的离开标识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Arial"/>
                <a:cs typeface="Arial"/>
              </a:rPr>
              <a:t>4.	</a:t>
            </a:r>
            <a:r>
              <a:rPr dirty="0" sz="2800" spc="-5">
                <a:latin typeface="Microsoft YaHei UI"/>
                <a:cs typeface="Microsoft YaHei UI"/>
              </a:rPr>
              <a:t>错误信息提供详细的帮助信息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启发式评估（视觉清晰）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3905250" cy="1977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1.	</a:t>
            </a:r>
            <a:r>
              <a:rPr dirty="0" sz="2800" spc="-5">
                <a:latin typeface="Microsoft YaHei UI"/>
                <a:cs typeface="Microsoft YaHei UI"/>
              </a:rPr>
              <a:t>布局清晰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2.	</a:t>
            </a:r>
            <a:r>
              <a:rPr dirty="0" sz="2800" spc="-5">
                <a:latin typeface="Microsoft YaHei UI"/>
                <a:cs typeface="Microsoft YaHei UI"/>
              </a:rPr>
              <a:t>足够的留白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3.	</a:t>
            </a:r>
            <a:r>
              <a:rPr dirty="0" sz="2800" spc="-5">
                <a:latin typeface="Microsoft YaHei UI"/>
                <a:cs typeface="Microsoft YaHei UI"/>
              </a:rPr>
              <a:t>所有图片都有alt标记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4.	</a:t>
            </a:r>
            <a:r>
              <a:rPr dirty="0" sz="2800" spc="-5">
                <a:latin typeface="Microsoft YaHei UI"/>
                <a:cs typeface="Microsoft YaHei UI"/>
              </a:rPr>
              <a:t>使用标准的模版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1233" y="2984373"/>
            <a:ext cx="1701164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问题？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设计探索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1945512"/>
            <a:ext cx="2800350" cy="3956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信息架构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24"/>
              </a:spcBef>
            </a:pPr>
            <a:endParaRPr sz="500"/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功能结构图、列表</a:t>
            </a:r>
            <a:endParaRPr sz="2000">
              <a:latin typeface="Microsoft YaHei UI"/>
              <a:cs typeface="Microsoft YaHei UI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  <a:tabLst>
                <a:tab pos="7550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界面线框图、列表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8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交互设计</a:t>
            </a:r>
            <a:endParaRPr sz="2800">
              <a:latin typeface="Microsoft YaHei UI"/>
              <a:cs typeface="Microsoft YaHei UI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5015" algn="l"/>
              </a:tabLst>
            </a:pPr>
            <a:r>
              <a:rPr dirty="0" sz="1800">
                <a:solidFill>
                  <a:srgbClr val="010000"/>
                </a:solidFill>
                <a:latin typeface="Microsoft YaHei UI"/>
                <a:cs typeface="Microsoft YaHei UI"/>
              </a:rPr>
              <a:t>–	</a:t>
            </a:r>
            <a:r>
              <a:rPr dirty="0" sz="1800">
                <a:latin typeface="Microsoft YaHei UI"/>
                <a:cs typeface="Microsoft YaHei UI"/>
              </a:rPr>
              <a:t>任务分解</a:t>
            </a:r>
            <a:endParaRPr sz="1800">
              <a:latin typeface="Microsoft YaHei UI"/>
              <a:cs typeface="Microsoft YaHei UI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  <a:tabLst>
                <a:tab pos="755015" algn="l"/>
              </a:tabLst>
            </a:pPr>
            <a:r>
              <a:rPr dirty="0" sz="1800">
                <a:solidFill>
                  <a:srgbClr val="010000"/>
                </a:solidFill>
                <a:latin typeface="Microsoft YaHei UI"/>
                <a:cs typeface="Microsoft YaHei UI"/>
              </a:rPr>
              <a:t>–	</a:t>
            </a:r>
            <a:r>
              <a:rPr dirty="0" sz="1800">
                <a:latin typeface="Microsoft YaHei UI"/>
                <a:cs typeface="Microsoft YaHei UI"/>
              </a:rPr>
              <a:t>工作流程</a:t>
            </a:r>
            <a:endParaRPr sz="1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1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视觉设计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风格规范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技术编码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1945512"/>
            <a:ext cx="2482215" cy="3442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结构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24"/>
              </a:spcBef>
            </a:pPr>
            <a:endParaRPr sz="500"/>
          </a:p>
          <a:p>
            <a:pPr marL="755015" indent="-285750">
              <a:lnSpc>
                <a:spcPct val="100000"/>
              </a:lnSpc>
              <a:buClr>
                <a:srgbClr val="010000"/>
              </a:buClr>
              <a:buFont typeface="Microsoft YaHei UI"/>
              <a:buChar char="–"/>
              <a:tabLst>
                <a:tab pos="755015" algn="l"/>
              </a:tabLst>
            </a:pPr>
            <a:r>
              <a:rPr dirty="0" sz="2000" spc="-20">
                <a:latin typeface="Microsoft YaHei UI"/>
                <a:cs typeface="Microsoft YaHei UI"/>
              </a:rPr>
              <a:t>HTML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>
              <a:lnSpc>
                <a:spcPts val="1000"/>
              </a:lnSpc>
              <a:spcBef>
                <a:spcPts val="83"/>
              </a:spcBef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表现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755015" indent="-285750">
              <a:lnSpc>
                <a:spcPct val="100000"/>
              </a:lnSpc>
              <a:buClr>
                <a:srgbClr val="010000"/>
              </a:buClr>
              <a:buFont typeface="Microsoft YaHei UI"/>
              <a:buChar char="–"/>
              <a:tabLst>
                <a:tab pos="755015" algn="l"/>
              </a:tabLst>
            </a:pPr>
            <a:r>
              <a:rPr dirty="0" sz="2000" spc="-15">
                <a:latin typeface="Microsoft YaHei UI"/>
                <a:cs typeface="Microsoft YaHei UI"/>
              </a:rPr>
              <a:t>CSS</a:t>
            </a:r>
            <a:endParaRPr sz="2000">
              <a:latin typeface="Microsoft YaHei UI"/>
              <a:cs typeface="Microsoft YaHei UI"/>
            </a:endParaRPr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>
              <a:lnSpc>
                <a:spcPts val="1000"/>
              </a:lnSpc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>
              <a:lnSpc>
                <a:spcPts val="1000"/>
              </a:lnSpc>
              <a:spcBef>
                <a:spcPts val="84"/>
              </a:spcBef>
              <a:buClr>
                <a:srgbClr val="010000"/>
              </a:buClr>
              <a:buFont typeface="Microsoft YaHei UI"/>
              <a:buChar char="–"/>
            </a:pPr>
            <a:endParaRPr sz="1000"/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行为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755015" indent="-285750">
              <a:lnSpc>
                <a:spcPct val="100000"/>
              </a:lnSpc>
              <a:buClr>
                <a:srgbClr val="010000"/>
              </a:buClr>
              <a:buFont typeface="Microsoft YaHei UI"/>
              <a:buChar char="–"/>
              <a:tabLst>
                <a:tab pos="755015" algn="l"/>
              </a:tabLst>
            </a:pPr>
            <a:r>
              <a:rPr dirty="0" sz="2000" spc="-25">
                <a:latin typeface="Microsoft YaHei UI"/>
                <a:cs typeface="Microsoft YaHei UI"/>
              </a:rPr>
              <a:t>DO</a:t>
            </a:r>
            <a:r>
              <a:rPr dirty="0" sz="2000" spc="-20">
                <a:latin typeface="Microsoft YaHei UI"/>
                <a:cs typeface="Microsoft YaHei UI"/>
              </a:rPr>
              <a:t>M</a:t>
            </a:r>
            <a:r>
              <a:rPr dirty="0" sz="2000" spc="-5">
                <a:latin typeface="Microsoft YaHei UI"/>
                <a:cs typeface="Microsoft YaHei UI"/>
              </a:rPr>
              <a:t> </a:t>
            </a:r>
            <a:r>
              <a:rPr dirty="0" sz="2000" spc="-20">
                <a:latin typeface="Microsoft YaHei UI"/>
                <a:cs typeface="Microsoft YaHei UI"/>
              </a:rPr>
              <a:t>&amp;</a:t>
            </a:r>
            <a:r>
              <a:rPr dirty="0" sz="2000" spc="-5">
                <a:latin typeface="Microsoft YaHei UI"/>
                <a:cs typeface="Microsoft YaHei UI"/>
              </a:rPr>
              <a:t> </a:t>
            </a:r>
            <a:r>
              <a:rPr dirty="0" sz="2000" spc="-15">
                <a:latin typeface="Microsoft YaHei UI"/>
                <a:cs typeface="Microsoft YaHei UI"/>
              </a:rPr>
              <a:t>Script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" y="0"/>
            <a:ext cx="9143860" cy="6856348"/>
          </a:xfrm>
          <a:custGeom>
            <a:avLst/>
            <a:gdLst/>
            <a:ahLst/>
            <a:cxnLst/>
            <a:rect l="l" t="t" r="r" b="b"/>
            <a:pathLst>
              <a:path w="9143860" h="6856348">
                <a:moveTo>
                  <a:pt x="0" y="1651"/>
                </a:moveTo>
                <a:lnTo>
                  <a:pt x="0" y="6858000"/>
                </a:lnTo>
                <a:lnTo>
                  <a:pt x="9143860" y="6858000"/>
                </a:lnTo>
                <a:lnTo>
                  <a:pt x="9143860" y="1651"/>
                </a:lnTo>
                <a:lnTo>
                  <a:pt x="0" y="1651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2341" y="2984373"/>
            <a:ext cx="2259965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交付物？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35" y="488823"/>
            <a:ext cx="1143000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45">
                <a:solidFill>
                  <a:srgbClr val="FFFFFF"/>
                </a:solidFill>
                <a:latin typeface="Microsoft YaHei UI"/>
                <a:cs typeface="Microsoft YaHei UI"/>
              </a:rPr>
              <a:t>类型</a:t>
            </a:r>
            <a:endParaRPr sz="44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400" spc="-1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35" y="2018664"/>
            <a:ext cx="143510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 spc="-5">
                <a:latin typeface="Microsoft YaHei UI"/>
                <a:cs typeface="Microsoft YaHei UI"/>
              </a:rPr>
              <a:t>设计图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035" y="2511170"/>
            <a:ext cx="1072515" cy="1047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概念图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78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架构图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2978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流程图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6235" y="2018664"/>
            <a:ext cx="108077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原型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3435" y="2511170"/>
            <a:ext cx="1327150" cy="1047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纸质原型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78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图形原型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2978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页面原型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187" y="2018664"/>
            <a:ext cx="1784350" cy="1175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800">
                <a:solidFill>
                  <a:srgbClr val="010000"/>
                </a:solidFill>
                <a:latin typeface="Microsoft YaHei UI"/>
                <a:cs typeface="Microsoft YaHei UI"/>
              </a:rPr>
              <a:t>•	</a:t>
            </a:r>
            <a:r>
              <a:rPr dirty="0" sz="2800">
                <a:latin typeface="Microsoft YaHei UI"/>
                <a:cs typeface="Microsoft YaHei UI"/>
              </a:rPr>
              <a:t>文档</a:t>
            </a:r>
            <a:endParaRPr sz="2800">
              <a:latin typeface="Microsoft YaHei UI"/>
              <a:cs typeface="Microsoft YaHei UI"/>
            </a:endParaRPr>
          </a:p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过程文档</a:t>
            </a:r>
            <a:endParaRPr sz="2000">
              <a:latin typeface="Microsoft YaHei UI"/>
              <a:cs typeface="Microsoft YaHei U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–</a:t>
            </a:r>
            <a:r>
              <a:rPr dirty="0" sz="2000" spc="-15">
                <a:solidFill>
                  <a:srgbClr val="010000"/>
                </a:solidFill>
                <a:latin typeface="Microsoft YaHei UI"/>
                <a:cs typeface="Microsoft YaHei UI"/>
              </a:rPr>
              <a:t>	</a:t>
            </a:r>
            <a:r>
              <a:rPr dirty="0" sz="2000" spc="-20">
                <a:latin typeface="Microsoft YaHei UI"/>
                <a:cs typeface="Microsoft YaHei UI"/>
              </a:rPr>
              <a:t>交付文档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千鸟</dc:creator>
  <cp:keywords>www.rexsong.com</cp:keywords>
  <dc:subject>Presentation</dc:subject>
  <dc:title>Internet UED Process</dc:title>
  <dcterms:created xsi:type="dcterms:W3CDTF">2013-10-05T12:04:30Z</dcterms:created>
  <dcterms:modified xsi:type="dcterms:W3CDTF">2013-10-05T12:04:30Z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2008-03-12T00:00:00Z</vt:filetime>
  </property>
  <property fmtid="{D5CDD505-2E9C-101B-9397-08002B2CF9AE}" pid="3" name="LastSaved">
    <vt:filetime>2013-10-05T00:00:00Z</vt:filetime>
  </property>
</Properties>
</file>