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88" r:id="rId12"/>
    <p:sldId id="289" r:id="rId13"/>
    <p:sldId id="270" r:id="rId14"/>
    <p:sldId id="271" r:id="rId15"/>
    <p:sldId id="272" r:id="rId16"/>
    <p:sldId id="273" r:id="rId17"/>
    <p:sldId id="291" r:id="rId18"/>
    <p:sldId id="290" r:id="rId19"/>
    <p:sldId id="292" r:id="rId20"/>
    <p:sldId id="274" r:id="rId21"/>
    <p:sldId id="276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283" r:id="rId34"/>
    <p:sldId id="304" r:id="rId35"/>
    <p:sldId id="262" r:id="rId36"/>
    <p:sldId id="266" r:id="rId3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CC"/>
    <a:srgbClr val="FFFF99"/>
    <a:srgbClr val="FFFFCC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181E-0F25-4ACA-B6DA-4EC68ACCC6BE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77B9-26BA-4146-8CE7-56E73093C7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02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BB77B9-26BA-4146-8CE7-56E73093C72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06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3124894"/>
            <a:chOff x="0" y="0"/>
            <a:chExt cx="9144000" cy="3124894"/>
          </a:xfrm>
          <a:gradFill flip="none" rotWithShape="1">
            <a:gsLst>
              <a:gs pos="0">
                <a:srgbClr val="C00000"/>
              </a:gs>
              <a:gs pos="50000">
                <a:srgbClr val="FF0000"/>
              </a:gs>
              <a:gs pos="100000">
                <a:srgbClr val="800000"/>
              </a:gs>
            </a:gsLst>
            <a:lin ang="10800000" scaled="1"/>
            <a:tileRect/>
          </a:gradFill>
        </p:grpSpPr>
        <p:sp>
          <p:nvSpPr>
            <p:cNvPr id="7" name="椭圆 6"/>
            <p:cNvSpPr/>
            <p:nvPr userDrawn="1"/>
          </p:nvSpPr>
          <p:spPr>
            <a:xfrm>
              <a:off x="0" y="1108670"/>
              <a:ext cx="9144000" cy="20162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21374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1187624" y="545693"/>
            <a:ext cx="6791479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dist"/>
            <a:r>
              <a:rPr lang="zh-CN" altLang="en-US" sz="6000" b="1" cap="none" spc="6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演说之禅</a:t>
            </a:r>
            <a:r>
              <a:rPr lang="zh-CN" altLang="en-US" sz="6000" b="0" cap="none" spc="6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设计篇</a:t>
            </a:r>
            <a:endParaRPr lang="zh-CN" altLang="en-US" sz="6000" b="0" cap="none" spc="60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5449788"/>
            <a:ext cx="9144000" cy="265212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50000">
                <a:srgbClr val="FFFF00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T15TldXgg1HdJ7OsE8_100026副本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6238" y="3385719"/>
            <a:ext cx="2088232" cy="231900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187624" y="1758216"/>
            <a:ext cx="609412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dist"/>
            <a:r>
              <a:rPr lang="en-US" altLang="zh-CN" sz="2800" b="0" cap="none" spc="6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—</a:t>
            </a:r>
            <a:r>
              <a:rPr lang="zh-CN" altLang="en-US" sz="2800" b="0" cap="none" spc="60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完美呈现的设计原则和技巧</a:t>
            </a:r>
            <a:endParaRPr lang="zh-CN" altLang="en-US" sz="2800" b="0" cap="none" spc="60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6010254" y="3505572"/>
            <a:ext cx="177894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altLang="zh-CN" b="1" cap="none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Garr Reynolds</a:t>
            </a:r>
            <a:endParaRPr lang="zh-CN" altLang="en-US" b="1" cap="none" spc="150" dirty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5593486" y="3505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cap="none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美</a:t>
            </a:r>
            <a:endParaRPr lang="zh-CN" altLang="en-US" b="1" cap="none" spc="150" dirty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36062" y="3505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zh-CN" altLang="en-US" b="1" cap="none" spc="150" dirty="0" smtClean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著</a:t>
            </a:r>
            <a:endParaRPr lang="zh-CN" altLang="en-US" b="1" cap="none" spc="150" dirty="0">
              <a:ln w="11430"/>
              <a:solidFill>
                <a:srgbClr val="FF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697251"/>
          </a:xfrm>
        </p:spPr>
        <p:txBody>
          <a:bodyPr anchor="t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>
              <a:defRPr sz="4000" b="1" cap="none" spc="300">
                <a:ln w="50800"/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124894"/>
            <a:ext cx="7772400" cy="432048"/>
          </a:xfrm>
        </p:spPr>
        <p:txBody>
          <a:bodyPr anchor="b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0" indent="0">
              <a:buNone/>
              <a:defRPr sz="2000" b="1" cap="none" spc="300">
                <a:ln w="50800"/>
                <a:solidFill>
                  <a:srgbClr val="FF0000"/>
                </a:solidFill>
                <a:effectLst/>
                <a:latin typeface="华文细黑" pitchFamily="2" charset="-122"/>
                <a:ea typeface="华文细黑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5449788"/>
            <a:ext cx="9144000" cy="265212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50000">
                <a:srgbClr val="FFFF00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T15TldXgg1HdJ7OsE8_100026副本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60232" y="409228"/>
            <a:ext cx="2088232" cy="2319007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704116" y="3608402"/>
            <a:ext cx="7776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436632" y="193204"/>
            <a:ext cx="6552728" cy="5143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5377780"/>
            <a:ext cx="9144000" cy="33722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50000">
                <a:srgbClr val="FFFF00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41" y="203478"/>
            <a:ext cx="6363329" cy="50414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2400" b="1" cap="none" spc="60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0728"/>
            <a:ext cx="8229600" cy="4485044"/>
          </a:xfrm>
        </p:spPr>
        <p:txBody>
          <a:bodyPr/>
          <a:lstStyle>
            <a:lvl1pPr marL="266700" indent="-2667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p"/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538163" indent="-271463">
              <a:lnSpc>
                <a:spcPct val="150000"/>
              </a:lnSpc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2pPr>
            <a:lvl3pPr marL="804863" indent="-269875">
              <a:lnSpc>
                <a:spcPct val="150000"/>
              </a:lnSpc>
              <a:buClr>
                <a:schemeClr val="bg1">
                  <a:lumMod val="65000"/>
                </a:schemeClr>
              </a:buClr>
              <a:buSzPct val="80000"/>
              <a:buFont typeface="Wingdings" pitchFamily="2" charset="2"/>
              <a:buChar char="ü"/>
              <a:defRPr sz="1400"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>
            <a:lvl1pPr>
              <a:defRPr sz="1100">
                <a:solidFill>
                  <a:srgbClr val="0070C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>
            <a:lvl1pPr>
              <a:defRPr sz="120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>
            <a:lvl1pPr>
              <a:defRPr sz="1100">
                <a:solidFill>
                  <a:srgbClr val="0070C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T15TldXgg1HdJ7OsE8_100026副本.png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236296" y="0"/>
            <a:ext cx="1224136" cy="1359418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436632" y="769358"/>
            <a:ext cx="8270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436632" y="193204"/>
            <a:ext cx="5215488" cy="5143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07342" y="203478"/>
            <a:ext cx="5064740" cy="50414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>
              <a:defRPr sz="2400" b="1" cap="none" spc="60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5377780"/>
            <a:ext cx="9144000" cy="337220"/>
          </a:xfrm>
          <a:prstGeom prst="rect">
            <a:avLst/>
          </a:prstGeom>
          <a:gradFill flip="none" rotWithShape="1">
            <a:gsLst>
              <a:gs pos="0">
                <a:srgbClr val="FFFFCC"/>
              </a:gs>
              <a:gs pos="50000">
                <a:srgbClr val="FFFF00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>
            <a:lvl1pPr>
              <a:defRPr sz="1100">
                <a:solidFill>
                  <a:srgbClr val="0070C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>
            <a:lvl1pPr>
              <a:defRPr sz="120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>
            <a:lvl1pPr>
              <a:defRPr sz="1100">
                <a:solidFill>
                  <a:srgbClr val="0070C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739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选择你的字体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字体的选择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投影到屏幕上的识别度和易读性是最重要的标准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选择何种字体取决于文本的内容和你的性格特点</a:t>
            </a:r>
            <a:endParaRPr lang="en-US" altLang="zh-CN" dirty="0" smtClean="0"/>
          </a:p>
          <a:p>
            <a:r>
              <a:rPr lang="zh-CN" altLang="en-US" dirty="0" smtClean="0"/>
              <a:t>字体的种类</a:t>
            </a:r>
            <a:endParaRPr lang="en-US" altLang="zh-CN" dirty="0" smtClean="0"/>
          </a:p>
          <a:p>
            <a:pPr lvl="1"/>
            <a:r>
              <a:rPr lang="zh-CN" altLang="en-US" dirty="0"/>
              <a:t>衬线</a:t>
            </a:r>
            <a:r>
              <a:rPr lang="zh-CN" altLang="en-US" dirty="0" smtClean="0"/>
              <a:t>字体：笔画的开始与结束之处有额外的装饰</a:t>
            </a:r>
            <a:endParaRPr lang="en-US" altLang="zh-CN" dirty="0" smtClean="0"/>
          </a:p>
          <a:p>
            <a:pPr lvl="1"/>
            <a:r>
              <a:rPr lang="zh-CN" altLang="en-US" dirty="0"/>
              <a:t>无衬线</a:t>
            </a:r>
            <a:r>
              <a:rPr lang="zh-CN" altLang="en-US" dirty="0" smtClean="0"/>
              <a:t>字体：在笔画的开始与结束无装饰，笔画粗度相同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C0F-0EF3-43E1-9306-66ABE78F0F3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让版式悦目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83568" y="3505572"/>
            <a:ext cx="1132041" cy="576064"/>
            <a:chOff x="827584" y="3649588"/>
            <a:chExt cx="1132041" cy="576064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3649588"/>
              <a:ext cx="1132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Baskerville Old Face" pitchFamily="18" charset="0"/>
                </a:rPr>
                <a:t>Baskervlie</a:t>
              </a:r>
              <a:endParaRPr lang="zh-CN" altLang="en-US" dirty="0">
                <a:latin typeface="Baskerville Old Face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9174" y="3917875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威严 精简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6358" y="4009628"/>
            <a:ext cx="947695" cy="576064"/>
            <a:chOff x="776358" y="4009628"/>
            <a:chExt cx="947695" cy="576064"/>
          </a:xfrm>
        </p:grpSpPr>
        <p:sp>
          <p:nvSpPr>
            <p:cNvPr id="8" name="TextBox 7"/>
            <p:cNvSpPr txBox="1"/>
            <p:nvPr/>
          </p:nvSpPr>
          <p:spPr>
            <a:xfrm>
              <a:off x="814517" y="40096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Bodoni MT" pitchFamily="18" charset="0"/>
                </a:rPr>
                <a:t>Bodoni</a:t>
              </a:r>
              <a:endParaRPr lang="zh-CN" altLang="en-US" dirty="0">
                <a:latin typeface="Bodoni MT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76358" y="4277915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美观 经典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55576" y="4441676"/>
            <a:ext cx="947695" cy="533463"/>
            <a:chOff x="755576" y="4441676"/>
            <a:chExt cx="947695" cy="533463"/>
          </a:xfrm>
        </p:grpSpPr>
        <p:sp>
          <p:nvSpPr>
            <p:cNvPr id="9" name="TextBox 8"/>
            <p:cNvSpPr txBox="1"/>
            <p:nvPr/>
          </p:nvSpPr>
          <p:spPr>
            <a:xfrm>
              <a:off x="827584" y="444167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Cataneo BT" pitchFamily="66" charset="0"/>
                </a:rPr>
                <a:t>Cason</a:t>
              </a:r>
              <a:endParaRPr lang="zh-CN" altLang="en-US" dirty="0">
                <a:solidFill>
                  <a:srgbClr val="FF0000"/>
                </a:solidFill>
                <a:latin typeface="Cataneo BT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4667362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Baskerville Old Face" pitchFamily="18" charset="0"/>
                </a:rPr>
                <a:t>正式</a:t>
              </a:r>
              <a:r>
                <a:rPr lang="zh-CN" altLang="en-US" sz="1400" dirty="0" smtClean="0">
                  <a:latin typeface="Baskerville Old Face" pitchFamily="18" charset="0"/>
                </a:rPr>
                <a:t> 稳重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3959" y="4894506"/>
            <a:ext cx="947695" cy="544891"/>
            <a:chOff x="693959" y="4945732"/>
            <a:chExt cx="947695" cy="544891"/>
          </a:xfrm>
        </p:grpSpPr>
        <p:sp>
          <p:nvSpPr>
            <p:cNvPr id="11" name="TextBox 10"/>
            <p:cNvSpPr txBox="1"/>
            <p:nvPr/>
          </p:nvSpPr>
          <p:spPr>
            <a:xfrm>
              <a:off x="827584" y="494573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  <a:latin typeface="Freestyle Script" pitchFamily="66" charset="0"/>
                </a:rPr>
                <a:t>Frutiger</a:t>
              </a:r>
              <a:endParaRPr lang="zh-CN" altLang="en-US" dirty="0">
                <a:solidFill>
                  <a:srgbClr val="FF0000"/>
                </a:solidFill>
                <a:latin typeface="Freestyle Script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3959" y="5182846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Baskerville Old Face" pitchFamily="18" charset="0"/>
                </a:rPr>
                <a:t>易</a:t>
              </a:r>
              <a:r>
                <a:rPr lang="zh-CN" altLang="en-US" sz="1400" dirty="0" smtClean="0">
                  <a:latin typeface="Baskerville Old Face" pitchFamily="18" charset="0"/>
                </a:rPr>
                <a:t>识 简洁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957052" y="4050278"/>
            <a:ext cx="1150315" cy="557554"/>
            <a:chOff x="1957052" y="4050278"/>
            <a:chExt cx="1150315" cy="557554"/>
          </a:xfrm>
        </p:grpSpPr>
        <p:sp>
          <p:nvSpPr>
            <p:cNvPr id="17" name="TextBox 16"/>
            <p:cNvSpPr txBox="1"/>
            <p:nvPr/>
          </p:nvSpPr>
          <p:spPr>
            <a:xfrm>
              <a:off x="1957052" y="4050278"/>
              <a:ext cx="1150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Rockwell" pitchFamily="18" charset="0"/>
                </a:rPr>
                <a:t>Rockwell</a:t>
              </a:r>
              <a:endParaRPr lang="zh-CN" altLang="en-US" dirty="0">
                <a:latin typeface="Rockwell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37579" y="4300055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独特 自信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03746" y="4657700"/>
            <a:ext cx="1156086" cy="557623"/>
            <a:chOff x="1704747" y="4964173"/>
            <a:chExt cx="1156086" cy="557623"/>
          </a:xfrm>
        </p:grpSpPr>
        <p:sp>
          <p:nvSpPr>
            <p:cNvPr id="13" name="TextBox 12"/>
            <p:cNvSpPr txBox="1"/>
            <p:nvPr/>
          </p:nvSpPr>
          <p:spPr>
            <a:xfrm>
              <a:off x="1704747" y="4964173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Garamond" pitchFamily="18" charset="0"/>
                </a:rPr>
                <a:t>Garamond</a:t>
              </a:r>
              <a:endParaRPr lang="zh-CN" altLang="en-US" dirty="0">
                <a:latin typeface="Garamond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8942" y="5214019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优雅 经典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58780" y="3505572"/>
            <a:ext cx="1590435" cy="618454"/>
            <a:chOff x="3419872" y="3505572"/>
            <a:chExt cx="1590435" cy="618454"/>
          </a:xfrm>
        </p:grpSpPr>
        <p:sp>
          <p:nvSpPr>
            <p:cNvPr id="10" name="TextBox 9"/>
            <p:cNvSpPr txBox="1"/>
            <p:nvPr/>
          </p:nvSpPr>
          <p:spPr>
            <a:xfrm>
              <a:off x="3419872" y="3505572"/>
              <a:ext cx="1590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Franklin Gothic Book" pitchFamily="34" charset="0"/>
                </a:rPr>
                <a:t>Frankin</a:t>
              </a:r>
              <a:r>
                <a:rPr lang="en-US" altLang="zh-CN" dirty="0" smtClean="0">
                  <a:latin typeface="Franklin Gothic Book" pitchFamily="34" charset="0"/>
                </a:rPr>
                <a:t> Gothic</a:t>
              </a:r>
              <a:endParaRPr lang="zh-CN" altLang="en-US" dirty="0">
                <a:latin typeface="Franklin Gothic Book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07904" y="3816249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常用 经典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74454" y="4030410"/>
            <a:ext cx="947695" cy="601591"/>
            <a:chOff x="4635546" y="4030410"/>
            <a:chExt cx="947695" cy="601591"/>
          </a:xfrm>
        </p:grpSpPr>
        <p:sp>
          <p:nvSpPr>
            <p:cNvPr id="12" name="TextBox 11"/>
            <p:cNvSpPr txBox="1"/>
            <p:nvPr/>
          </p:nvSpPr>
          <p:spPr>
            <a:xfrm>
              <a:off x="4675753" y="4030410"/>
              <a:ext cx="811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  <a:latin typeface="Franklin Gothic Book" pitchFamily="34" charset="0"/>
                </a:rPr>
                <a:t>Futura</a:t>
              </a:r>
              <a:endParaRPr lang="zh-CN" altLang="en-US" dirty="0">
                <a:solidFill>
                  <a:srgbClr val="FF0000"/>
                </a:solidFill>
                <a:latin typeface="Franklin Gothic Book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35546" y="4324224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个性 经典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734734" y="4297660"/>
            <a:ext cx="947695" cy="586147"/>
            <a:chOff x="3395826" y="4297660"/>
            <a:chExt cx="947695" cy="586147"/>
          </a:xfrm>
        </p:grpSpPr>
        <p:sp>
          <p:nvSpPr>
            <p:cNvPr id="14" name="TextBox 13"/>
            <p:cNvSpPr txBox="1"/>
            <p:nvPr/>
          </p:nvSpPr>
          <p:spPr>
            <a:xfrm>
              <a:off x="3419872" y="4297660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Gill Sans MT" pitchFamily="34" charset="0"/>
                </a:rPr>
                <a:t>Gillsans</a:t>
              </a:r>
              <a:endParaRPr lang="zh-CN" altLang="en-US" dirty="0">
                <a:latin typeface="Gill Sans MT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95826" y="4576030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温暖 友好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16016" y="4801716"/>
            <a:ext cx="947695" cy="585418"/>
            <a:chOff x="3377108" y="4801716"/>
            <a:chExt cx="947695" cy="585418"/>
          </a:xfrm>
        </p:grpSpPr>
        <p:sp>
          <p:nvSpPr>
            <p:cNvPr id="15" name="TextBox 14"/>
            <p:cNvSpPr txBox="1"/>
            <p:nvPr/>
          </p:nvSpPr>
          <p:spPr>
            <a:xfrm>
              <a:off x="3419872" y="480171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Haettenschweiler" pitchFamily="34" charset="0"/>
                </a:rPr>
                <a:t>Helvetica</a:t>
              </a:r>
              <a:endParaRPr lang="zh-CN" altLang="en-US" dirty="0">
                <a:solidFill>
                  <a:srgbClr val="FF0000"/>
                </a:solidFill>
                <a:latin typeface="Haettenschweiler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7108" y="5079357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中立 简单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98839" y="4657700"/>
            <a:ext cx="1021433" cy="516986"/>
            <a:chOff x="4499992" y="4943193"/>
            <a:chExt cx="1021433" cy="516986"/>
          </a:xfrm>
        </p:grpSpPr>
        <p:sp>
          <p:nvSpPr>
            <p:cNvPr id="16" name="TextBox 15"/>
            <p:cNvSpPr txBox="1"/>
            <p:nvPr/>
          </p:nvSpPr>
          <p:spPr>
            <a:xfrm>
              <a:off x="4499992" y="4943193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OCR-B 10 BT" pitchFamily="34" charset="0"/>
                </a:rPr>
                <a:t>Optima</a:t>
              </a:r>
              <a:endParaRPr lang="zh-CN" altLang="en-US" dirty="0">
                <a:solidFill>
                  <a:srgbClr val="FF0000"/>
                </a:solidFill>
                <a:latin typeface="OCR-B 10 BT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39627" y="5152402"/>
              <a:ext cx="9476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latin typeface="Baskerville Old Face" pitchFamily="18" charset="0"/>
                </a:rPr>
                <a:t>宁静 聪慧</a:t>
              </a:r>
              <a:endParaRPr lang="zh-CN" altLang="en-US" sz="1400" dirty="0">
                <a:latin typeface="Baskerville Old Face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75856" y="4050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衬线字体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22149" y="40096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无衬线字体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5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协调统一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需要多少种字体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尽量使用同一族的字体，这样画面会更统一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不要使用两种（以上）不同，但相似的字体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不同级别字号一般相差</a:t>
            </a:r>
            <a:r>
              <a:rPr lang="en-US" altLang="zh-CN" dirty="0" smtClean="0"/>
              <a:t>2</a:t>
            </a:r>
            <a:r>
              <a:rPr lang="zh-CN" altLang="en-US" dirty="0" smtClean="0"/>
              <a:t>号以上，做出明确区分</a:t>
            </a:r>
            <a:endParaRPr lang="en-US" altLang="zh-CN" dirty="0" smtClean="0"/>
          </a:p>
          <a:p>
            <a:r>
              <a:rPr lang="zh-CN" altLang="en-US" dirty="0" smtClean="0"/>
              <a:t>幻灯片上的文字布局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图片更能够表示你的意思，但是前提与文字含义一致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旋转文字的方向可以提高运动感、另类、力量等变化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要结合图片与版面的情况，确保文字清晰但不突兀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常用的有与图片融为一体、加透明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不透明文本框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C0F-0EF3-43E1-9306-66ABE78F0F3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让版式悦目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696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设计双语幻灯片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双语幻灯片的原则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两种文字大小不一；其中一个比附属于另一个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谁是主要，谁是辅助是根据你的观众情况而定</a:t>
            </a:r>
            <a:endParaRPr lang="en-US" altLang="zh-CN" dirty="0" smtClean="0"/>
          </a:p>
          <a:p>
            <a:r>
              <a:rPr lang="zh-CN" altLang="en-US" dirty="0" smtClean="0"/>
              <a:t>不要因小失大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不要让幻灯片的内容与你所想的有所出入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避免犯一些标点符号和排版上的细小错误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C0F-0EF3-43E1-9306-66ABE78F0F3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让版式悦目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42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简单的色彩组合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同类色</a:t>
            </a:r>
            <a:endParaRPr lang="en-US" altLang="zh-CN" dirty="0" smtClean="0"/>
          </a:p>
          <a:p>
            <a:pPr lvl="1"/>
            <a:r>
              <a:rPr lang="zh-CN" altLang="en-US" dirty="0"/>
              <a:t>同一</a:t>
            </a:r>
            <a:r>
              <a:rPr lang="zh-CN" altLang="en-US" dirty="0" smtClean="0"/>
              <a:t>种颜色，不同深浅、饱和度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人协调统一而且专业的感觉</a:t>
            </a:r>
            <a:endParaRPr lang="en-US" altLang="zh-CN" dirty="0" smtClean="0"/>
          </a:p>
          <a:p>
            <a:r>
              <a:rPr lang="zh-CN" altLang="en-US" dirty="0"/>
              <a:t>类似</a:t>
            </a:r>
            <a:r>
              <a:rPr lang="zh-CN" altLang="en-US" dirty="0" smtClean="0"/>
              <a:t>色</a:t>
            </a:r>
            <a:endParaRPr lang="en-US" altLang="zh-CN" dirty="0" smtClean="0"/>
          </a:p>
          <a:p>
            <a:pPr lvl="1"/>
            <a:r>
              <a:rPr lang="zh-CN" altLang="en-US" dirty="0"/>
              <a:t>色盘</a:t>
            </a:r>
            <a:r>
              <a:rPr lang="zh-CN" altLang="en-US" dirty="0" smtClean="0"/>
              <a:t>中相邻的颜色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可以用于想特别强调某一元素的幻灯片</a:t>
            </a:r>
            <a:endParaRPr lang="en-US" altLang="zh-CN" dirty="0" smtClean="0"/>
          </a:p>
          <a:p>
            <a:r>
              <a:rPr lang="zh-CN" altLang="en-US" dirty="0" smtClean="0"/>
              <a:t>互补色</a:t>
            </a:r>
            <a:endParaRPr lang="en-US" altLang="zh-CN" dirty="0" smtClean="0"/>
          </a:p>
          <a:p>
            <a:pPr lvl="1"/>
            <a:r>
              <a:rPr lang="zh-CN" altLang="en-US" dirty="0"/>
              <a:t>色盘</a:t>
            </a:r>
            <a:r>
              <a:rPr lang="zh-CN" altLang="en-US" dirty="0" smtClean="0"/>
              <a:t>中相对的两个颜色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对比十分强烈和明显，通常需要调节深浅和饱和度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E02E-F095-461F-B56A-FFA2B7464D95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让色彩传情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29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无色彩（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）主题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无色彩主题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除了黑、白、灰之外没有任何颜色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通过饱和度和明度的差别来表现层次感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即使是色盲也能够看清楚你的幻灯片</a:t>
            </a:r>
            <a:endParaRPr lang="en-US" altLang="zh-CN" dirty="0" smtClean="0"/>
          </a:p>
          <a:p>
            <a:r>
              <a:rPr lang="zh-CN" altLang="en-US" dirty="0"/>
              <a:t>无</a:t>
            </a:r>
            <a:r>
              <a:rPr lang="zh-CN" altLang="en-US" dirty="0" smtClean="0"/>
              <a:t>色彩（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用黑白幻灯片加上另外一种颜色来搭配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这种搭配起到非常强的加强作用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+1</a:t>
            </a:r>
            <a:r>
              <a:rPr lang="zh-CN" altLang="en-US" dirty="0" smtClean="0"/>
              <a:t>的颜色能够得到非常好的强调和突出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E02E-F095-461F-B56A-FFA2B7464D95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让色彩传情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96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颜色牵动情感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3D2F-355D-4766-BEFF-E724E4BDD466}" type="datetime1">
              <a:rPr lang="zh-CN" altLang="en-US" smtClean="0"/>
              <a:pPr/>
              <a:t>2013/7/17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让色彩传情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77935" y="923675"/>
            <a:ext cx="3342812" cy="738664"/>
            <a:chOff x="477935" y="923675"/>
            <a:chExt cx="3342812" cy="738664"/>
          </a:xfrm>
        </p:grpSpPr>
        <p:sp>
          <p:nvSpPr>
            <p:cNvPr id="9" name="矩形 8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22572" y="92367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自信、强大、勇敢、热情、急迫</a:t>
              </a:r>
              <a:endParaRPr lang="en-US" altLang="zh-CN" sz="14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停止、危险、邪恶、谋杀等</a:t>
              </a:r>
              <a:endParaRPr lang="zh-CN" altLang="en-US" sz="1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7935" y="1785173"/>
            <a:ext cx="3342812" cy="738664"/>
            <a:chOff x="477935" y="1777380"/>
            <a:chExt cx="3342812" cy="738664"/>
          </a:xfrm>
        </p:grpSpPr>
        <p:sp>
          <p:nvSpPr>
            <p:cNvPr id="16" name="矩形 15"/>
            <p:cNvSpPr/>
            <p:nvPr/>
          </p:nvSpPr>
          <p:spPr>
            <a:xfrm>
              <a:off x="477935" y="1838997"/>
              <a:ext cx="648072" cy="648072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22572" y="1777380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66CC"/>
                  </a:solidFill>
                  <a:latin typeface="华文细黑" pitchFamily="2" charset="-122"/>
                  <a:ea typeface="华文细黑" pitchFamily="2" charset="-122"/>
                </a:rPr>
                <a:t>浪漫</a:t>
              </a:r>
              <a:r>
                <a:rPr lang="zh-CN" altLang="en-US" sz="1400" dirty="0" smtClean="0">
                  <a:solidFill>
                    <a:srgbClr val="FF66CC"/>
                  </a:solidFill>
                  <a:latin typeface="华文细黑" pitchFamily="2" charset="-122"/>
                  <a:ea typeface="华文细黑" pitchFamily="2" charset="-122"/>
                </a:rPr>
                <a:t>、温柔、平静、被动、健康</a:t>
              </a:r>
              <a:endParaRPr lang="en-US" altLang="zh-CN" sz="1400" dirty="0" smtClean="0">
                <a:solidFill>
                  <a:srgbClr val="FF66CC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66CC"/>
                  </a:solidFill>
                  <a:latin typeface="华文细黑" pitchFamily="2" charset="-122"/>
                  <a:ea typeface="华文细黑" pitchFamily="2" charset="-122"/>
                </a:rPr>
                <a:t>爱情</a:t>
              </a:r>
              <a:r>
                <a:rPr lang="zh-CN" altLang="en-US" sz="1400" dirty="0" smtClean="0">
                  <a:solidFill>
                    <a:srgbClr val="FF66CC"/>
                  </a:solidFill>
                  <a:latin typeface="华文细黑" pitchFamily="2" charset="-122"/>
                  <a:ea typeface="华文细黑" pitchFamily="2" charset="-122"/>
                </a:rPr>
                <a:t>、欢乐、棉花糖、女性化</a:t>
              </a:r>
              <a:endParaRPr lang="zh-CN" altLang="en-US" sz="1400" dirty="0">
                <a:solidFill>
                  <a:srgbClr val="FF66CC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7935" y="2646671"/>
            <a:ext cx="3342812" cy="738664"/>
            <a:chOff x="477935" y="2631085"/>
            <a:chExt cx="3342812" cy="738664"/>
          </a:xfrm>
        </p:grpSpPr>
        <p:sp>
          <p:nvSpPr>
            <p:cNvPr id="18" name="矩形 17"/>
            <p:cNvSpPr/>
            <p:nvPr/>
          </p:nvSpPr>
          <p:spPr>
            <a:xfrm>
              <a:off x="477935" y="2692702"/>
              <a:ext cx="648072" cy="648072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22572" y="263108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6600"/>
                  </a:solidFill>
                  <a:latin typeface="华文细黑" pitchFamily="2" charset="-122"/>
                  <a:ea typeface="华文细黑" pitchFamily="2" charset="-122"/>
                </a:rPr>
                <a:t>温暖</a:t>
              </a:r>
              <a:r>
                <a:rPr lang="zh-CN" altLang="en-US" sz="1400" dirty="0" smtClean="0">
                  <a:solidFill>
                    <a:srgbClr val="FF6600"/>
                  </a:solidFill>
                  <a:latin typeface="华文细黑" pitchFamily="2" charset="-122"/>
                  <a:ea typeface="华文细黑" pitchFamily="2" charset="-122"/>
                </a:rPr>
                <a:t>、同情、激动、热情、高尚</a:t>
              </a:r>
              <a:endParaRPr lang="en-US" altLang="zh-CN" sz="1400" dirty="0" smtClean="0">
                <a:solidFill>
                  <a:srgbClr val="FF6600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6600"/>
                  </a:solidFill>
                  <a:latin typeface="华文细黑" pitchFamily="2" charset="-122"/>
                  <a:ea typeface="华文细黑" pitchFamily="2" charset="-122"/>
                </a:rPr>
                <a:t>活力</a:t>
              </a:r>
              <a:r>
                <a:rPr lang="zh-CN" altLang="en-US" sz="1400" dirty="0" smtClean="0">
                  <a:solidFill>
                    <a:srgbClr val="FF6600"/>
                  </a:solidFill>
                  <a:latin typeface="华文细黑" pitchFamily="2" charset="-122"/>
                  <a:ea typeface="华文细黑" pitchFamily="2" charset="-122"/>
                </a:rPr>
                <a:t>、欢快、秋天、万圣节</a:t>
              </a:r>
              <a:endParaRPr lang="zh-CN" altLang="en-US" sz="1400" dirty="0">
                <a:solidFill>
                  <a:srgbClr val="FF66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77935" y="3508169"/>
            <a:ext cx="3342812" cy="738664"/>
            <a:chOff x="477935" y="3454346"/>
            <a:chExt cx="3342812" cy="738664"/>
          </a:xfrm>
        </p:grpSpPr>
        <p:sp>
          <p:nvSpPr>
            <p:cNvPr id="20" name="矩形 19"/>
            <p:cNvSpPr/>
            <p:nvPr/>
          </p:nvSpPr>
          <p:spPr>
            <a:xfrm>
              <a:off x="477935" y="3515963"/>
              <a:ext cx="648072" cy="64807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2572" y="3454346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B050"/>
                  </a:solidFill>
                  <a:latin typeface="华文细黑" pitchFamily="2" charset="-122"/>
                  <a:ea typeface="华文细黑" pitchFamily="2" charset="-122"/>
                </a:rPr>
                <a:t>自然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华文细黑" pitchFamily="2" charset="-122"/>
                  <a:ea typeface="华文细黑" pitchFamily="2" charset="-122"/>
                </a:rPr>
                <a:t>、平静、和谐、环境、大地</a:t>
              </a:r>
              <a:endParaRPr lang="en-US" altLang="zh-CN" sz="1400" dirty="0" smtClean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B050"/>
                  </a:solidFill>
                  <a:latin typeface="华文细黑" pitchFamily="2" charset="-122"/>
                  <a:ea typeface="华文细黑" pitchFamily="2" charset="-122"/>
                </a:rPr>
                <a:t>健康</a:t>
              </a:r>
              <a:r>
                <a:rPr lang="zh-CN" altLang="en-US" sz="1400" dirty="0" smtClean="0">
                  <a:solidFill>
                    <a:srgbClr val="00B050"/>
                  </a:solidFill>
                  <a:latin typeface="华文细黑" pitchFamily="2" charset="-122"/>
                  <a:ea typeface="华文细黑" pitchFamily="2" charset="-122"/>
                </a:rPr>
                <a:t>、坚持、冷静、好运、春天</a:t>
              </a:r>
              <a:endParaRPr lang="zh-CN" altLang="en-US" sz="1400" dirty="0">
                <a:solidFill>
                  <a:srgbClr val="00B05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7935" y="4369668"/>
            <a:ext cx="3379681" cy="738664"/>
            <a:chOff x="477935" y="3454346"/>
            <a:chExt cx="3379681" cy="738664"/>
          </a:xfrm>
        </p:grpSpPr>
        <p:sp>
          <p:nvSpPr>
            <p:cNvPr id="27" name="矩形 26"/>
            <p:cNvSpPr/>
            <p:nvPr/>
          </p:nvSpPr>
          <p:spPr>
            <a:xfrm>
              <a:off x="477935" y="3515963"/>
              <a:ext cx="648072" cy="6480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2572" y="3454346"/>
              <a:ext cx="273504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70C0"/>
                  </a:solidFill>
                  <a:latin typeface="华文细黑" pitchFamily="2" charset="-122"/>
                  <a:ea typeface="华文细黑" pitchFamily="2" charset="-122"/>
                </a:rPr>
                <a:t>高贵</a:t>
              </a:r>
              <a:r>
                <a:rPr lang="zh-CN" altLang="en-US" sz="1400" dirty="0" smtClean="0">
                  <a:solidFill>
                    <a:srgbClr val="0070C0"/>
                  </a:solidFill>
                  <a:latin typeface="华文细黑" pitchFamily="2" charset="-122"/>
                  <a:ea typeface="华文细黑" pitchFamily="2" charset="-122"/>
                </a:rPr>
                <a:t>、专业、成功、忠诚、冷静</a:t>
              </a:r>
              <a:endParaRPr lang="en-US" altLang="zh-CN" sz="14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0070C0"/>
                  </a:solidFill>
                  <a:latin typeface="华文细黑" pitchFamily="2" charset="-122"/>
                  <a:ea typeface="华文细黑" pitchFamily="2" charset="-122"/>
                </a:rPr>
                <a:t>平和</a:t>
              </a:r>
              <a:r>
                <a:rPr lang="zh-CN" altLang="en-US" sz="1400" dirty="0" smtClean="0">
                  <a:solidFill>
                    <a:srgbClr val="0070C0"/>
                  </a:solidFill>
                  <a:latin typeface="华文细黑" pitchFamily="2" charset="-122"/>
                  <a:ea typeface="华文细黑" pitchFamily="2" charset="-122"/>
                </a:rPr>
                <a:t>、宁静、积极、权威、忧郁</a:t>
              </a:r>
              <a:endParaRPr lang="zh-CN" altLang="en-US" sz="1400" dirty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99992" y="882111"/>
            <a:ext cx="3342812" cy="738664"/>
            <a:chOff x="477935" y="923675"/>
            <a:chExt cx="3342812" cy="738664"/>
          </a:xfrm>
        </p:grpSpPr>
        <p:sp>
          <p:nvSpPr>
            <p:cNvPr id="30" name="矩形 29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22572" y="92367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C000"/>
                  </a:solidFill>
                  <a:latin typeface="华文细黑" pitchFamily="2" charset="-122"/>
                  <a:ea typeface="华文细黑" pitchFamily="2" charset="-122"/>
                </a:rPr>
                <a:t>乐观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华文细黑" pitchFamily="2" charset="-122"/>
                  <a:ea typeface="华文细黑" pitchFamily="2" charset="-122"/>
                </a:rPr>
                <a:t>、愉悦、高兴、活力、乐趣</a:t>
              </a:r>
              <a:endParaRPr lang="en-US" altLang="zh-CN" sz="1400" dirty="0" smtClean="0">
                <a:solidFill>
                  <a:srgbClr val="FFC000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FFC000"/>
                  </a:solidFill>
                  <a:latin typeface="华文细黑" pitchFamily="2" charset="-122"/>
                  <a:ea typeface="华文细黑" pitchFamily="2" charset="-122"/>
                </a:rPr>
                <a:t>阳光</a:t>
              </a:r>
              <a:r>
                <a:rPr lang="zh-CN" altLang="en-US" sz="1400" dirty="0" smtClean="0">
                  <a:solidFill>
                    <a:srgbClr val="FFC000"/>
                  </a:solidFill>
                  <a:latin typeface="华文细黑" pitchFamily="2" charset="-122"/>
                  <a:ea typeface="华文细黑" pitchFamily="2" charset="-122"/>
                </a:rPr>
                <a:t>、振奋、夏天、黄金、谨慎</a:t>
              </a:r>
              <a:endParaRPr lang="zh-CN" altLang="en-US" sz="1400" dirty="0">
                <a:solidFill>
                  <a:srgbClr val="FFC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99992" y="1584062"/>
            <a:ext cx="3342812" cy="738664"/>
            <a:chOff x="477935" y="923675"/>
            <a:chExt cx="3342812" cy="738664"/>
          </a:xfrm>
        </p:grpSpPr>
        <p:sp>
          <p:nvSpPr>
            <p:cNvPr id="33" name="矩形 32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2572" y="92367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030A0"/>
                  </a:solidFill>
                  <a:latin typeface="华文细黑" pitchFamily="2" charset="-122"/>
                  <a:ea typeface="华文细黑" pitchFamily="2" charset="-122"/>
                </a:rPr>
                <a:t>思考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华文细黑" pitchFamily="2" charset="-122"/>
                  <a:ea typeface="华文细黑" pitchFamily="2" charset="-122"/>
                </a:rPr>
                <a:t>、皇家、豪华、智慧、奇异</a:t>
              </a:r>
              <a:endParaRPr lang="en-US" altLang="zh-CN" sz="1400" dirty="0" smtClean="0">
                <a:solidFill>
                  <a:srgbClr val="7030A0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030A0"/>
                  </a:solidFill>
                  <a:latin typeface="华文细黑" pitchFamily="2" charset="-122"/>
                  <a:ea typeface="华文细黑" pitchFamily="2" charset="-122"/>
                </a:rPr>
                <a:t>创造力</a:t>
              </a:r>
              <a:r>
                <a:rPr lang="zh-CN" altLang="en-US" sz="1400" dirty="0" smtClean="0">
                  <a:solidFill>
                    <a:srgbClr val="7030A0"/>
                  </a:solidFill>
                  <a:latin typeface="华文细黑" pitchFamily="2" charset="-122"/>
                  <a:ea typeface="华文细黑" pitchFamily="2" charset="-122"/>
                </a:rPr>
                <a:t>、艺术、启示、灵性</a:t>
              </a:r>
              <a:endParaRPr lang="zh-CN" altLang="en-US" sz="1400" dirty="0">
                <a:solidFill>
                  <a:srgbClr val="7030A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99992" y="2286013"/>
            <a:ext cx="3342812" cy="738664"/>
            <a:chOff x="477935" y="923675"/>
            <a:chExt cx="3342812" cy="738664"/>
          </a:xfrm>
        </p:grpSpPr>
        <p:sp>
          <p:nvSpPr>
            <p:cNvPr id="36" name="矩形 35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2572" y="92367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自然</a:t>
              </a:r>
              <a:r>
                <a:rPr lang="zh-CN" altLang="en-US" sz="1400" dirty="0" smtClean="0">
                  <a:solidFill>
                    <a:schemeClr val="accent6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、大地、坚固、可靠、强壮</a:t>
              </a:r>
              <a:endParaRPr lang="en-US" altLang="zh-CN" sz="1400" dirty="0" smtClean="0">
                <a:solidFill>
                  <a:schemeClr val="accent6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accent6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舒适</a:t>
              </a:r>
              <a:r>
                <a:rPr lang="zh-CN" altLang="en-US" sz="1400" dirty="0" smtClean="0">
                  <a:solidFill>
                    <a:schemeClr val="accent6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、淳朴、平淡、保守、普通</a:t>
              </a:r>
              <a:endParaRPr lang="zh-CN" altLang="en-US" sz="1400" dirty="0">
                <a:solidFill>
                  <a:schemeClr val="accent6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99992" y="2987964"/>
            <a:ext cx="3365254" cy="738664"/>
            <a:chOff x="477935" y="923675"/>
            <a:chExt cx="3365254" cy="738664"/>
          </a:xfrm>
        </p:grpSpPr>
        <p:sp>
          <p:nvSpPr>
            <p:cNvPr id="39" name="矩形 38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2572" y="923675"/>
              <a:ext cx="272061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细黑" pitchFamily="2" charset="-122"/>
                  <a:ea typeface="华文细黑" pitchFamily="2" charset="-122"/>
                </a:rPr>
                <a:t>时髦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、正式、艺术、简单、权威</a:t>
              </a:r>
              <a:endParaRPr lang="en-US" altLang="zh-CN" sz="1400" dirty="0" smtClean="0"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细黑" pitchFamily="2" charset="-122"/>
                  <a:ea typeface="华文细黑" pitchFamily="2" charset="-122"/>
                </a:rPr>
                <a:t>丢失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、死亡、惊恐、麻烦、吊念</a:t>
              </a:r>
              <a:endParaRPr lang="zh-CN" altLang="en-US" sz="14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99992" y="3689915"/>
            <a:ext cx="3342812" cy="738664"/>
            <a:chOff x="477935" y="923675"/>
            <a:chExt cx="3342812" cy="738664"/>
          </a:xfrm>
        </p:grpSpPr>
        <p:sp>
          <p:nvSpPr>
            <p:cNvPr id="42" name="矩形 41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22572" y="92367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细黑" pitchFamily="2" charset="-122"/>
                  <a:ea typeface="华文细黑" pitchFamily="2" charset="-122"/>
                </a:rPr>
                <a:t>纯洁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、天真、干净、崭新、简单</a:t>
              </a:r>
              <a:endParaRPr lang="en-US" altLang="zh-CN" sz="1400" dirty="0" smtClean="0"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细黑" pitchFamily="2" charset="-122"/>
                  <a:ea typeface="华文细黑" pitchFamily="2" charset="-122"/>
                </a:rPr>
                <a:t>平淡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、普通、空阔、凉爽、冬季</a:t>
              </a:r>
              <a:endParaRPr lang="zh-CN" altLang="en-US" sz="14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99992" y="4391867"/>
            <a:ext cx="3342812" cy="738664"/>
            <a:chOff x="477935" y="923675"/>
            <a:chExt cx="3342812" cy="738664"/>
          </a:xfrm>
        </p:grpSpPr>
        <p:sp>
          <p:nvSpPr>
            <p:cNvPr id="45" name="矩形 44"/>
            <p:cNvSpPr/>
            <p:nvPr/>
          </p:nvSpPr>
          <p:spPr>
            <a:xfrm>
              <a:off x="477935" y="985292"/>
              <a:ext cx="648072" cy="64807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22572" y="923675"/>
              <a:ext cx="269817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细黑" pitchFamily="2" charset="-122"/>
                  <a:ea typeface="华文细黑" pitchFamily="2" charset="-122"/>
                </a:rPr>
                <a:t>中立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、尊敬、人性、稳重、智慧</a:t>
              </a:r>
              <a:endParaRPr lang="en-US" altLang="zh-CN" sz="1400" dirty="0" smtClean="0">
                <a:latin typeface="华文细黑" pitchFamily="2" charset="-122"/>
                <a:ea typeface="华文细黑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latin typeface="华文细黑" pitchFamily="2" charset="-122"/>
                  <a:ea typeface="华文细黑" pitchFamily="2" charset="-122"/>
                </a:rPr>
                <a:t>简单</a:t>
              </a:r>
              <a:r>
                <a:rPr lang="zh-CN" altLang="en-US" sz="1400" dirty="0" smtClean="0">
                  <a:latin typeface="华文细黑" pitchFamily="2" charset="-122"/>
                  <a:ea typeface="华文细黑" pitchFamily="2" charset="-122"/>
                </a:rPr>
                <a:t>、放荡、沉闷、压抑、负面</a:t>
              </a:r>
              <a:endParaRPr lang="zh-CN" altLang="en-US" sz="14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113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感受温暖、保持冷静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冷暖色调</a:t>
            </a:r>
            <a:endParaRPr lang="en-US" altLang="zh-CN" dirty="0" smtClean="0"/>
          </a:p>
          <a:p>
            <a:pPr lvl="1"/>
            <a:r>
              <a:rPr lang="zh-CN" altLang="en-US" b="1" dirty="0"/>
              <a:t>冷色</a:t>
            </a:r>
            <a:r>
              <a:rPr lang="zh-CN" altLang="en-US" b="1" dirty="0" smtClean="0"/>
              <a:t>调</a:t>
            </a:r>
            <a:r>
              <a:rPr lang="zh-CN" altLang="en-US" dirty="0" smtClean="0"/>
              <a:t>：冷色调有消失的感觉，适用于背景和“冷内容”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暖色调</a:t>
            </a:r>
            <a:r>
              <a:rPr lang="zh-CN" altLang="en-US" dirty="0" smtClean="0"/>
              <a:t>：适用于前景文字和“暖内容”</a:t>
            </a:r>
            <a:endParaRPr lang="en-US" altLang="zh-CN" dirty="0" smtClean="0"/>
          </a:p>
          <a:p>
            <a:r>
              <a:rPr lang="zh-CN" altLang="en-US" dirty="0"/>
              <a:t>开灯</a:t>
            </a:r>
            <a:r>
              <a:rPr lang="zh-CN" altLang="en-US" dirty="0" smtClean="0"/>
              <a:t>还是关灯</a:t>
            </a:r>
            <a:endParaRPr lang="en-US" altLang="zh-CN" dirty="0" smtClean="0"/>
          </a:p>
          <a:p>
            <a:pPr lvl="1"/>
            <a:r>
              <a:rPr lang="zh-CN" altLang="en-US" dirty="0"/>
              <a:t>只要</a:t>
            </a:r>
            <a:r>
              <a:rPr lang="zh-CN" altLang="en-US" dirty="0" smtClean="0"/>
              <a:t>可能，就不要关灯：观众能够同时看见你的眼睛效果会更好</a:t>
            </a:r>
            <a:endParaRPr lang="en-US" altLang="zh-CN" dirty="0" smtClean="0"/>
          </a:p>
          <a:p>
            <a:r>
              <a:rPr lang="zh-CN" altLang="en-US" dirty="0" smtClean="0"/>
              <a:t>背景深浅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光线充足：尽量用浅色背景或白色背景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光线不足：用深色背景，白色</a:t>
            </a:r>
            <a:r>
              <a:rPr lang="en-US" altLang="zh-CN" dirty="0" smtClean="0"/>
              <a:t>/</a:t>
            </a:r>
            <a:r>
              <a:rPr lang="zh-CN" altLang="en-US" dirty="0" smtClean="0"/>
              <a:t>亮色字体</a:t>
            </a:r>
            <a:endParaRPr lang="en-US" altLang="zh-CN" dirty="0" smtClean="0"/>
          </a:p>
          <a:p>
            <a:r>
              <a:rPr lang="zh-CN" altLang="en-US" dirty="0" smtClean="0"/>
              <a:t>驾驭颜色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可以从想要展示的照片中选取一种颜色作为</a:t>
            </a:r>
            <a:r>
              <a:rPr lang="en-US" altLang="zh-CN" dirty="0" smtClean="0"/>
              <a:t>PPT</a:t>
            </a:r>
            <a:r>
              <a:rPr lang="zh-CN" altLang="en-US" dirty="0" smtClean="0">
                <a:solidFill>
                  <a:srgbClr val="FF0000"/>
                </a:solidFill>
              </a:rPr>
              <a:t>主色调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3D2F-355D-4766-BEFF-E724E4BDD466}" type="datetime1">
              <a:rPr lang="zh-CN" altLang="en-US" smtClean="0"/>
              <a:pPr/>
              <a:t>2013/7/17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让色彩传情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07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人是视觉动物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视觉的重要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相对区分</a:t>
            </a:r>
            <a:r>
              <a:rPr lang="zh-CN" altLang="en-US" dirty="0" smtClean="0"/>
              <a:t>字母、文字相比，大脑更善于区分、记忆图片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幻灯片最终是叙述的视觉论证，阐明、提供证据和唤起情感的工具</a:t>
            </a:r>
            <a:endParaRPr lang="en-US" altLang="zh-CN" dirty="0" smtClean="0"/>
          </a:p>
          <a:p>
            <a:r>
              <a:rPr lang="zh-CN" altLang="en-US" dirty="0" smtClean="0"/>
              <a:t>照片的力量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照片和图片并不是简单的装饰品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照片捕获的一瞬间，可以让观众停下来思考和怀疑、并反思</a:t>
            </a:r>
            <a:endParaRPr lang="en-US" altLang="zh-CN" dirty="0" smtClean="0"/>
          </a:p>
          <a:p>
            <a:pPr lvl="1"/>
            <a:r>
              <a:rPr lang="zh-CN" altLang="en-US" dirty="0"/>
              <a:t>文字相对于图片，信息传递过于明确，观众失去“想象”的动力</a:t>
            </a:r>
            <a:endParaRPr lang="en-US" altLang="zh-CN" dirty="0"/>
          </a:p>
          <a:p>
            <a:pPr lvl="1"/>
            <a:r>
              <a:rPr lang="zh-CN" altLang="en-US" dirty="0" smtClean="0"/>
              <a:t>数据和文字本身并没有价值，只有放到生活环境中才有价值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3D2F-355D-4766-BEFF-E724E4BDD46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用影像叙事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69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使用图片避免的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件事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图片尺寸过小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图片没必要非占据整个屏幕，但是图片太小根本启不到作用</a:t>
            </a:r>
            <a:endParaRPr lang="en-US" altLang="zh-CN" dirty="0" smtClean="0"/>
          </a:p>
          <a:p>
            <a:r>
              <a:rPr lang="zh-CN" altLang="en-US" dirty="0" smtClean="0"/>
              <a:t>图片位置随意摆放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要针对背景、文字内容来排版，切忌“随意”</a:t>
            </a:r>
            <a:endParaRPr lang="en-US" altLang="zh-CN" dirty="0" smtClean="0"/>
          </a:p>
          <a:p>
            <a:r>
              <a:rPr lang="zh-CN" altLang="en-US" dirty="0" smtClean="0"/>
              <a:t>图片很大，但是未填满屏幕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制作失误，图片周围留下“边缘”，影响整体效果</a:t>
            </a:r>
            <a:endParaRPr lang="en-US" altLang="zh-CN" dirty="0" smtClean="0"/>
          </a:p>
          <a:p>
            <a:r>
              <a:rPr lang="zh-CN" altLang="en-US" dirty="0" smtClean="0"/>
              <a:t>图片像素低，模糊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模糊会使观众不能很好理解你想要表达的思想</a:t>
            </a:r>
            <a:endParaRPr lang="en-US" altLang="zh-CN" dirty="0" smtClean="0"/>
          </a:p>
          <a:p>
            <a:r>
              <a:rPr lang="zh-CN" altLang="en-US" dirty="0" smtClean="0"/>
              <a:t>图片像素化，有水印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会分散观众的注意力，并对你产生“图便宜、省事”的印象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3D2F-355D-4766-BEFF-E724E4BDD46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用影像叙事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33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使用图片避免的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件事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图片变形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横向和纵向拉伸产生的，会分散观众的精神</a:t>
            </a:r>
            <a:endParaRPr lang="en-US" altLang="zh-CN" dirty="0" smtClean="0"/>
          </a:p>
          <a:p>
            <a:r>
              <a:rPr lang="zh-CN" altLang="en-US" dirty="0" smtClean="0"/>
              <a:t>使用平铺功能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会使得整体画面显得非常凌乱</a:t>
            </a:r>
            <a:endParaRPr lang="en-US" altLang="zh-CN" dirty="0" smtClean="0"/>
          </a:p>
          <a:p>
            <a:r>
              <a:rPr lang="zh-CN" altLang="en-US" dirty="0" smtClean="0"/>
              <a:t>使用剪切画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系统自带的剪切画已经远远不能满足现在观众的要求</a:t>
            </a:r>
            <a:endParaRPr lang="en-US" altLang="zh-CN" dirty="0" smtClean="0"/>
          </a:p>
          <a:p>
            <a:r>
              <a:rPr lang="zh-CN" altLang="en-US" dirty="0" smtClean="0"/>
              <a:t>毫无新意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关系的图片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图片并不能支持你的观点，甚至会阻碍观众的理解</a:t>
            </a:r>
            <a:endParaRPr lang="en-US" altLang="zh-CN" dirty="0" smtClean="0"/>
          </a:p>
          <a:p>
            <a:r>
              <a:rPr lang="zh-CN" altLang="en-US" dirty="0" smtClean="0"/>
              <a:t>背景与文字融合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文字看不清楚，或者文字把图片“切割”开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3D2F-355D-4766-BEFF-E724E4BDD46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用影像叙事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093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设计的真谛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68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呈现数据材料的三个原则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节制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最难做到的是编辑自我，避免增加更多内容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删除幻灯片中的所有“噪点”，突出重点内容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你的演示要给观众传达一个什么思想？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这些内容会帮助他们明白这个思想吗？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这张具体的幻灯片所要表达的重点是什么？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这张幻灯片中有可以除去的元素吗？</a:t>
            </a:r>
            <a:endParaRPr lang="en-US" altLang="zh-CN" dirty="0" smtClean="0"/>
          </a:p>
          <a:p>
            <a:r>
              <a:rPr lang="zh-CN" altLang="en-US" dirty="0" smtClean="0"/>
              <a:t>强调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对比：运用颜色、粗细、大小等方式来吸引观众的注意力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提示：写上一句结论式或陈述式的语句（不是标题式的）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3AB-CFEB-40EE-803E-A1C25ABAC67D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使数据简化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033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669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空白的意义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什么是空白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空白的地方被称为“白色空间”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空拍和其他元素一样也是幻灯片的一部分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没有插入元素的幻灯片就像充满可能的框体</a:t>
            </a:r>
            <a:endParaRPr lang="en-US" altLang="zh-CN" dirty="0" smtClean="0"/>
          </a:p>
          <a:p>
            <a:r>
              <a:rPr lang="zh-CN" altLang="en-US" dirty="0" smtClean="0"/>
              <a:t>空白的作用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空白能产生清晰而引人视觉的信息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空白可以引导观众的视线，使他们关注与正面元素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空白营造出一片安静区域，能够自然的凸显出正面元素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反差是优秀设计的根本，没有空白，再好的反差也难以体现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3FAAFDCB-B35E-43E0-9196-B7A9BC46771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善用留白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04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插花的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空白和其他实体元素一样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空白使其他元素“呼吸”和互相维系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空白能使不同的个体组织起来，产生强烈的整体感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设计中的细节和微妙之处能够吸引观众，并引起共鸣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设计应该激发观众的想象力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形式中存在着创意和自我表现。没有结构，就没有自由。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简洁中存在着清晰、美丽和意义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非对称的平衡是自然的、动态的、引人入胜的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专注、平静、优雅和远见的品质比纯粹的热情更重要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鉴于真是原则的设计能够带来没有修饰的美丽</a:t>
            </a: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endParaRPr lang="en-US" altLang="zh-CN" dirty="0" smtClean="0"/>
          </a:p>
          <a:p>
            <a:pPr marL="363538" indent="-363538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3FAAFDCB-B35E-43E0-9196-B7A9BC46771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善用留白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97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利用空白达到平衡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对称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对称能够给人稳定和正式的感觉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内容间是平衡的，但同时也是静止的</a:t>
            </a:r>
            <a:endParaRPr lang="en-US" altLang="zh-CN" dirty="0" smtClean="0"/>
          </a:p>
          <a:p>
            <a:r>
              <a:rPr lang="zh-CN" altLang="en-US" dirty="0" smtClean="0"/>
              <a:t>不对称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元素之间进行对比，但同时保持画面整体的平衡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不对称的</a:t>
            </a:r>
            <a:r>
              <a:rPr lang="zh-CN" altLang="en-US" dirty="0" smtClean="0"/>
              <a:t>平衡更加</a:t>
            </a:r>
            <a:r>
              <a:rPr lang="zh-CN" altLang="en-US" dirty="0" smtClean="0"/>
              <a:t>真实、自然，也比较有新意</a:t>
            </a:r>
            <a:endParaRPr lang="en-US" altLang="zh-CN" dirty="0" smtClean="0"/>
          </a:p>
          <a:p>
            <a:r>
              <a:rPr lang="zh-CN" altLang="en-US" dirty="0" smtClean="0"/>
              <a:t>中心位置的应用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人的眼睛容易观察到垂直中心线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画面地步的分量重些，水平居中肉眼看来又偏下的感觉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边缘的处理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如果要留边缘，必须保证其有意义，并且前后一致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3FAAFDCB-B35E-43E0-9196-B7A9BC46771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善用留白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0741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格式塔与整体的力量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格式塔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将不同元素有机结合起来，形成一个功能整体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整体比所有元素设计的总和暗含着更大的力量</a:t>
            </a:r>
            <a:endParaRPr lang="en-US" altLang="zh-CN" dirty="0" smtClean="0"/>
          </a:p>
          <a:p>
            <a:r>
              <a:rPr lang="zh-CN" altLang="en-US" dirty="0" smtClean="0"/>
              <a:t>图形与背景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人不能同时感知所有元素，必须简化，一次关注一个元素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我们会不自觉的区分前景和背景，两者也会随着目光转移而转换</a:t>
            </a:r>
            <a:endParaRPr lang="en-US" altLang="zh-CN" dirty="0" smtClean="0"/>
          </a:p>
          <a:p>
            <a:r>
              <a:rPr lang="zh-CN" altLang="en-US" dirty="0" smtClean="0"/>
              <a:t>引导观众视线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好的画面能够是观众的视线不断地转化，但不会察觉</a:t>
            </a:r>
            <a:endParaRPr lang="en-US" altLang="zh-CN" dirty="0" smtClean="0"/>
          </a:p>
          <a:p>
            <a:r>
              <a:rPr lang="zh-CN" altLang="en-US" dirty="0" smtClean="0"/>
              <a:t>用残缺吸引观众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我们的大脑一直在需找完整性，填充和封闭缺口，使画面更有意义</a:t>
            </a:r>
            <a:endParaRPr lang="en-US" altLang="zh-CN" dirty="0" smtClean="0"/>
          </a:p>
          <a:p>
            <a:r>
              <a:rPr lang="zh-CN" altLang="en-US" dirty="0" smtClean="0"/>
              <a:t>感受画外音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“隐藏”的局部可以增加趣味性，好像有事情发生在“画面之外”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3FAAFDCB-B35E-43E0-9196-B7A9BC46771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善用留白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44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展现节制，保留空白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学会约束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我们的生活因为越来越多的选择变得复杂起来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纯粹的选择最大化并不会带来真正的自由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“增加一点总没错”这个观点其实是错误的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过犹不及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如果包含了过多的元素，我们的实现会因分散而游离于画面之外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缺乏视线指引的设计无法满足和吸引观众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我能否删除这张幻灯片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如果它是必须的，删除哪些内容使幻灯片更加有效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3FAAFDCB-B35E-43E0-9196-B7A9BC467716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善用留白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03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用变化营造语境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故事的艺术性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故事就是“主观期望与残酷现实之间的冲突”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故事是一股失衡的、抵触的力量，也是一个必须去解决的问题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故事能够将你的观点与观众的“所知”产生联系和对比</a:t>
            </a:r>
            <a:endParaRPr lang="en-US" altLang="zh-CN" dirty="0" smtClean="0"/>
          </a:p>
          <a:p>
            <a:r>
              <a:rPr lang="zh-CN" altLang="en-US" dirty="0" smtClean="0"/>
              <a:t>感受大自然的变化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物体的大小、颜色可以产生画面层次和视觉感</a:t>
            </a:r>
            <a:endParaRPr lang="en-US" altLang="zh-CN" dirty="0" smtClean="0"/>
          </a:p>
          <a:p>
            <a:r>
              <a:rPr lang="zh-CN" altLang="en-US" dirty="0" smtClean="0"/>
              <a:t>善用变化和层次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你要明确观众想要了解什么，然后有目的的进行对比强化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214F2D66-DCCC-411F-8936-21B4918793A0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聚焦目标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85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支配要素和结构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优秀的幻灯片一定有处于支配地位的元素，它们引导观众从何开始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元素的优先等级是观众在视觉和听觉上接受你演示所要表达的含义</a:t>
            </a:r>
            <a:endParaRPr lang="en-US" altLang="zh-CN" dirty="0" smtClean="0"/>
          </a:p>
          <a:p>
            <a:r>
              <a:rPr lang="zh-CN" altLang="en-US" dirty="0" smtClean="0"/>
              <a:t>淡化背景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感知差别能够吸引观众的注意力，背景尽量要比前景淡化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背景画面本身也不易包含较多的可感知差别</a:t>
            </a:r>
            <a:endParaRPr lang="en-US" altLang="zh-CN" dirty="0" smtClean="0"/>
          </a:p>
          <a:p>
            <a:r>
              <a:rPr lang="zh-CN" altLang="en-US" dirty="0" smtClean="0"/>
              <a:t>突出人物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我们会偏向关注人物，尤其是关于脸部的图像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无论人物是不是画面的焦点，观众首先看到的也是她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214F2D66-DCCC-411F-8936-21B4918793A0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聚焦目标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00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用动画加强表达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我们对运动物体的感知程度都要比其他元素强烈</a:t>
            </a:r>
            <a:endParaRPr lang="en-US" altLang="zh-CN" dirty="0" smtClean="0"/>
          </a:p>
          <a:p>
            <a:r>
              <a:rPr lang="zh-CN" altLang="en-US" dirty="0" smtClean="0"/>
              <a:t>强调幻灯片的某部分内容</a:t>
            </a:r>
            <a:endParaRPr lang="en-US" altLang="zh-CN" dirty="0" smtClean="0"/>
          </a:p>
          <a:p>
            <a:r>
              <a:rPr lang="zh-CN" altLang="en-US" smtClean="0"/>
              <a:t>吸引某</a:t>
            </a:r>
            <a:r>
              <a:rPr lang="zh-CN" altLang="en-US" dirty="0" smtClean="0"/>
              <a:t>元素的注意</a:t>
            </a:r>
            <a:endParaRPr lang="en-US" altLang="zh-CN" dirty="0" smtClean="0"/>
          </a:p>
          <a:p>
            <a:r>
              <a:rPr lang="zh-CN" altLang="en-US" dirty="0" smtClean="0"/>
              <a:t>呈现要点时引入元素</a:t>
            </a:r>
            <a:endParaRPr lang="en-US" altLang="zh-CN" dirty="0" smtClean="0"/>
          </a:p>
          <a:p>
            <a:r>
              <a:rPr lang="zh-CN" altLang="en-US" dirty="0" smtClean="0"/>
              <a:t>制造变化效果，推荐要点阐述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214F2D66-DCCC-411F-8936-21B4918793A0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聚焦目标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1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何谓设计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图表本身就是设计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图表本身不仅能够帮你解释相关内容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其本身设计的好坏也能够影响到观众的情绪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图表本身不应该过于突出，因为它不是展示的</a:t>
            </a:r>
            <a:r>
              <a:rPr lang="zh-CN" altLang="en-US" dirty="0" smtClean="0">
                <a:solidFill>
                  <a:srgbClr val="FF0000"/>
                </a:solidFill>
              </a:rPr>
              <a:t>目的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简洁不代表简单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我们最终的目的是设计出能够</a:t>
            </a:r>
            <a:r>
              <a:rPr lang="zh-CN" altLang="en-US" dirty="0" smtClean="0">
                <a:solidFill>
                  <a:srgbClr val="FF0000"/>
                </a:solidFill>
              </a:rPr>
              <a:t>让观众轻松理解</a:t>
            </a:r>
            <a:r>
              <a:rPr lang="zh-CN" altLang="en-US" dirty="0" smtClean="0"/>
              <a:t>的作品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简洁并不是指我们自己简单的制作出低水平的幻灯片</a:t>
            </a:r>
            <a:endParaRPr lang="en-US" altLang="zh-CN" dirty="0" smtClean="0"/>
          </a:p>
          <a:p>
            <a:r>
              <a:rPr lang="zh-CN" altLang="en-US" dirty="0" smtClean="0"/>
              <a:t>结构和自由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只有形式（约束、条件），才能够有自由的存在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FC8-D2AA-4151-9160-6B2A06FFDFEB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26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追求和谐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简洁一致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简洁不是说凡是做到简单，而是理性去除不必要的元素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太多的元素会使幻灯片显得看起来不和谐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有规划、有节制的摆放能够使观众轻松觉察出元所传达出的和谐</a:t>
            </a:r>
            <a:endParaRPr lang="en-US" altLang="zh-CN" dirty="0" smtClean="0"/>
          </a:p>
          <a:p>
            <a:r>
              <a:rPr lang="zh-CN" altLang="en-US" dirty="0" smtClean="0"/>
              <a:t>保持相似性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使用相似的元素能够很好的达到统一的效果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字体的选择也要考虑到与主题内容的相似与和谐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E45A3551-8AB4-4B3B-B9F6-121853E062E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追求和谐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49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追求和谐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给予视觉线索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为了使听众跟上你的叙述，可以利用视觉或听觉上的暗示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你需要变换来抓住眼球，但是也依靠统一感来传递你的主题</a:t>
            </a:r>
            <a:endParaRPr lang="en-US" altLang="zh-CN" dirty="0" smtClean="0"/>
          </a:p>
          <a:p>
            <a:r>
              <a:rPr lang="zh-CN" altLang="en-US" dirty="0" smtClean="0"/>
              <a:t>关联不同要素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幻灯片上元素的相互关联能够促进画面的统一和谐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空间和时间上的相近会让人察觉出整体感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人们本能的认为，物理上相近的元素是彼此相关的</a:t>
            </a:r>
            <a:endParaRPr lang="en-US" altLang="zh-CN" dirty="0" smtClean="0"/>
          </a:p>
          <a:p>
            <a:r>
              <a:rPr lang="zh-CN" altLang="en-US" dirty="0" smtClean="0"/>
              <a:t>三分法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最简单结构的网格就是</a:t>
            </a:r>
            <a:r>
              <a:rPr lang="en-US" altLang="zh-CN" dirty="0" smtClean="0"/>
              <a:t>3x3</a:t>
            </a:r>
            <a:r>
              <a:rPr lang="zh-CN" altLang="en-US" dirty="0" smtClean="0"/>
              <a:t>的结构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把焦点元素移向“黄金分割”位置会创造出张力和表现力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E45A3551-8AB4-4B3B-B9F6-121853E062E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追求和谐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75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条日本美学原则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简素</a:t>
            </a:r>
            <a:r>
              <a:rPr lang="zh-CN" altLang="en-US" b="0" dirty="0" smtClean="0"/>
              <a:t>：简单并去除繁杂，还事物以质朴本真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不均匀</a:t>
            </a:r>
            <a:r>
              <a:rPr lang="zh-CN" altLang="en-US" b="0" dirty="0" smtClean="0"/>
              <a:t>：不对称、不规则，用不对称、不规则创造和谐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味</a:t>
            </a:r>
            <a:r>
              <a:rPr lang="zh-CN" altLang="en-US" b="0" dirty="0" smtClean="0"/>
              <a:t>：素雅，本真。直截了当地展现，不招摇地展现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自然</a:t>
            </a:r>
            <a:r>
              <a:rPr lang="zh-CN" altLang="en-US" b="0" dirty="0" smtClean="0"/>
              <a:t>：天然而没有矫揉造作，充满了自发的创意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幽玄</a:t>
            </a:r>
            <a:r>
              <a:rPr lang="zh-CN" altLang="en-US" b="0" dirty="0" smtClean="0"/>
              <a:t>：意味深长的暗示，而非直白的昭示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脱俗</a:t>
            </a:r>
            <a:r>
              <a:rPr lang="zh-CN" altLang="en-US" b="0" dirty="0" smtClean="0"/>
              <a:t>：挣脱习惯和程式。逃离常规和平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寂静</a:t>
            </a:r>
            <a:r>
              <a:rPr lang="zh-CN" altLang="en-US" b="0" dirty="0" smtClean="0"/>
              <a:t>：宁静或富有能力的平静，孤寂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和</a:t>
            </a:r>
            <a:r>
              <a:rPr lang="zh-CN" altLang="en-US" b="0" dirty="0" smtClean="0"/>
              <a:t>：和谐、和平，平衡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间</a:t>
            </a:r>
            <a:r>
              <a:rPr lang="zh-CN" altLang="en-US" b="0" dirty="0" smtClean="0"/>
              <a:t>：空白，空间上的真空，设计暗含的能量，体现了动感</a:t>
            </a:r>
            <a:endParaRPr lang="en-US" altLang="zh-CN" b="0" dirty="0" smtClean="0"/>
          </a:p>
          <a:p>
            <a:pPr marL="363538" indent="-363538">
              <a:buFont typeface="+mj-lt"/>
              <a:buAutoNum type="arabicPeriod"/>
            </a:pPr>
            <a:r>
              <a:rPr lang="zh-CN" altLang="en-US" dirty="0" smtClean="0"/>
              <a:t>余白的美</a:t>
            </a:r>
            <a:r>
              <a:rPr lang="zh-CN" altLang="en-US" b="0" dirty="0" smtClean="0"/>
              <a:t>：对未加表达的部分所有含有的美感的认同</a:t>
            </a:r>
            <a:endParaRPr lang="zh-CN" altLang="en-US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E45A3551-8AB4-4B3B-B9F6-121853E062E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追求和谐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9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设计之旅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75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kaizen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Kaizen</a:t>
            </a:r>
          </a:p>
          <a:p>
            <a:pPr lvl="1"/>
            <a:r>
              <a:rPr lang="zh-CN" altLang="en-US" dirty="0" smtClean="0"/>
              <a:t>改善、完善。字面意义是“变</a:t>
            </a:r>
            <a:r>
              <a:rPr lang="en-US" altLang="zh-CN" dirty="0" smtClean="0"/>
              <a:t>+</a:t>
            </a:r>
            <a:r>
              <a:rPr lang="zh-CN" altLang="en-US" dirty="0" smtClean="0"/>
              <a:t>好”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企业将</a:t>
            </a:r>
            <a:r>
              <a:rPr lang="en-US" altLang="zh-CN" dirty="0" smtClean="0"/>
              <a:t>kaizen</a:t>
            </a:r>
            <a:r>
              <a:rPr lang="zh-CN" altLang="en-US" dirty="0" smtClean="0"/>
              <a:t>作为一种工具获得更多的创新、产量和卓越</a:t>
            </a:r>
            <a:endParaRPr lang="en-US" altLang="zh-CN" dirty="0" smtClean="0"/>
          </a:p>
          <a:p>
            <a:r>
              <a:rPr lang="en-US" altLang="zh-CN" dirty="0" smtClean="0"/>
              <a:t>Kaizen</a:t>
            </a:r>
            <a:r>
              <a:rPr lang="zh-CN" altLang="en-US" dirty="0" smtClean="0"/>
              <a:t>的理念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不要求你有巨大的、突然的改进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你经常能寻找好点子，哪怕很小，在这个基础上进行深入思考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通过长期的积累，这些进步奖汇聚成为巨大的提高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一旦你认为你已经成功，那么正是你开始退步的时候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412911"/>
            <a:ext cx="2133600" cy="304271"/>
          </a:xfrm>
        </p:spPr>
        <p:txBody>
          <a:bodyPr/>
          <a:lstStyle/>
          <a:p>
            <a:fld id="{E39D795B-DA73-4A2C-BE50-100B36716C53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412911"/>
            <a:ext cx="2895600" cy="304271"/>
          </a:xfrm>
        </p:spPr>
        <p:txBody>
          <a:bodyPr/>
          <a:lstStyle/>
          <a:p>
            <a:r>
              <a:rPr lang="zh-CN" altLang="en-US" dirty="0" smtClean="0"/>
              <a:t>持续改进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412911"/>
            <a:ext cx="2133600" cy="30427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86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书中知识整理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64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名人名言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被赋予完全自由的工作会变得一团糟</a:t>
            </a:r>
            <a:endParaRPr lang="en-US" altLang="zh-CN" dirty="0" smtClean="0"/>
          </a:p>
          <a:p>
            <a:pPr marL="266700" lvl="1" indent="0" algn="r">
              <a:buNone/>
            </a:pPr>
            <a:r>
              <a:rPr lang="en-US" altLang="zh-CN" dirty="0" smtClean="0"/>
              <a:t>——</a:t>
            </a:r>
            <a:r>
              <a:rPr lang="en-US" altLang="zh-CN" dirty="0" err="1" smtClean="0"/>
              <a:t>T.S.Eliot</a:t>
            </a:r>
            <a:endParaRPr lang="en-US" altLang="zh-CN" dirty="0" smtClean="0"/>
          </a:p>
          <a:p>
            <a:r>
              <a:rPr lang="zh-CN" altLang="en-US" dirty="0" smtClean="0"/>
              <a:t>真正的自由并非在于选择的最大化，而是在最少的选择下最容易被人发现的地方</a:t>
            </a:r>
            <a:endParaRPr lang="en-US" altLang="zh-CN" dirty="0" smtClean="0"/>
          </a:p>
          <a:p>
            <a:pPr marL="266700" lvl="1" indent="0" algn="r">
              <a:buNone/>
            </a:pPr>
            <a:r>
              <a:rPr lang="en-US" altLang="zh-CN" dirty="0" smtClean="0"/>
              <a:t>——Steve  Hagen</a:t>
            </a:r>
          </a:p>
          <a:p>
            <a:r>
              <a:rPr lang="zh-CN" altLang="en-US" dirty="0" smtClean="0"/>
              <a:t>如果你减少不重要的内容，许多关于数据的演示可以很高效简洁</a:t>
            </a:r>
            <a:endParaRPr lang="en-US" altLang="zh-CN" dirty="0"/>
          </a:p>
          <a:p>
            <a:pPr marL="266700" lvl="1" indent="0" algn="r">
              <a:buNone/>
            </a:pPr>
            <a:r>
              <a:rPr lang="en-US" altLang="zh-CN" dirty="0" smtClean="0"/>
              <a:t>——John  Maeda</a:t>
            </a:r>
            <a:endParaRPr lang="zh-CN" altLang="en-US" dirty="0"/>
          </a:p>
          <a:p>
            <a:r>
              <a:rPr lang="zh-CN" altLang="en-US" dirty="0" smtClean="0"/>
              <a:t>达到简洁的一个最简单的方法就是在思考之后做减法</a:t>
            </a:r>
            <a:endParaRPr lang="en-US" altLang="zh-CN" dirty="0"/>
          </a:p>
          <a:p>
            <a:pPr marL="266700" lvl="1" indent="0" algn="r">
              <a:buNone/>
            </a:pPr>
            <a:r>
              <a:rPr lang="en-US" altLang="zh-CN" dirty="0"/>
              <a:t>——John  Maeda</a:t>
            </a:r>
            <a:endParaRPr lang="zh-CN" altLang="en-US" dirty="0"/>
          </a:p>
          <a:p>
            <a:pPr marL="266700" lvl="1" indent="0" algn="r">
              <a:buNone/>
            </a:pPr>
            <a:endParaRPr lang="zh-CN" altLang="en-US" dirty="0" smtClean="0"/>
          </a:p>
          <a:p>
            <a:pPr marL="266700" lvl="1" indent="0" algn="r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072D-0E1D-43AE-B7C6-B764B55DC9D9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52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优秀设计的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条要素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拥抱约束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约束和限制是一种鼓舞和解放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正是由于约束和限制，才避免你过多关注“后顾之忧”</a:t>
            </a:r>
            <a:endParaRPr lang="en-US" altLang="zh-CN" dirty="0" smtClean="0"/>
          </a:p>
          <a:p>
            <a:r>
              <a:rPr lang="zh-CN" altLang="en-US" dirty="0" smtClean="0"/>
              <a:t>注重节制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做“加法”是一种常规，做“减法”则需要意志力和纪律性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去掉那些</a:t>
            </a:r>
            <a:r>
              <a:rPr lang="zh-CN" altLang="en-US" dirty="0" smtClean="0">
                <a:solidFill>
                  <a:srgbClr val="FF0000"/>
                </a:solidFill>
              </a:rPr>
              <a:t>对你</a:t>
            </a:r>
            <a:r>
              <a:rPr lang="zh-CN" altLang="en-US" dirty="0" smtClean="0"/>
              <a:t>重要，但是</a:t>
            </a:r>
            <a:r>
              <a:rPr lang="zh-CN" altLang="en-US" dirty="0" smtClean="0">
                <a:solidFill>
                  <a:srgbClr val="FF0000"/>
                </a:solidFill>
              </a:rPr>
              <a:t>对展示目的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观众</a:t>
            </a:r>
            <a:r>
              <a:rPr lang="zh-CN" altLang="en-US" dirty="0" smtClean="0"/>
              <a:t>并不重要的元素</a:t>
            </a:r>
            <a:endParaRPr lang="en-US" altLang="zh-CN" dirty="0" smtClean="0"/>
          </a:p>
          <a:p>
            <a:r>
              <a:rPr lang="zh-CN" altLang="en-US" dirty="0"/>
              <a:t>智者知</a:t>
            </a:r>
            <a:r>
              <a:rPr lang="zh-CN" altLang="en-US" dirty="0" smtClean="0"/>
              <a:t>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演讲和吃饭一样都要“八分饱”的思想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精简会使你的演讲更加精彩，同样学员会有“意犹未尽”的感觉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AE1-37CD-424F-9785-F33DD622A5B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75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优秀设计的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条要素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怀揣初心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理解的看待解决问题中的不确定性，用于挑战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不要让你以前的积累成为你的限制，限制你的思想</a:t>
            </a:r>
            <a:endParaRPr lang="en-US" altLang="zh-CN" dirty="0" smtClean="0"/>
          </a:p>
          <a:p>
            <a:r>
              <a:rPr lang="zh-CN" altLang="en-US" dirty="0" smtClean="0"/>
              <a:t>换位思考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工作和演示的目的是为了工作，不是为了我们自己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所以你要以一个观众的思维去考虑你的作品和工具</a:t>
            </a:r>
            <a:endParaRPr lang="en-US" altLang="zh-CN" dirty="0" smtClean="0"/>
          </a:p>
          <a:p>
            <a:r>
              <a:rPr lang="zh-CN" altLang="en-US" dirty="0"/>
              <a:t>强调</a:t>
            </a:r>
            <a:r>
              <a:rPr lang="zh-CN" altLang="en-US" dirty="0" smtClean="0"/>
              <a:t>感受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事情本身并不重要，重要的事情的体验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所有事物都是通过“情感”来影响你的行为的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AE1-37CD-424F-9785-F33DD622A5B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54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优秀设计的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条要素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故事为王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细节固然重要，但是故事更能够引起观众共鸣，提高记忆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故事是连接你的思想与观众已有观念的桥梁</a:t>
            </a:r>
            <a:endParaRPr lang="en-US" altLang="zh-CN" dirty="0" smtClean="0"/>
          </a:p>
          <a:p>
            <a:r>
              <a:rPr lang="zh-CN" altLang="en-US" dirty="0" smtClean="0"/>
              <a:t>交流而非修饰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凡是引起观众迷惑的都成为“噪点”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剔除无用的东西，是你的信息变得更加清晰</a:t>
            </a:r>
            <a:endParaRPr lang="en-US" altLang="zh-CN" dirty="0" smtClean="0"/>
          </a:p>
          <a:p>
            <a:r>
              <a:rPr lang="zh-CN" altLang="en-US" dirty="0" smtClean="0"/>
              <a:t>注重思想而非工具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最好的点子往往诞生</a:t>
            </a:r>
            <a:r>
              <a:rPr lang="zh-CN" altLang="en-US" dirty="0" smtClean="0"/>
              <a:t>于笔和</a:t>
            </a:r>
            <a:r>
              <a:rPr lang="zh-CN" altLang="en-US" dirty="0" smtClean="0"/>
              <a:t>信手涂鸦之间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设计的想法和灵感通常闪现在你的大脑，而不是电脑屏幕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AE1-37CD-424F-9785-F33DD622A5B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41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优秀设计的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条要素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明确意图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终端客户往往不会注意“产品的设计”，只在乎“实用性”</a:t>
            </a:r>
            <a:endParaRPr lang="en-US" altLang="zh-CN" dirty="0" smtClean="0"/>
          </a:p>
          <a:p>
            <a:r>
              <a:rPr lang="zh-CN" altLang="en-US" dirty="0" smtClean="0"/>
              <a:t>汲取身边教训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善于观察身边的细节，从中汲取经验和教训</a:t>
            </a:r>
            <a:endParaRPr lang="en-US" altLang="zh-CN" dirty="0" smtClean="0"/>
          </a:p>
          <a:p>
            <a:r>
              <a:rPr lang="zh-CN" altLang="en-US" dirty="0" smtClean="0"/>
              <a:t>尽可能简洁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减去</a:t>
            </a:r>
            <a:r>
              <a:rPr lang="zh-CN" altLang="en-US" dirty="0" smtClean="0">
                <a:solidFill>
                  <a:srgbClr val="FF0000"/>
                </a:solidFill>
              </a:rPr>
              <a:t>不该增加</a:t>
            </a:r>
            <a:r>
              <a:rPr lang="zh-CN" altLang="en-US" dirty="0" smtClean="0"/>
              <a:t>的部分，就一定能够增加你想增加的部分</a:t>
            </a:r>
            <a:endParaRPr lang="en-US" altLang="zh-CN" dirty="0" smtClean="0"/>
          </a:p>
          <a:p>
            <a:r>
              <a:rPr lang="zh-CN" altLang="en-US" dirty="0" smtClean="0"/>
              <a:t>利用空白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空白不仅能产生美感，还能引起观众的实现和想象的空间</a:t>
            </a:r>
            <a:endParaRPr lang="en-US" altLang="zh-CN" dirty="0" smtClean="0"/>
          </a:p>
          <a:p>
            <a:r>
              <a:rPr lang="zh-CN" altLang="en-US" dirty="0" smtClean="0"/>
              <a:t>先学习“规则”，再打破“规则”</a:t>
            </a:r>
            <a:endParaRPr lang="en-US" altLang="zh-CN" dirty="0" smtClean="0"/>
          </a:p>
          <a:p>
            <a:pPr marL="266700" lvl="1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6AE1-37CD-424F-9785-F33DD622A5B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每天积累一点点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9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设计要素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65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为最后一排观众设计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字体大一些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幻灯片上的字体宁大勿小，确保最后一排观众能够轻松的阅读</a:t>
            </a:r>
            <a:endParaRPr lang="en-US" altLang="zh-CN" dirty="0" smtClean="0"/>
          </a:p>
          <a:p>
            <a:pPr lvl="2"/>
            <a:r>
              <a:rPr lang="zh-CN" altLang="en-US" dirty="0"/>
              <a:t>如果你在幻灯片浏览试图下，还看不清楚，那说明字体太小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不要在幻灯片上写过多信息，可以借助讲义，幻灯片的作用是解释说明</a:t>
            </a:r>
            <a:endParaRPr lang="en-US" altLang="zh-CN" dirty="0" smtClean="0"/>
          </a:p>
          <a:p>
            <a:r>
              <a:rPr lang="zh-CN" altLang="en-US" dirty="0" smtClean="0"/>
              <a:t>避免杂乱无序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关注字体的设计：一定要干净利落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不要让幻灯片上其他因素增加阅读困难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幻灯片的文字尽量精简，你才是演讲的主角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过多的颜色也会给人排版混乱的感觉</a:t>
            </a:r>
            <a:endParaRPr lang="en-US" altLang="zh-CN" dirty="0" smtClean="0"/>
          </a:p>
          <a:p>
            <a:r>
              <a:rPr lang="zh-CN" altLang="en-US" dirty="0" smtClean="0"/>
              <a:t>避免拥挤不堪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注意字体的行距（</a:t>
            </a:r>
            <a:r>
              <a:rPr lang="en-US" altLang="zh-CN" dirty="0" smtClean="0"/>
              <a:t>1.15-1.25</a:t>
            </a:r>
            <a:r>
              <a:rPr lang="zh-CN" altLang="en-US" dirty="0" smtClean="0"/>
              <a:t>），根据幻灯片的布局进行调整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ABC0F-0EF3-43E1-9306-66ABE78F0F3C}" type="datetime1">
              <a:rPr lang="zh-CN" altLang="en-US" smtClean="0"/>
              <a:pPr/>
              <a:t>2013/7/17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让版式悦目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17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3013</Words>
  <Application>Microsoft Office PowerPoint</Application>
  <PresentationFormat>全屏显示(16:10)</PresentationFormat>
  <Paragraphs>437</Paragraphs>
  <Slides>36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幻灯片 1</vt:lpstr>
      <vt:lpstr>设计的真谛</vt:lpstr>
      <vt:lpstr>何谓设计</vt:lpstr>
      <vt:lpstr>优秀设计的14条要素1</vt:lpstr>
      <vt:lpstr>优秀设计的14条要素2</vt:lpstr>
      <vt:lpstr>优秀设计的14条要素3</vt:lpstr>
      <vt:lpstr>优秀设计的14条要素4</vt:lpstr>
      <vt:lpstr>设计要素</vt:lpstr>
      <vt:lpstr>为最后一排观众设计</vt:lpstr>
      <vt:lpstr>选择你的字体</vt:lpstr>
      <vt:lpstr>协调统一</vt:lpstr>
      <vt:lpstr>设计双语幻灯片</vt:lpstr>
      <vt:lpstr>简单的色彩组合</vt:lpstr>
      <vt:lpstr>无色彩（+1）主题</vt:lpstr>
      <vt:lpstr>颜色牵动情感</vt:lpstr>
      <vt:lpstr>感受温暖、保持冷静</vt:lpstr>
      <vt:lpstr>人是视觉动物</vt:lpstr>
      <vt:lpstr>使用图片避免的10件事1</vt:lpstr>
      <vt:lpstr>使用图片避免的10件事2</vt:lpstr>
      <vt:lpstr>呈现数据材料的三个原则</vt:lpstr>
      <vt:lpstr>设计原则</vt:lpstr>
      <vt:lpstr>空白的意义</vt:lpstr>
      <vt:lpstr>插花的10个启示</vt:lpstr>
      <vt:lpstr>利用空白达到平衡</vt:lpstr>
      <vt:lpstr>格式塔与整体的力量</vt:lpstr>
      <vt:lpstr>展现节制，保留空白</vt:lpstr>
      <vt:lpstr>用变化营造语境</vt:lpstr>
      <vt:lpstr>设计优先级</vt:lpstr>
      <vt:lpstr>用动画加强表达</vt:lpstr>
      <vt:lpstr>追求和谐</vt:lpstr>
      <vt:lpstr>追求和谐</vt:lpstr>
      <vt:lpstr>10条日本美学原则</vt:lpstr>
      <vt:lpstr>设计之旅</vt:lpstr>
      <vt:lpstr>kaizen</vt:lpstr>
      <vt:lpstr>书中知识整理</vt:lpstr>
      <vt:lpstr>名人名言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孟繁军</cp:lastModifiedBy>
  <cp:revision>92</cp:revision>
  <dcterms:modified xsi:type="dcterms:W3CDTF">2013-07-17T10:11:08Z</dcterms:modified>
</cp:coreProperties>
</file>