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4"/>
  </p:notes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79" r:id="rId9"/>
    <p:sldId id="264" r:id="rId10"/>
    <p:sldId id="274" r:id="rId11"/>
    <p:sldId id="275" r:id="rId12"/>
    <p:sldId id="276" r:id="rId13"/>
    <p:sldId id="266" r:id="rId14"/>
    <p:sldId id="281" r:id="rId15"/>
    <p:sldId id="271" r:id="rId16"/>
    <p:sldId id="272" r:id="rId17"/>
    <p:sldId id="273" r:id="rId18"/>
    <p:sldId id="261" r:id="rId19"/>
    <p:sldId id="283" r:id="rId20"/>
    <p:sldId id="284" r:id="rId21"/>
    <p:sldId id="282" r:id="rId22"/>
    <p:sldId id="285" r:id="rId23"/>
  </p:sldIdLst>
  <p:sldSz cx="9144000" cy="5143500" type="screen16x9"/>
  <p:notesSz cx="6858000" cy="9144000"/>
  <p:embeddedFontLst>
    <p:embeddedFont>
      <p:font typeface="黑体" pitchFamily="49" charset="-122"/>
      <p:regular r:id="rId25"/>
    </p:embeddedFont>
    <p:embeddedFont>
      <p:font typeface="Book Antiqua" pitchFamily="18" charset="0"/>
      <p:regular r:id="rId26"/>
      <p:bold r:id="rId27"/>
      <p:italic r:id="rId28"/>
      <p:boldItalic r:id="rId29"/>
    </p:embeddedFont>
    <p:embeddedFont>
      <p:font typeface="Wingdings 2" pitchFamily="18" charset="2"/>
      <p:regular r:id="rId30"/>
    </p:embeddedFont>
    <p:embeddedFont>
      <p:font typeface="方正大黑简体" charset="-122"/>
      <p:regular r:id="rId31"/>
    </p:embeddedFont>
    <p:embeddedFont>
      <p:font typeface="方正仿宋简体" charset="-122"/>
      <p:regular r:id="rId32"/>
    </p:embeddedFont>
    <p:embeddedFont>
      <p:font typeface="Broadway" pitchFamily="82" charset="0"/>
      <p:regular r:id="rId33"/>
    </p:embeddedFont>
    <p:embeddedFont>
      <p:font typeface="方正静蕾简体" charset="-122"/>
      <p:regular r:id="rId34"/>
    </p:embeddedFont>
    <p:embeddedFont>
      <p:font typeface="Calibri" pitchFamily="34" charset="0"/>
      <p:regular r:id="rId35"/>
      <p:bold r:id="rId36"/>
      <p:italic r:id="rId37"/>
      <p:boldItalic r:id="rId38"/>
    </p:embeddedFont>
    <p:embeddedFont>
      <p:font typeface="Wingdings 3" pitchFamily="18" charset="2"/>
      <p:regular r:id="rId3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7210" autoAdjust="0"/>
    <p:restoredTop sz="93414" autoAdjust="0"/>
  </p:normalViewPr>
  <p:slideViewPr>
    <p:cSldViewPr showGuides="1">
      <p:cViewPr>
        <p:scale>
          <a:sx n="71" d="100"/>
          <a:sy n="71" d="100"/>
        </p:scale>
        <p:origin x="-389" y="-39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7" d="100"/>
        <a:sy n="67" d="100"/>
      </p:scale>
      <p:origin x="0" y="0"/>
    </p:cViewPr>
  </p:sorter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68A4B-C138-457D-AB6E-F4C564F54BB2}" type="datetimeFigureOut">
              <a:rPr lang="zh-CN" altLang="en-US" smtClean="0"/>
              <a:pPr/>
              <a:t>2013/2/5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1AB8B-5D0A-4586-8F9D-B187E8B984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1AB8B-5D0A-4586-8F9D-B187E8B9846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1AB8B-5D0A-4586-8F9D-B187E8B9846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1AB8B-5D0A-4586-8F9D-B187E8B9846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028700"/>
            <a:ext cx="8229600" cy="137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D882-26D6-4426-8F25-D2DEF083AA1A}" type="datetimeFigureOut">
              <a:rPr lang="zh-CN" altLang="en-US" smtClean="0"/>
              <a:pPr/>
              <a:t>2013/2/5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ECE3-04E0-41EC-B771-5AB4EF38E9D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498774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D882-26D6-4426-8F25-D2DEF083AA1A}" type="datetimeFigureOut">
              <a:rPr lang="zh-CN" altLang="en-US" smtClean="0"/>
              <a:pPr/>
              <a:t>2013/2/5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ECE3-04E0-41EC-B771-5AB4EF38E9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D882-26D6-4426-8F25-D2DEF083AA1A}" type="datetimeFigureOut">
              <a:rPr lang="zh-CN" altLang="en-US" smtClean="0"/>
              <a:pPr/>
              <a:t>2013/2/5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ECE3-04E0-41EC-B771-5AB4EF38E9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D882-26D6-4426-8F25-D2DEF083AA1A}" type="datetimeFigureOut">
              <a:rPr lang="zh-CN" altLang="en-US" smtClean="0"/>
              <a:pPr/>
              <a:t>2013/2/5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ECE3-04E0-41EC-B771-5AB4EF38E9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086600" cy="137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1880840"/>
            <a:ext cx="7086600" cy="1132284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D882-26D6-4426-8F25-D2DEF083AA1A}" type="datetimeFigureOut">
              <a:rPr lang="zh-CN" altLang="en-US" smtClean="0"/>
              <a:pPr/>
              <a:t>2013/2/5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4812507"/>
            <a:ext cx="762000" cy="273844"/>
          </a:xfrm>
        </p:spPr>
        <p:txBody>
          <a:bodyPr/>
          <a:lstStyle/>
          <a:p>
            <a:fld id="{59FDECE3-04E0-41EC-B771-5AB4EF38E9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D882-26D6-4426-8F25-D2DEF083AA1A}" type="datetimeFigureOut">
              <a:rPr lang="zh-CN" altLang="en-US" smtClean="0"/>
              <a:pPr/>
              <a:t>2013/2/5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ECE3-04E0-41EC-B771-5AB4EF38E9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7" y="1151335"/>
            <a:ext cx="4041775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4040188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771650"/>
            <a:ext cx="4041775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D882-26D6-4426-8F25-D2DEF083AA1A}" type="datetimeFigureOut">
              <a:rPr lang="zh-CN" altLang="en-US" smtClean="0"/>
              <a:pPr/>
              <a:t>2013/2/5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ECE3-04E0-41EC-B771-5AB4EF38E9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D882-26D6-4426-8F25-D2DEF083AA1A}" type="datetimeFigureOut">
              <a:rPr lang="zh-CN" altLang="en-US" smtClean="0"/>
              <a:pPr/>
              <a:t>2013/2/5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ECE3-04E0-41EC-B771-5AB4EF38E9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D882-26D6-4426-8F25-D2DEF083AA1A}" type="datetimeFigureOut">
              <a:rPr lang="zh-CN" altLang="en-US" smtClean="0"/>
              <a:pPr/>
              <a:t>2013/2/5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ECE3-04E0-41EC-B771-5AB4EF38E9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2" y="1143000"/>
            <a:ext cx="3008313" cy="3451622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D882-26D6-4426-8F25-D2DEF083AA1A}" type="datetimeFigureOut">
              <a:rPr lang="zh-CN" altLang="en-US" smtClean="0"/>
              <a:pPr/>
              <a:t>2013/2/5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ECE3-04E0-41EC-B771-5AB4EF38E9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486400" cy="3917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373981"/>
            <a:ext cx="5486400" cy="2971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875091"/>
            <a:ext cx="5486400" cy="3977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D882-26D6-4426-8F25-D2DEF083AA1A}" type="datetimeFigureOut">
              <a:rPr lang="zh-CN" altLang="en-US" smtClean="0"/>
              <a:pPr/>
              <a:t>2013/2/5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ECE3-04E0-41EC-B771-5AB4EF38E9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C58D882-26D6-4426-8F25-D2DEF083AA1A}" type="datetimeFigureOut">
              <a:rPr lang="zh-CN" altLang="en-US" smtClean="0"/>
              <a:pPr/>
              <a:t>2013/2/5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4812507"/>
            <a:ext cx="2895600" cy="27384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4812507"/>
            <a:ext cx="762000" cy="273844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9FDECE3-04E0-41EC-B771-5AB4EF38E9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yangxue.haokanbu.com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okanbu.com/story/187314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aokanbu.com/story/188514/" TargetMode="External"/><Relationship Id="rId5" Type="http://schemas.openxmlformats.org/officeDocument/2006/relationships/hyperlink" Target="http://www.haokanbu.com/story/267811/" TargetMode="External"/><Relationship Id="rId4" Type="http://schemas.openxmlformats.org/officeDocument/2006/relationships/hyperlink" Target="http://www.haokanbu.com/story/261456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70man.com/" TargetMode="External"/><Relationship Id="rId2" Type="http://schemas.openxmlformats.org/officeDocument/2006/relationships/hyperlink" Target="http://pptdesign.blogbus.com/index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sina.com/gosnowgo" TargetMode="External"/><Relationship Id="rId5" Type="http://schemas.openxmlformats.org/officeDocument/2006/relationships/hyperlink" Target="http://yangxue.haokanbu.com/" TargetMode="External"/><Relationship Id="rId4" Type="http://schemas.openxmlformats.org/officeDocument/2006/relationships/hyperlink" Target="http://lonelyfish1920.blog.163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914525"/>
            <a:ext cx="6400800" cy="13144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 flipV="1">
            <a:off x="5816600" y="3105150"/>
            <a:ext cx="3505200" cy="89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433616" y="1162685"/>
            <a:ext cx="3071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演     说    之</a:t>
            </a:r>
            <a:endParaRPr lang="zh-CN" altLang="en-US" sz="4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书体坊米芾体" pitchFamily="2" charset="-122"/>
              <a:ea typeface="书体坊米芾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566" y="1625389"/>
            <a:ext cx="53721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8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Presentationzen</a:t>
            </a:r>
            <a:endParaRPr lang="zh-CN" altLang="en-US" sz="38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55616" y="793750"/>
            <a:ext cx="805602" cy="89236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" name="Picture 4" descr="C:\Documents and Settings\thinkpad\桌面\3c3188ae8583e.jpg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156326" y="6686575"/>
            <a:ext cx="731667" cy="51435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71410" y="2204036"/>
            <a:ext cx="514035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我从这本书中学到了什么？</a:t>
            </a:r>
            <a:endParaRPr lang="zh-CN" altLang="en-US" sz="20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60400" y="793750"/>
            <a:ext cx="800100" cy="103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 descr="C:\Documents and Settings\thinkpad\桌面\图片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94150" y="-406400"/>
            <a:ext cx="7613650" cy="3571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Documents and Settings\dell\桌面\图片1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482850" y="2393950"/>
            <a:ext cx="3127375" cy="2089150"/>
          </a:xfrm>
          <a:prstGeom prst="rect">
            <a:avLst/>
          </a:prstGeom>
          <a:noFill/>
        </p:spPr>
      </p:pic>
      <p:pic>
        <p:nvPicPr>
          <p:cNvPr id="6147" name="Picture 3" descr="C:\Documents and Settings\dell\桌面\演示文稿3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837258" y="795422"/>
            <a:ext cx="2067992" cy="1550904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0"/>
            <a:ext cx="13716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9250" y="2315230"/>
            <a:ext cx="120015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方正大黑简体" pitchFamily="65" charset="-122"/>
                <a:ea typeface="方正大黑简体" pitchFamily="65" charset="-122"/>
              </a:rPr>
              <a:t>书摘</a:t>
            </a:r>
            <a:endParaRPr lang="zh-CN" altLang="en-US" sz="2800" dirty="0">
              <a:solidFill>
                <a:schemeClr val="bg1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pic>
        <p:nvPicPr>
          <p:cNvPr id="6" name="Picture 4" descr="红心随笔画大图 点击还原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0" y="793750"/>
            <a:ext cx="1416050" cy="154590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-228600" y="393700"/>
            <a:ext cx="120015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FFC000"/>
                </a:solidFill>
                <a:latin typeface="方正仿宋简体" pitchFamily="65" charset="-122"/>
                <a:ea typeface="方正仿宋简体" pitchFamily="65" charset="-122"/>
              </a:rPr>
              <a:t>动心</a:t>
            </a:r>
            <a:endParaRPr lang="zh-CN" altLang="en-US" sz="2500" dirty="0">
              <a:solidFill>
                <a:srgbClr val="FFC000"/>
              </a:solidFill>
              <a:latin typeface="方正仿宋简体" pitchFamily="65" charset="-122"/>
              <a:ea typeface="方正仿宋简体" pitchFamily="65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16400" y="2749550"/>
            <a:ext cx="45339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随着我们的生活变得愈加纷繁复杂，人们面临的选择也与日俱增。清晰的构思、简练的设计也显得越加重要。清晰和简练不正是人们孜孜追求的目标吗？但是能够做到的却少之又少。你想一鸣惊人吗？那么就将演说做得美观、精练吧。</a:t>
            </a:r>
            <a:r>
              <a:rPr lang="zh-CN" altLang="en-US" sz="1400" b="1" dirty="0" smtClean="0">
                <a:solidFill>
                  <a:srgbClr val="FFC000"/>
                </a:solidFill>
                <a:latin typeface="方正仿宋简体" pitchFamily="65" charset="-122"/>
                <a:ea typeface="方正仿宋简体" pitchFamily="65" charset="-122"/>
              </a:rPr>
              <a:t>与众不同是需要创造力和勇气的。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观众们期盼看到一个富有创意、英勇无畏的你！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方正仿宋简体" pitchFamily="65" charset="-122"/>
              <a:ea typeface="方正仿宋简体" pitchFamily="65" charset="-122"/>
            </a:endParaRP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方正仿宋简体" pitchFamily="65" charset="-122"/>
              <a:ea typeface="方正仿宋简体" pitchFamily="65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1650" y="2971681"/>
            <a:ext cx="2178050" cy="80021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创造力</a:t>
            </a:r>
            <a:endParaRPr lang="zh-CN" altLang="en-US" sz="4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06400" y="2716996"/>
            <a:ext cx="217805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阅读体验</a:t>
            </a:r>
            <a:endParaRPr lang="zh-CN" altLang="en-US" sz="25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84150" y="3072596"/>
            <a:ext cx="173355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掩卷</a:t>
            </a:r>
            <a:r>
              <a:rPr lang="zh-CN" alt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反思</a:t>
            </a:r>
            <a:endParaRPr lang="zh-CN" altLang="en-US" sz="25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放射线背景大图 点击还原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2686049" y="-1314445"/>
            <a:ext cx="5143501" cy="777240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0"/>
            <a:ext cx="13716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4" descr="红心随笔画大图 点击还原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793750"/>
            <a:ext cx="1371600" cy="154590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-228600" y="393700"/>
            <a:ext cx="120015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FFC000"/>
                </a:solidFill>
                <a:latin typeface="方正仿宋简体" pitchFamily="65" charset="-122"/>
                <a:ea typeface="方正仿宋简体" pitchFamily="65" charset="-122"/>
              </a:rPr>
              <a:t>动心</a:t>
            </a:r>
            <a:endParaRPr lang="zh-CN" altLang="en-US" sz="2500" dirty="0">
              <a:solidFill>
                <a:srgbClr val="FFC000"/>
              </a:solidFill>
              <a:latin typeface="方正仿宋简体" pitchFamily="65" charset="-122"/>
              <a:ea typeface="方正仿宋简体" pitchFamily="65" charset="-122"/>
            </a:endParaRPr>
          </a:p>
        </p:txBody>
      </p:sp>
      <p:pic>
        <p:nvPicPr>
          <p:cNvPr id="11266" name="Picture 2" descr="人物随笔画大图 点击还原"/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50000" y="1883569"/>
            <a:ext cx="2452961" cy="3259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2082800" y="771525"/>
            <a:ext cx="3911600" cy="1574800"/>
          </a:xfrm>
          <a:prstGeom prst="wedgeRoundRectCallout">
            <a:avLst>
              <a:gd name="adj1" fmla="val 89873"/>
              <a:gd name="adj2" fmla="val 66871"/>
              <a:gd name="adj3" fmla="val 16667"/>
            </a:avLst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82800" y="771525"/>
            <a:ext cx="395605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itchFamily="82" charset="0"/>
                <a:ea typeface="方正仿宋简体" pitchFamily="65" charset="-122"/>
              </a:rPr>
              <a:t>I could be</a:t>
            </a:r>
          </a:p>
          <a:p>
            <a:pPr algn="ctr"/>
            <a:r>
              <a:rPr lang="en-US" altLang="zh-CN" sz="5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itchFamily="82" charset="0"/>
                <a:ea typeface="方正仿宋简体" pitchFamily="65" charset="-122"/>
              </a:rPr>
              <a:t> </a:t>
            </a:r>
            <a:r>
              <a:rPr lang="en-US" altLang="zh-CN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itchFamily="82" charset="0"/>
                <a:ea typeface="方正仿宋简体" pitchFamily="65" charset="-122"/>
              </a:rPr>
              <a:t>the one!</a:t>
            </a:r>
          </a:p>
          <a:p>
            <a:pPr algn="ctr"/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方正仿宋简体" pitchFamily="65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250" y="2315230"/>
            <a:ext cx="120015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书摘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84150" y="3072596"/>
            <a:ext cx="173355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掩卷</a:t>
            </a:r>
            <a:r>
              <a:rPr lang="zh-CN" alt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反思</a:t>
            </a:r>
            <a:endParaRPr lang="zh-CN" altLang="en-US" sz="25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406400" y="2716996"/>
            <a:ext cx="217805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chemeClr val="bg1"/>
                </a:solidFill>
                <a:latin typeface="方正大黑简体" pitchFamily="65" charset="-122"/>
                <a:ea typeface="方正大黑简体" pitchFamily="65" charset="-122"/>
              </a:rPr>
              <a:t>阅读体验</a:t>
            </a:r>
            <a:endParaRPr lang="zh-CN" altLang="en-US" sz="2500" dirty="0">
              <a:solidFill>
                <a:schemeClr val="bg1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3716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4" descr="红心随笔画大图 点击还原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793750"/>
            <a:ext cx="1416050" cy="154590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-228600" y="393700"/>
            <a:ext cx="120015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FFC000"/>
                </a:solidFill>
                <a:latin typeface="方正仿宋简体" pitchFamily="65" charset="-122"/>
                <a:ea typeface="方正仿宋简体" pitchFamily="65" charset="-122"/>
              </a:rPr>
              <a:t>动心</a:t>
            </a:r>
            <a:endParaRPr lang="zh-CN" altLang="en-US" sz="2500" dirty="0">
              <a:solidFill>
                <a:srgbClr val="FFC000"/>
              </a:solidFill>
              <a:latin typeface="方正仿宋简体" pitchFamily="65" charset="-122"/>
              <a:ea typeface="方正仿宋简体" pitchFamily="65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250" y="2315230"/>
            <a:ext cx="120015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书摘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84150" y="3072596"/>
            <a:ext cx="173355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chemeClr val="bg1"/>
                </a:solidFill>
                <a:latin typeface="方正大黑简体" pitchFamily="65" charset="-122"/>
                <a:ea typeface="方正大黑简体" pitchFamily="65" charset="-122"/>
              </a:rPr>
              <a:t>掩卷</a:t>
            </a:r>
            <a:r>
              <a:rPr lang="zh-CN" altLang="en-US" sz="2500" dirty="0" smtClean="0">
                <a:solidFill>
                  <a:schemeClr val="bg1"/>
                </a:solidFill>
                <a:latin typeface="方正大黑简体" pitchFamily="65" charset="-122"/>
                <a:ea typeface="方正大黑简体" pitchFamily="65" charset="-122"/>
              </a:rPr>
              <a:t>反思</a:t>
            </a:r>
            <a:endParaRPr lang="zh-CN" altLang="en-US" sz="2500" dirty="0">
              <a:solidFill>
                <a:schemeClr val="bg1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406400" y="2716996"/>
            <a:ext cx="217805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阅读体验</a:t>
            </a:r>
            <a:endParaRPr lang="zh-CN" altLang="en-US" sz="25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82800" y="771525"/>
            <a:ext cx="61785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C000"/>
                </a:solidFill>
              </a:rPr>
              <a:t>2009</a:t>
            </a:r>
            <a:r>
              <a:rPr lang="zh-CN" altLang="en-US" sz="2000" b="1" dirty="0" smtClean="0">
                <a:solidFill>
                  <a:srgbClr val="FFC000"/>
                </a:solidFill>
              </a:rPr>
              <a:t>年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12</a:t>
            </a:r>
            <a:r>
              <a:rPr lang="zh-CN" altLang="en-US" sz="2000" b="1" dirty="0" smtClean="0">
                <a:solidFill>
                  <a:srgbClr val="FFC000"/>
                </a:solidFill>
              </a:rPr>
              <a:t>月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29</a:t>
            </a:r>
            <a:r>
              <a:rPr lang="zh-CN" altLang="en-US" sz="2000" b="1" dirty="0" smtClean="0">
                <a:solidFill>
                  <a:srgbClr val="FFC000"/>
                </a:solidFill>
              </a:rPr>
              <a:t>日</a:t>
            </a:r>
            <a:r>
              <a:rPr lang="zh-CN" altLang="en-US" sz="2000" dirty="0" smtClean="0"/>
              <a:t>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我第一遍读这本书，看到以上那些文字，很激动，</a:t>
            </a:r>
            <a:r>
              <a:rPr lang="zh-CN" altLang="en-US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有一种被点燃的感觉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。从那时起我开始</a:t>
            </a:r>
            <a:r>
              <a:rPr lang="zh-CN" altLang="en-US" sz="20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正视、珍视并有意识地培养自己的创造力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……</a:t>
            </a:r>
          </a:p>
          <a:p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方正仿宋简体" pitchFamily="65" charset="-122"/>
              <a:ea typeface="方正仿宋简体" pitchFamily="65" charset="-122"/>
            </a:endParaRPr>
          </a:p>
          <a:p>
            <a:r>
              <a:rPr lang="en-US" altLang="zh-CN" sz="2000" b="1" dirty="0" smtClean="0">
                <a:solidFill>
                  <a:srgbClr val="FFC000"/>
                </a:solidFill>
              </a:rPr>
              <a:t>2010</a:t>
            </a:r>
            <a:r>
              <a:rPr lang="zh-CN" altLang="en-US" sz="2000" b="1" dirty="0" smtClean="0">
                <a:solidFill>
                  <a:srgbClr val="FFC000"/>
                </a:solidFill>
              </a:rPr>
              <a:t>年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11</a:t>
            </a:r>
            <a:r>
              <a:rPr lang="zh-CN" altLang="en-US" sz="2000" b="1" dirty="0" smtClean="0">
                <a:solidFill>
                  <a:srgbClr val="FFC000"/>
                </a:solidFill>
              </a:rPr>
              <a:t>月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7</a:t>
            </a:r>
            <a:r>
              <a:rPr lang="zh-CN" altLang="en-US" sz="2000" b="1" dirty="0" smtClean="0">
                <a:solidFill>
                  <a:srgbClr val="FFC000"/>
                </a:solidFill>
              </a:rPr>
              <a:t>日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，我第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次翻开被冷落了好久的这本书，我的热情再次被点燃，并且我惊奇地发现，之前在书页边批注的“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I could be the one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！”已经变成了现实。当然，这一年间我踏踏实实地做过一点东西，这是进步的主要原因。但</a:t>
            </a:r>
            <a:r>
              <a:rPr lang="zh-CN" altLang="en-US" sz="20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如果没有当初的那个路标，那束火花，那句鼓励，也许不会走得如此坚定而洒脱吧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？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方正仿宋简体" pitchFamily="65" charset="-122"/>
              <a:ea typeface="方正仿宋简体" pitchFamily="65" charset="-122"/>
            </a:endParaRPr>
          </a:p>
          <a:p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方正仿宋简体" pitchFamily="65" charset="-122"/>
              <a:ea typeface="方正仿宋简体" pitchFamily="65" charset="-122"/>
            </a:endParaRPr>
          </a:p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仿宋简体" pitchFamily="65" charset="-122"/>
              <a:ea typeface="方正仿宋简体" pitchFamily="65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93950" y="4260850"/>
            <a:ext cx="6307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 </a:t>
            </a:r>
            <a:r>
              <a:rPr lang="zh-CN" altLang="en-US" dirty="0" smtClean="0">
                <a:solidFill>
                  <a:srgbClr val="FFC000"/>
                </a:solidFill>
                <a:latin typeface="方正仿宋简体" pitchFamily="65" charset="-122"/>
                <a:ea typeface="方正仿宋简体" pitchFamily="65" charset="-122"/>
              </a:rPr>
              <a:t>我的作品博客：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  <a:hlinkClick r:id="rId3"/>
              </a:rPr>
              <a:t>http://yangxue.haokanbu.com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3716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4" descr="红心随笔画大图 点击还原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793750"/>
            <a:ext cx="1416050" cy="154590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-228600" y="393700"/>
            <a:ext cx="120015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FFC000"/>
                </a:solidFill>
                <a:latin typeface="方正仿宋简体" pitchFamily="65" charset="-122"/>
                <a:ea typeface="方正仿宋简体" pitchFamily="65" charset="-122"/>
              </a:rPr>
              <a:t>动心</a:t>
            </a:r>
            <a:endParaRPr lang="zh-CN" altLang="en-US" sz="2500" dirty="0">
              <a:solidFill>
                <a:srgbClr val="FFC000"/>
              </a:solidFill>
              <a:latin typeface="方正仿宋简体" pitchFamily="65" charset="-122"/>
              <a:ea typeface="方正仿宋简体" pitchFamily="65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250" y="2315230"/>
            <a:ext cx="120015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书摘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84150" y="3072596"/>
            <a:ext cx="173355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chemeClr val="bg1"/>
                </a:solidFill>
                <a:latin typeface="方正大黑简体" pitchFamily="65" charset="-122"/>
                <a:ea typeface="方正大黑简体" pitchFamily="65" charset="-122"/>
              </a:rPr>
              <a:t>掩卷</a:t>
            </a:r>
            <a:r>
              <a:rPr lang="zh-CN" altLang="en-US" sz="2500" dirty="0" smtClean="0">
                <a:solidFill>
                  <a:schemeClr val="bg1"/>
                </a:solidFill>
                <a:latin typeface="方正大黑简体" pitchFamily="65" charset="-122"/>
                <a:ea typeface="方正大黑简体" pitchFamily="65" charset="-122"/>
              </a:rPr>
              <a:t>反思</a:t>
            </a:r>
            <a:endParaRPr lang="zh-CN" altLang="en-US" sz="2500" dirty="0">
              <a:solidFill>
                <a:schemeClr val="bg1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406400" y="2716996"/>
            <a:ext cx="217805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阅读体验</a:t>
            </a:r>
            <a:endParaRPr lang="zh-CN" altLang="en-US" sz="25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6300" y="1771650"/>
            <a:ext cx="3778250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1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激情</a:t>
            </a:r>
            <a:endParaRPr lang="zh-CN" altLang="en-US" sz="1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27250" y="771525"/>
            <a:ext cx="2667000" cy="127727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7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意义</a:t>
            </a:r>
            <a:endParaRPr lang="zh-CN" altLang="en-US" sz="77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1420" y="3238381"/>
            <a:ext cx="2178050" cy="80021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创造力</a:t>
            </a:r>
            <a:endParaRPr lang="zh-CN" altLang="en-US" sz="4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0" y="571500"/>
            <a:ext cx="3778250" cy="1323439"/>
          </a:xfrm>
          <a:prstGeom prst="rect">
            <a:avLst/>
          </a:prstGeom>
          <a:solidFill>
            <a:schemeClr val="bg1">
              <a:alpha val="69804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这三者都由右脑主宰，长久以来被认为是很“虚”的东西。但太务实了也不行，有的时候人还是需要一点精神上的“鸡汤”！</a:t>
            </a:r>
            <a:endParaRPr lang="zh-CN" altLang="en-US" sz="2000" u="sng" dirty="0">
              <a:solidFill>
                <a:schemeClr val="tx1">
                  <a:lumMod val="65000"/>
                  <a:lumOff val="35000"/>
                </a:schemeClr>
              </a:solidFill>
              <a:latin typeface="方正仿宋简体" pitchFamily="65" charset="-122"/>
              <a:ea typeface="方正仿宋简体" pitchFamily="65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2750" y="1838493"/>
            <a:ext cx="1822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“意义感”的重要性，参见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《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全新思维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仿宋简体" pitchFamily="65" charset="-122"/>
              <a:ea typeface="方正仿宋简体" pitchFamily="65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83350" y="3336925"/>
            <a:ext cx="1822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情绪对学习的影响，参见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《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让大脑自由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仿宋简体" pitchFamily="65" charset="-122"/>
              <a:ea typeface="方正仿宋简体" pitchFamily="65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6150" y="3905250"/>
            <a:ext cx="2355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释放创造力，参见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《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可能性的艺术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仿宋简体" pitchFamily="65" charset="-122"/>
              <a:ea typeface="方正仿宋简体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 rot="16200000">
            <a:off x="3949700" y="-1158875"/>
            <a:ext cx="1244600" cy="95059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 descr="眼睛随笔画大图 点击还原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49400" y="1504950"/>
            <a:ext cx="1874750" cy="885825"/>
          </a:xfrm>
          <a:prstGeom prst="rect">
            <a:avLst/>
          </a:prstGeom>
          <a:noFill/>
        </p:spPr>
      </p:pic>
      <p:pic>
        <p:nvPicPr>
          <p:cNvPr id="18" name="Picture 4" descr="红心随笔画大图 点击还原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108272" y="1333818"/>
            <a:ext cx="927456" cy="1012507"/>
          </a:xfrm>
          <a:prstGeom prst="rect">
            <a:avLst/>
          </a:prstGeom>
          <a:noFill/>
        </p:spPr>
      </p:pic>
      <p:pic>
        <p:nvPicPr>
          <p:cNvPr id="19" name="Picture 6" descr="太阳随笔画大图 点击还原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594350" y="260350"/>
            <a:ext cx="2000250" cy="238125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941750" y="3184525"/>
            <a:ext cx="178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动心 </a:t>
            </a:r>
            <a:endParaRPr lang="zh-CN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29326" y="3197364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C000"/>
                </a:solidFill>
                <a:latin typeface="方正大黑简体" pitchFamily="65" charset="-122"/>
                <a:ea typeface="方正大黑简体" pitchFamily="65" charset="-122"/>
              </a:rPr>
              <a:t>启蒙</a:t>
            </a:r>
            <a:endParaRPr lang="zh-CN" altLang="en-US" sz="4000" dirty="0">
              <a:solidFill>
                <a:srgbClr val="FFC000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60550" y="3197364"/>
            <a:ext cx="124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养眼</a:t>
            </a:r>
            <a:endParaRPr lang="zh-CN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16200000">
            <a:off x="4016375" y="-4022724"/>
            <a:ext cx="1111250" cy="914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6" descr="太阳随笔画大图 点击还原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327900" y="-6349"/>
            <a:ext cx="933450" cy="111125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8128000" y="183347"/>
            <a:ext cx="120015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FFC000"/>
                </a:solidFill>
                <a:latin typeface="方正仿宋简体" pitchFamily="65" charset="-122"/>
                <a:ea typeface="方正仿宋简体" pitchFamily="65" charset="-122"/>
              </a:rPr>
              <a:t>启蒙</a:t>
            </a:r>
            <a:endParaRPr lang="zh-CN" altLang="en-US" sz="2500" dirty="0">
              <a:solidFill>
                <a:srgbClr val="FFC000"/>
              </a:solidFill>
              <a:latin typeface="方正仿宋简体" pitchFamily="65" charset="-122"/>
              <a:ea typeface="方正仿宋简体" pitchFamily="65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71750" y="626130"/>
            <a:ext cx="120015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方正大黑简体" pitchFamily="65" charset="-122"/>
                <a:ea typeface="方正大黑简体" pitchFamily="65" charset="-122"/>
              </a:rPr>
              <a:t>书摘</a:t>
            </a:r>
            <a:endParaRPr lang="zh-CN" altLang="en-US" sz="2800" dirty="0">
              <a:solidFill>
                <a:schemeClr val="bg1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9650" y="626130"/>
            <a:ext cx="217805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阅读体验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5450" y="626130"/>
            <a:ext cx="177800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掩卷反思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927100" y="1654489"/>
            <a:ext cx="1600200" cy="165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94050" y="1654489"/>
            <a:ext cx="21621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05500" y="1654489"/>
            <a:ext cx="2622550" cy="1761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349250" y="3638550"/>
            <a:ext cx="2667000" cy="95410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思想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  <a:p>
            <a:pPr algn="ctr"/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比工具重要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60700" y="3638550"/>
            <a:ext cx="2667000" cy="95410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表达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  <a:p>
            <a:pPr algn="ctr"/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要切中要点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1050" y="3638550"/>
            <a:ext cx="2667000" cy="95410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创作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  <a:p>
            <a:pPr algn="ctr"/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要一步一步来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16200000">
            <a:off x="4016375" y="-4022724"/>
            <a:ext cx="1111250" cy="914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6" descr="太阳随笔画大图 点击还原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327900" y="-6349"/>
            <a:ext cx="933450" cy="111125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8128000" y="183347"/>
            <a:ext cx="120015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FFC000"/>
                </a:solidFill>
                <a:latin typeface="方正仿宋简体" pitchFamily="65" charset="-122"/>
                <a:ea typeface="方正仿宋简体" pitchFamily="65" charset="-122"/>
              </a:rPr>
              <a:t>启蒙</a:t>
            </a:r>
            <a:endParaRPr lang="zh-CN" altLang="en-US" sz="2500" dirty="0">
              <a:solidFill>
                <a:srgbClr val="FFC000"/>
              </a:solidFill>
              <a:latin typeface="方正仿宋简体" pitchFamily="65" charset="-122"/>
              <a:ea typeface="方正仿宋简体" pitchFamily="65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1750" y="626130"/>
            <a:ext cx="120015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书摘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50" y="626130"/>
            <a:ext cx="217805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方正大黑简体" pitchFamily="65" charset="-122"/>
                <a:ea typeface="方正大黑简体" pitchFamily="65" charset="-122"/>
              </a:rPr>
              <a:t>阅读体验</a:t>
            </a:r>
            <a:endParaRPr lang="zh-CN" altLang="en-US" sz="2800" dirty="0">
              <a:solidFill>
                <a:schemeClr val="bg1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5450" y="626130"/>
            <a:ext cx="177800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掩卷反思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9750" y="2629634"/>
            <a:ext cx="3956050" cy="1631216"/>
          </a:xfrm>
          <a:prstGeom prst="rect">
            <a:avLst/>
          </a:prstGeom>
          <a:solidFill>
            <a:schemeClr val="bg1">
              <a:alpha val="69804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这本书视野很开阔，不仅仅是就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PPT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讲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PPT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，而是</a:t>
            </a:r>
            <a:r>
              <a:rPr lang="zh-CN" altLang="en-US" sz="2000" b="1" dirty="0" smtClean="0">
                <a:solidFill>
                  <a:srgbClr val="FFC000"/>
                </a:solidFill>
                <a:latin typeface="方正仿宋简体" pitchFamily="65" charset="-122"/>
                <a:ea typeface="方正仿宋简体" pitchFamily="65" charset="-122"/>
              </a:rPr>
              <a:t>借鉴、整合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了商业演说、写作、影视纪录片、哲学等领域的诸多有益思想。读的时候觉得眼界一下开阔好多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……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方正仿宋简体" pitchFamily="65" charset="-122"/>
              <a:ea typeface="方正仿宋简体" pitchFamily="65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 rot="941352">
            <a:off x="106376" y="1631556"/>
            <a:ext cx="4222750" cy="2378075"/>
            <a:chOff x="571500" y="-2895600"/>
            <a:chExt cx="6089650" cy="3667125"/>
          </a:xfrm>
        </p:grpSpPr>
        <p:pic>
          <p:nvPicPr>
            <p:cNvPr id="4102" name="Picture 6" descr="公益植树节大图 点击还原"/>
            <p:cNvPicPr>
              <a:picLocks noChangeAspect="1" noChangeArrowheads="1"/>
            </p:cNvPicPr>
            <p:nvPr/>
          </p:nvPicPr>
          <p:blipFill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1500" y="-2895600"/>
              <a:ext cx="6089650" cy="3667125"/>
            </a:xfrm>
            <a:prstGeom prst="rect">
              <a:avLst/>
            </a:prstGeom>
            <a:noFill/>
          </p:spPr>
        </p:pic>
        <p:sp>
          <p:nvSpPr>
            <p:cNvPr id="19" name="椭圆 18"/>
            <p:cNvSpPr/>
            <p:nvPr/>
          </p:nvSpPr>
          <p:spPr>
            <a:xfrm>
              <a:off x="2482850" y="-2184400"/>
              <a:ext cx="2578100" cy="2578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Picture 4" descr="地球和世界地图大图 点击还原"/>
            <p:cNvPicPr>
              <a:picLocks noChangeAspect="1" noChangeArrowheads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260600" y="-2139950"/>
              <a:ext cx="2849173" cy="25647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标注 13"/>
          <p:cNvSpPr/>
          <p:nvPr/>
        </p:nvSpPr>
        <p:spPr>
          <a:xfrm>
            <a:off x="5016500" y="2346325"/>
            <a:ext cx="3778250" cy="2225675"/>
          </a:xfrm>
          <a:prstGeom prst="wedgeRoundRectCallout">
            <a:avLst>
              <a:gd name="adj1" fmla="val 56810"/>
              <a:gd name="adj2" fmla="val 67213"/>
              <a:gd name="adj3" fmla="val 16667"/>
            </a:avLst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16200000">
            <a:off x="4016375" y="-4022724"/>
            <a:ext cx="1111250" cy="914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6" descr="太阳随笔画大图 点击还原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327900" y="-6349"/>
            <a:ext cx="933450" cy="111125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8128000" y="183347"/>
            <a:ext cx="120015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FFC000"/>
                </a:solidFill>
                <a:latin typeface="方正仿宋简体" pitchFamily="65" charset="-122"/>
                <a:ea typeface="方正仿宋简体" pitchFamily="65" charset="-122"/>
              </a:rPr>
              <a:t>启蒙</a:t>
            </a:r>
            <a:endParaRPr lang="zh-CN" altLang="en-US" sz="2500" dirty="0">
              <a:solidFill>
                <a:srgbClr val="FFC000"/>
              </a:solidFill>
              <a:latin typeface="方正仿宋简体" pitchFamily="65" charset="-122"/>
              <a:ea typeface="方正仿宋简体" pitchFamily="65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1750" y="626130"/>
            <a:ext cx="120015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书摘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50" y="626130"/>
            <a:ext cx="217805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阅读体验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5450" y="626130"/>
            <a:ext cx="177800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方正大黑简体" pitchFamily="65" charset="-122"/>
                <a:ea typeface="方正大黑简体" pitchFamily="65" charset="-122"/>
              </a:rPr>
              <a:t>掩卷反思</a:t>
            </a:r>
            <a:endParaRPr lang="zh-CN" altLang="en-US" sz="2800" dirty="0">
              <a:solidFill>
                <a:schemeClr val="bg1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950" y="1638300"/>
            <a:ext cx="3956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对，这本书里确实有许多新鲜、有启发性的关键词，但书中并没有一一深入下去，还要靠感兴趣的</a:t>
            </a:r>
            <a:r>
              <a:rPr lang="zh-CN" alt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读者自己去关注、发掘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更深入的研究与实践，所以我把这本书的作用称之为“</a:t>
            </a:r>
            <a:r>
              <a:rPr lang="zh-CN" alt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启蒙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”。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方正仿宋简体" pitchFamily="65" charset="-122"/>
              <a:ea typeface="方正仿宋简体" pitchFamily="65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5400" y="2660650"/>
            <a:ext cx="39560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我对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storytelling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的实践和研究：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方正仿宋简体" pitchFamily="65" charset="-122"/>
              <a:ea typeface="方正仿宋简体" pitchFamily="65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itchFamily="65" charset="-122"/>
                <a:ea typeface="方正仿宋简体" pitchFamily="65" charset="-122"/>
                <a:hlinkClick r:id="rId3"/>
              </a:rPr>
              <a:t>《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itchFamily="65" charset="-122"/>
                <a:ea typeface="方正仿宋简体" pitchFamily="65" charset="-122"/>
                <a:hlinkClick r:id="rId3"/>
              </a:rPr>
              <a:t>故事的影响力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itchFamily="65" charset="-122"/>
                <a:ea typeface="方正仿宋简体" pitchFamily="65" charset="-122"/>
                <a:hlinkClick r:id="rId3"/>
              </a:rPr>
              <a:t>》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itchFamily="65" charset="-122"/>
                <a:ea typeface="方正仿宋简体" pitchFamily="65" charset="-122"/>
                <a:hlinkClick r:id="rId3"/>
              </a:rPr>
              <a:t>系列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方正仿宋简体" pitchFamily="65" charset="-122"/>
              <a:ea typeface="方正仿宋简体" pitchFamily="65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itchFamily="65" charset="-122"/>
                <a:ea typeface="方正仿宋简体" pitchFamily="65" charset="-122"/>
                <a:hlinkClick r:id="rId4"/>
              </a:rPr>
              <a:t> 数字故事：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itchFamily="65" charset="-122"/>
                <a:ea typeface="方正仿宋简体" pitchFamily="65" charset="-122"/>
                <a:hlinkClick r:id="rId4"/>
              </a:rPr>
              <a:t>《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itchFamily="65" charset="-122"/>
                <a:ea typeface="方正仿宋简体" pitchFamily="65" charset="-122"/>
                <a:hlinkClick r:id="rId4"/>
              </a:rPr>
              <a:t>咏叹夜莺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itchFamily="65" charset="-122"/>
                <a:ea typeface="方正仿宋简体" pitchFamily="65" charset="-122"/>
                <a:hlinkClick r:id="rId4"/>
              </a:rPr>
              <a:t>》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方正仿宋简体" pitchFamily="65" charset="-122"/>
              <a:ea typeface="方正仿宋简体" pitchFamily="65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itchFamily="65" charset="-122"/>
                <a:ea typeface="方正仿宋简体" pitchFamily="65" charset="-122"/>
                <a:hlinkClick r:id="rId5"/>
              </a:rPr>
              <a:t>《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itchFamily="65" charset="-122"/>
                <a:ea typeface="方正仿宋简体" pitchFamily="65" charset="-122"/>
                <a:hlinkClick r:id="rId5"/>
              </a:rPr>
              <a:t>数字故事背后的故事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itchFamily="65" charset="-122"/>
                <a:ea typeface="方正仿宋简体" pitchFamily="65" charset="-122"/>
                <a:hlinkClick r:id="rId5"/>
              </a:rPr>
              <a:t>》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方正仿宋简体" pitchFamily="65" charset="-122"/>
              <a:ea typeface="方正仿宋简体" pitchFamily="65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itchFamily="65" charset="-122"/>
                <a:ea typeface="方正仿宋简体" pitchFamily="65" charset="-122"/>
                <a:hlinkClick r:id="rId6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仿宋简体" pitchFamily="65" charset="-122"/>
                <a:ea typeface="方正仿宋简体" pitchFamily="65" charset="-122"/>
                <a:hlinkClick r:id="rId6"/>
              </a:rPr>
              <a:t>以故事为主线的课件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方正仿宋简体" pitchFamily="65" charset="-122"/>
              <a:ea typeface="方正仿宋简体" pitchFamily="65" charset="-122"/>
            </a:endParaRPr>
          </a:p>
          <a:p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方正仿宋简体" pitchFamily="65" charset="-122"/>
              <a:ea typeface="方正仿宋简体" pitchFamily="65" charset="-122"/>
            </a:endParaRPr>
          </a:p>
          <a:p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方正仿宋简体" pitchFamily="65" charset="-122"/>
              <a:ea typeface="方正仿宋简体" pitchFamily="65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5400" y="1823105"/>
            <a:ext cx="177800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C000"/>
                </a:solidFill>
                <a:latin typeface="方正大黑简体" pitchFamily="65" charset="-122"/>
                <a:ea typeface="方正大黑简体" pitchFamily="65" charset="-122"/>
              </a:rPr>
              <a:t>超链接</a:t>
            </a:r>
            <a:endParaRPr lang="zh-CN" altLang="en-US" sz="2800" dirty="0">
              <a:solidFill>
                <a:srgbClr val="FFC000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344843"/>
            <a:ext cx="3094365" cy="400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638550" y="1067137"/>
            <a:ext cx="5689600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我从这里学会了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美感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、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受到了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激发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、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获得了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启蒙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2927350"/>
            <a:ext cx="426085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但没有止步</a:t>
            </a:r>
            <a:r>
              <a:rPr lang="en-US" altLang="zh-CN" sz="4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……</a:t>
            </a:r>
            <a:endParaRPr lang="zh-CN" altLang="en-US" sz="44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816100" y="0"/>
            <a:ext cx="1733550" cy="5143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1962" y="892711"/>
            <a:ext cx="5665788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我坚持向</a:t>
            </a:r>
            <a:endParaRPr lang="en-US" altLang="zh-CN" sz="200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  <a:p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这些人学</a:t>
            </a:r>
            <a:endParaRPr lang="en-US" altLang="zh-CN" sz="200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  <a:p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习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PPT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设</a:t>
            </a:r>
            <a:endParaRPr lang="en-US" altLang="zh-CN" sz="200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  <a:p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计技巧：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150" y="2848511"/>
            <a:ext cx="6756400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我在这里</a:t>
            </a:r>
            <a:endParaRPr lang="en-US" altLang="zh-CN" sz="200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  <a:p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记录自己</a:t>
            </a:r>
            <a:endParaRPr lang="en-US" altLang="zh-CN" sz="200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  <a:p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的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PPT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设</a:t>
            </a:r>
            <a:endParaRPr lang="en-US" altLang="zh-CN" sz="200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  <a:p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计实践：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05000" y="927100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PPT</a:t>
            </a:r>
            <a:r>
              <a:rPr lang="zh-CN" altLang="en-US" dirty="0" smtClean="0">
                <a:latin typeface="+mj-ea"/>
                <a:ea typeface="+mj-ea"/>
              </a:rPr>
              <a:t>设计及其他：</a:t>
            </a:r>
            <a:r>
              <a:rPr lang="en-US" altLang="zh-CN" dirty="0" smtClean="0">
                <a:latin typeface="+mj-ea"/>
                <a:ea typeface="+mj-ea"/>
                <a:hlinkClick r:id="rId2"/>
              </a:rPr>
              <a:t>http://pptdesign.blogbus.com/index_1.html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71650" y="1460500"/>
            <a:ext cx="657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70man </a:t>
            </a:r>
            <a:r>
              <a:rPr lang="zh-CN" altLang="en-US" dirty="0" smtClean="0">
                <a:latin typeface="+mj-ea"/>
                <a:ea typeface="+mj-ea"/>
              </a:rPr>
              <a:t>秋叶老师：</a:t>
            </a:r>
            <a:r>
              <a:rPr lang="en-US" altLang="zh-CN" dirty="0" smtClean="0">
                <a:latin typeface="+mj-ea"/>
                <a:ea typeface="+mj-ea"/>
                <a:hlinkClick r:id="rId3"/>
              </a:rPr>
              <a:t>http://www.70man.com/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05000" y="1976993"/>
            <a:ext cx="7505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Lonely  Fish 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r>
              <a:rPr lang="en-US" altLang="zh-CN" dirty="0" smtClean="0">
                <a:latin typeface="+mj-ea"/>
                <a:ea typeface="+mj-ea"/>
                <a:hlinkClick r:id="rId4"/>
              </a:rPr>
              <a:t>http://lonelyfish1920.blog.163.com/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49500" y="3013759"/>
            <a:ext cx="5645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图片博客： </a:t>
            </a:r>
            <a:r>
              <a:rPr lang="en-US" altLang="zh-CN" dirty="0" smtClean="0">
                <a:latin typeface="+mj-ea"/>
                <a:ea typeface="+mj-ea"/>
                <a:hlinkClick r:id="rId5"/>
              </a:rPr>
              <a:t>http://yangxue.haokanbu.com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新浪博客： </a:t>
            </a:r>
            <a:r>
              <a:rPr lang="en-US" altLang="zh-CN" dirty="0" smtClean="0">
                <a:latin typeface="+mj-ea"/>
                <a:ea typeface="+mj-ea"/>
                <a:hlinkClick r:id="rId6"/>
              </a:rPr>
              <a:t>http://blog.sina.com/gosnowgo</a:t>
            </a:r>
            <a:r>
              <a:rPr lang="en-US" altLang="zh-CN" dirty="0" smtClean="0">
                <a:latin typeface="+mj-ea"/>
                <a:ea typeface="+mj-ea"/>
              </a:rPr>
              <a:t>  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2415" y="2387025"/>
            <a:ext cx="142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5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PPT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882650"/>
            <a:ext cx="2492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最</a:t>
            </a:r>
            <a:endParaRPr lang="en-US" altLang="zh-CN" sz="180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7965" y="1703051"/>
            <a:ext cx="20002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爱の</a:t>
            </a:r>
            <a:endParaRPr lang="en-US" altLang="zh-CN" sz="500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</p:txBody>
      </p:sp>
      <p:pic>
        <p:nvPicPr>
          <p:cNvPr id="8" name="Picture 4" descr="C:\Documents and Settings\thinkpad\桌面\3c3188ae8583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349750" y="5994400"/>
            <a:ext cx="1867019" cy="131249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197965" y="2875975"/>
            <a:ext cx="151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设计书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0203" y="1263649"/>
            <a:ext cx="430887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C000"/>
                </a:solidFill>
                <a:latin typeface="+mj-ea"/>
                <a:ea typeface="+mj-ea"/>
              </a:rPr>
              <a:t>西岭雪</a:t>
            </a:r>
            <a:endParaRPr lang="zh-CN" altLang="en-US" sz="16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727700" y="1841877"/>
            <a:ext cx="1155700" cy="1495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712" y="2346325"/>
            <a:ext cx="5754688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近日，我买 到了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《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演说之禅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》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的第二部。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  <a:p>
            <a:pPr algn="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第一部讲理念，这一部讲技巧，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  <a:p>
            <a:pPr algn="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相信不会让我失望。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861050" y="771525"/>
            <a:ext cx="2800350" cy="3457575"/>
          </a:xfrm>
          <a:prstGeom prst="roundRect">
            <a:avLst>
              <a:gd name="adj" fmla="val 91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49800" y="2773636"/>
            <a:ext cx="4178300" cy="2369864"/>
            <a:chOff x="349250" y="652735"/>
            <a:chExt cx="4889500" cy="338717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349250" y="652735"/>
              <a:ext cx="4889500" cy="3387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矩形 5"/>
            <p:cNvSpPr/>
            <p:nvPr/>
          </p:nvSpPr>
          <p:spPr>
            <a:xfrm>
              <a:off x="1682750" y="2616200"/>
              <a:ext cx="1644650" cy="720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93700" y="771525"/>
            <a:ext cx="4178300" cy="34163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出于对这本书作者及译者的敬意、以及对此书的批评意见的思考，我作了这份读书简报。总结一下到底自己从这本书里学到了什么，也看看别人批评的是否中肯。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方正仿宋简体" pitchFamily="65" charset="-122"/>
              <a:ea typeface="方正仿宋简体" pitchFamily="65" charset="-122"/>
            </a:endParaRPr>
          </a:p>
          <a:p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方正仿宋简体" pitchFamily="65" charset="-122"/>
              <a:ea typeface="方正仿宋简体" pitchFamily="65" charset="-122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我的结论是：</a:t>
            </a:r>
            <a:r>
              <a:rPr lang="en-US" altLang="zh-CN" b="1" u="sng" dirty="0" smtClean="0">
                <a:solidFill>
                  <a:schemeClr val="accent6">
                    <a:lumMod val="7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1</a:t>
            </a:r>
            <a:r>
              <a:rPr lang="zh-CN" altLang="en-US" b="1" u="sng" dirty="0" smtClean="0">
                <a:solidFill>
                  <a:schemeClr val="accent6">
                    <a:lumMod val="7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、一本书的内容不可能面面俱到 ；  </a:t>
            </a:r>
            <a:r>
              <a:rPr lang="en-US" altLang="zh-CN" b="1" u="sng" dirty="0" smtClean="0">
                <a:solidFill>
                  <a:schemeClr val="accent6">
                    <a:lumMod val="7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2</a:t>
            </a:r>
            <a:r>
              <a:rPr lang="zh-CN" altLang="en-US" b="1" u="sng" dirty="0" smtClean="0">
                <a:solidFill>
                  <a:schemeClr val="accent6">
                    <a:lumMod val="7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、一本书的价值由作者和读者共同创造。</a:t>
            </a:r>
            <a:endParaRPr lang="en-US" altLang="zh-CN" b="1" u="sng" dirty="0" smtClean="0">
              <a:solidFill>
                <a:schemeClr val="accent6">
                  <a:lumMod val="75000"/>
                </a:schemeClr>
              </a:solidFill>
              <a:latin typeface="方正仿宋简体" pitchFamily="65" charset="-122"/>
              <a:ea typeface="方正仿宋简体" pitchFamily="65" charset="-122"/>
            </a:endParaRPr>
          </a:p>
          <a:p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方正仿宋简体" pitchFamily="65" charset="-122"/>
              <a:ea typeface="方正仿宋简体" pitchFamily="65" charset="-122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这份读书简报对自己是一个交代，对别人是一次参考和交流。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方正仿宋简体" pitchFamily="65" charset="-122"/>
              <a:ea typeface="方正仿宋简体" pitchFamily="65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72100" y="1094422"/>
            <a:ext cx="4260850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9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后记</a:t>
            </a:r>
            <a:endParaRPr lang="zh-CN" altLang="en-US" sz="9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impresio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379" t="1563" b="8873"/>
          <a:stretch>
            <a:fillRect/>
          </a:stretch>
        </p:blipFill>
        <p:spPr bwMode="auto">
          <a:xfrm>
            <a:off x="6083300" y="1809750"/>
            <a:ext cx="30607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4025" y="1993900"/>
            <a:ext cx="5980113" cy="554038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3000" b="1" i="0" u="none" strike="noStrike" cap="none" normalizeH="0" baseline="0" smtClean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静蕾简体" pitchFamily="2" charset="-122"/>
                <a:ea typeface="方正静蕾简体" pitchFamily="2" charset="-122"/>
              </a:rPr>
              <a:t>和小雪一起学，每天进步一点点！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16200000">
            <a:off x="3949700" y="-1158875"/>
            <a:ext cx="1244600" cy="95059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48365" y="3238500"/>
            <a:ext cx="6301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方正大黑简体" pitchFamily="65" charset="-122"/>
                <a:ea typeface="方正大黑简体" pitchFamily="65" charset="-122"/>
              </a:rPr>
              <a:t>有何特别之处</a:t>
            </a:r>
            <a:endParaRPr lang="zh-CN" altLang="en-US" sz="4000" dirty="0">
              <a:solidFill>
                <a:schemeClr val="bg1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638550" y="527050"/>
            <a:ext cx="1424782" cy="2158443"/>
            <a:chOff x="5000628" y="714356"/>
            <a:chExt cx="3108673" cy="4814277"/>
          </a:xfrm>
        </p:grpSpPr>
        <p:pic>
          <p:nvPicPr>
            <p:cNvPr id="11" name="Picture 2" descr="问号随笔画"/>
            <p:cNvPicPr>
              <a:picLocks noChangeAspect="1" noChangeArrowheads="1"/>
            </p:cNvPicPr>
            <p:nvPr/>
          </p:nvPicPr>
          <p:blipFill>
            <a:blip r:embed="rId2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85544" y="1011785"/>
              <a:ext cx="2623757" cy="4516848"/>
            </a:xfrm>
            <a:prstGeom prst="rect">
              <a:avLst/>
            </a:prstGeom>
            <a:noFill/>
          </p:spPr>
        </p:pic>
        <p:sp>
          <p:nvSpPr>
            <p:cNvPr id="12" name="椭圆 11"/>
            <p:cNvSpPr/>
            <p:nvPr/>
          </p:nvSpPr>
          <p:spPr>
            <a:xfrm>
              <a:off x="5000628" y="714356"/>
              <a:ext cx="1000132" cy="3571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 rot="16200000">
            <a:off x="3949700" y="-1158875"/>
            <a:ext cx="1244600" cy="95059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 descr="眼睛随笔画大图 点击还原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49400" y="1504950"/>
            <a:ext cx="1874750" cy="885825"/>
          </a:xfrm>
          <a:prstGeom prst="rect">
            <a:avLst/>
          </a:prstGeom>
          <a:noFill/>
        </p:spPr>
      </p:pic>
      <p:pic>
        <p:nvPicPr>
          <p:cNvPr id="18" name="Picture 4" descr="红心随笔画大图 点击还原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949700" y="1016000"/>
            <a:ext cx="1416050" cy="1545907"/>
          </a:xfrm>
          <a:prstGeom prst="rect">
            <a:avLst/>
          </a:prstGeom>
          <a:noFill/>
        </p:spPr>
      </p:pic>
      <p:pic>
        <p:nvPicPr>
          <p:cNvPr id="19" name="Picture 6" descr="太阳随笔画大图 点击还原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861050" y="1016000"/>
            <a:ext cx="1371600" cy="1632857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941750" y="3184525"/>
            <a:ext cx="178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C000"/>
                </a:solidFill>
                <a:latin typeface="方正大黑简体" pitchFamily="65" charset="-122"/>
                <a:ea typeface="方正大黑简体" pitchFamily="65" charset="-122"/>
              </a:rPr>
              <a:t>动心 </a:t>
            </a:r>
            <a:endParaRPr lang="zh-CN" altLang="en-US" sz="4000" dirty="0">
              <a:solidFill>
                <a:srgbClr val="FFC000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51526" y="3197364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C000"/>
                </a:solidFill>
                <a:latin typeface="方正大黑简体" pitchFamily="65" charset="-122"/>
                <a:ea typeface="方正大黑简体" pitchFamily="65" charset="-122"/>
              </a:rPr>
              <a:t>启蒙</a:t>
            </a:r>
            <a:endParaRPr lang="zh-CN" altLang="en-US" sz="4000" dirty="0">
              <a:solidFill>
                <a:srgbClr val="FFC000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60550" y="3197364"/>
            <a:ext cx="124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C000"/>
                </a:solidFill>
                <a:latin typeface="方正大黑简体" pitchFamily="65" charset="-122"/>
                <a:ea typeface="方正大黑简体" pitchFamily="65" charset="-122"/>
              </a:rPr>
              <a:t>养眼</a:t>
            </a:r>
            <a:endParaRPr lang="zh-CN" altLang="en-US" sz="4000" dirty="0">
              <a:solidFill>
                <a:srgbClr val="FFC000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772400" y="0"/>
            <a:ext cx="13716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0150" y="615950"/>
            <a:ext cx="120015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rgbClr val="FFC000"/>
                </a:solidFill>
                <a:latin typeface="方正仿宋简体" pitchFamily="65" charset="-122"/>
                <a:ea typeface="方正仿宋简体" pitchFamily="65" charset="-122"/>
              </a:rPr>
              <a:t>养</a:t>
            </a:r>
            <a:r>
              <a:rPr lang="zh-CN" altLang="en-US" sz="2500" dirty="0" smtClean="0">
                <a:solidFill>
                  <a:srgbClr val="FFC000"/>
                </a:solidFill>
                <a:latin typeface="方正仿宋简体" pitchFamily="65" charset="-122"/>
                <a:ea typeface="方正仿宋简体" pitchFamily="65" charset="-122"/>
              </a:rPr>
              <a:t>眼</a:t>
            </a:r>
            <a:endParaRPr lang="zh-CN" altLang="en-US" sz="2500" dirty="0">
              <a:solidFill>
                <a:srgbClr val="FFC000"/>
              </a:solidFill>
              <a:latin typeface="方正仿宋简体" pitchFamily="65" charset="-122"/>
              <a:ea typeface="方正仿宋简体" pitchFamily="65" charset="-122"/>
            </a:endParaRPr>
          </a:p>
        </p:txBody>
      </p:sp>
      <p:pic>
        <p:nvPicPr>
          <p:cNvPr id="10" name="Picture 2" descr="眼睛随笔画大图 点击还原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772400" y="1041400"/>
            <a:ext cx="1370785" cy="6477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8128000" y="1692930"/>
            <a:ext cx="120015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方正大黑简体" pitchFamily="65" charset="-122"/>
                <a:ea typeface="方正大黑简体" pitchFamily="65" charset="-122"/>
              </a:rPr>
              <a:t>书摘</a:t>
            </a:r>
            <a:endParaRPr lang="zh-CN" altLang="en-US" sz="2800" dirty="0">
              <a:solidFill>
                <a:schemeClr val="bg1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60350" y="1022350"/>
            <a:ext cx="1586857" cy="22464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993017" y="1016000"/>
            <a:ext cx="1586137" cy="2246400"/>
          </a:xfrm>
          <a:prstGeom prst="roundRect">
            <a:avLst>
              <a:gd name="adj" fmla="val 47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5461000" y="1022350"/>
            <a:ext cx="1586137" cy="22464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3724964" y="1016000"/>
            <a:ext cx="1590225" cy="2246400"/>
          </a:xfrm>
          <a:prstGeom prst="roundRect">
            <a:avLst>
              <a:gd name="adj" fmla="val 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372350" y="2094696"/>
            <a:ext cx="217805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阅读体验</a:t>
            </a:r>
            <a:endParaRPr lang="zh-CN" altLang="en-US" sz="25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94600" y="2450296"/>
            <a:ext cx="173355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掩卷</a:t>
            </a:r>
            <a:r>
              <a:rPr lang="zh-CN" alt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反思</a:t>
            </a:r>
            <a:endParaRPr lang="zh-CN" altLang="en-US" sz="25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772400" y="0"/>
            <a:ext cx="13716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0150" y="615950"/>
            <a:ext cx="120015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rgbClr val="FFC000"/>
                </a:solidFill>
                <a:latin typeface="方正仿宋简体" pitchFamily="65" charset="-122"/>
                <a:ea typeface="方正仿宋简体" pitchFamily="65" charset="-122"/>
              </a:rPr>
              <a:t>养</a:t>
            </a:r>
            <a:r>
              <a:rPr lang="zh-CN" altLang="en-US" sz="2500" dirty="0" smtClean="0">
                <a:solidFill>
                  <a:srgbClr val="FFC000"/>
                </a:solidFill>
                <a:latin typeface="方正仿宋简体" pitchFamily="65" charset="-122"/>
                <a:ea typeface="方正仿宋简体" pitchFamily="65" charset="-122"/>
              </a:rPr>
              <a:t>眼</a:t>
            </a:r>
            <a:endParaRPr lang="zh-CN" altLang="en-US" sz="2500" dirty="0">
              <a:solidFill>
                <a:srgbClr val="FFC000"/>
              </a:solidFill>
              <a:latin typeface="方正仿宋简体" pitchFamily="65" charset="-122"/>
              <a:ea typeface="方正仿宋简体" pitchFamily="65" charset="-122"/>
            </a:endParaRPr>
          </a:p>
        </p:txBody>
      </p:sp>
      <p:pic>
        <p:nvPicPr>
          <p:cNvPr id="10" name="Picture 2" descr="眼睛随笔画大图 点击还原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772400" y="1041400"/>
            <a:ext cx="1370785" cy="647700"/>
          </a:xfrm>
          <a:prstGeom prst="rect">
            <a:avLst/>
          </a:prstGeom>
          <a:noFill/>
        </p:spPr>
      </p:pic>
      <p:pic>
        <p:nvPicPr>
          <p:cNvPr id="2051" name="Picture 3" descr="K:\素材\图片\生活\清新生活\dlke.jpg"/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  <a:lum contrast="20000"/>
          </a:blip>
          <a:srcRect/>
          <a:stretch>
            <a:fillRect/>
          </a:stretch>
        </p:blipFill>
        <p:spPr bwMode="auto">
          <a:xfrm flipH="1">
            <a:off x="0" y="2181225"/>
            <a:ext cx="3949700" cy="296227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060450" y="948363"/>
            <a:ext cx="43116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赏</a:t>
            </a:r>
            <a:r>
              <a:rPr lang="zh-CN" altLang="en-US" sz="4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心</a:t>
            </a:r>
            <a:r>
              <a:rPr lang="zh-CN" altLang="en-US" sz="8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悦</a:t>
            </a:r>
            <a:r>
              <a:rPr lang="zh-CN" altLang="en-US" sz="4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目</a:t>
            </a:r>
            <a:r>
              <a:rPr lang="zh-CN" altLang="en-US" sz="4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 </a:t>
            </a:r>
            <a:endParaRPr lang="zh-CN" altLang="en-US" sz="8800" dirty="0">
              <a:solidFill>
                <a:schemeClr val="tx1">
                  <a:lumMod val="75000"/>
                  <a:lumOff val="25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8425" y="1671638"/>
            <a:ext cx="38671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潜</a:t>
            </a:r>
            <a:r>
              <a:rPr lang="zh-CN" altLang="en-US" sz="4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移</a:t>
            </a:r>
            <a:r>
              <a:rPr lang="zh-CN" altLang="en-US" sz="4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默</a:t>
            </a:r>
            <a:r>
              <a:rPr lang="zh-CN" altLang="en-US" sz="8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化</a:t>
            </a:r>
            <a:endParaRPr lang="zh-CN" altLang="en-US" sz="8800" dirty="0">
              <a:solidFill>
                <a:schemeClr val="tx1">
                  <a:lumMod val="75000"/>
                  <a:lumOff val="25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28000" y="1692930"/>
            <a:ext cx="120015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书摘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72350" y="2094696"/>
            <a:ext cx="217805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chemeClr val="bg1"/>
                </a:solidFill>
                <a:latin typeface="方正大黑简体" pitchFamily="65" charset="-122"/>
                <a:ea typeface="方正大黑简体" pitchFamily="65" charset="-122"/>
              </a:rPr>
              <a:t>阅读体验</a:t>
            </a:r>
            <a:endParaRPr lang="zh-CN" altLang="en-US" sz="2500" dirty="0">
              <a:solidFill>
                <a:schemeClr val="bg1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94600" y="2450296"/>
            <a:ext cx="173355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掩卷</a:t>
            </a:r>
            <a:r>
              <a:rPr lang="zh-CN" alt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反思</a:t>
            </a:r>
            <a:endParaRPr lang="zh-CN" altLang="en-US" sz="25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772400" y="0"/>
            <a:ext cx="13716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0150" y="615950"/>
            <a:ext cx="120015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rgbClr val="FFC000"/>
                </a:solidFill>
                <a:latin typeface="方正仿宋简体" pitchFamily="65" charset="-122"/>
                <a:ea typeface="方正仿宋简体" pitchFamily="65" charset="-122"/>
              </a:rPr>
              <a:t>养</a:t>
            </a:r>
            <a:r>
              <a:rPr lang="zh-CN" altLang="en-US" sz="2500" dirty="0" smtClean="0">
                <a:solidFill>
                  <a:srgbClr val="FFC000"/>
                </a:solidFill>
                <a:latin typeface="方正仿宋简体" pitchFamily="65" charset="-122"/>
                <a:ea typeface="方正仿宋简体" pitchFamily="65" charset="-122"/>
              </a:rPr>
              <a:t>眼</a:t>
            </a:r>
            <a:endParaRPr lang="zh-CN" altLang="en-US" sz="2500" dirty="0">
              <a:solidFill>
                <a:srgbClr val="FFC000"/>
              </a:solidFill>
              <a:latin typeface="方正仿宋简体" pitchFamily="65" charset="-122"/>
              <a:ea typeface="方正仿宋简体" pitchFamily="65" charset="-122"/>
            </a:endParaRPr>
          </a:p>
        </p:txBody>
      </p:sp>
      <p:pic>
        <p:nvPicPr>
          <p:cNvPr id="10" name="Picture 2" descr="眼睛随笔画大图 点击还原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772400" y="1041400"/>
            <a:ext cx="1370785" cy="6477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82600" y="868740"/>
            <a:ext cx="5734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           看到化妆品推销员自己的皮肤粗糙暗黄，你还 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        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会毫不犹豫地买她的商品吗？同理，一本讲幻灯片设计的书，本身页面拥挤、嘈杂，你觉得这作者的设计水平能好到哪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里去？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有不少这样的例子，所以这本书第一眼就俘获了我的好感。虽然讲平面设计的篇幅不多，却它用自身实例创造了“</a:t>
            </a:r>
            <a:r>
              <a:rPr lang="zh-CN" altLang="en-US" sz="1600" dirty="0" smtClean="0">
                <a:solidFill>
                  <a:srgbClr val="FFC000"/>
                </a:solidFill>
                <a:latin typeface="+mj-ea"/>
                <a:ea typeface="+mj-ea"/>
              </a:rPr>
              <a:t>润物细无声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”的效果，比长篇大论的说教有效多了。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150" y="549880"/>
            <a:ext cx="1866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如果</a:t>
            </a:r>
            <a:endParaRPr lang="zh-CN" altLang="en-US" sz="58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pic>
        <p:nvPicPr>
          <p:cNvPr id="4098" name="Picture 2" descr="C:\Documents and Settings\dell\桌面\brain rules读书笔记＿完整版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678768" y="3381375"/>
            <a:ext cx="1253065" cy="939799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938183" y="3336925"/>
            <a:ext cx="22119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简约大方的视觉设计扫除了阅读障碍，令人心旷神怡地专注于书本内容。了解视觉的神秘力量可参见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让大脑自由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》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一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书中的第十条定律。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28000" y="1692930"/>
            <a:ext cx="120015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书摘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72350" y="2094696"/>
            <a:ext cx="217805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阅读体验</a:t>
            </a:r>
            <a:endParaRPr lang="zh-CN" altLang="en-US" sz="25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94600" y="2450296"/>
            <a:ext cx="173355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chemeClr val="bg1"/>
                </a:solidFill>
                <a:latin typeface="方正大黑简体" pitchFamily="65" charset="-122"/>
                <a:ea typeface="方正大黑简体" pitchFamily="65" charset="-122"/>
              </a:rPr>
              <a:t>掩卷</a:t>
            </a:r>
            <a:r>
              <a:rPr lang="zh-CN" altLang="en-US" sz="2500" dirty="0" smtClean="0">
                <a:solidFill>
                  <a:schemeClr val="bg1"/>
                </a:solidFill>
                <a:latin typeface="方正大黑简体" pitchFamily="65" charset="-122"/>
                <a:ea typeface="方正大黑简体" pitchFamily="65" charset="-122"/>
              </a:rPr>
              <a:t>反思</a:t>
            </a:r>
            <a:endParaRPr lang="zh-CN" altLang="en-US" sz="2500" dirty="0">
              <a:solidFill>
                <a:schemeClr val="bg1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 rot="16200000">
            <a:off x="3949700" y="-1158875"/>
            <a:ext cx="1244600" cy="95059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 descr="眼睛随笔画大图 点击还原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49400" y="1504950"/>
            <a:ext cx="1874750" cy="885825"/>
          </a:xfrm>
          <a:prstGeom prst="rect">
            <a:avLst/>
          </a:prstGeom>
          <a:noFill/>
        </p:spPr>
      </p:pic>
      <p:pic>
        <p:nvPicPr>
          <p:cNvPr id="18" name="Picture 4" descr="红心随笔画大图 点击还原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575050" y="268918"/>
            <a:ext cx="2108200" cy="2301530"/>
          </a:xfrm>
          <a:prstGeom prst="rect">
            <a:avLst/>
          </a:prstGeom>
          <a:noFill/>
        </p:spPr>
      </p:pic>
      <p:pic>
        <p:nvPicPr>
          <p:cNvPr id="19" name="Picture 6" descr="太阳随笔画大图 点击还原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861050" y="1016000"/>
            <a:ext cx="1371600" cy="1632857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941750" y="3184525"/>
            <a:ext cx="178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C000"/>
                </a:solidFill>
                <a:latin typeface="方正大黑简体" pitchFamily="65" charset="-122"/>
                <a:ea typeface="方正大黑简体" pitchFamily="65" charset="-122"/>
              </a:rPr>
              <a:t>动心 </a:t>
            </a:r>
            <a:endParaRPr lang="zh-CN" altLang="en-US" sz="4000" dirty="0">
              <a:solidFill>
                <a:srgbClr val="FFC000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51526" y="3197364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启蒙</a:t>
            </a:r>
            <a:endParaRPr lang="zh-CN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60550" y="3197364"/>
            <a:ext cx="124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养眼</a:t>
            </a:r>
            <a:endParaRPr lang="zh-CN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Documents and Settings\dell\桌面\图片1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 rot="10800000">
            <a:off x="1593850" y="2305050"/>
            <a:ext cx="3127375" cy="2644775"/>
          </a:xfrm>
          <a:prstGeom prst="rect">
            <a:avLst/>
          </a:prstGeom>
          <a:noFill/>
        </p:spPr>
      </p:pic>
      <p:grpSp>
        <p:nvGrpSpPr>
          <p:cNvPr id="16" name="组合 3"/>
          <p:cNvGrpSpPr/>
          <p:nvPr/>
        </p:nvGrpSpPr>
        <p:grpSpPr>
          <a:xfrm>
            <a:off x="5060950" y="215900"/>
            <a:ext cx="2933700" cy="2038350"/>
            <a:chOff x="3860800" y="1873250"/>
            <a:chExt cx="1466850" cy="2755900"/>
          </a:xfrm>
        </p:grpSpPr>
        <p:sp>
          <p:nvSpPr>
            <p:cNvPr id="17" name="矩形 16"/>
            <p:cNvSpPr/>
            <p:nvPr/>
          </p:nvSpPr>
          <p:spPr>
            <a:xfrm flipV="1">
              <a:off x="4483100" y="2051050"/>
              <a:ext cx="844550" cy="24003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  <a:gs pos="100000">
                  <a:schemeClr val="bg1">
                    <a:alpha val="0"/>
                  </a:schemeClr>
                </a:gs>
                <a:gs pos="0">
                  <a:srgbClr val="FFEBFA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660900" y="2051050"/>
              <a:ext cx="400050" cy="2400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14300" dist="63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860800" y="1873250"/>
              <a:ext cx="1466850" cy="2755900"/>
            </a:xfrm>
            <a:prstGeom prst="rect">
              <a:avLst/>
            </a:prstGeom>
            <a:gradFill flip="none" rotWithShape="1">
              <a:gsLst>
                <a:gs pos="39000">
                  <a:schemeClr val="bg1">
                    <a:alpha val="0"/>
                  </a:schemeClr>
                </a:gs>
                <a:gs pos="2000">
                  <a:schemeClr val="bg1"/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0" y="0"/>
            <a:ext cx="13716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9250" y="2315230"/>
            <a:ext cx="120015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方正大黑简体" pitchFamily="65" charset="-122"/>
                <a:ea typeface="方正大黑简体" pitchFamily="65" charset="-122"/>
              </a:rPr>
              <a:t>书摘</a:t>
            </a:r>
            <a:endParaRPr lang="zh-CN" altLang="en-US" sz="2800" dirty="0">
              <a:solidFill>
                <a:schemeClr val="bg1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pic>
        <p:nvPicPr>
          <p:cNvPr id="6" name="Picture 4" descr="红心随笔画大图 点击还原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793750"/>
            <a:ext cx="1416050" cy="154590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-228600" y="393700"/>
            <a:ext cx="120015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rgbClr val="FFC000"/>
                </a:solidFill>
                <a:latin typeface="方正仿宋简体" pitchFamily="65" charset="-122"/>
                <a:ea typeface="方正仿宋简体" pitchFamily="65" charset="-122"/>
              </a:rPr>
              <a:t>动心</a:t>
            </a:r>
            <a:endParaRPr lang="zh-CN" altLang="en-US" sz="2500" dirty="0">
              <a:solidFill>
                <a:srgbClr val="FFC000"/>
              </a:solidFill>
              <a:latin typeface="方正仿宋简体" pitchFamily="65" charset="-122"/>
              <a:ea typeface="方正仿宋简体" pitchFamily="65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60550" y="482600"/>
            <a:ext cx="515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爱、激情和想象力是创造力的源泉。无热情便无创造力。热情有悄然无声和高亢激昂之分，不过关键是一定要真挚。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……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这似褒实贬的评价不是在挖苦我么？这些人令人扫兴，全然不知何谓热情。</a:t>
            </a:r>
            <a:r>
              <a:rPr lang="zh-CN" altLang="en-US" sz="1400" b="1" dirty="0" smtClean="0">
                <a:solidFill>
                  <a:srgbClr val="FFC000"/>
                </a:solidFill>
                <a:latin typeface="方正仿宋简体" pitchFamily="65" charset="-122"/>
                <a:ea typeface="方正仿宋简体" pitchFamily="65" charset="-122"/>
              </a:rPr>
              <a:t>生命短暂，我们大可不必同此类人为伍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，对于那些只会泼人冷水的人更是如此。至于我们会给别人留下何种印象，别人会对我们的激情作何评论，随他们去好了。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方正仿宋简体" pitchFamily="65" charset="-122"/>
              <a:ea typeface="方正仿宋简体" pitchFamily="65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25875" y="2838450"/>
            <a:ext cx="48228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我不想小题大做，</a:t>
            </a:r>
            <a:r>
              <a:rPr lang="zh-CN" altLang="en-US" sz="1400" b="1" dirty="0" smtClean="0">
                <a:solidFill>
                  <a:srgbClr val="FFC000"/>
                </a:solidFill>
                <a:latin typeface="方正仿宋简体" pitchFamily="65" charset="-122"/>
                <a:ea typeface="方正仿宋简体" pitchFamily="65" charset="-122"/>
              </a:rPr>
              <a:t>不过我确实认为演说是一个机</a:t>
            </a:r>
            <a:r>
              <a:rPr lang="zh-CN" altLang="en-US" sz="1400" dirty="0" smtClean="0">
                <a:solidFill>
                  <a:srgbClr val="FFC000"/>
                </a:solidFill>
                <a:latin typeface="方正仿宋简体" pitchFamily="65" charset="-122"/>
                <a:ea typeface="方正仿宋简体" pitchFamily="65" charset="-122"/>
              </a:rPr>
              <a:t>会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仿宋简体" pitchFamily="65" charset="-122"/>
                <a:ea typeface="方正仿宋简体" pitchFamily="65" charset="-122"/>
              </a:rPr>
              <a:t>，一个改变世界（或你所在社区、公司、学校等）的机会，无论这种改变是多么的渺小。演说做得差，自己会很泄气，甚至事业也会受影响；相反，演说做得好，自己和听众都会有种满足感，甚至事业会因此蒸蒸日上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方正仿宋简体" pitchFamily="65" charset="-122"/>
              <a:ea typeface="方正仿宋简体" pitchFamily="65" charset="-122"/>
            </a:endParaRP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方正仿宋简体" pitchFamily="65" charset="-122"/>
              <a:ea typeface="方正仿宋简体" pitchFamily="65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72350" y="793750"/>
            <a:ext cx="1644650" cy="80021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激情</a:t>
            </a:r>
            <a:endParaRPr lang="zh-CN" altLang="en-US" sz="4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2750" y="3016131"/>
            <a:ext cx="1644650" cy="80021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意义</a:t>
            </a:r>
            <a:endParaRPr lang="zh-CN" altLang="en-US" sz="4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406400" y="2716996"/>
            <a:ext cx="217805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阅读体验</a:t>
            </a:r>
            <a:endParaRPr lang="zh-CN" altLang="en-US" sz="25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84150" y="3072596"/>
            <a:ext cx="173355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掩卷</a:t>
            </a:r>
            <a:r>
              <a:rPr lang="zh-CN" alt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反思</a:t>
            </a:r>
            <a:endParaRPr lang="zh-CN" altLang="en-US" sz="2500" dirty="0">
              <a:solidFill>
                <a:schemeClr val="tx1">
                  <a:lumMod val="50000"/>
                  <a:lumOff val="50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448</TotalTime>
  <Words>1145</Words>
  <Application>Microsoft Office PowerPoint</Application>
  <PresentationFormat>全屏显示(16:9)</PresentationFormat>
  <Paragraphs>131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Lucida Sans</vt:lpstr>
      <vt:lpstr>黑体</vt:lpstr>
      <vt:lpstr>Book Antiqua</vt:lpstr>
      <vt:lpstr>Wingdings 2</vt:lpstr>
      <vt:lpstr>方正大黑简体</vt:lpstr>
      <vt:lpstr>书体坊米芾体</vt:lpstr>
      <vt:lpstr>方正仿宋简体</vt:lpstr>
      <vt:lpstr>Broadway</vt:lpstr>
      <vt:lpstr>方正静蕾简体</vt:lpstr>
      <vt:lpstr>Calibri</vt:lpstr>
      <vt:lpstr>Wingdings</vt:lpstr>
      <vt:lpstr>Wingdings 3</vt:lpstr>
      <vt:lpstr>顶峰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Company>Shisu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Shisu.CAuser</dc:creator>
  <cp:lastModifiedBy>kevin</cp:lastModifiedBy>
  <cp:revision>32</cp:revision>
  <dcterms:created xsi:type="dcterms:W3CDTF">2010-11-10T01:12:39Z</dcterms:created>
  <dcterms:modified xsi:type="dcterms:W3CDTF">2013-02-05T03:34:18Z</dcterms:modified>
</cp:coreProperties>
</file>