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62" r:id="rId8"/>
    <p:sldId id="261" r:id="rId9"/>
    <p:sldId id="263" r:id="rId10"/>
    <p:sldId id="264" r:id="rId11"/>
    <p:sldId id="265" r:id="rId12"/>
    <p:sldId id="269" r:id="rId13"/>
    <p:sldId id="266" r:id="rId14"/>
    <p:sldId id="267" r:id="rId15"/>
    <p:sldId id="268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E49B33-2D11-44ED-8C58-EDFAB446FA43}">
          <p14:sldIdLst>
            <p14:sldId id="256"/>
            <p14:sldId id="257"/>
            <p14:sldId id="258"/>
            <p14:sldId id="262"/>
            <p14:sldId id="261"/>
            <p14:sldId id="263"/>
            <p14:sldId id="264"/>
            <p14:sldId id="265"/>
            <p14:sldId id="269"/>
            <p14:sldId id="266"/>
            <p14:sldId id="267"/>
            <p14:sldId id="268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5CF82-C593-44D9-A2FA-091B50384F5F}" v="6" dt="2022-02-18T18:37:09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806131 - Sajib Biswas Shuvo" userId="f22eef7c-9203-47f6-afc3-810eae75a691" providerId="ADAL" clId="{D505CF82-C593-44D9-A2FA-091B50384F5F}"/>
    <pc:docChg chg="undo custSel addSld delSld modSld modSection">
      <pc:chgData name="1806131 - Sajib Biswas Shuvo" userId="f22eef7c-9203-47f6-afc3-810eae75a691" providerId="ADAL" clId="{D505CF82-C593-44D9-A2FA-091B50384F5F}" dt="2022-02-18T20:13:40.228" v="537" actId="1076"/>
      <pc:docMkLst>
        <pc:docMk/>
      </pc:docMkLst>
      <pc:sldChg chg="modSp mod">
        <pc:chgData name="1806131 - Sajib Biswas Shuvo" userId="f22eef7c-9203-47f6-afc3-810eae75a691" providerId="ADAL" clId="{D505CF82-C593-44D9-A2FA-091B50384F5F}" dt="2022-02-18T20:13:40.228" v="537" actId="1076"/>
        <pc:sldMkLst>
          <pc:docMk/>
          <pc:sldMk cId="4122192249" sldId="256"/>
        </pc:sldMkLst>
        <pc:spChg chg="mod">
          <ac:chgData name="1806131 - Sajib Biswas Shuvo" userId="f22eef7c-9203-47f6-afc3-810eae75a691" providerId="ADAL" clId="{D505CF82-C593-44D9-A2FA-091B50384F5F}" dt="2022-02-18T20:13:40.228" v="537" actId="1076"/>
          <ac:spMkLst>
            <pc:docMk/>
            <pc:sldMk cId="4122192249" sldId="256"/>
            <ac:spMk id="4" creationId="{434FEAD6-32D6-4308-B410-B00F64352537}"/>
          </ac:spMkLst>
        </pc:spChg>
      </pc:sldChg>
      <pc:sldChg chg="modSp mod">
        <pc:chgData name="1806131 - Sajib Biswas Shuvo" userId="f22eef7c-9203-47f6-afc3-810eae75a691" providerId="ADAL" clId="{D505CF82-C593-44D9-A2FA-091B50384F5F}" dt="2022-02-18T14:41:48.518" v="0" actId="207"/>
        <pc:sldMkLst>
          <pc:docMk/>
          <pc:sldMk cId="417445838" sldId="258"/>
        </pc:sldMkLst>
        <pc:spChg chg="mod">
          <ac:chgData name="1806131 - Sajib Biswas Shuvo" userId="f22eef7c-9203-47f6-afc3-810eae75a691" providerId="ADAL" clId="{D505CF82-C593-44D9-A2FA-091B50384F5F}" dt="2022-02-18T14:41:48.518" v="0" actId="207"/>
          <ac:spMkLst>
            <pc:docMk/>
            <pc:sldMk cId="417445838" sldId="258"/>
            <ac:spMk id="14" creationId="{5BDDD982-1615-488C-845D-E9BD77FE47FD}"/>
          </ac:spMkLst>
        </pc:spChg>
      </pc:sldChg>
      <pc:sldChg chg="modAnim">
        <pc:chgData name="1806131 - Sajib Biswas Shuvo" userId="f22eef7c-9203-47f6-afc3-810eae75a691" providerId="ADAL" clId="{D505CF82-C593-44D9-A2FA-091B50384F5F}" dt="2022-02-18T18:12:12.216" v="488"/>
        <pc:sldMkLst>
          <pc:docMk/>
          <pc:sldMk cId="2701376449" sldId="265"/>
        </pc:sldMkLst>
      </pc:sldChg>
      <pc:sldChg chg="modSp">
        <pc:chgData name="1806131 - Sajib Biswas Shuvo" userId="f22eef7c-9203-47f6-afc3-810eae75a691" providerId="ADAL" clId="{D505CF82-C593-44D9-A2FA-091B50384F5F}" dt="2022-02-18T14:42:34.119" v="1" actId="207"/>
        <pc:sldMkLst>
          <pc:docMk/>
          <pc:sldMk cId="3953410539" sldId="268"/>
        </pc:sldMkLst>
        <pc:spChg chg="mod">
          <ac:chgData name="1806131 - Sajib Biswas Shuvo" userId="f22eef7c-9203-47f6-afc3-810eae75a691" providerId="ADAL" clId="{D505CF82-C593-44D9-A2FA-091B50384F5F}" dt="2022-02-18T14:42:34.119" v="1" actId="207"/>
          <ac:spMkLst>
            <pc:docMk/>
            <pc:sldMk cId="3953410539" sldId="268"/>
            <ac:spMk id="3" creationId="{C63B666D-0125-42BC-A5FC-34268FFB67A5}"/>
          </ac:spMkLst>
        </pc:spChg>
      </pc:sldChg>
      <pc:sldChg chg="addSp modSp mod modAnim">
        <pc:chgData name="1806131 - Sajib Biswas Shuvo" userId="f22eef7c-9203-47f6-afc3-810eae75a691" providerId="ADAL" clId="{D505CF82-C593-44D9-A2FA-091B50384F5F}" dt="2022-02-18T18:37:20.237" v="518" actId="1076"/>
        <pc:sldMkLst>
          <pc:docMk/>
          <pc:sldMk cId="3366520101" sldId="269"/>
        </pc:sldMkLst>
        <pc:spChg chg="add mod">
          <ac:chgData name="1806131 - Sajib Biswas Shuvo" userId="f22eef7c-9203-47f6-afc3-810eae75a691" providerId="ADAL" clId="{D505CF82-C593-44D9-A2FA-091B50384F5F}" dt="2022-02-18T15:46:36.647" v="487" actId="1076"/>
          <ac:spMkLst>
            <pc:docMk/>
            <pc:sldMk cId="3366520101" sldId="269"/>
            <ac:spMk id="3" creationId="{6164A328-3C22-43C9-9E5C-061C0099C1B2}"/>
          </ac:spMkLst>
        </pc:spChg>
        <pc:spChg chg="add mod">
          <ac:chgData name="1806131 - Sajib Biswas Shuvo" userId="f22eef7c-9203-47f6-afc3-810eae75a691" providerId="ADAL" clId="{D505CF82-C593-44D9-A2FA-091B50384F5F}" dt="2022-02-18T18:37:20.237" v="518" actId="1076"/>
          <ac:spMkLst>
            <pc:docMk/>
            <pc:sldMk cId="3366520101" sldId="269"/>
            <ac:spMk id="4" creationId="{FBB58B9A-5DEB-48CE-B9D1-1CF3DC89F580}"/>
          </ac:spMkLst>
        </pc:spChg>
        <pc:picChg chg="mod">
          <ac:chgData name="1806131 - Sajib Biswas Shuvo" userId="f22eef7c-9203-47f6-afc3-810eae75a691" providerId="ADAL" clId="{D505CF82-C593-44D9-A2FA-091B50384F5F}" dt="2022-02-18T15:46:16.302" v="485" actId="1076"/>
          <ac:picMkLst>
            <pc:docMk/>
            <pc:sldMk cId="3366520101" sldId="269"/>
            <ac:picMk id="5" creationId="{2E7FF2D4-6BAA-463E-9F9B-ED1335CDF67F}"/>
          </ac:picMkLst>
        </pc:picChg>
      </pc:sldChg>
      <pc:sldChg chg="delSp modSp new mod">
        <pc:chgData name="1806131 - Sajib Biswas Shuvo" userId="f22eef7c-9203-47f6-afc3-810eae75a691" providerId="ADAL" clId="{D505CF82-C593-44D9-A2FA-091B50384F5F}" dt="2022-02-18T19:39:22.795" v="536" actId="12789"/>
        <pc:sldMkLst>
          <pc:docMk/>
          <pc:sldMk cId="940094566" sldId="272"/>
        </pc:sldMkLst>
        <pc:spChg chg="mod">
          <ac:chgData name="1806131 - Sajib Biswas Shuvo" userId="f22eef7c-9203-47f6-afc3-810eae75a691" providerId="ADAL" clId="{D505CF82-C593-44D9-A2FA-091B50384F5F}" dt="2022-02-18T19:39:22.795" v="536" actId="12789"/>
          <ac:spMkLst>
            <pc:docMk/>
            <pc:sldMk cId="940094566" sldId="272"/>
            <ac:spMk id="2" creationId="{02C0B75D-4455-4B92-A9E2-2B2DA030DC06}"/>
          </ac:spMkLst>
        </pc:spChg>
        <pc:spChg chg="del">
          <ac:chgData name="1806131 - Sajib Biswas Shuvo" userId="f22eef7c-9203-47f6-afc3-810eae75a691" providerId="ADAL" clId="{D505CF82-C593-44D9-A2FA-091B50384F5F}" dt="2022-02-18T19:39:06.177" v="531" actId="478"/>
          <ac:spMkLst>
            <pc:docMk/>
            <pc:sldMk cId="940094566" sldId="272"/>
            <ac:spMk id="3" creationId="{3906D31D-7900-4E11-8279-255448D65657}"/>
          </ac:spMkLst>
        </pc:spChg>
      </pc:sldChg>
      <pc:sldChg chg="new del">
        <pc:chgData name="1806131 - Sajib Biswas Shuvo" userId="f22eef7c-9203-47f6-afc3-810eae75a691" providerId="ADAL" clId="{D505CF82-C593-44D9-A2FA-091B50384F5F}" dt="2022-02-18T19:38:18.175" v="520" actId="680"/>
        <pc:sldMkLst>
          <pc:docMk/>
          <pc:sldMk cId="3830185081" sldId="27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Minimum Power Factor</a:t>
            </a:r>
          </a:p>
        </c:rich>
      </c:tx>
      <c:layout>
        <c:manualLayout>
          <c:xMode val="edge"/>
          <c:yMode val="edge"/>
          <c:x val="0.3146535754479598"/>
          <c:y val="0.293109825492084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 adding Capacitor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8158418258789992E-2"/>
                  <c:y val="-2.912248895925274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901-492D-B73A-FCABE0825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Lowest Power Factor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0.90180000000000005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01-492D-B73A-FCABE08257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 adding Capacitor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Lowest Power Factor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0.98850000000000005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01-492D-B73A-FCABE08257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4740488"/>
        <c:axId val="584741800"/>
      </c:barChart>
      <c:catAx>
        <c:axId val="5847404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4741800"/>
        <c:crosses val="autoZero"/>
        <c:auto val="1"/>
        <c:lblAlgn val="ctr"/>
        <c:lblOffset val="100"/>
        <c:noMultiLvlLbl val="0"/>
      </c:catAx>
      <c:valAx>
        <c:axId val="584741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474048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48158788218689552"/>
          <c:y val="0.47480618066353875"/>
          <c:w val="0.26057848502672198"/>
          <c:h val="0.281214332363813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Maximum Apparent </a:t>
            </a:r>
          </a:p>
          <a:p>
            <a:pPr>
              <a:defRPr sz="2800"/>
            </a:pPr>
            <a:r>
              <a:rPr lang="en-US" sz="2800" dirty="0"/>
              <a:t>Power (kVA)</a:t>
            </a:r>
          </a:p>
        </c:rich>
      </c:tx>
      <c:layout>
        <c:manualLayout>
          <c:xMode val="edge"/>
          <c:yMode val="edge"/>
          <c:x val="0.36685902794198094"/>
          <c:y val="0.147497380695825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 adding Capacitor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Highest Apparent Power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77.989999999999995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01-492D-B73A-FCABE08257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 adding Capacitor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Highest Apparent Power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71.900000000000006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01-492D-B73A-FCABE08257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4740488"/>
        <c:axId val="584741800"/>
      </c:barChart>
      <c:catAx>
        <c:axId val="5847404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84741800"/>
        <c:crosses val="autoZero"/>
        <c:auto val="1"/>
        <c:lblAlgn val="ctr"/>
        <c:lblOffset val="100"/>
        <c:noMultiLvlLbl val="0"/>
      </c:catAx>
      <c:valAx>
        <c:axId val="5847418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474048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49974630044568552"/>
          <c:y val="0.4311224472246612"/>
          <c:w val="0.26057848502672198"/>
          <c:h val="0.260176188765094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8B53-FF35-4711-8479-94560A3A1BD1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AA480-786A-48C0-A143-6E0051E4A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important? When the power factor decreases, the amount of current drawn by the inductive loads increases. As a result, for the same amount of real power, the consumed apparent power also increases. Consequently, the power system becomes more inefficient.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AA480-786A-48C0-A143-6E0051E4AB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5385-70CF-476F-A62F-6DA7F09CF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E2E58-99E9-4AA6-BE3E-044EBC4DC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1A08-E78A-448D-A2A5-1AB94BFE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824-06C6-490B-BCE0-BB84D4C05CFC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C1D7-BFAC-4375-8299-BEBB032D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8B8C1-6CDA-471E-8C98-2EFA6E99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3F16-AF2D-4675-8DA0-4876423F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4512-A168-4114-AF56-0B855FFE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BB3F9-5988-4B1D-83CB-8D03F6287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E441C-0D00-407B-881A-BFB78C59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824-06C6-490B-BCE0-BB84D4C05CFC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392BC-4B15-42F1-803A-12C97DAC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E589D-B783-4292-91D9-8766A069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3F16-AF2D-4675-8DA0-4876423F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3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E8FAD-63EB-4DD7-AFD5-7FB23EE46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E3C3A-F14F-4905-88DF-F692D82DC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646B1-E9B1-448B-A0A0-631EF709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824-06C6-490B-BCE0-BB84D4C05CFC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EBB0-1A2C-4584-A94E-B7708A15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6FED-FB3E-4586-986C-46CF5762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3F16-AF2D-4675-8DA0-4876423F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7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A211-49DC-4200-8333-94262C03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3EB5-770D-432D-9A62-D6BD5DFF9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D15D0-D1F8-463E-94A6-E9E18B50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824-06C6-490B-BCE0-BB84D4C05CFC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66FF6-A183-415C-BF46-352B125E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E5B61-53A6-4A1A-A703-92DB54DB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3F16-AF2D-4675-8DA0-4876423F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498A-37C9-43F9-901C-9029ACB7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F5709-0D20-47D7-A192-B6272731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BD06-8727-4251-B752-9467C5FA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824-06C6-490B-BCE0-BB84D4C05CFC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B46B4-2912-44CE-B818-382DB0ED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F1B5-5B95-4913-9AE9-C895906F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3F16-AF2D-4675-8DA0-4876423F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8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0487-21B6-4BC7-9DC1-E01C8270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D04C-26DB-410C-B812-D726BC663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F4C9E-6D60-4ABF-9982-686AC1A9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DC2B6-D62A-4F00-96B0-33D0ECC5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824-06C6-490B-BCE0-BB84D4C05CFC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B086E-86F6-4A43-A977-D8F68567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33AC3-C138-4118-8094-AA981E0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3F16-AF2D-4675-8DA0-4876423F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4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EAA8-C382-4C13-A668-3779FEC1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6C289-6B26-407F-9E31-6B9CB3396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BAE2C-36B5-4BA3-81AA-1383931BA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5A913-803F-48B5-8F48-4FD78F45E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9D2B2-5D18-4C53-B5EC-C55AC947D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F6F53D-CADC-4F2A-86B2-57B0F78F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824-06C6-490B-BCE0-BB84D4C05CFC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C8197-5AAC-4E23-B1E8-BD3D7B5A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FCEF8-B89D-4281-B745-68BEB432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3F16-AF2D-4675-8DA0-4876423F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6F35-B8B8-475B-96D7-BC62AD7D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833D6-7F61-4CBF-A144-36DAF6F9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824-06C6-490B-BCE0-BB84D4C05CFC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FE136-DC83-462C-A610-7ADBBAA7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52E1C-20BB-4A91-80A4-D34E03E5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3F16-AF2D-4675-8DA0-4876423F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5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B571E-4B86-49DB-A5E1-A27E49BB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824-06C6-490B-BCE0-BB84D4C05CFC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C55FF-F4D2-43CA-A030-C533989D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D32E2-DF7C-4548-8867-7FF783E3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3F16-AF2D-4675-8DA0-4876423F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4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F1CA-E504-43CA-8876-0F5B418D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E568-5925-4A01-B665-407EF2C6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0909B-3C91-41D9-BA26-17B937861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F2515-989B-43F8-88C7-1944A12E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824-06C6-490B-BCE0-BB84D4C05CFC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C01B9-5B7F-4D43-ADDF-0DBCF407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2F48C-03C4-45D5-85AE-A15F6EBC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3F16-AF2D-4675-8DA0-4876423F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7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7DDD-F3E5-4AAF-A291-16588F79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17938-C4E7-43B7-8BF3-043804F08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DA6A1-777A-4C37-BABC-C8F51CF0A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9A8F0-C90E-4EBC-B85C-8D580D26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6824-06C6-490B-BCE0-BB84D4C05CFC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C9689-E340-46FC-A191-D467D22D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E3743-A0ED-41C1-B6BF-58D5B551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03F16-AF2D-4675-8DA0-4876423F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7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AD94B-C0EE-40E2-84F1-5A096DA6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0451F-6F7F-4993-88D2-2FF4559EC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879C8-BC9A-4D3B-A7BD-9CA69F857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46824-06C6-490B-BCE0-BB84D4C05CFC}" type="datetimeFigureOut">
              <a:rPr lang="en-US" smtClean="0"/>
              <a:t>19-Feb-22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349E-A276-4CCE-9663-80D29BFE2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50F9-28C4-4281-9541-071ED3B52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03F16-AF2D-4675-8DA0-4876423F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1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4FFD-6C34-474C-B2AB-6C40FBCE1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Factor Improvement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70B8C-C4D9-4126-A18E-8CDE8B1A2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Reducing Electricity Bill of a Garments Factory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FEAD6-32D6-4308-B410-B00F64352537}"/>
              </a:ext>
            </a:extLst>
          </p:cNvPr>
          <p:cNvSpPr txBox="1"/>
          <p:nvPr/>
        </p:nvSpPr>
        <p:spPr>
          <a:xfrm>
            <a:off x="3666490" y="5073134"/>
            <a:ext cx="450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by: Group 1 (ID: 1806131-1806136)</a:t>
            </a:r>
          </a:p>
        </p:txBody>
      </p:sp>
    </p:spTree>
    <p:extLst>
      <p:ext uri="{BB962C8B-B14F-4D97-AF65-F5344CB8AC3E}">
        <p14:creationId xmlns:p14="http://schemas.microsoft.com/office/powerpoint/2010/main" val="412219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A4E6-5F74-4C63-8048-7154DCA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57453C8-A81A-4A24-927D-9812A482A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635063"/>
              </p:ext>
            </p:extLst>
          </p:nvPr>
        </p:nvGraphicFramePr>
        <p:xfrm>
          <a:off x="3298399" y="1411677"/>
          <a:ext cx="5595201" cy="4034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139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A4E6-5F74-4C63-8048-7154DCA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57453C8-A81A-4A24-927D-9812A482A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65715"/>
              </p:ext>
            </p:extLst>
          </p:nvPr>
        </p:nvGraphicFramePr>
        <p:xfrm>
          <a:off x="3298399" y="1320237"/>
          <a:ext cx="5595201" cy="421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130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8849-F906-4316-B39F-F930DD32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and Savings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B666D-0125-42BC-A5FC-34268FFB67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Price of a 20 </a:t>
                </a:r>
                <a:r>
                  <a:rPr lang="en-US" dirty="0" err="1"/>
                  <a:t>kVAR</a:t>
                </a:r>
                <a:r>
                  <a:rPr lang="en-US" dirty="0"/>
                  <a:t> capacitor = 3700 taka</a:t>
                </a:r>
              </a:p>
              <a:p>
                <a:r>
                  <a:rPr lang="en-US" dirty="0"/>
                  <a:t>Electricity bill saving per month = 2915 taka</a:t>
                </a:r>
              </a:p>
              <a:p>
                <a:r>
                  <a:rPr lang="en-US" dirty="0"/>
                  <a:t>The capacitor bank will pay for itself in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3700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2915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weeks or,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5 weeks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B666D-0125-42BC-A5FC-34268FFB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41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254C-92FB-4DA2-B9D4-A64A4089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006F7-734E-4BE7-BBC3-C4EA2C7E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Capacitor banks are economically feasible</a:t>
            </a:r>
          </a:p>
          <a:p>
            <a:r>
              <a:rPr lang="en-US" dirty="0"/>
              <a:t>Timely connecting and removing from system</a:t>
            </a:r>
          </a:p>
          <a:p>
            <a:r>
              <a:rPr lang="en-US" dirty="0"/>
              <a:t>Proper control mechanism should be applied</a:t>
            </a:r>
          </a:p>
          <a:p>
            <a:r>
              <a:rPr lang="en-US" dirty="0"/>
              <a:t>Power system monitoring for extending lifetime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99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718B-4688-49C7-B6A6-4620C8FC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Prospects of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64BB-AE12-4301-AB6A-9C132FC7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modeling of operating hours</a:t>
            </a:r>
          </a:p>
          <a:p>
            <a:r>
              <a:rPr lang="en-US" dirty="0"/>
              <a:t>Better modelling of transformer regulation</a:t>
            </a:r>
          </a:p>
          <a:p>
            <a:r>
              <a:rPr lang="en-US" dirty="0"/>
              <a:t>Better modelling of single phase loads</a:t>
            </a:r>
          </a:p>
          <a:p>
            <a:r>
              <a:rPr lang="en-US" dirty="0"/>
              <a:t>Improving the circuit breaker control of capacitor bank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2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B75D-4455-4B92-A9E2-2B2DA030D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7213" y="2917031"/>
            <a:ext cx="3457575" cy="102393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009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B38B-0033-405C-A47D-8CFA574E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What is Power Factor?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1F4061-B280-4064-8D94-61BAC1109E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6920" y="2506662"/>
                <a:ext cx="4597400" cy="2471738"/>
              </a:xfrm>
            </p:spPr>
            <p:txBody>
              <a:bodyPr/>
              <a:lstStyle/>
              <a:p>
                <a:r>
                  <a:rPr lang="en-US" dirty="0"/>
                  <a:t>Energy Efficiency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𝑅𝑒𝑎𝑙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𝑃𝑜𝑤𝑒𝑟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𝐴𝑝𝑝𝑎𝑟𝑒𝑛𝑡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𝑃𝑜𝑤𝑒𝑟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1F4061-B280-4064-8D94-61BAC1109E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6920" y="2506662"/>
                <a:ext cx="4597400" cy="2471738"/>
              </a:xfrm>
              <a:blipFill>
                <a:blip r:embed="rId2"/>
                <a:stretch>
                  <a:fillRect l="-2387" t="-3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350B8B-426D-49B9-B216-A6AA6E6732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834" y="2287746"/>
            <a:ext cx="4829151" cy="36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0BB4-E562-4511-BDB0-3928E6B3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E03FF-636B-44A1-9532-9D1D643EF4A6}"/>
              </a:ext>
            </a:extLst>
          </p:cNvPr>
          <p:cNvSpPr txBox="1"/>
          <p:nvPr/>
        </p:nvSpPr>
        <p:spPr>
          <a:xfrm>
            <a:off x="1678161" y="3136612"/>
            <a:ext cx="1296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Low pf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1AD40-AD84-49D1-B839-1EF9865FD75D}"/>
              </a:ext>
            </a:extLst>
          </p:cNvPr>
          <p:cNvSpPr txBox="1"/>
          <p:nvPr/>
        </p:nvSpPr>
        <p:spPr>
          <a:xfrm>
            <a:off x="6096000" y="1876857"/>
            <a:ext cx="2655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Higher 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70676-94CE-46C8-9732-476D44CE6A9E}"/>
              </a:ext>
            </a:extLst>
          </p:cNvPr>
          <p:cNvSpPr txBox="1"/>
          <p:nvPr/>
        </p:nvSpPr>
        <p:spPr>
          <a:xfrm>
            <a:off x="6096000" y="2598003"/>
            <a:ext cx="29438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Higher Apparent</a:t>
            </a:r>
          </a:p>
          <a:p>
            <a:r>
              <a:rPr lang="en-US" sz="3200" dirty="0"/>
              <a:t>Power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BDDD982-1615-488C-845D-E9BD77FE47FD}"/>
              </a:ext>
            </a:extLst>
          </p:cNvPr>
          <p:cNvSpPr/>
          <p:nvPr/>
        </p:nvSpPr>
        <p:spPr>
          <a:xfrm>
            <a:off x="3302000" y="3011421"/>
            <a:ext cx="1615440" cy="80017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99CA2-041F-41C2-81C5-EB103C8BDD27}"/>
              </a:ext>
            </a:extLst>
          </p:cNvPr>
          <p:cNvSpPr txBox="1"/>
          <p:nvPr/>
        </p:nvSpPr>
        <p:spPr>
          <a:xfrm>
            <a:off x="6096000" y="3811592"/>
            <a:ext cx="2092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Inefficiency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69A63E-54AC-4697-82C2-57B582B62F5E}"/>
              </a:ext>
            </a:extLst>
          </p:cNvPr>
          <p:cNvSpPr txBox="1"/>
          <p:nvPr/>
        </p:nvSpPr>
        <p:spPr>
          <a:xfrm>
            <a:off x="6096000" y="4532738"/>
            <a:ext cx="1423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Penalty</a:t>
            </a:r>
          </a:p>
        </p:txBody>
      </p:sp>
    </p:spTree>
    <p:extLst>
      <p:ext uri="{BB962C8B-B14F-4D97-AF65-F5344CB8AC3E}">
        <p14:creationId xmlns:p14="http://schemas.microsoft.com/office/powerpoint/2010/main" val="4174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4" grpId="0" animBg="1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7B43-54B0-4EC3-9F50-018D4355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BB47545-CBE9-4D3D-AE28-1367BD692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015" y="1690688"/>
            <a:ext cx="8243970" cy="4351338"/>
          </a:xfrm>
        </p:spPr>
      </p:pic>
    </p:spTree>
    <p:extLst>
      <p:ext uri="{BB962C8B-B14F-4D97-AF65-F5344CB8AC3E}">
        <p14:creationId xmlns:p14="http://schemas.microsoft.com/office/powerpoint/2010/main" val="251794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7B43-54B0-4EC3-9F50-018D4355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BB47545-CBE9-4D3D-AE28-1367BD692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6856" y="1690688"/>
            <a:ext cx="7958287" cy="435133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362A7C-F77E-4E44-8B3E-11FF115D9BA9}"/>
              </a:ext>
            </a:extLst>
          </p:cNvPr>
          <p:cNvSpPr/>
          <p:nvPr/>
        </p:nvSpPr>
        <p:spPr>
          <a:xfrm>
            <a:off x="6544848" y="2912301"/>
            <a:ext cx="1265129" cy="2818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65E0C-CF5B-4405-A51B-B24759D6215D}"/>
              </a:ext>
            </a:extLst>
          </p:cNvPr>
          <p:cNvSpPr/>
          <p:nvPr/>
        </p:nvSpPr>
        <p:spPr>
          <a:xfrm>
            <a:off x="4102273" y="3866357"/>
            <a:ext cx="1265129" cy="2818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0D6429-28BB-4B6D-94AA-67A636CCAAA0}"/>
              </a:ext>
            </a:extLst>
          </p:cNvPr>
          <p:cNvSpPr/>
          <p:nvPr/>
        </p:nvSpPr>
        <p:spPr>
          <a:xfrm>
            <a:off x="3638810" y="4511447"/>
            <a:ext cx="1265129" cy="2818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9445FC-4D23-49E4-83A6-988F32A25459}"/>
              </a:ext>
            </a:extLst>
          </p:cNvPr>
          <p:cNvSpPr/>
          <p:nvPr/>
        </p:nvSpPr>
        <p:spPr>
          <a:xfrm>
            <a:off x="2684048" y="1690688"/>
            <a:ext cx="1837152" cy="363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0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7B43-54B0-4EC3-9F50-018D4355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BB47545-CBE9-4D3D-AE28-1367BD692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4015" y="1816971"/>
            <a:ext cx="8243970" cy="409877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6C9268-2167-4647-A67B-5576532D0A3A}"/>
              </a:ext>
            </a:extLst>
          </p:cNvPr>
          <p:cNvSpPr/>
          <p:nvPr/>
        </p:nvSpPr>
        <p:spPr>
          <a:xfrm>
            <a:off x="2987456" y="2093923"/>
            <a:ext cx="6795371" cy="605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F67C-6A3D-4E32-8E6D-E24ACFD4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</a:t>
            </a:r>
            <a:r>
              <a:rPr lang="en-US" dirty="0" err="1"/>
              <a:t>p.f</a:t>
            </a:r>
            <a:r>
              <a:rPr lang="en-US" dirty="0"/>
              <a:t>.?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C53C67F-9EC0-418D-AE12-32D2188CB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6710" y="1815645"/>
            <a:ext cx="3068413" cy="295157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BE0032-331D-4EE2-94C0-08348D7F7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029" y="1690688"/>
            <a:ext cx="3252060" cy="333052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0398819-3CD0-4BC7-A7E4-C1E76972B5C0}"/>
              </a:ext>
            </a:extLst>
          </p:cNvPr>
          <p:cNvGrpSpPr/>
          <p:nvPr/>
        </p:nvGrpSpPr>
        <p:grpSpPr>
          <a:xfrm>
            <a:off x="5213045" y="2936240"/>
            <a:ext cx="1483360" cy="760117"/>
            <a:chOff x="5213045" y="2936240"/>
            <a:chExt cx="1483360" cy="76011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F9AB0F-E135-4581-9F53-66EA5FFFC742}"/>
                </a:ext>
              </a:extLst>
            </p:cNvPr>
            <p:cNvSpPr txBox="1"/>
            <p:nvPr/>
          </p:nvSpPr>
          <p:spPr>
            <a:xfrm>
              <a:off x="5293934" y="2936240"/>
              <a:ext cx="13215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Add</a:t>
              </a:r>
            </a:p>
            <a:p>
              <a:pPr algn="ctr"/>
              <a:r>
                <a:rPr lang="en-US" dirty="0"/>
                <a:t>Capacitance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860F3AB-5104-4E84-B9FC-17ED66D1443D}"/>
                </a:ext>
              </a:extLst>
            </p:cNvPr>
            <p:cNvCxnSpPr/>
            <p:nvPr/>
          </p:nvCxnSpPr>
          <p:spPr>
            <a:xfrm>
              <a:off x="5213045" y="3696357"/>
              <a:ext cx="14833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585D45-AFCB-47E6-BE28-9EA98B9C5C7A}"/>
                  </a:ext>
                </a:extLst>
              </p:cNvPr>
              <p:cNvSpPr txBox="1"/>
              <p:nvPr/>
            </p:nvSpPr>
            <p:spPr>
              <a:xfrm>
                <a:off x="4036024" y="5333105"/>
                <a:ext cx="14400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585D45-AFCB-47E6-BE28-9EA98B9C5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024" y="5333105"/>
                <a:ext cx="144001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23F638-A49A-4B24-BDDB-9438AAD3D6C3}"/>
                  </a:ext>
                </a:extLst>
              </p:cNvPr>
              <p:cNvSpPr txBox="1"/>
              <p:nvPr/>
            </p:nvSpPr>
            <p:spPr>
              <a:xfrm>
                <a:off x="5293935" y="5333105"/>
                <a:ext cx="22334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23F638-A49A-4B24-BDDB-9438AAD3D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35" y="5333105"/>
                <a:ext cx="223349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80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3C8C-F418-4C81-9CFC-546849AE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AD72-BB8D-45BC-AE19-C0D0F4FAC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 small Garments Factory in Simulink</a:t>
            </a:r>
          </a:p>
          <a:p>
            <a:r>
              <a:rPr lang="en-US" dirty="0"/>
              <a:t>Observe the total load and power factor</a:t>
            </a:r>
          </a:p>
          <a:p>
            <a:r>
              <a:rPr lang="en-US" dirty="0"/>
              <a:t>Find the peak load and lowest power factor</a:t>
            </a:r>
          </a:p>
          <a:p>
            <a:r>
              <a:rPr lang="en-US" dirty="0"/>
              <a:t>Calculate the required capacitance for achieving 0.96 power factor</a:t>
            </a:r>
          </a:p>
          <a:p>
            <a:r>
              <a:rPr lang="en-US" dirty="0"/>
              <a:t>Observing the effect of capacitance on the model</a:t>
            </a:r>
          </a:p>
          <a:p>
            <a:r>
              <a:rPr lang="en-US" dirty="0"/>
              <a:t>Calculating the costs and savings</a:t>
            </a:r>
          </a:p>
        </p:txBody>
      </p:sp>
    </p:spTree>
    <p:extLst>
      <p:ext uri="{BB962C8B-B14F-4D97-AF65-F5344CB8AC3E}">
        <p14:creationId xmlns:p14="http://schemas.microsoft.com/office/powerpoint/2010/main" val="270137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9F45-BF6C-42DF-A131-3F714955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Capacitor Bank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7FF2D4-6BAA-463E-9F9B-ED1335CDF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0106" y="1982739"/>
            <a:ext cx="2317027" cy="37872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64A328-3C22-43C9-9E5C-061C0099C1B2}"/>
              </a:ext>
            </a:extLst>
          </p:cNvPr>
          <p:cNvSpPr txBox="1"/>
          <p:nvPr/>
        </p:nvSpPr>
        <p:spPr>
          <a:xfrm>
            <a:off x="4762919" y="1982739"/>
            <a:ext cx="48020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Manufacturer: </a:t>
            </a:r>
            <a:r>
              <a:rPr lang="en-US" dirty="0" err="1"/>
              <a:t>Epcos</a:t>
            </a:r>
            <a:endParaRPr lang="en-US" dirty="0"/>
          </a:p>
          <a:p>
            <a:r>
              <a:rPr lang="en-US" dirty="0"/>
              <a:t>Power Rating: 20 </a:t>
            </a:r>
            <a:r>
              <a:rPr lang="en-US" dirty="0" err="1"/>
              <a:t>kVAR</a:t>
            </a:r>
            <a:endParaRPr lang="en-US" dirty="0"/>
          </a:p>
          <a:p>
            <a:r>
              <a:rPr lang="en-US" dirty="0"/>
              <a:t>Voltage Rating: 440 V</a:t>
            </a:r>
          </a:p>
          <a:p>
            <a:r>
              <a:rPr lang="en-US" dirty="0"/>
              <a:t>Current Rating: 32.8 A inrush</a:t>
            </a:r>
          </a:p>
          <a:p>
            <a:r>
              <a:rPr lang="en-US" dirty="0"/>
              <a:t>Frequency Rating: 50 Hz</a:t>
            </a:r>
          </a:p>
          <a:p>
            <a:r>
              <a:rPr lang="en-US" dirty="0"/>
              <a:t>Capacitance: 3 x 137.5 mF</a:t>
            </a:r>
          </a:p>
          <a:p>
            <a:r>
              <a:rPr lang="en-US" dirty="0"/>
              <a:t>Phase: 3</a:t>
            </a:r>
          </a:p>
          <a:p>
            <a:r>
              <a:rPr lang="en-US" dirty="0"/>
              <a:t>Mounting Position: Indoor</a:t>
            </a:r>
          </a:p>
          <a:p>
            <a:r>
              <a:rPr lang="en-US" dirty="0"/>
              <a:t>Casing: Extruded Round Aluminum Can with Stud</a:t>
            </a:r>
          </a:p>
          <a:p>
            <a:r>
              <a:rPr lang="en-US" dirty="0"/>
              <a:t>Dielectric: Polypropylene Film (Metallized)</a:t>
            </a:r>
          </a:p>
          <a:p>
            <a:r>
              <a:rPr lang="en-US" dirty="0"/>
              <a:t>Dimensions: 90 mm Depth x 345 mm Height</a:t>
            </a:r>
          </a:p>
          <a:p>
            <a:r>
              <a:rPr lang="en-US" dirty="0"/>
              <a:t>Material: Aluminum</a:t>
            </a:r>
          </a:p>
          <a:p>
            <a:r>
              <a:rPr lang="en-US" dirty="0"/>
              <a:t>Type: Standard Duty</a:t>
            </a:r>
          </a:p>
          <a:p>
            <a:r>
              <a:rPr lang="en-US" dirty="0"/>
              <a:t>Degree of Protection: IP00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58B9A-5DEB-48CE-B9D1-1CF3DC89F580}"/>
              </a:ext>
            </a:extLst>
          </p:cNvPr>
          <p:cNvSpPr txBox="1"/>
          <p:nvPr/>
        </p:nvSpPr>
        <p:spPr>
          <a:xfrm>
            <a:off x="9258300" y="6337441"/>
            <a:ext cx="221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daraz.com.bd</a:t>
            </a:r>
          </a:p>
        </p:txBody>
      </p:sp>
    </p:spTree>
    <p:extLst>
      <p:ext uri="{BB962C8B-B14F-4D97-AF65-F5344CB8AC3E}">
        <p14:creationId xmlns:p14="http://schemas.microsoft.com/office/powerpoint/2010/main" val="336652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766B3C189048419BB4DF15E983FAF9" ma:contentTypeVersion="14" ma:contentTypeDescription="Create a new document." ma:contentTypeScope="" ma:versionID="478ea4827443c5e167f38eae54ec52d5">
  <xsd:schema xmlns:xsd="http://www.w3.org/2001/XMLSchema" xmlns:xs="http://www.w3.org/2001/XMLSchema" xmlns:p="http://schemas.microsoft.com/office/2006/metadata/properties" xmlns:ns3="838b4f81-6b96-4e76-b182-3799167b6b5e" xmlns:ns4="9db203b6-cd1c-4233-bf82-baa8eb7e2b95" targetNamespace="http://schemas.microsoft.com/office/2006/metadata/properties" ma:root="true" ma:fieldsID="bcf76c0daf440531d6d2d6679d70cf90" ns3:_="" ns4:_="">
    <xsd:import namespace="838b4f81-6b96-4e76-b182-3799167b6b5e"/>
    <xsd:import namespace="9db203b6-cd1c-4233-bf82-baa8eb7e2b9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b4f81-6b96-4e76-b182-3799167b6b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203b6-cd1c-4233-bf82-baa8eb7e2b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19738F-D6BA-4526-9AFF-7B361346833F}">
  <ds:schemaRefs>
    <ds:schemaRef ds:uri="9db203b6-cd1c-4233-bf82-baa8eb7e2b95"/>
    <ds:schemaRef ds:uri="838b4f81-6b96-4e76-b182-3799167b6b5e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9D10AF5-87F1-41AA-924B-1347EDEED0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36F7EF-AC7E-478C-BF79-C5B89283E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8b4f81-6b96-4e76-b182-3799167b6b5e"/>
    <ds:schemaRef ds:uri="9db203b6-cd1c-4233-bf82-baa8eb7e2b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360</Words>
  <Application>Microsoft Office PowerPoint</Application>
  <PresentationFormat>Widescreen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 Factor Improvement</vt:lpstr>
      <vt:lpstr> What is Power Factor?</vt:lpstr>
      <vt:lpstr>Why is it important?</vt:lpstr>
      <vt:lpstr>Why is it important?</vt:lpstr>
      <vt:lpstr>Why is it important?</vt:lpstr>
      <vt:lpstr>Why is it important?</vt:lpstr>
      <vt:lpstr>How to improve p.f.?</vt:lpstr>
      <vt:lpstr>Project Objectives</vt:lpstr>
      <vt:lpstr>Used Capacitor Bank</vt:lpstr>
      <vt:lpstr>Results</vt:lpstr>
      <vt:lpstr>Results</vt:lpstr>
      <vt:lpstr>Costs and Savings</vt:lpstr>
      <vt:lpstr>Conclusion</vt:lpstr>
      <vt:lpstr>Prospects of Improvement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Factor Improvement</dc:title>
  <dc:creator>1806131 - Sajib Biswas Shuvo</dc:creator>
  <cp:lastModifiedBy>1806131 - Sajib Biswas Shuvo</cp:lastModifiedBy>
  <cp:revision>2</cp:revision>
  <dcterms:created xsi:type="dcterms:W3CDTF">2022-02-18T11:37:29Z</dcterms:created>
  <dcterms:modified xsi:type="dcterms:W3CDTF">2022-02-18T20:13:51Z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0x0101003F766B3C189048419BB4DF15E983FAF9</vt:lpwstr>
  </property>
</Properties>
</file>