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1.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2"/>
  </p:notesMasterIdLst>
  <p:sldIdLst>
    <p:sldId id="256" r:id="rId2"/>
    <p:sldId id="287" r:id="rId3"/>
    <p:sldId id="288" r:id="rId4"/>
    <p:sldId id="257" r:id="rId5"/>
    <p:sldId id="282" r:id="rId6"/>
    <p:sldId id="258" r:id="rId7"/>
    <p:sldId id="280" r:id="rId8"/>
    <p:sldId id="283" r:id="rId9"/>
    <p:sldId id="259" r:id="rId10"/>
    <p:sldId id="289" r:id="rId11"/>
    <p:sldId id="260" r:id="rId12"/>
    <p:sldId id="261" r:id="rId13"/>
    <p:sldId id="262" r:id="rId14"/>
    <p:sldId id="263" r:id="rId15"/>
    <p:sldId id="281" r:id="rId16"/>
    <p:sldId id="284" r:id="rId17"/>
    <p:sldId id="264" r:id="rId18"/>
    <p:sldId id="265" r:id="rId19"/>
    <p:sldId id="267" r:id="rId20"/>
    <p:sldId id="266" r:id="rId21"/>
    <p:sldId id="269" r:id="rId22"/>
    <p:sldId id="270" r:id="rId23"/>
    <p:sldId id="285" r:id="rId24"/>
    <p:sldId id="272" r:id="rId25"/>
    <p:sldId id="273" r:id="rId26"/>
    <p:sldId id="275" r:id="rId27"/>
    <p:sldId id="276" r:id="rId28"/>
    <p:sldId id="277" r:id="rId29"/>
    <p:sldId id="278" r:id="rId30"/>
    <p:sldId id="279" r:id="rId3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ody Bittle"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5FF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5294"/>
  </p:normalViewPr>
  <p:slideViewPr>
    <p:cSldViewPr snapToGrid="0" snapToObjects="1">
      <p:cViewPr varScale="1">
        <p:scale>
          <a:sx n="161" d="100"/>
          <a:sy n="161" d="100"/>
        </p:scale>
        <p:origin x="784" y="20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7-04-25T23:47:24.207" idx="1">
    <p:pos x="6000" y="0"/>
    <p:text>Could we show simple before/after photos here of what the HTML would look like? Might help drive it home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074428253"/>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a:p>
        </p:txBody>
      </p:sp>
    </p:spTree>
    <p:extLst>
      <p:ext uri="{BB962C8B-B14F-4D97-AF65-F5344CB8AC3E}">
        <p14:creationId xmlns:p14="http://schemas.microsoft.com/office/powerpoint/2010/main" val="58240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Clr>
                <a:srgbClr val="000000"/>
              </a:buClr>
              <a:buFont typeface="Arial"/>
              <a:buNone/>
            </a:pPr>
            <a:endParaRPr sz="1100" b="0" i="0" u="none" strike="noStrike" cap="none"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5" name="Shape 95"/>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1" name="Shape 101"/>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https://</a:t>
            </a:r>
            <a:r>
              <a:rPr lang="en-US" dirty="0" err="1"/>
              <a:t>i.ytimg.com</a:t>
            </a:r>
            <a:r>
              <a:rPr lang="en-US" dirty="0"/>
              <a:t>/vi/icqDxNab3Do/</a:t>
            </a:r>
            <a:r>
              <a:rPr lang="en-US" dirty="0" err="1"/>
              <a:t>maxresdefault.jpg</a:t>
            </a:r>
            <a:endParaRPr dirty="0"/>
          </a:p>
        </p:txBody>
      </p:sp>
    </p:spTree>
    <p:extLst>
      <p:ext uri="{BB962C8B-B14F-4D97-AF65-F5344CB8AC3E}">
        <p14:creationId xmlns:p14="http://schemas.microsoft.com/office/powerpoint/2010/main" val="2241001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0" name="Shape 70"/>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dirty="0"/>
          </a:p>
        </p:txBody>
      </p:sp>
    </p:spTree>
    <p:extLst>
      <p:ext uri="{BB962C8B-B14F-4D97-AF65-F5344CB8AC3E}">
        <p14:creationId xmlns:p14="http://schemas.microsoft.com/office/powerpoint/2010/main" val="35083483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3" name="Shape 133"/>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sz="1100"/>
              <a:t>Allows for multiple different actions on an event--not limited to one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0" name="Shape 70"/>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dirty="0"/>
          </a:p>
        </p:txBody>
      </p:sp>
    </p:spTree>
    <p:extLst>
      <p:ext uri="{BB962C8B-B14F-4D97-AF65-F5344CB8AC3E}">
        <p14:creationId xmlns:p14="http://schemas.microsoft.com/office/powerpoint/2010/main" val="15687770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5" name="Shape 125"/>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0" name="Shape 70"/>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dirty="0"/>
          </a:p>
        </p:txBody>
      </p:sp>
    </p:spTree>
    <p:extLst>
      <p:ext uri="{BB962C8B-B14F-4D97-AF65-F5344CB8AC3E}">
        <p14:creationId xmlns:p14="http://schemas.microsoft.com/office/powerpoint/2010/main" val="40034916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Shape 1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0" name="Shape 70"/>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dirty="0"/>
          </a:p>
        </p:txBody>
      </p:sp>
    </p:spTree>
    <p:extLst>
      <p:ext uri="{BB962C8B-B14F-4D97-AF65-F5344CB8AC3E}">
        <p14:creationId xmlns:p14="http://schemas.microsoft.com/office/powerpoint/2010/main" val="11685096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 name="Shape 2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0" name="Shape 70"/>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0" name="Shape 70"/>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dirty="0"/>
          </a:p>
        </p:txBody>
      </p:sp>
    </p:spTree>
    <p:extLst>
      <p:ext uri="{BB962C8B-B14F-4D97-AF65-F5344CB8AC3E}">
        <p14:creationId xmlns:p14="http://schemas.microsoft.com/office/powerpoint/2010/main" val="2706113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dirty="0"/>
          </a:p>
        </p:txBody>
      </p:sp>
    </p:spTree>
    <p:extLst>
      <p:ext uri="{BB962C8B-B14F-4D97-AF65-F5344CB8AC3E}">
        <p14:creationId xmlns:p14="http://schemas.microsoft.com/office/powerpoint/2010/main" val="2551939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0" name="Shape 70"/>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dirty="0"/>
          </a:p>
        </p:txBody>
      </p:sp>
    </p:spTree>
    <p:extLst>
      <p:ext uri="{BB962C8B-B14F-4D97-AF65-F5344CB8AC3E}">
        <p14:creationId xmlns:p14="http://schemas.microsoft.com/office/powerpoint/2010/main" val="3054759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w="76200" cap="flat" cmpd="sng">
            <a:solidFill>
              <a:schemeClr val="lt2"/>
            </a:solidFill>
            <a:prstDash val="solid"/>
            <a:round/>
            <a:headEnd type="none" w="med" len="med"/>
            <a:tailEnd type="none" w="med" len="med"/>
          </a:ln>
        </p:spPr>
      </p:cxnSp>
      <p:cxnSp>
        <p:nvCxnSpPr>
          <p:cNvPr id="11" name="Shape 11"/>
          <p:cNvCxnSpPr/>
          <p:nvPr/>
        </p:nvCxnSpPr>
        <p:spPr>
          <a:xfrm>
            <a:off x="1575034" y="3158251"/>
            <a:ext cx="562200" cy="0"/>
          </a:xfrm>
          <a:prstGeom prst="straightConnector1">
            <a:avLst/>
          </a:prstGeom>
          <a:noFill/>
          <a:ln w="76200" cap="flat" cmpd="sng">
            <a:solidFill>
              <a:schemeClr val="lt2"/>
            </a:solidFill>
            <a:prstDash val="solid"/>
            <a:round/>
            <a:headEnd type="none" w="med" len="med"/>
            <a:tailEnd type="none" w="med" len="med"/>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4" name="Shape 14"/>
            <p:cNvCxnSpPr/>
            <p:nvPr/>
          </p:nvCxnSpPr>
          <p:spPr>
            <a:xfrm rot="10800000">
              <a:off x="1346428" y="1163700"/>
              <a:ext cx="6452100" cy="0"/>
            </a:xfrm>
            <a:prstGeom prst="straightConnector1">
              <a:avLst/>
            </a:prstGeom>
            <a:noFill/>
            <a:ln w="9525" cap="flat" cmpd="sng">
              <a:solidFill>
                <a:schemeClr val="accent3"/>
              </a:solidFill>
              <a:prstDash val="solid"/>
              <a:round/>
              <a:headEnd type="none" w="med" len="med"/>
              <a:tailEnd type="none" w="med" len="med"/>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7" name="Shape 17"/>
            <p:cNvCxnSpPr/>
            <p:nvPr/>
          </p:nvCxnSpPr>
          <p:spPr>
            <a:xfrm>
              <a:off x="1346435" y="3969087"/>
              <a:ext cx="6452100" cy="0"/>
            </a:xfrm>
            <a:prstGeom prst="straightConnector1">
              <a:avLst/>
            </a:prstGeom>
            <a:noFill/>
            <a:ln w="9525" cap="flat" cmpd="sng">
              <a:solidFill>
                <a:schemeClr val="accent3"/>
              </a:solidFill>
              <a:prstDash val="solid"/>
              <a:round/>
              <a:headEnd type="none" w="med" len="med"/>
              <a:tailEnd type="none" w="med" len="med"/>
            </a:ln>
          </p:spPr>
        </p:cxnSp>
      </p:grpSp>
      <p:sp>
        <p:nvSpPr>
          <p:cNvPr id="18" name="Shape 18"/>
          <p:cNvSpPr txBox="1">
            <a:spLocks noGrp="1"/>
          </p:cNvSpPr>
          <p:nvPr>
            <p:ph type="ctrTitle"/>
          </p:nvPr>
        </p:nvSpPr>
        <p:spPr>
          <a:xfrm>
            <a:off x="1004150" y="1751764"/>
            <a:ext cx="7136700" cy="1022400"/>
          </a:xfrm>
          <a:prstGeom prst="rect">
            <a:avLst/>
          </a:prstGeom>
        </p:spPr>
        <p:txBody>
          <a:bodyPr lIns="91425" tIns="91425" rIns="91425" bIns="91425" anchor="b" anchorCtr="0"/>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a:endParaRPr/>
          </a:p>
        </p:txBody>
      </p:sp>
      <p:sp>
        <p:nvSpPr>
          <p:cNvPr id="19" name="Shape 19"/>
          <p:cNvSpPr txBox="1">
            <a:spLocks noGrp="1"/>
          </p:cNvSpPr>
          <p:nvPr>
            <p:ph type="subTitle" idx="1"/>
          </p:nvPr>
        </p:nvSpPr>
        <p:spPr>
          <a:xfrm>
            <a:off x="2137225" y="2850039"/>
            <a:ext cx="48705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57" name="Shape 57"/>
          <p:cNvSpPr txBox="1">
            <a:spLocks noGrp="1"/>
          </p:cNvSpPr>
          <p:nvPr>
            <p:ph type="title"/>
          </p:nvPr>
        </p:nvSpPr>
        <p:spPr>
          <a:xfrm>
            <a:off x="311700" y="1304850"/>
            <a:ext cx="8520600" cy="1538400"/>
          </a:xfrm>
          <a:prstGeom prst="rect">
            <a:avLst/>
          </a:prstGeom>
        </p:spPr>
        <p:txBody>
          <a:bodyPr lIns="91425" tIns="91425" rIns="91425" bIns="91425" anchor="ctr" anchorCtr="0"/>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a:endParaRPr/>
          </a:p>
        </p:txBody>
      </p:sp>
      <p:sp>
        <p:nvSpPr>
          <p:cNvPr id="58" name="Shape 58"/>
          <p:cNvSpPr txBox="1">
            <a:spLocks noGrp="1"/>
          </p:cNvSpPr>
          <p:nvPr>
            <p:ph type="body" idx="1"/>
          </p:nvPr>
        </p:nvSpPr>
        <p:spPr>
          <a:xfrm>
            <a:off x="311700" y="2995650"/>
            <a:ext cx="85206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9" name="Shape 5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3" name="Shape 23"/>
          <p:cNvSpPr txBox="1">
            <a:spLocks noGrp="1"/>
          </p:cNvSpPr>
          <p:nvPr>
            <p:ph type="title"/>
          </p:nvPr>
        </p:nvSpPr>
        <p:spPr>
          <a:xfrm>
            <a:off x="311700" y="814800"/>
            <a:ext cx="8571300" cy="942000"/>
          </a:xfrm>
          <a:prstGeom prst="rect">
            <a:avLst/>
          </a:prstGeom>
        </p:spPr>
        <p:txBody>
          <a:bodyPr lIns="91425" tIns="91425" rIns="91425" bIns="91425" anchor="ctr"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311700" y="1266325"/>
            <a:ext cx="8520600" cy="330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body" idx="1"/>
          </p:nvPr>
        </p:nvSpPr>
        <p:spPr>
          <a:xfrm>
            <a:off x="3117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3" name="Shape 33"/>
          <p:cNvSpPr txBox="1">
            <a:spLocks noGrp="1"/>
          </p:cNvSpPr>
          <p:nvPr>
            <p:ph type="body" idx="2"/>
          </p:nvPr>
        </p:nvSpPr>
        <p:spPr>
          <a:xfrm>
            <a:off x="48324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6"/>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526350"/>
            <a:ext cx="5613600" cy="4090800"/>
          </a:xfrm>
          <a:prstGeom prst="rect">
            <a:avLst/>
          </a:prstGeom>
        </p:spPr>
        <p:txBody>
          <a:bodyPr lIns="91425" tIns="91425" rIns="91425" bIns="91425" anchor="ctr" anchorCtr="0"/>
          <a:lstStyle>
            <a:lvl1pPr lvl="0">
              <a:spcBef>
                <a:spcPts val="0"/>
              </a:spcBef>
              <a:buClr>
                <a:schemeClr val="dk2"/>
              </a:buClr>
              <a:buSzPct val="100000"/>
              <a:defRPr sz="5400" b="0">
                <a:solidFill>
                  <a:schemeClr val="dk2"/>
                </a:solidFill>
              </a:defRPr>
            </a:lvl1pPr>
            <a:lvl2pPr lvl="1">
              <a:spcBef>
                <a:spcPts val="0"/>
              </a:spcBef>
              <a:buClr>
                <a:schemeClr val="dk2"/>
              </a:buClr>
              <a:buSzPct val="100000"/>
              <a:defRPr sz="5400" b="0">
                <a:solidFill>
                  <a:schemeClr val="dk2"/>
                </a:solidFill>
              </a:defRPr>
            </a:lvl2pPr>
            <a:lvl3pPr lvl="2">
              <a:spcBef>
                <a:spcPts val="0"/>
              </a:spcBef>
              <a:buClr>
                <a:schemeClr val="dk2"/>
              </a:buClr>
              <a:buSzPct val="100000"/>
              <a:defRPr sz="5400" b="0">
                <a:solidFill>
                  <a:schemeClr val="dk2"/>
                </a:solidFill>
              </a:defRPr>
            </a:lvl3pPr>
            <a:lvl4pPr lvl="3">
              <a:spcBef>
                <a:spcPts val="0"/>
              </a:spcBef>
              <a:buClr>
                <a:schemeClr val="dk2"/>
              </a:buClr>
              <a:buSzPct val="100000"/>
              <a:defRPr sz="5400" b="0">
                <a:solidFill>
                  <a:schemeClr val="dk2"/>
                </a:solidFill>
              </a:defRPr>
            </a:lvl4pPr>
            <a:lvl5pPr lvl="4">
              <a:spcBef>
                <a:spcPts val="0"/>
              </a:spcBef>
              <a:buClr>
                <a:schemeClr val="dk2"/>
              </a:buClr>
              <a:buSzPct val="100000"/>
              <a:defRPr sz="5400" b="0">
                <a:solidFill>
                  <a:schemeClr val="dk2"/>
                </a:solidFill>
              </a:defRPr>
            </a:lvl5pPr>
            <a:lvl6pPr lvl="5">
              <a:spcBef>
                <a:spcPts val="0"/>
              </a:spcBef>
              <a:buClr>
                <a:schemeClr val="dk2"/>
              </a:buClr>
              <a:buSzPct val="100000"/>
              <a:defRPr sz="5400" b="0">
                <a:solidFill>
                  <a:schemeClr val="dk2"/>
                </a:solidFill>
              </a:defRPr>
            </a:lvl6pPr>
            <a:lvl7pPr lvl="6">
              <a:spcBef>
                <a:spcPts val="0"/>
              </a:spcBef>
              <a:buClr>
                <a:schemeClr val="dk2"/>
              </a:buClr>
              <a:buSzPct val="100000"/>
              <a:defRPr sz="5400" b="0">
                <a:solidFill>
                  <a:schemeClr val="dk2"/>
                </a:solidFill>
              </a:defRPr>
            </a:lvl7pPr>
            <a:lvl8pPr lvl="7">
              <a:spcBef>
                <a:spcPts val="0"/>
              </a:spcBef>
              <a:buClr>
                <a:schemeClr val="dk2"/>
              </a:buClr>
              <a:buSzPct val="100000"/>
              <a:defRPr sz="5400" b="0">
                <a:solidFill>
                  <a:schemeClr val="dk2"/>
                </a:solidFill>
              </a:defRPr>
            </a:lvl8pPr>
            <a:lvl9pPr lvl="8">
              <a:spcBef>
                <a:spcPts val="0"/>
              </a:spcBef>
              <a:buClr>
                <a:schemeClr val="dk2"/>
              </a:buClr>
              <a:buSzPct val="100000"/>
              <a:defRPr sz="5400" b="0">
                <a:solidFill>
                  <a:schemeClr val="dk2"/>
                </a:solidFill>
              </a:defRPr>
            </a:lvl9pPr>
          </a:lstStyle>
          <a:p>
            <a:endParaRPr/>
          </a:p>
        </p:txBody>
      </p:sp>
      <p:sp>
        <p:nvSpPr>
          <p:cNvPr id="44" name="Shape 4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cxnSp>
        <p:nvCxnSpPr>
          <p:cNvPr id="47" name="Shape 47"/>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8" name="Shape 48"/>
          <p:cNvSpPr txBox="1">
            <a:spLocks noGrp="1"/>
          </p:cNvSpPr>
          <p:nvPr>
            <p:ph type="title"/>
          </p:nvPr>
        </p:nvSpPr>
        <p:spPr>
          <a:xfrm>
            <a:off x="265500" y="1039675"/>
            <a:ext cx="4045200" cy="16758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9" name="Shape 49"/>
          <p:cNvSpPr txBox="1">
            <a:spLocks noGrp="1"/>
          </p:cNvSpPr>
          <p:nvPr>
            <p:ph type="subTitle" idx="1"/>
          </p:nvPr>
        </p:nvSpPr>
        <p:spPr>
          <a:xfrm>
            <a:off x="265500" y="27268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11700" y="4230725"/>
            <a:ext cx="5998800" cy="598800"/>
          </a:xfrm>
          <a:prstGeom prst="rect">
            <a:avLst/>
          </a:prstGeom>
        </p:spPr>
        <p:txBody>
          <a:bodyPr lIns="91425" tIns="91425" rIns="91425" bIns="91425" anchor="ctr" anchorCtr="0"/>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a:endParaRPr/>
          </a:p>
        </p:txBody>
      </p:sp>
      <p:sp>
        <p:nvSpPr>
          <p:cNvPr id="54" name="Shape 5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lstStyle>
            <a:lvl1pPr lvl="0">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endParaRPr lang="en" sz="1000">
              <a:solidFill>
                <a:schemeClr val="dk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hyperlink" Target="https://www.w3schools.com/js/js_debugging.asp"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hyperlink" Target="https://www.w3schools.com/js/js_htmldom_eventlistener.asp" TargetMode="External"/><Relationship Id="rId5" Type="http://schemas.openxmlformats.org/officeDocument/2006/relationships/hyperlink" Target="http://idratherbewriting.com/events-and-listeners-javascript/" TargetMode="External"/><Relationship Id="rId4" Type="http://schemas.openxmlformats.org/officeDocument/2006/relationships/hyperlink" Target="http://blog.teamtreehouse.com/mastering-developer-tools-console"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1004150" y="1751764"/>
            <a:ext cx="7136700" cy="1022400"/>
          </a:xfrm>
          <a:prstGeom prst="rect">
            <a:avLst/>
          </a:prstGeom>
        </p:spPr>
        <p:txBody>
          <a:bodyPr lIns="91425" tIns="91425" rIns="91425" bIns="91425" anchor="b" anchorCtr="0">
            <a:noAutofit/>
          </a:bodyPr>
          <a:lstStyle/>
          <a:p>
            <a:pPr lvl="0">
              <a:spcBef>
                <a:spcPts val="0"/>
              </a:spcBef>
              <a:buNone/>
            </a:pPr>
            <a:r>
              <a:rPr lang="en"/>
              <a:t>JavaScript</a:t>
            </a:r>
          </a:p>
        </p:txBody>
      </p:sp>
      <p:sp>
        <p:nvSpPr>
          <p:cNvPr id="67" name="Shape 67"/>
          <p:cNvSpPr txBox="1">
            <a:spLocks noGrp="1"/>
          </p:cNvSpPr>
          <p:nvPr>
            <p:ph type="subTitle" idx="1"/>
          </p:nvPr>
        </p:nvSpPr>
        <p:spPr>
          <a:xfrm>
            <a:off x="2137225" y="2850039"/>
            <a:ext cx="4870500" cy="792600"/>
          </a:xfrm>
          <a:prstGeom prst="rect">
            <a:avLst/>
          </a:prstGeom>
        </p:spPr>
        <p:txBody>
          <a:bodyPr lIns="91425" tIns="91425" rIns="91425" bIns="91425" anchor="t" anchorCtr="0">
            <a:noAutofit/>
          </a:bodyPr>
          <a:lstStyle/>
          <a:p>
            <a:pPr lvl="0" rtl="0">
              <a:spcBef>
                <a:spcPts val="0"/>
              </a:spcBef>
              <a:buNone/>
            </a:pPr>
            <a:r>
              <a:rPr lang="en" dirty="0"/>
              <a:t>Interacting with HTML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noAutofit/>
          </a:bodyPr>
          <a:lstStyle/>
          <a:p>
            <a:pPr marL="0" marR="0" lvl="0" indent="-69850" algn="l" rtl="0">
              <a:lnSpc>
                <a:spcPct val="100000"/>
              </a:lnSpc>
              <a:spcBef>
                <a:spcPts val="0"/>
              </a:spcBef>
              <a:spcAft>
                <a:spcPts val="0"/>
              </a:spcAft>
              <a:buClr>
                <a:srgbClr val="000000"/>
              </a:buClr>
              <a:buSzPct val="30555"/>
              <a:buFont typeface="Arial"/>
              <a:buNone/>
            </a:pPr>
            <a:r>
              <a:rPr lang="en" dirty="0"/>
              <a:t>Key terms</a:t>
            </a:r>
          </a:p>
        </p:txBody>
      </p:sp>
      <p:sp>
        <p:nvSpPr>
          <p:cNvPr id="85" name="Shape 85"/>
          <p:cNvSpPr txBox="1">
            <a:spLocks noGrp="1"/>
          </p:cNvSpPr>
          <p:nvPr>
            <p:ph type="body" idx="1"/>
          </p:nvPr>
        </p:nvSpPr>
        <p:spPr>
          <a:xfrm>
            <a:off x="912000" y="2793441"/>
            <a:ext cx="7643995" cy="2059914"/>
          </a:xfrm>
          <a:prstGeom prst="rect">
            <a:avLst/>
          </a:prstGeom>
          <a:noFill/>
          <a:ln>
            <a:noFill/>
          </a:ln>
        </p:spPr>
        <p:txBody>
          <a:bodyPr lIns="91425" tIns="91425" rIns="91425" bIns="91425" anchor="t" anchorCtr="0">
            <a:noAutofit/>
          </a:bodyPr>
          <a:lstStyle/>
          <a:p>
            <a:pPr lvl="0">
              <a:lnSpc>
                <a:spcPct val="100000"/>
              </a:lnSpc>
              <a:spcAft>
                <a:spcPts val="0"/>
              </a:spcAft>
              <a:buSzPct val="25000"/>
            </a:pPr>
            <a:r>
              <a:rPr lang="en" sz="1400" b="0" i="0" u="none" strike="noStrike" cap="none" dirty="0">
                <a:solidFill>
                  <a:srgbClr val="0000CD"/>
                </a:solidFill>
                <a:highlight>
                  <a:srgbClr val="FFFFFF"/>
                </a:highlight>
                <a:latin typeface="Courier" pitchFamily="2" charset="0"/>
                <a:ea typeface="Consolas"/>
                <a:cs typeface="Consolas"/>
                <a:sym typeface="Consolas"/>
              </a:rPr>
              <a:t>&lt;html&gt;</a:t>
            </a:r>
            <a:br>
              <a:rPr lang="en" sz="1400" b="0" i="0" u="none" strike="noStrike" cap="none" dirty="0">
                <a:solidFill>
                  <a:srgbClr val="0000CD"/>
                </a:solidFill>
                <a:highlight>
                  <a:srgbClr val="FFFFFF"/>
                </a:highlight>
                <a:latin typeface="Courier" pitchFamily="2" charset="0"/>
                <a:ea typeface="Consolas"/>
                <a:cs typeface="Consolas"/>
                <a:sym typeface="Consolas"/>
              </a:rPr>
            </a:br>
            <a:r>
              <a:rPr lang="en" sz="1400" b="0" i="0" u="none" strike="noStrike" cap="none" dirty="0">
                <a:solidFill>
                  <a:srgbClr val="0000CD"/>
                </a:solidFill>
                <a:highlight>
                  <a:srgbClr val="FFFFFF"/>
                </a:highlight>
                <a:latin typeface="Courier" pitchFamily="2" charset="0"/>
                <a:ea typeface="Consolas"/>
                <a:cs typeface="Consolas"/>
                <a:sym typeface="Consolas"/>
              </a:rPr>
              <a:t>  &lt;body&gt;</a:t>
            </a:r>
            <a:br>
              <a:rPr lang="en" sz="1400" b="0" i="0" u="none" strike="noStrike" cap="none" dirty="0">
                <a:solidFill>
                  <a:srgbClr val="0000CD"/>
                </a:solidFill>
                <a:highlight>
                  <a:srgbClr val="FFFFFF"/>
                </a:highlight>
                <a:latin typeface="Courier" pitchFamily="2" charset="0"/>
                <a:ea typeface="Consolas"/>
                <a:cs typeface="Consolas"/>
                <a:sym typeface="Consolas"/>
              </a:rPr>
            </a:br>
            <a:r>
              <a:rPr lang="en" sz="1400" b="0" i="0" u="none" strike="noStrike" cap="none" dirty="0">
                <a:solidFill>
                  <a:srgbClr val="0000CD"/>
                </a:solidFill>
                <a:highlight>
                  <a:srgbClr val="FFFFFF"/>
                </a:highlight>
                <a:latin typeface="Courier" pitchFamily="2" charset="0"/>
                <a:ea typeface="Consolas"/>
                <a:cs typeface="Consolas"/>
                <a:sym typeface="Consolas"/>
              </a:rPr>
              <a:t>    &lt;p id</a:t>
            </a:r>
            <a:r>
              <a:rPr lang="en" sz="1400" dirty="0">
                <a:solidFill>
                  <a:srgbClr val="0000CD"/>
                </a:solidFill>
                <a:highlight>
                  <a:srgbClr val="FFFFFF"/>
                </a:highlight>
                <a:latin typeface="Courier" pitchFamily="2" charset="0"/>
                <a:ea typeface="Consolas"/>
                <a:cs typeface="Consolas"/>
                <a:sym typeface="Consolas"/>
              </a:rPr>
              <a:t>='demo'&gt;&lt;/</a:t>
            </a:r>
            <a:r>
              <a:rPr lang="en" sz="1400" b="0" i="0" u="none" strike="noStrike" cap="none" dirty="0">
                <a:solidFill>
                  <a:srgbClr val="0000CD"/>
                </a:solidFill>
                <a:highlight>
                  <a:srgbClr val="FFFFFF"/>
                </a:highlight>
                <a:latin typeface="Courier" pitchFamily="2" charset="0"/>
                <a:ea typeface="Consolas"/>
                <a:cs typeface="Consolas"/>
                <a:sym typeface="Consolas"/>
              </a:rPr>
              <a:t>p&gt;</a:t>
            </a:r>
            <a:br>
              <a:rPr lang="en" sz="1400" b="0" i="0" u="none" strike="noStrike" cap="none" dirty="0">
                <a:solidFill>
                  <a:srgbClr val="0000CD"/>
                </a:solidFill>
                <a:highlight>
                  <a:srgbClr val="FFFFFF"/>
                </a:highlight>
                <a:latin typeface="Courier" pitchFamily="2" charset="0"/>
                <a:ea typeface="Consolas"/>
                <a:cs typeface="Consolas"/>
                <a:sym typeface="Consolas"/>
              </a:rPr>
            </a:br>
            <a:r>
              <a:rPr lang="en" sz="1400" dirty="0">
                <a:solidFill>
                  <a:srgbClr val="0000CD"/>
                </a:solidFill>
                <a:highlight>
                  <a:srgbClr val="FFFFFF"/>
                </a:highlight>
                <a:latin typeface="Courier" pitchFamily="2" charset="0"/>
                <a:ea typeface="Consolas"/>
                <a:cs typeface="Consolas"/>
                <a:sym typeface="Consolas"/>
              </a:rPr>
              <a:t>    </a:t>
            </a:r>
            <a:r>
              <a:rPr lang="en" sz="1400" b="0" i="0" u="none" strike="noStrike" cap="none" dirty="0">
                <a:solidFill>
                  <a:srgbClr val="0000CD"/>
                </a:solidFill>
                <a:highlight>
                  <a:srgbClr val="FFFFFF"/>
                </a:highlight>
                <a:latin typeface="Courier" pitchFamily="2" charset="0"/>
                <a:ea typeface="Consolas"/>
                <a:cs typeface="Consolas"/>
                <a:sym typeface="Consolas"/>
              </a:rPr>
              <a:t>&lt;script&gt;</a:t>
            </a:r>
            <a:br>
              <a:rPr lang="en" sz="1400" b="0" i="0" u="none" strike="noStrike" cap="none" dirty="0">
                <a:solidFill>
                  <a:srgbClr val="0000CD"/>
                </a:solidFill>
                <a:highlight>
                  <a:srgbClr val="FFFFFF"/>
                </a:highlight>
                <a:latin typeface="Courier" pitchFamily="2" charset="0"/>
                <a:ea typeface="Consolas"/>
                <a:cs typeface="Consolas"/>
                <a:sym typeface="Consolas"/>
              </a:rPr>
            </a:br>
            <a:r>
              <a:rPr lang="en" sz="1400" dirty="0">
                <a:solidFill>
                  <a:srgbClr val="0000CD"/>
                </a:solidFill>
                <a:highlight>
                  <a:srgbClr val="FFFFFF"/>
                </a:highlight>
                <a:latin typeface="Courier" pitchFamily="2" charset="0"/>
                <a:ea typeface="Consolas"/>
                <a:cs typeface="Consolas"/>
                <a:sym typeface="Consolas"/>
              </a:rPr>
              <a:t>      </a:t>
            </a:r>
            <a:r>
              <a:rPr lang="en" sz="1400" b="0" i="0" u="none" strike="noStrike" cap="none" dirty="0" err="1">
                <a:solidFill>
                  <a:srgbClr val="0000CD"/>
                </a:solidFill>
                <a:highlight>
                  <a:srgbClr val="FFFFFF"/>
                </a:highlight>
                <a:latin typeface="Courier" pitchFamily="2" charset="0"/>
                <a:ea typeface="Consolas"/>
                <a:cs typeface="Consolas"/>
                <a:sym typeface="Consolas"/>
              </a:rPr>
              <a:t>document.</a:t>
            </a:r>
            <a:r>
              <a:rPr lang="en" sz="1400" b="1" i="0" u="none" strike="noStrike" cap="none" dirty="0" err="1">
                <a:solidFill>
                  <a:srgbClr val="0000CD"/>
                </a:solidFill>
                <a:highlight>
                  <a:srgbClr val="00FF00"/>
                </a:highlight>
                <a:latin typeface="Courier" pitchFamily="2" charset="0"/>
                <a:ea typeface="Consolas"/>
                <a:cs typeface="Consolas"/>
                <a:sym typeface="Consolas"/>
              </a:rPr>
              <a:t>getElementById</a:t>
            </a:r>
            <a:r>
              <a:rPr lang="en" sz="1400" dirty="0">
                <a:solidFill>
                  <a:srgbClr val="0000CD"/>
                </a:solidFill>
                <a:highlight>
                  <a:srgbClr val="FFFFFF"/>
                </a:highlight>
                <a:latin typeface="Courier" pitchFamily="2" charset="0"/>
                <a:ea typeface="Consolas"/>
                <a:cs typeface="Consolas"/>
                <a:sym typeface="Consolas"/>
              </a:rPr>
              <a:t>('demo').</a:t>
            </a:r>
            <a:r>
              <a:rPr lang="en" sz="1400" b="1" i="0" u="none" strike="noStrike" cap="none" dirty="0">
                <a:solidFill>
                  <a:schemeClr val="bg1"/>
                </a:solidFill>
                <a:highlight>
                  <a:srgbClr val="FF00FF"/>
                </a:highlight>
                <a:latin typeface="Courier" pitchFamily="2" charset="0"/>
                <a:ea typeface="Consolas"/>
                <a:cs typeface="Consolas"/>
                <a:sym typeface="Consolas"/>
              </a:rPr>
              <a:t>innerHTML</a:t>
            </a:r>
            <a:r>
              <a:rPr lang="en" sz="1400" b="0" i="0" u="none" strike="noStrike" cap="none" dirty="0">
                <a:solidFill>
                  <a:srgbClr val="0000CD"/>
                </a:solidFill>
                <a:highlight>
                  <a:srgbClr val="FFFFFF"/>
                </a:highlight>
                <a:latin typeface="Courier" pitchFamily="2" charset="0"/>
                <a:ea typeface="Consolas"/>
                <a:cs typeface="Consolas"/>
                <a:sym typeface="Consolas"/>
              </a:rPr>
              <a:t> = </a:t>
            </a:r>
            <a:r>
              <a:rPr lang="en" sz="1400" dirty="0">
                <a:solidFill>
                  <a:srgbClr val="0000CD"/>
                </a:solidFill>
                <a:highlight>
                  <a:srgbClr val="FFFFFF"/>
                </a:highlight>
                <a:latin typeface="Courier" pitchFamily="2" charset="0"/>
                <a:ea typeface="Consolas"/>
                <a:cs typeface="Consolas"/>
                <a:sym typeface="Consolas"/>
              </a:rPr>
              <a:t>'Hi!';</a:t>
            </a:r>
            <a:endParaRPr lang="en" sz="1400" b="0" i="0" u="none" strike="noStrike" cap="none" dirty="0">
              <a:solidFill>
                <a:srgbClr val="0000CD"/>
              </a:solidFill>
              <a:highlight>
                <a:srgbClr val="FFFFFF"/>
              </a:highlight>
              <a:latin typeface="Courier" pitchFamily="2" charset="0"/>
              <a:ea typeface="Consolas"/>
              <a:cs typeface="Consolas"/>
              <a:sym typeface="Consolas"/>
            </a:endParaRPr>
          </a:p>
          <a:p>
            <a:pPr marL="0" marR="0" lvl="0" indent="0" algn="l" rtl="0">
              <a:lnSpc>
                <a:spcPct val="100000"/>
              </a:lnSpc>
              <a:spcBef>
                <a:spcPts val="0"/>
              </a:spcBef>
              <a:spcAft>
                <a:spcPts val="0"/>
              </a:spcAft>
              <a:buClr>
                <a:schemeClr val="dk2"/>
              </a:buClr>
              <a:buSzPct val="25000"/>
              <a:buFont typeface="Source Code Pro"/>
              <a:buNone/>
            </a:pPr>
            <a:r>
              <a:rPr lang="en" sz="1400" b="0" i="0" u="none" strike="noStrike" cap="none" dirty="0">
                <a:solidFill>
                  <a:srgbClr val="0000CD"/>
                </a:solidFill>
                <a:highlight>
                  <a:srgbClr val="FFFFFF"/>
                </a:highlight>
                <a:latin typeface="Courier" pitchFamily="2" charset="0"/>
                <a:ea typeface="Consolas"/>
                <a:cs typeface="Consolas"/>
                <a:sym typeface="Consolas"/>
              </a:rPr>
              <a:t>    &lt;/script&gt;</a:t>
            </a:r>
            <a:br>
              <a:rPr lang="en" sz="1400" b="0" i="0" u="none" strike="noStrike" cap="none" dirty="0">
                <a:solidFill>
                  <a:srgbClr val="0000CD"/>
                </a:solidFill>
                <a:highlight>
                  <a:srgbClr val="FFFFFF"/>
                </a:highlight>
                <a:latin typeface="Courier" pitchFamily="2" charset="0"/>
                <a:ea typeface="Consolas"/>
                <a:cs typeface="Consolas"/>
                <a:sym typeface="Consolas"/>
              </a:rPr>
            </a:br>
            <a:r>
              <a:rPr lang="en" sz="1400" dirty="0">
                <a:solidFill>
                  <a:srgbClr val="0000CD"/>
                </a:solidFill>
                <a:highlight>
                  <a:srgbClr val="FFFFFF"/>
                </a:highlight>
                <a:latin typeface="Courier" pitchFamily="2" charset="0"/>
                <a:ea typeface="Consolas"/>
                <a:cs typeface="Consolas"/>
                <a:sym typeface="Consolas"/>
              </a:rPr>
              <a:t>  </a:t>
            </a:r>
            <a:r>
              <a:rPr lang="en" sz="1400" b="0" i="0" u="none" strike="noStrike" cap="none" dirty="0">
                <a:solidFill>
                  <a:srgbClr val="0000CD"/>
                </a:solidFill>
                <a:highlight>
                  <a:srgbClr val="FFFFFF"/>
                </a:highlight>
                <a:latin typeface="Courier" pitchFamily="2" charset="0"/>
                <a:ea typeface="Consolas"/>
                <a:cs typeface="Consolas"/>
                <a:sym typeface="Consolas"/>
              </a:rPr>
              <a:t>&lt;/body&gt;</a:t>
            </a:r>
            <a:br>
              <a:rPr lang="en" sz="1400" b="0" i="0" u="none" strike="noStrike" cap="none" dirty="0">
                <a:solidFill>
                  <a:srgbClr val="0000CD"/>
                </a:solidFill>
                <a:highlight>
                  <a:srgbClr val="FFFFFF"/>
                </a:highlight>
                <a:latin typeface="Courier" pitchFamily="2" charset="0"/>
                <a:ea typeface="Consolas"/>
                <a:cs typeface="Consolas"/>
                <a:sym typeface="Consolas"/>
              </a:rPr>
            </a:br>
            <a:r>
              <a:rPr lang="en" sz="1400" b="0" i="0" u="none" strike="noStrike" cap="none" dirty="0">
                <a:solidFill>
                  <a:srgbClr val="0000CD"/>
                </a:solidFill>
                <a:highlight>
                  <a:srgbClr val="FFFFFF"/>
                </a:highlight>
                <a:latin typeface="Courier" pitchFamily="2" charset="0"/>
                <a:ea typeface="Consolas"/>
                <a:cs typeface="Consolas"/>
                <a:sym typeface="Consolas"/>
              </a:rPr>
              <a:t>&lt;/html&gt;</a:t>
            </a:r>
          </a:p>
        </p:txBody>
      </p:sp>
      <p:sp>
        <p:nvSpPr>
          <p:cNvPr id="86" name="Shape 86"/>
          <p:cNvSpPr txBox="1">
            <a:spLocks noGrp="1"/>
          </p:cNvSpPr>
          <p:nvPr>
            <p:ph type="body" idx="1"/>
          </p:nvPr>
        </p:nvSpPr>
        <p:spPr>
          <a:xfrm>
            <a:off x="336436" y="1152425"/>
            <a:ext cx="4080264" cy="1641016"/>
          </a:xfrm>
          <a:prstGeom prst="rect">
            <a:avLst/>
          </a:prstGeom>
          <a:noFill/>
          <a:ln>
            <a:noFill/>
          </a:ln>
        </p:spPr>
        <p:txBody>
          <a:bodyPr lIns="91425" tIns="91425" rIns="91425" bIns="91425" anchor="t" anchorCtr="0">
            <a:noAutofit/>
          </a:bodyPr>
          <a:lstStyle/>
          <a:p>
            <a:pPr marL="457200" marR="0" lvl="0" indent="-304800" algn="l" rtl="0">
              <a:lnSpc>
                <a:spcPct val="100000"/>
              </a:lnSpc>
              <a:spcBef>
                <a:spcPts val="0"/>
              </a:spcBef>
              <a:spcAft>
                <a:spcPts val="0"/>
              </a:spcAft>
              <a:buClr>
                <a:schemeClr val="dk2"/>
              </a:buClr>
              <a:buSzPct val="25000"/>
              <a:buFont typeface="Source Code Pro"/>
              <a:buNone/>
            </a:pPr>
            <a:r>
              <a:rPr lang="en" b="0" i="0" u="none" strike="noStrike" cap="none" dirty="0">
                <a:solidFill>
                  <a:schemeClr val="dk2"/>
                </a:solidFill>
              </a:rPr>
              <a:t>A </a:t>
            </a:r>
            <a:r>
              <a:rPr lang="en" b="1" i="0" u="none" strike="noStrike" cap="none" dirty="0">
                <a:solidFill>
                  <a:schemeClr val="dk2"/>
                </a:solidFill>
              </a:rPr>
              <a:t>property</a:t>
            </a:r>
            <a:r>
              <a:rPr lang="en" b="0" i="0" u="none" strike="noStrike" cap="none" dirty="0">
                <a:solidFill>
                  <a:schemeClr val="dk2"/>
                </a:solidFill>
              </a:rPr>
              <a:t> is a value that you can get or set on a DOM node (like changing the content of an HTML element)</a:t>
            </a:r>
          </a:p>
          <a:p>
            <a:pPr marL="457200" lvl="0" indent="-304800" rtl="0">
              <a:lnSpc>
                <a:spcPct val="100000"/>
              </a:lnSpc>
              <a:spcBef>
                <a:spcPts val="1600"/>
              </a:spcBef>
              <a:spcAft>
                <a:spcPts val="0"/>
              </a:spcAft>
              <a:buClr>
                <a:schemeClr val="dk2"/>
              </a:buClr>
              <a:buSzPct val="25000"/>
              <a:buFont typeface="Source Code Pro"/>
              <a:buNone/>
            </a:pPr>
            <a:r>
              <a:rPr lang="en" dirty="0" err="1">
                <a:solidFill>
                  <a:schemeClr val="bg1"/>
                </a:solidFill>
                <a:highlight>
                  <a:srgbClr val="FF00FF"/>
                </a:highlight>
                <a:latin typeface="Consolas"/>
                <a:ea typeface="Consolas"/>
                <a:cs typeface="Consolas"/>
                <a:sym typeface="Consolas"/>
              </a:rPr>
              <a:t>innerHTML</a:t>
            </a:r>
            <a:r>
              <a:rPr lang="en" dirty="0"/>
              <a:t> is a property</a:t>
            </a:r>
          </a:p>
        </p:txBody>
      </p:sp>
      <p:sp>
        <p:nvSpPr>
          <p:cNvPr id="5" name="Shape 86">
            <a:extLst>
              <a:ext uri="{FF2B5EF4-FFF2-40B4-BE49-F238E27FC236}">
                <a16:creationId xmlns:a16="http://schemas.microsoft.com/office/drawing/2014/main" id="{50445044-0C30-3B4D-9F87-4D48F726C093}"/>
              </a:ext>
            </a:extLst>
          </p:cNvPr>
          <p:cNvSpPr txBox="1">
            <a:spLocks/>
          </p:cNvSpPr>
          <p:nvPr/>
        </p:nvSpPr>
        <p:spPr>
          <a:xfrm>
            <a:off x="4692769" y="1152425"/>
            <a:ext cx="3864633" cy="1641016"/>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marL="457200" indent="-304800">
              <a:lnSpc>
                <a:spcPct val="100000"/>
              </a:lnSpc>
              <a:spcBef>
                <a:spcPts val="1600"/>
              </a:spcBef>
              <a:spcAft>
                <a:spcPts val="0"/>
              </a:spcAft>
              <a:buSzPct val="25000"/>
            </a:pPr>
            <a:r>
              <a:rPr lang="en" dirty="0"/>
              <a:t>A </a:t>
            </a:r>
            <a:r>
              <a:rPr lang="en" b="1" dirty="0"/>
              <a:t>method</a:t>
            </a:r>
            <a:r>
              <a:rPr lang="en" dirty="0"/>
              <a:t> is a function you can do on an Object such as </a:t>
            </a:r>
            <a:r>
              <a:rPr lang="en" dirty="0">
                <a:solidFill>
                  <a:srgbClr val="0000CD"/>
                </a:solidFill>
                <a:latin typeface="Courier" pitchFamily="2" charset="0"/>
                <a:ea typeface="Consolas"/>
                <a:cs typeface="Consolas"/>
                <a:sym typeface="Consolas"/>
              </a:rPr>
              <a:t>document</a:t>
            </a:r>
            <a:r>
              <a:rPr lang="en" dirty="0"/>
              <a:t> (like add or deleting an HTML element)</a:t>
            </a:r>
          </a:p>
          <a:p>
            <a:pPr marL="457200" indent="-304800">
              <a:lnSpc>
                <a:spcPct val="100000"/>
              </a:lnSpc>
              <a:spcBef>
                <a:spcPts val="1600"/>
              </a:spcBef>
              <a:spcAft>
                <a:spcPts val="0"/>
              </a:spcAft>
              <a:buSzPct val="25000"/>
              <a:buFont typeface="Source Code Pro"/>
              <a:buNone/>
            </a:pPr>
            <a:r>
              <a:rPr lang="en" dirty="0" err="1">
                <a:highlight>
                  <a:srgbClr val="00FF00"/>
                </a:highlight>
                <a:latin typeface="Consolas"/>
                <a:ea typeface="Consolas"/>
                <a:cs typeface="Consolas"/>
                <a:sym typeface="Consolas"/>
              </a:rPr>
              <a:t>getElementById</a:t>
            </a:r>
            <a:r>
              <a:rPr lang="en" dirty="0">
                <a:latin typeface="Consolas"/>
                <a:ea typeface="Consolas"/>
                <a:cs typeface="Consolas"/>
                <a:sym typeface="Consolas"/>
              </a:rPr>
              <a:t>()</a:t>
            </a:r>
            <a:r>
              <a:rPr lang="en" dirty="0"/>
              <a:t> is a method</a:t>
            </a:r>
          </a:p>
        </p:txBody>
      </p:sp>
    </p:spTree>
    <p:extLst>
      <p:ext uri="{BB962C8B-B14F-4D97-AF65-F5344CB8AC3E}">
        <p14:creationId xmlns:p14="http://schemas.microsoft.com/office/powerpoint/2010/main" val="299369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noAutofit/>
          </a:bodyPr>
          <a:lstStyle/>
          <a:p>
            <a:pPr lvl="0" rtl="0">
              <a:spcBef>
                <a:spcPts val="0"/>
              </a:spcBef>
              <a:buClr>
                <a:srgbClr val="000000"/>
              </a:buClr>
              <a:buSzPct val="26190"/>
              <a:buFont typeface="Arial"/>
              <a:buNone/>
            </a:pPr>
            <a:r>
              <a:rPr lang="en" dirty="0"/>
              <a:t>Working with HTML elements</a:t>
            </a:r>
          </a:p>
        </p:txBody>
      </p:sp>
      <p:sp>
        <p:nvSpPr>
          <p:cNvPr id="92" name="Shape 92"/>
          <p:cNvSpPr txBox="1">
            <a:spLocks noGrp="1"/>
          </p:cNvSpPr>
          <p:nvPr>
            <p:ph type="body" idx="1"/>
          </p:nvPr>
        </p:nvSpPr>
        <p:spPr>
          <a:xfrm>
            <a:off x="311700" y="1266325"/>
            <a:ext cx="8520600" cy="3627222"/>
          </a:xfrm>
          <a:prstGeom prst="rect">
            <a:avLst/>
          </a:prstGeom>
          <a:noFill/>
          <a:ln>
            <a:noFill/>
          </a:ln>
        </p:spPr>
        <p:txBody>
          <a:bodyPr lIns="91425" tIns="91425" rIns="91425" bIns="91425" anchor="t" anchorCtr="0">
            <a:noAutofit/>
          </a:bodyPr>
          <a:lstStyle/>
          <a:p>
            <a:pPr marL="457200" marR="0" lvl="0" indent="-317500" algn="l" rtl="0">
              <a:lnSpc>
                <a:spcPct val="100000"/>
              </a:lnSpc>
              <a:spcBef>
                <a:spcPts val="0"/>
              </a:spcBef>
              <a:spcAft>
                <a:spcPts val="0"/>
              </a:spcAft>
              <a:buClr>
                <a:schemeClr val="dk2"/>
              </a:buClr>
              <a:buSzPct val="25000"/>
              <a:buFont typeface="Source Code Pro"/>
              <a:buNone/>
            </a:pPr>
            <a:r>
              <a:rPr lang="en" b="0" i="0" u="none" strike="noStrike" cap="none" dirty="0">
                <a:solidFill>
                  <a:schemeClr val="dk2"/>
                </a:solidFill>
              </a:rPr>
              <a:t>You can </a:t>
            </a:r>
            <a:r>
              <a:rPr lang="en" dirty="0"/>
              <a:t>select</a:t>
            </a:r>
            <a:r>
              <a:rPr lang="en" b="0" i="0" u="none" strike="noStrike" cap="none" dirty="0">
                <a:solidFill>
                  <a:schemeClr val="dk2"/>
                </a:solidFill>
              </a:rPr>
              <a:t> HTML elements from the DOM using selectors</a:t>
            </a:r>
          </a:p>
          <a:p>
            <a:pPr marL="457200" marR="0" lvl="0" indent="-317500" algn="l" rtl="0">
              <a:lnSpc>
                <a:spcPct val="100000"/>
              </a:lnSpc>
              <a:spcBef>
                <a:spcPts val="0"/>
              </a:spcBef>
              <a:spcAft>
                <a:spcPts val="0"/>
              </a:spcAft>
              <a:buClr>
                <a:schemeClr val="dk2"/>
              </a:buClr>
              <a:buSzPct val="25000"/>
              <a:buFont typeface="Source Code Pro"/>
              <a:buNone/>
            </a:pPr>
            <a:endParaRPr lang="en" b="0" i="0" u="none" strike="noStrike" cap="none" dirty="0">
              <a:solidFill>
                <a:schemeClr val="dk2"/>
              </a:solidFill>
            </a:endParaRPr>
          </a:p>
          <a:p>
            <a:pPr marL="609600" lvl="1">
              <a:lnSpc>
                <a:spcPct val="100000"/>
              </a:lnSpc>
              <a:spcBef>
                <a:spcPts val="1600"/>
              </a:spcBef>
              <a:spcAft>
                <a:spcPts val="0"/>
              </a:spcAft>
              <a:buSzPct val="25000"/>
            </a:pPr>
            <a:r>
              <a:rPr lang="en" sz="1200" b="0" i="0" u="none" strike="noStrike" cap="none" dirty="0">
                <a:solidFill>
                  <a:schemeClr val="dk2"/>
                </a:solidFill>
              </a:rPr>
              <a:t>by id			</a:t>
            </a:r>
            <a:r>
              <a:rPr lang="en" sz="1200" b="0" i="0" u="none" strike="noStrike" cap="none" dirty="0" err="1">
                <a:solidFill>
                  <a:srgbClr val="0000CD"/>
                </a:solidFill>
                <a:highlight>
                  <a:srgbClr val="FFFFFF"/>
                </a:highlight>
                <a:latin typeface="Courier" pitchFamily="2" charset="0"/>
                <a:ea typeface="Source Code Pro"/>
                <a:cs typeface="Consolas"/>
                <a:sym typeface="Source Code Pro"/>
              </a:rPr>
              <a:t>const</a:t>
            </a:r>
            <a:r>
              <a:rPr lang="en" sz="1200" b="0" i="0" u="none" strike="noStrike" cap="none" dirty="0">
                <a:solidFill>
                  <a:srgbClr val="000000"/>
                </a:solidFill>
                <a:highlight>
                  <a:srgbClr val="FFFFFF"/>
                </a:highlight>
                <a:latin typeface="Courier" pitchFamily="2" charset="0"/>
                <a:ea typeface="Source Code Pro"/>
                <a:cs typeface="Consolas"/>
                <a:sym typeface="Source Code Pro"/>
              </a:rPr>
              <a:t> x = </a:t>
            </a:r>
            <a:r>
              <a:rPr lang="en" sz="1200" b="0" i="0" u="none" strike="noStrike" cap="none" dirty="0" err="1">
                <a:solidFill>
                  <a:srgbClr val="000000"/>
                </a:solidFill>
                <a:highlight>
                  <a:srgbClr val="FFFFFF"/>
                </a:highlight>
                <a:latin typeface="Courier" pitchFamily="2" charset="0"/>
                <a:ea typeface="Source Code Pro"/>
                <a:cs typeface="Consolas"/>
                <a:sym typeface="Source Code Pro"/>
              </a:rPr>
              <a:t>document.getElementById</a:t>
            </a:r>
            <a:r>
              <a:rPr lang="en" sz="1200" b="0" i="0" u="none" strike="noStrike" cap="none" dirty="0">
                <a:solidFill>
                  <a:srgbClr val="000000"/>
                </a:solidFill>
                <a:highlight>
                  <a:srgbClr val="FFFFFF"/>
                </a:highlight>
                <a:latin typeface="Courier" pitchFamily="2" charset="0"/>
                <a:ea typeface="Source Code Pro"/>
                <a:cs typeface="Consolas"/>
                <a:sym typeface="Source Code Pro"/>
              </a:rPr>
              <a:t>(</a:t>
            </a:r>
            <a:r>
              <a:rPr lang="en" sz="1200" dirty="0">
                <a:solidFill>
                  <a:srgbClr val="A52A2A"/>
                </a:solidFill>
                <a:highlight>
                  <a:srgbClr val="FFFFFF"/>
                </a:highlight>
                <a:latin typeface="Courier" pitchFamily="2" charset="0"/>
                <a:ea typeface="Source Code Pro"/>
                <a:cs typeface="Consolas"/>
                <a:sym typeface="Source Code Pro"/>
              </a:rPr>
              <a:t>'intro'</a:t>
            </a:r>
            <a:r>
              <a:rPr lang="en" sz="1200" b="0" i="0" u="none" strike="noStrike" cap="none" dirty="0">
                <a:solidFill>
                  <a:srgbClr val="000000"/>
                </a:solidFill>
                <a:highlight>
                  <a:srgbClr val="FFFFFF"/>
                </a:highlight>
                <a:latin typeface="Courier" pitchFamily="2" charset="0"/>
                <a:ea typeface="Source Code Pro"/>
                <a:cs typeface="Consolas"/>
                <a:sym typeface="Source Code Pro"/>
              </a:rPr>
              <a:t>);</a:t>
            </a:r>
          </a:p>
          <a:p>
            <a:pPr marL="609600" lvl="1">
              <a:lnSpc>
                <a:spcPct val="100000"/>
              </a:lnSpc>
              <a:spcBef>
                <a:spcPts val="1600"/>
              </a:spcBef>
              <a:spcAft>
                <a:spcPts val="0"/>
              </a:spcAft>
              <a:buSzPct val="25000"/>
            </a:pPr>
            <a:r>
              <a:rPr lang="en" sz="1200" b="0" i="0" u="none" strike="noStrike" cap="none" dirty="0">
                <a:solidFill>
                  <a:schemeClr val="dk2"/>
                </a:solidFill>
              </a:rPr>
              <a:t>by tag name		</a:t>
            </a:r>
            <a:r>
              <a:rPr lang="en" sz="1200" dirty="0" err="1">
                <a:solidFill>
                  <a:srgbClr val="0000CD"/>
                </a:solidFill>
                <a:highlight>
                  <a:srgbClr val="FFFFFF"/>
                </a:highlight>
                <a:latin typeface="Courier" pitchFamily="2" charset="0"/>
                <a:cs typeface="Consolas"/>
                <a:sym typeface="Source Code Pro"/>
              </a:rPr>
              <a:t>const</a:t>
            </a:r>
            <a:r>
              <a:rPr lang="en" sz="1200" b="0" i="0" u="none" strike="noStrike" cap="none" dirty="0">
                <a:solidFill>
                  <a:srgbClr val="000000"/>
                </a:solidFill>
                <a:highlight>
                  <a:srgbClr val="FFFFFF"/>
                </a:highlight>
                <a:latin typeface="Courier" pitchFamily="2" charset="0"/>
                <a:ea typeface="Source Code Pro"/>
                <a:cs typeface="Consolas"/>
                <a:sym typeface="Source Code Pro"/>
              </a:rPr>
              <a:t> x = </a:t>
            </a:r>
            <a:r>
              <a:rPr lang="en" sz="1200" b="0" i="0" u="none" strike="noStrike" cap="none" dirty="0" err="1">
                <a:solidFill>
                  <a:srgbClr val="000000"/>
                </a:solidFill>
                <a:highlight>
                  <a:srgbClr val="FFFFFF"/>
                </a:highlight>
                <a:latin typeface="Courier" pitchFamily="2" charset="0"/>
                <a:ea typeface="Source Code Pro"/>
                <a:cs typeface="Consolas"/>
                <a:sym typeface="Source Code Pro"/>
              </a:rPr>
              <a:t>document.getElementsByTagName</a:t>
            </a:r>
            <a:r>
              <a:rPr lang="en" sz="1200" b="0" i="0" u="none" strike="noStrike" cap="none" dirty="0">
                <a:solidFill>
                  <a:srgbClr val="000000"/>
                </a:solidFill>
                <a:highlight>
                  <a:srgbClr val="FFFFFF"/>
                </a:highlight>
                <a:latin typeface="Courier" pitchFamily="2" charset="0"/>
                <a:ea typeface="Source Code Pro"/>
                <a:cs typeface="Consolas"/>
                <a:sym typeface="Source Code Pro"/>
              </a:rPr>
              <a:t>(</a:t>
            </a:r>
            <a:r>
              <a:rPr lang="en" sz="1200" dirty="0">
                <a:solidFill>
                  <a:srgbClr val="A52A2A"/>
                </a:solidFill>
                <a:highlight>
                  <a:srgbClr val="FFFFFF"/>
                </a:highlight>
                <a:latin typeface="Courier" pitchFamily="2" charset="0"/>
                <a:ea typeface="Source Code Pro"/>
                <a:cs typeface="Consolas"/>
                <a:sym typeface="Source Code Pro"/>
              </a:rPr>
              <a:t>'</a:t>
            </a:r>
            <a:r>
              <a:rPr lang="en" sz="1200" b="0" i="0" u="none" strike="noStrike" cap="none" dirty="0">
                <a:solidFill>
                  <a:srgbClr val="A52A2A"/>
                </a:solidFill>
                <a:highlight>
                  <a:srgbClr val="FFFFFF"/>
                </a:highlight>
                <a:latin typeface="Courier" pitchFamily="2" charset="0"/>
                <a:ea typeface="Source Code Pro"/>
                <a:cs typeface="Consolas"/>
                <a:sym typeface="Source Code Pro"/>
              </a:rPr>
              <a:t>p</a:t>
            </a:r>
            <a:r>
              <a:rPr lang="en" sz="1200" dirty="0">
                <a:solidFill>
                  <a:srgbClr val="A52A2A"/>
                </a:solidFill>
                <a:highlight>
                  <a:srgbClr val="FFFFFF"/>
                </a:highlight>
                <a:latin typeface="Courier" pitchFamily="2" charset="0"/>
                <a:ea typeface="Source Code Pro"/>
                <a:cs typeface="Consolas"/>
                <a:sym typeface="Source Code Pro"/>
              </a:rPr>
              <a:t>'</a:t>
            </a:r>
            <a:r>
              <a:rPr lang="en" sz="1200" b="0" i="0" u="none" strike="noStrike" cap="none" dirty="0">
                <a:solidFill>
                  <a:srgbClr val="000000"/>
                </a:solidFill>
                <a:highlight>
                  <a:srgbClr val="FFFFFF"/>
                </a:highlight>
                <a:latin typeface="Courier" pitchFamily="2" charset="0"/>
                <a:ea typeface="Source Code Pro"/>
                <a:cs typeface="Consolas"/>
                <a:sym typeface="Source Code Pro"/>
              </a:rPr>
              <a:t>);</a:t>
            </a:r>
          </a:p>
          <a:p>
            <a:pPr marL="609600" lvl="1">
              <a:lnSpc>
                <a:spcPct val="100000"/>
              </a:lnSpc>
              <a:spcBef>
                <a:spcPts val="1600"/>
              </a:spcBef>
              <a:spcAft>
                <a:spcPts val="0"/>
              </a:spcAft>
              <a:buSzPct val="25000"/>
            </a:pPr>
            <a:r>
              <a:rPr lang="en" sz="1200" b="0" i="0" u="none" strike="noStrike" cap="none" dirty="0">
                <a:solidFill>
                  <a:schemeClr val="dk2"/>
                </a:solidFill>
              </a:rPr>
              <a:t>by class name		</a:t>
            </a:r>
            <a:r>
              <a:rPr lang="en" sz="1200" dirty="0" err="1">
                <a:solidFill>
                  <a:srgbClr val="0000CD"/>
                </a:solidFill>
                <a:highlight>
                  <a:srgbClr val="FFFFFF"/>
                </a:highlight>
                <a:latin typeface="Courier" pitchFamily="2" charset="0"/>
                <a:cs typeface="Consolas"/>
                <a:sym typeface="Source Code Pro"/>
              </a:rPr>
              <a:t>const</a:t>
            </a:r>
            <a:r>
              <a:rPr lang="en" sz="1200" b="0" i="0" u="none" strike="noStrike" cap="none" dirty="0">
                <a:solidFill>
                  <a:srgbClr val="000000"/>
                </a:solidFill>
                <a:highlight>
                  <a:srgbClr val="FFFFFF"/>
                </a:highlight>
                <a:latin typeface="Courier" pitchFamily="2" charset="0"/>
                <a:ea typeface="Source Code Pro"/>
                <a:cs typeface="Consolas"/>
                <a:sym typeface="Source Code Pro"/>
              </a:rPr>
              <a:t> x = </a:t>
            </a:r>
            <a:r>
              <a:rPr lang="en" sz="1200" b="0" i="0" u="none" strike="noStrike" cap="none" dirty="0" err="1">
                <a:solidFill>
                  <a:srgbClr val="000000"/>
                </a:solidFill>
                <a:highlight>
                  <a:srgbClr val="FFFFFF"/>
                </a:highlight>
                <a:latin typeface="Courier" pitchFamily="2" charset="0"/>
                <a:ea typeface="Source Code Pro"/>
                <a:cs typeface="Consolas"/>
                <a:sym typeface="Source Code Pro"/>
              </a:rPr>
              <a:t>document.getElementsByClassName</a:t>
            </a:r>
            <a:r>
              <a:rPr lang="en" sz="1200" b="0" i="0" u="none" strike="noStrike" cap="none" dirty="0">
                <a:solidFill>
                  <a:srgbClr val="000000"/>
                </a:solidFill>
                <a:highlight>
                  <a:srgbClr val="FFFFFF"/>
                </a:highlight>
                <a:latin typeface="Courier" pitchFamily="2" charset="0"/>
                <a:ea typeface="Source Code Pro"/>
                <a:cs typeface="Consolas"/>
                <a:sym typeface="Source Code Pro"/>
              </a:rPr>
              <a:t>(</a:t>
            </a:r>
            <a:r>
              <a:rPr lang="en" sz="1200" dirty="0">
                <a:solidFill>
                  <a:srgbClr val="A52A2A"/>
                </a:solidFill>
                <a:highlight>
                  <a:srgbClr val="FFFFFF"/>
                </a:highlight>
                <a:latin typeface="Courier" pitchFamily="2" charset="0"/>
                <a:ea typeface="Source Code Pro"/>
                <a:cs typeface="Consolas"/>
                <a:sym typeface="Source Code Pro"/>
              </a:rPr>
              <a:t>'</a:t>
            </a:r>
            <a:r>
              <a:rPr lang="en" sz="1200" b="0" i="0" u="none" strike="noStrike" cap="none" dirty="0">
                <a:solidFill>
                  <a:srgbClr val="A52A2A"/>
                </a:solidFill>
                <a:highlight>
                  <a:srgbClr val="FFFFFF"/>
                </a:highlight>
                <a:latin typeface="Courier" pitchFamily="2" charset="0"/>
                <a:ea typeface="Source Code Pro"/>
                <a:cs typeface="Consolas"/>
                <a:sym typeface="Source Code Pro"/>
              </a:rPr>
              <a:t>intro</a:t>
            </a:r>
            <a:r>
              <a:rPr lang="en" sz="1200" dirty="0">
                <a:solidFill>
                  <a:srgbClr val="A52A2A"/>
                </a:solidFill>
                <a:highlight>
                  <a:srgbClr val="FFFFFF"/>
                </a:highlight>
                <a:latin typeface="Courier" pitchFamily="2" charset="0"/>
                <a:ea typeface="Source Code Pro"/>
                <a:cs typeface="Consolas"/>
                <a:sym typeface="Source Code Pro"/>
              </a:rPr>
              <a:t>'</a:t>
            </a:r>
            <a:r>
              <a:rPr lang="en" sz="1200" b="0" i="0" u="none" strike="noStrike" cap="none" dirty="0">
                <a:solidFill>
                  <a:srgbClr val="000000"/>
                </a:solidFill>
                <a:highlight>
                  <a:srgbClr val="FFFFFF"/>
                </a:highlight>
                <a:latin typeface="Courier" pitchFamily="2" charset="0"/>
                <a:ea typeface="Source Code Pro"/>
                <a:cs typeface="Consolas"/>
                <a:sym typeface="Source Code Pro"/>
              </a:rPr>
              <a:t>);</a:t>
            </a:r>
          </a:p>
          <a:p>
            <a:pPr marL="609600" lvl="1">
              <a:lnSpc>
                <a:spcPct val="100000"/>
              </a:lnSpc>
              <a:spcBef>
                <a:spcPts val="1600"/>
              </a:spcBef>
              <a:spcAft>
                <a:spcPts val="0"/>
              </a:spcAft>
              <a:buSzPct val="25000"/>
            </a:pPr>
            <a:r>
              <a:rPr lang="en" sz="1200" b="0" i="0" u="none" strike="noStrike" cap="none" dirty="0">
                <a:solidFill>
                  <a:schemeClr val="dk2"/>
                </a:solidFill>
              </a:rPr>
              <a:t>by CSS selectors		</a:t>
            </a:r>
            <a:r>
              <a:rPr lang="en" sz="1200" dirty="0" err="1">
                <a:solidFill>
                  <a:srgbClr val="0000CD"/>
                </a:solidFill>
                <a:highlight>
                  <a:srgbClr val="FFFFFF"/>
                </a:highlight>
                <a:latin typeface="Courier" pitchFamily="2" charset="0"/>
                <a:cs typeface="Consolas"/>
                <a:sym typeface="Source Code Pro"/>
              </a:rPr>
              <a:t>const</a:t>
            </a:r>
            <a:r>
              <a:rPr lang="en" sz="1200" b="0" i="0" u="none" strike="noStrike" cap="none" dirty="0">
                <a:solidFill>
                  <a:srgbClr val="000000"/>
                </a:solidFill>
                <a:highlight>
                  <a:srgbClr val="FFFFFF"/>
                </a:highlight>
                <a:latin typeface="Courier" pitchFamily="2" charset="0"/>
                <a:ea typeface="Source Code Pro"/>
                <a:cs typeface="Consolas"/>
                <a:sym typeface="Source Code Pro"/>
              </a:rPr>
              <a:t> x = </a:t>
            </a:r>
            <a:r>
              <a:rPr lang="en" sz="1200" b="0" i="0" u="none" strike="noStrike" cap="none" dirty="0" err="1">
                <a:solidFill>
                  <a:srgbClr val="000000"/>
                </a:solidFill>
                <a:highlight>
                  <a:srgbClr val="FFFFFF"/>
                </a:highlight>
                <a:latin typeface="Courier" pitchFamily="2" charset="0"/>
                <a:ea typeface="Source Code Pro"/>
                <a:cs typeface="Consolas"/>
                <a:sym typeface="Source Code Pro"/>
              </a:rPr>
              <a:t>document.querySelectorAll</a:t>
            </a:r>
            <a:r>
              <a:rPr lang="en" sz="1200" b="0" i="0" u="none" strike="noStrike" cap="none" dirty="0">
                <a:solidFill>
                  <a:srgbClr val="000000"/>
                </a:solidFill>
                <a:highlight>
                  <a:srgbClr val="FFFFFF"/>
                </a:highlight>
                <a:latin typeface="Courier" pitchFamily="2" charset="0"/>
                <a:ea typeface="Source Code Pro"/>
                <a:cs typeface="Consolas"/>
                <a:sym typeface="Source Code Pro"/>
              </a:rPr>
              <a:t>(</a:t>
            </a:r>
            <a:r>
              <a:rPr lang="en" sz="1200" dirty="0">
                <a:solidFill>
                  <a:srgbClr val="A52A2A"/>
                </a:solidFill>
                <a:highlight>
                  <a:srgbClr val="FFFFFF"/>
                </a:highlight>
                <a:latin typeface="Courier" pitchFamily="2" charset="0"/>
                <a:ea typeface="Source Code Pro"/>
                <a:cs typeface="Consolas"/>
                <a:sym typeface="Source Code Pro"/>
              </a:rPr>
              <a:t>'</a:t>
            </a:r>
            <a:r>
              <a:rPr lang="en" sz="1200" b="0" i="0" u="none" strike="noStrike" cap="none" dirty="0" err="1">
                <a:solidFill>
                  <a:srgbClr val="A52A2A"/>
                </a:solidFill>
                <a:highlight>
                  <a:srgbClr val="FFFFFF"/>
                </a:highlight>
                <a:latin typeface="Courier" pitchFamily="2" charset="0"/>
                <a:ea typeface="Source Code Pro"/>
                <a:cs typeface="Consolas"/>
                <a:sym typeface="Source Code Pro"/>
              </a:rPr>
              <a:t>p.intro</a:t>
            </a:r>
            <a:r>
              <a:rPr lang="en" sz="1200" dirty="0">
                <a:solidFill>
                  <a:srgbClr val="A52A2A"/>
                </a:solidFill>
                <a:highlight>
                  <a:srgbClr val="FFFFFF"/>
                </a:highlight>
                <a:latin typeface="Courier" pitchFamily="2" charset="0"/>
                <a:ea typeface="Source Code Pro"/>
                <a:cs typeface="Consolas"/>
                <a:sym typeface="Source Code Pro"/>
              </a:rPr>
              <a:t>'</a:t>
            </a:r>
            <a:r>
              <a:rPr lang="en" sz="1200" b="0" i="0" u="none" strike="noStrike" cap="none" dirty="0">
                <a:solidFill>
                  <a:srgbClr val="000000"/>
                </a:solidFill>
                <a:highlight>
                  <a:srgbClr val="FFFFFF"/>
                </a:highlight>
                <a:latin typeface="Courier" pitchFamily="2" charset="0"/>
                <a:ea typeface="Source Code Pro"/>
                <a:cs typeface="Consolas"/>
                <a:sym typeface="Source Code Pro"/>
              </a:rPr>
              <a:t>);</a:t>
            </a:r>
          </a:p>
          <a:p>
            <a:pPr marL="609600" lvl="1">
              <a:lnSpc>
                <a:spcPct val="100000"/>
              </a:lnSpc>
              <a:spcBef>
                <a:spcPts val="1600"/>
              </a:spcBef>
              <a:spcAft>
                <a:spcPts val="0"/>
              </a:spcAft>
              <a:buSzPct val="25000"/>
            </a:pPr>
            <a:r>
              <a:rPr lang="en" sz="1200" b="0" i="0" u="none" strike="noStrike" cap="none" dirty="0">
                <a:solidFill>
                  <a:schemeClr val="dk2"/>
                </a:solidFill>
              </a:rPr>
              <a:t>by Object collection</a:t>
            </a:r>
            <a:r>
              <a:rPr lang="en" sz="1200" dirty="0"/>
              <a:t>	</a:t>
            </a:r>
            <a:r>
              <a:rPr lang="en" sz="1200" dirty="0" err="1">
                <a:solidFill>
                  <a:srgbClr val="0000CD"/>
                </a:solidFill>
                <a:highlight>
                  <a:srgbClr val="FFFFFF"/>
                </a:highlight>
                <a:latin typeface="Courier" pitchFamily="2" charset="0"/>
                <a:cs typeface="Consolas"/>
                <a:sym typeface="Source Code Pro"/>
              </a:rPr>
              <a:t>const</a:t>
            </a:r>
            <a:r>
              <a:rPr lang="en" sz="1200" b="0" i="0" u="none" strike="noStrike" cap="none" dirty="0">
                <a:solidFill>
                  <a:srgbClr val="000000"/>
                </a:solidFill>
                <a:highlight>
                  <a:srgbClr val="FFFFFF"/>
                </a:highlight>
                <a:latin typeface="Courier" pitchFamily="2" charset="0"/>
                <a:ea typeface="Source Code Pro"/>
                <a:cs typeface="Consolas"/>
                <a:sym typeface="Source Code Pro"/>
              </a:rPr>
              <a:t> x = </a:t>
            </a:r>
            <a:r>
              <a:rPr lang="en" sz="1200" b="0" i="0" u="none" strike="noStrike" cap="none" dirty="0" err="1">
                <a:solidFill>
                  <a:srgbClr val="000000"/>
                </a:solidFill>
                <a:highlight>
                  <a:srgbClr val="FFFFFF"/>
                </a:highlight>
                <a:latin typeface="Courier" pitchFamily="2" charset="0"/>
                <a:ea typeface="Source Code Pro"/>
                <a:cs typeface="Consolas"/>
                <a:sym typeface="Source Code Pro"/>
              </a:rPr>
              <a:t>document.forms</a:t>
            </a:r>
            <a:r>
              <a:rPr lang="en" sz="1200" b="0" i="0" u="none" strike="noStrike" cap="none" dirty="0">
                <a:solidFill>
                  <a:srgbClr val="000000"/>
                </a:solidFill>
                <a:highlight>
                  <a:srgbClr val="FFFFFF"/>
                </a:highlight>
                <a:latin typeface="Courier" pitchFamily="2" charset="0"/>
                <a:ea typeface="Source Code Pro"/>
                <a:cs typeface="Consolas"/>
                <a:sym typeface="Source Code Pro"/>
              </a:rPr>
              <a:t>[</a:t>
            </a:r>
            <a:r>
              <a:rPr lang="en" sz="1200" dirty="0">
                <a:solidFill>
                  <a:srgbClr val="A52A2A"/>
                </a:solidFill>
                <a:highlight>
                  <a:srgbClr val="FFFFFF"/>
                </a:highlight>
                <a:latin typeface="Courier" pitchFamily="2" charset="0"/>
                <a:ea typeface="Source Code Pro"/>
                <a:cs typeface="Consolas"/>
                <a:sym typeface="Source Code Pro"/>
              </a:rPr>
              <a:t>'</a:t>
            </a:r>
            <a:r>
              <a:rPr lang="en" sz="1200" b="0" i="0" u="none" strike="noStrike" cap="none" dirty="0">
                <a:solidFill>
                  <a:srgbClr val="A52A2A"/>
                </a:solidFill>
                <a:highlight>
                  <a:srgbClr val="FFFFFF"/>
                </a:highlight>
                <a:latin typeface="Courier" pitchFamily="2" charset="0"/>
                <a:ea typeface="Source Code Pro"/>
                <a:cs typeface="Consolas"/>
                <a:sym typeface="Source Code Pro"/>
              </a:rPr>
              <a:t>form-1</a:t>
            </a:r>
            <a:r>
              <a:rPr lang="en" sz="1200" dirty="0">
                <a:solidFill>
                  <a:srgbClr val="A52A2A"/>
                </a:solidFill>
                <a:highlight>
                  <a:srgbClr val="FFFFFF"/>
                </a:highlight>
                <a:latin typeface="Courier" pitchFamily="2" charset="0"/>
                <a:ea typeface="Source Code Pro"/>
                <a:cs typeface="Consolas"/>
                <a:sym typeface="Source Code Pro"/>
              </a:rPr>
              <a:t>’</a:t>
            </a:r>
            <a:r>
              <a:rPr lang="en" sz="1200" b="0" i="0" u="none" strike="noStrike" cap="none" dirty="0">
                <a:solidFill>
                  <a:srgbClr val="000000"/>
                </a:solidFill>
                <a:highlight>
                  <a:srgbClr val="FFFFFF"/>
                </a:highlight>
                <a:latin typeface="Courier" pitchFamily="2" charset="0"/>
                <a:ea typeface="Source Code Pro"/>
                <a:cs typeface="Consolas"/>
                <a:sym typeface="Source Code Pro"/>
              </a:rPr>
              <a:t>];</a:t>
            </a:r>
          </a:p>
          <a:p>
            <a:pPr marL="609600" lvl="1">
              <a:lnSpc>
                <a:spcPct val="100000"/>
              </a:lnSpc>
              <a:spcBef>
                <a:spcPts val="1600"/>
              </a:spcBef>
              <a:spcAft>
                <a:spcPts val="0"/>
              </a:spcAft>
              <a:buSzPct val="25000"/>
            </a:pPr>
            <a:endParaRPr lang="en" sz="1200" dirty="0">
              <a:solidFill>
                <a:srgbClr val="000000"/>
              </a:solidFill>
              <a:highlight>
                <a:srgbClr val="FFFFFF"/>
              </a:highlight>
              <a:latin typeface="Courier" pitchFamily="2" charset="0"/>
              <a:ea typeface="Source Code Pro"/>
              <a:cs typeface="Consolas"/>
              <a:sym typeface="Source Code Pro"/>
            </a:endParaRPr>
          </a:p>
          <a:p>
            <a:pPr lvl="0">
              <a:spcAft>
                <a:spcPts val="0"/>
              </a:spcAft>
            </a:pPr>
            <a:r>
              <a:rPr lang="en" sz="1400" dirty="0">
                <a:highlight>
                  <a:srgbClr val="FFFFFF"/>
                </a:highlight>
              </a:rPr>
              <a:t>                ...and more!</a:t>
            </a:r>
          </a:p>
        </p:txBody>
      </p:sp>
      <p:sp>
        <p:nvSpPr>
          <p:cNvPr id="2" name="Rectangle 1">
            <a:extLst>
              <a:ext uri="{FF2B5EF4-FFF2-40B4-BE49-F238E27FC236}">
                <a16:creationId xmlns:a16="http://schemas.microsoft.com/office/drawing/2014/main" id="{5339DD6E-4671-794D-96CB-F94E9D012995}"/>
              </a:ext>
            </a:extLst>
          </p:cNvPr>
          <p:cNvSpPr/>
          <p:nvPr/>
        </p:nvSpPr>
        <p:spPr>
          <a:xfrm>
            <a:off x="941832" y="2033165"/>
            <a:ext cx="6208776" cy="320040"/>
          </a:xfrm>
          <a:prstGeom prst="rect">
            <a:avLst/>
          </a:prstGeom>
          <a:solidFill>
            <a:schemeClr val="accent5">
              <a:lumMod val="75000"/>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noAutofit/>
          </a:bodyPr>
          <a:lstStyle/>
          <a:p>
            <a:pPr lvl="0" rtl="0">
              <a:spcBef>
                <a:spcPts val="0"/>
              </a:spcBef>
              <a:buClr>
                <a:srgbClr val="000000"/>
              </a:buClr>
              <a:buSzPct val="26190"/>
              <a:buFont typeface="Arial"/>
              <a:buNone/>
            </a:pPr>
            <a:r>
              <a:rPr lang="en" dirty="0"/>
              <a:t>Working with HTML elements</a:t>
            </a:r>
          </a:p>
        </p:txBody>
      </p:sp>
      <p:sp>
        <p:nvSpPr>
          <p:cNvPr id="98" name="Shape 98"/>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noAutofit/>
          </a:bodyPr>
          <a:lstStyle/>
          <a:p>
            <a:pPr marL="139700">
              <a:lnSpc>
                <a:spcPct val="100000"/>
              </a:lnSpc>
              <a:spcAft>
                <a:spcPts val="0"/>
              </a:spcAft>
              <a:buSzPct val="25000"/>
            </a:pPr>
            <a:r>
              <a:rPr lang="en" b="0" i="0" u="none" strike="noStrike" cap="none" dirty="0">
                <a:solidFill>
                  <a:schemeClr val="dk2"/>
                </a:solidFill>
              </a:rPr>
              <a:t>You </a:t>
            </a:r>
            <a:r>
              <a:rPr lang="en-US" b="0" i="0" u="none" strike="noStrike" cap="none" dirty="0">
                <a:solidFill>
                  <a:schemeClr val="dk2"/>
                </a:solidFill>
              </a:rPr>
              <a:t>ca</a:t>
            </a:r>
            <a:r>
              <a:rPr lang="en" b="0" i="0" u="none" strike="noStrike" cap="none" dirty="0">
                <a:solidFill>
                  <a:schemeClr val="dk2"/>
                </a:solidFill>
              </a:rPr>
              <a:t>n do many things with </a:t>
            </a:r>
            <a:r>
              <a:rPr lang="en" b="1" dirty="0"/>
              <a:t>methods</a:t>
            </a:r>
            <a:r>
              <a:rPr lang="en" b="0" i="0" u="none" strike="noStrike" cap="none" dirty="0">
                <a:solidFill>
                  <a:schemeClr val="dk2"/>
                </a:solidFill>
              </a:rPr>
              <a:t> </a:t>
            </a:r>
            <a:r>
              <a:rPr lang="en" dirty="0"/>
              <a:t>available on </a:t>
            </a:r>
            <a:r>
              <a:rPr lang="en" b="0" i="0" u="none" strike="noStrike" cap="none" dirty="0">
                <a:solidFill>
                  <a:schemeClr val="dk2"/>
                </a:solidFill>
              </a:rPr>
              <a:t>the </a:t>
            </a:r>
            <a:r>
              <a:rPr lang="en" dirty="0">
                <a:solidFill>
                  <a:srgbClr val="0000CD"/>
                </a:solidFill>
                <a:latin typeface="Courier" pitchFamily="2" charset="0"/>
                <a:ea typeface="Consolas"/>
                <a:cs typeface="Consolas"/>
                <a:sym typeface="Consolas"/>
              </a:rPr>
              <a:t>document</a:t>
            </a:r>
            <a:r>
              <a:rPr lang="en" b="0" i="0" u="none" strike="noStrike" cap="none" dirty="0">
                <a:solidFill>
                  <a:schemeClr val="dk2"/>
                </a:solidFill>
              </a:rPr>
              <a:t> object, for example:</a:t>
            </a:r>
          </a:p>
          <a:p>
            <a:pPr marL="139700">
              <a:lnSpc>
                <a:spcPct val="100000"/>
              </a:lnSpc>
              <a:spcAft>
                <a:spcPts val="0"/>
              </a:spcAft>
              <a:buSzPct val="25000"/>
            </a:pPr>
            <a:endParaRPr lang="en" dirty="0"/>
          </a:p>
          <a:p>
            <a:pPr marL="139700">
              <a:lnSpc>
                <a:spcPct val="100000"/>
              </a:lnSpc>
              <a:spcAft>
                <a:spcPts val="0"/>
              </a:spcAft>
              <a:buSzPct val="25000"/>
            </a:pPr>
            <a:r>
              <a:rPr lang="en" b="0" i="0" u="none" strike="noStrike" cap="none" dirty="0">
                <a:solidFill>
                  <a:schemeClr val="dk2"/>
                </a:solidFill>
              </a:rPr>
              <a:t>- Write directly to the HTML output stream</a:t>
            </a:r>
          </a:p>
          <a:p>
            <a:pPr marL="914400" marR="0" lvl="1" indent="-304800" algn="l" rtl="0">
              <a:lnSpc>
                <a:spcPct val="100000"/>
              </a:lnSpc>
              <a:spcBef>
                <a:spcPts val="1600"/>
              </a:spcBef>
              <a:spcAft>
                <a:spcPts val="0"/>
              </a:spcAft>
              <a:buClr>
                <a:srgbClr val="000000"/>
              </a:buClr>
              <a:buSzPct val="25000"/>
              <a:buFont typeface="Consolas"/>
              <a:buNone/>
            </a:pPr>
            <a:r>
              <a:rPr lang="en" b="0" i="0" u="none" strike="noStrike" cap="none" dirty="0">
                <a:solidFill>
                  <a:srgbClr val="000000"/>
                </a:solidFill>
                <a:highlight>
                  <a:srgbClr val="FFFFFF"/>
                </a:highlight>
                <a:latin typeface="Consolas"/>
                <a:ea typeface="Source Code Pro"/>
                <a:cs typeface="Consolas"/>
                <a:sym typeface="Source Code Pro"/>
              </a:rPr>
              <a:t>document.write(Date());</a:t>
            </a:r>
          </a:p>
          <a:p>
            <a:pPr marL="457200" marR="0" lvl="0" indent="-317500" algn="l" rtl="0">
              <a:lnSpc>
                <a:spcPct val="100000"/>
              </a:lnSpc>
              <a:spcBef>
                <a:spcPts val="1600"/>
              </a:spcBef>
              <a:spcAft>
                <a:spcPts val="0"/>
              </a:spcAft>
              <a:buClr>
                <a:schemeClr val="dk2"/>
              </a:buClr>
              <a:buSzPct val="25000"/>
              <a:buFont typeface="Source Code Pro"/>
              <a:buNone/>
            </a:pPr>
            <a:r>
              <a:rPr lang="en" b="0" i="0" u="none" strike="noStrike" cap="none" dirty="0">
                <a:solidFill>
                  <a:schemeClr val="dk2"/>
                </a:solidFill>
              </a:rPr>
              <a:t>- Change the content of an HTML element</a:t>
            </a:r>
          </a:p>
          <a:p>
            <a:pPr marL="914400" marR="0" lvl="1" indent="-304800" algn="l" rtl="0">
              <a:lnSpc>
                <a:spcPct val="100000"/>
              </a:lnSpc>
              <a:spcBef>
                <a:spcPts val="0"/>
              </a:spcBef>
              <a:spcAft>
                <a:spcPts val="0"/>
              </a:spcAft>
              <a:buClr>
                <a:schemeClr val="dk2"/>
              </a:buClr>
              <a:buSzPct val="25000"/>
              <a:buFont typeface="Consolas"/>
              <a:buNone/>
            </a:pPr>
            <a:endParaRPr sz="1200" dirty="0">
              <a:solidFill>
                <a:srgbClr val="000000"/>
              </a:solidFill>
              <a:highlight>
                <a:srgbClr val="FFFFFF"/>
              </a:highlight>
              <a:latin typeface="Consolas"/>
              <a:ea typeface="Consolas"/>
              <a:cs typeface="Consolas"/>
              <a:sym typeface="Consolas"/>
            </a:endParaRPr>
          </a:p>
          <a:p>
            <a:pPr marL="914400" lvl="1" indent="-304800">
              <a:lnSpc>
                <a:spcPct val="100000"/>
              </a:lnSpc>
              <a:spcAft>
                <a:spcPts val="0"/>
              </a:spcAft>
              <a:buSzPct val="25000"/>
            </a:pPr>
            <a:r>
              <a:rPr lang="en" b="0" i="0" u="none" strike="noStrike" cap="none" dirty="0" err="1">
                <a:solidFill>
                  <a:srgbClr val="000000"/>
                </a:solidFill>
                <a:highlight>
                  <a:srgbClr val="FFFFFF"/>
                </a:highlight>
                <a:latin typeface="Consolas"/>
                <a:ea typeface="Source Code Pro"/>
                <a:cs typeface="Consolas"/>
                <a:sym typeface="Source Code Pro"/>
              </a:rPr>
              <a:t>document.getElementById</a:t>
            </a:r>
            <a:r>
              <a:rPr lang="en" b="0" i="0" u="none" strike="noStrike" cap="none" dirty="0">
                <a:solidFill>
                  <a:srgbClr val="000000"/>
                </a:solidFill>
                <a:highlight>
                  <a:srgbClr val="FFFFFF"/>
                </a:highlight>
                <a:latin typeface="Consolas"/>
                <a:ea typeface="Source Code Pro"/>
                <a:cs typeface="Consolas"/>
                <a:sym typeface="Source Code Pro"/>
              </a:rPr>
              <a:t>(</a:t>
            </a:r>
            <a:r>
              <a:rPr lang="en" dirty="0">
                <a:solidFill>
                  <a:srgbClr val="A52A2A"/>
                </a:solidFill>
                <a:highlight>
                  <a:srgbClr val="FFFFFF"/>
                </a:highlight>
                <a:latin typeface="Consolas"/>
                <a:ea typeface="Source Code Pro"/>
                <a:cs typeface="Consolas"/>
                <a:sym typeface="Source Code Pro"/>
              </a:rPr>
              <a:t>'</a:t>
            </a:r>
            <a:r>
              <a:rPr lang="en" b="0" i="0" u="none" strike="noStrike" cap="none" dirty="0">
                <a:solidFill>
                  <a:srgbClr val="A52A2A"/>
                </a:solidFill>
                <a:highlight>
                  <a:srgbClr val="FFFFFF"/>
                </a:highlight>
                <a:latin typeface="Consolas"/>
                <a:ea typeface="Source Code Pro"/>
                <a:cs typeface="Consolas"/>
                <a:sym typeface="Source Code Pro"/>
              </a:rPr>
              <a:t>p1</a:t>
            </a:r>
            <a:r>
              <a:rPr lang="en" dirty="0">
                <a:solidFill>
                  <a:srgbClr val="A52A2A"/>
                </a:solidFill>
                <a:highlight>
                  <a:srgbClr val="FFFFFF"/>
                </a:highlight>
                <a:latin typeface="Consolas"/>
                <a:ea typeface="Source Code Pro"/>
                <a:cs typeface="Consolas"/>
                <a:sym typeface="Source Code Pro"/>
              </a:rPr>
              <a:t>'</a:t>
            </a:r>
            <a:r>
              <a:rPr lang="en" b="0" i="0" u="none" strike="noStrike" cap="none" dirty="0">
                <a:solidFill>
                  <a:srgbClr val="000000"/>
                </a:solidFill>
                <a:highlight>
                  <a:srgbClr val="FFFFFF"/>
                </a:highlight>
                <a:latin typeface="Consolas"/>
                <a:ea typeface="Source Code Pro"/>
                <a:cs typeface="Consolas"/>
                <a:sym typeface="Source Code Pro"/>
              </a:rPr>
              <a:t>).innerHTML = </a:t>
            </a:r>
            <a:r>
              <a:rPr lang="en" dirty="0">
                <a:solidFill>
                  <a:srgbClr val="A52A2A"/>
                </a:solidFill>
                <a:highlight>
                  <a:srgbClr val="FFFFFF"/>
                </a:highlight>
                <a:latin typeface="Consolas"/>
                <a:ea typeface="Source Code Pro"/>
                <a:cs typeface="Consolas"/>
                <a:sym typeface="Source Code Pro"/>
              </a:rPr>
              <a:t>'</a:t>
            </a:r>
            <a:r>
              <a:rPr lang="en" b="0" i="0" u="none" strike="noStrike" cap="none" dirty="0">
                <a:solidFill>
                  <a:srgbClr val="A52A2A"/>
                </a:solidFill>
                <a:highlight>
                  <a:srgbClr val="FFFFFF"/>
                </a:highlight>
                <a:latin typeface="Consolas"/>
                <a:ea typeface="Source Code Pro"/>
                <a:cs typeface="Consolas"/>
                <a:sym typeface="Source Code Pro"/>
              </a:rPr>
              <a:t>New text!</a:t>
            </a:r>
            <a:r>
              <a:rPr lang="en" dirty="0">
                <a:solidFill>
                  <a:srgbClr val="A52A2A"/>
                </a:solidFill>
                <a:highlight>
                  <a:srgbClr val="FFFFFF"/>
                </a:highlight>
                <a:latin typeface="Consolas"/>
                <a:ea typeface="Source Code Pro"/>
                <a:cs typeface="Consolas"/>
                <a:sym typeface="Source Code Pro"/>
              </a:rPr>
              <a:t>’</a:t>
            </a:r>
            <a:r>
              <a:rPr lang="en" b="0" i="0" u="none" strike="noStrike" cap="none" dirty="0">
                <a:solidFill>
                  <a:srgbClr val="000000"/>
                </a:solidFill>
                <a:highlight>
                  <a:srgbClr val="FFFFFF"/>
                </a:highlight>
                <a:latin typeface="Consolas"/>
                <a:ea typeface="Source Code Pro"/>
                <a:cs typeface="Consolas"/>
                <a:sym typeface="Source Code Pro"/>
              </a:rPr>
              <a:t>;</a:t>
            </a:r>
            <a:endParaRPr dirty="0">
              <a:solidFill>
                <a:srgbClr val="000000"/>
              </a:solidFill>
              <a:highlight>
                <a:srgbClr val="FFFFFF"/>
              </a:highlight>
              <a:latin typeface="Consolas"/>
              <a:ea typeface="Source Code Pro"/>
              <a:cs typeface="Consolas"/>
              <a:sym typeface="Source Code Pro"/>
            </a:endParaRPr>
          </a:p>
          <a:p>
            <a:pPr marL="457200" marR="0" lvl="0" indent="-317500" algn="l" rtl="0">
              <a:lnSpc>
                <a:spcPct val="100000"/>
              </a:lnSpc>
              <a:spcBef>
                <a:spcPts val="1600"/>
              </a:spcBef>
              <a:spcAft>
                <a:spcPts val="0"/>
              </a:spcAft>
              <a:buClr>
                <a:schemeClr val="dk2"/>
              </a:buClr>
              <a:buSzPct val="25000"/>
              <a:buFont typeface="Source Code Pro"/>
              <a:buNone/>
            </a:pPr>
            <a:r>
              <a:rPr lang="en" b="0" i="0" u="none" strike="noStrike" cap="none" dirty="0">
                <a:solidFill>
                  <a:schemeClr val="dk2"/>
                </a:solidFill>
                <a:highlight>
                  <a:srgbClr val="FFFFFF"/>
                </a:highlight>
              </a:rPr>
              <a:t>- Change the value of an attribute</a:t>
            </a:r>
          </a:p>
          <a:p>
            <a:pPr marL="914400" lvl="1" indent="-304800">
              <a:lnSpc>
                <a:spcPct val="100000"/>
              </a:lnSpc>
              <a:spcBef>
                <a:spcPts val="1600"/>
              </a:spcBef>
              <a:spcAft>
                <a:spcPts val="0"/>
              </a:spcAft>
              <a:buSzPct val="25000"/>
            </a:pPr>
            <a:r>
              <a:rPr lang="en" b="0" i="0" u="none" strike="noStrike" cap="none" dirty="0" err="1">
                <a:solidFill>
                  <a:srgbClr val="000000"/>
                </a:solidFill>
                <a:highlight>
                  <a:srgbClr val="FFFFFF"/>
                </a:highlight>
                <a:latin typeface="Consolas"/>
                <a:ea typeface="Source Code Pro"/>
                <a:cs typeface="Consolas"/>
                <a:sym typeface="Source Code Pro"/>
              </a:rPr>
              <a:t>document.getElementById</a:t>
            </a:r>
            <a:r>
              <a:rPr lang="en" b="0" i="0" u="none" strike="noStrike" cap="none" dirty="0">
                <a:solidFill>
                  <a:srgbClr val="000000"/>
                </a:solidFill>
                <a:highlight>
                  <a:srgbClr val="FFFFFF"/>
                </a:highlight>
                <a:latin typeface="Consolas"/>
                <a:ea typeface="Source Code Pro"/>
                <a:cs typeface="Consolas"/>
                <a:sym typeface="Source Code Pro"/>
              </a:rPr>
              <a:t>(</a:t>
            </a:r>
            <a:r>
              <a:rPr lang="en" dirty="0">
                <a:solidFill>
                  <a:srgbClr val="A52A2A"/>
                </a:solidFill>
                <a:highlight>
                  <a:srgbClr val="FFFFFF"/>
                </a:highlight>
                <a:latin typeface="Consolas"/>
                <a:ea typeface="Source Code Pro"/>
                <a:cs typeface="Consolas"/>
                <a:sym typeface="Source Code Pro"/>
              </a:rPr>
              <a:t>'</a:t>
            </a:r>
            <a:r>
              <a:rPr lang="en" b="0" i="0" u="none" strike="noStrike" cap="none" dirty="0">
                <a:solidFill>
                  <a:srgbClr val="A52A2A"/>
                </a:solidFill>
                <a:highlight>
                  <a:srgbClr val="FFFFFF"/>
                </a:highlight>
                <a:latin typeface="Consolas"/>
                <a:ea typeface="Source Code Pro"/>
                <a:cs typeface="Consolas"/>
                <a:sym typeface="Source Code Pro"/>
              </a:rPr>
              <a:t>my</a:t>
            </a:r>
            <a:r>
              <a:rPr lang="en" dirty="0">
                <a:solidFill>
                  <a:srgbClr val="A52A2A"/>
                </a:solidFill>
                <a:highlight>
                  <a:srgbClr val="FFFFFF"/>
                </a:highlight>
                <a:latin typeface="Consolas"/>
                <a:ea typeface="Source Code Pro"/>
                <a:cs typeface="Consolas"/>
                <a:sym typeface="Source Code Pro"/>
              </a:rPr>
              <a:t>-i</a:t>
            </a:r>
            <a:r>
              <a:rPr lang="en" b="0" i="0" u="none" strike="noStrike" cap="none" dirty="0">
                <a:solidFill>
                  <a:srgbClr val="A52A2A"/>
                </a:solidFill>
                <a:highlight>
                  <a:srgbClr val="FFFFFF"/>
                </a:highlight>
                <a:latin typeface="Consolas"/>
                <a:ea typeface="Source Code Pro"/>
                <a:cs typeface="Consolas"/>
                <a:sym typeface="Source Code Pro"/>
              </a:rPr>
              <a:t>mage</a:t>
            </a:r>
            <a:r>
              <a:rPr lang="en" dirty="0">
                <a:solidFill>
                  <a:srgbClr val="A52A2A"/>
                </a:solidFill>
                <a:highlight>
                  <a:srgbClr val="FFFFFF"/>
                </a:highlight>
                <a:latin typeface="Consolas"/>
                <a:ea typeface="Source Code Pro"/>
                <a:cs typeface="Consolas"/>
                <a:sym typeface="Source Code Pro"/>
              </a:rPr>
              <a:t>'</a:t>
            </a:r>
            <a:r>
              <a:rPr lang="en" b="0" i="0" u="none" strike="noStrike" cap="none" dirty="0">
                <a:solidFill>
                  <a:srgbClr val="000000"/>
                </a:solidFill>
                <a:highlight>
                  <a:srgbClr val="FFFFFF"/>
                </a:highlight>
                <a:latin typeface="Consolas"/>
                <a:ea typeface="Source Code Pro"/>
                <a:cs typeface="Consolas"/>
                <a:sym typeface="Source Code Pro"/>
              </a:rPr>
              <a:t>).src = </a:t>
            </a:r>
            <a:r>
              <a:rPr lang="en" dirty="0">
                <a:solidFill>
                  <a:srgbClr val="A52A2A"/>
                </a:solidFill>
                <a:highlight>
                  <a:srgbClr val="FFFFFF"/>
                </a:highlight>
                <a:latin typeface="Consolas"/>
                <a:ea typeface="Source Code Pro"/>
                <a:cs typeface="Consolas"/>
                <a:sym typeface="Source Code Pro"/>
              </a:rPr>
              <a:t>'</a:t>
            </a:r>
            <a:r>
              <a:rPr lang="en" b="0" i="0" u="none" strike="noStrike" cap="none" dirty="0" err="1">
                <a:solidFill>
                  <a:srgbClr val="A52A2A"/>
                </a:solidFill>
                <a:highlight>
                  <a:srgbClr val="FFFFFF"/>
                </a:highlight>
                <a:latin typeface="Consolas"/>
                <a:ea typeface="Source Code Pro"/>
                <a:cs typeface="Consolas"/>
                <a:sym typeface="Source Code Pro"/>
              </a:rPr>
              <a:t>landscape.jpg</a:t>
            </a:r>
            <a:r>
              <a:rPr lang="en" dirty="0">
                <a:solidFill>
                  <a:srgbClr val="A52A2A"/>
                </a:solidFill>
                <a:highlight>
                  <a:srgbClr val="FFFFFF"/>
                </a:highlight>
                <a:latin typeface="Consolas"/>
                <a:ea typeface="Source Code Pro"/>
                <a:cs typeface="Consolas"/>
                <a:sym typeface="Source Code Pro"/>
              </a:rPr>
              <a:t>'</a:t>
            </a:r>
            <a:r>
              <a:rPr lang="en" b="0" i="0" u="none" strike="noStrike" cap="none" dirty="0">
                <a:solidFill>
                  <a:srgbClr val="000000"/>
                </a:solidFill>
                <a:highlight>
                  <a:srgbClr val="FFFFFF"/>
                </a:highlight>
                <a:latin typeface="Consolas"/>
                <a:ea typeface="Source Code Pro"/>
                <a:cs typeface="Consolas"/>
                <a:sym typeface="Source Code Pro"/>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noAutofit/>
          </a:bodyPr>
          <a:lstStyle/>
          <a:p>
            <a:pPr lvl="0" rtl="0">
              <a:spcBef>
                <a:spcPts val="0"/>
              </a:spcBef>
              <a:buClr>
                <a:srgbClr val="000000"/>
              </a:buClr>
              <a:buSzPct val="26190"/>
              <a:buFont typeface="Arial"/>
              <a:buNone/>
            </a:pPr>
            <a:r>
              <a:rPr lang="en" dirty="0"/>
              <a:t>Working with HTML elements</a:t>
            </a:r>
          </a:p>
        </p:txBody>
      </p:sp>
      <p:sp>
        <p:nvSpPr>
          <p:cNvPr id="104" name="Shape 104"/>
          <p:cNvSpPr txBox="1">
            <a:spLocks noGrp="1"/>
          </p:cNvSpPr>
          <p:nvPr>
            <p:ph type="body" idx="1"/>
          </p:nvPr>
        </p:nvSpPr>
        <p:spPr>
          <a:xfrm>
            <a:off x="311699" y="1266325"/>
            <a:ext cx="8641381" cy="3302700"/>
          </a:xfrm>
          <a:prstGeom prst="rect">
            <a:avLst/>
          </a:prstGeom>
          <a:noFill/>
          <a:ln>
            <a:noFill/>
          </a:ln>
        </p:spPr>
        <p:txBody>
          <a:bodyPr lIns="91425" tIns="91425" rIns="91425" bIns="91425" anchor="t" anchorCtr="0">
            <a:noAutofit/>
          </a:bodyPr>
          <a:lstStyle/>
          <a:p>
            <a:pPr marL="457200" marR="0" lvl="0" indent="-317500" algn="l" rtl="0">
              <a:lnSpc>
                <a:spcPct val="100000"/>
              </a:lnSpc>
              <a:spcBef>
                <a:spcPts val="0"/>
              </a:spcBef>
              <a:spcAft>
                <a:spcPts val="0"/>
              </a:spcAft>
              <a:buClr>
                <a:schemeClr val="dk2"/>
              </a:buClr>
              <a:buSzPct val="25000"/>
              <a:buFont typeface="Source Code Pro"/>
              <a:buNone/>
            </a:pPr>
            <a:r>
              <a:rPr lang="en" dirty="0"/>
              <a:t>- </a:t>
            </a:r>
            <a:r>
              <a:rPr lang="en" b="0" i="0" u="none" strike="noStrike" cap="none" dirty="0">
                <a:solidFill>
                  <a:schemeClr val="dk2"/>
                </a:solidFill>
              </a:rPr>
              <a:t>Change the style of an HTML element</a:t>
            </a:r>
            <a:endParaRPr lang="en-US" b="0" i="0" u="none" strike="noStrike" cap="none" dirty="0">
              <a:solidFill>
                <a:schemeClr val="dk2"/>
              </a:solidFill>
            </a:endParaRPr>
          </a:p>
          <a:p>
            <a:pPr marL="457200" marR="0" lvl="0" indent="-317500" algn="l" rtl="0">
              <a:lnSpc>
                <a:spcPct val="100000"/>
              </a:lnSpc>
              <a:spcBef>
                <a:spcPts val="0"/>
              </a:spcBef>
              <a:spcAft>
                <a:spcPts val="0"/>
              </a:spcAft>
              <a:buClr>
                <a:schemeClr val="dk2"/>
              </a:buClr>
              <a:buSzPct val="25000"/>
              <a:buFont typeface="Source Code Pro"/>
              <a:buNone/>
            </a:pPr>
            <a:endParaRPr lang="en-US" sz="1200" dirty="0">
              <a:highlight>
                <a:srgbClr val="FFFFFF"/>
              </a:highlight>
              <a:latin typeface="Source Code Pro"/>
              <a:ea typeface="Source Code Pro"/>
              <a:cs typeface="Source Code Pro"/>
              <a:sym typeface="Source Code Pro"/>
            </a:endParaRPr>
          </a:p>
          <a:p>
            <a:pPr marL="457200" lvl="0" indent="-317500">
              <a:lnSpc>
                <a:spcPct val="100000"/>
              </a:lnSpc>
              <a:spcAft>
                <a:spcPts val="0"/>
              </a:spcAft>
              <a:buSzPct val="25000"/>
            </a:pPr>
            <a:r>
              <a:rPr lang="en" sz="1400" b="0" i="0" u="none" strike="noStrike" cap="none" dirty="0" err="1">
                <a:solidFill>
                  <a:srgbClr val="000000"/>
                </a:solidFill>
                <a:highlight>
                  <a:srgbClr val="FFFFFF"/>
                </a:highlight>
                <a:latin typeface="Consolas"/>
                <a:ea typeface="Source Code Pro"/>
                <a:cs typeface="Consolas"/>
                <a:sym typeface="Source Code Pro"/>
              </a:rPr>
              <a:t>document.getElementById</a:t>
            </a:r>
            <a:r>
              <a:rPr lang="en" sz="1400" b="0" i="0" u="none" strike="noStrike" cap="none" dirty="0">
                <a:solidFill>
                  <a:srgbClr val="000000"/>
                </a:solidFill>
                <a:highlight>
                  <a:srgbClr val="FFFFFF"/>
                </a:highlight>
                <a:latin typeface="Consolas"/>
                <a:ea typeface="Source Code Pro"/>
                <a:cs typeface="Consolas"/>
                <a:sym typeface="Source Code Pro"/>
              </a:rPr>
              <a:t>(</a:t>
            </a:r>
            <a:r>
              <a:rPr lang="en" sz="1400" dirty="0">
                <a:solidFill>
                  <a:srgbClr val="A52A2A"/>
                </a:solidFill>
                <a:highlight>
                  <a:srgbClr val="FFFFFF"/>
                </a:highlight>
                <a:latin typeface="Consolas"/>
                <a:ea typeface="Source Code Pro"/>
                <a:cs typeface="Consolas"/>
                <a:sym typeface="Source Code Pro"/>
              </a:rPr>
              <a:t>'</a:t>
            </a:r>
            <a:r>
              <a:rPr lang="en" sz="1400" b="0" i="0" u="none" strike="noStrike" cap="none" dirty="0">
                <a:solidFill>
                  <a:srgbClr val="A52A2A"/>
                </a:solidFill>
                <a:highlight>
                  <a:srgbClr val="FFFFFF"/>
                </a:highlight>
                <a:latin typeface="Consolas"/>
                <a:ea typeface="Source Code Pro"/>
                <a:cs typeface="Consolas"/>
                <a:sym typeface="Source Code Pro"/>
              </a:rPr>
              <a:t>p2</a:t>
            </a:r>
            <a:r>
              <a:rPr lang="en" sz="1400" dirty="0">
                <a:solidFill>
                  <a:srgbClr val="A52A2A"/>
                </a:solidFill>
                <a:highlight>
                  <a:srgbClr val="FFFFFF"/>
                </a:highlight>
                <a:latin typeface="Consolas"/>
                <a:ea typeface="Source Code Pro"/>
                <a:cs typeface="Consolas"/>
                <a:sym typeface="Source Code Pro"/>
              </a:rPr>
              <a:t>'</a:t>
            </a:r>
            <a:r>
              <a:rPr lang="en" sz="1400" b="0" i="0" u="none" strike="noStrike" cap="none" dirty="0">
                <a:solidFill>
                  <a:srgbClr val="000000"/>
                </a:solidFill>
                <a:highlight>
                  <a:srgbClr val="FFFFFF"/>
                </a:highlight>
                <a:latin typeface="Consolas"/>
                <a:ea typeface="Source Code Pro"/>
                <a:cs typeface="Consolas"/>
                <a:sym typeface="Source Code Pro"/>
              </a:rPr>
              <a:t>).style.color = </a:t>
            </a:r>
            <a:r>
              <a:rPr lang="en" sz="1400" dirty="0">
                <a:solidFill>
                  <a:srgbClr val="A52A2A"/>
                </a:solidFill>
                <a:highlight>
                  <a:srgbClr val="FFFFFF"/>
                </a:highlight>
                <a:latin typeface="Consolas"/>
                <a:ea typeface="Source Code Pro"/>
                <a:cs typeface="Consolas"/>
                <a:sym typeface="Source Code Pro"/>
              </a:rPr>
              <a:t>'</a:t>
            </a:r>
            <a:r>
              <a:rPr lang="en" sz="1400" b="0" i="0" u="none" strike="noStrike" cap="none" dirty="0">
                <a:solidFill>
                  <a:srgbClr val="A52A2A"/>
                </a:solidFill>
                <a:highlight>
                  <a:srgbClr val="FFFFFF"/>
                </a:highlight>
                <a:latin typeface="Consolas"/>
                <a:ea typeface="Source Code Pro"/>
                <a:cs typeface="Consolas"/>
                <a:sym typeface="Source Code Pro"/>
              </a:rPr>
              <a:t>blue</a:t>
            </a:r>
            <a:r>
              <a:rPr lang="en" sz="1400" dirty="0">
                <a:solidFill>
                  <a:srgbClr val="A52A2A"/>
                </a:solidFill>
                <a:highlight>
                  <a:srgbClr val="FFFFFF"/>
                </a:highlight>
                <a:latin typeface="Consolas"/>
                <a:ea typeface="Source Code Pro"/>
                <a:cs typeface="Consolas"/>
                <a:sym typeface="Source Code Pro"/>
              </a:rPr>
              <a:t>’</a:t>
            </a:r>
            <a:r>
              <a:rPr lang="en" sz="1400" b="0" i="0" u="none" strike="noStrike" cap="none" dirty="0">
                <a:solidFill>
                  <a:srgbClr val="000000"/>
                </a:solidFill>
                <a:highlight>
                  <a:srgbClr val="FFFFFF"/>
                </a:highlight>
                <a:latin typeface="Consolas"/>
                <a:ea typeface="Source Code Pro"/>
                <a:cs typeface="Consolas"/>
                <a:sym typeface="Source Code Pro"/>
              </a:rPr>
              <a:t>;</a:t>
            </a:r>
            <a:endParaRPr lang="en" sz="1400" dirty="0">
              <a:solidFill>
                <a:srgbClr val="000000"/>
              </a:solidFill>
              <a:highlight>
                <a:srgbClr val="FFFFFF"/>
              </a:highlight>
              <a:latin typeface="Consolas"/>
              <a:ea typeface="Source Code Pro"/>
              <a:cs typeface="Consolas"/>
              <a:sym typeface="Source Code Pro"/>
            </a:endParaRPr>
          </a:p>
          <a:p>
            <a:pPr marL="457200" lvl="0" indent="-317500">
              <a:lnSpc>
                <a:spcPct val="100000"/>
              </a:lnSpc>
              <a:spcAft>
                <a:spcPts val="0"/>
              </a:spcAft>
              <a:buSzPct val="25000"/>
            </a:pPr>
            <a:endParaRPr sz="1200" dirty="0">
              <a:latin typeface="Source Code Pro"/>
              <a:ea typeface="Source Code Pro"/>
              <a:cs typeface="Source Code Pro"/>
              <a:sym typeface="Source Code Pro"/>
            </a:endParaRPr>
          </a:p>
          <a:p>
            <a:pPr marL="457200" lvl="0" indent="-317500" rtl="0">
              <a:lnSpc>
                <a:spcPct val="100000"/>
              </a:lnSpc>
              <a:spcBef>
                <a:spcPts val="1600"/>
              </a:spcBef>
              <a:spcAft>
                <a:spcPts val="0"/>
              </a:spcAft>
              <a:buClr>
                <a:schemeClr val="dk2"/>
              </a:buClr>
              <a:buSzPct val="25000"/>
              <a:buFont typeface="Source Code Pro"/>
              <a:buNone/>
            </a:pPr>
            <a:r>
              <a:rPr lang="en" dirty="0"/>
              <a:t>- Create a new HTML element</a:t>
            </a:r>
            <a:endParaRPr lang="en-US" dirty="0"/>
          </a:p>
          <a:p>
            <a:pPr marL="457200" lvl="0" indent="-317500">
              <a:lnSpc>
                <a:spcPct val="100000"/>
              </a:lnSpc>
              <a:spcBef>
                <a:spcPts val="1600"/>
              </a:spcBef>
              <a:spcAft>
                <a:spcPts val="0"/>
              </a:spcAft>
              <a:buSzPct val="25000"/>
            </a:pPr>
            <a:r>
              <a:rPr lang="en" sz="1400" dirty="0" err="1">
                <a:solidFill>
                  <a:srgbClr val="0000CD"/>
                </a:solidFill>
                <a:highlight>
                  <a:srgbClr val="FFFFFF"/>
                </a:highlight>
                <a:latin typeface="Consolas"/>
                <a:ea typeface="Source Code Pro"/>
                <a:cs typeface="Consolas"/>
                <a:sym typeface="Source Code Pro"/>
              </a:rPr>
              <a:t>const</a:t>
            </a:r>
            <a:r>
              <a:rPr lang="en" sz="1400" dirty="0">
                <a:solidFill>
                  <a:srgbClr val="000000"/>
                </a:solidFill>
                <a:highlight>
                  <a:srgbClr val="FFFFFF"/>
                </a:highlight>
                <a:latin typeface="Consolas"/>
                <a:ea typeface="Source Code Pro"/>
                <a:cs typeface="Consolas"/>
                <a:sym typeface="Source Code Pro"/>
              </a:rPr>
              <a:t> para = </a:t>
            </a:r>
            <a:r>
              <a:rPr lang="en" sz="1400" dirty="0" err="1">
                <a:solidFill>
                  <a:srgbClr val="000000"/>
                </a:solidFill>
                <a:highlight>
                  <a:srgbClr val="FFFFFF"/>
                </a:highlight>
                <a:latin typeface="Consolas"/>
                <a:ea typeface="Source Code Pro"/>
                <a:cs typeface="Consolas"/>
                <a:sym typeface="Source Code Pro"/>
              </a:rPr>
              <a:t>document.createElement</a:t>
            </a:r>
            <a:r>
              <a:rPr lang="en" sz="1400" dirty="0">
                <a:solidFill>
                  <a:srgbClr val="000000"/>
                </a:solidFill>
                <a:highlight>
                  <a:srgbClr val="FFFFFF"/>
                </a:highlight>
                <a:latin typeface="Consolas"/>
                <a:ea typeface="Source Code Pro"/>
                <a:cs typeface="Consolas"/>
                <a:sym typeface="Source Code Pro"/>
              </a:rPr>
              <a:t>(</a:t>
            </a:r>
            <a:r>
              <a:rPr lang="en" sz="1400" dirty="0">
                <a:solidFill>
                  <a:srgbClr val="A52A2A"/>
                </a:solidFill>
                <a:highlight>
                  <a:srgbClr val="FFFFFF"/>
                </a:highlight>
                <a:latin typeface="Consolas"/>
                <a:ea typeface="Source Code Pro"/>
                <a:cs typeface="Consolas"/>
                <a:sym typeface="Source Code Pro"/>
              </a:rPr>
              <a:t>'p'</a:t>
            </a:r>
            <a:r>
              <a:rPr lang="en" sz="1400" dirty="0">
                <a:solidFill>
                  <a:srgbClr val="000000"/>
                </a:solidFill>
                <a:highlight>
                  <a:srgbClr val="FFFFFF"/>
                </a:highlight>
                <a:latin typeface="Consolas"/>
                <a:ea typeface="Source Code Pro"/>
                <a:cs typeface="Consolas"/>
                <a:sym typeface="Source Code Pro"/>
              </a:rPr>
              <a:t>);                  </a:t>
            </a:r>
            <a:r>
              <a:rPr lang="en" sz="1400" dirty="0">
                <a:solidFill>
                  <a:srgbClr val="999999"/>
                </a:solidFill>
                <a:highlight>
                  <a:srgbClr val="FFFFFF"/>
                </a:highlight>
                <a:latin typeface="Consolas"/>
                <a:ea typeface="Source Code Pro"/>
                <a:cs typeface="Consolas"/>
                <a:sym typeface="Source Code Pro"/>
              </a:rPr>
              <a:t>// Create a &lt;p&gt; element</a:t>
            </a:r>
            <a:endParaRPr lang="en-US" sz="1400" dirty="0">
              <a:solidFill>
                <a:srgbClr val="999999"/>
              </a:solidFill>
              <a:highlight>
                <a:srgbClr val="FFFFFF"/>
              </a:highlight>
              <a:latin typeface="Consolas"/>
              <a:ea typeface="Source Code Pro"/>
              <a:cs typeface="Consolas"/>
              <a:sym typeface="Source Code Pro"/>
            </a:endParaRPr>
          </a:p>
          <a:p>
            <a:pPr marL="457200" lvl="0" indent="-317500">
              <a:lnSpc>
                <a:spcPct val="100000"/>
              </a:lnSpc>
              <a:spcBef>
                <a:spcPts val="1600"/>
              </a:spcBef>
              <a:spcAft>
                <a:spcPts val="0"/>
              </a:spcAft>
              <a:buSzPct val="25000"/>
            </a:pPr>
            <a:r>
              <a:rPr lang="en" sz="1400" dirty="0" err="1">
                <a:solidFill>
                  <a:srgbClr val="0000CD"/>
                </a:solidFill>
                <a:highlight>
                  <a:srgbClr val="FFFFFF"/>
                </a:highlight>
                <a:latin typeface="Consolas"/>
                <a:ea typeface="Source Code Pro"/>
                <a:cs typeface="Consolas"/>
                <a:sym typeface="Source Code Pro"/>
              </a:rPr>
              <a:t>const</a:t>
            </a:r>
            <a:r>
              <a:rPr lang="en" sz="1400" dirty="0">
                <a:solidFill>
                  <a:srgbClr val="000000"/>
                </a:solidFill>
                <a:highlight>
                  <a:srgbClr val="FFFFFF"/>
                </a:highlight>
                <a:latin typeface="Consolas"/>
                <a:ea typeface="Source Code Pro"/>
                <a:cs typeface="Consolas"/>
                <a:sym typeface="Source Code Pro"/>
              </a:rPr>
              <a:t> t = </a:t>
            </a:r>
            <a:r>
              <a:rPr lang="en" sz="1400" dirty="0" err="1">
                <a:solidFill>
                  <a:srgbClr val="000000"/>
                </a:solidFill>
                <a:highlight>
                  <a:srgbClr val="FFFFFF"/>
                </a:highlight>
                <a:latin typeface="Consolas"/>
                <a:ea typeface="Source Code Pro"/>
                <a:cs typeface="Consolas"/>
                <a:sym typeface="Source Code Pro"/>
              </a:rPr>
              <a:t>document.createTextNode</a:t>
            </a:r>
            <a:r>
              <a:rPr lang="en" sz="1400" dirty="0">
                <a:solidFill>
                  <a:srgbClr val="000000"/>
                </a:solidFill>
                <a:highlight>
                  <a:srgbClr val="FFFFFF"/>
                </a:highlight>
                <a:latin typeface="Consolas"/>
                <a:ea typeface="Source Code Pro"/>
                <a:cs typeface="Consolas"/>
                <a:sym typeface="Source Code Pro"/>
              </a:rPr>
              <a:t>(</a:t>
            </a:r>
            <a:r>
              <a:rPr lang="en" sz="1400" dirty="0">
                <a:solidFill>
                  <a:srgbClr val="A52A2A"/>
                </a:solidFill>
                <a:highlight>
                  <a:srgbClr val="FFFFFF"/>
                </a:highlight>
                <a:latin typeface="Consolas"/>
                <a:ea typeface="Source Code Pro"/>
                <a:cs typeface="Consolas"/>
                <a:sym typeface="Source Code Pro"/>
              </a:rPr>
              <a:t>‘This is a paragraph.'</a:t>
            </a:r>
            <a:r>
              <a:rPr lang="en" sz="1400" dirty="0">
                <a:solidFill>
                  <a:srgbClr val="000000"/>
                </a:solidFill>
                <a:highlight>
                  <a:srgbClr val="FFFFFF"/>
                </a:highlight>
                <a:latin typeface="Consolas"/>
                <a:ea typeface="Source Code Pro"/>
                <a:cs typeface="Consolas"/>
                <a:sym typeface="Source Code Pro"/>
              </a:rPr>
              <a:t>); </a:t>
            </a:r>
            <a:r>
              <a:rPr lang="en" sz="1400" dirty="0">
                <a:solidFill>
                  <a:srgbClr val="999999"/>
                </a:solidFill>
                <a:highlight>
                  <a:srgbClr val="FFFFFF"/>
                </a:highlight>
                <a:latin typeface="Consolas"/>
                <a:ea typeface="Source Code Pro"/>
                <a:cs typeface="Consolas"/>
                <a:sym typeface="Source Code Pro"/>
              </a:rPr>
              <a:t>// Create a text node</a:t>
            </a:r>
            <a:endParaRPr lang="en-US" sz="1400" dirty="0">
              <a:solidFill>
                <a:srgbClr val="999999"/>
              </a:solidFill>
              <a:highlight>
                <a:srgbClr val="FFFFFF"/>
              </a:highlight>
              <a:latin typeface="Consolas"/>
              <a:ea typeface="Source Code Pro"/>
              <a:cs typeface="Consolas"/>
              <a:sym typeface="Source Code Pro"/>
            </a:endParaRPr>
          </a:p>
          <a:p>
            <a:pPr marL="457200" lvl="0" indent="-317500" rtl="0">
              <a:lnSpc>
                <a:spcPct val="100000"/>
              </a:lnSpc>
              <a:spcBef>
                <a:spcPts val="1600"/>
              </a:spcBef>
              <a:spcAft>
                <a:spcPts val="0"/>
              </a:spcAft>
              <a:buClr>
                <a:schemeClr val="dk2"/>
              </a:buClr>
              <a:buSzPct val="25000"/>
              <a:buFont typeface="Source Code Pro"/>
              <a:buNone/>
            </a:pPr>
            <a:r>
              <a:rPr lang="en" sz="1400" dirty="0">
                <a:solidFill>
                  <a:srgbClr val="000000"/>
                </a:solidFill>
                <a:highlight>
                  <a:srgbClr val="FFFFFF"/>
                </a:highlight>
                <a:latin typeface="Consolas"/>
                <a:ea typeface="Source Code Pro"/>
                <a:cs typeface="Consolas"/>
                <a:sym typeface="Source Code Pro"/>
              </a:rPr>
              <a:t>para.appendChild(t);                                       </a:t>
            </a:r>
            <a:r>
              <a:rPr lang="en" sz="1400" dirty="0">
                <a:solidFill>
                  <a:srgbClr val="999999"/>
                </a:solidFill>
                <a:highlight>
                  <a:srgbClr val="FFFFFF"/>
                </a:highlight>
                <a:latin typeface="Consolas"/>
                <a:ea typeface="Source Code Pro"/>
                <a:cs typeface="Consolas"/>
                <a:sym typeface="Source Code Pro"/>
              </a:rPr>
              <a:t>// Append the text to &lt;p&gt;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But wait!</a:t>
            </a:r>
          </a:p>
        </p:txBody>
      </p:sp>
      <p:sp>
        <p:nvSpPr>
          <p:cNvPr id="110" name="Shape 110"/>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lnSpc>
                <a:spcPct val="100000"/>
              </a:lnSpc>
              <a:spcAft>
                <a:spcPts val="0"/>
              </a:spcAft>
            </a:pPr>
            <a:r>
              <a:rPr lang="en" dirty="0"/>
              <a:t>An HTML document loads in order from top to bottom*. File includes are usually in the document </a:t>
            </a:r>
            <a:r>
              <a:rPr lang="en" dirty="0">
                <a:latin typeface="Source Code Pro"/>
                <a:ea typeface="Source Code Pro"/>
                <a:cs typeface="Source Code Pro"/>
                <a:sym typeface="Source Code Pro"/>
              </a:rPr>
              <a:t>head</a:t>
            </a:r>
            <a:r>
              <a:rPr lang="en" dirty="0"/>
              <a:t>, so the JavaScript will run before the HTML is ready, causing selectors in the JavaScript to try to grab elements that don’t exist yet. To prevent this, you can pass all your code as a function to an event listener listening for the DOM to be loaded:</a:t>
            </a:r>
            <a:br>
              <a:rPr lang="en" dirty="0"/>
            </a:br>
            <a:br>
              <a:rPr lang="en" dirty="0"/>
            </a:br>
            <a:r>
              <a:rPr lang="en" sz="1400" dirty="0" err="1">
                <a:solidFill>
                  <a:srgbClr val="303336"/>
                </a:solidFill>
                <a:latin typeface="Consolas"/>
                <a:ea typeface="Consolas"/>
                <a:cs typeface="Consolas"/>
                <a:sym typeface="Consolas"/>
              </a:rPr>
              <a:t>document.addEventListener</a:t>
            </a:r>
            <a:r>
              <a:rPr lang="en" sz="1400" dirty="0">
                <a:solidFill>
                  <a:srgbClr val="303336"/>
                </a:solidFill>
                <a:latin typeface="Consolas"/>
                <a:ea typeface="Consolas"/>
                <a:cs typeface="Consolas"/>
                <a:sym typeface="Consolas"/>
              </a:rPr>
              <a:t>(</a:t>
            </a:r>
            <a:r>
              <a:rPr lang="en" sz="1400" dirty="0">
                <a:solidFill>
                  <a:srgbClr val="A52A2A"/>
                </a:solidFill>
                <a:highlight>
                  <a:srgbClr val="FFFFFF"/>
                </a:highlight>
                <a:latin typeface="Consolas"/>
                <a:ea typeface="Source Code Pro"/>
                <a:cs typeface="Consolas"/>
                <a:sym typeface="Source Code Pro"/>
              </a:rPr>
              <a:t>'</a:t>
            </a:r>
            <a:r>
              <a:rPr lang="en" sz="1400" dirty="0" err="1">
                <a:solidFill>
                  <a:srgbClr val="7D2727"/>
                </a:solidFill>
                <a:latin typeface="Consolas"/>
                <a:ea typeface="Consolas"/>
                <a:cs typeface="Consolas"/>
                <a:sym typeface="Consolas"/>
              </a:rPr>
              <a:t>DOMContentLoaded</a:t>
            </a:r>
            <a:r>
              <a:rPr lang="en" sz="1400" dirty="0">
                <a:solidFill>
                  <a:srgbClr val="A52A2A"/>
                </a:solidFill>
                <a:highlight>
                  <a:srgbClr val="FFFFFF"/>
                </a:highlight>
                <a:latin typeface="Consolas"/>
                <a:ea typeface="Consolas"/>
                <a:cs typeface="Consolas"/>
                <a:sym typeface="Source Code Pro"/>
              </a:rPr>
              <a:t>'</a:t>
            </a:r>
            <a:r>
              <a:rPr lang="en" sz="1400" dirty="0">
                <a:solidFill>
                  <a:srgbClr val="303336"/>
                </a:solidFill>
                <a:latin typeface="Consolas"/>
                <a:ea typeface="Consolas"/>
                <a:cs typeface="Consolas"/>
                <a:sym typeface="Consolas"/>
              </a:rPr>
              <a:t>, function(</a:t>
            </a:r>
            <a:r>
              <a:rPr lang="en" sz="1400" dirty="0">
                <a:solidFill>
                  <a:srgbClr val="101094"/>
                </a:solidFill>
                <a:latin typeface="Consolas"/>
                <a:ea typeface="Consolas"/>
                <a:cs typeface="Consolas"/>
                <a:sym typeface="Consolas"/>
              </a:rPr>
              <a:t>event</a:t>
            </a:r>
            <a:r>
              <a:rPr lang="en" sz="1400" dirty="0">
                <a:solidFill>
                  <a:srgbClr val="303336"/>
                </a:solidFill>
                <a:latin typeface="Consolas"/>
                <a:ea typeface="Consolas"/>
                <a:cs typeface="Consolas"/>
                <a:sym typeface="Consolas"/>
              </a:rPr>
              <a:t>) {</a:t>
            </a:r>
          </a:p>
          <a:p>
            <a:pPr lvl="0" rtl="0">
              <a:lnSpc>
                <a:spcPct val="100000"/>
              </a:lnSpc>
              <a:spcBef>
                <a:spcPts val="0"/>
              </a:spcBef>
              <a:spcAft>
                <a:spcPts val="1100"/>
              </a:spcAft>
              <a:buNone/>
            </a:pPr>
            <a:r>
              <a:rPr lang="en" sz="1400" dirty="0">
                <a:solidFill>
                  <a:srgbClr val="303336"/>
                </a:solidFill>
                <a:latin typeface="Consolas"/>
                <a:ea typeface="Consolas"/>
                <a:cs typeface="Consolas"/>
                <a:sym typeface="Consolas"/>
              </a:rPr>
              <a:t>  </a:t>
            </a:r>
            <a:r>
              <a:rPr lang="en" sz="1400" dirty="0">
                <a:solidFill>
                  <a:srgbClr val="858C93"/>
                </a:solidFill>
                <a:latin typeface="Consolas"/>
                <a:ea typeface="Consolas"/>
                <a:cs typeface="Consolas"/>
                <a:sym typeface="Consolas"/>
              </a:rPr>
              <a:t>// Your JavaScript code</a:t>
            </a:r>
          </a:p>
          <a:p>
            <a:pPr lvl="0" rtl="0">
              <a:lnSpc>
                <a:spcPct val="100000"/>
              </a:lnSpc>
              <a:spcBef>
                <a:spcPts val="0"/>
              </a:spcBef>
              <a:spcAft>
                <a:spcPts val="1100"/>
              </a:spcAft>
              <a:buNone/>
            </a:pPr>
            <a:r>
              <a:rPr lang="en" sz="1400" dirty="0">
                <a:solidFill>
                  <a:srgbClr val="303336"/>
                </a:solidFill>
                <a:latin typeface="Consolas"/>
                <a:ea typeface="Consolas"/>
                <a:cs typeface="Consolas"/>
                <a:sym typeface="Consolas"/>
              </a:rPr>
              <a:t>});</a:t>
            </a:r>
          </a:p>
          <a:p>
            <a:pPr lvl="0">
              <a:spcBef>
                <a:spcPts val="0"/>
              </a:spcBef>
              <a:buNone/>
            </a:pPr>
            <a:r>
              <a:rPr lang="en" dirty="0"/>
              <a:t>There are better practices to address this issue that we’ll be covering later on.</a:t>
            </a:r>
          </a:p>
          <a:p>
            <a:pPr lvl="0" rtl="0">
              <a:spcBef>
                <a:spcPts val="0"/>
              </a:spcBef>
              <a:buNone/>
            </a:pPr>
            <a:r>
              <a:rPr lang="en" sz="1100" i="1" dirty="0"/>
              <a:t>*unless specified as asynchronous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11700" y="46854"/>
            <a:ext cx="8520600" cy="707400"/>
          </a:xfrm>
          <a:prstGeom prst="rect">
            <a:avLst/>
          </a:prstGeom>
        </p:spPr>
        <p:txBody>
          <a:bodyPr lIns="91425" tIns="91425" rIns="91425" bIns="91425" anchor="t" anchorCtr="0">
            <a:noAutofit/>
          </a:bodyPr>
          <a:lstStyle/>
          <a:p>
            <a:pPr lvl="0">
              <a:spcBef>
                <a:spcPts val="0"/>
              </a:spcBef>
              <a:buNone/>
            </a:pPr>
            <a:r>
              <a:rPr lang="en" dirty="0"/>
              <a:t>Working with HTML elements – let’s do it!</a:t>
            </a:r>
          </a:p>
        </p:txBody>
      </p:sp>
      <p:sp>
        <p:nvSpPr>
          <p:cNvPr id="6" name="Shape 78">
            <a:extLst>
              <a:ext uri="{FF2B5EF4-FFF2-40B4-BE49-F238E27FC236}">
                <a16:creationId xmlns:a16="http://schemas.microsoft.com/office/drawing/2014/main" id="{FB81CC5B-0838-5D45-B954-5D7119117BE3}"/>
              </a:ext>
            </a:extLst>
          </p:cNvPr>
          <p:cNvSpPr txBox="1">
            <a:spLocks/>
          </p:cNvSpPr>
          <p:nvPr/>
        </p:nvSpPr>
        <p:spPr>
          <a:xfrm>
            <a:off x="311700" y="3288167"/>
            <a:ext cx="8520600" cy="1526868"/>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a:lnSpc>
                <a:spcPct val="100000"/>
              </a:lnSpc>
              <a:spcAft>
                <a:spcPts val="0"/>
              </a:spcAft>
            </a:pPr>
            <a:r>
              <a:rPr lang="en-US" sz="1600" dirty="0">
                <a:solidFill>
                  <a:schemeClr val="bg2">
                    <a:lumMod val="50000"/>
                  </a:schemeClr>
                </a:solidFill>
                <a:highlight>
                  <a:srgbClr val="FFFFFF"/>
                </a:highlight>
              </a:rPr>
              <a:t>Then, we need to listen for DOM ready and then add some JavaScript to call the HTML above!</a:t>
            </a:r>
          </a:p>
          <a:p>
            <a:pPr>
              <a:lnSpc>
                <a:spcPct val="100000"/>
              </a:lnSpc>
              <a:spcAft>
                <a:spcPts val="0"/>
              </a:spcAft>
            </a:pPr>
            <a:endParaRPr lang="en" sz="1600" dirty="0">
              <a:solidFill>
                <a:srgbClr val="0000FF"/>
              </a:solidFill>
              <a:latin typeface="Consolas"/>
              <a:ea typeface="Source Code Pro"/>
              <a:cs typeface="Consolas"/>
              <a:sym typeface="Source Code Pro"/>
            </a:endParaRPr>
          </a:p>
          <a:p>
            <a:pPr>
              <a:lnSpc>
                <a:spcPct val="100000"/>
              </a:lnSpc>
              <a:spcAft>
                <a:spcPts val="0"/>
              </a:spcAft>
            </a:pPr>
            <a:r>
              <a:rPr lang="en" sz="1200" b="1" u="sng" dirty="0" err="1">
                <a:latin typeface="Consolas"/>
                <a:ea typeface="Consolas"/>
                <a:cs typeface="Consolas"/>
                <a:sym typeface="Consolas"/>
              </a:rPr>
              <a:t>click.js</a:t>
            </a:r>
            <a:endParaRPr lang="en" sz="1200" b="1" u="sng" dirty="0">
              <a:latin typeface="Consolas"/>
              <a:ea typeface="Consolas"/>
              <a:cs typeface="Consolas"/>
              <a:sym typeface="Consolas"/>
            </a:endParaRPr>
          </a:p>
          <a:p>
            <a:pPr lvl="0">
              <a:lnSpc>
                <a:spcPct val="100000"/>
              </a:lnSpc>
              <a:spcAft>
                <a:spcPts val="0"/>
              </a:spcAft>
            </a:pPr>
            <a:r>
              <a:rPr lang="en" sz="1200" dirty="0" err="1">
                <a:solidFill>
                  <a:srgbClr val="303336"/>
                </a:solidFill>
                <a:latin typeface="Consolas"/>
                <a:ea typeface="Consolas"/>
                <a:cs typeface="Consolas"/>
                <a:sym typeface="Consolas"/>
              </a:rPr>
              <a:t>document.addEventListener</a:t>
            </a:r>
            <a:r>
              <a:rPr lang="en" sz="1200" dirty="0">
                <a:solidFill>
                  <a:srgbClr val="303336"/>
                </a:solidFill>
                <a:latin typeface="Consolas"/>
                <a:ea typeface="Consolas"/>
                <a:cs typeface="Consolas"/>
                <a:sym typeface="Consolas"/>
              </a:rPr>
              <a:t>(</a:t>
            </a:r>
            <a:r>
              <a:rPr lang="en" sz="1200" dirty="0">
                <a:solidFill>
                  <a:srgbClr val="A52A2A"/>
                </a:solidFill>
                <a:highlight>
                  <a:srgbClr val="FFFFFF"/>
                </a:highlight>
                <a:latin typeface="Consolas"/>
                <a:ea typeface="Source Code Pro"/>
                <a:cs typeface="Consolas"/>
                <a:sym typeface="Source Code Pro"/>
              </a:rPr>
              <a:t>'</a:t>
            </a:r>
            <a:r>
              <a:rPr lang="en" sz="1200" dirty="0" err="1">
                <a:solidFill>
                  <a:srgbClr val="7D2727"/>
                </a:solidFill>
                <a:latin typeface="Consolas"/>
                <a:ea typeface="Consolas"/>
                <a:cs typeface="Consolas"/>
                <a:sym typeface="Consolas"/>
              </a:rPr>
              <a:t>DOMContentLoaded</a:t>
            </a:r>
            <a:r>
              <a:rPr lang="en" sz="1200" dirty="0">
                <a:solidFill>
                  <a:srgbClr val="A52A2A"/>
                </a:solidFill>
                <a:highlight>
                  <a:srgbClr val="FFFFFF"/>
                </a:highlight>
                <a:latin typeface="Consolas"/>
                <a:ea typeface="Consolas"/>
                <a:cs typeface="Consolas"/>
                <a:sym typeface="Source Code Pro"/>
              </a:rPr>
              <a:t>'</a:t>
            </a:r>
            <a:r>
              <a:rPr lang="en" sz="1200" dirty="0">
                <a:solidFill>
                  <a:srgbClr val="303336"/>
                </a:solidFill>
                <a:latin typeface="Consolas"/>
                <a:ea typeface="Consolas"/>
                <a:cs typeface="Consolas"/>
                <a:sym typeface="Consolas"/>
              </a:rPr>
              <a:t>, function(</a:t>
            </a:r>
            <a:r>
              <a:rPr lang="en" sz="1200" dirty="0">
                <a:solidFill>
                  <a:srgbClr val="101094"/>
                </a:solidFill>
                <a:latin typeface="Consolas"/>
                <a:ea typeface="Consolas"/>
                <a:cs typeface="Consolas"/>
                <a:sym typeface="Consolas"/>
              </a:rPr>
              <a:t>event</a:t>
            </a:r>
            <a:r>
              <a:rPr lang="en" sz="1200" dirty="0">
                <a:solidFill>
                  <a:srgbClr val="303336"/>
                </a:solidFill>
                <a:latin typeface="Consolas"/>
                <a:ea typeface="Consolas"/>
                <a:cs typeface="Consolas"/>
                <a:sym typeface="Consolas"/>
              </a:rPr>
              <a:t>) {</a:t>
            </a:r>
          </a:p>
          <a:p>
            <a:pPr lvl="0">
              <a:lnSpc>
                <a:spcPct val="100000"/>
              </a:lnSpc>
              <a:spcAft>
                <a:spcPts val="0"/>
              </a:spcAft>
            </a:pPr>
            <a:r>
              <a:rPr lang="en" sz="1200" dirty="0">
                <a:solidFill>
                  <a:srgbClr val="303336"/>
                </a:solidFill>
                <a:latin typeface="Consolas"/>
                <a:ea typeface="Consolas"/>
                <a:cs typeface="Consolas"/>
                <a:sym typeface="Consolas"/>
              </a:rPr>
              <a:t>  </a:t>
            </a:r>
            <a:r>
              <a:rPr lang="en" sz="1200" dirty="0" err="1">
                <a:solidFill>
                  <a:srgbClr val="0000CD"/>
                </a:solidFill>
                <a:highlight>
                  <a:srgbClr val="FFFFFF"/>
                </a:highlight>
                <a:latin typeface="Consolas"/>
                <a:ea typeface="Source Code Pro"/>
                <a:cs typeface="Consolas"/>
                <a:sym typeface="Source Code Pro"/>
              </a:rPr>
              <a:t>const</a:t>
            </a:r>
            <a:r>
              <a:rPr lang="en" sz="1200" dirty="0">
                <a:solidFill>
                  <a:srgbClr val="303336"/>
                </a:solidFill>
                <a:latin typeface="Consolas"/>
                <a:ea typeface="Consolas"/>
                <a:cs typeface="Consolas"/>
                <a:sym typeface="Consolas"/>
              </a:rPr>
              <a:t> div1 = </a:t>
            </a:r>
            <a:r>
              <a:rPr lang="en" sz="1200" dirty="0" err="1">
                <a:solidFill>
                  <a:srgbClr val="303336"/>
                </a:solidFill>
                <a:latin typeface="Consolas"/>
                <a:ea typeface="Consolas"/>
                <a:cs typeface="Consolas"/>
                <a:sym typeface="Consolas"/>
              </a:rPr>
              <a:t>document.getElementById</a:t>
            </a:r>
            <a:r>
              <a:rPr lang="en" sz="1200" dirty="0">
                <a:solidFill>
                  <a:srgbClr val="303336"/>
                </a:solidFill>
                <a:latin typeface="Consolas"/>
                <a:ea typeface="Consolas"/>
                <a:cs typeface="Consolas"/>
                <a:sym typeface="Consolas"/>
              </a:rPr>
              <a:t>('</a:t>
            </a:r>
            <a:r>
              <a:rPr lang="en" sz="1200" dirty="0">
                <a:solidFill>
                  <a:schemeClr val="accent4">
                    <a:lumMod val="75000"/>
                  </a:schemeClr>
                </a:solidFill>
                <a:latin typeface="Consolas"/>
                <a:ea typeface="Consolas"/>
                <a:cs typeface="Consolas"/>
                <a:sym typeface="Consolas"/>
              </a:rPr>
              <a:t>div1</a:t>
            </a:r>
            <a:r>
              <a:rPr lang="en" sz="1200" dirty="0">
                <a:solidFill>
                  <a:srgbClr val="303336"/>
                </a:solidFill>
                <a:latin typeface="Consolas"/>
                <a:ea typeface="Consolas"/>
                <a:cs typeface="Consolas"/>
                <a:sym typeface="Consolas"/>
              </a:rPr>
              <a:t>');</a:t>
            </a:r>
          </a:p>
          <a:p>
            <a:pPr lvl="0">
              <a:lnSpc>
                <a:spcPct val="100000"/>
              </a:lnSpc>
              <a:spcAft>
                <a:spcPts val="1100"/>
              </a:spcAft>
            </a:pPr>
            <a:r>
              <a:rPr lang="en" sz="1200" dirty="0">
                <a:solidFill>
                  <a:srgbClr val="303336"/>
                </a:solidFill>
                <a:latin typeface="Consolas"/>
                <a:ea typeface="Consolas"/>
                <a:cs typeface="Consolas"/>
                <a:sym typeface="Consolas"/>
              </a:rPr>
              <a:t>  div1.innerHTML = '</a:t>
            </a:r>
            <a:r>
              <a:rPr lang="en" sz="1200" dirty="0">
                <a:solidFill>
                  <a:schemeClr val="accent5">
                    <a:lumMod val="75000"/>
                  </a:schemeClr>
                </a:solidFill>
                <a:latin typeface="Consolas"/>
                <a:ea typeface="Consolas"/>
                <a:cs typeface="Consolas"/>
                <a:sym typeface="Consolas"/>
              </a:rPr>
              <a:t>New text!</a:t>
            </a:r>
            <a:r>
              <a:rPr lang="en" sz="1200" dirty="0">
                <a:solidFill>
                  <a:srgbClr val="303336"/>
                </a:solidFill>
                <a:latin typeface="Consolas"/>
                <a:ea typeface="Consolas"/>
                <a:cs typeface="Consolas"/>
                <a:sym typeface="Consolas"/>
              </a:rPr>
              <a:t>';</a:t>
            </a:r>
            <a:br>
              <a:rPr lang="en" sz="1200" dirty="0">
                <a:solidFill>
                  <a:srgbClr val="303336"/>
                </a:solidFill>
                <a:latin typeface="Consolas"/>
                <a:ea typeface="Consolas"/>
                <a:cs typeface="Consolas"/>
                <a:sym typeface="Consolas"/>
              </a:rPr>
            </a:br>
            <a:r>
              <a:rPr lang="en" sz="1200" dirty="0">
                <a:solidFill>
                  <a:srgbClr val="303336"/>
                </a:solidFill>
                <a:latin typeface="Consolas"/>
                <a:ea typeface="Consolas"/>
                <a:cs typeface="Consolas"/>
                <a:sym typeface="Consolas"/>
              </a:rPr>
              <a:t>});</a:t>
            </a:r>
          </a:p>
        </p:txBody>
      </p:sp>
      <p:sp>
        <p:nvSpPr>
          <p:cNvPr id="7" name="Shape 98">
            <a:extLst>
              <a:ext uri="{FF2B5EF4-FFF2-40B4-BE49-F238E27FC236}">
                <a16:creationId xmlns:a16="http://schemas.microsoft.com/office/drawing/2014/main" id="{DF21D4D3-F467-5B4C-A72D-C5E35409FF44}"/>
              </a:ext>
            </a:extLst>
          </p:cNvPr>
          <p:cNvSpPr txBox="1">
            <a:spLocks/>
          </p:cNvSpPr>
          <p:nvPr/>
        </p:nvSpPr>
        <p:spPr>
          <a:xfrm>
            <a:off x="311700" y="754254"/>
            <a:ext cx="8323340" cy="2533913"/>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lvl="1">
              <a:lnSpc>
                <a:spcPct val="100000"/>
              </a:lnSpc>
              <a:spcAft>
                <a:spcPts val="0"/>
              </a:spcAft>
            </a:pPr>
            <a:r>
              <a:rPr lang="en-US" sz="1800" dirty="0">
                <a:solidFill>
                  <a:schemeClr val="bg2">
                    <a:lumMod val="50000"/>
                  </a:schemeClr>
                </a:solidFill>
                <a:highlight>
                  <a:srgbClr val="FFFFFF"/>
                </a:highlight>
              </a:rPr>
              <a:t>Let’s use JavaScript to manipulate some HTML in the files we created earlier.</a:t>
            </a:r>
          </a:p>
          <a:p>
            <a:pPr lvl="1">
              <a:lnSpc>
                <a:spcPct val="100000"/>
              </a:lnSpc>
              <a:spcAft>
                <a:spcPts val="0"/>
              </a:spcAft>
            </a:pPr>
            <a:r>
              <a:rPr lang="en-US" sz="1800" dirty="0">
                <a:solidFill>
                  <a:schemeClr val="bg2">
                    <a:lumMod val="50000"/>
                  </a:schemeClr>
                </a:solidFill>
                <a:highlight>
                  <a:srgbClr val="FFFFFF"/>
                </a:highlight>
              </a:rPr>
              <a:t>First, we’ll need to add a div and add an ID we can use to manipulate its contents:</a:t>
            </a:r>
          </a:p>
          <a:p>
            <a:pPr lvl="1">
              <a:lnSpc>
                <a:spcPct val="100000"/>
              </a:lnSpc>
              <a:spcAft>
                <a:spcPts val="0"/>
              </a:spcAft>
            </a:pPr>
            <a:endParaRPr lang="en" sz="1200" b="1" u="sng" dirty="0">
              <a:highlight>
                <a:srgbClr val="FFFFFF"/>
              </a:highlight>
              <a:latin typeface="Consolas"/>
              <a:ea typeface="Consolas"/>
              <a:cs typeface="Consolas"/>
              <a:sym typeface="Consolas"/>
            </a:endParaRPr>
          </a:p>
          <a:p>
            <a:pPr lvl="1">
              <a:lnSpc>
                <a:spcPct val="100000"/>
              </a:lnSpc>
              <a:spcAft>
                <a:spcPts val="0"/>
              </a:spcAft>
            </a:pPr>
            <a:r>
              <a:rPr lang="en" sz="1200" b="1" u="sng" dirty="0" err="1">
                <a:highlight>
                  <a:srgbClr val="FFFFFF"/>
                </a:highlight>
                <a:latin typeface="Consolas"/>
                <a:ea typeface="Consolas"/>
                <a:cs typeface="Consolas"/>
                <a:sym typeface="Consolas"/>
              </a:rPr>
              <a:t>index.html</a:t>
            </a:r>
            <a:endParaRPr lang="en" sz="1200" b="1" u="sng" dirty="0">
              <a:highlight>
                <a:srgbClr val="FFFFFF"/>
              </a:highlight>
              <a:latin typeface="Consolas"/>
              <a:ea typeface="Consolas"/>
              <a:cs typeface="Consolas"/>
              <a:sym typeface="Consolas"/>
            </a:endParaRPr>
          </a:p>
          <a:p>
            <a:pPr lvl="1">
              <a:lnSpc>
                <a:spcPct val="100000"/>
              </a:lnSpc>
              <a:spcAft>
                <a:spcPts val="0"/>
              </a:spcAft>
            </a:pPr>
            <a:r>
              <a:rPr lang="en" sz="1200" dirty="0">
                <a:solidFill>
                  <a:schemeClr val="bg1">
                    <a:lumMod val="50000"/>
                  </a:schemeClr>
                </a:solidFill>
                <a:highlight>
                  <a:srgbClr val="FFFFFF"/>
                </a:highlight>
                <a:latin typeface="Consolas"/>
                <a:ea typeface="Source Code Pro"/>
                <a:cs typeface="Consolas"/>
                <a:sym typeface="Source Code Pro"/>
              </a:rPr>
              <a:t>&lt;html&gt;</a:t>
            </a:r>
          </a:p>
          <a:p>
            <a:pPr lvl="1">
              <a:lnSpc>
                <a:spcPct val="100000"/>
              </a:lnSpc>
              <a:spcAft>
                <a:spcPts val="0"/>
              </a:spcAft>
            </a:pPr>
            <a:r>
              <a:rPr lang="en" sz="1200" dirty="0">
                <a:solidFill>
                  <a:schemeClr val="bg1">
                    <a:lumMod val="50000"/>
                  </a:schemeClr>
                </a:solidFill>
                <a:highlight>
                  <a:srgbClr val="FFFFFF"/>
                </a:highlight>
                <a:latin typeface="Consolas"/>
                <a:ea typeface="Source Code Pro"/>
                <a:cs typeface="Consolas"/>
                <a:sym typeface="Source Code Pro"/>
              </a:rPr>
              <a:t>  &lt;head&gt;</a:t>
            </a:r>
          </a:p>
          <a:p>
            <a:pPr lvl="1">
              <a:lnSpc>
                <a:spcPct val="100000"/>
              </a:lnSpc>
              <a:spcAft>
                <a:spcPts val="0"/>
              </a:spcAft>
            </a:pPr>
            <a:r>
              <a:rPr lang="en" sz="1200" dirty="0">
                <a:solidFill>
                  <a:schemeClr val="bg1">
                    <a:lumMod val="50000"/>
                  </a:schemeClr>
                </a:solidFill>
                <a:highlight>
                  <a:srgbClr val="FFFFFF"/>
                </a:highlight>
                <a:latin typeface="Consolas"/>
                <a:ea typeface="Source Code Pro"/>
                <a:cs typeface="Consolas"/>
                <a:sym typeface="Source Code Pro"/>
              </a:rPr>
              <a:t>    &lt;script type="text/</a:t>
            </a:r>
            <a:r>
              <a:rPr lang="en" sz="1200" dirty="0" err="1">
                <a:solidFill>
                  <a:schemeClr val="bg1">
                    <a:lumMod val="50000"/>
                  </a:schemeClr>
                </a:solidFill>
                <a:highlight>
                  <a:srgbClr val="FFFFFF"/>
                </a:highlight>
                <a:latin typeface="Consolas"/>
                <a:ea typeface="Source Code Pro"/>
                <a:cs typeface="Consolas"/>
                <a:sym typeface="Source Code Pro"/>
              </a:rPr>
              <a:t>javascript</a:t>
            </a:r>
            <a:r>
              <a:rPr lang="en" sz="1200" dirty="0">
                <a:solidFill>
                  <a:schemeClr val="bg1">
                    <a:lumMod val="50000"/>
                  </a:schemeClr>
                </a:solidFill>
                <a:highlight>
                  <a:srgbClr val="FFFFFF"/>
                </a:highlight>
                <a:latin typeface="Consolas"/>
                <a:ea typeface="Source Code Pro"/>
                <a:cs typeface="Consolas"/>
                <a:sym typeface="Source Code Pro"/>
              </a:rPr>
              <a:t>" </a:t>
            </a:r>
            <a:r>
              <a:rPr lang="en" sz="1200" dirty="0" err="1">
                <a:solidFill>
                  <a:schemeClr val="bg1">
                    <a:lumMod val="50000"/>
                  </a:schemeClr>
                </a:solidFill>
                <a:highlight>
                  <a:srgbClr val="FFFFFF"/>
                </a:highlight>
                <a:latin typeface="Consolas"/>
                <a:ea typeface="Source Code Pro"/>
                <a:cs typeface="Consolas"/>
                <a:sym typeface="Source Code Pro"/>
              </a:rPr>
              <a:t>src</a:t>
            </a:r>
            <a:r>
              <a:rPr lang="en" sz="1200" dirty="0">
                <a:solidFill>
                  <a:schemeClr val="bg1">
                    <a:lumMod val="50000"/>
                  </a:schemeClr>
                </a:solidFill>
                <a:highlight>
                  <a:srgbClr val="FFFFFF"/>
                </a:highlight>
                <a:latin typeface="Consolas"/>
                <a:ea typeface="Source Code Pro"/>
                <a:cs typeface="Consolas"/>
                <a:sym typeface="Source Code Pro"/>
              </a:rPr>
              <a:t>="</a:t>
            </a:r>
            <a:r>
              <a:rPr lang="en" sz="1200" dirty="0" err="1">
                <a:solidFill>
                  <a:schemeClr val="bg1">
                    <a:lumMod val="50000"/>
                  </a:schemeClr>
                </a:solidFill>
                <a:highlight>
                  <a:srgbClr val="FFFFFF"/>
                </a:highlight>
                <a:latin typeface="Consolas"/>
                <a:ea typeface="Source Code Pro"/>
                <a:cs typeface="Consolas"/>
                <a:sym typeface="Source Code Pro"/>
              </a:rPr>
              <a:t>click.js</a:t>
            </a:r>
            <a:r>
              <a:rPr lang="en" sz="1200" dirty="0">
                <a:solidFill>
                  <a:schemeClr val="bg1">
                    <a:lumMod val="50000"/>
                  </a:schemeClr>
                </a:solidFill>
                <a:highlight>
                  <a:srgbClr val="FFFFFF"/>
                </a:highlight>
                <a:latin typeface="Consolas"/>
                <a:ea typeface="Source Code Pro"/>
                <a:cs typeface="Consolas"/>
                <a:sym typeface="Source Code Pro"/>
              </a:rPr>
              <a:t>"&gt;&lt;/script&gt;</a:t>
            </a:r>
          </a:p>
          <a:p>
            <a:pPr lvl="1">
              <a:lnSpc>
                <a:spcPct val="100000"/>
              </a:lnSpc>
              <a:spcAft>
                <a:spcPts val="0"/>
              </a:spcAft>
            </a:pPr>
            <a:r>
              <a:rPr lang="en" sz="1200" dirty="0">
                <a:solidFill>
                  <a:schemeClr val="bg1">
                    <a:lumMod val="50000"/>
                  </a:schemeClr>
                </a:solidFill>
                <a:highlight>
                  <a:srgbClr val="FFFFFF"/>
                </a:highlight>
                <a:latin typeface="Consolas"/>
                <a:ea typeface="Source Code Pro"/>
                <a:cs typeface="Consolas"/>
                <a:sym typeface="Source Code Pro"/>
              </a:rPr>
              <a:t>  &lt;/head&gt;</a:t>
            </a:r>
          </a:p>
          <a:p>
            <a:pPr lvl="1">
              <a:lnSpc>
                <a:spcPct val="100000"/>
              </a:lnSpc>
              <a:spcAft>
                <a:spcPts val="0"/>
              </a:spcAft>
            </a:pPr>
            <a:r>
              <a:rPr lang="en" sz="1200" dirty="0">
                <a:solidFill>
                  <a:schemeClr val="bg1">
                    <a:lumMod val="50000"/>
                  </a:schemeClr>
                </a:solidFill>
                <a:highlight>
                  <a:srgbClr val="FFFFFF"/>
                </a:highlight>
                <a:latin typeface="Consolas"/>
                <a:ea typeface="Source Code Pro"/>
                <a:cs typeface="Consolas"/>
                <a:sym typeface="Source Code Pro"/>
              </a:rPr>
              <a:t>  &lt;body&gt;</a:t>
            </a:r>
          </a:p>
          <a:p>
            <a:pPr lvl="0">
              <a:lnSpc>
                <a:spcPct val="100000"/>
              </a:lnSpc>
              <a:spcAft>
                <a:spcPts val="0"/>
              </a:spcAft>
            </a:pPr>
            <a:r>
              <a:rPr lang="en" sz="1200" dirty="0">
                <a:solidFill>
                  <a:srgbClr val="0000FF"/>
                </a:solidFill>
                <a:highlight>
                  <a:srgbClr val="FFFFFF"/>
                </a:highlight>
                <a:latin typeface="Consolas"/>
                <a:ea typeface="Source Code Pro"/>
                <a:cs typeface="Consolas"/>
                <a:sym typeface="Source Code Pro"/>
              </a:rPr>
              <a:t>    </a:t>
            </a:r>
            <a:r>
              <a:rPr lang="en" sz="1200" dirty="0">
                <a:solidFill>
                  <a:srgbClr val="0000FF"/>
                </a:solidFill>
                <a:highlight>
                  <a:srgbClr val="FFFF00"/>
                </a:highlight>
                <a:latin typeface="Consolas"/>
                <a:ea typeface="Source Code Pro"/>
                <a:cs typeface="Consolas"/>
                <a:sym typeface="Source Code Pro"/>
              </a:rPr>
              <a:t>&lt;div id="</a:t>
            </a:r>
            <a:r>
              <a:rPr lang="en" sz="1200" dirty="0">
                <a:solidFill>
                  <a:schemeClr val="accent4">
                    <a:lumMod val="75000"/>
                  </a:schemeClr>
                </a:solidFill>
                <a:highlight>
                  <a:srgbClr val="FFFF00"/>
                </a:highlight>
                <a:latin typeface="Consolas"/>
                <a:ea typeface="Source Code Pro"/>
                <a:cs typeface="Consolas"/>
                <a:sym typeface="Source Code Pro"/>
              </a:rPr>
              <a:t>div1</a:t>
            </a:r>
            <a:r>
              <a:rPr lang="en" sz="1200" dirty="0">
                <a:solidFill>
                  <a:srgbClr val="0000FF"/>
                </a:solidFill>
                <a:highlight>
                  <a:srgbClr val="FFFF00"/>
                </a:highlight>
                <a:latin typeface="Consolas"/>
                <a:ea typeface="Source Code Pro"/>
                <a:cs typeface="Consolas"/>
                <a:sym typeface="Source Code Pro"/>
              </a:rPr>
              <a:t>"&gt;</a:t>
            </a:r>
            <a:r>
              <a:rPr lang="en" sz="1200" dirty="0">
                <a:solidFill>
                  <a:schemeClr val="accent5">
                    <a:lumMod val="75000"/>
                  </a:schemeClr>
                </a:solidFill>
                <a:highlight>
                  <a:srgbClr val="FFFF00"/>
                </a:highlight>
                <a:latin typeface="Consolas"/>
                <a:ea typeface="Source Code Pro"/>
                <a:cs typeface="Consolas"/>
                <a:sym typeface="Source Code Pro"/>
              </a:rPr>
              <a:t>Unchanged text</a:t>
            </a:r>
            <a:r>
              <a:rPr lang="en" sz="1200" dirty="0">
                <a:solidFill>
                  <a:srgbClr val="0000FF"/>
                </a:solidFill>
                <a:highlight>
                  <a:srgbClr val="FFFF00"/>
                </a:highlight>
                <a:latin typeface="Consolas"/>
                <a:ea typeface="Source Code Pro"/>
                <a:cs typeface="Consolas"/>
                <a:sym typeface="Source Code Pro"/>
              </a:rPr>
              <a:t>&lt;/div&gt;</a:t>
            </a:r>
          </a:p>
          <a:p>
            <a:pPr lvl="1">
              <a:lnSpc>
                <a:spcPct val="100000"/>
              </a:lnSpc>
              <a:spcAft>
                <a:spcPts val="0"/>
              </a:spcAft>
            </a:pPr>
            <a:r>
              <a:rPr lang="en" sz="1200" dirty="0">
                <a:solidFill>
                  <a:srgbClr val="0000FF"/>
                </a:solidFill>
                <a:highlight>
                  <a:srgbClr val="FFFFFF"/>
                </a:highlight>
                <a:latin typeface="Consolas"/>
                <a:ea typeface="Source Code Pro"/>
                <a:cs typeface="Consolas"/>
                <a:sym typeface="Source Code Pro"/>
              </a:rPr>
              <a:t>  </a:t>
            </a:r>
            <a:r>
              <a:rPr lang="en" sz="1200" dirty="0">
                <a:solidFill>
                  <a:schemeClr val="bg1">
                    <a:lumMod val="50000"/>
                  </a:schemeClr>
                </a:solidFill>
                <a:highlight>
                  <a:srgbClr val="FFFFFF"/>
                </a:highlight>
                <a:latin typeface="Consolas"/>
                <a:ea typeface="Source Code Pro"/>
                <a:cs typeface="Consolas"/>
                <a:sym typeface="Source Code Pro"/>
              </a:rPr>
              <a:t>&lt;/body&gt;</a:t>
            </a:r>
          </a:p>
          <a:p>
            <a:pPr lvl="1">
              <a:lnSpc>
                <a:spcPct val="100000"/>
              </a:lnSpc>
              <a:spcAft>
                <a:spcPts val="0"/>
              </a:spcAft>
            </a:pPr>
            <a:r>
              <a:rPr lang="en" sz="1200" dirty="0">
                <a:solidFill>
                  <a:schemeClr val="bg1">
                    <a:lumMod val="50000"/>
                  </a:schemeClr>
                </a:solidFill>
                <a:highlight>
                  <a:srgbClr val="FFFFFF"/>
                </a:highlight>
                <a:latin typeface="Consolas"/>
                <a:ea typeface="Source Code Pro"/>
                <a:cs typeface="Consolas"/>
                <a:sym typeface="Source Code Pro"/>
              </a:rPr>
              <a:t>&lt;/html&gt;</a:t>
            </a:r>
            <a:endParaRPr lang="en-US" sz="1200" dirty="0">
              <a:solidFill>
                <a:schemeClr val="bg1">
                  <a:lumMod val="50000"/>
                </a:schemeClr>
              </a:solidFill>
              <a:highlight>
                <a:srgbClr val="FFFFFF"/>
              </a:highlight>
              <a:latin typeface="Consolas"/>
              <a:cs typeface="Consolas"/>
              <a:sym typeface="Source Code Pro"/>
            </a:endParaRPr>
          </a:p>
          <a:p>
            <a:pPr marL="139700">
              <a:lnSpc>
                <a:spcPct val="100000"/>
              </a:lnSpc>
              <a:spcAft>
                <a:spcPts val="0"/>
              </a:spcAft>
              <a:buSzPct val="25000"/>
            </a:pPr>
            <a:endParaRPr lang="en-US" dirty="0"/>
          </a:p>
        </p:txBody>
      </p:sp>
    </p:spTree>
    <p:extLst>
      <p:ext uri="{BB962C8B-B14F-4D97-AF65-F5344CB8AC3E}">
        <p14:creationId xmlns:p14="http://schemas.microsoft.com/office/powerpoint/2010/main" val="4142205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noAutofit/>
          </a:bodyPr>
          <a:lstStyle/>
          <a:p>
            <a:pPr lvl="0" rtl="0">
              <a:spcBef>
                <a:spcPts val="0"/>
              </a:spcBef>
              <a:buClr>
                <a:srgbClr val="000000"/>
              </a:buClr>
              <a:buSzPct val="26190"/>
              <a:buFont typeface="Arial"/>
              <a:buNone/>
            </a:pPr>
            <a:r>
              <a:rPr lang="en" dirty="0"/>
              <a:t>Goals for the lesson:</a:t>
            </a:r>
          </a:p>
        </p:txBody>
      </p:sp>
      <p:sp>
        <p:nvSpPr>
          <p:cNvPr id="73" name="Shape 73"/>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noAutofit/>
          </a:bodyPr>
          <a:lstStyle/>
          <a:p>
            <a:pPr marL="342900" marR="0" lvl="0" indent="-342900" algn="l" rtl="0">
              <a:lnSpc>
                <a:spcPct val="115000"/>
              </a:lnSpc>
              <a:spcBef>
                <a:spcPts val="0"/>
              </a:spcBef>
              <a:spcAft>
                <a:spcPts val="0"/>
              </a:spcAft>
              <a:buAutoNum type="arabicPeriod"/>
            </a:pPr>
            <a:r>
              <a:rPr lang="en-US" strike="sngStrike" dirty="0">
                <a:solidFill>
                  <a:schemeClr val="bg1">
                    <a:lumMod val="75000"/>
                  </a:schemeClr>
                </a:solidFill>
              </a:rPr>
              <a:t>Include a JavaScript file in your HTML file</a:t>
            </a:r>
          </a:p>
          <a:p>
            <a:pPr marL="342900" indent="-342900">
              <a:spcAft>
                <a:spcPts val="0"/>
              </a:spcAft>
              <a:buFont typeface="Open Sans"/>
              <a:buAutoNum type="arabicPeriod"/>
            </a:pPr>
            <a:r>
              <a:rPr lang="en-US" strike="sngStrike" dirty="0">
                <a:solidFill>
                  <a:schemeClr val="bg1">
                    <a:lumMod val="75000"/>
                  </a:schemeClr>
                </a:solidFill>
              </a:rPr>
              <a:t>Listen for DOM content ready</a:t>
            </a:r>
          </a:p>
          <a:p>
            <a:pPr marL="342900" marR="0" lvl="0" indent="-342900" algn="l" rtl="0">
              <a:lnSpc>
                <a:spcPct val="115000"/>
              </a:lnSpc>
              <a:spcBef>
                <a:spcPts val="0"/>
              </a:spcBef>
              <a:spcAft>
                <a:spcPts val="0"/>
              </a:spcAft>
              <a:buAutoNum type="arabicPeriod"/>
            </a:pPr>
            <a:r>
              <a:rPr lang="en-US" strike="sngStrike" dirty="0">
                <a:solidFill>
                  <a:schemeClr val="bg1">
                    <a:lumMod val="75000"/>
                  </a:schemeClr>
                </a:solidFill>
              </a:rPr>
              <a:t>Change text in HTML, using JavaScript</a:t>
            </a:r>
          </a:p>
          <a:p>
            <a:pPr marL="342900" marR="0" lvl="0" indent="-342900" algn="l" rtl="0">
              <a:lnSpc>
                <a:spcPct val="115000"/>
              </a:lnSpc>
              <a:spcBef>
                <a:spcPts val="0"/>
              </a:spcBef>
              <a:spcAft>
                <a:spcPts val="0"/>
              </a:spcAft>
              <a:buAutoNum type="arabicPeriod"/>
            </a:pPr>
            <a:r>
              <a:rPr lang="en-US" dirty="0"/>
              <a:t>Listen for user input</a:t>
            </a:r>
          </a:p>
          <a:p>
            <a:pPr marL="342900" marR="0" lvl="0" indent="-342900" algn="l" rtl="0">
              <a:lnSpc>
                <a:spcPct val="115000"/>
              </a:lnSpc>
              <a:spcBef>
                <a:spcPts val="0"/>
              </a:spcBef>
              <a:spcAft>
                <a:spcPts val="0"/>
              </a:spcAft>
              <a:buAutoNum type="arabicPeriod"/>
            </a:pPr>
            <a:r>
              <a:rPr lang="en-US" dirty="0"/>
              <a:t>Update HTML on user input</a:t>
            </a:r>
          </a:p>
        </p:txBody>
      </p:sp>
    </p:spTree>
    <p:extLst>
      <p:ext uri="{BB962C8B-B14F-4D97-AF65-F5344CB8AC3E}">
        <p14:creationId xmlns:p14="http://schemas.microsoft.com/office/powerpoint/2010/main" val="269854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311700" y="814800"/>
            <a:ext cx="8571300" cy="942000"/>
          </a:xfrm>
          <a:prstGeom prst="rect">
            <a:avLst/>
          </a:prstGeom>
        </p:spPr>
        <p:txBody>
          <a:bodyPr lIns="91425" tIns="91425" rIns="91425" bIns="91425" anchor="ctr" anchorCtr="0">
            <a:noAutofit/>
          </a:bodyPr>
          <a:lstStyle/>
          <a:p>
            <a:pPr lvl="0" rtl="0">
              <a:spcBef>
                <a:spcPts val="0"/>
              </a:spcBef>
              <a:buNone/>
            </a:pPr>
            <a:r>
              <a:rPr lang="en" dirty="0"/>
              <a:t>That’s it for JavaScript with HTML</a:t>
            </a:r>
          </a:p>
        </p:txBody>
      </p:sp>
      <p:sp>
        <p:nvSpPr>
          <p:cNvPr id="116" name="Shape 116"/>
          <p:cNvSpPr txBox="1">
            <a:spLocks noGrp="1"/>
          </p:cNvSpPr>
          <p:nvPr>
            <p:ph type="body" idx="4294967295"/>
          </p:nvPr>
        </p:nvSpPr>
        <p:spPr>
          <a:xfrm>
            <a:off x="311700" y="1266325"/>
            <a:ext cx="8520600" cy="3302700"/>
          </a:xfrm>
          <a:prstGeom prst="rect">
            <a:avLst/>
          </a:prstGeom>
        </p:spPr>
        <p:txBody>
          <a:bodyPr lIns="91425" tIns="91425" rIns="91425" bIns="91425" anchor="ctr" anchorCtr="0">
            <a:noAutofit/>
          </a:bodyPr>
          <a:lstStyle/>
          <a:p>
            <a:pPr lvl="0" algn="ctr" rtl="0">
              <a:spcBef>
                <a:spcPts val="0"/>
              </a:spcBef>
              <a:spcAft>
                <a:spcPts val="0"/>
              </a:spcAft>
              <a:buNone/>
            </a:pPr>
            <a:r>
              <a:rPr lang="en" dirty="0">
                <a:solidFill>
                  <a:srgbClr val="FFFFFF"/>
                </a:solidFill>
              </a:rPr>
              <a:t>Any questions?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2" name="Shape 122"/>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spcAft>
                <a:spcPts val="0"/>
              </a:spcAft>
              <a:buNone/>
            </a:pPr>
            <a:endParaRPr b="1" dirty="0"/>
          </a:p>
          <a:p>
            <a:pPr lvl="0">
              <a:spcBef>
                <a:spcPts val="0"/>
              </a:spcBef>
              <a:spcAft>
                <a:spcPts val="0"/>
              </a:spcAft>
              <a:buNone/>
            </a:pPr>
            <a:endParaRPr b="1" dirty="0"/>
          </a:p>
          <a:p>
            <a:pPr lvl="0" rtl="0">
              <a:spcBef>
                <a:spcPts val="0"/>
              </a:spcBef>
              <a:spcAft>
                <a:spcPts val="0"/>
              </a:spcAft>
              <a:buNone/>
            </a:pPr>
            <a:r>
              <a:rPr lang="en" b="1" dirty="0"/>
              <a:t>Question:</a:t>
            </a:r>
            <a:r>
              <a:rPr lang="en" dirty="0"/>
              <a:t> Now we know how to use JavaScript to manipulate the webpage, but how do we get JavaScript to dynamically respond to user interactions?</a:t>
            </a:r>
          </a:p>
          <a:p>
            <a:pPr lvl="0">
              <a:spcBef>
                <a:spcPts val="0"/>
              </a:spcBef>
              <a:spcAft>
                <a:spcPts val="0"/>
              </a:spcAft>
              <a:buNone/>
            </a:pPr>
            <a:endParaRPr dirty="0"/>
          </a:p>
          <a:p>
            <a:pPr lvl="0">
              <a:spcBef>
                <a:spcPts val="0"/>
              </a:spcBef>
              <a:spcAft>
                <a:spcPts val="0"/>
              </a:spcAft>
              <a:buNone/>
            </a:pPr>
            <a:r>
              <a:rPr lang="en" b="1" dirty="0"/>
              <a:t>Answer:</a:t>
            </a:r>
            <a:r>
              <a:rPr lang="en" dirty="0"/>
              <a:t> Events and event listeners!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noAutofit/>
          </a:bodyPr>
          <a:lstStyle/>
          <a:p>
            <a:pPr lvl="0" rtl="0">
              <a:spcBef>
                <a:spcPts val="0"/>
              </a:spcBef>
              <a:buClr>
                <a:srgbClr val="000000"/>
              </a:buClr>
              <a:buSzPct val="26190"/>
              <a:buFont typeface="Arial"/>
              <a:buNone/>
            </a:pPr>
            <a:r>
              <a:rPr lang="en"/>
              <a:t>Event listeners</a:t>
            </a:r>
          </a:p>
        </p:txBody>
      </p:sp>
      <p:sp>
        <p:nvSpPr>
          <p:cNvPr id="136" name="Shape 136"/>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noAutofit/>
          </a:bodyPr>
          <a:lstStyle/>
          <a:p>
            <a:pPr marL="514350" marR="0" lvl="0" indent="-285750" algn="l" rtl="0">
              <a:lnSpc>
                <a:spcPct val="115000"/>
              </a:lnSpc>
              <a:spcBef>
                <a:spcPts val="0"/>
              </a:spcBef>
              <a:spcAft>
                <a:spcPts val="0"/>
              </a:spcAft>
              <a:buFont typeface="Arial"/>
              <a:buChar char="•"/>
            </a:pPr>
            <a:r>
              <a:rPr lang="en" dirty="0"/>
              <a:t>A</a:t>
            </a:r>
            <a:r>
              <a:rPr lang="en" b="0" i="0" u="none" strike="noStrike" cap="none" dirty="0">
                <a:solidFill>
                  <a:schemeClr val="dk2"/>
                </a:solidFill>
              </a:rPr>
              <a:t>ttaches an </a:t>
            </a:r>
            <a:r>
              <a:rPr lang="en" b="1" i="0" u="none" strike="noStrike" cap="none" dirty="0">
                <a:solidFill>
                  <a:schemeClr val="dk2"/>
                </a:solidFill>
              </a:rPr>
              <a:t>event handler </a:t>
            </a:r>
            <a:r>
              <a:rPr lang="en" b="0" i="0" u="none" strike="noStrike" cap="none" dirty="0">
                <a:solidFill>
                  <a:schemeClr val="dk2"/>
                </a:solidFill>
              </a:rPr>
              <a:t>to an element without overwriting existing event handlers. (</a:t>
            </a:r>
            <a:r>
              <a:rPr lang="en" dirty="0"/>
              <a:t>An </a:t>
            </a:r>
            <a:r>
              <a:rPr lang="en" b="1" dirty="0"/>
              <a:t>event handler </a:t>
            </a:r>
            <a:r>
              <a:rPr lang="en" dirty="0"/>
              <a:t>is code that is executed in response to an event.)</a:t>
            </a:r>
          </a:p>
          <a:p>
            <a:pPr marL="514350" marR="0" lvl="0" indent="-285750" algn="l" rtl="0">
              <a:lnSpc>
                <a:spcPct val="115000"/>
              </a:lnSpc>
              <a:spcBef>
                <a:spcPts val="1600"/>
              </a:spcBef>
              <a:spcAft>
                <a:spcPts val="0"/>
              </a:spcAft>
              <a:buFont typeface="Arial"/>
              <a:buChar char="•"/>
            </a:pPr>
            <a:r>
              <a:rPr lang="en" b="0" i="0" u="none" strike="noStrike" cap="none" dirty="0">
                <a:solidFill>
                  <a:schemeClr val="dk2"/>
                </a:solidFill>
              </a:rPr>
              <a:t>You can </a:t>
            </a:r>
            <a:r>
              <a:rPr lang="en" dirty="0"/>
              <a:t>attach</a:t>
            </a:r>
            <a:r>
              <a:rPr lang="en" b="0" i="0" u="none" strike="noStrike" cap="none" dirty="0">
                <a:solidFill>
                  <a:schemeClr val="dk2"/>
                </a:solidFill>
              </a:rPr>
              <a:t> many event handlers to one element.</a:t>
            </a:r>
          </a:p>
          <a:p>
            <a:pPr marL="514350" marR="0" lvl="0" indent="-285750" algn="l" rtl="0">
              <a:lnSpc>
                <a:spcPct val="115000"/>
              </a:lnSpc>
              <a:spcBef>
                <a:spcPts val="1600"/>
              </a:spcBef>
              <a:spcAft>
                <a:spcPts val="0"/>
              </a:spcAft>
              <a:buFont typeface="Arial"/>
              <a:buChar char="•"/>
            </a:pPr>
            <a:r>
              <a:rPr lang="en" b="0" i="0" u="none" strike="noStrike" cap="none" dirty="0">
                <a:solidFill>
                  <a:schemeClr val="dk2"/>
                </a:solidFill>
              </a:rPr>
              <a:t>You can </a:t>
            </a:r>
            <a:r>
              <a:rPr lang="en" dirty="0"/>
              <a:t>attach</a:t>
            </a:r>
            <a:r>
              <a:rPr lang="en" b="0" i="0" u="none" strike="noStrike" cap="none" dirty="0">
                <a:solidFill>
                  <a:schemeClr val="dk2"/>
                </a:solidFill>
              </a:rPr>
              <a:t> many event handlers of the same type to one element, i.e. two "click" events.</a:t>
            </a:r>
          </a:p>
          <a:p>
            <a:pPr marL="514350" lvl="0" indent="-285750" rtl="0">
              <a:spcBef>
                <a:spcPts val="1600"/>
              </a:spcBef>
              <a:spcAft>
                <a:spcPts val="0"/>
              </a:spcAft>
              <a:buFont typeface="Arial"/>
              <a:buChar char="•"/>
            </a:pPr>
            <a:r>
              <a:rPr lang="en" dirty="0"/>
              <a:t>You can remove a specific event handler using </a:t>
            </a:r>
            <a:r>
              <a:rPr lang="en" dirty="0" err="1">
                <a:solidFill>
                  <a:srgbClr val="000000"/>
                </a:solidFill>
                <a:latin typeface="Consolas"/>
                <a:ea typeface="Source Code Pro"/>
                <a:cs typeface="Consolas"/>
                <a:sym typeface="Source Code Pro"/>
              </a:rPr>
              <a:t>removeEventListener</a:t>
            </a:r>
            <a:r>
              <a:rPr lang="en"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noAutofit/>
          </a:bodyPr>
          <a:lstStyle/>
          <a:p>
            <a:pPr lvl="0" rtl="0">
              <a:spcBef>
                <a:spcPts val="0"/>
              </a:spcBef>
              <a:buClr>
                <a:srgbClr val="000000"/>
              </a:buClr>
              <a:buSzPct val="26190"/>
              <a:buFont typeface="Arial"/>
              <a:buNone/>
            </a:pPr>
            <a:r>
              <a:rPr lang="en" dirty="0"/>
              <a:t>Old websites…</a:t>
            </a:r>
          </a:p>
        </p:txBody>
      </p:sp>
      <p:pic>
        <p:nvPicPr>
          <p:cNvPr id="4" name="Picture 3">
            <a:extLst>
              <a:ext uri="{FF2B5EF4-FFF2-40B4-BE49-F238E27FC236}">
                <a16:creationId xmlns:a16="http://schemas.microsoft.com/office/drawing/2014/main" id="{A81049F9-5A51-7746-80B7-1BE153AFCBDA}"/>
              </a:ext>
            </a:extLst>
          </p:cNvPr>
          <p:cNvPicPr>
            <a:picLocks noChangeAspect="1"/>
          </p:cNvPicPr>
          <p:nvPr/>
        </p:nvPicPr>
        <p:blipFill>
          <a:blip r:embed="rId3"/>
          <a:stretch>
            <a:fillRect/>
          </a:stretch>
        </p:blipFill>
        <p:spPr>
          <a:xfrm>
            <a:off x="4202040" y="250165"/>
            <a:ext cx="4696047" cy="4582784"/>
          </a:xfrm>
          <a:prstGeom prst="rect">
            <a:avLst/>
          </a:prstGeom>
        </p:spPr>
      </p:pic>
      <p:sp>
        <p:nvSpPr>
          <p:cNvPr id="10" name="Shape 73">
            <a:extLst>
              <a:ext uri="{FF2B5EF4-FFF2-40B4-BE49-F238E27FC236}">
                <a16:creationId xmlns:a16="http://schemas.microsoft.com/office/drawing/2014/main" id="{B7D80413-89D6-7C43-A7D5-3068B8DD8438}"/>
              </a:ext>
            </a:extLst>
          </p:cNvPr>
          <p:cNvSpPr txBox="1">
            <a:spLocks noGrp="1"/>
          </p:cNvSpPr>
          <p:nvPr>
            <p:ph type="body" idx="1"/>
          </p:nvPr>
        </p:nvSpPr>
        <p:spPr>
          <a:xfrm>
            <a:off x="311700" y="1440609"/>
            <a:ext cx="3759968" cy="1233578"/>
          </a:xfrm>
          <a:prstGeom prst="rect">
            <a:avLst/>
          </a:prstGeom>
          <a:noFill/>
          <a:ln>
            <a:noFill/>
          </a:ln>
        </p:spPr>
        <p:txBody>
          <a:bodyPr lIns="91425" tIns="91425" rIns="91425" bIns="91425" anchor="t" anchorCtr="0">
            <a:noAutofit/>
          </a:bodyPr>
          <a:lstStyle/>
          <a:p>
            <a:pPr marL="457200" marR="0" lvl="0" indent="-342900" algn="l" rtl="0">
              <a:lnSpc>
                <a:spcPct val="115000"/>
              </a:lnSpc>
              <a:spcBef>
                <a:spcPts val="0"/>
              </a:spcBef>
              <a:spcAft>
                <a:spcPts val="0"/>
              </a:spcAft>
              <a:buClr>
                <a:schemeClr val="dk2"/>
              </a:buClr>
              <a:buSzPct val="100000"/>
              <a:buChar char="●"/>
            </a:pPr>
            <a:r>
              <a:rPr lang="en-US" sz="1800" b="0" i="0" u="none" strike="noStrike" cap="none" dirty="0">
                <a:solidFill>
                  <a:schemeClr val="dk2"/>
                </a:solidFill>
              </a:rPr>
              <a:t>S</a:t>
            </a:r>
            <a:r>
              <a:rPr lang="en" sz="1800" b="0" i="0" u="none" strike="noStrike" cap="none" dirty="0" err="1">
                <a:solidFill>
                  <a:schemeClr val="dk2"/>
                </a:solidFill>
              </a:rPr>
              <a:t>tatic</a:t>
            </a:r>
            <a:r>
              <a:rPr lang="en" sz="1800" b="0" i="0" u="none" strike="noStrike" cap="none" dirty="0">
                <a:solidFill>
                  <a:schemeClr val="dk2"/>
                </a:solidFill>
              </a:rPr>
              <a:t> text</a:t>
            </a:r>
          </a:p>
          <a:p>
            <a:pPr marL="457200" marR="0" lvl="0" indent="-342900" algn="l" rtl="0">
              <a:lnSpc>
                <a:spcPct val="115000"/>
              </a:lnSpc>
              <a:spcBef>
                <a:spcPts val="0"/>
              </a:spcBef>
              <a:spcAft>
                <a:spcPts val="0"/>
              </a:spcAft>
              <a:buClr>
                <a:schemeClr val="dk2"/>
              </a:buClr>
              <a:buSzPct val="100000"/>
              <a:buChar char="●"/>
            </a:pPr>
            <a:r>
              <a:rPr lang="en" dirty="0"/>
              <a:t>Links</a:t>
            </a:r>
          </a:p>
          <a:p>
            <a:pPr marL="457200" marR="0" lvl="0" indent="-342900" algn="l" rtl="0">
              <a:lnSpc>
                <a:spcPct val="115000"/>
              </a:lnSpc>
              <a:spcBef>
                <a:spcPts val="0"/>
              </a:spcBef>
              <a:spcAft>
                <a:spcPts val="0"/>
              </a:spcAft>
              <a:buClr>
                <a:schemeClr val="dk2"/>
              </a:buClr>
              <a:buSzPct val="100000"/>
              <a:buChar char="●"/>
            </a:pPr>
            <a:r>
              <a:rPr lang="en" sz="1800" b="0" i="0" u="none" strike="noStrike" cap="none" dirty="0">
                <a:solidFill>
                  <a:schemeClr val="dk2"/>
                </a:solidFill>
              </a:rPr>
              <a:t>Simple images</a:t>
            </a:r>
          </a:p>
        </p:txBody>
      </p:sp>
      <p:sp>
        <p:nvSpPr>
          <p:cNvPr id="12" name="Shape 73">
            <a:extLst>
              <a:ext uri="{FF2B5EF4-FFF2-40B4-BE49-F238E27FC236}">
                <a16:creationId xmlns:a16="http://schemas.microsoft.com/office/drawing/2014/main" id="{81CC8A01-4657-0542-BA6C-DADDAA89C738}"/>
              </a:ext>
            </a:extLst>
          </p:cNvPr>
          <p:cNvSpPr txBox="1">
            <a:spLocks/>
          </p:cNvSpPr>
          <p:nvPr/>
        </p:nvSpPr>
        <p:spPr>
          <a:xfrm>
            <a:off x="181328" y="3045130"/>
            <a:ext cx="3890340" cy="1193116"/>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marL="114300">
              <a:spcAft>
                <a:spcPts val="0"/>
              </a:spcAft>
            </a:pPr>
            <a:r>
              <a:rPr lang="en" dirty="0"/>
              <a:t>Adding JavaScript is what allows for user interaction on the page to create rich, dynamic web applications! </a:t>
            </a:r>
          </a:p>
        </p:txBody>
      </p:sp>
      <p:sp>
        <p:nvSpPr>
          <p:cNvPr id="14" name="Shape 67">
            <a:extLst>
              <a:ext uri="{FF2B5EF4-FFF2-40B4-BE49-F238E27FC236}">
                <a16:creationId xmlns:a16="http://schemas.microsoft.com/office/drawing/2014/main" id="{1EE8D576-A3D8-F143-9BA7-CB7C2C9620FF}"/>
              </a:ext>
            </a:extLst>
          </p:cNvPr>
          <p:cNvSpPr txBox="1">
            <a:spLocks/>
          </p:cNvSpPr>
          <p:nvPr/>
        </p:nvSpPr>
        <p:spPr>
          <a:xfrm>
            <a:off x="2523312" y="4531535"/>
            <a:ext cx="2304305" cy="7926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r>
              <a:rPr lang="en-US" sz="1100" dirty="0"/>
              <a:t>A</a:t>
            </a:r>
            <a:r>
              <a:rPr lang="en" sz="1100" dirty="0" err="1"/>
              <a:t>mazon.com</a:t>
            </a:r>
            <a:r>
              <a:rPr lang="en" sz="1100" dirty="0"/>
              <a:t> circa 1995 </a:t>
            </a:r>
            <a:r>
              <a:rPr lang="en" sz="1100" dirty="0">
                <a:sym typeface="Wingdings" pitchFamily="2" charset="2"/>
              </a:rPr>
              <a:t></a:t>
            </a:r>
            <a:endParaRPr lang="en" sz="1100" dirty="0"/>
          </a:p>
        </p:txBody>
      </p:sp>
    </p:spTree>
    <p:extLst>
      <p:ext uri="{BB962C8B-B14F-4D97-AF65-F5344CB8AC3E}">
        <p14:creationId xmlns:p14="http://schemas.microsoft.com/office/powerpoint/2010/main" val="2037216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807370" y="1266175"/>
            <a:ext cx="2021400" cy="3302700"/>
          </a:xfrm>
          <a:prstGeom prst="rect">
            <a:avLst/>
          </a:prstGeom>
          <a:noFill/>
          <a:ln w="9525" cap="flat" cmpd="sng">
            <a:solidFill>
              <a:srgbClr val="E06666">
                <a:alpha val="0"/>
              </a:srgbClr>
            </a:solidFill>
            <a:prstDash val="solid"/>
            <a:round/>
            <a:headEnd type="none" w="med" len="med"/>
            <a:tailEnd type="none" w="med" len="med"/>
          </a:ln>
        </p:spPr>
        <p:txBody>
          <a:bodyPr lIns="91425" tIns="91425" rIns="91425" bIns="91425" anchor="t" anchorCtr="0">
            <a:noAutofit/>
          </a:bodyPr>
          <a:lstStyle/>
          <a:p>
            <a:pPr lvl="0" rtl="0">
              <a:spcBef>
                <a:spcPts val="0"/>
              </a:spcBef>
              <a:spcAft>
                <a:spcPts val="0"/>
              </a:spcAft>
              <a:buClr>
                <a:srgbClr val="000000"/>
              </a:buClr>
              <a:buSzPct val="78571"/>
              <a:buFont typeface="Arial"/>
              <a:buNone/>
            </a:pPr>
            <a:r>
              <a:rPr lang="en" sz="1800" dirty="0"/>
              <a:t>Events can be:</a:t>
            </a:r>
          </a:p>
          <a:p>
            <a:pPr marL="457200" lvl="0" indent="-342900" rtl="0">
              <a:spcBef>
                <a:spcPts val="0"/>
              </a:spcBef>
              <a:spcAft>
                <a:spcPts val="0"/>
              </a:spcAft>
              <a:buSzPct val="128571"/>
              <a:buFont typeface="Arial"/>
              <a:buChar char="•"/>
            </a:pPr>
            <a:r>
              <a:rPr lang="en" dirty="0">
                <a:solidFill>
                  <a:srgbClr val="00B050"/>
                </a:solidFill>
                <a:latin typeface="Consolas"/>
                <a:ea typeface="Consolas"/>
                <a:cs typeface="Consolas"/>
                <a:sym typeface="Consolas"/>
              </a:rPr>
              <a:t>click</a:t>
            </a:r>
          </a:p>
          <a:p>
            <a:pPr marL="457200" lvl="0" indent="-342900" rtl="0">
              <a:spcBef>
                <a:spcPts val="0"/>
              </a:spcBef>
              <a:spcAft>
                <a:spcPts val="0"/>
              </a:spcAft>
              <a:buSzPct val="128571"/>
              <a:buFont typeface="Arial"/>
              <a:buChar char="•"/>
            </a:pPr>
            <a:r>
              <a:rPr lang="en" dirty="0">
                <a:latin typeface="Consolas"/>
                <a:ea typeface="Consolas"/>
                <a:cs typeface="Consolas"/>
                <a:sym typeface="Consolas"/>
              </a:rPr>
              <a:t>mouseover</a:t>
            </a:r>
          </a:p>
          <a:p>
            <a:pPr marL="457200" lvl="0" indent="-342900" rtl="0">
              <a:spcBef>
                <a:spcPts val="0"/>
              </a:spcBef>
              <a:spcAft>
                <a:spcPts val="0"/>
              </a:spcAft>
              <a:buSzPct val="128571"/>
              <a:buFont typeface="Arial"/>
              <a:buChar char="•"/>
            </a:pPr>
            <a:r>
              <a:rPr lang="en-US" dirty="0">
                <a:latin typeface="Consolas"/>
                <a:ea typeface="Consolas"/>
                <a:cs typeface="Consolas"/>
                <a:sym typeface="Consolas"/>
              </a:rPr>
              <a:t>k</a:t>
            </a:r>
            <a:r>
              <a:rPr lang="en" dirty="0" err="1">
                <a:latin typeface="Consolas"/>
                <a:ea typeface="Consolas"/>
                <a:cs typeface="Consolas"/>
                <a:sym typeface="Consolas"/>
              </a:rPr>
              <a:t>eydown</a:t>
            </a:r>
            <a:endParaRPr lang="en" dirty="0">
              <a:latin typeface="Consolas"/>
              <a:ea typeface="Consolas"/>
              <a:cs typeface="Consolas"/>
              <a:sym typeface="Consolas"/>
            </a:endParaRPr>
          </a:p>
          <a:p>
            <a:pPr marL="457200" lvl="0" indent="-342900" rtl="0">
              <a:spcBef>
                <a:spcPts val="0"/>
              </a:spcBef>
              <a:spcAft>
                <a:spcPts val="0"/>
              </a:spcAft>
              <a:buSzPct val="128571"/>
              <a:buFont typeface="Arial"/>
              <a:buChar char="•"/>
            </a:pPr>
            <a:r>
              <a:rPr lang="en" dirty="0" err="1">
                <a:latin typeface="Consolas"/>
                <a:ea typeface="Consolas"/>
                <a:cs typeface="Consolas"/>
                <a:sym typeface="Consolas"/>
              </a:rPr>
              <a:t>keyup</a:t>
            </a:r>
            <a:endParaRPr lang="en" dirty="0">
              <a:latin typeface="Consolas"/>
              <a:ea typeface="Consolas"/>
              <a:cs typeface="Consolas"/>
              <a:sym typeface="Consolas"/>
            </a:endParaRPr>
          </a:p>
          <a:p>
            <a:pPr lvl="0" rtl="0">
              <a:spcBef>
                <a:spcPts val="0"/>
              </a:spcBef>
              <a:spcAft>
                <a:spcPts val="0"/>
              </a:spcAft>
              <a:buNone/>
            </a:pPr>
            <a:endParaRPr dirty="0"/>
          </a:p>
          <a:p>
            <a:pPr lvl="0" rtl="0">
              <a:spcBef>
                <a:spcPts val="0"/>
              </a:spcBef>
              <a:spcAft>
                <a:spcPts val="0"/>
              </a:spcAft>
              <a:buNone/>
            </a:pPr>
            <a:r>
              <a:rPr lang="en" sz="1600" dirty="0"/>
              <a:t>...and more!</a:t>
            </a:r>
          </a:p>
        </p:txBody>
      </p:sp>
      <p:sp>
        <p:nvSpPr>
          <p:cNvPr id="128" name="Shape 128"/>
          <p:cNvSpPr/>
          <p:nvPr/>
        </p:nvSpPr>
        <p:spPr>
          <a:xfrm>
            <a:off x="725794" y="1266175"/>
            <a:ext cx="1792800" cy="3210600"/>
          </a:xfrm>
          <a:prstGeom prst="rect">
            <a:avLst/>
          </a:prstGeom>
          <a:noFill/>
          <a:ln w="9525" cap="flat"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29" name="Shape 129"/>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noAutofit/>
          </a:bodyPr>
          <a:lstStyle/>
          <a:p>
            <a:pPr lvl="0" rtl="0">
              <a:spcBef>
                <a:spcPts val="0"/>
              </a:spcBef>
              <a:buClr>
                <a:srgbClr val="000000"/>
              </a:buClr>
              <a:buSzPct val="26190"/>
              <a:buFont typeface="Arial"/>
              <a:buNone/>
            </a:pPr>
            <a:r>
              <a:rPr lang="en" dirty="0"/>
              <a:t>Events</a:t>
            </a:r>
          </a:p>
        </p:txBody>
      </p:sp>
      <p:sp>
        <p:nvSpPr>
          <p:cNvPr id="130" name="Shape 130"/>
          <p:cNvSpPr txBox="1">
            <a:spLocks noGrp="1"/>
          </p:cNvSpPr>
          <p:nvPr>
            <p:ph type="body" idx="1"/>
          </p:nvPr>
        </p:nvSpPr>
        <p:spPr>
          <a:xfrm>
            <a:off x="2882086" y="1266175"/>
            <a:ext cx="6442200" cy="3302700"/>
          </a:xfrm>
          <a:prstGeom prst="rect">
            <a:avLst/>
          </a:prstGeom>
          <a:noFill/>
          <a:ln>
            <a:noFill/>
          </a:ln>
        </p:spPr>
        <p:txBody>
          <a:bodyPr lIns="91425" tIns="91425" rIns="91425" bIns="91425" anchor="t" anchorCtr="0">
            <a:noAutofit/>
          </a:bodyPr>
          <a:lstStyle/>
          <a:p>
            <a:pPr lvl="0" rtl="0">
              <a:lnSpc>
                <a:spcPct val="100000"/>
              </a:lnSpc>
              <a:spcBef>
                <a:spcPts val="0"/>
              </a:spcBef>
              <a:spcAft>
                <a:spcPts val="0"/>
              </a:spcAft>
              <a:buNone/>
            </a:pPr>
            <a:r>
              <a:rPr lang="en" sz="1800" dirty="0"/>
              <a:t>How to assign events to DOM Elements?</a:t>
            </a:r>
          </a:p>
          <a:p>
            <a:pPr lvl="0" rtl="0">
              <a:lnSpc>
                <a:spcPct val="100000"/>
              </a:lnSpc>
              <a:spcBef>
                <a:spcPts val="1600"/>
              </a:spcBef>
              <a:spcAft>
                <a:spcPts val="0"/>
              </a:spcAft>
              <a:buClr>
                <a:schemeClr val="dk2"/>
              </a:buClr>
              <a:buSzPct val="25000"/>
              <a:buFont typeface="Source Code Pro"/>
              <a:buNone/>
            </a:pPr>
            <a:r>
              <a:rPr lang="en" dirty="0">
                <a:solidFill>
                  <a:srgbClr val="0000CD"/>
                </a:solidFill>
                <a:latin typeface="Consolas"/>
                <a:ea typeface="Source Code Pro"/>
                <a:cs typeface="Consolas"/>
                <a:sym typeface="Source Code Pro"/>
              </a:rPr>
              <a:t>&lt;</a:t>
            </a:r>
            <a:r>
              <a:rPr lang="en" dirty="0">
                <a:solidFill>
                  <a:srgbClr val="A52A2A"/>
                </a:solidFill>
                <a:latin typeface="Consolas"/>
                <a:ea typeface="Source Code Pro"/>
                <a:cs typeface="Consolas"/>
                <a:sym typeface="Source Code Pro"/>
              </a:rPr>
              <a:t>script</a:t>
            </a:r>
            <a:r>
              <a:rPr lang="en" dirty="0">
                <a:solidFill>
                  <a:srgbClr val="0000CD"/>
                </a:solidFill>
                <a:latin typeface="Consolas"/>
                <a:ea typeface="Source Code Pro"/>
                <a:cs typeface="Consolas"/>
                <a:sym typeface="Source Code Pro"/>
              </a:rPr>
              <a:t>&gt;</a:t>
            </a:r>
          </a:p>
          <a:p>
            <a:pPr lvl="0">
              <a:spcAft>
                <a:spcPts val="0"/>
              </a:spcAft>
            </a:pPr>
            <a:r>
              <a:rPr lang="en-US" dirty="0">
                <a:solidFill>
                  <a:srgbClr val="999999"/>
                </a:solidFill>
                <a:latin typeface="Consolas"/>
                <a:ea typeface="Source Code Pro"/>
                <a:cs typeface="Consolas"/>
                <a:sym typeface="Source Code Pro"/>
              </a:rPr>
              <a:t>  // Gets the element with id “div1”</a:t>
            </a:r>
          </a:p>
          <a:p>
            <a:pPr lvl="0">
              <a:spcAft>
                <a:spcPts val="0"/>
              </a:spcAft>
            </a:pPr>
            <a:r>
              <a:rPr lang="en" dirty="0">
                <a:solidFill>
                  <a:srgbClr val="0000CD"/>
                </a:solidFill>
                <a:highlight>
                  <a:srgbClr val="FFFFFF"/>
                </a:highlight>
                <a:latin typeface="Consolas"/>
                <a:ea typeface="Source Code Pro"/>
                <a:cs typeface="Consolas"/>
                <a:sym typeface="Source Code Pro"/>
              </a:rPr>
              <a:t>  </a:t>
            </a:r>
            <a:r>
              <a:rPr lang="en" dirty="0" err="1">
                <a:solidFill>
                  <a:srgbClr val="0000CD"/>
                </a:solidFill>
                <a:highlight>
                  <a:srgbClr val="FFFFFF"/>
                </a:highlight>
                <a:latin typeface="Consolas"/>
                <a:ea typeface="Source Code Pro"/>
                <a:cs typeface="Consolas"/>
                <a:sym typeface="Source Code Pro"/>
              </a:rPr>
              <a:t>const</a:t>
            </a:r>
            <a:r>
              <a:rPr lang="en" dirty="0">
                <a:solidFill>
                  <a:srgbClr val="303336"/>
                </a:solidFill>
                <a:latin typeface="Consolas"/>
                <a:ea typeface="Consolas"/>
                <a:cs typeface="Consolas"/>
                <a:sym typeface="Consolas"/>
              </a:rPr>
              <a:t> </a:t>
            </a:r>
            <a:r>
              <a:rPr lang="en" dirty="0">
                <a:solidFill>
                  <a:schemeClr val="accent4">
                    <a:lumMod val="75000"/>
                  </a:schemeClr>
                </a:solidFill>
                <a:latin typeface="Consolas"/>
                <a:ea typeface="Consolas"/>
                <a:cs typeface="Consolas"/>
                <a:sym typeface="Consolas"/>
              </a:rPr>
              <a:t>div1</a:t>
            </a:r>
            <a:r>
              <a:rPr lang="en" dirty="0">
                <a:solidFill>
                  <a:srgbClr val="303336"/>
                </a:solidFill>
                <a:latin typeface="Consolas"/>
                <a:ea typeface="Consolas"/>
                <a:cs typeface="Consolas"/>
                <a:sym typeface="Consolas"/>
              </a:rPr>
              <a:t> = </a:t>
            </a:r>
            <a:r>
              <a:rPr lang="en-US" dirty="0" err="1">
                <a:solidFill>
                  <a:srgbClr val="000000"/>
                </a:solidFill>
                <a:latin typeface="Consolas"/>
                <a:ea typeface="Source Code Pro"/>
                <a:cs typeface="Consolas"/>
                <a:sym typeface="Source Code Pro"/>
              </a:rPr>
              <a:t>document.getElementById</a:t>
            </a:r>
            <a:r>
              <a:rPr lang="en-US" dirty="0">
                <a:solidFill>
                  <a:srgbClr val="000000"/>
                </a:solidFill>
                <a:latin typeface="Consolas"/>
                <a:ea typeface="Source Code Pro"/>
                <a:cs typeface="Consolas"/>
                <a:sym typeface="Source Code Pro"/>
              </a:rPr>
              <a:t>('</a:t>
            </a:r>
            <a:r>
              <a:rPr lang="en-US" dirty="0">
                <a:solidFill>
                  <a:schemeClr val="accent4">
                    <a:lumMod val="75000"/>
                  </a:schemeClr>
                </a:solidFill>
                <a:latin typeface="Consolas"/>
                <a:ea typeface="Source Code Pro"/>
                <a:cs typeface="Consolas"/>
                <a:sym typeface="Source Code Pro"/>
              </a:rPr>
              <a:t>div1</a:t>
            </a:r>
            <a:r>
              <a:rPr lang="en-US" dirty="0">
                <a:solidFill>
                  <a:srgbClr val="000000"/>
                </a:solidFill>
                <a:latin typeface="Consolas"/>
                <a:ea typeface="Source Code Pro"/>
                <a:cs typeface="Consolas"/>
                <a:sym typeface="Source Code Pro"/>
              </a:rPr>
              <a:t>');</a:t>
            </a:r>
          </a:p>
          <a:p>
            <a:pPr lvl="0">
              <a:spcAft>
                <a:spcPts val="0"/>
              </a:spcAft>
            </a:pPr>
            <a:endParaRPr lang="en-US" dirty="0">
              <a:latin typeface="Consolas"/>
              <a:ea typeface="Source Code Pro"/>
              <a:cs typeface="Consolas"/>
              <a:sym typeface="Source Code Pro"/>
            </a:endParaRPr>
          </a:p>
          <a:p>
            <a:pPr lvl="0">
              <a:spcAft>
                <a:spcPts val="0"/>
              </a:spcAft>
            </a:pPr>
            <a:r>
              <a:rPr lang="en-US" dirty="0">
                <a:solidFill>
                  <a:srgbClr val="999999"/>
                </a:solidFill>
                <a:latin typeface="Consolas"/>
                <a:ea typeface="Source Code Pro"/>
                <a:cs typeface="Consolas"/>
                <a:sym typeface="Source Code Pro"/>
              </a:rPr>
              <a:t>  // Do something </a:t>
            </a:r>
            <a:r>
              <a:rPr lang="en-US">
                <a:solidFill>
                  <a:srgbClr val="999999"/>
                </a:solidFill>
                <a:latin typeface="Consolas"/>
                <a:ea typeface="Source Code Pro"/>
                <a:cs typeface="Consolas"/>
                <a:sym typeface="Source Code Pro"/>
              </a:rPr>
              <a:t>when div1 is </a:t>
            </a:r>
            <a:r>
              <a:rPr lang="en-US" dirty="0">
                <a:solidFill>
                  <a:srgbClr val="999999"/>
                </a:solidFill>
                <a:latin typeface="Consolas"/>
                <a:ea typeface="Source Code Pro"/>
                <a:cs typeface="Consolas"/>
                <a:sym typeface="Source Code Pro"/>
              </a:rPr>
              <a:t>clicked</a:t>
            </a:r>
          </a:p>
          <a:p>
            <a:pPr lvl="0">
              <a:spcAft>
                <a:spcPts val="0"/>
              </a:spcAft>
            </a:pPr>
            <a:r>
              <a:rPr lang="en-US" dirty="0">
                <a:solidFill>
                  <a:schemeClr val="accent4">
                    <a:lumMod val="75000"/>
                  </a:schemeClr>
                </a:solidFill>
                <a:latin typeface="Consolas"/>
                <a:ea typeface="Source Code Pro"/>
                <a:cs typeface="Consolas"/>
                <a:sym typeface="Source Code Pro"/>
              </a:rPr>
              <a:t>  div1</a:t>
            </a:r>
            <a:r>
              <a:rPr lang="en-US" dirty="0">
                <a:solidFill>
                  <a:srgbClr val="000000"/>
                </a:solidFill>
                <a:latin typeface="Consolas"/>
                <a:ea typeface="Source Code Pro"/>
                <a:cs typeface="Consolas"/>
                <a:sym typeface="Source Code Pro"/>
              </a:rPr>
              <a:t>.addEventListener('</a:t>
            </a:r>
            <a:r>
              <a:rPr lang="en-US" dirty="0">
                <a:solidFill>
                  <a:srgbClr val="00B050"/>
                </a:solidFill>
                <a:latin typeface="Consolas"/>
                <a:ea typeface="Source Code Pro"/>
                <a:cs typeface="Consolas"/>
                <a:sym typeface="Source Code Pro"/>
              </a:rPr>
              <a:t>click</a:t>
            </a:r>
            <a:r>
              <a:rPr lang="en-US" dirty="0">
                <a:solidFill>
                  <a:srgbClr val="000000"/>
                </a:solidFill>
                <a:latin typeface="Consolas"/>
                <a:ea typeface="Source Code Pro"/>
                <a:cs typeface="Consolas"/>
                <a:sym typeface="Source Code Pro"/>
              </a:rPr>
              <a:t>', function() {</a:t>
            </a:r>
          </a:p>
          <a:p>
            <a:pPr lvl="0">
              <a:spcAft>
                <a:spcPts val="0"/>
              </a:spcAft>
            </a:pPr>
            <a:r>
              <a:rPr lang="en-US" dirty="0">
                <a:solidFill>
                  <a:srgbClr val="000000"/>
                </a:solidFill>
                <a:latin typeface="Consolas"/>
                <a:ea typeface="Source Code Pro"/>
                <a:cs typeface="Consolas"/>
                <a:sym typeface="Source Code Pro"/>
              </a:rPr>
              <a:t>    ... </a:t>
            </a:r>
          </a:p>
          <a:p>
            <a:pPr lvl="0">
              <a:spcAft>
                <a:spcPts val="0"/>
              </a:spcAft>
            </a:pPr>
            <a:r>
              <a:rPr lang="en-US" dirty="0">
                <a:solidFill>
                  <a:srgbClr val="000000"/>
                </a:solidFill>
                <a:latin typeface="Consolas"/>
                <a:ea typeface="Source Code Pro"/>
                <a:cs typeface="Consolas"/>
                <a:sym typeface="Source Code Pro"/>
              </a:rPr>
              <a:t>  });</a:t>
            </a:r>
          </a:p>
          <a:p>
            <a:pPr marL="0" lvl="0" indent="0" rtl="0">
              <a:lnSpc>
                <a:spcPct val="100000"/>
              </a:lnSpc>
              <a:spcBef>
                <a:spcPts val="0"/>
              </a:spcBef>
              <a:spcAft>
                <a:spcPts val="0"/>
              </a:spcAft>
              <a:buClr>
                <a:schemeClr val="dk2"/>
              </a:buClr>
              <a:buSzPct val="25000"/>
              <a:buFont typeface="Source Code Pro"/>
              <a:buNone/>
            </a:pPr>
            <a:r>
              <a:rPr lang="en" dirty="0">
                <a:solidFill>
                  <a:srgbClr val="0000CD"/>
                </a:solidFill>
                <a:latin typeface="Consolas"/>
                <a:ea typeface="Source Code Pro"/>
                <a:cs typeface="Consolas"/>
                <a:sym typeface="Source Code Pro"/>
              </a:rPr>
              <a:t>&lt;</a:t>
            </a:r>
            <a:r>
              <a:rPr lang="en" dirty="0">
                <a:solidFill>
                  <a:srgbClr val="A52A2A"/>
                </a:solidFill>
                <a:latin typeface="Consolas"/>
                <a:ea typeface="Source Code Pro"/>
                <a:cs typeface="Consolas"/>
                <a:sym typeface="Source Code Pro"/>
              </a:rPr>
              <a:t>/script</a:t>
            </a:r>
            <a:r>
              <a:rPr lang="en" dirty="0">
                <a:solidFill>
                  <a:srgbClr val="0000CD"/>
                </a:solidFill>
                <a:latin typeface="Consolas"/>
                <a:ea typeface="Source Code Pro"/>
                <a:cs typeface="Consolas"/>
                <a:sym typeface="Source Code Pro"/>
              </a:rPr>
              <a:t>&gt;</a:t>
            </a:r>
          </a:p>
          <a:p>
            <a:pPr marR="0" lvl="0" algn="l" rtl="0">
              <a:lnSpc>
                <a:spcPct val="115000"/>
              </a:lnSpc>
              <a:spcBef>
                <a:spcPts val="0"/>
              </a:spcBef>
              <a:spcAft>
                <a:spcPts val="0"/>
              </a:spcAft>
              <a:buNone/>
            </a:pP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311700" y="125847"/>
            <a:ext cx="8520600" cy="707400"/>
          </a:xfrm>
          <a:prstGeom prst="rect">
            <a:avLst/>
          </a:prstGeom>
        </p:spPr>
        <p:txBody>
          <a:bodyPr lIns="91425" tIns="91425" rIns="91425" bIns="91425" anchor="t" anchorCtr="0">
            <a:noAutofit/>
          </a:bodyPr>
          <a:lstStyle/>
          <a:p>
            <a:pPr lvl="0">
              <a:spcBef>
                <a:spcPts val="0"/>
              </a:spcBef>
              <a:buNone/>
            </a:pPr>
            <a:r>
              <a:rPr lang="en" dirty="0"/>
              <a:t>Event listeners – let’s do it!</a:t>
            </a:r>
          </a:p>
        </p:txBody>
      </p:sp>
      <p:sp>
        <p:nvSpPr>
          <p:cNvPr id="6" name="Shape 78">
            <a:extLst>
              <a:ext uri="{FF2B5EF4-FFF2-40B4-BE49-F238E27FC236}">
                <a16:creationId xmlns:a16="http://schemas.microsoft.com/office/drawing/2014/main" id="{8FB54A69-5EA0-8445-9731-7A63CE4F8A82}"/>
              </a:ext>
            </a:extLst>
          </p:cNvPr>
          <p:cNvSpPr txBox="1">
            <a:spLocks/>
          </p:cNvSpPr>
          <p:nvPr/>
        </p:nvSpPr>
        <p:spPr>
          <a:xfrm>
            <a:off x="311700" y="3084129"/>
            <a:ext cx="8520600" cy="1919192"/>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a:lnSpc>
                <a:spcPct val="100000"/>
              </a:lnSpc>
              <a:spcAft>
                <a:spcPts val="0"/>
              </a:spcAft>
            </a:pPr>
            <a:r>
              <a:rPr lang="en-US" sz="1600" dirty="0">
                <a:solidFill>
                  <a:schemeClr val="bg2">
                    <a:lumMod val="50000"/>
                  </a:schemeClr>
                </a:solidFill>
                <a:highlight>
                  <a:srgbClr val="FFFFFF"/>
                </a:highlight>
              </a:rPr>
              <a:t>Then, use `</a:t>
            </a:r>
            <a:r>
              <a:rPr lang="en-US" sz="1600" dirty="0" err="1">
                <a:solidFill>
                  <a:schemeClr val="bg2">
                    <a:lumMod val="50000"/>
                  </a:schemeClr>
                </a:solidFill>
                <a:highlight>
                  <a:srgbClr val="FFFFFF"/>
                </a:highlight>
              </a:rPr>
              <a:t>addEventListener</a:t>
            </a:r>
            <a:r>
              <a:rPr lang="en-US" sz="1600" dirty="0">
                <a:solidFill>
                  <a:schemeClr val="bg2">
                    <a:lumMod val="50000"/>
                  </a:schemeClr>
                </a:solidFill>
                <a:highlight>
                  <a:srgbClr val="FFFFFF"/>
                </a:highlight>
              </a:rPr>
              <a:t>` to listen for a user event!</a:t>
            </a:r>
          </a:p>
          <a:p>
            <a:pPr>
              <a:lnSpc>
                <a:spcPct val="100000"/>
              </a:lnSpc>
              <a:spcAft>
                <a:spcPts val="0"/>
              </a:spcAft>
            </a:pPr>
            <a:endParaRPr lang="en" sz="1600" dirty="0">
              <a:solidFill>
                <a:srgbClr val="0000FF"/>
              </a:solidFill>
              <a:latin typeface="Consolas"/>
              <a:ea typeface="Source Code Pro"/>
              <a:cs typeface="Consolas"/>
              <a:sym typeface="Source Code Pro"/>
            </a:endParaRPr>
          </a:p>
          <a:p>
            <a:pPr>
              <a:lnSpc>
                <a:spcPct val="100000"/>
              </a:lnSpc>
              <a:spcAft>
                <a:spcPts val="0"/>
              </a:spcAft>
            </a:pPr>
            <a:r>
              <a:rPr lang="en" sz="1200" b="1" u="sng" dirty="0" err="1">
                <a:latin typeface="Consolas"/>
                <a:ea typeface="Consolas"/>
                <a:cs typeface="Consolas"/>
                <a:sym typeface="Consolas"/>
              </a:rPr>
              <a:t>click.js</a:t>
            </a:r>
            <a:endParaRPr lang="en" sz="1200" b="1" u="sng" dirty="0">
              <a:latin typeface="Consolas"/>
              <a:ea typeface="Consolas"/>
              <a:cs typeface="Consolas"/>
              <a:sym typeface="Consolas"/>
            </a:endParaRPr>
          </a:p>
          <a:p>
            <a:pPr lvl="0">
              <a:lnSpc>
                <a:spcPct val="100000"/>
              </a:lnSpc>
              <a:spcAft>
                <a:spcPts val="0"/>
              </a:spcAft>
            </a:pPr>
            <a:r>
              <a:rPr lang="en" sz="1200" dirty="0" err="1">
                <a:solidFill>
                  <a:schemeClr val="bg1">
                    <a:lumMod val="65000"/>
                  </a:schemeClr>
                </a:solidFill>
                <a:latin typeface="Consolas"/>
                <a:ea typeface="Consolas"/>
                <a:cs typeface="Consolas"/>
                <a:sym typeface="Consolas"/>
              </a:rPr>
              <a:t>document.addEventListener</a:t>
            </a:r>
            <a:r>
              <a:rPr lang="en" sz="1200" dirty="0">
                <a:solidFill>
                  <a:schemeClr val="bg1">
                    <a:lumMod val="65000"/>
                  </a:schemeClr>
                </a:solidFill>
                <a:latin typeface="Consolas"/>
                <a:ea typeface="Consolas"/>
                <a:cs typeface="Consolas"/>
                <a:sym typeface="Consolas"/>
              </a:rPr>
              <a:t>(</a:t>
            </a:r>
            <a:r>
              <a:rPr lang="en" sz="1200" dirty="0">
                <a:solidFill>
                  <a:schemeClr val="bg1">
                    <a:lumMod val="65000"/>
                  </a:schemeClr>
                </a:solidFill>
                <a:highlight>
                  <a:srgbClr val="FFFFFF"/>
                </a:highlight>
                <a:latin typeface="Consolas"/>
                <a:ea typeface="Source Code Pro"/>
                <a:cs typeface="Consolas"/>
                <a:sym typeface="Source Code Pro"/>
              </a:rPr>
              <a:t>'</a:t>
            </a:r>
            <a:r>
              <a:rPr lang="en" sz="1200" dirty="0" err="1">
                <a:solidFill>
                  <a:schemeClr val="bg1">
                    <a:lumMod val="65000"/>
                  </a:schemeClr>
                </a:solidFill>
                <a:latin typeface="Consolas"/>
                <a:ea typeface="Consolas"/>
                <a:cs typeface="Consolas"/>
                <a:sym typeface="Consolas"/>
              </a:rPr>
              <a:t>DOMContentLoaded</a:t>
            </a:r>
            <a:r>
              <a:rPr lang="en" sz="1200" dirty="0">
                <a:solidFill>
                  <a:schemeClr val="bg1">
                    <a:lumMod val="65000"/>
                  </a:schemeClr>
                </a:solidFill>
                <a:highlight>
                  <a:srgbClr val="FFFFFF"/>
                </a:highlight>
                <a:latin typeface="Consolas"/>
                <a:ea typeface="Consolas"/>
                <a:cs typeface="Consolas"/>
                <a:sym typeface="Source Code Pro"/>
              </a:rPr>
              <a:t>'</a:t>
            </a:r>
            <a:r>
              <a:rPr lang="en" sz="1200" dirty="0">
                <a:solidFill>
                  <a:schemeClr val="bg1">
                    <a:lumMod val="65000"/>
                  </a:schemeClr>
                </a:solidFill>
                <a:latin typeface="Consolas"/>
                <a:ea typeface="Consolas"/>
                <a:cs typeface="Consolas"/>
                <a:sym typeface="Consolas"/>
              </a:rPr>
              <a:t>, function(event) {</a:t>
            </a:r>
          </a:p>
          <a:p>
            <a:pPr lvl="0">
              <a:lnSpc>
                <a:spcPct val="100000"/>
              </a:lnSpc>
              <a:spcAft>
                <a:spcPts val="0"/>
              </a:spcAft>
            </a:pPr>
            <a:r>
              <a:rPr lang="en" sz="1200" dirty="0">
                <a:solidFill>
                  <a:schemeClr val="bg1">
                    <a:lumMod val="65000"/>
                  </a:schemeClr>
                </a:solidFill>
                <a:latin typeface="Consolas"/>
                <a:ea typeface="Consolas"/>
                <a:cs typeface="Consolas"/>
                <a:sym typeface="Consolas"/>
              </a:rPr>
              <a:t>  </a:t>
            </a:r>
            <a:r>
              <a:rPr lang="en" sz="1200" dirty="0" err="1">
                <a:solidFill>
                  <a:schemeClr val="bg1">
                    <a:lumMod val="65000"/>
                  </a:schemeClr>
                </a:solidFill>
                <a:highlight>
                  <a:srgbClr val="FFFFFF"/>
                </a:highlight>
                <a:latin typeface="Consolas"/>
                <a:ea typeface="Source Code Pro"/>
                <a:cs typeface="Consolas"/>
                <a:sym typeface="Source Code Pro"/>
              </a:rPr>
              <a:t>const</a:t>
            </a:r>
            <a:r>
              <a:rPr lang="en" sz="1200" dirty="0">
                <a:solidFill>
                  <a:schemeClr val="bg1">
                    <a:lumMod val="65000"/>
                  </a:schemeClr>
                </a:solidFill>
                <a:latin typeface="Consolas"/>
                <a:ea typeface="Consolas"/>
                <a:cs typeface="Consolas"/>
                <a:sym typeface="Consolas"/>
              </a:rPr>
              <a:t> div1 = </a:t>
            </a:r>
            <a:r>
              <a:rPr lang="en" sz="1200" dirty="0" err="1">
                <a:solidFill>
                  <a:schemeClr val="bg1">
                    <a:lumMod val="65000"/>
                  </a:schemeClr>
                </a:solidFill>
                <a:latin typeface="Consolas"/>
                <a:ea typeface="Consolas"/>
                <a:cs typeface="Consolas"/>
                <a:sym typeface="Consolas"/>
              </a:rPr>
              <a:t>document.getElementById</a:t>
            </a:r>
            <a:r>
              <a:rPr lang="en" sz="1200" dirty="0">
                <a:solidFill>
                  <a:schemeClr val="bg1">
                    <a:lumMod val="65000"/>
                  </a:schemeClr>
                </a:solidFill>
                <a:latin typeface="Consolas"/>
                <a:ea typeface="Consolas"/>
                <a:cs typeface="Consolas"/>
                <a:sym typeface="Consolas"/>
              </a:rPr>
              <a:t>('div1');</a:t>
            </a:r>
          </a:p>
          <a:p>
            <a:pPr lvl="0">
              <a:lnSpc>
                <a:spcPct val="100000"/>
              </a:lnSpc>
              <a:spcAft>
                <a:spcPts val="0"/>
              </a:spcAft>
            </a:pPr>
            <a:r>
              <a:rPr lang="en" sz="1200" dirty="0">
                <a:solidFill>
                  <a:srgbClr val="303336"/>
                </a:solidFill>
                <a:latin typeface="Consolas"/>
                <a:ea typeface="Consolas"/>
                <a:cs typeface="Consolas"/>
                <a:sym typeface="Consolas"/>
              </a:rPr>
              <a:t>  div1.addEventListener</a:t>
            </a:r>
            <a:r>
              <a:rPr lang="en" sz="1200" dirty="0">
                <a:solidFill>
                  <a:srgbClr val="000000"/>
                </a:solidFill>
                <a:latin typeface="Consolas"/>
                <a:ea typeface="Source Code Pro"/>
                <a:cs typeface="Consolas"/>
                <a:sym typeface="Source Code Pro"/>
              </a:rPr>
              <a:t>('</a:t>
            </a:r>
            <a:r>
              <a:rPr lang="en" sz="1200" dirty="0">
                <a:solidFill>
                  <a:srgbClr val="00B050"/>
                </a:solidFill>
                <a:latin typeface="Consolas"/>
                <a:ea typeface="Source Code Pro"/>
                <a:cs typeface="Consolas"/>
                <a:sym typeface="Source Code Pro"/>
              </a:rPr>
              <a:t>click</a:t>
            </a:r>
            <a:r>
              <a:rPr lang="en" sz="1200" dirty="0">
                <a:solidFill>
                  <a:srgbClr val="000000"/>
                </a:solidFill>
                <a:latin typeface="Consolas"/>
                <a:ea typeface="Source Code Pro"/>
                <a:cs typeface="Consolas"/>
                <a:sym typeface="Source Code Pro"/>
              </a:rPr>
              <a:t>', function() {</a:t>
            </a:r>
          </a:p>
          <a:p>
            <a:pPr lvl="0">
              <a:lnSpc>
                <a:spcPct val="100000"/>
              </a:lnSpc>
              <a:spcAft>
                <a:spcPts val="0"/>
              </a:spcAft>
            </a:pPr>
            <a:r>
              <a:rPr lang="en" sz="1200" dirty="0">
                <a:solidFill>
                  <a:srgbClr val="000000"/>
                </a:solidFill>
                <a:latin typeface="Consolas"/>
                <a:ea typeface="Source Code Pro"/>
                <a:cs typeface="Consolas"/>
                <a:sym typeface="Source Code Pro"/>
              </a:rPr>
              <a:t>    div1.innerHTML = '</a:t>
            </a:r>
            <a:r>
              <a:rPr lang="en" sz="1200" dirty="0">
                <a:solidFill>
                  <a:schemeClr val="accent5">
                    <a:lumMod val="75000"/>
                  </a:schemeClr>
                </a:solidFill>
                <a:latin typeface="Consolas"/>
                <a:ea typeface="Source Code Pro"/>
                <a:cs typeface="Consolas"/>
                <a:sym typeface="Source Code Pro"/>
              </a:rPr>
              <a:t>Clicked!</a:t>
            </a:r>
            <a:r>
              <a:rPr lang="en" sz="1200" dirty="0">
                <a:solidFill>
                  <a:srgbClr val="000000"/>
                </a:solidFill>
                <a:latin typeface="Consolas"/>
                <a:ea typeface="Source Code Pro"/>
                <a:cs typeface="Consolas"/>
                <a:sym typeface="Source Code Pro"/>
              </a:rPr>
              <a:t>';</a:t>
            </a:r>
          </a:p>
          <a:p>
            <a:pPr lvl="0">
              <a:lnSpc>
                <a:spcPct val="100000"/>
              </a:lnSpc>
              <a:spcAft>
                <a:spcPts val="0"/>
              </a:spcAft>
            </a:pPr>
            <a:r>
              <a:rPr lang="en" sz="1200" dirty="0">
                <a:solidFill>
                  <a:srgbClr val="000000"/>
                </a:solidFill>
                <a:latin typeface="Consolas"/>
                <a:ea typeface="Source Code Pro"/>
                <a:cs typeface="Consolas"/>
                <a:sym typeface="Source Code Pro"/>
              </a:rPr>
              <a:t>  });</a:t>
            </a:r>
            <a:br>
              <a:rPr lang="en" sz="1200" dirty="0">
                <a:solidFill>
                  <a:srgbClr val="303336"/>
                </a:solidFill>
                <a:latin typeface="Consolas"/>
                <a:ea typeface="Consolas"/>
                <a:cs typeface="Consolas"/>
                <a:sym typeface="Consolas"/>
              </a:rPr>
            </a:br>
            <a:r>
              <a:rPr lang="en" sz="1200" dirty="0">
                <a:solidFill>
                  <a:schemeClr val="bg1">
                    <a:lumMod val="65000"/>
                  </a:schemeClr>
                </a:solidFill>
                <a:latin typeface="Consolas"/>
                <a:ea typeface="Consolas"/>
                <a:cs typeface="Consolas"/>
                <a:sym typeface="Consolas"/>
              </a:rPr>
              <a:t>});</a:t>
            </a:r>
          </a:p>
        </p:txBody>
      </p:sp>
      <p:sp>
        <p:nvSpPr>
          <p:cNvPr id="7" name="Shape 98">
            <a:extLst>
              <a:ext uri="{FF2B5EF4-FFF2-40B4-BE49-F238E27FC236}">
                <a16:creationId xmlns:a16="http://schemas.microsoft.com/office/drawing/2014/main" id="{F562DFF5-84DE-5B44-B1E3-E51C0756687C}"/>
              </a:ext>
            </a:extLst>
          </p:cNvPr>
          <p:cNvSpPr txBox="1">
            <a:spLocks/>
          </p:cNvSpPr>
          <p:nvPr/>
        </p:nvSpPr>
        <p:spPr>
          <a:xfrm>
            <a:off x="311700" y="754254"/>
            <a:ext cx="8323340" cy="2329875"/>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lvl="0"/>
            <a:r>
              <a:rPr lang="en" sz="1600" dirty="0">
                <a:solidFill>
                  <a:schemeClr val="bg2">
                    <a:lumMod val="50000"/>
                  </a:schemeClr>
                </a:solidFill>
                <a:highlight>
                  <a:srgbClr val="FFFFFF"/>
                </a:highlight>
              </a:rPr>
              <a:t>We want a </a:t>
            </a:r>
            <a:r>
              <a:rPr lang="en" sz="1600" dirty="0">
                <a:solidFill>
                  <a:schemeClr val="bg2">
                    <a:lumMod val="50000"/>
                  </a:schemeClr>
                </a:solidFill>
                <a:highlight>
                  <a:srgbClr val="FFFFFF"/>
                </a:highlight>
                <a:latin typeface="Consolas"/>
                <a:cs typeface="Consolas"/>
              </a:rPr>
              <a:t>&lt;div&gt;</a:t>
            </a:r>
            <a:r>
              <a:rPr lang="en" sz="1600" dirty="0">
                <a:solidFill>
                  <a:schemeClr val="bg2">
                    <a:lumMod val="50000"/>
                  </a:schemeClr>
                </a:solidFill>
                <a:highlight>
                  <a:srgbClr val="FFFFFF"/>
                </a:highlight>
              </a:rPr>
              <a:t> that initially says “Unclicked” and changes to “Clicked!” when a user clicks on it</a:t>
            </a:r>
            <a:r>
              <a:rPr lang="en-US" sz="1600" dirty="0">
                <a:solidFill>
                  <a:schemeClr val="bg2">
                    <a:lumMod val="50000"/>
                  </a:schemeClr>
                </a:solidFill>
                <a:highlight>
                  <a:srgbClr val="FFFFFF"/>
                </a:highlight>
              </a:rPr>
              <a:t>:</a:t>
            </a:r>
            <a:endParaRPr lang="en" sz="1200" b="1" u="sng" dirty="0">
              <a:solidFill>
                <a:schemeClr val="bg2">
                  <a:lumMod val="50000"/>
                </a:schemeClr>
              </a:solidFill>
              <a:highlight>
                <a:srgbClr val="FFFFFF"/>
              </a:highlight>
              <a:latin typeface="Consolas"/>
              <a:ea typeface="Consolas"/>
              <a:cs typeface="Consolas"/>
              <a:sym typeface="Consolas"/>
            </a:endParaRPr>
          </a:p>
          <a:p>
            <a:pPr lvl="1">
              <a:lnSpc>
                <a:spcPct val="100000"/>
              </a:lnSpc>
              <a:spcAft>
                <a:spcPts val="0"/>
              </a:spcAft>
            </a:pPr>
            <a:r>
              <a:rPr lang="en" sz="1200" b="1" u="sng" dirty="0" err="1">
                <a:highlight>
                  <a:srgbClr val="FFFFFF"/>
                </a:highlight>
                <a:latin typeface="Consolas"/>
                <a:ea typeface="Consolas"/>
                <a:cs typeface="Consolas"/>
                <a:sym typeface="Consolas"/>
              </a:rPr>
              <a:t>index.html</a:t>
            </a:r>
            <a:endParaRPr lang="en" sz="1200" b="1" u="sng" dirty="0">
              <a:highlight>
                <a:srgbClr val="FFFFFF"/>
              </a:highlight>
              <a:latin typeface="Consolas"/>
              <a:ea typeface="Consolas"/>
              <a:cs typeface="Consolas"/>
              <a:sym typeface="Consolas"/>
            </a:endParaRPr>
          </a:p>
          <a:p>
            <a:pPr lvl="1">
              <a:lnSpc>
                <a:spcPct val="100000"/>
              </a:lnSpc>
              <a:spcAft>
                <a:spcPts val="0"/>
              </a:spcAft>
            </a:pPr>
            <a:r>
              <a:rPr lang="en" sz="1200" dirty="0">
                <a:solidFill>
                  <a:schemeClr val="bg1">
                    <a:lumMod val="50000"/>
                  </a:schemeClr>
                </a:solidFill>
                <a:highlight>
                  <a:srgbClr val="FFFFFF"/>
                </a:highlight>
                <a:latin typeface="Consolas"/>
                <a:ea typeface="Source Code Pro"/>
                <a:cs typeface="Consolas"/>
                <a:sym typeface="Source Code Pro"/>
              </a:rPr>
              <a:t>&lt;html&gt;</a:t>
            </a:r>
          </a:p>
          <a:p>
            <a:pPr lvl="1">
              <a:lnSpc>
                <a:spcPct val="100000"/>
              </a:lnSpc>
              <a:spcAft>
                <a:spcPts val="0"/>
              </a:spcAft>
            </a:pPr>
            <a:r>
              <a:rPr lang="en" sz="1200" dirty="0">
                <a:solidFill>
                  <a:schemeClr val="bg1">
                    <a:lumMod val="50000"/>
                  </a:schemeClr>
                </a:solidFill>
                <a:highlight>
                  <a:srgbClr val="FFFFFF"/>
                </a:highlight>
                <a:latin typeface="Consolas"/>
                <a:ea typeface="Source Code Pro"/>
                <a:cs typeface="Consolas"/>
                <a:sym typeface="Source Code Pro"/>
              </a:rPr>
              <a:t>  &lt;head&gt;</a:t>
            </a:r>
          </a:p>
          <a:p>
            <a:pPr lvl="1">
              <a:lnSpc>
                <a:spcPct val="100000"/>
              </a:lnSpc>
              <a:spcAft>
                <a:spcPts val="0"/>
              </a:spcAft>
            </a:pPr>
            <a:r>
              <a:rPr lang="en" sz="1200" dirty="0">
                <a:solidFill>
                  <a:schemeClr val="bg1">
                    <a:lumMod val="50000"/>
                  </a:schemeClr>
                </a:solidFill>
                <a:highlight>
                  <a:srgbClr val="FFFFFF"/>
                </a:highlight>
                <a:latin typeface="Consolas"/>
                <a:ea typeface="Source Code Pro"/>
                <a:cs typeface="Consolas"/>
                <a:sym typeface="Source Code Pro"/>
              </a:rPr>
              <a:t>    &lt;script type="text/</a:t>
            </a:r>
            <a:r>
              <a:rPr lang="en" sz="1200" dirty="0" err="1">
                <a:solidFill>
                  <a:schemeClr val="bg1">
                    <a:lumMod val="50000"/>
                  </a:schemeClr>
                </a:solidFill>
                <a:highlight>
                  <a:srgbClr val="FFFFFF"/>
                </a:highlight>
                <a:latin typeface="Consolas"/>
                <a:ea typeface="Source Code Pro"/>
                <a:cs typeface="Consolas"/>
                <a:sym typeface="Source Code Pro"/>
              </a:rPr>
              <a:t>javascript</a:t>
            </a:r>
            <a:r>
              <a:rPr lang="en" sz="1200" dirty="0">
                <a:solidFill>
                  <a:schemeClr val="bg1">
                    <a:lumMod val="50000"/>
                  </a:schemeClr>
                </a:solidFill>
                <a:highlight>
                  <a:srgbClr val="FFFFFF"/>
                </a:highlight>
                <a:latin typeface="Consolas"/>
                <a:ea typeface="Source Code Pro"/>
                <a:cs typeface="Consolas"/>
                <a:sym typeface="Source Code Pro"/>
              </a:rPr>
              <a:t>" </a:t>
            </a:r>
            <a:r>
              <a:rPr lang="en" sz="1200" dirty="0" err="1">
                <a:solidFill>
                  <a:schemeClr val="bg1">
                    <a:lumMod val="50000"/>
                  </a:schemeClr>
                </a:solidFill>
                <a:highlight>
                  <a:srgbClr val="FFFFFF"/>
                </a:highlight>
                <a:latin typeface="Consolas"/>
                <a:ea typeface="Source Code Pro"/>
                <a:cs typeface="Consolas"/>
                <a:sym typeface="Source Code Pro"/>
              </a:rPr>
              <a:t>src</a:t>
            </a:r>
            <a:r>
              <a:rPr lang="en" sz="1200" dirty="0">
                <a:solidFill>
                  <a:schemeClr val="bg1">
                    <a:lumMod val="50000"/>
                  </a:schemeClr>
                </a:solidFill>
                <a:highlight>
                  <a:srgbClr val="FFFFFF"/>
                </a:highlight>
                <a:latin typeface="Consolas"/>
                <a:ea typeface="Source Code Pro"/>
                <a:cs typeface="Consolas"/>
                <a:sym typeface="Source Code Pro"/>
              </a:rPr>
              <a:t>="</a:t>
            </a:r>
            <a:r>
              <a:rPr lang="en" sz="1200" dirty="0" err="1">
                <a:solidFill>
                  <a:schemeClr val="bg1">
                    <a:lumMod val="50000"/>
                  </a:schemeClr>
                </a:solidFill>
                <a:highlight>
                  <a:srgbClr val="FFFFFF"/>
                </a:highlight>
                <a:latin typeface="Consolas"/>
                <a:ea typeface="Source Code Pro"/>
                <a:cs typeface="Consolas"/>
                <a:sym typeface="Source Code Pro"/>
              </a:rPr>
              <a:t>click.js</a:t>
            </a:r>
            <a:r>
              <a:rPr lang="en" sz="1200" dirty="0">
                <a:solidFill>
                  <a:schemeClr val="bg1">
                    <a:lumMod val="50000"/>
                  </a:schemeClr>
                </a:solidFill>
                <a:highlight>
                  <a:srgbClr val="FFFFFF"/>
                </a:highlight>
                <a:latin typeface="Consolas"/>
                <a:ea typeface="Source Code Pro"/>
                <a:cs typeface="Consolas"/>
                <a:sym typeface="Source Code Pro"/>
              </a:rPr>
              <a:t>"&gt;&lt;/script&gt;</a:t>
            </a:r>
          </a:p>
          <a:p>
            <a:pPr lvl="1">
              <a:lnSpc>
                <a:spcPct val="100000"/>
              </a:lnSpc>
              <a:spcAft>
                <a:spcPts val="0"/>
              </a:spcAft>
            </a:pPr>
            <a:r>
              <a:rPr lang="en" sz="1200" dirty="0">
                <a:solidFill>
                  <a:schemeClr val="bg1">
                    <a:lumMod val="50000"/>
                  </a:schemeClr>
                </a:solidFill>
                <a:highlight>
                  <a:srgbClr val="FFFFFF"/>
                </a:highlight>
                <a:latin typeface="Consolas"/>
                <a:ea typeface="Source Code Pro"/>
                <a:cs typeface="Consolas"/>
                <a:sym typeface="Source Code Pro"/>
              </a:rPr>
              <a:t>  &lt;/head&gt;</a:t>
            </a:r>
          </a:p>
          <a:p>
            <a:pPr lvl="1">
              <a:lnSpc>
                <a:spcPct val="100000"/>
              </a:lnSpc>
              <a:spcAft>
                <a:spcPts val="0"/>
              </a:spcAft>
            </a:pPr>
            <a:r>
              <a:rPr lang="en" sz="1200" dirty="0">
                <a:solidFill>
                  <a:schemeClr val="bg1">
                    <a:lumMod val="50000"/>
                  </a:schemeClr>
                </a:solidFill>
                <a:highlight>
                  <a:srgbClr val="FFFFFF"/>
                </a:highlight>
                <a:latin typeface="Consolas"/>
                <a:ea typeface="Source Code Pro"/>
                <a:cs typeface="Consolas"/>
                <a:sym typeface="Source Code Pro"/>
              </a:rPr>
              <a:t>  &lt;body&gt;</a:t>
            </a:r>
          </a:p>
          <a:p>
            <a:pPr lvl="0">
              <a:lnSpc>
                <a:spcPct val="100000"/>
              </a:lnSpc>
              <a:spcAft>
                <a:spcPts val="0"/>
              </a:spcAft>
            </a:pPr>
            <a:r>
              <a:rPr lang="en" sz="1200" dirty="0">
                <a:solidFill>
                  <a:srgbClr val="0000FF"/>
                </a:solidFill>
                <a:highlight>
                  <a:srgbClr val="FFFFFF"/>
                </a:highlight>
                <a:latin typeface="Consolas"/>
                <a:ea typeface="Source Code Pro"/>
                <a:cs typeface="Consolas"/>
                <a:sym typeface="Source Code Pro"/>
              </a:rPr>
              <a:t>    </a:t>
            </a:r>
            <a:r>
              <a:rPr lang="en" sz="1200" dirty="0">
                <a:solidFill>
                  <a:srgbClr val="0000FF"/>
                </a:solidFill>
                <a:latin typeface="Consolas"/>
                <a:ea typeface="Source Code Pro"/>
                <a:cs typeface="Consolas"/>
                <a:sym typeface="Source Code Pro"/>
              </a:rPr>
              <a:t>&lt;div id="</a:t>
            </a:r>
            <a:r>
              <a:rPr lang="en" sz="1200" dirty="0">
                <a:solidFill>
                  <a:schemeClr val="accent4">
                    <a:lumMod val="75000"/>
                  </a:schemeClr>
                </a:solidFill>
                <a:latin typeface="Consolas"/>
                <a:ea typeface="Source Code Pro"/>
                <a:cs typeface="Consolas"/>
                <a:sym typeface="Source Code Pro"/>
              </a:rPr>
              <a:t>div1</a:t>
            </a:r>
            <a:r>
              <a:rPr lang="en" sz="1200" dirty="0">
                <a:solidFill>
                  <a:srgbClr val="0000FF"/>
                </a:solidFill>
                <a:latin typeface="Consolas"/>
                <a:ea typeface="Source Code Pro"/>
                <a:cs typeface="Consolas"/>
                <a:sym typeface="Source Code Pro"/>
              </a:rPr>
              <a:t>"&gt;</a:t>
            </a:r>
            <a:r>
              <a:rPr lang="en" sz="1200" dirty="0">
                <a:solidFill>
                  <a:schemeClr val="accent5">
                    <a:lumMod val="75000"/>
                  </a:schemeClr>
                </a:solidFill>
                <a:latin typeface="Consolas"/>
                <a:ea typeface="Source Code Pro"/>
                <a:cs typeface="Consolas"/>
                <a:sym typeface="Source Code Pro"/>
              </a:rPr>
              <a:t>Unclicked</a:t>
            </a:r>
            <a:r>
              <a:rPr lang="en" sz="1200" dirty="0">
                <a:solidFill>
                  <a:srgbClr val="0000FF"/>
                </a:solidFill>
                <a:latin typeface="Consolas"/>
                <a:ea typeface="Source Code Pro"/>
                <a:cs typeface="Consolas"/>
                <a:sym typeface="Source Code Pro"/>
              </a:rPr>
              <a:t>&lt;/div&gt;</a:t>
            </a:r>
          </a:p>
          <a:p>
            <a:pPr lvl="1">
              <a:lnSpc>
                <a:spcPct val="100000"/>
              </a:lnSpc>
              <a:spcAft>
                <a:spcPts val="0"/>
              </a:spcAft>
            </a:pPr>
            <a:r>
              <a:rPr lang="en" sz="1200" dirty="0">
                <a:solidFill>
                  <a:srgbClr val="0000FF"/>
                </a:solidFill>
                <a:highlight>
                  <a:srgbClr val="FFFFFF"/>
                </a:highlight>
                <a:latin typeface="Consolas"/>
                <a:ea typeface="Source Code Pro"/>
                <a:cs typeface="Consolas"/>
                <a:sym typeface="Source Code Pro"/>
              </a:rPr>
              <a:t>  </a:t>
            </a:r>
            <a:r>
              <a:rPr lang="en" sz="1200" dirty="0">
                <a:solidFill>
                  <a:schemeClr val="bg1">
                    <a:lumMod val="50000"/>
                  </a:schemeClr>
                </a:solidFill>
                <a:highlight>
                  <a:srgbClr val="FFFFFF"/>
                </a:highlight>
                <a:latin typeface="Consolas"/>
                <a:ea typeface="Source Code Pro"/>
                <a:cs typeface="Consolas"/>
                <a:sym typeface="Source Code Pro"/>
              </a:rPr>
              <a:t>&lt;/body&gt;</a:t>
            </a:r>
          </a:p>
          <a:p>
            <a:pPr lvl="1">
              <a:lnSpc>
                <a:spcPct val="100000"/>
              </a:lnSpc>
              <a:spcAft>
                <a:spcPts val="0"/>
              </a:spcAft>
            </a:pPr>
            <a:r>
              <a:rPr lang="en" sz="1200" dirty="0">
                <a:solidFill>
                  <a:schemeClr val="bg1">
                    <a:lumMod val="50000"/>
                  </a:schemeClr>
                </a:solidFill>
                <a:highlight>
                  <a:srgbClr val="FFFFFF"/>
                </a:highlight>
                <a:latin typeface="Consolas"/>
                <a:ea typeface="Source Code Pro"/>
                <a:cs typeface="Consolas"/>
                <a:sym typeface="Source Code Pro"/>
              </a:rPr>
              <a:t>&lt;/html&gt;</a:t>
            </a:r>
            <a:endParaRPr lang="en-US" sz="1200" dirty="0">
              <a:solidFill>
                <a:schemeClr val="bg1">
                  <a:lumMod val="50000"/>
                </a:schemeClr>
              </a:solidFill>
              <a:highlight>
                <a:srgbClr val="FFFFFF"/>
              </a:highlight>
              <a:latin typeface="Consolas"/>
              <a:cs typeface="Consolas"/>
              <a:sym typeface="Source Code Pro"/>
            </a:endParaRPr>
          </a:p>
          <a:p>
            <a:pPr marL="139700">
              <a:lnSpc>
                <a:spcPct val="100000"/>
              </a:lnSpc>
              <a:spcAft>
                <a:spcPts val="0"/>
              </a:spcAft>
              <a:buSzPct val="25000"/>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0" y="186237"/>
            <a:ext cx="8520600" cy="707400"/>
          </a:xfrm>
          <a:prstGeom prst="rect">
            <a:avLst/>
          </a:prstGeom>
        </p:spPr>
        <p:txBody>
          <a:bodyPr lIns="91425" tIns="91425" rIns="91425" bIns="91425" anchor="t" anchorCtr="0">
            <a:noAutofit/>
          </a:bodyPr>
          <a:lstStyle/>
          <a:p>
            <a:pPr lvl="0">
              <a:spcBef>
                <a:spcPts val="0"/>
              </a:spcBef>
              <a:buNone/>
            </a:pPr>
            <a:r>
              <a:rPr lang="en" dirty="0"/>
              <a:t>Event listeners pt. 2 – let’s do it!</a:t>
            </a:r>
          </a:p>
        </p:txBody>
      </p:sp>
      <p:sp>
        <p:nvSpPr>
          <p:cNvPr id="5" name="Shape 98">
            <a:extLst>
              <a:ext uri="{FF2B5EF4-FFF2-40B4-BE49-F238E27FC236}">
                <a16:creationId xmlns:a16="http://schemas.microsoft.com/office/drawing/2014/main" id="{282C33F9-550B-8843-A9D9-72B88B083A81}"/>
              </a:ext>
            </a:extLst>
          </p:cNvPr>
          <p:cNvSpPr txBox="1">
            <a:spLocks/>
          </p:cNvSpPr>
          <p:nvPr/>
        </p:nvSpPr>
        <p:spPr>
          <a:xfrm>
            <a:off x="311700" y="894433"/>
            <a:ext cx="8323340" cy="4249067"/>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lvl="0"/>
            <a:r>
              <a:rPr lang="en-US" sz="1600" dirty="0">
                <a:solidFill>
                  <a:schemeClr val="bg2">
                    <a:lumMod val="50000"/>
                  </a:schemeClr>
                </a:solidFill>
                <a:highlight>
                  <a:srgbClr val="FFFFFF"/>
                </a:highlight>
              </a:rPr>
              <a:t>Now, we want the div to show the number of times that it has been clicked.</a:t>
            </a:r>
            <a:endParaRPr lang="en" sz="1200" b="1" u="sng" dirty="0">
              <a:solidFill>
                <a:schemeClr val="bg2">
                  <a:lumMod val="50000"/>
                </a:schemeClr>
              </a:solidFill>
              <a:highlight>
                <a:srgbClr val="FFFFFF"/>
              </a:highlight>
              <a:latin typeface="Consolas"/>
              <a:ea typeface="Consolas"/>
              <a:cs typeface="Consolas"/>
              <a:sym typeface="Consolas"/>
            </a:endParaRPr>
          </a:p>
          <a:p>
            <a:pPr lvl="1">
              <a:lnSpc>
                <a:spcPct val="100000"/>
              </a:lnSpc>
              <a:spcAft>
                <a:spcPts val="0"/>
              </a:spcAft>
            </a:pPr>
            <a:r>
              <a:rPr lang="en" sz="1200" b="1" u="sng" dirty="0" err="1">
                <a:highlight>
                  <a:srgbClr val="FFFFFF"/>
                </a:highlight>
                <a:latin typeface="Consolas"/>
                <a:ea typeface="Consolas"/>
                <a:cs typeface="Consolas"/>
                <a:sym typeface="Consolas"/>
              </a:rPr>
              <a:t>index.html</a:t>
            </a:r>
            <a:endParaRPr lang="en" sz="1200" b="1" u="sng" dirty="0">
              <a:highlight>
                <a:srgbClr val="FFFFFF"/>
              </a:highlight>
              <a:latin typeface="Consolas"/>
              <a:ea typeface="Consolas"/>
              <a:cs typeface="Consolas"/>
              <a:sym typeface="Consolas"/>
            </a:endParaRPr>
          </a:p>
          <a:p>
            <a:pPr lvl="1">
              <a:lnSpc>
                <a:spcPct val="100000"/>
              </a:lnSpc>
              <a:spcAft>
                <a:spcPts val="0"/>
              </a:spcAft>
            </a:pPr>
            <a:r>
              <a:rPr lang="en" sz="1200" dirty="0">
                <a:solidFill>
                  <a:schemeClr val="bg1">
                    <a:lumMod val="50000"/>
                  </a:schemeClr>
                </a:solidFill>
                <a:highlight>
                  <a:srgbClr val="FFFFFF"/>
                </a:highlight>
                <a:latin typeface="Consolas"/>
                <a:ea typeface="Source Code Pro"/>
                <a:cs typeface="Consolas"/>
                <a:sym typeface="Source Code Pro"/>
              </a:rPr>
              <a:t>&lt;html&gt;</a:t>
            </a:r>
          </a:p>
          <a:p>
            <a:pPr lvl="1">
              <a:lnSpc>
                <a:spcPct val="100000"/>
              </a:lnSpc>
              <a:spcAft>
                <a:spcPts val="0"/>
              </a:spcAft>
            </a:pPr>
            <a:r>
              <a:rPr lang="en" sz="1200" dirty="0">
                <a:solidFill>
                  <a:schemeClr val="bg1">
                    <a:lumMod val="50000"/>
                  </a:schemeClr>
                </a:solidFill>
                <a:highlight>
                  <a:srgbClr val="FFFFFF"/>
                </a:highlight>
                <a:latin typeface="Consolas"/>
                <a:ea typeface="Source Code Pro"/>
                <a:cs typeface="Consolas"/>
                <a:sym typeface="Source Code Pro"/>
              </a:rPr>
              <a:t>  &lt;head&gt;</a:t>
            </a:r>
          </a:p>
          <a:p>
            <a:pPr lvl="1">
              <a:lnSpc>
                <a:spcPct val="100000"/>
              </a:lnSpc>
              <a:spcAft>
                <a:spcPts val="0"/>
              </a:spcAft>
            </a:pPr>
            <a:r>
              <a:rPr lang="en" sz="1200" dirty="0">
                <a:solidFill>
                  <a:schemeClr val="bg1">
                    <a:lumMod val="50000"/>
                  </a:schemeClr>
                </a:solidFill>
                <a:highlight>
                  <a:srgbClr val="FFFFFF"/>
                </a:highlight>
                <a:latin typeface="Consolas"/>
                <a:ea typeface="Source Code Pro"/>
                <a:cs typeface="Consolas"/>
                <a:sym typeface="Source Code Pro"/>
              </a:rPr>
              <a:t>    &lt;script type="text/</a:t>
            </a:r>
            <a:r>
              <a:rPr lang="en" sz="1200" dirty="0" err="1">
                <a:solidFill>
                  <a:schemeClr val="bg1">
                    <a:lumMod val="50000"/>
                  </a:schemeClr>
                </a:solidFill>
                <a:highlight>
                  <a:srgbClr val="FFFFFF"/>
                </a:highlight>
                <a:latin typeface="Consolas"/>
                <a:ea typeface="Source Code Pro"/>
                <a:cs typeface="Consolas"/>
                <a:sym typeface="Source Code Pro"/>
              </a:rPr>
              <a:t>javascript</a:t>
            </a:r>
            <a:r>
              <a:rPr lang="en" sz="1200" dirty="0">
                <a:solidFill>
                  <a:schemeClr val="bg1">
                    <a:lumMod val="50000"/>
                  </a:schemeClr>
                </a:solidFill>
                <a:highlight>
                  <a:srgbClr val="FFFFFF"/>
                </a:highlight>
                <a:latin typeface="Consolas"/>
                <a:ea typeface="Source Code Pro"/>
                <a:cs typeface="Consolas"/>
                <a:sym typeface="Source Code Pro"/>
              </a:rPr>
              <a:t>" </a:t>
            </a:r>
            <a:r>
              <a:rPr lang="en" sz="1200" dirty="0" err="1">
                <a:solidFill>
                  <a:schemeClr val="bg1">
                    <a:lumMod val="50000"/>
                  </a:schemeClr>
                </a:solidFill>
                <a:highlight>
                  <a:srgbClr val="FFFFFF"/>
                </a:highlight>
                <a:latin typeface="Consolas"/>
                <a:ea typeface="Source Code Pro"/>
                <a:cs typeface="Consolas"/>
                <a:sym typeface="Source Code Pro"/>
              </a:rPr>
              <a:t>src</a:t>
            </a:r>
            <a:r>
              <a:rPr lang="en" sz="1200" dirty="0">
                <a:solidFill>
                  <a:schemeClr val="bg1">
                    <a:lumMod val="50000"/>
                  </a:schemeClr>
                </a:solidFill>
                <a:highlight>
                  <a:srgbClr val="FFFFFF"/>
                </a:highlight>
                <a:latin typeface="Consolas"/>
                <a:ea typeface="Source Code Pro"/>
                <a:cs typeface="Consolas"/>
                <a:sym typeface="Source Code Pro"/>
              </a:rPr>
              <a:t>="</a:t>
            </a:r>
            <a:r>
              <a:rPr lang="en" sz="1200" dirty="0" err="1">
                <a:solidFill>
                  <a:schemeClr val="bg1">
                    <a:lumMod val="50000"/>
                  </a:schemeClr>
                </a:solidFill>
                <a:highlight>
                  <a:srgbClr val="FFFFFF"/>
                </a:highlight>
                <a:latin typeface="Consolas"/>
                <a:ea typeface="Source Code Pro"/>
                <a:cs typeface="Consolas"/>
                <a:sym typeface="Source Code Pro"/>
              </a:rPr>
              <a:t>click.js</a:t>
            </a:r>
            <a:r>
              <a:rPr lang="en" sz="1200" dirty="0">
                <a:solidFill>
                  <a:schemeClr val="bg1">
                    <a:lumMod val="50000"/>
                  </a:schemeClr>
                </a:solidFill>
                <a:highlight>
                  <a:srgbClr val="FFFFFF"/>
                </a:highlight>
                <a:latin typeface="Consolas"/>
                <a:ea typeface="Source Code Pro"/>
                <a:cs typeface="Consolas"/>
                <a:sym typeface="Source Code Pro"/>
              </a:rPr>
              <a:t>"&gt;&lt;/script&gt;</a:t>
            </a:r>
          </a:p>
          <a:p>
            <a:pPr lvl="1">
              <a:lnSpc>
                <a:spcPct val="100000"/>
              </a:lnSpc>
              <a:spcAft>
                <a:spcPts val="0"/>
              </a:spcAft>
            </a:pPr>
            <a:r>
              <a:rPr lang="en" sz="1200" dirty="0">
                <a:solidFill>
                  <a:schemeClr val="bg1">
                    <a:lumMod val="50000"/>
                  </a:schemeClr>
                </a:solidFill>
                <a:highlight>
                  <a:srgbClr val="FFFFFF"/>
                </a:highlight>
                <a:latin typeface="Consolas"/>
                <a:ea typeface="Source Code Pro"/>
                <a:cs typeface="Consolas"/>
                <a:sym typeface="Source Code Pro"/>
              </a:rPr>
              <a:t>  &lt;/head&gt;</a:t>
            </a:r>
          </a:p>
          <a:p>
            <a:pPr lvl="1">
              <a:lnSpc>
                <a:spcPct val="100000"/>
              </a:lnSpc>
              <a:spcAft>
                <a:spcPts val="0"/>
              </a:spcAft>
            </a:pPr>
            <a:r>
              <a:rPr lang="en" sz="1200" dirty="0">
                <a:solidFill>
                  <a:schemeClr val="bg1">
                    <a:lumMod val="50000"/>
                  </a:schemeClr>
                </a:solidFill>
                <a:highlight>
                  <a:srgbClr val="FFFFFF"/>
                </a:highlight>
                <a:latin typeface="Consolas"/>
                <a:ea typeface="Source Code Pro"/>
                <a:cs typeface="Consolas"/>
                <a:sym typeface="Source Code Pro"/>
              </a:rPr>
              <a:t>  &lt;body&gt;</a:t>
            </a:r>
          </a:p>
          <a:p>
            <a:pPr lvl="0">
              <a:lnSpc>
                <a:spcPct val="100000"/>
              </a:lnSpc>
              <a:spcAft>
                <a:spcPts val="0"/>
              </a:spcAft>
            </a:pPr>
            <a:r>
              <a:rPr lang="en" sz="1200" dirty="0">
                <a:solidFill>
                  <a:srgbClr val="0000FF"/>
                </a:solidFill>
                <a:highlight>
                  <a:srgbClr val="FFFFFF"/>
                </a:highlight>
                <a:latin typeface="Consolas"/>
                <a:ea typeface="Source Code Pro"/>
                <a:cs typeface="Consolas"/>
                <a:sym typeface="Source Code Pro"/>
              </a:rPr>
              <a:t>    </a:t>
            </a:r>
            <a:r>
              <a:rPr lang="en" sz="1200" dirty="0">
                <a:solidFill>
                  <a:srgbClr val="0000FF"/>
                </a:solidFill>
                <a:latin typeface="Consolas"/>
                <a:ea typeface="Source Code Pro"/>
                <a:cs typeface="Consolas"/>
                <a:sym typeface="Source Code Pro"/>
              </a:rPr>
              <a:t>&lt;div id="</a:t>
            </a:r>
            <a:r>
              <a:rPr lang="en" sz="1200" dirty="0">
                <a:solidFill>
                  <a:schemeClr val="accent4">
                    <a:lumMod val="75000"/>
                  </a:schemeClr>
                </a:solidFill>
                <a:latin typeface="Consolas"/>
                <a:ea typeface="Source Code Pro"/>
                <a:cs typeface="Consolas"/>
                <a:sym typeface="Source Code Pro"/>
              </a:rPr>
              <a:t>div1</a:t>
            </a:r>
            <a:r>
              <a:rPr lang="en" sz="1200" dirty="0">
                <a:solidFill>
                  <a:srgbClr val="0000FF"/>
                </a:solidFill>
                <a:latin typeface="Consolas"/>
                <a:ea typeface="Source Code Pro"/>
                <a:cs typeface="Consolas"/>
                <a:sym typeface="Source Code Pro"/>
              </a:rPr>
              <a:t>"&gt;</a:t>
            </a:r>
            <a:r>
              <a:rPr lang="en" sz="1200" dirty="0">
                <a:solidFill>
                  <a:schemeClr val="accent5">
                    <a:lumMod val="75000"/>
                  </a:schemeClr>
                </a:solidFill>
                <a:latin typeface="Consolas"/>
                <a:ea typeface="Source Code Pro"/>
                <a:cs typeface="Consolas"/>
                <a:sym typeface="Source Code Pro"/>
              </a:rPr>
              <a:t>Unclicked</a:t>
            </a:r>
            <a:r>
              <a:rPr lang="en" sz="1200" dirty="0">
                <a:solidFill>
                  <a:srgbClr val="0000FF"/>
                </a:solidFill>
                <a:latin typeface="Consolas"/>
                <a:ea typeface="Source Code Pro"/>
                <a:cs typeface="Consolas"/>
                <a:sym typeface="Source Code Pro"/>
              </a:rPr>
              <a:t>&lt;/div&gt;</a:t>
            </a:r>
          </a:p>
          <a:p>
            <a:pPr lvl="1">
              <a:lnSpc>
                <a:spcPct val="100000"/>
              </a:lnSpc>
              <a:spcAft>
                <a:spcPts val="0"/>
              </a:spcAft>
            </a:pPr>
            <a:r>
              <a:rPr lang="en" sz="1200" dirty="0">
                <a:solidFill>
                  <a:srgbClr val="0000FF"/>
                </a:solidFill>
                <a:highlight>
                  <a:srgbClr val="FFFFFF"/>
                </a:highlight>
                <a:latin typeface="Consolas"/>
                <a:ea typeface="Source Code Pro"/>
                <a:cs typeface="Consolas"/>
                <a:sym typeface="Source Code Pro"/>
              </a:rPr>
              <a:t>  </a:t>
            </a:r>
            <a:r>
              <a:rPr lang="en" sz="1200" dirty="0">
                <a:solidFill>
                  <a:schemeClr val="bg1">
                    <a:lumMod val="50000"/>
                  </a:schemeClr>
                </a:solidFill>
                <a:highlight>
                  <a:srgbClr val="FFFFFF"/>
                </a:highlight>
                <a:latin typeface="Consolas"/>
                <a:ea typeface="Source Code Pro"/>
                <a:cs typeface="Consolas"/>
                <a:sym typeface="Source Code Pro"/>
              </a:rPr>
              <a:t>&lt;/body&gt;</a:t>
            </a:r>
          </a:p>
          <a:p>
            <a:pPr lvl="1">
              <a:lnSpc>
                <a:spcPct val="100000"/>
              </a:lnSpc>
              <a:spcAft>
                <a:spcPts val="0"/>
              </a:spcAft>
            </a:pPr>
            <a:r>
              <a:rPr lang="en" sz="1200" dirty="0">
                <a:solidFill>
                  <a:schemeClr val="bg1">
                    <a:lumMod val="50000"/>
                  </a:schemeClr>
                </a:solidFill>
                <a:highlight>
                  <a:srgbClr val="FFFFFF"/>
                </a:highlight>
                <a:latin typeface="Consolas"/>
                <a:ea typeface="Source Code Pro"/>
                <a:cs typeface="Consolas"/>
                <a:sym typeface="Source Code Pro"/>
              </a:rPr>
              <a:t>&lt;/html&gt;</a:t>
            </a:r>
          </a:p>
          <a:p>
            <a:pPr lvl="1">
              <a:lnSpc>
                <a:spcPct val="100000"/>
              </a:lnSpc>
              <a:spcAft>
                <a:spcPts val="0"/>
              </a:spcAft>
            </a:pPr>
            <a:endParaRPr lang="en" sz="1200" dirty="0">
              <a:solidFill>
                <a:schemeClr val="bg1">
                  <a:lumMod val="50000"/>
                </a:schemeClr>
              </a:solidFill>
              <a:highlight>
                <a:srgbClr val="FFFFFF"/>
              </a:highlight>
              <a:latin typeface="Consolas"/>
              <a:cs typeface="Consolas"/>
              <a:sym typeface="Source Code Pro"/>
            </a:endParaRPr>
          </a:p>
          <a:p>
            <a:pPr>
              <a:lnSpc>
                <a:spcPct val="100000"/>
              </a:lnSpc>
              <a:spcAft>
                <a:spcPts val="0"/>
              </a:spcAft>
            </a:pPr>
            <a:r>
              <a:rPr lang="en" sz="1200" b="1" u="sng" dirty="0" err="1">
                <a:highlight>
                  <a:srgbClr val="FFFFFF"/>
                </a:highlight>
                <a:latin typeface="Consolas"/>
                <a:ea typeface="Consolas"/>
                <a:cs typeface="Consolas"/>
                <a:sym typeface="Consolas"/>
              </a:rPr>
              <a:t>click.js</a:t>
            </a:r>
            <a:endParaRPr lang="en" sz="1200" b="1" u="sng" dirty="0">
              <a:highlight>
                <a:srgbClr val="FFFFFF"/>
              </a:highlight>
              <a:latin typeface="Consolas"/>
              <a:ea typeface="Consolas"/>
              <a:cs typeface="Consolas"/>
              <a:sym typeface="Consolas"/>
            </a:endParaRPr>
          </a:p>
          <a:p>
            <a:pPr lvl="0">
              <a:lnSpc>
                <a:spcPct val="100000"/>
              </a:lnSpc>
              <a:spcAft>
                <a:spcPts val="0"/>
              </a:spcAft>
            </a:pPr>
            <a:r>
              <a:rPr lang="en" sz="1200" dirty="0" err="1">
                <a:solidFill>
                  <a:schemeClr val="bg1">
                    <a:lumMod val="65000"/>
                  </a:schemeClr>
                </a:solidFill>
                <a:highlight>
                  <a:srgbClr val="FFFFFF"/>
                </a:highlight>
                <a:latin typeface="Consolas"/>
                <a:ea typeface="Consolas"/>
                <a:cs typeface="Consolas"/>
                <a:sym typeface="Consolas"/>
              </a:rPr>
              <a:t>document.addEventListener</a:t>
            </a:r>
            <a:r>
              <a:rPr lang="en" sz="1200" dirty="0">
                <a:solidFill>
                  <a:schemeClr val="bg1">
                    <a:lumMod val="65000"/>
                  </a:schemeClr>
                </a:solidFill>
                <a:highlight>
                  <a:srgbClr val="FFFFFF"/>
                </a:highlight>
                <a:latin typeface="Consolas"/>
                <a:ea typeface="Consolas"/>
                <a:cs typeface="Consolas"/>
                <a:sym typeface="Consolas"/>
              </a:rPr>
              <a:t>(</a:t>
            </a:r>
            <a:r>
              <a:rPr lang="en" sz="1200" dirty="0">
                <a:solidFill>
                  <a:schemeClr val="bg1">
                    <a:lumMod val="65000"/>
                  </a:schemeClr>
                </a:solidFill>
                <a:highlight>
                  <a:srgbClr val="FFFFFF"/>
                </a:highlight>
                <a:latin typeface="Consolas"/>
                <a:ea typeface="Source Code Pro"/>
                <a:cs typeface="Consolas"/>
                <a:sym typeface="Source Code Pro"/>
              </a:rPr>
              <a:t>'</a:t>
            </a:r>
            <a:r>
              <a:rPr lang="en" sz="1200" dirty="0" err="1">
                <a:solidFill>
                  <a:schemeClr val="bg1">
                    <a:lumMod val="65000"/>
                  </a:schemeClr>
                </a:solidFill>
                <a:highlight>
                  <a:srgbClr val="FFFFFF"/>
                </a:highlight>
                <a:latin typeface="Consolas"/>
                <a:ea typeface="Consolas"/>
                <a:cs typeface="Consolas"/>
                <a:sym typeface="Consolas"/>
              </a:rPr>
              <a:t>DOMContentLoaded</a:t>
            </a:r>
            <a:r>
              <a:rPr lang="en" sz="1200" dirty="0">
                <a:solidFill>
                  <a:schemeClr val="bg1">
                    <a:lumMod val="65000"/>
                  </a:schemeClr>
                </a:solidFill>
                <a:highlight>
                  <a:srgbClr val="FFFFFF"/>
                </a:highlight>
                <a:latin typeface="Consolas"/>
                <a:ea typeface="Consolas"/>
                <a:cs typeface="Consolas"/>
                <a:sym typeface="Source Code Pro"/>
              </a:rPr>
              <a:t>'</a:t>
            </a:r>
            <a:r>
              <a:rPr lang="en" sz="1200" dirty="0">
                <a:solidFill>
                  <a:schemeClr val="bg1">
                    <a:lumMod val="65000"/>
                  </a:schemeClr>
                </a:solidFill>
                <a:highlight>
                  <a:srgbClr val="FFFFFF"/>
                </a:highlight>
                <a:latin typeface="Consolas"/>
                <a:ea typeface="Consolas"/>
                <a:cs typeface="Consolas"/>
                <a:sym typeface="Consolas"/>
              </a:rPr>
              <a:t>, function(event) {</a:t>
            </a:r>
          </a:p>
          <a:p>
            <a:pPr lvl="0">
              <a:lnSpc>
                <a:spcPct val="100000"/>
              </a:lnSpc>
              <a:spcAft>
                <a:spcPts val="0"/>
              </a:spcAft>
            </a:pPr>
            <a:r>
              <a:rPr lang="en" sz="1200" dirty="0">
                <a:solidFill>
                  <a:schemeClr val="bg1">
                    <a:lumMod val="65000"/>
                  </a:schemeClr>
                </a:solidFill>
                <a:highlight>
                  <a:srgbClr val="FFFFFF"/>
                </a:highlight>
                <a:latin typeface="Consolas"/>
                <a:ea typeface="Consolas"/>
                <a:cs typeface="Consolas"/>
                <a:sym typeface="Consolas"/>
              </a:rPr>
              <a:t>  </a:t>
            </a:r>
            <a:r>
              <a:rPr lang="en" sz="1200" dirty="0">
                <a:solidFill>
                  <a:srgbClr val="0000FF"/>
                </a:solidFill>
                <a:highlight>
                  <a:srgbClr val="FFFFFF"/>
                </a:highlight>
                <a:latin typeface="Consolas"/>
                <a:ea typeface="Source Code Pro"/>
                <a:cs typeface="Consolas"/>
                <a:sym typeface="Source Code Pro"/>
              </a:rPr>
              <a:t>let</a:t>
            </a:r>
            <a:r>
              <a:rPr lang="en" sz="1200" dirty="0">
                <a:solidFill>
                  <a:srgbClr val="000000"/>
                </a:solidFill>
                <a:highlight>
                  <a:srgbClr val="FFFFFF"/>
                </a:highlight>
                <a:latin typeface="Consolas"/>
                <a:ea typeface="Source Code Pro"/>
                <a:cs typeface="Consolas"/>
                <a:sym typeface="Source Code Pro"/>
              </a:rPr>
              <a:t> </a:t>
            </a:r>
            <a:r>
              <a:rPr lang="en" sz="1200" dirty="0">
                <a:solidFill>
                  <a:schemeClr val="accent4">
                    <a:lumMod val="75000"/>
                  </a:schemeClr>
                </a:solidFill>
                <a:highlight>
                  <a:srgbClr val="FFFFFF"/>
                </a:highlight>
                <a:latin typeface="Consolas"/>
                <a:ea typeface="Source Code Pro"/>
                <a:cs typeface="Consolas"/>
                <a:sym typeface="Source Code Pro"/>
              </a:rPr>
              <a:t>clicks</a:t>
            </a:r>
            <a:r>
              <a:rPr lang="en" sz="1200" dirty="0">
                <a:solidFill>
                  <a:srgbClr val="000000"/>
                </a:solidFill>
                <a:highlight>
                  <a:srgbClr val="FFFFFF"/>
                </a:highlight>
                <a:latin typeface="Consolas"/>
                <a:ea typeface="Source Code Pro"/>
                <a:cs typeface="Consolas"/>
                <a:sym typeface="Source Code Pro"/>
              </a:rPr>
              <a:t> = 0;</a:t>
            </a:r>
            <a:endParaRPr lang="en" sz="1200" dirty="0">
              <a:solidFill>
                <a:schemeClr val="bg1">
                  <a:lumMod val="65000"/>
                </a:schemeClr>
              </a:solidFill>
              <a:highlight>
                <a:srgbClr val="FFFFFF"/>
              </a:highlight>
              <a:latin typeface="Consolas"/>
              <a:ea typeface="Consolas"/>
              <a:cs typeface="Consolas"/>
              <a:sym typeface="Consolas"/>
            </a:endParaRPr>
          </a:p>
          <a:p>
            <a:pPr lvl="0">
              <a:lnSpc>
                <a:spcPct val="100000"/>
              </a:lnSpc>
              <a:spcAft>
                <a:spcPts val="0"/>
              </a:spcAft>
            </a:pPr>
            <a:r>
              <a:rPr lang="en" sz="1200" dirty="0">
                <a:solidFill>
                  <a:schemeClr val="bg1">
                    <a:lumMod val="65000"/>
                  </a:schemeClr>
                </a:solidFill>
                <a:highlight>
                  <a:srgbClr val="FFFFFF"/>
                </a:highlight>
                <a:latin typeface="Consolas"/>
                <a:ea typeface="Consolas"/>
                <a:cs typeface="Consolas"/>
                <a:sym typeface="Consolas"/>
              </a:rPr>
              <a:t>  </a:t>
            </a:r>
            <a:r>
              <a:rPr lang="en" sz="1200" dirty="0" err="1">
                <a:solidFill>
                  <a:schemeClr val="bg1">
                    <a:lumMod val="65000"/>
                  </a:schemeClr>
                </a:solidFill>
                <a:highlight>
                  <a:srgbClr val="FFFFFF"/>
                </a:highlight>
                <a:latin typeface="Consolas"/>
                <a:ea typeface="Source Code Pro"/>
                <a:cs typeface="Consolas"/>
                <a:sym typeface="Source Code Pro"/>
              </a:rPr>
              <a:t>const</a:t>
            </a:r>
            <a:r>
              <a:rPr lang="en" sz="1200" dirty="0">
                <a:solidFill>
                  <a:schemeClr val="bg1">
                    <a:lumMod val="65000"/>
                  </a:schemeClr>
                </a:solidFill>
                <a:highlight>
                  <a:srgbClr val="FFFFFF"/>
                </a:highlight>
                <a:latin typeface="Consolas"/>
                <a:ea typeface="Consolas"/>
                <a:cs typeface="Consolas"/>
                <a:sym typeface="Consolas"/>
              </a:rPr>
              <a:t> div1 = </a:t>
            </a:r>
            <a:r>
              <a:rPr lang="en" sz="1200" dirty="0" err="1">
                <a:solidFill>
                  <a:schemeClr val="bg1">
                    <a:lumMod val="65000"/>
                  </a:schemeClr>
                </a:solidFill>
                <a:highlight>
                  <a:srgbClr val="FFFFFF"/>
                </a:highlight>
                <a:latin typeface="Consolas"/>
                <a:ea typeface="Consolas"/>
                <a:cs typeface="Consolas"/>
                <a:sym typeface="Consolas"/>
              </a:rPr>
              <a:t>document.getElementById</a:t>
            </a:r>
            <a:r>
              <a:rPr lang="en" sz="1200" dirty="0">
                <a:solidFill>
                  <a:schemeClr val="bg1">
                    <a:lumMod val="65000"/>
                  </a:schemeClr>
                </a:solidFill>
                <a:highlight>
                  <a:srgbClr val="FFFFFF"/>
                </a:highlight>
                <a:latin typeface="Consolas"/>
                <a:ea typeface="Consolas"/>
                <a:cs typeface="Consolas"/>
                <a:sym typeface="Consolas"/>
              </a:rPr>
              <a:t>('div1');</a:t>
            </a:r>
          </a:p>
          <a:p>
            <a:pPr lvl="0">
              <a:lnSpc>
                <a:spcPct val="100000"/>
              </a:lnSpc>
              <a:spcAft>
                <a:spcPts val="0"/>
              </a:spcAft>
            </a:pPr>
            <a:r>
              <a:rPr lang="en" sz="1200" dirty="0">
                <a:solidFill>
                  <a:srgbClr val="303336"/>
                </a:solidFill>
                <a:highlight>
                  <a:srgbClr val="FFFFFF"/>
                </a:highlight>
                <a:latin typeface="Consolas"/>
                <a:ea typeface="Consolas"/>
                <a:cs typeface="Consolas"/>
                <a:sym typeface="Consolas"/>
              </a:rPr>
              <a:t>  </a:t>
            </a:r>
            <a:r>
              <a:rPr lang="en" sz="1200" dirty="0">
                <a:solidFill>
                  <a:schemeClr val="bg1">
                    <a:lumMod val="65000"/>
                  </a:schemeClr>
                </a:solidFill>
                <a:highlight>
                  <a:srgbClr val="FFFFFF"/>
                </a:highlight>
                <a:latin typeface="Consolas"/>
                <a:ea typeface="Consolas"/>
                <a:cs typeface="Consolas"/>
                <a:sym typeface="Consolas"/>
              </a:rPr>
              <a:t>div1.addEventListener</a:t>
            </a:r>
            <a:r>
              <a:rPr lang="en" sz="1200" dirty="0">
                <a:solidFill>
                  <a:schemeClr val="bg1">
                    <a:lumMod val="65000"/>
                  </a:schemeClr>
                </a:solidFill>
                <a:highlight>
                  <a:srgbClr val="FFFFFF"/>
                </a:highlight>
                <a:latin typeface="Consolas"/>
                <a:ea typeface="Source Code Pro"/>
                <a:cs typeface="Consolas"/>
                <a:sym typeface="Source Code Pro"/>
              </a:rPr>
              <a:t>('click', function() {</a:t>
            </a:r>
          </a:p>
          <a:p>
            <a:pPr lvl="0">
              <a:lnSpc>
                <a:spcPct val="100000"/>
              </a:lnSpc>
              <a:spcAft>
                <a:spcPts val="0"/>
              </a:spcAft>
            </a:pPr>
            <a:r>
              <a:rPr lang="en" sz="1200" dirty="0">
                <a:solidFill>
                  <a:srgbClr val="000000"/>
                </a:solidFill>
                <a:highlight>
                  <a:srgbClr val="FFFFFF"/>
                </a:highlight>
                <a:latin typeface="Consolas"/>
                <a:ea typeface="Source Code Pro"/>
                <a:cs typeface="Consolas"/>
                <a:sym typeface="Source Code Pro"/>
              </a:rPr>
              <a:t>    </a:t>
            </a:r>
            <a:r>
              <a:rPr lang="en" sz="1200" dirty="0">
                <a:solidFill>
                  <a:schemeClr val="accent4">
                    <a:lumMod val="75000"/>
                  </a:schemeClr>
                </a:solidFill>
                <a:highlight>
                  <a:srgbClr val="FFFFFF"/>
                </a:highlight>
                <a:latin typeface="Consolas"/>
                <a:ea typeface="Source Code Pro"/>
                <a:cs typeface="Consolas"/>
                <a:sym typeface="Source Code Pro"/>
              </a:rPr>
              <a:t>clicks</a:t>
            </a:r>
            <a:r>
              <a:rPr lang="en" sz="1200" dirty="0">
                <a:solidFill>
                  <a:srgbClr val="000000"/>
                </a:solidFill>
                <a:highlight>
                  <a:srgbClr val="FFFFFF"/>
                </a:highlight>
                <a:latin typeface="Consolas"/>
                <a:ea typeface="Source Code Pro"/>
                <a:cs typeface="Consolas"/>
                <a:sym typeface="Source Code Pro"/>
              </a:rPr>
              <a:t>++;</a:t>
            </a:r>
          </a:p>
          <a:p>
            <a:pPr lvl="0">
              <a:lnSpc>
                <a:spcPct val="100000"/>
              </a:lnSpc>
              <a:spcAft>
                <a:spcPts val="0"/>
              </a:spcAft>
            </a:pPr>
            <a:r>
              <a:rPr lang="en" sz="1200" dirty="0">
                <a:solidFill>
                  <a:srgbClr val="000000"/>
                </a:solidFill>
                <a:highlight>
                  <a:srgbClr val="FFFFFF"/>
                </a:highlight>
                <a:latin typeface="Consolas"/>
                <a:ea typeface="Source Code Pro"/>
                <a:cs typeface="Consolas"/>
                <a:sym typeface="Source Code Pro"/>
              </a:rPr>
              <a:t>    div1.innerHTML = '</a:t>
            </a:r>
            <a:r>
              <a:rPr lang="en" sz="1200" dirty="0">
                <a:solidFill>
                  <a:schemeClr val="accent5">
                    <a:lumMod val="75000"/>
                  </a:schemeClr>
                </a:solidFill>
                <a:highlight>
                  <a:srgbClr val="FFFFFF"/>
                </a:highlight>
                <a:latin typeface="Consolas"/>
                <a:ea typeface="Source Code Pro"/>
                <a:cs typeface="Consolas"/>
                <a:sym typeface="Source Code Pro"/>
              </a:rPr>
              <a:t>Clicked </a:t>
            </a:r>
            <a:r>
              <a:rPr lang="en" sz="1200" dirty="0">
                <a:solidFill>
                  <a:srgbClr val="000000"/>
                </a:solidFill>
                <a:highlight>
                  <a:srgbClr val="FFFFFF"/>
                </a:highlight>
                <a:latin typeface="Consolas"/>
                <a:ea typeface="Source Code Pro"/>
                <a:cs typeface="Consolas"/>
                <a:sym typeface="Source Code Pro"/>
              </a:rPr>
              <a:t>' + </a:t>
            </a:r>
            <a:r>
              <a:rPr lang="en" sz="1200" dirty="0">
                <a:solidFill>
                  <a:schemeClr val="accent4">
                    <a:lumMod val="75000"/>
                  </a:schemeClr>
                </a:solidFill>
                <a:highlight>
                  <a:srgbClr val="FFFFFF"/>
                </a:highlight>
                <a:latin typeface="Consolas"/>
                <a:ea typeface="Source Code Pro"/>
                <a:cs typeface="Consolas"/>
                <a:sym typeface="Source Code Pro"/>
              </a:rPr>
              <a:t>clicks</a:t>
            </a:r>
            <a:r>
              <a:rPr lang="en" sz="1200" dirty="0">
                <a:solidFill>
                  <a:srgbClr val="000000"/>
                </a:solidFill>
                <a:highlight>
                  <a:srgbClr val="FFFFFF"/>
                </a:highlight>
                <a:latin typeface="Consolas"/>
                <a:ea typeface="Source Code Pro"/>
                <a:cs typeface="Consolas"/>
                <a:sym typeface="Source Code Pro"/>
              </a:rPr>
              <a:t> + ' </a:t>
            </a:r>
            <a:r>
              <a:rPr lang="en" sz="1200" dirty="0">
                <a:solidFill>
                  <a:schemeClr val="accent5">
                    <a:lumMod val="75000"/>
                  </a:schemeClr>
                </a:solidFill>
                <a:highlight>
                  <a:srgbClr val="FFFFFF"/>
                </a:highlight>
                <a:latin typeface="Consolas"/>
                <a:ea typeface="Source Code Pro"/>
                <a:cs typeface="Consolas"/>
                <a:sym typeface="Source Code Pro"/>
              </a:rPr>
              <a:t>times!</a:t>
            </a:r>
            <a:r>
              <a:rPr lang="en" sz="1200" dirty="0">
                <a:solidFill>
                  <a:srgbClr val="000000"/>
                </a:solidFill>
                <a:highlight>
                  <a:srgbClr val="FFFFFF"/>
                </a:highlight>
                <a:latin typeface="Consolas"/>
                <a:ea typeface="Source Code Pro"/>
                <a:cs typeface="Consolas"/>
                <a:sym typeface="Source Code Pro"/>
              </a:rPr>
              <a:t>';</a:t>
            </a:r>
          </a:p>
          <a:p>
            <a:pPr lvl="0">
              <a:lnSpc>
                <a:spcPct val="100000"/>
              </a:lnSpc>
              <a:spcAft>
                <a:spcPts val="0"/>
              </a:spcAft>
            </a:pPr>
            <a:r>
              <a:rPr lang="en" sz="1200" dirty="0">
                <a:solidFill>
                  <a:srgbClr val="000000"/>
                </a:solidFill>
                <a:highlight>
                  <a:srgbClr val="FFFFFF"/>
                </a:highlight>
                <a:latin typeface="Consolas"/>
                <a:ea typeface="Source Code Pro"/>
                <a:cs typeface="Consolas"/>
                <a:sym typeface="Source Code Pro"/>
              </a:rPr>
              <a:t>  </a:t>
            </a:r>
            <a:r>
              <a:rPr lang="en" sz="1200" dirty="0">
                <a:solidFill>
                  <a:schemeClr val="bg1">
                    <a:lumMod val="65000"/>
                  </a:schemeClr>
                </a:solidFill>
                <a:highlight>
                  <a:srgbClr val="FFFFFF"/>
                </a:highlight>
                <a:latin typeface="Consolas"/>
                <a:ea typeface="Source Code Pro"/>
                <a:cs typeface="Consolas"/>
                <a:sym typeface="Source Code Pro"/>
              </a:rPr>
              <a:t>});</a:t>
            </a:r>
            <a:br>
              <a:rPr lang="en" sz="1200" dirty="0">
                <a:solidFill>
                  <a:srgbClr val="303336"/>
                </a:solidFill>
                <a:highlight>
                  <a:srgbClr val="FFFFFF"/>
                </a:highlight>
                <a:latin typeface="Consolas"/>
                <a:ea typeface="Consolas"/>
                <a:cs typeface="Consolas"/>
                <a:sym typeface="Consolas"/>
              </a:rPr>
            </a:br>
            <a:r>
              <a:rPr lang="en" sz="1200" dirty="0">
                <a:solidFill>
                  <a:schemeClr val="bg1">
                    <a:lumMod val="65000"/>
                  </a:schemeClr>
                </a:solidFill>
                <a:highlight>
                  <a:srgbClr val="FFFFFF"/>
                </a:highlight>
                <a:latin typeface="Consolas"/>
                <a:ea typeface="Consolas"/>
                <a:cs typeface="Consolas"/>
                <a:sym typeface="Consolas"/>
              </a:rPr>
              <a:t>});</a:t>
            </a:r>
          </a:p>
          <a:p>
            <a:pPr lvl="1">
              <a:lnSpc>
                <a:spcPct val="100000"/>
              </a:lnSpc>
              <a:spcAft>
                <a:spcPts val="0"/>
              </a:spcAft>
            </a:pPr>
            <a:endParaRPr lang="en-US" sz="1200" dirty="0">
              <a:solidFill>
                <a:schemeClr val="bg1">
                  <a:lumMod val="50000"/>
                </a:schemeClr>
              </a:solidFill>
              <a:highlight>
                <a:srgbClr val="FFFFFF"/>
              </a:highlight>
              <a:latin typeface="Consolas"/>
              <a:cs typeface="Consolas"/>
              <a:sym typeface="Source Code Pro"/>
            </a:endParaRPr>
          </a:p>
          <a:p>
            <a:pPr marL="139700">
              <a:lnSpc>
                <a:spcPct val="100000"/>
              </a:lnSpc>
              <a:spcAft>
                <a:spcPts val="0"/>
              </a:spcAft>
              <a:buSzPct val="25000"/>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noAutofit/>
          </a:bodyPr>
          <a:lstStyle/>
          <a:p>
            <a:pPr lvl="0" rtl="0">
              <a:spcBef>
                <a:spcPts val="0"/>
              </a:spcBef>
              <a:buClr>
                <a:srgbClr val="000000"/>
              </a:buClr>
              <a:buSzPct val="26190"/>
              <a:buFont typeface="Arial"/>
              <a:buNone/>
            </a:pPr>
            <a:r>
              <a:rPr lang="en" dirty="0"/>
              <a:t>Goals for the lesson:</a:t>
            </a:r>
          </a:p>
        </p:txBody>
      </p:sp>
      <p:sp>
        <p:nvSpPr>
          <p:cNvPr id="73" name="Shape 73"/>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noAutofit/>
          </a:bodyPr>
          <a:lstStyle/>
          <a:p>
            <a:pPr marL="342900" marR="0" lvl="0" indent="-342900" algn="l" rtl="0">
              <a:lnSpc>
                <a:spcPct val="115000"/>
              </a:lnSpc>
              <a:spcBef>
                <a:spcPts val="0"/>
              </a:spcBef>
              <a:spcAft>
                <a:spcPts val="0"/>
              </a:spcAft>
              <a:buAutoNum type="arabicPeriod"/>
            </a:pPr>
            <a:r>
              <a:rPr lang="en-US" strike="sngStrike" dirty="0">
                <a:solidFill>
                  <a:schemeClr val="bg1">
                    <a:lumMod val="75000"/>
                  </a:schemeClr>
                </a:solidFill>
              </a:rPr>
              <a:t>Include a JavaScript file in your HTML file</a:t>
            </a:r>
          </a:p>
          <a:p>
            <a:pPr marL="342900" indent="-342900">
              <a:spcAft>
                <a:spcPts val="0"/>
              </a:spcAft>
              <a:buFont typeface="Open Sans"/>
              <a:buAutoNum type="arabicPeriod"/>
            </a:pPr>
            <a:r>
              <a:rPr lang="en-US" strike="sngStrike" dirty="0">
                <a:solidFill>
                  <a:schemeClr val="bg1">
                    <a:lumMod val="75000"/>
                  </a:schemeClr>
                </a:solidFill>
              </a:rPr>
              <a:t>Listen for DOM content ready</a:t>
            </a:r>
          </a:p>
          <a:p>
            <a:pPr marL="342900" marR="0" lvl="0" indent="-342900" algn="l" rtl="0">
              <a:lnSpc>
                <a:spcPct val="115000"/>
              </a:lnSpc>
              <a:spcBef>
                <a:spcPts val="0"/>
              </a:spcBef>
              <a:spcAft>
                <a:spcPts val="0"/>
              </a:spcAft>
              <a:buAutoNum type="arabicPeriod"/>
            </a:pPr>
            <a:r>
              <a:rPr lang="en-US" strike="sngStrike" dirty="0">
                <a:solidFill>
                  <a:schemeClr val="bg1">
                    <a:lumMod val="75000"/>
                  </a:schemeClr>
                </a:solidFill>
              </a:rPr>
              <a:t>Change text in HTML, using JavaScript</a:t>
            </a:r>
          </a:p>
          <a:p>
            <a:pPr marL="342900" marR="0" lvl="0" indent="-342900" algn="l" rtl="0">
              <a:lnSpc>
                <a:spcPct val="115000"/>
              </a:lnSpc>
              <a:spcBef>
                <a:spcPts val="0"/>
              </a:spcBef>
              <a:spcAft>
                <a:spcPts val="0"/>
              </a:spcAft>
              <a:buAutoNum type="arabicPeriod"/>
            </a:pPr>
            <a:r>
              <a:rPr lang="en-US" strike="sngStrike" dirty="0">
                <a:solidFill>
                  <a:schemeClr val="bg1">
                    <a:lumMod val="75000"/>
                  </a:schemeClr>
                </a:solidFill>
              </a:rPr>
              <a:t>Listen for user input</a:t>
            </a:r>
          </a:p>
          <a:p>
            <a:pPr marL="342900" marR="0" lvl="0" indent="-342900" algn="l" rtl="0">
              <a:lnSpc>
                <a:spcPct val="115000"/>
              </a:lnSpc>
              <a:spcBef>
                <a:spcPts val="0"/>
              </a:spcBef>
              <a:spcAft>
                <a:spcPts val="0"/>
              </a:spcAft>
              <a:buAutoNum type="arabicPeriod"/>
            </a:pPr>
            <a:r>
              <a:rPr lang="en-US" strike="sngStrike" dirty="0">
                <a:solidFill>
                  <a:schemeClr val="bg1">
                    <a:lumMod val="75000"/>
                  </a:schemeClr>
                </a:solidFill>
              </a:rPr>
              <a:t>Update HTML on user input</a:t>
            </a:r>
          </a:p>
        </p:txBody>
      </p:sp>
    </p:spTree>
    <p:extLst>
      <p:ext uri="{BB962C8B-B14F-4D97-AF65-F5344CB8AC3E}">
        <p14:creationId xmlns:p14="http://schemas.microsoft.com/office/powerpoint/2010/main" val="35042542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311700" y="814800"/>
            <a:ext cx="8571300" cy="942000"/>
          </a:xfrm>
          <a:prstGeom prst="rect">
            <a:avLst/>
          </a:prstGeom>
        </p:spPr>
        <p:txBody>
          <a:bodyPr lIns="91425" tIns="91425" rIns="91425" bIns="91425" anchor="ctr" anchorCtr="0">
            <a:noAutofit/>
          </a:bodyPr>
          <a:lstStyle/>
          <a:p>
            <a:pPr lvl="0" rtl="0">
              <a:spcBef>
                <a:spcPts val="0"/>
              </a:spcBef>
              <a:buNone/>
            </a:pPr>
            <a:r>
              <a:rPr lang="en"/>
              <a:t>That’s it for event listeners</a:t>
            </a:r>
          </a:p>
        </p:txBody>
      </p:sp>
      <p:sp>
        <p:nvSpPr>
          <p:cNvPr id="170" name="Shape 170"/>
          <p:cNvSpPr txBox="1">
            <a:spLocks noGrp="1"/>
          </p:cNvSpPr>
          <p:nvPr>
            <p:ph type="body" idx="4294967295"/>
          </p:nvPr>
        </p:nvSpPr>
        <p:spPr>
          <a:xfrm>
            <a:off x="311700" y="1266325"/>
            <a:ext cx="8520600" cy="3302700"/>
          </a:xfrm>
          <a:prstGeom prst="rect">
            <a:avLst/>
          </a:prstGeom>
        </p:spPr>
        <p:txBody>
          <a:bodyPr lIns="91425" tIns="91425" rIns="91425" bIns="91425" anchor="ctr" anchorCtr="0">
            <a:noAutofit/>
          </a:bodyPr>
          <a:lstStyle/>
          <a:p>
            <a:pPr lvl="0" algn="ctr" rtl="0">
              <a:spcBef>
                <a:spcPts val="0"/>
              </a:spcBef>
              <a:spcAft>
                <a:spcPts val="0"/>
              </a:spcAft>
              <a:buNone/>
            </a:pPr>
            <a:r>
              <a:rPr lang="en">
                <a:solidFill>
                  <a:srgbClr val="FFFFFF"/>
                </a:solidFill>
              </a:rPr>
              <a:t>Any questions?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dirty="0"/>
              <a:t>JavaScript tools</a:t>
            </a:r>
          </a:p>
        </p:txBody>
      </p:sp>
      <p:sp>
        <p:nvSpPr>
          <p:cNvPr id="176" name="Shape 176"/>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lnSpc>
                <a:spcPct val="100000"/>
              </a:lnSpc>
              <a:spcBef>
                <a:spcPts val="0"/>
              </a:spcBef>
              <a:buNone/>
            </a:pPr>
            <a:r>
              <a:rPr lang="en" dirty="0"/>
              <a:t>Many browsers come with a JavaScript console under Developer Tools</a:t>
            </a:r>
          </a:p>
          <a:p>
            <a:pPr marL="285750" lvl="0" indent="-285750" rtl="0">
              <a:lnSpc>
                <a:spcPct val="100000"/>
              </a:lnSpc>
              <a:spcBef>
                <a:spcPts val="0"/>
              </a:spcBef>
              <a:buFont typeface="Arial"/>
              <a:buChar char="•"/>
            </a:pPr>
            <a:r>
              <a:rPr lang="en" dirty="0"/>
              <a:t>Allows you to see logged output from JavaScript</a:t>
            </a:r>
          </a:p>
          <a:p>
            <a:pPr marL="285750" lvl="0" indent="-285750" rtl="0">
              <a:lnSpc>
                <a:spcPct val="100000"/>
              </a:lnSpc>
              <a:spcBef>
                <a:spcPts val="0"/>
              </a:spcBef>
              <a:buFont typeface="Arial"/>
              <a:buChar char="•"/>
            </a:pPr>
            <a:r>
              <a:rPr lang="en" dirty="0"/>
              <a:t>Allows you to execute JavaScript commands to interact with the web page</a:t>
            </a:r>
          </a:p>
          <a:p>
            <a:pPr lvl="0" rtl="0">
              <a:lnSpc>
                <a:spcPct val="100000"/>
              </a:lnSpc>
              <a:spcBef>
                <a:spcPts val="0"/>
              </a:spcBef>
              <a:buNone/>
            </a:pPr>
            <a:endParaRPr dirty="0"/>
          </a:p>
          <a:p>
            <a:pPr lvl="0" rtl="0">
              <a:lnSpc>
                <a:spcPct val="100000"/>
              </a:lnSpc>
              <a:spcBef>
                <a:spcPts val="0"/>
              </a:spcBef>
              <a:buNone/>
            </a:pPr>
            <a:endParaRPr dirty="0"/>
          </a:p>
        </p:txBody>
      </p:sp>
      <p:pic>
        <p:nvPicPr>
          <p:cNvPr id="2" name="Picture 1">
            <a:extLst>
              <a:ext uri="{FF2B5EF4-FFF2-40B4-BE49-F238E27FC236}">
                <a16:creationId xmlns:a16="http://schemas.microsoft.com/office/drawing/2014/main" id="{413463F9-B9D7-B948-9546-4A18CAA11907}"/>
              </a:ext>
            </a:extLst>
          </p:cNvPr>
          <p:cNvPicPr>
            <a:picLocks noChangeAspect="1"/>
          </p:cNvPicPr>
          <p:nvPr/>
        </p:nvPicPr>
        <p:blipFill>
          <a:blip r:embed="rId3"/>
          <a:stretch>
            <a:fillRect/>
          </a:stretch>
        </p:blipFill>
        <p:spPr>
          <a:xfrm>
            <a:off x="455753" y="2917675"/>
            <a:ext cx="8232493" cy="1196326"/>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dirty="0"/>
              <a:t>JavaScript debugging</a:t>
            </a:r>
          </a:p>
        </p:txBody>
      </p:sp>
      <p:sp>
        <p:nvSpPr>
          <p:cNvPr id="189" name="Shape 189"/>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285750" lvl="0" indent="-285750" algn="l" rtl="0">
              <a:lnSpc>
                <a:spcPct val="100000"/>
              </a:lnSpc>
              <a:spcBef>
                <a:spcPts val="0"/>
              </a:spcBef>
              <a:buFont typeface="Arial"/>
              <a:buChar char="•"/>
            </a:pPr>
            <a:r>
              <a:rPr lang="en" dirty="0"/>
              <a:t>Printing to debug is only efficient for simple problems.</a:t>
            </a:r>
          </a:p>
          <a:p>
            <a:pPr marL="285750" lvl="0" indent="-285750" algn="l" rtl="0">
              <a:lnSpc>
                <a:spcPct val="100000"/>
              </a:lnSpc>
              <a:spcBef>
                <a:spcPts val="0"/>
              </a:spcBef>
              <a:buFont typeface="Arial"/>
              <a:buChar char="•"/>
            </a:pPr>
            <a:r>
              <a:rPr lang="en" dirty="0"/>
              <a:t>For more complex issues, you can use </a:t>
            </a:r>
            <a:r>
              <a:rPr lang="en" dirty="0">
                <a:latin typeface="Consolas"/>
                <a:ea typeface="Consolas"/>
                <a:cs typeface="Consolas"/>
                <a:sym typeface="Consolas"/>
              </a:rPr>
              <a:t>debugger;</a:t>
            </a:r>
            <a:r>
              <a:rPr lang="en" dirty="0"/>
              <a:t> as a breakpoint in your code. You can also set breakpoints from the browser via the developer console.</a:t>
            </a:r>
          </a:p>
          <a:p>
            <a:pPr marL="285750" lvl="0" indent="-285750" algn="l" rtl="0">
              <a:lnSpc>
                <a:spcPct val="100000"/>
              </a:lnSpc>
              <a:spcBef>
                <a:spcPts val="0"/>
              </a:spcBef>
              <a:buFont typeface="Arial"/>
              <a:buChar char="•"/>
            </a:pPr>
            <a:r>
              <a:rPr lang="en" b="1" dirty="0"/>
              <a:t>Breakpoint</a:t>
            </a:r>
            <a:r>
              <a:rPr lang="en" dirty="0"/>
              <a:t>: pauses execution of code at the specified point</a:t>
            </a:r>
          </a:p>
          <a:p>
            <a:pPr marL="285750" lvl="0" indent="-285750" algn="l" rtl="0">
              <a:lnSpc>
                <a:spcPct val="100000"/>
              </a:lnSpc>
              <a:spcBef>
                <a:spcPts val="0"/>
              </a:spcBef>
              <a:buFont typeface="Arial"/>
              <a:buChar char="•"/>
            </a:pPr>
            <a:r>
              <a:rPr lang="en" dirty="0"/>
              <a:t>Once paused at a breakpoint, you can use debugging tools provided in the console to step through your code statement by statement. You can also inspect the value of variables at each point to track what is going on in your code!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endParaRPr/>
          </a:p>
        </p:txBody>
      </p:sp>
      <p:sp>
        <p:nvSpPr>
          <p:cNvPr id="195" name="Shape 195"/>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lgn="l" rtl="0">
              <a:lnSpc>
                <a:spcPct val="100000"/>
              </a:lnSpc>
              <a:spcBef>
                <a:spcPts val="0"/>
              </a:spcBef>
              <a:buNone/>
            </a:pPr>
            <a:endParaRPr/>
          </a:p>
        </p:txBody>
      </p:sp>
      <p:pic>
        <p:nvPicPr>
          <p:cNvPr id="196" name="Shape 196"/>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Try it yourself!</a:t>
            </a:r>
          </a:p>
        </p:txBody>
      </p:sp>
      <p:sp>
        <p:nvSpPr>
          <p:cNvPr id="202" name="Shape 202"/>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dirty="0"/>
              <a:t>Open up a browser</a:t>
            </a:r>
            <a:br>
              <a:rPr lang="en" dirty="0"/>
            </a:br>
            <a:r>
              <a:rPr lang="en" dirty="0"/>
              <a:t>and find its console.</a:t>
            </a:r>
          </a:p>
          <a:p>
            <a:pPr lvl="0">
              <a:spcBef>
                <a:spcPts val="0"/>
              </a:spcBef>
              <a:buNone/>
            </a:pPr>
            <a:endParaRPr dirty="0"/>
          </a:p>
          <a:p>
            <a:pPr lvl="0">
              <a:spcBef>
                <a:spcPts val="0"/>
              </a:spcBef>
              <a:buNone/>
            </a:pPr>
            <a:endParaRPr dirty="0"/>
          </a:p>
          <a:p>
            <a:pPr lvl="0">
              <a:spcBef>
                <a:spcPts val="0"/>
              </a:spcBef>
              <a:buNone/>
            </a:pPr>
            <a:r>
              <a:rPr lang="en" dirty="0"/>
              <a:t>Test out some JavaScript you just learned to see output in the console.</a:t>
            </a:r>
            <a:br>
              <a:rPr lang="en" dirty="0"/>
            </a:br>
            <a:r>
              <a:rPr lang="en" dirty="0"/>
              <a:t>Practice setting breakpoints, stepping through code, and inspecting variables.</a:t>
            </a:r>
          </a:p>
          <a:p>
            <a:pPr lvl="0" rtl="0">
              <a:spcBef>
                <a:spcPts val="0"/>
              </a:spcBef>
              <a:buNone/>
            </a:pPr>
            <a:r>
              <a:rPr lang="en" b="1" dirty="0"/>
              <a:t>Bonus: use the console to execute JavaScript to manipulate the webpage!</a:t>
            </a:r>
          </a:p>
        </p:txBody>
      </p:sp>
      <p:pic>
        <p:nvPicPr>
          <p:cNvPr id="203" name="Shape 203"/>
          <p:cNvPicPr preferRelativeResize="0"/>
          <p:nvPr/>
        </p:nvPicPr>
        <p:blipFill>
          <a:blip r:embed="rId3">
            <a:alphaModFix/>
          </a:blip>
          <a:stretch>
            <a:fillRect/>
          </a:stretch>
        </p:blipFill>
        <p:spPr>
          <a:xfrm>
            <a:off x="3083750" y="1152425"/>
            <a:ext cx="4626900" cy="19294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311700" y="814800"/>
            <a:ext cx="8571300" cy="942000"/>
          </a:xfrm>
          <a:prstGeom prst="rect">
            <a:avLst/>
          </a:prstGeom>
        </p:spPr>
        <p:txBody>
          <a:bodyPr lIns="91425" tIns="91425" rIns="91425" bIns="91425" anchor="ctr" anchorCtr="0">
            <a:noAutofit/>
          </a:bodyPr>
          <a:lstStyle/>
          <a:p>
            <a:pPr lvl="0" rtl="0">
              <a:spcBef>
                <a:spcPts val="0"/>
              </a:spcBef>
              <a:buNone/>
            </a:pPr>
            <a:r>
              <a:rPr lang="en"/>
              <a:t>That’s it for the console</a:t>
            </a:r>
          </a:p>
        </p:txBody>
      </p:sp>
      <p:sp>
        <p:nvSpPr>
          <p:cNvPr id="209" name="Shape 209"/>
          <p:cNvSpPr txBox="1">
            <a:spLocks noGrp="1"/>
          </p:cNvSpPr>
          <p:nvPr>
            <p:ph type="body" idx="4294967295"/>
          </p:nvPr>
        </p:nvSpPr>
        <p:spPr>
          <a:xfrm>
            <a:off x="311700" y="1266325"/>
            <a:ext cx="8520600" cy="3302700"/>
          </a:xfrm>
          <a:prstGeom prst="rect">
            <a:avLst/>
          </a:prstGeom>
        </p:spPr>
        <p:txBody>
          <a:bodyPr lIns="91425" tIns="91425" rIns="91425" bIns="91425" anchor="ctr" anchorCtr="0">
            <a:noAutofit/>
          </a:bodyPr>
          <a:lstStyle/>
          <a:p>
            <a:pPr lvl="0" algn="ctr" rtl="0">
              <a:spcBef>
                <a:spcPts val="0"/>
              </a:spcBef>
              <a:spcAft>
                <a:spcPts val="0"/>
              </a:spcAft>
              <a:buNone/>
            </a:pPr>
            <a:r>
              <a:rPr lang="en">
                <a:solidFill>
                  <a:srgbClr val="FFFFFF"/>
                </a:solidFill>
              </a:rPr>
              <a:t>Any questions?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25" name="Rectangle 24">
            <a:extLst>
              <a:ext uri="{FF2B5EF4-FFF2-40B4-BE49-F238E27FC236}">
                <a16:creationId xmlns:a16="http://schemas.microsoft.com/office/drawing/2014/main" id="{5804A1DB-BF5C-9C4A-8416-61AE33C74C2E}"/>
              </a:ext>
            </a:extLst>
          </p:cNvPr>
          <p:cNvSpPr/>
          <p:nvPr/>
        </p:nvSpPr>
        <p:spPr>
          <a:xfrm>
            <a:off x="4527686" y="1103578"/>
            <a:ext cx="2235707" cy="2156604"/>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72">
            <a:extLst>
              <a:ext uri="{FF2B5EF4-FFF2-40B4-BE49-F238E27FC236}">
                <a16:creationId xmlns:a16="http://schemas.microsoft.com/office/drawing/2014/main" id="{286A33D1-E45E-3C4E-B7CB-CF1505905E10}"/>
              </a:ext>
            </a:extLst>
          </p:cNvPr>
          <p:cNvSpPr txBox="1">
            <a:spLocks noGrp="1"/>
          </p:cNvSpPr>
          <p:nvPr>
            <p:ph type="title"/>
          </p:nvPr>
        </p:nvSpPr>
        <p:spPr>
          <a:xfrm>
            <a:off x="87413" y="91325"/>
            <a:ext cx="8520600" cy="707400"/>
          </a:xfrm>
          <a:prstGeom prst="rect">
            <a:avLst/>
          </a:prstGeom>
          <a:noFill/>
          <a:ln>
            <a:noFill/>
          </a:ln>
        </p:spPr>
        <p:txBody>
          <a:bodyPr lIns="91425" tIns="91425" rIns="91425" bIns="91425" anchor="t" anchorCtr="0">
            <a:noAutofit/>
          </a:bodyPr>
          <a:lstStyle/>
          <a:p>
            <a:pPr lvl="0" rtl="0">
              <a:spcBef>
                <a:spcPts val="0"/>
              </a:spcBef>
              <a:buClr>
                <a:srgbClr val="000000"/>
              </a:buClr>
              <a:buSzPct val="26190"/>
              <a:buFont typeface="Arial"/>
              <a:buNone/>
            </a:pPr>
            <a:r>
              <a:rPr lang="en" dirty="0"/>
              <a:t>Modern website example:</a:t>
            </a:r>
          </a:p>
        </p:txBody>
      </p:sp>
      <p:pic>
        <p:nvPicPr>
          <p:cNvPr id="8" name="Picture 7">
            <a:extLst>
              <a:ext uri="{FF2B5EF4-FFF2-40B4-BE49-F238E27FC236}">
                <a16:creationId xmlns:a16="http://schemas.microsoft.com/office/drawing/2014/main" id="{1130AC12-190D-4348-BB64-15AED8A4A25F}"/>
              </a:ext>
            </a:extLst>
          </p:cNvPr>
          <p:cNvPicPr>
            <a:picLocks noChangeAspect="1"/>
          </p:cNvPicPr>
          <p:nvPr/>
        </p:nvPicPr>
        <p:blipFill>
          <a:blip r:embed="rId3"/>
          <a:stretch>
            <a:fillRect/>
          </a:stretch>
        </p:blipFill>
        <p:spPr>
          <a:xfrm>
            <a:off x="6834357" y="458761"/>
            <a:ext cx="2148580" cy="4344775"/>
          </a:xfrm>
          <a:prstGeom prst="rect">
            <a:avLst/>
          </a:prstGeom>
        </p:spPr>
      </p:pic>
      <p:sp>
        <p:nvSpPr>
          <p:cNvPr id="15" name="Shape 67">
            <a:extLst>
              <a:ext uri="{FF2B5EF4-FFF2-40B4-BE49-F238E27FC236}">
                <a16:creationId xmlns:a16="http://schemas.microsoft.com/office/drawing/2014/main" id="{27E067BF-CCFE-8843-925A-652B545B7CA1}"/>
              </a:ext>
            </a:extLst>
          </p:cNvPr>
          <p:cNvSpPr txBox="1">
            <a:spLocks/>
          </p:cNvSpPr>
          <p:nvPr/>
        </p:nvSpPr>
        <p:spPr>
          <a:xfrm>
            <a:off x="4700978" y="509128"/>
            <a:ext cx="2256396" cy="43102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r>
              <a:rPr lang="en" sz="1400" dirty="0">
                <a:solidFill>
                  <a:srgbClr val="0070C0"/>
                </a:solidFill>
              </a:rPr>
              <a:t>https://</a:t>
            </a:r>
            <a:r>
              <a:rPr lang="en" sz="1400" dirty="0" err="1">
                <a:solidFill>
                  <a:srgbClr val="0070C0"/>
                </a:solidFill>
              </a:rPr>
              <a:t>cart.ebay.com</a:t>
            </a:r>
            <a:endParaRPr lang="en" sz="1400" dirty="0">
              <a:solidFill>
                <a:srgbClr val="0070C0"/>
              </a:solidFill>
            </a:endParaRPr>
          </a:p>
        </p:txBody>
      </p:sp>
      <p:pic>
        <p:nvPicPr>
          <p:cNvPr id="17" name="Picture 16">
            <a:extLst>
              <a:ext uri="{FF2B5EF4-FFF2-40B4-BE49-F238E27FC236}">
                <a16:creationId xmlns:a16="http://schemas.microsoft.com/office/drawing/2014/main" id="{F610F3B9-EE68-4E43-833E-13A1094FD2A3}"/>
              </a:ext>
            </a:extLst>
          </p:cNvPr>
          <p:cNvPicPr>
            <a:picLocks noChangeAspect="1"/>
          </p:cNvPicPr>
          <p:nvPr/>
        </p:nvPicPr>
        <p:blipFill>
          <a:blip r:embed="rId4"/>
          <a:stretch>
            <a:fillRect/>
          </a:stretch>
        </p:blipFill>
        <p:spPr>
          <a:xfrm>
            <a:off x="182161" y="827198"/>
            <a:ext cx="4136956" cy="3933208"/>
          </a:xfrm>
          <a:prstGeom prst="rect">
            <a:avLst/>
          </a:prstGeom>
          <a:effectLst>
            <a:outerShdw blurRad="50800" dist="38100" dir="2700000" algn="tl" rotWithShape="0">
              <a:prstClr val="black">
                <a:alpha val="40000"/>
              </a:prstClr>
            </a:outerShdw>
          </a:effectLst>
        </p:spPr>
      </p:pic>
      <p:sp>
        <p:nvSpPr>
          <p:cNvPr id="19" name="Shape 67">
            <a:extLst>
              <a:ext uri="{FF2B5EF4-FFF2-40B4-BE49-F238E27FC236}">
                <a16:creationId xmlns:a16="http://schemas.microsoft.com/office/drawing/2014/main" id="{7876C9BC-2794-1B45-8146-9EEDE402E27F}"/>
              </a:ext>
            </a:extLst>
          </p:cNvPr>
          <p:cNvSpPr txBox="1">
            <a:spLocks/>
          </p:cNvSpPr>
          <p:nvPr/>
        </p:nvSpPr>
        <p:spPr>
          <a:xfrm>
            <a:off x="5735311" y="4402630"/>
            <a:ext cx="1222063" cy="354028"/>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r>
              <a:rPr lang="en" sz="1200" dirty="0"/>
              <a:t>Mobile Web </a:t>
            </a:r>
            <a:r>
              <a:rPr lang="en" sz="1200" dirty="0">
                <a:sym typeface="Wingdings" pitchFamily="2" charset="2"/>
              </a:rPr>
              <a:t></a:t>
            </a:r>
            <a:endParaRPr lang="en" sz="1200" dirty="0"/>
          </a:p>
        </p:txBody>
      </p:sp>
      <p:sp>
        <p:nvSpPr>
          <p:cNvPr id="20" name="Shape 67">
            <a:extLst>
              <a:ext uri="{FF2B5EF4-FFF2-40B4-BE49-F238E27FC236}">
                <a16:creationId xmlns:a16="http://schemas.microsoft.com/office/drawing/2014/main" id="{CF522084-8F7C-2A47-A141-21833DED6BC3}"/>
              </a:ext>
            </a:extLst>
          </p:cNvPr>
          <p:cNvSpPr txBox="1">
            <a:spLocks/>
          </p:cNvSpPr>
          <p:nvPr/>
        </p:nvSpPr>
        <p:spPr>
          <a:xfrm>
            <a:off x="4347713" y="4406378"/>
            <a:ext cx="1673525" cy="354028"/>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r>
              <a:rPr lang="en" sz="1200" dirty="0">
                <a:sym typeface="Wingdings" pitchFamily="2" charset="2"/>
              </a:rPr>
              <a:t> </a:t>
            </a:r>
            <a:r>
              <a:rPr lang="en" sz="1200" dirty="0"/>
              <a:t>Desktop Web </a:t>
            </a:r>
          </a:p>
        </p:txBody>
      </p:sp>
      <p:sp>
        <p:nvSpPr>
          <p:cNvPr id="21" name="Shape 67">
            <a:extLst>
              <a:ext uri="{FF2B5EF4-FFF2-40B4-BE49-F238E27FC236}">
                <a16:creationId xmlns:a16="http://schemas.microsoft.com/office/drawing/2014/main" id="{031A7D14-342D-9847-9CC2-E519E4A439FA}"/>
              </a:ext>
            </a:extLst>
          </p:cNvPr>
          <p:cNvSpPr txBox="1">
            <a:spLocks/>
          </p:cNvSpPr>
          <p:nvPr/>
        </p:nvSpPr>
        <p:spPr>
          <a:xfrm>
            <a:off x="4459088" y="204275"/>
            <a:ext cx="2304305" cy="407413"/>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r>
              <a:rPr lang="en-US" sz="1600" dirty="0"/>
              <a:t>eBay Shopping Cart 2018</a:t>
            </a:r>
            <a:endParaRPr lang="en" sz="1600" dirty="0"/>
          </a:p>
        </p:txBody>
      </p:sp>
      <p:sp>
        <p:nvSpPr>
          <p:cNvPr id="22" name="Shape 73">
            <a:extLst>
              <a:ext uri="{FF2B5EF4-FFF2-40B4-BE49-F238E27FC236}">
                <a16:creationId xmlns:a16="http://schemas.microsoft.com/office/drawing/2014/main" id="{5565D0FB-2757-EC4C-976E-55ECFB1EBAC0}"/>
              </a:ext>
            </a:extLst>
          </p:cNvPr>
          <p:cNvSpPr txBox="1">
            <a:spLocks noGrp="1"/>
          </p:cNvSpPr>
          <p:nvPr>
            <p:ph type="body" idx="1"/>
          </p:nvPr>
        </p:nvSpPr>
        <p:spPr>
          <a:xfrm>
            <a:off x="4459789" y="1221108"/>
            <a:ext cx="2738773" cy="2457332"/>
          </a:xfrm>
          <a:prstGeom prst="rect">
            <a:avLst/>
          </a:prstGeom>
          <a:noFill/>
          <a:ln>
            <a:noFill/>
          </a:ln>
        </p:spPr>
        <p:txBody>
          <a:bodyPr lIns="91425" tIns="91425" rIns="91425" bIns="91425" anchor="t" anchorCtr="0">
            <a:noAutofit/>
          </a:bodyPr>
          <a:lstStyle/>
          <a:p>
            <a:pPr marL="114300" marR="0" lvl="0" algn="l" rtl="0">
              <a:lnSpc>
                <a:spcPct val="115000"/>
              </a:lnSpc>
              <a:spcBef>
                <a:spcPts val="0"/>
              </a:spcBef>
              <a:spcAft>
                <a:spcPts val="0"/>
              </a:spcAft>
              <a:buClr>
                <a:schemeClr val="dk2"/>
              </a:buClr>
              <a:buSzPct val="100000"/>
            </a:pPr>
            <a:r>
              <a:rPr lang="en-US" sz="1600" b="0" i="0" u="none" strike="noStrike" cap="none" dirty="0">
                <a:solidFill>
                  <a:schemeClr val="bg1"/>
                </a:solidFill>
              </a:rPr>
              <a:t>- Single Page App (SPA)</a:t>
            </a:r>
          </a:p>
          <a:p>
            <a:pPr marL="114300" marR="0" lvl="0" algn="l" rtl="0">
              <a:lnSpc>
                <a:spcPct val="115000"/>
              </a:lnSpc>
              <a:spcBef>
                <a:spcPts val="0"/>
              </a:spcBef>
              <a:spcAft>
                <a:spcPts val="0"/>
              </a:spcAft>
              <a:buClr>
                <a:schemeClr val="dk2"/>
              </a:buClr>
              <a:buSzPct val="100000"/>
            </a:pPr>
            <a:r>
              <a:rPr lang="en-US" sz="1600" b="0" i="0" u="none" strike="noStrike" cap="none" dirty="0">
                <a:solidFill>
                  <a:schemeClr val="bg1"/>
                </a:solidFill>
              </a:rPr>
              <a:t>- AJAX interactions</a:t>
            </a:r>
          </a:p>
          <a:p>
            <a:pPr marL="114300" marR="0" lvl="0" algn="l" rtl="0">
              <a:lnSpc>
                <a:spcPct val="115000"/>
              </a:lnSpc>
              <a:spcBef>
                <a:spcPts val="0"/>
              </a:spcBef>
              <a:spcAft>
                <a:spcPts val="0"/>
              </a:spcAft>
              <a:buClr>
                <a:schemeClr val="dk2"/>
              </a:buClr>
              <a:buSzPct val="100000"/>
            </a:pPr>
            <a:r>
              <a:rPr lang="en-US" sz="1600" dirty="0">
                <a:solidFill>
                  <a:schemeClr val="bg1"/>
                </a:solidFill>
              </a:rPr>
              <a:t>- Loading indicators</a:t>
            </a:r>
          </a:p>
          <a:p>
            <a:pPr marL="114300">
              <a:spcAft>
                <a:spcPts val="0"/>
              </a:spcAft>
            </a:pPr>
            <a:r>
              <a:rPr lang="en-US" sz="1600" dirty="0">
                <a:solidFill>
                  <a:schemeClr val="bg1"/>
                </a:solidFill>
              </a:rPr>
              <a:t>- Stylized text/links</a:t>
            </a:r>
            <a:endParaRPr lang="en" sz="1600" b="0" i="0" u="none" strike="noStrike" cap="none" dirty="0">
              <a:solidFill>
                <a:schemeClr val="bg1"/>
              </a:solidFill>
            </a:endParaRPr>
          </a:p>
          <a:p>
            <a:pPr marL="114300" marR="0" lvl="0" algn="l" rtl="0">
              <a:lnSpc>
                <a:spcPct val="115000"/>
              </a:lnSpc>
              <a:spcBef>
                <a:spcPts val="0"/>
              </a:spcBef>
              <a:spcAft>
                <a:spcPts val="0"/>
              </a:spcAft>
              <a:buClr>
                <a:schemeClr val="dk2"/>
              </a:buClr>
              <a:buSzPct val="100000"/>
            </a:pPr>
            <a:r>
              <a:rPr lang="en" sz="1600" b="0" i="0" u="none" strike="noStrike" cap="none" dirty="0">
                <a:solidFill>
                  <a:schemeClr val="bg1"/>
                </a:solidFill>
              </a:rPr>
              <a:t>- Lazy loaded images</a:t>
            </a:r>
          </a:p>
          <a:p>
            <a:pPr marL="114300" marR="0" lvl="0" algn="l" rtl="0">
              <a:lnSpc>
                <a:spcPct val="115000"/>
              </a:lnSpc>
              <a:spcBef>
                <a:spcPts val="0"/>
              </a:spcBef>
              <a:spcAft>
                <a:spcPts val="0"/>
              </a:spcAft>
              <a:buClr>
                <a:schemeClr val="dk2"/>
              </a:buClr>
              <a:buSzPct val="100000"/>
            </a:pPr>
            <a:r>
              <a:rPr lang="en" sz="1600" b="0" i="0" u="none" strike="noStrike" cap="none" dirty="0">
                <a:solidFill>
                  <a:schemeClr val="bg1"/>
                </a:solidFill>
              </a:rPr>
              <a:t>- Desktop/Mobile Web</a:t>
            </a:r>
          </a:p>
        </p:txBody>
      </p:sp>
    </p:spTree>
    <p:extLst>
      <p:ext uri="{BB962C8B-B14F-4D97-AF65-F5344CB8AC3E}">
        <p14:creationId xmlns:p14="http://schemas.microsoft.com/office/powerpoint/2010/main" val="18192256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References</a:t>
            </a:r>
          </a:p>
        </p:txBody>
      </p:sp>
      <p:sp>
        <p:nvSpPr>
          <p:cNvPr id="215" name="Shape 215"/>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u="sng" dirty="0">
                <a:solidFill>
                  <a:schemeClr val="hlink"/>
                </a:solidFill>
                <a:hlinkClick r:id="rId3"/>
              </a:rPr>
              <a:t>https://www.w3schools.com/js/js_debugging.asp</a:t>
            </a:r>
          </a:p>
          <a:p>
            <a:pPr lvl="0">
              <a:spcBef>
                <a:spcPts val="0"/>
              </a:spcBef>
              <a:buNone/>
            </a:pPr>
            <a:r>
              <a:rPr lang="en" u="sng" dirty="0">
                <a:solidFill>
                  <a:schemeClr val="hlink"/>
                </a:solidFill>
                <a:hlinkClick r:id="rId4"/>
              </a:rPr>
              <a:t>http://blog.teamtreehouse.com/mastering-developer-tools-console</a:t>
            </a:r>
          </a:p>
          <a:p>
            <a:pPr lvl="0">
              <a:spcBef>
                <a:spcPts val="0"/>
              </a:spcBef>
              <a:buNone/>
            </a:pPr>
            <a:r>
              <a:rPr lang="en" u="sng" dirty="0">
                <a:solidFill>
                  <a:schemeClr val="hlink"/>
                </a:solidFill>
                <a:hlinkClick r:id="rId5"/>
              </a:rPr>
              <a:t>http://idratherbewriting.com/events-and-listeners-javascript/</a:t>
            </a:r>
          </a:p>
          <a:p>
            <a:pPr lvl="0">
              <a:spcBef>
                <a:spcPts val="0"/>
              </a:spcBef>
              <a:buNone/>
            </a:pPr>
            <a:r>
              <a:rPr lang="en" u="sng" dirty="0">
                <a:solidFill>
                  <a:schemeClr val="hlink"/>
                </a:solidFill>
                <a:hlinkClick r:id="rId6"/>
              </a:rPr>
              <a:t>https://www.w3schools.com/js/js_htmldom_eventlistener.asp</a:t>
            </a:r>
          </a:p>
          <a:p>
            <a:pPr lvl="0">
              <a:spcBef>
                <a:spcPts val="0"/>
              </a:spcBef>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noAutofit/>
          </a:bodyPr>
          <a:lstStyle/>
          <a:p>
            <a:pPr lvl="0" rtl="0">
              <a:spcBef>
                <a:spcPts val="0"/>
              </a:spcBef>
              <a:buClr>
                <a:srgbClr val="000000"/>
              </a:buClr>
              <a:buSzPct val="26190"/>
              <a:buFont typeface="Arial"/>
              <a:buNone/>
            </a:pPr>
            <a:r>
              <a:rPr lang="en" dirty="0"/>
              <a:t>Goals for the lesson:</a:t>
            </a:r>
          </a:p>
        </p:txBody>
      </p:sp>
      <p:sp>
        <p:nvSpPr>
          <p:cNvPr id="73" name="Shape 73"/>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noAutofit/>
          </a:bodyPr>
          <a:lstStyle/>
          <a:p>
            <a:pPr marL="342900" marR="0" lvl="0" indent="-342900" algn="l" rtl="0">
              <a:lnSpc>
                <a:spcPct val="115000"/>
              </a:lnSpc>
              <a:spcBef>
                <a:spcPts val="0"/>
              </a:spcBef>
              <a:spcAft>
                <a:spcPts val="0"/>
              </a:spcAft>
              <a:buAutoNum type="arabicPeriod"/>
            </a:pPr>
            <a:r>
              <a:rPr lang="en-US" dirty="0"/>
              <a:t>Include a JavaScript file in your HTML file</a:t>
            </a:r>
          </a:p>
          <a:p>
            <a:pPr marL="342900" marR="0" lvl="0" indent="-342900" algn="l" rtl="0">
              <a:lnSpc>
                <a:spcPct val="115000"/>
              </a:lnSpc>
              <a:spcBef>
                <a:spcPts val="0"/>
              </a:spcBef>
              <a:spcAft>
                <a:spcPts val="0"/>
              </a:spcAft>
              <a:buAutoNum type="arabicPeriod"/>
            </a:pPr>
            <a:r>
              <a:rPr lang="en-US" dirty="0"/>
              <a:t>Listen for DOM content ready</a:t>
            </a:r>
          </a:p>
          <a:p>
            <a:pPr marL="342900" indent="-342900">
              <a:spcAft>
                <a:spcPts val="0"/>
              </a:spcAft>
              <a:buFont typeface="Open Sans"/>
              <a:buAutoNum type="arabicPeriod"/>
            </a:pPr>
            <a:r>
              <a:rPr lang="en-US" dirty="0"/>
              <a:t>Change text in HTML, using JavaScript</a:t>
            </a:r>
          </a:p>
          <a:p>
            <a:pPr marL="342900" marR="0" lvl="0" indent="-342900" algn="l" rtl="0">
              <a:lnSpc>
                <a:spcPct val="115000"/>
              </a:lnSpc>
              <a:spcBef>
                <a:spcPts val="0"/>
              </a:spcBef>
              <a:spcAft>
                <a:spcPts val="0"/>
              </a:spcAft>
              <a:buAutoNum type="arabicPeriod"/>
            </a:pPr>
            <a:r>
              <a:rPr lang="en-US" dirty="0"/>
              <a:t>Listen for user input</a:t>
            </a:r>
          </a:p>
          <a:p>
            <a:pPr marL="342900" marR="0" lvl="0" indent="-342900" algn="l" rtl="0">
              <a:lnSpc>
                <a:spcPct val="115000"/>
              </a:lnSpc>
              <a:spcBef>
                <a:spcPts val="0"/>
              </a:spcBef>
              <a:spcAft>
                <a:spcPts val="0"/>
              </a:spcAft>
              <a:buAutoNum type="arabicPeriod"/>
            </a:pPr>
            <a:r>
              <a:rPr lang="en-US" dirty="0"/>
              <a:t>Update HTML on user input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noAutofit/>
          </a:bodyPr>
          <a:lstStyle/>
          <a:p>
            <a:pPr lvl="0" rtl="0">
              <a:spcBef>
                <a:spcPts val="0"/>
              </a:spcBef>
              <a:buClr>
                <a:srgbClr val="000000"/>
              </a:buClr>
              <a:buSzPct val="26190"/>
              <a:buFont typeface="Arial"/>
              <a:buNone/>
            </a:pPr>
            <a:r>
              <a:rPr lang="en" dirty="0"/>
              <a:t>JavaScript can be used to</a:t>
            </a:r>
          </a:p>
        </p:txBody>
      </p:sp>
      <p:sp>
        <p:nvSpPr>
          <p:cNvPr id="73" name="Shape 73"/>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noAutofit/>
          </a:bodyPr>
          <a:lstStyle/>
          <a:p>
            <a:pPr marL="457200" marR="0" lvl="0" indent="-342900" algn="l" rtl="0">
              <a:lnSpc>
                <a:spcPct val="115000"/>
              </a:lnSpc>
              <a:spcBef>
                <a:spcPts val="0"/>
              </a:spcBef>
              <a:spcAft>
                <a:spcPts val="0"/>
              </a:spcAft>
              <a:buClr>
                <a:schemeClr val="dk2"/>
              </a:buClr>
              <a:buSzPct val="100000"/>
              <a:buChar char="●"/>
            </a:pPr>
            <a:r>
              <a:rPr lang="en" sz="1800" b="0" i="0" u="none" strike="noStrike" cap="none" dirty="0">
                <a:solidFill>
                  <a:schemeClr val="dk2"/>
                </a:solidFill>
              </a:rPr>
              <a:t>modify HTML elements</a:t>
            </a:r>
          </a:p>
          <a:p>
            <a:pPr marL="457200" marR="0" lvl="0" indent="-342900" algn="l" rtl="0">
              <a:lnSpc>
                <a:spcPct val="115000"/>
              </a:lnSpc>
              <a:spcBef>
                <a:spcPts val="0"/>
              </a:spcBef>
              <a:spcAft>
                <a:spcPts val="0"/>
              </a:spcAft>
              <a:buClr>
                <a:schemeClr val="dk2"/>
              </a:buClr>
              <a:buSzPct val="100000"/>
              <a:buChar char="●"/>
            </a:pPr>
            <a:r>
              <a:rPr lang="en" sz="1800" b="0" i="0" u="none" strike="noStrike" cap="none" dirty="0">
                <a:solidFill>
                  <a:schemeClr val="dk2"/>
                </a:solidFill>
              </a:rPr>
              <a:t>modify HTML attributes</a:t>
            </a:r>
          </a:p>
          <a:p>
            <a:pPr marL="457200" marR="0" lvl="0" indent="-342900" algn="l" rtl="0">
              <a:lnSpc>
                <a:spcPct val="115000"/>
              </a:lnSpc>
              <a:spcBef>
                <a:spcPts val="0"/>
              </a:spcBef>
              <a:spcAft>
                <a:spcPts val="0"/>
              </a:spcAft>
              <a:buClr>
                <a:schemeClr val="dk2"/>
              </a:buClr>
              <a:buSzPct val="100000"/>
              <a:buChar char="●"/>
            </a:pPr>
            <a:r>
              <a:rPr lang="en" sz="1800" b="0" i="0" u="none" strike="noStrike" cap="none" dirty="0">
                <a:solidFill>
                  <a:schemeClr val="dk2"/>
                </a:solidFill>
              </a:rPr>
              <a:t>modify CSS styles</a:t>
            </a:r>
          </a:p>
          <a:p>
            <a:pPr marL="457200" marR="0" lvl="0" indent="-342900" algn="l" rtl="0">
              <a:lnSpc>
                <a:spcPct val="115000"/>
              </a:lnSpc>
              <a:spcBef>
                <a:spcPts val="0"/>
              </a:spcBef>
              <a:spcAft>
                <a:spcPts val="0"/>
              </a:spcAft>
              <a:buClr>
                <a:schemeClr val="dk2"/>
              </a:buClr>
              <a:buSzPct val="100000"/>
              <a:buChar char="●"/>
            </a:pPr>
            <a:r>
              <a:rPr lang="en" sz="1800" b="0" i="0" u="none" strike="noStrike" cap="none" dirty="0">
                <a:solidFill>
                  <a:schemeClr val="dk2"/>
                </a:solidFill>
              </a:rPr>
              <a:t>remove existing HTML elements and attributes</a:t>
            </a:r>
          </a:p>
          <a:p>
            <a:pPr marL="457200" marR="0" lvl="0" indent="-342900" algn="l" rtl="0">
              <a:lnSpc>
                <a:spcPct val="115000"/>
              </a:lnSpc>
              <a:spcBef>
                <a:spcPts val="0"/>
              </a:spcBef>
              <a:spcAft>
                <a:spcPts val="0"/>
              </a:spcAft>
              <a:buClr>
                <a:schemeClr val="dk2"/>
              </a:buClr>
              <a:buSzPct val="100000"/>
              <a:buChar char="●"/>
            </a:pPr>
            <a:r>
              <a:rPr lang="en" sz="1800" b="0" i="0" u="none" strike="noStrike" cap="none" dirty="0">
                <a:solidFill>
                  <a:schemeClr val="dk2"/>
                </a:solidFill>
              </a:rPr>
              <a:t>create new HTML elements and attribute</a:t>
            </a:r>
            <a:r>
              <a:rPr lang="en" dirty="0"/>
              <a:t>s</a:t>
            </a:r>
          </a:p>
          <a:p>
            <a:pPr marL="457200" marR="0" lvl="0" indent="-342900" algn="l" rtl="0">
              <a:lnSpc>
                <a:spcPct val="115000"/>
              </a:lnSpc>
              <a:spcBef>
                <a:spcPts val="0"/>
              </a:spcBef>
              <a:spcAft>
                <a:spcPts val="0"/>
              </a:spcAft>
              <a:buClr>
                <a:schemeClr val="dk2"/>
              </a:buClr>
              <a:buSzPct val="100000"/>
              <a:buChar char="●"/>
            </a:pPr>
            <a:r>
              <a:rPr lang="en" sz="1800" b="0" i="0" u="none" strike="noStrike" cap="none" dirty="0">
                <a:solidFill>
                  <a:schemeClr val="dk2"/>
                </a:solidFill>
              </a:rPr>
              <a:t>react to existing HTML events</a:t>
            </a:r>
          </a:p>
          <a:p>
            <a:pPr marL="457200" marR="0" lvl="0" indent="-342900" algn="l" rtl="0">
              <a:lnSpc>
                <a:spcPct val="115000"/>
              </a:lnSpc>
              <a:spcBef>
                <a:spcPts val="0"/>
              </a:spcBef>
              <a:spcAft>
                <a:spcPts val="0"/>
              </a:spcAft>
              <a:buClr>
                <a:schemeClr val="dk2"/>
              </a:buClr>
              <a:buSzPct val="100000"/>
              <a:buChar char="●"/>
            </a:pPr>
            <a:r>
              <a:rPr lang="en" sz="1800" b="0" i="0" u="none" strike="noStrike" cap="none" dirty="0">
                <a:solidFill>
                  <a:schemeClr val="dk2"/>
                </a:solidFill>
              </a:rPr>
              <a:t>create new HTML events</a:t>
            </a:r>
          </a:p>
          <a:p>
            <a:pPr marR="0" lvl="0" algn="l" rtl="0">
              <a:lnSpc>
                <a:spcPct val="115000"/>
              </a:lnSpc>
              <a:spcBef>
                <a:spcPts val="0"/>
              </a:spcBef>
              <a:spcAft>
                <a:spcPts val="0"/>
              </a:spcAft>
              <a:buNone/>
            </a:pPr>
            <a:endParaRPr dirty="0"/>
          </a:p>
          <a:p>
            <a:pPr marR="0" lvl="0" algn="l" rtl="0">
              <a:lnSpc>
                <a:spcPct val="115000"/>
              </a:lnSpc>
              <a:spcBef>
                <a:spcPts val="0"/>
              </a:spcBef>
              <a:spcAft>
                <a:spcPts val="0"/>
              </a:spcAft>
              <a:buNone/>
            </a:pPr>
            <a:r>
              <a:rPr lang="en" dirty="0"/>
              <a:t>...and more!</a:t>
            </a:r>
          </a:p>
        </p:txBody>
      </p:sp>
    </p:spTree>
    <p:extLst>
      <p:ext uri="{BB962C8B-B14F-4D97-AF65-F5344CB8AC3E}">
        <p14:creationId xmlns:p14="http://schemas.microsoft.com/office/powerpoint/2010/main" val="1822538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noAutofit/>
          </a:bodyPr>
          <a:lstStyle/>
          <a:p>
            <a:pPr marR="0" lvl="0" algn="l" rtl="0">
              <a:lnSpc>
                <a:spcPct val="115000"/>
              </a:lnSpc>
              <a:spcBef>
                <a:spcPts val="0"/>
              </a:spcBef>
              <a:spcAft>
                <a:spcPts val="0"/>
              </a:spcAft>
              <a:buNone/>
            </a:pPr>
            <a:r>
              <a:rPr lang="en" dirty="0"/>
              <a:t>Just like with CSS, your JavaScript code can either live directly in the HTML</a:t>
            </a:r>
          </a:p>
          <a:p>
            <a:pPr marR="0" lvl="0" indent="457200" algn="l" rtl="0">
              <a:lnSpc>
                <a:spcPct val="115000"/>
              </a:lnSpc>
              <a:spcBef>
                <a:spcPts val="0"/>
              </a:spcBef>
              <a:spcAft>
                <a:spcPts val="0"/>
              </a:spcAft>
              <a:buNone/>
            </a:pPr>
            <a:r>
              <a:rPr lang="en" sz="1400" dirty="0">
                <a:solidFill>
                  <a:srgbClr val="0000CD"/>
                </a:solidFill>
                <a:latin typeface="Courier" pitchFamily="2" charset="0"/>
                <a:ea typeface="Consolas"/>
                <a:cs typeface="Consolas"/>
                <a:sym typeface="Consolas"/>
              </a:rPr>
              <a:t>&lt;script&gt;</a:t>
            </a:r>
          </a:p>
          <a:p>
            <a:pPr marR="0" lvl="0" indent="457200" algn="l" rtl="0">
              <a:lnSpc>
                <a:spcPct val="100000"/>
              </a:lnSpc>
              <a:spcBef>
                <a:spcPts val="0"/>
              </a:spcBef>
              <a:spcAft>
                <a:spcPts val="0"/>
              </a:spcAft>
              <a:buNone/>
            </a:pPr>
            <a:r>
              <a:rPr lang="en" sz="1400" dirty="0">
                <a:solidFill>
                  <a:srgbClr val="0000CD"/>
                </a:solidFill>
                <a:latin typeface="Courier" pitchFamily="2" charset="0"/>
                <a:ea typeface="Consolas"/>
                <a:cs typeface="Consolas"/>
                <a:sym typeface="Consolas"/>
              </a:rPr>
              <a:t>  function foo() {</a:t>
            </a:r>
          </a:p>
          <a:p>
            <a:pPr marR="0" lvl="0" indent="457200" algn="l" rtl="0">
              <a:lnSpc>
                <a:spcPct val="100000"/>
              </a:lnSpc>
              <a:spcBef>
                <a:spcPts val="0"/>
              </a:spcBef>
              <a:spcAft>
                <a:spcPts val="0"/>
              </a:spcAft>
              <a:buNone/>
            </a:pPr>
            <a:r>
              <a:rPr lang="en" sz="1400" dirty="0">
                <a:solidFill>
                  <a:srgbClr val="0000CD"/>
                </a:solidFill>
                <a:latin typeface="Courier" pitchFamily="2" charset="0"/>
                <a:ea typeface="Consolas"/>
                <a:cs typeface="Consolas"/>
                <a:sym typeface="Consolas"/>
              </a:rPr>
              <a:t>    ...</a:t>
            </a:r>
          </a:p>
          <a:p>
            <a:pPr marR="0" lvl="0" indent="457200" algn="l" rtl="0">
              <a:lnSpc>
                <a:spcPct val="100000"/>
              </a:lnSpc>
              <a:spcBef>
                <a:spcPts val="0"/>
              </a:spcBef>
              <a:spcAft>
                <a:spcPts val="0"/>
              </a:spcAft>
              <a:buNone/>
            </a:pPr>
            <a:r>
              <a:rPr lang="en" sz="1400" dirty="0">
                <a:solidFill>
                  <a:srgbClr val="0000CD"/>
                </a:solidFill>
                <a:latin typeface="Courier" pitchFamily="2" charset="0"/>
                <a:ea typeface="Consolas"/>
                <a:cs typeface="Consolas"/>
                <a:sym typeface="Consolas"/>
              </a:rPr>
              <a:t>  }</a:t>
            </a:r>
          </a:p>
          <a:p>
            <a:pPr marR="0" lvl="0" indent="457200" algn="l" rtl="0">
              <a:lnSpc>
                <a:spcPct val="100000"/>
              </a:lnSpc>
              <a:spcBef>
                <a:spcPts val="0"/>
              </a:spcBef>
              <a:spcAft>
                <a:spcPts val="0"/>
              </a:spcAft>
              <a:buNone/>
            </a:pPr>
            <a:r>
              <a:rPr lang="en" sz="1400" dirty="0">
                <a:solidFill>
                  <a:srgbClr val="0000CD"/>
                </a:solidFill>
                <a:latin typeface="Courier" pitchFamily="2" charset="0"/>
                <a:ea typeface="Consolas"/>
                <a:cs typeface="Consolas"/>
                <a:sym typeface="Consolas"/>
              </a:rPr>
              <a:t>&lt;/script&gt;</a:t>
            </a:r>
          </a:p>
          <a:p>
            <a:pPr lvl="0" rtl="0">
              <a:spcBef>
                <a:spcPts val="0"/>
              </a:spcBef>
              <a:spcAft>
                <a:spcPts val="0"/>
              </a:spcAft>
              <a:buNone/>
            </a:pPr>
            <a:endParaRPr dirty="0"/>
          </a:p>
          <a:p>
            <a:pPr lvl="0" rtl="0">
              <a:spcBef>
                <a:spcPts val="0"/>
              </a:spcBef>
              <a:spcAft>
                <a:spcPts val="0"/>
              </a:spcAft>
              <a:buNone/>
            </a:pPr>
            <a:r>
              <a:rPr lang="en" dirty="0"/>
              <a:t>Or in a separate file included by the HTML</a:t>
            </a:r>
          </a:p>
          <a:p>
            <a:pPr lvl="0" indent="457200" rtl="0">
              <a:spcBef>
                <a:spcPts val="0"/>
              </a:spcBef>
              <a:spcAft>
                <a:spcPts val="0"/>
              </a:spcAft>
              <a:buNone/>
            </a:pPr>
            <a:r>
              <a:rPr lang="en" sz="1400" dirty="0">
                <a:solidFill>
                  <a:srgbClr val="0000CD"/>
                </a:solidFill>
                <a:latin typeface="Courier" pitchFamily="2" charset="0"/>
                <a:ea typeface="Consolas"/>
                <a:cs typeface="Consolas"/>
                <a:sym typeface="Consolas"/>
              </a:rPr>
              <a:t>&lt;script type="text/javascript" src="click.js"&gt;&lt;/script&gt;</a:t>
            </a:r>
          </a:p>
          <a:p>
            <a:pPr lvl="0" rtl="0">
              <a:spcBef>
                <a:spcPts val="0"/>
              </a:spcBef>
              <a:spcAft>
                <a:spcPts val="0"/>
              </a:spcAft>
              <a:buNone/>
            </a:pPr>
            <a:endParaRPr dirty="0"/>
          </a:p>
          <a:p>
            <a:pPr lvl="0" rtl="0">
              <a:spcBef>
                <a:spcPts val="0"/>
              </a:spcBef>
              <a:spcAft>
                <a:spcPts val="0"/>
              </a:spcAft>
              <a:buNone/>
            </a:pPr>
            <a:r>
              <a:rPr lang="en" dirty="0"/>
              <a:t>Keeping your JavaScript separate is the preferred practice!</a:t>
            </a:r>
          </a:p>
        </p:txBody>
      </p:sp>
      <p:sp>
        <p:nvSpPr>
          <p:cNvPr id="79" name="Shape 79"/>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noAutofit/>
          </a:bodyPr>
          <a:lstStyle/>
          <a:p>
            <a:pPr lvl="0" rtl="0">
              <a:spcBef>
                <a:spcPts val="0"/>
              </a:spcBef>
              <a:buClr>
                <a:srgbClr val="000000"/>
              </a:buClr>
              <a:buSzPct val="26190"/>
              <a:buFont typeface="Arial"/>
              <a:buNone/>
            </a:pPr>
            <a:r>
              <a:rPr lang="en" dirty="0"/>
              <a:t>Including JavaScript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body" idx="1"/>
          </p:nvPr>
        </p:nvSpPr>
        <p:spPr>
          <a:xfrm>
            <a:off x="311700" y="1729310"/>
            <a:ext cx="8520600" cy="3036498"/>
          </a:xfrm>
          <a:prstGeom prst="rect">
            <a:avLst/>
          </a:prstGeom>
          <a:noFill/>
          <a:ln>
            <a:noFill/>
          </a:ln>
        </p:spPr>
        <p:txBody>
          <a:bodyPr lIns="91425" tIns="91425" rIns="91425" bIns="91425" anchor="t" anchorCtr="0">
            <a:noAutofit/>
          </a:bodyPr>
          <a:lstStyle/>
          <a:p>
            <a:pPr lvl="0">
              <a:lnSpc>
                <a:spcPct val="100000"/>
              </a:lnSpc>
              <a:spcAft>
                <a:spcPts val="0"/>
              </a:spcAft>
            </a:pPr>
            <a:r>
              <a:rPr lang="en" sz="1600" b="1" u="sng" dirty="0" err="1">
                <a:latin typeface="Consolas"/>
                <a:ea typeface="Consolas"/>
                <a:cs typeface="Consolas"/>
                <a:sym typeface="Consolas"/>
              </a:rPr>
              <a:t>index.html</a:t>
            </a:r>
            <a:endParaRPr lang="en" sz="1600" b="1" u="sng" dirty="0">
              <a:latin typeface="Consolas"/>
              <a:ea typeface="Consolas"/>
              <a:cs typeface="Consolas"/>
              <a:sym typeface="Consolas"/>
            </a:endParaRPr>
          </a:p>
          <a:p>
            <a:pPr lvl="0">
              <a:lnSpc>
                <a:spcPct val="100000"/>
              </a:lnSpc>
              <a:spcAft>
                <a:spcPts val="0"/>
              </a:spcAft>
            </a:pPr>
            <a:r>
              <a:rPr lang="en" sz="1600" dirty="0">
                <a:solidFill>
                  <a:srgbClr val="0000FF"/>
                </a:solidFill>
                <a:latin typeface="Consolas"/>
                <a:ea typeface="Source Code Pro"/>
                <a:cs typeface="Consolas"/>
                <a:sym typeface="Source Code Pro"/>
              </a:rPr>
              <a:t>&lt;html&gt;</a:t>
            </a:r>
          </a:p>
          <a:p>
            <a:pPr lvl="0">
              <a:lnSpc>
                <a:spcPct val="100000"/>
              </a:lnSpc>
              <a:spcAft>
                <a:spcPts val="0"/>
              </a:spcAft>
            </a:pPr>
            <a:r>
              <a:rPr lang="en" sz="1600" dirty="0">
                <a:solidFill>
                  <a:srgbClr val="0000FF"/>
                </a:solidFill>
                <a:latin typeface="Consolas"/>
                <a:ea typeface="Source Code Pro"/>
                <a:cs typeface="Consolas"/>
                <a:sym typeface="Source Code Pro"/>
              </a:rPr>
              <a:t>  &lt;head&gt;</a:t>
            </a:r>
          </a:p>
          <a:p>
            <a:pPr lvl="0">
              <a:lnSpc>
                <a:spcPct val="100000"/>
              </a:lnSpc>
              <a:spcAft>
                <a:spcPts val="0"/>
              </a:spcAft>
            </a:pPr>
            <a:r>
              <a:rPr lang="en" sz="1600" dirty="0">
                <a:solidFill>
                  <a:srgbClr val="0000FF"/>
                </a:solidFill>
                <a:latin typeface="Consolas"/>
                <a:ea typeface="Source Code Pro"/>
                <a:cs typeface="Consolas"/>
                <a:sym typeface="Source Code Pro"/>
              </a:rPr>
              <a:t>    &lt;script type="</a:t>
            </a:r>
            <a:r>
              <a:rPr lang="en" sz="1600" dirty="0">
                <a:solidFill>
                  <a:schemeClr val="accent4">
                    <a:lumMod val="75000"/>
                  </a:schemeClr>
                </a:solidFill>
                <a:latin typeface="Consolas"/>
                <a:ea typeface="Source Code Pro"/>
                <a:cs typeface="Consolas"/>
                <a:sym typeface="Source Code Pro"/>
              </a:rPr>
              <a:t>text/</a:t>
            </a:r>
            <a:r>
              <a:rPr lang="en" sz="1600" dirty="0" err="1">
                <a:solidFill>
                  <a:schemeClr val="accent4">
                    <a:lumMod val="75000"/>
                  </a:schemeClr>
                </a:solidFill>
                <a:latin typeface="Consolas"/>
                <a:ea typeface="Source Code Pro"/>
                <a:cs typeface="Consolas"/>
                <a:sym typeface="Source Code Pro"/>
              </a:rPr>
              <a:t>javascript</a:t>
            </a:r>
            <a:r>
              <a:rPr lang="en" sz="1600" dirty="0">
                <a:solidFill>
                  <a:srgbClr val="0000FF"/>
                </a:solidFill>
                <a:latin typeface="Consolas"/>
                <a:ea typeface="Source Code Pro"/>
                <a:cs typeface="Consolas"/>
                <a:sym typeface="Source Code Pro"/>
              </a:rPr>
              <a:t>" </a:t>
            </a:r>
            <a:r>
              <a:rPr lang="en" sz="1600" dirty="0" err="1">
                <a:solidFill>
                  <a:srgbClr val="0000FF"/>
                </a:solidFill>
                <a:latin typeface="Consolas"/>
                <a:ea typeface="Source Code Pro"/>
                <a:cs typeface="Consolas"/>
                <a:sym typeface="Source Code Pro"/>
              </a:rPr>
              <a:t>src</a:t>
            </a:r>
            <a:r>
              <a:rPr lang="en" sz="1600" dirty="0">
                <a:solidFill>
                  <a:srgbClr val="0000FF"/>
                </a:solidFill>
                <a:latin typeface="Consolas"/>
                <a:ea typeface="Source Code Pro"/>
                <a:cs typeface="Consolas"/>
                <a:sym typeface="Source Code Pro"/>
              </a:rPr>
              <a:t>="</a:t>
            </a:r>
            <a:r>
              <a:rPr lang="en" sz="1600" dirty="0" err="1">
                <a:solidFill>
                  <a:schemeClr val="accent4">
                    <a:lumMod val="75000"/>
                  </a:schemeClr>
                </a:solidFill>
                <a:latin typeface="Consolas"/>
                <a:ea typeface="Source Code Pro"/>
                <a:cs typeface="Consolas"/>
                <a:sym typeface="Source Code Pro"/>
              </a:rPr>
              <a:t>click.js</a:t>
            </a:r>
            <a:r>
              <a:rPr lang="en" sz="1600" dirty="0">
                <a:solidFill>
                  <a:srgbClr val="0000FF"/>
                </a:solidFill>
                <a:latin typeface="Consolas"/>
                <a:ea typeface="Source Code Pro"/>
                <a:cs typeface="Consolas"/>
                <a:sym typeface="Source Code Pro"/>
              </a:rPr>
              <a:t>"&gt;&lt;/script&gt;</a:t>
            </a:r>
          </a:p>
          <a:p>
            <a:pPr lvl="0">
              <a:lnSpc>
                <a:spcPct val="100000"/>
              </a:lnSpc>
              <a:spcAft>
                <a:spcPts val="0"/>
              </a:spcAft>
            </a:pPr>
            <a:r>
              <a:rPr lang="en" sz="1600" dirty="0">
                <a:solidFill>
                  <a:srgbClr val="0000FF"/>
                </a:solidFill>
                <a:latin typeface="Consolas"/>
                <a:ea typeface="Source Code Pro"/>
                <a:cs typeface="Consolas"/>
                <a:sym typeface="Source Code Pro"/>
              </a:rPr>
              <a:t>  &lt;/head&gt;</a:t>
            </a:r>
          </a:p>
          <a:p>
            <a:pPr lvl="0">
              <a:lnSpc>
                <a:spcPct val="100000"/>
              </a:lnSpc>
              <a:spcAft>
                <a:spcPts val="0"/>
              </a:spcAft>
            </a:pPr>
            <a:r>
              <a:rPr lang="en" sz="1600" dirty="0">
                <a:solidFill>
                  <a:srgbClr val="0000FF"/>
                </a:solidFill>
                <a:latin typeface="Consolas"/>
                <a:ea typeface="Source Code Pro"/>
                <a:cs typeface="Consolas"/>
                <a:sym typeface="Source Code Pro"/>
              </a:rPr>
              <a:t>  &lt;body&gt;</a:t>
            </a:r>
          </a:p>
          <a:p>
            <a:pPr lvl="0">
              <a:lnSpc>
                <a:spcPct val="100000"/>
              </a:lnSpc>
              <a:spcAft>
                <a:spcPts val="0"/>
              </a:spcAft>
            </a:pPr>
            <a:r>
              <a:rPr lang="en" sz="1600" dirty="0">
                <a:solidFill>
                  <a:srgbClr val="0000FF"/>
                </a:solidFill>
                <a:latin typeface="Consolas"/>
                <a:ea typeface="Source Code Pro"/>
                <a:cs typeface="Consolas"/>
                <a:sym typeface="Source Code Pro"/>
              </a:rPr>
              <a:t>  &lt;/body&gt;</a:t>
            </a:r>
          </a:p>
          <a:p>
            <a:pPr lvl="0">
              <a:lnSpc>
                <a:spcPct val="100000"/>
              </a:lnSpc>
              <a:spcAft>
                <a:spcPts val="0"/>
              </a:spcAft>
            </a:pPr>
            <a:r>
              <a:rPr lang="en" sz="1600" dirty="0">
                <a:solidFill>
                  <a:srgbClr val="0000FF"/>
                </a:solidFill>
                <a:latin typeface="Consolas"/>
                <a:ea typeface="Source Code Pro"/>
                <a:cs typeface="Consolas"/>
                <a:sym typeface="Source Code Pro"/>
              </a:rPr>
              <a:t>&lt;/html&gt;</a:t>
            </a:r>
            <a:br>
              <a:rPr lang="en" sz="1600" dirty="0">
                <a:solidFill>
                  <a:srgbClr val="0000FF"/>
                </a:solidFill>
                <a:latin typeface="Consolas"/>
                <a:ea typeface="Source Code Pro"/>
                <a:cs typeface="Consolas"/>
                <a:sym typeface="Source Code Pro"/>
              </a:rPr>
            </a:br>
            <a:endParaRPr lang="en" sz="1600" dirty="0">
              <a:solidFill>
                <a:srgbClr val="0000FF"/>
              </a:solidFill>
              <a:latin typeface="Consolas"/>
              <a:ea typeface="Source Code Pro"/>
              <a:cs typeface="Consolas"/>
              <a:sym typeface="Source Code Pro"/>
            </a:endParaRPr>
          </a:p>
          <a:p>
            <a:pPr lvl="0">
              <a:lnSpc>
                <a:spcPct val="100000"/>
              </a:lnSpc>
              <a:spcAft>
                <a:spcPts val="0"/>
              </a:spcAft>
            </a:pPr>
            <a:r>
              <a:rPr lang="en" sz="1600" b="1" u="sng" dirty="0" err="1">
                <a:latin typeface="Consolas"/>
                <a:ea typeface="Consolas"/>
                <a:cs typeface="Consolas"/>
                <a:sym typeface="Consolas"/>
              </a:rPr>
              <a:t>click.js</a:t>
            </a:r>
            <a:endParaRPr lang="en" sz="1600" b="1" u="sng" dirty="0">
              <a:latin typeface="Consolas"/>
              <a:ea typeface="Consolas"/>
              <a:cs typeface="Consolas"/>
              <a:sym typeface="Consolas"/>
            </a:endParaRPr>
          </a:p>
          <a:p>
            <a:pPr lvl="0">
              <a:lnSpc>
                <a:spcPct val="100000"/>
              </a:lnSpc>
              <a:spcAft>
                <a:spcPts val="0"/>
              </a:spcAft>
            </a:pPr>
            <a:r>
              <a:rPr lang="en-US" sz="1600" dirty="0">
                <a:solidFill>
                  <a:srgbClr val="000000"/>
                </a:solidFill>
                <a:latin typeface="Consolas"/>
                <a:ea typeface="Source Code Pro"/>
                <a:cs typeface="Consolas"/>
                <a:sym typeface="Source Code Pro"/>
              </a:rPr>
              <a:t>a</a:t>
            </a:r>
            <a:r>
              <a:rPr lang="en" sz="1600" dirty="0" err="1">
                <a:solidFill>
                  <a:srgbClr val="000000"/>
                </a:solidFill>
                <a:latin typeface="Consolas"/>
                <a:ea typeface="Source Code Pro"/>
                <a:cs typeface="Consolas"/>
                <a:sym typeface="Source Code Pro"/>
              </a:rPr>
              <a:t>lert</a:t>
            </a:r>
            <a:r>
              <a:rPr lang="en" sz="1600" dirty="0">
                <a:solidFill>
                  <a:srgbClr val="000000"/>
                </a:solidFill>
                <a:latin typeface="Consolas"/>
                <a:ea typeface="Source Code Pro"/>
                <a:cs typeface="Consolas"/>
                <a:sym typeface="Source Code Pro"/>
              </a:rPr>
              <a:t>('Connie thinks you are awesome!');</a:t>
            </a:r>
          </a:p>
        </p:txBody>
      </p:sp>
      <p:sp>
        <p:nvSpPr>
          <p:cNvPr id="79" name="Shape 79"/>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noAutofit/>
          </a:bodyPr>
          <a:lstStyle/>
          <a:p>
            <a:pPr lvl="0" rtl="0">
              <a:spcBef>
                <a:spcPts val="0"/>
              </a:spcBef>
              <a:buClr>
                <a:srgbClr val="000000"/>
              </a:buClr>
              <a:buSzPct val="26190"/>
              <a:buFont typeface="Arial"/>
              <a:buNone/>
            </a:pPr>
            <a:r>
              <a:rPr lang="en" dirty="0"/>
              <a:t>Including JavaScript – let’s do it!</a:t>
            </a:r>
          </a:p>
        </p:txBody>
      </p:sp>
      <p:sp>
        <p:nvSpPr>
          <p:cNvPr id="4" name="Shape 98">
            <a:extLst>
              <a:ext uri="{FF2B5EF4-FFF2-40B4-BE49-F238E27FC236}">
                <a16:creationId xmlns:a16="http://schemas.microsoft.com/office/drawing/2014/main" id="{E10543BB-8784-F340-908F-1FDEE1DC3B9C}"/>
              </a:ext>
            </a:extLst>
          </p:cNvPr>
          <p:cNvSpPr txBox="1">
            <a:spLocks/>
          </p:cNvSpPr>
          <p:nvPr/>
        </p:nvSpPr>
        <p:spPr>
          <a:xfrm>
            <a:off x="165050" y="1021910"/>
            <a:ext cx="8520600" cy="789637"/>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marL="139700">
              <a:lnSpc>
                <a:spcPct val="100000"/>
              </a:lnSpc>
              <a:spcAft>
                <a:spcPts val="0"/>
              </a:spcAft>
              <a:buSzPct val="25000"/>
            </a:pPr>
            <a:r>
              <a:rPr lang="en-US" dirty="0"/>
              <a:t>Let’s create a bare bones HTML file that includes some JavaScript:</a:t>
            </a:r>
          </a:p>
          <a:p>
            <a:pPr marL="139700">
              <a:lnSpc>
                <a:spcPct val="100000"/>
              </a:lnSpc>
              <a:spcAft>
                <a:spcPts val="0"/>
              </a:spcAft>
              <a:buSzPct val="25000"/>
            </a:pPr>
            <a:r>
              <a:rPr lang="en-US" sz="1400" i="1" dirty="0">
                <a:solidFill>
                  <a:schemeClr val="bg1">
                    <a:lumMod val="50000"/>
                  </a:schemeClr>
                </a:solidFill>
              </a:rPr>
              <a:t>(bonus – create those files using the terminal commands we learned last week! </a:t>
            </a:r>
            <a:r>
              <a:rPr lang="en-US" sz="1400" i="1" dirty="0" err="1">
                <a:solidFill>
                  <a:schemeClr val="bg1">
                    <a:lumMod val="50000"/>
                  </a:schemeClr>
                </a:solidFill>
              </a:rPr>
              <a:t>mkdir</a:t>
            </a:r>
            <a:r>
              <a:rPr lang="en-US" sz="1400" i="1" dirty="0">
                <a:solidFill>
                  <a:schemeClr val="bg1">
                    <a:lumMod val="50000"/>
                  </a:schemeClr>
                </a:solidFill>
              </a:rPr>
              <a:t>, vi, </a:t>
            </a:r>
            <a:r>
              <a:rPr lang="en-US" sz="1400" i="1" dirty="0" err="1">
                <a:solidFill>
                  <a:schemeClr val="bg1">
                    <a:lumMod val="50000"/>
                  </a:schemeClr>
                </a:solidFill>
              </a:rPr>
              <a:t>etc</a:t>
            </a:r>
            <a:r>
              <a:rPr lang="en-US" sz="1400" i="1" dirty="0">
                <a:solidFill>
                  <a:schemeClr val="bg1">
                    <a:lumMod val="50000"/>
                  </a:schemeClr>
                </a:solidFill>
              </a:rPr>
              <a:t>)</a:t>
            </a:r>
            <a:endParaRPr lang="en-US" sz="1400" i="1" dirty="0">
              <a:solidFill>
                <a:schemeClr val="bg1">
                  <a:lumMod val="50000"/>
                </a:schemeClr>
              </a:solidFill>
              <a:highlight>
                <a:srgbClr val="FFFFFF"/>
              </a:highlight>
              <a:latin typeface="Consolas"/>
              <a:cs typeface="Consolas"/>
              <a:sym typeface="Source Code Pro"/>
            </a:endParaRPr>
          </a:p>
          <a:p>
            <a:pPr marL="139700">
              <a:lnSpc>
                <a:spcPct val="100000"/>
              </a:lnSpc>
              <a:spcAft>
                <a:spcPts val="0"/>
              </a:spcAft>
              <a:buSzPct val="25000"/>
            </a:pPr>
            <a:endParaRPr lang="en-US" dirty="0">
              <a:solidFill>
                <a:srgbClr val="000000"/>
              </a:solidFill>
              <a:highlight>
                <a:srgbClr val="FFFFFF"/>
              </a:highlight>
              <a:latin typeface="Consolas"/>
              <a:cs typeface="Consolas"/>
              <a:sym typeface="Source Code Pro"/>
            </a:endParaRPr>
          </a:p>
          <a:p>
            <a:pPr marL="139700">
              <a:lnSpc>
                <a:spcPct val="100000"/>
              </a:lnSpc>
              <a:spcAft>
                <a:spcPts val="0"/>
              </a:spcAft>
              <a:buSzPct val="25000"/>
            </a:pPr>
            <a:endParaRPr lang="en-US" dirty="0"/>
          </a:p>
        </p:txBody>
      </p:sp>
    </p:spTree>
    <p:extLst>
      <p:ext uri="{BB962C8B-B14F-4D97-AF65-F5344CB8AC3E}">
        <p14:creationId xmlns:p14="http://schemas.microsoft.com/office/powerpoint/2010/main" val="532534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noAutofit/>
          </a:bodyPr>
          <a:lstStyle/>
          <a:p>
            <a:pPr lvl="0" rtl="0">
              <a:spcBef>
                <a:spcPts val="0"/>
              </a:spcBef>
              <a:buClr>
                <a:srgbClr val="000000"/>
              </a:buClr>
              <a:buSzPct val="26190"/>
              <a:buFont typeface="Arial"/>
              <a:buNone/>
            </a:pPr>
            <a:r>
              <a:rPr lang="en" dirty="0"/>
              <a:t>Goals for the lesson:</a:t>
            </a:r>
          </a:p>
        </p:txBody>
      </p:sp>
      <p:sp>
        <p:nvSpPr>
          <p:cNvPr id="73" name="Shape 73"/>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noAutofit/>
          </a:bodyPr>
          <a:lstStyle/>
          <a:p>
            <a:pPr marL="342900" marR="0" lvl="0" indent="-342900" algn="l" rtl="0">
              <a:lnSpc>
                <a:spcPct val="115000"/>
              </a:lnSpc>
              <a:spcBef>
                <a:spcPts val="0"/>
              </a:spcBef>
              <a:spcAft>
                <a:spcPts val="0"/>
              </a:spcAft>
              <a:buAutoNum type="arabicPeriod"/>
            </a:pPr>
            <a:r>
              <a:rPr lang="en-US" strike="sngStrike" dirty="0">
                <a:solidFill>
                  <a:schemeClr val="bg1">
                    <a:lumMod val="75000"/>
                  </a:schemeClr>
                </a:solidFill>
              </a:rPr>
              <a:t>Include a JavaScript file in your HTML file</a:t>
            </a:r>
          </a:p>
          <a:p>
            <a:pPr marL="342900" indent="-342900">
              <a:spcAft>
                <a:spcPts val="0"/>
              </a:spcAft>
              <a:buFont typeface="Open Sans"/>
              <a:buAutoNum type="arabicPeriod"/>
            </a:pPr>
            <a:r>
              <a:rPr lang="en-US" dirty="0"/>
              <a:t>Listen for DOM content ready</a:t>
            </a:r>
          </a:p>
          <a:p>
            <a:pPr marL="342900" marR="0" lvl="0" indent="-342900" algn="l" rtl="0">
              <a:lnSpc>
                <a:spcPct val="115000"/>
              </a:lnSpc>
              <a:spcBef>
                <a:spcPts val="0"/>
              </a:spcBef>
              <a:spcAft>
                <a:spcPts val="0"/>
              </a:spcAft>
              <a:buAutoNum type="arabicPeriod"/>
            </a:pPr>
            <a:r>
              <a:rPr lang="en-US" dirty="0"/>
              <a:t>Change text in HTML, using JavaScript</a:t>
            </a:r>
          </a:p>
          <a:p>
            <a:pPr marL="342900" marR="0" lvl="0" indent="-342900" algn="l" rtl="0">
              <a:lnSpc>
                <a:spcPct val="115000"/>
              </a:lnSpc>
              <a:spcBef>
                <a:spcPts val="0"/>
              </a:spcBef>
              <a:spcAft>
                <a:spcPts val="0"/>
              </a:spcAft>
              <a:buAutoNum type="arabicPeriod"/>
            </a:pPr>
            <a:r>
              <a:rPr lang="en-US" dirty="0"/>
              <a:t>Listen for user input</a:t>
            </a:r>
          </a:p>
          <a:p>
            <a:pPr marL="342900" marR="0" lvl="0" indent="-342900" algn="l" rtl="0">
              <a:lnSpc>
                <a:spcPct val="115000"/>
              </a:lnSpc>
              <a:spcBef>
                <a:spcPts val="0"/>
              </a:spcBef>
              <a:spcAft>
                <a:spcPts val="0"/>
              </a:spcAft>
              <a:buAutoNum type="arabicPeriod"/>
            </a:pPr>
            <a:r>
              <a:rPr lang="en-US" dirty="0"/>
              <a:t>Update HTML on user input</a:t>
            </a:r>
          </a:p>
        </p:txBody>
      </p:sp>
    </p:spTree>
    <p:extLst>
      <p:ext uri="{BB962C8B-B14F-4D97-AF65-F5344CB8AC3E}">
        <p14:creationId xmlns:p14="http://schemas.microsoft.com/office/powerpoint/2010/main" val="75240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229367"/>
            <a:ext cx="8520600" cy="707400"/>
          </a:xfrm>
          <a:prstGeom prst="rect">
            <a:avLst/>
          </a:prstGeom>
          <a:noFill/>
          <a:ln>
            <a:noFill/>
          </a:ln>
        </p:spPr>
        <p:txBody>
          <a:bodyPr lIns="91425" tIns="91425" rIns="91425" bIns="91425" anchor="t" anchorCtr="0">
            <a:noAutofit/>
          </a:bodyPr>
          <a:lstStyle/>
          <a:p>
            <a:pPr marL="0" marR="0" lvl="0" indent="-69850" algn="l" rtl="0">
              <a:lnSpc>
                <a:spcPct val="100000"/>
              </a:lnSpc>
              <a:spcBef>
                <a:spcPts val="0"/>
              </a:spcBef>
              <a:spcAft>
                <a:spcPts val="0"/>
              </a:spcAft>
              <a:buClr>
                <a:srgbClr val="000000"/>
              </a:buClr>
              <a:buSzPct val="30555"/>
              <a:buFont typeface="Arial"/>
              <a:buNone/>
            </a:pPr>
            <a:r>
              <a:rPr lang="en" dirty="0"/>
              <a:t>Key terms</a:t>
            </a:r>
          </a:p>
        </p:txBody>
      </p:sp>
      <p:sp>
        <p:nvSpPr>
          <p:cNvPr id="85" name="Shape 85"/>
          <p:cNvSpPr txBox="1">
            <a:spLocks noGrp="1"/>
          </p:cNvSpPr>
          <p:nvPr>
            <p:ph type="body" idx="1"/>
          </p:nvPr>
        </p:nvSpPr>
        <p:spPr>
          <a:xfrm>
            <a:off x="911998" y="2958102"/>
            <a:ext cx="7643995" cy="2059914"/>
          </a:xfrm>
          <a:prstGeom prst="rect">
            <a:avLst/>
          </a:prstGeom>
          <a:noFill/>
          <a:ln>
            <a:noFill/>
          </a:ln>
        </p:spPr>
        <p:txBody>
          <a:bodyPr lIns="91425" tIns="91425" rIns="91425" bIns="91425" anchor="t" anchorCtr="0">
            <a:noAutofit/>
          </a:bodyPr>
          <a:lstStyle/>
          <a:p>
            <a:pPr lvl="0">
              <a:lnSpc>
                <a:spcPct val="100000"/>
              </a:lnSpc>
              <a:spcAft>
                <a:spcPts val="0"/>
              </a:spcAft>
              <a:buSzPct val="25000"/>
            </a:pPr>
            <a:r>
              <a:rPr lang="en" sz="1400" b="0" i="0" u="none" strike="noStrike" cap="none" dirty="0">
                <a:solidFill>
                  <a:srgbClr val="0000CD"/>
                </a:solidFill>
                <a:highlight>
                  <a:srgbClr val="FFFFFF"/>
                </a:highlight>
                <a:latin typeface="Courier" pitchFamily="2" charset="0"/>
                <a:ea typeface="Consolas"/>
                <a:cs typeface="Consolas"/>
                <a:sym typeface="Consolas"/>
              </a:rPr>
              <a:t>&lt;html&gt;</a:t>
            </a:r>
            <a:br>
              <a:rPr lang="en" sz="1400" b="0" i="0" u="none" strike="noStrike" cap="none" dirty="0">
                <a:solidFill>
                  <a:srgbClr val="0000CD"/>
                </a:solidFill>
                <a:highlight>
                  <a:srgbClr val="FFFFFF"/>
                </a:highlight>
                <a:latin typeface="Courier" pitchFamily="2" charset="0"/>
                <a:ea typeface="Consolas"/>
                <a:cs typeface="Consolas"/>
                <a:sym typeface="Consolas"/>
              </a:rPr>
            </a:br>
            <a:r>
              <a:rPr lang="en" sz="1400" b="0" i="0" u="none" strike="noStrike" cap="none" dirty="0">
                <a:solidFill>
                  <a:srgbClr val="0000CD"/>
                </a:solidFill>
                <a:highlight>
                  <a:srgbClr val="FFFFFF"/>
                </a:highlight>
                <a:latin typeface="Courier" pitchFamily="2" charset="0"/>
                <a:ea typeface="Consolas"/>
                <a:cs typeface="Consolas"/>
                <a:sym typeface="Consolas"/>
              </a:rPr>
              <a:t>  &lt;body&gt;</a:t>
            </a:r>
            <a:br>
              <a:rPr lang="en" sz="1400" b="0" i="0" u="none" strike="noStrike" cap="none" dirty="0">
                <a:solidFill>
                  <a:srgbClr val="0000CD"/>
                </a:solidFill>
                <a:highlight>
                  <a:srgbClr val="FFFFFF"/>
                </a:highlight>
                <a:latin typeface="Courier" pitchFamily="2" charset="0"/>
                <a:ea typeface="Consolas"/>
                <a:cs typeface="Consolas"/>
                <a:sym typeface="Consolas"/>
              </a:rPr>
            </a:br>
            <a:r>
              <a:rPr lang="en" sz="1400" b="0" i="0" u="none" strike="noStrike" cap="none" dirty="0">
                <a:solidFill>
                  <a:srgbClr val="0000CD"/>
                </a:solidFill>
                <a:highlight>
                  <a:srgbClr val="FFFFFF"/>
                </a:highlight>
                <a:latin typeface="Courier" pitchFamily="2" charset="0"/>
                <a:ea typeface="Consolas"/>
                <a:cs typeface="Consolas"/>
                <a:sym typeface="Consolas"/>
              </a:rPr>
              <a:t>    </a:t>
            </a:r>
            <a:r>
              <a:rPr lang="en" sz="1400" b="0" i="0" u="none" strike="noStrike" cap="none" dirty="0">
                <a:solidFill>
                  <a:srgbClr val="0000CD"/>
                </a:solidFill>
                <a:highlight>
                  <a:srgbClr val="FFFF00"/>
                </a:highlight>
                <a:latin typeface="Courier" pitchFamily="2" charset="0"/>
                <a:ea typeface="Consolas"/>
                <a:cs typeface="Consolas"/>
                <a:sym typeface="Consolas"/>
              </a:rPr>
              <a:t>&lt;p id</a:t>
            </a:r>
            <a:r>
              <a:rPr lang="en" sz="1400" dirty="0">
                <a:solidFill>
                  <a:srgbClr val="0000CD"/>
                </a:solidFill>
                <a:highlight>
                  <a:srgbClr val="FFFF00"/>
                </a:highlight>
                <a:latin typeface="Courier" pitchFamily="2" charset="0"/>
                <a:ea typeface="Consolas"/>
                <a:cs typeface="Consolas"/>
                <a:sym typeface="Consolas"/>
              </a:rPr>
              <a:t>='demo'&gt;&lt;/</a:t>
            </a:r>
            <a:r>
              <a:rPr lang="en" sz="1400" b="0" i="0" u="none" strike="noStrike" cap="none" dirty="0">
                <a:solidFill>
                  <a:srgbClr val="0000CD"/>
                </a:solidFill>
                <a:highlight>
                  <a:srgbClr val="FFFF00"/>
                </a:highlight>
                <a:latin typeface="Courier" pitchFamily="2" charset="0"/>
                <a:ea typeface="Consolas"/>
                <a:cs typeface="Consolas"/>
                <a:sym typeface="Consolas"/>
              </a:rPr>
              <a:t>p&gt;</a:t>
            </a:r>
            <a:br>
              <a:rPr lang="en" sz="1400" b="0" i="0" u="none" strike="noStrike" cap="none" dirty="0">
                <a:solidFill>
                  <a:srgbClr val="0000CD"/>
                </a:solidFill>
                <a:highlight>
                  <a:srgbClr val="FFFFFF"/>
                </a:highlight>
                <a:latin typeface="Courier" pitchFamily="2" charset="0"/>
                <a:ea typeface="Consolas"/>
                <a:cs typeface="Consolas"/>
                <a:sym typeface="Consolas"/>
              </a:rPr>
            </a:br>
            <a:r>
              <a:rPr lang="en" sz="1400" dirty="0">
                <a:solidFill>
                  <a:srgbClr val="0000CD"/>
                </a:solidFill>
                <a:highlight>
                  <a:srgbClr val="FFFFFF"/>
                </a:highlight>
                <a:latin typeface="Courier" pitchFamily="2" charset="0"/>
                <a:ea typeface="Consolas"/>
                <a:cs typeface="Consolas"/>
                <a:sym typeface="Consolas"/>
              </a:rPr>
              <a:t>    </a:t>
            </a:r>
            <a:r>
              <a:rPr lang="en" sz="1400" b="0" i="0" u="none" strike="noStrike" cap="none" dirty="0">
                <a:solidFill>
                  <a:srgbClr val="0000CD"/>
                </a:solidFill>
                <a:highlight>
                  <a:srgbClr val="FFFFFF"/>
                </a:highlight>
                <a:latin typeface="Courier" pitchFamily="2" charset="0"/>
                <a:ea typeface="Consolas"/>
                <a:cs typeface="Consolas"/>
                <a:sym typeface="Consolas"/>
              </a:rPr>
              <a:t>&lt;script&gt;</a:t>
            </a:r>
            <a:br>
              <a:rPr lang="en" sz="1400" b="0" i="0" u="none" strike="noStrike" cap="none" dirty="0">
                <a:solidFill>
                  <a:srgbClr val="0000CD"/>
                </a:solidFill>
                <a:highlight>
                  <a:srgbClr val="FFFFFF"/>
                </a:highlight>
                <a:latin typeface="Courier" pitchFamily="2" charset="0"/>
                <a:ea typeface="Consolas"/>
                <a:cs typeface="Consolas"/>
                <a:sym typeface="Consolas"/>
              </a:rPr>
            </a:br>
            <a:r>
              <a:rPr lang="en" sz="1400" dirty="0">
                <a:solidFill>
                  <a:srgbClr val="0000CD"/>
                </a:solidFill>
                <a:highlight>
                  <a:srgbClr val="FFFFFF"/>
                </a:highlight>
                <a:latin typeface="Courier" pitchFamily="2" charset="0"/>
                <a:ea typeface="Consolas"/>
                <a:cs typeface="Consolas"/>
                <a:sym typeface="Consolas"/>
              </a:rPr>
              <a:t>      </a:t>
            </a:r>
            <a:r>
              <a:rPr lang="en" sz="1400" b="0" i="0" u="none" strike="noStrike" cap="none" dirty="0" err="1">
                <a:solidFill>
                  <a:srgbClr val="0000CD"/>
                </a:solidFill>
                <a:highlight>
                  <a:srgbClr val="00FFFF"/>
                </a:highlight>
                <a:latin typeface="Courier" pitchFamily="2" charset="0"/>
                <a:ea typeface="Consolas"/>
                <a:cs typeface="Consolas"/>
                <a:sym typeface="Consolas"/>
              </a:rPr>
              <a:t>document</a:t>
            </a:r>
            <a:r>
              <a:rPr lang="en" sz="1400" b="0" i="0" u="none" strike="noStrike" cap="none" dirty="0" err="1">
                <a:solidFill>
                  <a:srgbClr val="0000CD"/>
                </a:solidFill>
                <a:highlight>
                  <a:srgbClr val="FFFFFF"/>
                </a:highlight>
                <a:latin typeface="Courier" pitchFamily="2" charset="0"/>
                <a:ea typeface="Consolas"/>
                <a:cs typeface="Consolas"/>
                <a:sym typeface="Consolas"/>
              </a:rPr>
              <a:t>.</a:t>
            </a:r>
            <a:r>
              <a:rPr lang="en" sz="1400" b="1" i="0" u="none" strike="noStrike" cap="none" dirty="0" err="1">
                <a:solidFill>
                  <a:srgbClr val="0000CD"/>
                </a:solidFill>
                <a:latin typeface="Courier" pitchFamily="2" charset="0"/>
                <a:ea typeface="Consolas"/>
                <a:cs typeface="Consolas"/>
                <a:sym typeface="Consolas"/>
              </a:rPr>
              <a:t>getElementById</a:t>
            </a:r>
            <a:r>
              <a:rPr lang="en" sz="1400" dirty="0">
                <a:solidFill>
                  <a:srgbClr val="0000CD"/>
                </a:solidFill>
                <a:highlight>
                  <a:srgbClr val="FFFFFF"/>
                </a:highlight>
                <a:latin typeface="Courier" pitchFamily="2" charset="0"/>
                <a:ea typeface="Consolas"/>
                <a:cs typeface="Consolas"/>
                <a:sym typeface="Consolas"/>
              </a:rPr>
              <a:t>('demo').</a:t>
            </a:r>
            <a:r>
              <a:rPr lang="en" sz="1400" b="1" i="0" u="none" strike="noStrike" cap="none" dirty="0">
                <a:solidFill>
                  <a:srgbClr val="0000CD"/>
                </a:solidFill>
                <a:latin typeface="Courier" pitchFamily="2" charset="0"/>
                <a:ea typeface="Consolas"/>
                <a:cs typeface="Consolas"/>
                <a:sym typeface="Consolas"/>
              </a:rPr>
              <a:t>innerHTML</a:t>
            </a:r>
            <a:r>
              <a:rPr lang="en" sz="1400" b="0" i="0" u="none" strike="noStrike" cap="none" dirty="0">
                <a:solidFill>
                  <a:srgbClr val="0000CD"/>
                </a:solidFill>
                <a:highlight>
                  <a:srgbClr val="FFFFFF"/>
                </a:highlight>
                <a:latin typeface="Courier" pitchFamily="2" charset="0"/>
                <a:ea typeface="Consolas"/>
                <a:cs typeface="Consolas"/>
                <a:sym typeface="Consolas"/>
              </a:rPr>
              <a:t> = </a:t>
            </a:r>
            <a:r>
              <a:rPr lang="en" sz="1400" dirty="0">
                <a:solidFill>
                  <a:srgbClr val="0000CD"/>
                </a:solidFill>
                <a:highlight>
                  <a:srgbClr val="FFFFFF"/>
                </a:highlight>
                <a:latin typeface="Courier" pitchFamily="2" charset="0"/>
                <a:ea typeface="Consolas"/>
                <a:cs typeface="Consolas"/>
                <a:sym typeface="Consolas"/>
              </a:rPr>
              <a:t>'Hi!';</a:t>
            </a:r>
            <a:endParaRPr lang="en" sz="1400" b="0" i="0" u="none" strike="noStrike" cap="none" dirty="0">
              <a:solidFill>
                <a:srgbClr val="0000CD"/>
              </a:solidFill>
              <a:highlight>
                <a:srgbClr val="FFFFFF"/>
              </a:highlight>
              <a:latin typeface="Courier" pitchFamily="2" charset="0"/>
              <a:ea typeface="Consolas"/>
              <a:cs typeface="Consolas"/>
              <a:sym typeface="Consolas"/>
            </a:endParaRPr>
          </a:p>
          <a:p>
            <a:pPr marL="0" marR="0" lvl="0" indent="0" algn="l" rtl="0">
              <a:lnSpc>
                <a:spcPct val="100000"/>
              </a:lnSpc>
              <a:spcBef>
                <a:spcPts val="0"/>
              </a:spcBef>
              <a:spcAft>
                <a:spcPts val="0"/>
              </a:spcAft>
              <a:buClr>
                <a:schemeClr val="dk2"/>
              </a:buClr>
              <a:buSzPct val="25000"/>
              <a:buFont typeface="Source Code Pro"/>
              <a:buNone/>
            </a:pPr>
            <a:r>
              <a:rPr lang="en" sz="1400" b="0" i="0" u="none" strike="noStrike" cap="none" dirty="0">
                <a:solidFill>
                  <a:srgbClr val="0000CD"/>
                </a:solidFill>
                <a:highlight>
                  <a:srgbClr val="FFFFFF"/>
                </a:highlight>
                <a:latin typeface="Courier" pitchFamily="2" charset="0"/>
                <a:ea typeface="Consolas"/>
                <a:cs typeface="Consolas"/>
                <a:sym typeface="Consolas"/>
              </a:rPr>
              <a:t>    &lt;/script&gt;</a:t>
            </a:r>
            <a:br>
              <a:rPr lang="en" sz="1400" b="0" i="0" u="none" strike="noStrike" cap="none" dirty="0">
                <a:solidFill>
                  <a:srgbClr val="0000CD"/>
                </a:solidFill>
                <a:highlight>
                  <a:srgbClr val="FFFFFF"/>
                </a:highlight>
                <a:latin typeface="Courier" pitchFamily="2" charset="0"/>
                <a:ea typeface="Consolas"/>
                <a:cs typeface="Consolas"/>
                <a:sym typeface="Consolas"/>
              </a:rPr>
            </a:br>
            <a:r>
              <a:rPr lang="en" sz="1400" dirty="0">
                <a:solidFill>
                  <a:srgbClr val="0000CD"/>
                </a:solidFill>
                <a:highlight>
                  <a:srgbClr val="FFFFFF"/>
                </a:highlight>
                <a:latin typeface="Courier" pitchFamily="2" charset="0"/>
                <a:ea typeface="Consolas"/>
                <a:cs typeface="Consolas"/>
                <a:sym typeface="Consolas"/>
              </a:rPr>
              <a:t>  </a:t>
            </a:r>
            <a:r>
              <a:rPr lang="en" sz="1400" b="0" i="0" u="none" strike="noStrike" cap="none" dirty="0">
                <a:solidFill>
                  <a:srgbClr val="0000CD"/>
                </a:solidFill>
                <a:highlight>
                  <a:srgbClr val="FFFFFF"/>
                </a:highlight>
                <a:latin typeface="Courier" pitchFamily="2" charset="0"/>
                <a:ea typeface="Consolas"/>
                <a:cs typeface="Consolas"/>
                <a:sym typeface="Consolas"/>
              </a:rPr>
              <a:t>&lt;/body&gt;</a:t>
            </a:r>
            <a:br>
              <a:rPr lang="en" sz="1400" b="0" i="0" u="none" strike="noStrike" cap="none" dirty="0">
                <a:solidFill>
                  <a:srgbClr val="0000CD"/>
                </a:solidFill>
                <a:highlight>
                  <a:srgbClr val="FFFFFF"/>
                </a:highlight>
                <a:latin typeface="Courier" pitchFamily="2" charset="0"/>
                <a:ea typeface="Consolas"/>
                <a:cs typeface="Consolas"/>
                <a:sym typeface="Consolas"/>
              </a:rPr>
            </a:br>
            <a:r>
              <a:rPr lang="en" sz="1400" b="0" i="0" u="none" strike="noStrike" cap="none" dirty="0">
                <a:solidFill>
                  <a:srgbClr val="0000CD"/>
                </a:solidFill>
                <a:highlight>
                  <a:srgbClr val="FFFFFF"/>
                </a:highlight>
                <a:latin typeface="Courier" pitchFamily="2" charset="0"/>
                <a:ea typeface="Consolas"/>
                <a:cs typeface="Consolas"/>
                <a:sym typeface="Consolas"/>
              </a:rPr>
              <a:t>&lt;/html&gt;</a:t>
            </a:r>
          </a:p>
        </p:txBody>
      </p:sp>
      <p:sp>
        <p:nvSpPr>
          <p:cNvPr id="86" name="Shape 86"/>
          <p:cNvSpPr txBox="1">
            <a:spLocks noGrp="1"/>
          </p:cNvSpPr>
          <p:nvPr>
            <p:ph type="body" idx="1"/>
          </p:nvPr>
        </p:nvSpPr>
        <p:spPr>
          <a:xfrm>
            <a:off x="189781" y="987765"/>
            <a:ext cx="8642519" cy="1970337"/>
          </a:xfrm>
          <a:prstGeom prst="rect">
            <a:avLst/>
          </a:prstGeom>
          <a:noFill/>
          <a:ln>
            <a:noFill/>
          </a:ln>
        </p:spPr>
        <p:txBody>
          <a:bodyPr lIns="91425" tIns="91425" rIns="91425" bIns="91425" anchor="t" anchorCtr="0">
            <a:noAutofit/>
          </a:bodyPr>
          <a:lstStyle/>
          <a:p>
            <a:pPr marL="457200" marR="0" lvl="0" indent="-304800" algn="l" rtl="0">
              <a:lnSpc>
                <a:spcPct val="100000"/>
              </a:lnSpc>
              <a:spcBef>
                <a:spcPts val="0"/>
              </a:spcBef>
              <a:spcAft>
                <a:spcPts val="0"/>
              </a:spcAft>
              <a:buClr>
                <a:schemeClr val="dk2"/>
              </a:buClr>
              <a:buSzPct val="25000"/>
              <a:buFont typeface="Source Code Pro"/>
              <a:buNone/>
            </a:pPr>
            <a:r>
              <a:rPr lang="en" b="0" i="0" u="none" strike="noStrike" cap="none" dirty="0">
                <a:solidFill>
                  <a:schemeClr val="dk2"/>
                </a:solidFill>
              </a:rPr>
              <a:t>The </a:t>
            </a:r>
            <a:r>
              <a:rPr lang="en" b="1" dirty="0"/>
              <a:t>Document Object Model (DOM)</a:t>
            </a:r>
            <a:r>
              <a:rPr lang="en" b="0" i="0" u="none" strike="noStrike" cap="none" dirty="0">
                <a:solidFill>
                  <a:schemeClr val="dk2"/>
                </a:solidFill>
              </a:rPr>
              <a:t> is the Object </a:t>
            </a:r>
            <a:r>
              <a:rPr lang="en" b="0" i="0" u="none" strike="noStrike" cap="none" dirty="0" err="1">
                <a:solidFill>
                  <a:schemeClr val="dk2"/>
                </a:solidFill>
              </a:rPr>
              <a:t>represen</a:t>
            </a:r>
            <a:r>
              <a:rPr lang="en-US" b="0" i="0" u="none" strike="noStrike" cap="none" dirty="0">
                <a:solidFill>
                  <a:schemeClr val="dk2"/>
                </a:solidFill>
              </a:rPr>
              <a:t>t</a:t>
            </a:r>
            <a:r>
              <a:rPr lang="en" b="0" i="0" u="none" strike="noStrike" cap="none" dirty="0" err="1">
                <a:solidFill>
                  <a:schemeClr val="dk2"/>
                </a:solidFill>
              </a:rPr>
              <a:t>ation</a:t>
            </a:r>
            <a:r>
              <a:rPr lang="en" b="0" i="0" u="none" strike="noStrike" cap="none" dirty="0">
                <a:solidFill>
                  <a:schemeClr val="dk2"/>
                </a:solidFill>
              </a:rPr>
              <a:t> of everything in your web page.</a:t>
            </a:r>
          </a:p>
          <a:p>
            <a:pPr marL="457200" marR="0" lvl="0" indent="-304800" algn="l" rtl="0">
              <a:lnSpc>
                <a:spcPct val="100000"/>
              </a:lnSpc>
              <a:spcBef>
                <a:spcPts val="0"/>
              </a:spcBef>
              <a:spcAft>
                <a:spcPts val="0"/>
              </a:spcAft>
              <a:buClr>
                <a:schemeClr val="dk2"/>
              </a:buClr>
              <a:buSzPct val="25000"/>
              <a:buFont typeface="Source Code Pro"/>
              <a:buNone/>
            </a:pPr>
            <a:endParaRPr lang="en" dirty="0"/>
          </a:p>
          <a:p>
            <a:pPr marL="457200" indent="-304800">
              <a:lnSpc>
                <a:spcPct val="100000"/>
              </a:lnSpc>
              <a:spcAft>
                <a:spcPts val="0"/>
              </a:spcAft>
              <a:buSzPct val="25000"/>
            </a:pPr>
            <a:r>
              <a:rPr lang="en" dirty="0"/>
              <a:t>A </a:t>
            </a:r>
            <a:r>
              <a:rPr lang="en" b="1" dirty="0"/>
              <a:t>DOM node </a:t>
            </a:r>
            <a:r>
              <a:rPr lang="en" dirty="0"/>
              <a:t>is any </a:t>
            </a:r>
            <a:r>
              <a:rPr lang="en" dirty="0">
                <a:highlight>
                  <a:srgbClr val="FFFF00"/>
                </a:highlight>
              </a:rPr>
              <a:t>individual element</a:t>
            </a:r>
            <a:r>
              <a:rPr lang="en" dirty="0"/>
              <a:t> within your web page, that makes up the DOM.</a:t>
            </a:r>
          </a:p>
          <a:p>
            <a:pPr marL="457200" indent="-304800">
              <a:lnSpc>
                <a:spcPct val="100000"/>
              </a:lnSpc>
              <a:spcAft>
                <a:spcPts val="0"/>
              </a:spcAft>
              <a:buSzPct val="25000"/>
            </a:pPr>
            <a:endParaRPr lang="en" dirty="0"/>
          </a:p>
          <a:p>
            <a:pPr marL="457200" indent="-304800">
              <a:lnSpc>
                <a:spcPct val="100000"/>
              </a:lnSpc>
              <a:spcAft>
                <a:spcPts val="0"/>
              </a:spcAft>
              <a:buSzPct val="25000"/>
            </a:pPr>
            <a:r>
              <a:rPr lang="en" dirty="0"/>
              <a:t>Any item in your web page can be accessed by using the </a:t>
            </a:r>
            <a:r>
              <a:rPr lang="en" dirty="0">
                <a:solidFill>
                  <a:srgbClr val="0000CD"/>
                </a:solidFill>
                <a:highlight>
                  <a:srgbClr val="00FFFF"/>
                </a:highlight>
                <a:latin typeface="Courier" pitchFamily="2" charset="0"/>
                <a:ea typeface="Consolas"/>
                <a:cs typeface="Consolas"/>
                <a:sym typeface="Consolas"/>
              </a:rPr>
              <a:t>document</a:t>
            </a:r>
            <a:r>
              <a:rPr lang="en" dirty="0"/>
              <a:t> object.</a:t>
            </a:r>
          </a:p>
          <a:p>
            <a:pPr marL="457200" indent="-304800">
              <a:lnSpc>
                <a:spcPct val="100000"/>
              </a:lnSpc>
              <a:spcAft>
                <a:spcPts val="0"/>
              </a:spcAft>
              <a:buSzPct val="25000"/>
            </a:pPr>
            <a:r>
              <a:rPr lang="en" dirty="0"/>
              <a:t> </a:t>
            </a:r>
          </a:p>
          <a:p>
            <a:pPr marL="457200" marR="0" lvl="0" indent="-304800" algn="l" rtl="0">
              <a:lnSpc>
                <a:spcPct val="100000"/>
              </a:lnSpc>
              <a:spcBef>
                <a:spcPts val="0"/>
              </a:spcBef>
              <a:spcAft>
                <a:spcPts val="0"/>
              </a:spcAft>
              <a:buClr>
                <a:schemeClr val="dk2"/>
              </a:buClr>
              <a:buSzPct val="25000"/>
              <a:buFont typeface="Source Code Pro"/>
              <a:buNone/>
            </a:pPr>
            <a:endParaRPr lang="en" b="0" i="0" u="none" strike="noStrike" cap="none" dirty="0">
              <a:solidFill>
                <a:schemeClr val="dk2"/>
              </a:solidFill>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10053</TotalTime>
  <Words>1618</Words>
  <Application>Microsoft Macintosh PowerPoint</Application>
  <PresentationFormat>On-screen Show (16:9)</PresentationFormat>
  <Paragraphs>243</Paragraphs>
  <Slides>30</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Consolas</vt:lpstr>
      <vt:lpstr>Courier</vt:lpstr>
      <vt:lpstr>Open Sans</vt:lpstr>
      <vt:lpstr>PT Sans Narrow</vt:lpstr>
      <vt:lpstr>Source Code Pro</vt:lpstr>
      <vt:lpstr>Wingdings</vt:lpstr>
      <vt:lpstr>tropic</vt:lpstr>
      <vt:lpstr>JavaScript</vt:lpstr>
      <vt:lpstr>Old websites…</vt:lpstr>
      <vt:lpstr>Modern website example:</vt:lpstr>
      <vt:lpstr>Goals for the lesson:</vt:lpstr>
      <vt:lpstr>JavaScript can be used to</vt:lpstr>
      <vt:lpstr>Including JavaScript</vt:lpstr>
      <vt:lpstr>Including JavaScript – let’s do it!</vt:lpstr>
      <vt:lpstr>Goals for the lesson:</vt:lpstr>
      <vt:lpstr>Key terms</vt:lpstr>
      <vt:lpstr>Key terms</vt:lpstr>
      <vt:lpstr>Working with HTML elements</vt:lpstr>
      <vt:lpstr>Working with HTML elements</vt:lpstr>
      <vt:lpstr>Working with HTML elements</vt:lpstr>
      <vt:lpstr>But wait!</vt:lpstr>
      <vt:lpstr>Working with HTML elements – let’s do it!</vt:lpstr>
      <vt:lpstr>Goals for the lesson:</vt:lpstr>
      <vt:lpstr>That’s it for JavaScript with HTML</vt:lpstr>
      <vt:lpstr>PowerPoint Presentation</vt:lpstr>
      <vt:lpstr>Event listeners</vt:lpstr>
      <vt:lpstr>Events</vt:lpstr>
      <vt:lpstr>Event listeners – let’s do it!</vt:lpstr>
      <vt:lpstr>Event listeners pt. 2 – let’s do it!</vt:lpstr>
      <vt:lpstr>Goals for the lesson:</vt:lpstr>
      <vt:lpstr>That’s it for event listeners</vt:lpstr>
      <vt:lpstr>JavaScript tools</vt:lpstr>
      <vt:lpstr>JavaScript debugging</vt:lpstr>
      <vt:lpstr>PowerPoint Presentation</vt:lpstr>
      <vt:lpstr>Try it yourself!</vt:lpstr>
      <vt:lpstr>That’s it for the console</vt:lpstr>
      <vt:lpstr>References</vt:lpstr>
    </vt:vector>
  </TitlesOfParts>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cp:lastModifiedBy>Connie Chang</cp:lastModifiedBy>
  <cp:revision>92</cp:revision>
  <dcterms:modified xsi:type="dcterms:W3CDTF">2018-06-26T18:02:58Z</dcterms:modified>
</cp:coreProperties>
</file>