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3" r:id="rId2"/>
    <p:sldId id="264"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6"/>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C3AAC-1785-0D45-B12B-D142107780E7}"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6A65-BED2-DF46-9428-E56815B779D4}" type="slidenum">
              <a:rPr lang="en-US" smtClean="0"/>
              <a:t>‹#›</a:t>
            </a:fld>
            <a:endParaRPr lang="en-US"/>
          </a:p>
        </p:txBody>
      </p:sp>
    </p:spTree>
    <p:extLst>
      <p:ext uri="{BB962C8B-B14F-4D97-AF65-F5344CB8AC3E}">
        <p14:creationId xmlns:p14="http://schemas.microsoft.com/office/powerpoint/2010/main" val="428428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3797-4EA2-1131-534A-5739B0DB5B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390618-D050-ADE0-3164-B86F4451E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87E8B6-EB60-FD7F-A72A-71F5CA2CF08C}"/>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5" name="Footer Placeholder 4">
            <a:extLst>
              <a:ext uri="{FF2B5EF4-FFF2-40B4-BE49-F238E27FC236}">
                <a16:creationId xmlns:a16="http://schemas.microsoft.com/office/drawing/2014/main" id="{22E70111-CA90-1D08-D3BE-E0BC8982F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C6893-D4AA-C01D-E60A-43E1784108B0}"/>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427343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E3D1-4B39-F4A3-7D39-0EC92516F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1371F9-E220-1149-DB02-003F73514B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89BE1-7FB0-E7FC-7CCC-78638DAA723F}"/>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5" name="Footer Placeholder 4">
            <a:extLst>
              <a:ext uri="{FF2B5EF4-FFF2-40B4-BE49-F238E27FC236}">
                <a16:creationId xmlns:a16="http://schemas.microsoft.com/office/drawing/2014/main" id="{0CB60B22-74A4-0296-4617-D02CFFAE7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3DCDF-A15F-D581-86C6-A009D0111709}"/>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85383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10CA75-8675-20D8-A798-9F2A2FE1DD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01C48F-7A67-5BBF-A38A-F6F82E8FC1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53AC0-DFED-8C54-9BA5-28D4B8C51039}"/>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5" name="Footer Placeholder 4">
            <a:extLst>
              <a:ext uri="{FF2B5EF4-FFF2-40B4-BE49-F238E27FC236}">
                <a16:creationId xmlns:a16="http://schemas.microsoft.com/office/drawing/2014/main" id="{0F95E603-7F45-DC22-1D14-58D34727E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5AACA-E850-A8D6-731F-C92C2B66066A}"/>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281487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4FE4-3C89-9D34-C9AD-1F06DEF37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DDA30-7753-213E-1568-276BA159E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219A5-CA45-8F2F-36C9-BF7FAF63C825}"/>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5" name="Footer Placeholder 4">
            <a:extLst>
              <a:ext uri="{FF2B5EF4-FFF2-40B4-BE49-F238E27FC236}">
                <a16:creationId xmlns:a16="http://schemas.microsoft.com/office/drawing/2014/main" id="{ED4E738D-2BFD-5F1D-7874-208124A90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7E309-CEFC-2EBC-BDB0-AA96F07CA2D0}"/>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371069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4009-85FD-2017-F166-6601DC74F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FD3EF1-BC6A-37E6-4B30-CB1C42856B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960F1-D945-1DC9-5EBB-7D24B115A811}"/>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5" name="Footer Placeholder 4">
            <a:extLst>
              <a:ext uri="{FF2B5EF4-FFF2-40B4-BE49-F238E27FC236}">
                <a16:creationId xmlns:a16="http://schemas.microsoft.com/office/drawing/2014/main" id="{163071A4-C658-0EFC-624E-B81C973EF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6CFB9-117A-11B7-D96E-389915AB761C}"/>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180652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09D4-1DA6-9E6E-087B-B26BAD417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1A36C-D6D1-F7AD-C080-C5869F6306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3D37F9-E9D2-D1D3-DD9B-30C33CE09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2479F-9C15-22CE-F168-779A53789B70}"/>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6" name="Footer Placeholder 5">
            <a:extLst>
              <a:ext uri="{FF2B5EF4-FFF2-40B4-BE49-F238E27FC236}">
                <a16:creationId xmlns:a16="http://schemas.microsoft.com/office/drawing/2014/main" id="{55658865-3F42-FE2B-343A-719A0AC2A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CBDC30-66F6-9166-B47C-84301D009CA4}"/>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330960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D581-D57D-33E8-E350-75791999E9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3B3A6-8216-E085-8D6C-117EF0EC2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DFEB4-C083-2108-1F0E-F09C1F759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70DDFD-478A-4E08-4BDE-01F04D6D4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0CF54-B69B-66B8-60C7-91FD29C11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BF282-96C0-E261-F8E4-A9253839350A}"/>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8" name="Footer Placeholder 7">
            <a:extLst>
              <a:ext uri="{FF2B5EF4-FFF2-40B4-BE49-F238E27FC236}">
                <a16:creationId xmlns:a16="http://schemas.microsoft.com/office/drawing/2014/main" id="{B3555147-8E62-D8EC-CA77-446511923B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CC863A-C7FC-E3A3-FCFC-3DD39DA7D4F8}"/>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386433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448D-69A6-7C6D-31B9-C5D82EB77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5866C7-1347-3256-92D7-1BE1127332F8}"/>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4" name="Footer Placeholder 3">
            <a:extLst>
              <a:ext uri="{FF2B5EF4-FFF2-40B4-BE49-F238E27FC236}">
                <a16:creationId xmlns:a16="http://schemas.microsoft.com/office/drawing/2014/main" id="{C00419FA-973B-6B7C-73BC-34A632BA66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C31AA-45B6-6845-B757-FF38EB3A41E2}"/>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75750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B9384-8057-A2B0-6656-3233DE45B54B}"/>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3" name="Footer Placeholder 2">
            <a:extLst>
              <a:ext uri="{FF2B5EF4-FFF2-40B4-BE49-F238E27FC236}">
                <a16:creationId xmlns:a16="http://schemas.microsoft.com/office/drawing/2014/main" id="{A22DA786-FEF4-B025-3FE6-D14EF1DCDA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81E40B-70BF-9BD7-BD59-9DE0442BABB1}"/>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366155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10E5-910E-F1C5-A1BA-EA19568B3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620A4C-1C91-7C45-9702-C88992D03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031E00-FBAB-FD66-5FC7-5A86F067D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07DD3-715B-D3D4-BECB-3116960FB122}"/>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6" name="Footer Placeholder 5">
            <a:extLst>
              <a:ext uri="{FF2B5EF4-FFF2-40B4-BE49-F238E27FC236}">
                <a16:creationId xmlns:a16="http://schemas.microsoft.com/office/drawing/2014/main" id="{E6706C28-0AF0-AB4E-C3AF-5CC936EBE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78C27-7F89-24EA-7473-CAEE23F680D7}"/>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242495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2A70-A2BA-A6F5-C5DD-77D3E82F6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FB0E93-ADCE-BB20-BDCE-107562F54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2746E8-0A32-0EF6-2F33-84035A78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CC5D0-076F-0BEA-B54F-CAD575590D57}"/>
              </a:ext>
            </a:extLst>
          </p:cNvPr>
          <p:cNvSpPr>
            <a:spLocks noGrp="1"/>
          </p:cNvSpPr>
          <p:nvPr>
            <p:ph type="dt" sz="half" idx="10"/>
          </p:nvPr>
        </p:nvSpPr>
        <p:spPr/>
        <p:txBody>
          <a:bodyPr/>
          <a:lstStyle/>
          <a:p>
            <a:fld id="{F2CF077F-535E-9740-884D-75DCC8F3CCCF}" type="datetimeFigureOut">
              <a:rPr lang="en-US" smtClean="0"/>
              <a:t>11/3/24</a:t>
            </a:fld>
            <a:endParaRPr lang="en-US"/>
          </a:p>
        </p:txBody>
      </p:sp>
      <p:sp>
        <p:nvSpPr>
          <p:cNvPr id="6" name="Footer Placeholder 5">
            <a:extLst>
              <a:ext uri="{FF2B5EF4-FFF2-40B4-BE49-F238E27FC236}">
                <a16:creationId xmlns:a16="http://schemas.microsoft.com/office/drawing/2014/main" id="{0CDE8C68-5709-323C-A8D2-111C47C8F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08004-CDDF-01B9-AC9C-8E69B7561F24}"/>
              </a:ext>
            </a:extLst>
          </p:cNvPr>
          <p:cNvSpPr>
            <a:spLocks noGrp="1"/>
          </p:cNvSpPr>
          <p:nvPr>
            <p:ph type="sldNum" sz="quarter" idx="12"/>
          </p:nvPr>
        </p:nvSpPr>
        <p:spPr/>
        <p:txBody>
          <a:bodyPr/>
          <a:lstStyle/>
          <a:p>
            <a:fld id="{29AB4E51-AA10-7C48-9433-E3DBB7D9131A}" type="slidenum">
              <a:rPr lang="en-US" smtClean="0"/>
              <a:t>‹#›</a:t>
            </a:fld>
            <a:endParaRPr lang="en-US"/>
          </a:p>
        </p:txBody>
      </p:sp>
    </p:spTree>
    <p:extLst>
      <p:ext uri="{BB962C8B-B14F-4D97-AF65-F5344CB8AC3E}">
        <p14:creationId xmlns:p14="http://schemas.microsoft.com/office/powerpoint/2010/main" val="291327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0023BD-C3E1-EA42-2B0E-5619C1BF20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CC79D1-9921-C42E-FD7C-B6B586411B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09C12-B86A-598F-571F-945AFD7FB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CF077F-535E-9740-884D-75DCC8F3CCCF}" type="datetimeFigureOut">
              <a:rPr lang="en-US" smtClean="0"/>
              <a:t>11/3/24</a:t>
            </a:fld>
            <a:endParaRPr lang="en-US"/>
          </a:p>
        </p:txBody>
      </p:sp>
      <p:sp>
        <p:nvSpPr>
          <p:cNvPr id="5" name="Footer Placeholder 4">
            <a:extLst>
              <a:ext uri="{FF2B5EF4-FFF2-40B4-BE49-F238E27FC236}">
                <a16:creationId xmlns:a16="http://schemas.microsoft.com/office/drawing/2014/main" id="{AC74950E-1426-61DD-B1D3-963D026FF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74BDE4-7758-2988-BE05-58A115C02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AB4E51-AA10-7C48-9433-E3DBB7D9131A}" type="slidenum">
              <a:rPr lang="en-US" smtClean="0"/>
              <a:t>‹#›</a:t>
            </a:fld>
            <a:endParaRPr lang="en-US"/>
          </a:p>
        </p:txBody>
      </p:sp>
    </p:spTree>
    <p:extLst>
      <p:ext uri="{BB962C8B-B14F-4D97-AF65-F5344CB8AC3E}">
        <p14:creationId xmlns:p14="http://schemas.microsoft.com/office/powerpoint/2010/main" val="1553925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9A1890EF-30D9-739A-8EA0-269FCADB0438}"/>
              </a:ext>
            </a:extLst>
          </p:cNvPr>
          <p:cNvPicPr>
            <a:picLocks noChangeAspect="1"/>
          </p:cNvPicPr>
          <p:nvPr/>
        </p:nvPicPr>
        <p:blipFill rotWithShape="1">
          <a:blip r:embed="rId2"/>
          <a:srcRect l="8211" r="6837" b="-1"/>
          <a:stretch/>
        </p:blipFill>
        <p:spPr>
          <a:xfrm>
            <a:off x="1" y="10"/>
            <a:ext cx="9669642" cy="6857990"/>
          </a:xfrm>
          <a:prstGeom prst="rect">
            <a:avLst/>
          </a:prstGeom>
        </p:spPr>
      </p:pic>
      <p:sp>
        <p:nvSpPr>
          <p:cNvPr id="31" name="Rectangle 3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C15DFA-1EFD-4DB4-A4FB-B95B27CD01F0}"/>
              </a:ext>
            </a:extLst>
          </p:cNvPr>
          <p:cNvSpPr>
            <a:spLocks noGrp="1"/>
          </p:cNvSpPr>
          <p:nvPr>
            <p:ph type="title"/>
          </p:nvPr>
        </p:nvSpPr>
        <p:spPr>
          <a:xfrm>
            <a:off x="7465905" y="477981"/>
            <a:ext cx="4410523" cy="5870864"/>
          </a:xfrm>
          <a:noFill/>
        </p:spPr>
        <p:txBody>
          <a:bodyPr vert="horz" lIns="91440" tIns="45720" rIns="91440" bIns="45720" rtlCol="0" anchor="b">
            <a:normAutofit/>
          </a:bodyPr>
          <a:lstStyle/>
          <a:p>
            <a:pPr algn="ctr"/>
            <a:br>
              <a:rPr lang="en-US" sz="2800" dirty="0"/>
            </a:br>
            <a:r>
              <a:rPr lang="en-US" sz="2800" dirty="0"/>
              <a:t> </a:t>
            </a:r>
            <a:br>
              <a:rPr lang="en-US" sz="2800" dirty="0"/>
            </a:br>
            <a:endParaRPr lang="en-US" sz="2800" dirty="0"/>
          </a:p>
        </p:txBody>
      </p:sp>
      <p:sp>
        <p:nvSpPr>
          <p:cNvPr id="4" name="TextBox 3">
            <a:extLst>
              <a:ext uri="{FF2B5EF4-FFF2-40B4-BE49-F238E27FC236}">
                <a16:creationId xmlns:a16="http://schemas.microsoft.com/office/drawing/2014/main" id="{E0096D59-C265-F32C-7687-3BFB9599D8B3}"/>
              </a:ext>
            </a:extLst>
          </p:cNvPr>
          <p:cNvSpPr txBox="1"/>
          <p:nvPr/>
        </p:nvSpPr>
        <p:spPr>
          <a:xfrm>
            <a:off x="6348845" y="1551563"/>
            <a:ext cx="5809230" cy="984885"/>
          </a:xfrm>
          <a:prstGeom prst="rect">
            <a:avLst/>
          </a:prstGeom>
          <a:noFill/>
        </p:spPr>
        <p:txBody>
          <a:bodyPr wrap="square" rtlCol="0">
            <a:spAutoFit/>
          </a:bodyPr>
          <a:lstStyle/>
          <a:p>
            <a:pPr algn="ct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Name: Shashank Baluni</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98348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 List">
            <a:extLst>
              <a:ext uri="{FF2B5EF4-FFF2-40B4-BE49-F238E27FC236}">
                <a16:creationId xmlns:a16="http://schemas.microsoft.com/office/drawing/2014/main" id="{238C950E-A2A7-79B4-4243-C048D6F91F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D7ACC456-A194-B533-4ABC-C6CAD1CD0FE9}"/>
              </a:ext>
            </a:extLst>
          </p:cNvPr>
          <p:cNvSpPr txBox="1"/>
          <p:nvPr/>
        </p:nvSpPr>
        <p:spPr>
          <a:xfrm>
            <a:off x="3013364" y="238991"/>
            <a:ext cx="2628900" cy="21717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57B76FDC-7054-239D-0D98-6E3ABFBAAF42}"/>
              </a:ext>
            </a:extLst>
          </p:cNvPr>
          <p:cNvSpPr txBox="1"/>
          <p:nvPr/>
        </p:nvSpPr>
        <p:spPr>
          <a:xfrm>
            <a:off x="6548985" y="1222420"/>
            <a:ext cx="4908190" cy="4401205"/>
          </a:xfrm>
          <a:prstGeom prst="rect">
            <a:avLst/>
          </a:prstGeom>
          <a:noFill/>
        </p:spPr>
        <p:txBody>
          <a:bodyPr wrap="square" rtlCol="0">
            <a:spAutoFit/>
          </a:bodyPr>
          <a:lstStyle/>
          <a:p>
            <a:r>
              <a:rPr lang="en-US" sz="2000" b="1" u="sng" kern="1200" dirty="0">
                <a:solidFill>
                  <a:schemeClr val="tx2"/>
                </a:solidFill>
                <a:latin typeface="+mj-lt"/>
                <a:ea typeface="+mj-ea"/>
                <a:cs typeface="+mj-cs"/>
              </a:rPr>
              <a:t>AGENDA</a:t>
            </a:r>
          </a:p>
          <a:p>
            <a:endParaRPr lang="en-US" sz="2000" kern="1200" dirty="0">
              <a:solidFill>
                <a:schemeClr val="tx2"/>
              </a:solidFill>
              <a:latin typeface="+mj-lt"/>
              <a:ea typeface="+mj-ea"/>
              <a:cs typeface="+mj-cs"/>
            </a:endParaRPr>
          </a:p>
          <a:p>
            <a:pPr marL="285750" indent="-285750">
              <a:buFont typeface="Wingdings" pitchFamily="2" charset="2"/>
              <a:buChar char="ü"/>
            </a:pPr>
            <a:r>
              <a:rPr lang="en-US" sz="2000" kern="1200" dirty="0" err="1">
                <a:solidFill>
                  <a:schemeClr val="tx2"/>
                </a:solidFill>
                <a:latin typeface="+mj-lt"/>
                <a:ea typeface="+mj-ea"/>
                <a:cs typeface="+mj-cs"/>
              </a:rPr>
              <a:t>BigMart</a:t>
            </a:r>
            <a:r>
              <a:rPr lang="en-US" sz="2000" kern="1200" dirty="0">
                <a:solidFill>
                  <a:schemeClr val="tx2"/>
                </a:solidFill>
                <a:latin typeface="+mj-lt"/>
                <a:ea typeface="+mj-ea"/>
                <a:cs typeface="+mj-cs"/>
              </a:rPr>
              <a:t> E-Commerce Store Dashboard</a:t>
            </a:r>
          </a:p>
          <a:p>
            <a:pPr marL="285750" indent="-285750">
              <a:buFont typeface="Wingdings" pitchFamily="2" charset="2"/>
              <a:buChar char="ü"/>
            </a:pPr>
            <a:endParaRPr lang="en-US" sz="2000" kern="1200" dirty="0">
              <a:solidFill>
                <a:schemeClr val="tx2"/>
              </a:solidFill>
              <a:latin typeface="+mj-lt"/>
              <a:ea typeface="+mj-ea"/>
              <a:cs typeface="+mj-cs"/>
            </a:endParaRPr>
          </a:p>
          <a:p>
            <a:pPr marL="285750" indent="-285750">
              <a:buFont typeface="Wingdings" pitchFamily="2" charset="2"/>
              <a:buChar char="ü"/>
            </a:pPr>
            <a:endParaRPr lang="en-US" sz="2000" kern="1200" dirty="0">
              <a:solidFill>
                <a:schemeClr val="tx2"/>
              </a:solidFill>
              <a:latin typeface="+mj-lt"/>
              <a:ea typeface="+mj-ea"/>
              <a:cs typeface="+mj-cs"/>
            </a:endParaRPr>
          </a:p>
          <a:p>
            <a:pPr marL="285750" indent="-285750">
              <a:buFont typeface="Wingdings" pitchFamily="2" charset="2"/>
              <a:buChar char="ü"/>
            </a:pPr>
            <a:r>
              <a:rPr lang="en-US" sz="2000" kern="1200" dirty="0">
                <a:solidFill>
                  <a:schemeClr val="tx2"/>
                </a:solidFill>
                <a:latin typeface="+mj-lt"/>
                <a:ea typeface="+mj-ea"/>
                <a:cs typeface="+mj-cs"/>
              </a:rPr>
              <a:t>Walkthrough of the Dashboard</a:t>
            </a:r>
          </a:p>
          <a:p>
            <a:pPr marL="285750" indent="-285750">
              <a:buFont typeface="Wingdings" pitchFamily="2" charset="2"/>
              <a:buChar char="ü"/>
            </a:pPr>
            <a:endParaRPr lang="en-US" sz="2000" kern="1200" dirty="0">
              <a:solidFill>
                <a:schemeClr val="tx2"/>
              </a:solidFill>
              <a:latin typeface="+mj-lt"/>
              <a:ea typeface="+mj-ea"/>
              <a:cs typeface="+mj-cs"/>
            </a:endParaRPr>
          </a:p>
          <a:p>
            <a:pPr marL="285750" indent="-285750">
              <a:buFont typeface="Wingdings" pitchFamily="2" charset="2"/>
              <a:buChar char="ü"/>
            </a:pPr>
            <a:endParaRPr lang="en-US" sz="2000" kern="1200" dirty="0">
              <a:solidFill>
                <a:schemeClr val="tx2"/>
              </a:solidFill>
              <a:latin typeface="+mj-lt"/>
              <a:ea typeface="+mj-ea"/>
              <a:cs typeface="+mj-cs"/>
            </a:endParaRPr>
          </a:p>
          <a:p>
            <a:pPr marL="285750" indent="-285750">
              <a:buFont typeface="Wingdings" pitchFamily="2" charset="2"/>
              <a:buChar char="ü"/>
            </a:pPr>
            <a:r>
              <a:rPr lang="en-US" sz="2000" kern="1200" dirty="0">
                <a:solidFill>
                  <a:schemeClr val="tx2"/>
                </a:solidFill>
                <a:latin typeface="+mj-lt"/>
                <a:ea typeface="+mj-ea"/>
                <a:cs typeface="+mj-cs"/>
              </a:rPr>
              <a:t>Design Principles Followed in the Dashboard</a:t>
            </a:r>
          </a:p>
          <a:p>
            <a:pPr marL="285750" indent="-285750">
              <a:buFont typeface="Wingdings" pitchFamily="2" charset="2"/>
              <a:buChar char="ü"/>
            </a:pPr>
            <a:endParaRPr lang="en-US" sz="2000" kern="1200" dirty="0">
              <a:solidFill>
                <a:schemeClr val="tx2"/>
              </a:solidFill>
              <a:latin typeface="+mj-lt"/>
              <a:ea typeface="+mj-ea"/>
              <a:cs typeface="+mj-cs"/>
            </a:endParaRPr>
          </a:p>
          <a:p>
            <a:pPr marL="285750" indent="-285750">
              <a:buFont typeface="Wingdings" pitchFamily="2" charset="2"/>
              <a:buChar char="ü"/>
            </a:pPr>
            <a:endParaRPr lang="en-US" sz="2000" kern="1200" dirty="0">
              <a:solidFill>
                <a:schemeClr val="tx2"/>
              </a:solidFill>
              <a:latin typeface="+mj-lt"/>
              <a:ea typeface="+mj-ea"/>
              <a:cs typeface="+mj-cs"/>
            </a:endParaRPr>
          </a:p>
          <a:p>
            <a:pPr marL="285750" indent="-285750">
              <a:buFont typeface="Wingdings" pitchFamily="2" charset="2"/>
              <a:buChar char="ü"/>
            </a:pPr>
            <a:r>
              <a:rPr lang="en-US" sz="2000" kern="1200" dirty="0">
                <a:solidFill>
                  <a:schemeClr val="tx2"/>
                </a:solidFill>
                <a:latin typeface="+mj-lt"/>
                <a:ea typeface="+mj-ea"/>
                <a:cs typeface="+mj-cs"/>
              </a:rPr>
              <a:t>How is </a:t>
            </a:r>
            <a:r>
              <a:rPr lang="en-US" sz="2000" kern="1200" dirty="0" err="1">
                <a:solidFill>
                  <a:schemeClr val="tx2"/>
                </a:solidFill>
                <a:latin typeface="+mj-lt"/>
                <a:ea typeface="+mj-ea"/>
                <a:cs typeface="+mj-cs"/>
              </a:rPr>
              <a:t>BigMart</a:t>
            </a:r>
            <a:r>
              <a:rPr lang="en-US" sz="2000" kern="1200" dirty="0">
                <a:solidFill>
                  <a:schemeClr val="tx2"/>
                </a:solidFill>
                <a:latin typeface="+mj-lt"/>
                <a:ea typeface="+mj-ea"/>
                <a:cs typeface="+mj-cs"/>
              </a:rPr>
              <a:t> performing?</a:t>
            </a:r>
            <a:br>
              <a:rPr lang="en-US" sz="2000" kern="1200" dirty="0">
                <a:solidFill>
                  <a:schemeClr val="tx2"/>
                </a:solidFill>
                <a:latin typeface="+mj-lt"/>
                <a:ea typeface="+mj-ea"/>
                <a:cs typeface="+mj-cs"/>
              </a:rPr>
            </a:br>
            <a:endParaRPr lang="en-US" sz="2000" dirty="0"/>
          </a:p>
        </p:txBody>
      </p:sp>
    </p:spTree>
    <p:extLst>
      <p:ext uri="{BB962C8B-B14F-4D97-AF65-F5344CB8AC3E}">
        <p14:creationId xmlns:p14="http://schemas.microsoft.com/office/powerpoint/2010/main" val="162728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00E1-3F91-4086-4491-F59040541096}"/>
              </a:ext>
            </a:extLst>
          </p:cNvPr>
          <p:cNvSpPr>
            <a:spLocks noGrp="1"/>
          </p:cNvSpPr>
          <p:nvPr>
            <p:ph type="title"/>
          </p:nvPr>
        </p:nvSpPr>
        <p:spPr>
          <a:xfrm>
            <a:off x="297872" y="365125"/>
            <a:ext cx="11589328" cy="393411"/>
          </a:xfrm>
        </p:spPr>
        <p:txBody>
          <a:bodyPr>
            <a:noAutofit/>
          </a:bodyPr>
          <a:lstStyle/>
          <a:p>
            <a:r>
              <a:rPr lang="en-US" sz="2800" b="1" dirty="0" err="1"/>
              <a:t>BigMart</a:t>
            </a:r>
            <a:r>
              <a:rPr lang="en-US" sz="2800" b="1" dirty="0"/>
              <a:t> E-Commerce Store Dashboard</a:t>
            </a:r>
          </a:p>
        </p:txBody>
      </p:sp>
      <p:pic>
        <p:nvPicPr>
          <p:cNvPr id="4" name="Picture 3" descr="A screenshot of a computer&#10;&#10;Description automatically generated">
            <a:extLst>
              <a:ext uri="{FF2B5EF4-FFF2-40B4-BE49-F238E27FC236}">
                <a16:creationId xmlns:a16="http://schemas.microsoft.com/office/drawing/2014/main" id="{A901C8B7-8664-701D-4D58-BF9389EB45FA}"/>
              </a:ext>
            </a:extLst>
          </p:cNvPr>
          <p:cNvPicPr>
            <a:picLocks noChangeAspect="1"/>
          </p:cNvPicPr>
          <p:nvPr/>
        </p:nvPicPr>
        <p:blipFill>
          <a:blip r:embed="rId2"/>
          <a:stretch>
            <a:fillRect/>
          </a:stretch>
        </p:blipFill>
        <p:spPr>
          <a:xfrm>
            <a:off x="381005" y="1559287"/>
            <a:ext cx="8856514" cy="4937505"/>
          </a:xfrm>
          <a:prstGeom prst="rect">
            <a:avLst/>
          </a:prstGeom>
        </p:spPr>
      </p:pic>
      <p:sp>
        <p:nvSpPr>
          <p:cNvPr id="6" name="TextBox 5">
            <a:extLst>
              <a:ext uri="{FF2B5EF4-FFF2-40B4-BE49-F238E27FC236}">
                <a16:creationId xmlns:a16="http://schemas.microsoft.com/office/drawing/2014/main" id="{F3E4ACCB-F4F3-706B-379C-678F0F81FE8C}"/>
              </a:ext>
            </a:extLst>
          </p:cNvPr>
          <p:cNvSpPr txBox="1"/>
          <p:nvPr/>
        </p:nvSpPr>
        <p:spPr>
          <a:xfrm>
            <a:off x="248177" y="820623"/>
            <a:ext cx="11678780" cy="646331"/>
          </a:xfrm>
          <a:prstGeom prst="rect">
            <a:avLst/>
          </a:prstGeom>
          <a:noFill/>
        </p:spPr>
        <p:txBody>
          <a:bodyPr wrap="square" rtlCol="0">
            <a:spAutoFit/>
          </a:bodyPr>
          <a:lstStyle/>
          <a:p>
            <a:r>
              <a:rPr lang="en-US" sz="1200" i="1" dirty="0" err="1"/>
              <a:t>BigMart</a:t>
            </a:r>
            <a:r>
              <a:rPr lang="en-US" sz="1200" i="1" dirty="0"/>
              <a:t> (fictitious name) is an office supply retail store in the western region of the US and in 2011 they started their online store which sells products ranging from electronics to art supplies. With a vast amount of data at their disposal, they need a way to transform it into actionable insights to make informed business decisions. This dashboard provides a quick and informative overview of the online store's performance, including sales trends, geographic reach, top-selling products, customer behavior, and shipping efficiency.</a:t>
            </a:r>
          </a:p>
        </p:txBody>
      </p:sp>
      <p:sp>
        <p:nvSpPr>
          <p:cNvPr id="12" name="TextBox 11">
            <a:extLst>
              <a:ext uri="{FF2B5EF4-FFF2-40B4-BE49-F238E27FC236}">
                <a16:creationId xmlns:a16="http://schemas.microsoft.com/office/drawing/2014/main" id="{AE0A14D0-8792-534B-7C61-523F1D301F51}"/>
              </a:ext>
            </a:extLst>
          </p:cNvPr>
          <p:cNvSpPr txBox="1"/>
          <p:nvPr/>
        </p:nvSpPr>
        <p:spPr>
          <a:xfrm>
            <a:off x="9382991" y="1549823"/>
            <a:ext cx="2438395" cy="4955203"/>
          </a:xfrm>
          <a:prstGeom prst="rect">
            <a:avLst/>
          </a:prstGeom>
          <a:solidFill>
            <a:schemeClr val="tx2">
              <a:lumMod val="10000"/>
              <a:lumOff val="90000"/>
            </a:schemeClr>
          </a:solidFill>
        </p:spPr>
        <p:txBody>
          <a:bodyPr wrap="square" rtlCol="0">
            <a:spAutoFit/>
          </a:bodyPr>
          <a:lstStyle/>
          <a:p>
            <a:r>
              <a:rPr lang="en-US" sz="1200" dirty="0"/>
              <a:t>On day-to-day basis, the interest is in knowing:</a:t>
            </a:r>
          </a:p>
          <a:p>
            <a:endParaRPr lang="en-US" sz="1200" dirty="0"/>
          </a:p>
          <a:p>
            <a:endParaRPr lang="en-US" sz="1200" dirty="0"/>
          </a:p>
          <a:p>
            <a:pPr marL="285750" indent="-285750">
              <a:buFont typeface="Wingdings" pitchFamily="2" charset="2"/>
              <a:buChar char="ü"/>
            </a:pPr>
            <a:r>
              <a:rPr lang="en-US" sz="1200" dirty="0"/>
              <a:t>Sales trends over time and any trend breaks due to holidays.</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Top-performing categories and products.</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Most valuable customer, customer acquisition and retention.</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Geographical sales distribution with top and bottom performing cities.</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Efficiency of order fulfillment (average days to ship since ordered).</a:t>
            </a:r>
          </a:p>
          <a:p>
            <a:endParaRPr lang="en-US" sz="1200" dirty="0"/>
          </a:p>
          <a:p>
            <a:endParaRPr lang="en-US" sz="800" dirty="0"/>
          </a:p>
          <a:p>
            <a:endParaRPr lang="en-US" sz="800" dirty="0"/>
          </a:p>
          <a:p>
            <a:endParaRPr lang="en-US" sz="1200" dirty="0"/>
          </a:p>
          <a:p>
            <a:endParaRPr lang="en-US" sz="1200" dirty="0"/>
          </a:p>
        </p:txBody>
      </p:sp>
    </p:spTree>
    <p:extLst>
      <p:ext uri="{BB962C8B-B14F-4D97-AF65-F5344CB8AC3E}">
        <p14:creationId xmlns:p14="http://schemas.microsoft.com/office/powerpoint/2010/main" val="61789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00E1-3F91-4086-4491-F59040541096}"/>
              </a:ext>
            </a:extLst>
          </p:cNvPr>
          <p:cNvSpPr>
            <a:spLocks noGrp="1"/>
          </p:cNvSpPr>
          <p:nvPr>
            <p:ph type="title"/>
          </p:nvPr>
        </p:nvSpPr>
        <p:spPr>
          <a:xfrm>
            <a:off x="297872" y="365125"/>
            <a:ext cx="11589328" cy="393411"/>
          </a:xfrm>
        </p:spPr>
        <p:txBody>
          <a:bodyPr>
            <a:noAutofit/>
          </a:bodyPr>
          <a:lstStyle/>
          <a:p>
            <a:r>
              <a:rPr lang="en-US" sz="2800" b="1" dirty="0"/>
              <a:t>Walkthrough of the Dashboard</a:t>
            </a:r>
          </a:p>
        </p:txBody>
      </p:sp>
      <p:pic>
        <p:nvPicPr>
          <p:cNvPr id="4" name="Picture 3" descr="A screenshot of a computer&#10;&#10;Description automatically generated">
            <a:extLst>
              <a:ext uri="{FF2B5EF4-FFF2-40B4-BE49-F238E27FC236}">
                <a16:creationId xmlns:a16="http://schemas.microsoft.com/office/drawing/2014/main" id="{A901C8B7-8664-701D-4D58-BF9389EB45FA}"/>
              </a:ext>
            </a:extLst>
          </p:cNvPr>
          <p:cNvPicPr>
            <a:picLocks noChangeAspect="1"/>
          </p:cNvPicPr>
          <p:nvPr/>
        </p:nvPicPr>
        <p:blipFill>
          <a:blip r:embed="rId2"/>
          <a:stretch>
            <a:fillRect/>
          </a:stretch>
        </p:blipFill>
        <p:spPr>
          <a:xfrm>
            <a:off x="2107631" y="1923435"/>
            <a:ext cx="8191496" cy="4566758"/>
          </a:xfrm>
          <a:prstGeom prst="rect">
            <a:avLst/>
          </a:prstGeom>
        </p:spPr>
      </p:pic>
      <p:sp>
        <p:nvSpPr>
          <p:cNvPr id="7" name="Rectangle 6">
            <a:extLst>
              <a:ext uri="{FF2B5EF4-FFF2-40B4-BE49-F238E27FC236}">
                <a16:creationId xmlns:a16="http://schemas.microsoft.com/office/drawing/2014/main" id="{E5269976-907F-303D-2E38-B2BAEBDFD229}"/>
              </a:ext>
            </a:extLst>
          </p:cNvPr>
          <p:cNvSpPr/>
          <p:nvPr/>
        </p:nvSpPr>
        <p:spPr>
          <a:xfrm>
            <a:off x="2140529" y="2410689"/>
            <a:ext cx="1288473" cy="1631374"/>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a:extLst>
              <a:ext uri="{FF2B5EF4-FFF2-40B4-BE49-F238E27FC236}">
                <a16:creationId xmlns:a16="http://schemas.microsoft.com/office/drawing/2014/main" id="{4373ABB1-7054-EBF3-80D2-53E020A59A67}"/>
              </a:ext>
            </a:extLst>
          </p:cNvPr>
          <p:cNvSpPr/>
          <p:nvPr/>
        </p:nvSpPr>
        <p:spPr>
          <a:xfrm>
            <a:off x="207818" y="1955959"/>
            <a:ext cx="1769922" cy="1348350"/>
          </a:xfrm>
          <a:prstGeom prst="wedgeRectCallout">
            <a:avLst>
              <a:gd name="adj1" fmla="val 58798"/>
              <a:gd name="adj2" fmla="val 25899"/>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Current Year and Month Sales and YoY and MoM Growth</a:t>
            </a:r>
          </a:p>
          <a:p>
            <a:pPr algn="ctr"/>
            <a:r>
              <a:rPr lang="en-US" sz="1000" dirty="0">
                <a:solidFill>
                  <a:schemeClr val="tx1"/>
                </a:solidFill>
              </a:rPr>
              <a:t>Company’s sales this year and growth from last year. It also shows sales in the latest month and growth during latest 4 months.</a:t>
            </a:r>
          </a:p>
        </p:txBody>
      </p:sp>
      <p:sp>
        <p:nvSpPr>
          <p:cNvPr id="10" name="Rectangle 9">
            <a:extLst>
              <a:ext uri="{FF2B5EF4-FFF2-40B4-BE49-F238E27FC236}">
                <a16:creationId xmlns:a16="http://schemas.microsoft.com/office/drawing/2014/main" id="{AE1CDB41-9720-0D27-7568-B2CAF58DADFB}"/>
              </a:ext>
            </a:extLst>
          </p:cNvPr>
          <p:cNvSpPr/>
          <p:nvPr/>
        </p:nvSpPr>
        <p:spPr>
          <a:xfrm>
            <a:off x="3470567" y="2410689"/>
            <a:ext cx="4083623" cy="163137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57903BC-B61C-CF98-73FA-FC0476BB25BD}"/>
              </a:ext>
            </a:extLst>
          </p:cNvPr>
          <p:cNvSpPr/>
          <p:nvPr/>
        </p:nvSpPr>
        <p:spPr>
          <a:xfrm>
            <a:off x="7623468" y="2410687"/>
            <a:ext cx="2601187" cy="1631375"/>
          </a:xfrm>
          <a:prstGeom prst="rect">
            <a:avLst/>
          </a:prstGeom>
          <a:noFill/>
          <a:ln>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a:extLst>
              <a:ext uri="{FF2B5EF4-FFF2-40B4-BE49-F238E27FC236}">
                <a16:creationId xmlns:a16="http://schemas.microsoft.com/office/drawing/2014/main" id="{807914E6-1B62-2C65-ADBD-DA5BC720B6E7}"/>
              </a:ext>
            </a:extLst>
          </p:cNvPr>
          <p:cNvSpPr/>
          <p:nvPr/>
        </p:nvSpPr>
        <p:spPr>
          <a:xfrm>
            <a:off x="10425553" y="2296391"/>
            <a:ext cx="1659073" cy="1465118"/>
          </a:xfrm>
          <a:prstGeom prst="wedgeRectCallout">
            <a:avLst>
              <a:gd name="adj1" fmla="val -60426"/>
              <a:gd name="adj2" fmla="val 31557"/>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Sales Geographical Distribution </a:t>
            </a:r>
          </a:p>
          <a:p>
            <a:pPr algn="ctr"/>
            <a:r>
              <a:rPr lang="en-US" sz="1000" b="1" dirty="0">
                <a:solidFill>
                  <a:schemeClr val="tx1"/>
                </a:solidFill>
              </a:rPr>
              <a:t>(Density Heatmap)</a:t>
            </a:r>
          </a:p>
          <a:p>
            <a:pPr algn="ctr"/>
            <a:r>
              <a:rPr lang="en-US" sz="1000" dirty="0">
                <a:solidFill>
                  <a:schemeClr val="tx1"/>
                </a:solidFill>
              </a:rPr>
              <a:t>Sales across cities in the West with white dots highlighting the cities with the highest sales and sales decreases as the gradient of blue color reduces.</a:t>
            </a:r>
          </a:p>
        </p:txBody>
      </p:sp>
      <p:sp>
        <p:nvSpPr>
          <p:cNvPr id="11" name="TextBox 10">
            <a:extLst>
              <a:ext uri="{FF2B5EF4-FFF2-40B4-BE49-F238E27FC236}">
                <a16:creationId xmlns:a16="http://schemas.microsoft.com/office/drawing/2014/main" id="{9BF372AC-1234-589F-337A-D136A71C4FA3}"/>
              </a:ext>
            </a:extLst>
          </p:cNvPr>
          <p:cNvSpPr txBox="1"/>
          <p:nvPr/>
        </p:nvSpPr>
        <p:spPr>
          <a:xfrm>
            <a:off x="356757" y="768745"/>
            <a:ext cx="9867897" cy="1015663"/>
          </a:xfrm>
          <a:prstGeom prst="rect">
            <a:avLst/>
          </a:prstGeom>
          <a:noFill/>
        </p:spPr>
        <p:txBody>
          <a:bodyPr wrap="square" rtlCol="0">
            <a:spAutoFit/>
          </a:bodyPr>
          <a:lstStyle/>
          <a:p>
            <a:r>
              <a:rPr lang="en-US" sz="1200" b="1" i="1" u="sng" dirty="0"/>
              <a:t>About the data</a:t>
            </a:r>
            <a:r>
              <a:rPr lang="en-US" sz="1200" dirty="0"/>
              <a:t>  </a:t>
            </a:r>
            <a:r>
              <a:rPr lang="en-US" sz="1200" i="1" dirty="0"/>
              <a:t>(Reference: https://</a:t>
            </a:r>
            <a:r>
              <a:rPr lang="en-US" sz="1200" i="1" dirty="0" err="1"/>
              <a:t>www.kaggle.com</a:t>
            </a:r>
            <a:r>
              <a:rPr lang="en-US" sz="1200" i="1" dirty="0"/>
              <a:t>/datasets)</a:t>
            </a:r>
          </a:p>
          <a:p>
            <a:r>
              <a:rPr lang="en-US" sz="1200" b="1" dirty="0"/>
              <a:t>Sales Data: </a:t>
            </a:r>
            <a:r>
              <a:rPr lang="en-US" sz="1200" dirty="0"/>
              <a:t>This dataset includes transaction-level details such as order date, product category, sales amount, profit, quantity sold, and customer details. It was sourced from the client's internal sales database.</a:t>
            </a:r>
          </a:p>
          <a:p>
            <a:r>
              <a:rPr lang="en-US" sz="1200" b="1" dirty="0"/>
              <a:t>Geographical Data</a:t>
            </a:r>
            <a:r>
              <a:rPr lang="en-US" sz="1200" dirty="0"/>
              <a:t>: Contains location details of sales transactions, including city and state information, derived from the sales records. </a:t>
            </a:r>
          </a:p>
          <a:p>
            <a:r>
              <a:rPr lang="en-US" sz="1200" i="1" dirty="0"/>
              <a:t>These datasets offer a holistic view of the business, covering sales, customer behavior, and geographical insights.</a:t>
            </a:r>
          </a:p>
        </p:txBody>
      </p:sp>
      <p:sp>
        <p:nvSpPr>
          <p:cNvPr id="12" name="Rectangle 11">
            <a:extLst>
              <a:ext uri="{FF2B5EF4-FFF2-40B4-BE49-F238E27FC236}">
                <a16:creationId xmlns:a16="http://schemas.microsoft.com/office/drawing/2014/main" id="{3FDBD600-5604-ECB3-5259-C4D771DA222F}"/>
              </a:ext>
            </a:extLst>
          </p:cNvPr>
          <p:cNvSpPr/>
          <p:nvPr/>
        </p:nvSpPr>
        <p:spPr>
          <a:xfrm>
            <a:off x="2126680" y="4122725"/>
            <a:ext cx="2632354" cy="2297414"/>
          </a:xfrm>
          <a:prstGeom prst="rect">
            <a:avLst/>
          </a:prstGeom>
          <a:noFill/>
          <a:ln>
            <a:solidFill>
              <a:schemeClr val="accent3">
                <a:lumMod val="60000"/>
                <a:lumOff val="4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9E0FFC-9901-D289-138A-44B1B5F7F0CA}"/>
              </a:ext>
            </a:extLst>
          </p:cNvPr>
          <p:cNvSpPr/>
          <p:nvPr/>
        </p:nvSpPr>
        <p:spPr>
          <a:xfrm>
            <a:off x="4873341" y="4122723"/>
            <a:ext cx="2680849" cy="2330027"/>
          </a:xfrm>
          <a:prstGeom prst="rect">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221B1F-BB83-422E-E2A8-C429BD41ACB2}"/>
              </a:ext>
            </a:extLst>
          </p:cNvPr>
          <p:cNvSpPr/>
          <p:nvPr/>
        </p:nvSpPr>
        <p:spPr>
          <a:xfrm>
            <a:off x="7613078" y="4122723"/>
            <a:ext cx="2611578" cy="2330027"/>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ular Callout 14">
            <a:extLst>
              <a:ext uri="{FF2B5EF4-FFF2-40B4-BE49-F238E27FC236}">
                <a16:creationId xmlns:a16="http://schemas.microsoft.com/office/drawing/2014/main" id="{627FADBA-9B48-FCE0-DDD3-B83A20B7C41E}"/>
              </a:ext>
            </a:extLst>
          </p:cNvPr>
          <p:cNvSpPr/>
          <p:nvPr/>
        </p:nvSpPr>
        <p:spPr>
          <a:xfrm>
            <a:off x="207818" y="4206814"/>
            <a:ext cx="1769922" cy="1536889"/>
          </a:xfrm>
          <a:prstGeom prst="wedgeRectCallout">
            <a:avLst>
              <a:gd name="adj1" fmla="val 58715"/>
              <a:gd name="adj2" fmla="val 67430"/>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Sales by Product Category</a:t>
            </a:r>
          </a:p>
          <a:p>
            <a:pPr algn="ctr"/>
            <a:r>
              <a:rPr lang="en-US" sz="1000" dirty="0">
                <a:solidFill>
                  <a:schemeClr val="tx1"/>
                </a:solidFill>
              </a:rPr>
              <a:t>Company’s sales by product category with bubble size representing the volume of the sales. It also provides the average times it takes to ship an order with maximum no. of days to ship being 7 days.</a:t>
            </a:r>
          </a:p>
        </p:txBody>
      </p:sp>
      <p:sp>
        <p:nvSpPr>
          <p:cNvPr id="16" name="Rectangular Callout 15">
            <a:extLst>
              <a:ext uri="{FF2B5EF4-FFF2-40B4-BE49-F238E27FC236}">
                <a16:creationId xmlns:a16="http://schemas.microsoft.com/office/drawing/2014/main" id="{5A13E21E-8535-CD38-30EA-0A8C685EF82C}"/>
              </a:ext>
            </a:extLst>
          </p:cNvPr>
          <p:cNvSpPr/>
          <p:nvPr/>
        </p:nvSpPr>
        <p:spPr>
          <a:xfrm>
            <a:off x="10425554" y="4206813"/>
            <a:ext cx="1659072" cy="1019813"/>
          </a:xfrm>
          <a:prstGeom prst="wedgeRectCallout">
            <a:avLst>
              <a:gd name="adj1" fmla="val -62698"/>
              <a:gd name="adj2" fmla="val 3291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Customer Acquisition and Retention</a:t>
            </a:r>
          </a:p>
          <a:p>
            <a:pPr algn="ctr"/>
            <a:r>
              <a:rPr lang="en-US" sz="1000" dirty="0">
                <a:solidFill>
                  <a:schemeClr val="tx1"/>
                </a:solidFill>
              </a:rPr>
              <a:t>The customer with the highest orders and total and new customers over time.</a:t>
            </a:r>
          </a:p>
        </p:txBody>
      </p:sp>
      <p:sp>
        <p:nvSpPr>
          <p:cNvPr id="17" name="Line Callout 2 16">
            <a:extLst>
              <a:ext uri="{FF2B5EF4-FFF2-40B4-BE49-F238E27FC236}">
                <a16:creationId xmlns:a16="http://schemas.microsoft.com/office/drawing/2014/main" id="{66B80F1F-A5E2-1DCA-E81A-B78BF59C78A3}"/>
              </a:ext>
            </a:extLst>
          </p:cNvPr>
          <p:cNvSpPr/>
          <p:nvPr/>
        </p:nvSpPr>
        <p:spPr>
          <a:xfrm>
            <a:off x="10429018" y="5808517"/>
            <a:ext cx="1655608" cy="589397"/>
          </a:xfrm>
          <a:prstGeom prst="borderCallout2">
            <a:avLst>
              <a:gd name="adj1" fmla="val 104430"/>
              <a:gd name="adj2" fmla="val 28123"/>
              <a:gd name="adj3" fmla="val 137830"/>
              <a:gd name="adj4" fmla="val 13713"/>
              <a:gd name="adj5" fmla="val 139153"/>
              <a:gd name="adj6" fmla="val -230466"/>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Top Selling Products</a:t>
            </a:r>
          </a:p>
          <a:p>
            <a:pPr algn="ctr"/>
            <a:r>
              <a:rPr lang="en-US" sz="1000" dirty="0">
                <a:solidFill>
                  <a:schemeClr val="tx1"/>
                </a:solidFill>
              </a:rPr>
              <a:t>Top 10 Products by sales in descending order.</a:t>
            </a:r>
          </a:p>
        </p:txBody>
      </p:sp>
      <p:cxnSp>
        <p:nvCxnSpPr>
          <p:cNvPr id="19" name="Straight Connector 18">
            <a:extLst>
              <a:ext uri="{FF2B5EF4-FFF2-40B4-BE49-F238E27FC236}">
                <a16:creationId xmlns:a16="http://schemas.microsoft.com/office/drawing/2014/main" id="{926DF63A-9B44-85C5-EE84-EDC878555AD2}"/>
              </a:ext>
            </a:extLst>
          </p:cNvPr>
          <p:cNvCxnSpPr>
            <a:cxnSpLocks/>
          </p:cNvCxnSpPr>
          <p:nvPr/>
        </p:nvCxnSpPr>
        <p:spPr>
          <a:xfrm flipV="1">
            <a:off x="6608615" y="6452750"/>
            <a:ext cx="0" cy="1766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ular Callout 20">
            <a:extLst>
              <a:ext uri="{FF2B5EF4-FFF2-40B4-BE49-F238E27FC236}">
                <a16:creationId xmlns:a16="http://schemas.microsoft.com/office/drawing/2014/main" id="{B4B64A63-6D6B-7E23-1A1C-4C5F2AE395AD}"/>
              </a:ext>
            </a:extLst>
          </p:cNvPr>
          <p:cNvSpPr/>
          <p:nvPr/>
        </p:nvSpPr>
        <p:spPr>
          <a:xfrm>
            <a:off x="9445343" y="1400681"/>
            <a:ext cx="2452256" cy="683075"/>
          </a:xfrm>
          <a:prstGeom prst="wedgeRectCallout">
            <a:avLst>
              <a:gd name="adj1" fmla="val -130317"/>
              <a:gd name="adj2" fmla="val 92292"/>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Monthly Sales Trend and Forecast</a:t>
            </a:r>
          </a:p>
          <a:p>
            <a:pPr algn="ctr"/>
            <a:r>
              <a:rPr lang="en-US" sz="1000" dirty="0">
                <a:solidFill>
                  <a:schemeClr val="tx1"/>
                </a:solidFill>
              </a:rPr>
              <a:t>Company’s actual monthly sales starting Jan’2011 through Dec’2014 and 12 months of estimated sales for year 2015. </a:t>
            </a:r>
          </a:p>
        </p:txBody>
      </p:sp>
    </p:spTree>
    <p:extLst>
      <p:ext uri="{BB962C8B-B14F-4D97-AF65-F5344CB8AC3E}">
        <p14:creationId xmlns:p14="http://schemas.microsoft.com/office/powerpoint/2010/main" val="58773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00E1-3F91-4086-4491-F59040541096}"/>
              </a:ext>
            </a:extLst>
          </p:cNvPr>
          <p:cNvSpPr>
            <a:spLocks noGrp="1"/>
          </p:cNvSpPr>
          <p:nvPr>
            <p:ph type="title"/>
          </p:nvPr>
        </p:nvSpPr>
        <p:spPr>
          <a:xfrm>
            <a:off x="297872" y="365125"/>
            <a:ext cx="11589328" cy="393411"/>
          </a:xfrm>
        </p:spPr>
        <p:txBody>
          <a:bodyPr>
            <a:noAutofit/>
          </a:bodyPr>
          <a:lstStyle/>
          <a:p>
            <a:r>
              <a:rPr lang="en-US" sz="2800" b="1" dirty="0"/>
              <a:t>Design Principles Followed in the Dashboard</a:t>
            </a:r>
          </a:p>
        </p:txBody>
      </p:sp>
      <p:sp>
        <p:nvSpPr>
          <p:cNvPr id="12" name="TextBox 11">
            <a:extLst>
              <a:ext uri="{FF2B5EF4-FFF2-40B4-BE49-F238E27FC236}">
                <a16:creationId xmlns:a16="http://schemas.microsoft.com/office/drawing/2014/main" id="{E4497E7C-32BA-AF64-3C63-E6082FB5A61B}"/>
              </a:ext>
            </a:extLst>
          </p:cNvPr>
          <p:cNvSpPr txBox="1"/>
          <p:nvPr/>
        </p:nvSpPr>
        <p:spPr>
          <a:xfrm>
            <a:off x="2535382" y="1101771"/>
            <a:ext cx="9351818" cy="5632311"/>
          </a:xfrm>
          <a:prstGeom prst="rect">
            <a:avLst/>
          </a:prstGeom>
          <a:noFill/>
        </p:spPr>
        <p:txBody>
          <a:bodyPr wrap="square">
            <a:spAutoFit/>
          </a:bodyPr>
          <a:lstStyle/>
          <a:p>
            <a:r>
              <a:rPr lang="en-US" sz="1200" dirty="0"/>
              <a:t>The dashboard displays a clear selection of metrics relevant to the online store's performance, such as sales growth, top-selling products, and customer behavior. This makes it easy for a user to focus on the key insights.</a:t>
            </a:r>
          </a:p>
          <a:p>
            <a:r>
              <a:rPr lang="en-US" sz="1200" dirty="0"/>
              <a:t> </a:t>
            </a:r>
          </a:p>
          <a:p>
            <a:r>
              <a:rPr lang="en-US" sz="1200" dirty="0"/>
              <a:t>The use of charts like line chart with estimate, geographical density heat map, bubble chart, bar chart and area chart make the data easy to understand at a glance. Each chart is chosen to display the correct information in a simplest way, and which is easy to interpret.</a:t>
            </a:r>
          </a:p>
          <a:p>
            <a:pPr marL="285750" indent="-285750">
              <a:buFont typeface="Arial" panose="020B0604020202020204" pitchFamily="34" charset="0"/>
              <a:buChar char="•"/>
            </a:pPr>
            <a:endParaRPr lang="en-US" sz="1200" dirty="0"/>
          </a:p>
          <a:p>
            <a:r>
              <a:rPr lang="en-US" sz="1200" dirty="0"/>
              <a:t>The information is organized in a logical way, with sections grouped by theme (sales performance, product usage, customer behavior) and arranged in a visually clear layout so that the user is not lost in all the information provided by the dashboard.</a:t>
            </a:r>
          </a:p>
          <a:p>
            <a:pPr marL="285750" indent="-285750">
              <a:buFont typeface="Arial" panose="020B0604020202020204" pitchFamily="34" charset="0"/>
              <a:buChar char="•"/>
            </a:pPr>
            <a:endParaRPr lang="en-US" sz="1200" dirty="0"/>
          </a:p>
          <a:p>
            <a:r>
              <a:rPr lang="en-US" sz="1200" dirty="0"/>
              <a:t>Colors are chosen strategically to differentiate sections and highlight important data points. Text is clear and concise, avoiding jargon. Green and red colors in growth are used to show positive and negative change.</a:t>
            </a:r>
          </a:p>
          <a:p>
            <a:pPr marL="285750" indent="-285750">
              <a:buFont typeface="Arial" panose="020B0604020202020204" pitchFamily="34" charset="0"/>
              <a:buChar char="•"/>
            </a:pPr>
            <a:endParaRPr lang="en-US" sz="1200" dirty="0"/>
          </a:p>
          <a:p>
            <a:r>
              <a:rPr lang="en-US" sz="1200" dirty="0"/>
              <a:t>The dashboard allows for interactivity, such as filtering data by state, product category or time period, to provide deeper insights. Even using sheets as filters to apply suitable actions to the other relevant sheets. This makes the dashboard more interactive with less messy visuals.</a:t>
            </a:r>
          </a:p>
          <a:p>
            <a:pPr marL="285750" indent="-285750">
              <a:buFont typeface="Arial" panose="020B0604020202020204" pitchFamily="34" charset="0"/>
              <a:buChar char="•"/>
            </a:pPr>
            <a:endParaRPr lang="en-US" sz="1200" dirty="0"/>
          </a:p>
          <a:p>
            <a:r>
              <a:rPr lang="en-US" sz="1200" dirty="0"/>
              <a:t>Wherever the text is long to read, proper tooltips are added. For some charts like most valuable customer, there is additional information in the tooltip about the customer acquired date. This helps provide more details with less cluttered views.</a:t>
            </a:r>
          </a:p>
          <a:p>
            <a:pPr marL="285750" indent="-285750">
              <a:buFont typeface="Arial" panose="020B0604020202020204" pitchFamily="34" charset="0"/>
              <a:buChar char="•"/>
            </a:pPr>
            <a:endParaRPr lang="en-US" sz="1200" dirty="0"/>
          </a:p>
          <a:p>
            <a:r>
              <a:rPr lang="en-US" sz="1200" dirty="0"/>
              <a:t>The dashboard includes parameters like "Choose the Metric", "State/City", and "Choose N Size". These limit visuals while maintaining functionality to explore various metrics such as sales, profit, profit margin, orders, and customers.</a:t>
            </a:r>
          </a:p>
          <a:p>
            <a:endParaRPr lang="en-US" sz="1200" b="1" dirty="0"/>
          </a:p>
          <a:p>
            <a:r>
              <a:rPr lang="en-US" sz="1200" dirty="0"/>
              <a:t>Included minimum days and maximum days to ship benchmarks for average days to ship to inform whether it’s good or bad. Provided historical data for yearly and monthly growth comparison can provide better context for interpreting the store's performance.</a:t>
            </a:r>
          </a:p>
          <a:p>
            <a:pPr marL="285750" indent="-285750">
              <a:buFont typeface="Arial" panose="020B0604020202020204" pitchFamily="34" charset="0"/>
              <a:buChar char="•"/>
            </a:pPr>
            <a:endParaRPr lang="en-US" sz="1200" dirty="0"/>
          </a:p>
          <a:p>
            <a:r>
              <a:rPr lang="en-US" sz="1200" dirty="0"/>
              <a:t>Visualized trends in sales and other metrics like profit, orders, customers, etc. over time with trend lines and forecasts to help predict future performance. This also helps to see seasonality in the data like sales are usually higher close to holidays.</a:t>
            </a:r>
          </a:p>
          <a:p>
            <a:pPr marL="285750" indent="-285750">
              <a:buFont typeface="Arial" panose="020B0604020202020204" pitchFamily="34" charset="0"/>
              <a:buChar char="•"/>
            </a:pPr>
            <a:endParaRPr lang="en-US" sz="1200" dirty="0"/>
          </a:p>
          <a:p>
            <a:r>
              <a:rPr lang="en-US" sz="1200" dirty="0"/>
              <a:t>The dashboard offers actionable insights for business decisions by highlighting areas of improvement, like the bottom 3 states or cities, and successes, such as top states, most valuable customer, and highest-selling products, to boost and sustain sales.</a:t>
            </a:r>
          </a:p>
        </p:txBody>
      </p:sp>
      <p:sp>
        <p:nvSpPr>
          <p:cNvPr id="14" name="Rectangle 13">
            <a:extLst>
              <a:ext uri="{FF2B5EF4-FFF2-40B4-BE49-F238E27FC236}">
                <a16:creationId xmlns:a16="http://schemas.microsoft.com/office/drawing/2014/main" id="{CF17E904-0498-6F2F-4F2F-4DFB1BC3E210}"/>
              </a:ext>
            </a:extLst>
          </p:cNvPr>
          <p:cNvSpPr/>
          <p:nvPr/>
        </p:nvSpPr>
        <p:spPr>
          <a:xfrm>
            <a:off x="394855" y="1165560"/>
            <a:ext cx="2140527" cy="39341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Focus on Key Metrics</a:t>
            </a:r>
          </a:p>
        </p:txBody>
      </p:sp>
      <p:sp>
        <p:nvSpPr>
          <p:cNvPr id="15" name="Rectangle 14">
            <a:extLst>
              <a:ext uri="{FF2B5EF4-FFF2-40B4-BE49-F238E27FC236}">
                <a16:creationId xmlns:a16="http://schemas.microsoft.com/office/drawing/2014/main" id="{DA5F7A27-2B0F-20BA-3E4D-E6A46E98AE61}"/>
              </a:ext>
            </a:extLst>
          </p:cNvPr>
          <p:cNvSpPr/>
          <p:nvPr/>
        </p:nvSpPr>
        <p:spPr>
          <a:xfrm>
            <a:off x="394854" y="1702424"/>
            <a:ext cx="2140528" cy="3934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Visually Appealing Charts</a:t>
            </a:r>
          </a:p>
        </p:txBody>
      </p:sp>
      <p:sp>
        <p:nvSpPr>
          <p:cNvPr id="16" name="Rectangle 15">
            <a:extLst>
              <a:ext uri="{FF2B5EF4-FFF2-40B4-BE49-F238E27FC236}">
                <a16:creationId xmlns:a16="http://schemas.microsoft.com/office/drawing/2014/main" id="{ADA17293-6E4A-E146-890B-EDC5775FBC0B}"/>
              </a:ext>
            </a:extLst>
          </p:cNvPr>
          <p:cNvSpPr/>
          <p:nvPr/>
        </p:nvSpPr>
        <p:spPr>
          <a:xfrm>
            <a:off x="394854" y="2239288"/>
            <a:ext cx="2140528" cy="39341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Clear Hierarchy and Layout</a:t>
            </a:r>
          </a:p>
        </p:txBody>
      </p:sp>
      <p:sp>
        <p:nvSpPr>
          <p:cNvPr id="17" name="Rectangle 16">
            <a:extLst>
              <a:ext uri="{FF2B5EF4-FFF2-40B4-BE49-F238E27FC236}">
                <a16:creationId xmlns:a16="http://schemas.microsoft.com/office/drawing/2014/main" id="{16F4587C-78F9-59E7-1EEA-581BC8A7B033}"/>
              </a:ext>
            </a:extLst>
          </p:cNvPr>
          <p:cNvSpPr/>
          <p:nvPr/>
        </p:nvSpPr>
        <p:spPr>
          <a:xfrm>
            <a:off x="394854" y="2776152"/>
            <a:ext cx="2140528" cy="3934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Color and Text Usage</a:t>
            </a:r>
          </a:p>
        </p:txBody>
      </p:sp>
      <p:sp>
        <p:nvSpPr>
          <p:cNvPr id="18" name="Rectangle 17">
            <a:extLst>
              <a:ext uri="{FF2B5EF4-FFF2-40B4-BE49-F238E27FC236}">
                <a16:creationId xmlns:a16="http://schemas.microsoft.com/office/drawing/2014/main" id="{A2887FC1-FAE5-C0B6-64A6-C265DFA03E59}"/>
              </a:ext>
            </a:extLst>
          </p:cNvPr>
          <p:cNvSpPr/>
          <p:nvPr/>
        </p:nvSpPr>
        <p:spPr>
          <a:xfrm>
            <a:off x="394854" y="3313016"/>
            <a:ext cx="2140528" cy="39341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Interactivity</a:t>
            </a:r>
          </a:p>
        </p:txBody>
      </p:sp>
      <p:sp>
        <p:nvSpPr>
          <p:cNvPr id="19" name="Rectangle 18">
            <a:extLst>
              <a:ext uri="{FF2B5EF4-FFF2-40B4-BE49-F238E27FC236}">
                <a16:creationId xmlns:a16="http://schemas.microsoft.com/office/drawing/2014/main" id="{B0D30A47-7E7C-1817-DF60-C66C67D7B477}"/>
              </a:ext>
            </a:extLst>
          </p:cNvPr>
          <p:cNvSpPr/>
          <p:nvPr/>
        </p:nvSpPr>
        <p:spPr>
          <a:xfrm>
            <a:off x="394854" y="3849880"/>
            <a:ext cx="2140528" cy="3934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Tooltips</a:t>
            </a:r>
          </a:p>
        </p:txBody>
      </p:sp>
      <p:sp>
        <p:nvSpPr>
          <p:cNvPr id="20" name="Rectangle 19">
            <a:extLst>
              <a:ext uri="{FF2B5EF4-FFF2-40B4-BE49-F238E27FC236}">
                <a16:creationId xmlns:a16="http://schemas.microsoft.com/office/drawing/2014/main" id="{205237D7-818F-DF97-6757-9C0C01ADA358}"/>
              </a:ext>
            </a:extLst>
          </p:cNvPr>
          <p:cNvSpPr/>
          <p:nvPr/>
        </p:nvSpPr>
        <p:spPr>
          <a:xfrm>
            <a:off x="394854" y="4386744"/>
            <a:ext cx="2140528" cy="39341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Parameters</a:t>
            </a:r>
          </a:p>
        </p:txBody>
      </p:sp>
      <p:sp>
        <p:nvSpPr>
          <p:cNvPr id="21" name="Rectangle 20">
            <a:extLst>
              <a:ext uri="{FF2B5EF4-FFF2-40B4-BE49-F238E27FC236}">
                <a16:creationId xmlns:a16="http://schemas.microsoft.com/office/drawing/2014/main" id="{EF33D843-6FC9-DEB1-DFCC-2B1C9ABF240C}"/>
              </a:ext>
            </a:extLst>
          </p:cNvPr>
          <p:cNvSpPr/>
          <p:nvPr/>
        </p:nvSpPr>
        <p:spPr>
          <a:xfrm>
            <a:off x="394854" y="4948188"/>
            <a:ext cx="2140528" cy="3934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Comparative Analysis</a:t>
            </a:r>
          </a:p>
        </p:txBody>
      </p:sp>
      <p:sp>
        <p:nvSpPr>
          <p:cNvPr id="22" name="Rectangle 21">
            <a:extLst>
              <a:ext uri="{FF2B5EF4-FFF2-40B4-BE49-F238E27FC236}">
                <a16:creationId xmlns:a16="http://schemas.microsoft.com/office/drawing/2014/main" id="{8919EF9C-D20D-8B5D-5593-A9DD224EEB1E}"/>
              </a:ext>
            </a:extLst>
          </p:cNvPr>
          <p:cNvSpPr/>
          <p:nvPr/>
        </p:nvSpPr>
        <p:spPr>
          <a:xfrm>
            <a:off x="394854" y="5485052"/>
            <a:ext cx="2140528" cy="39341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Trend Lines and Forecasts</a:t>
            </a:r>
          </a:p>
        </p:txBody>
      </p:sp>
      <p:sp>
        <p:nvSpPr>
          <p:cNvPr id="23" name="Rectangle 22">
            <a:extLst>
              <a:ext uri="{FF2B5EF4-FFF2-40B4-BE49-F238E27FC236}">
                <a16:creationId xmlns:a16="http://schemas.microsoft.com/office/drawing/2014/main" id="{AD7CF481-D705-3E07-D2B5-639588892A1D}"/>
              </a:ext>
            </a:extLst>
          </p:cNvPr>
          <p:cNvSpPr/>
          <p:nvPr/>
        </p:nvSpPr>
        <p:spPr>
          <a:xfrm>
            <a:off x="394854" y="6021916"/>
            <a:ext cx="2140528" cy="3934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Actionable Insights</a:t>
            </a:r>
          </a:p>
        </p:txBody>
      </p:sp>
    </p:spTree>
    <p:extLst>
      <p:ext uri="{BB962C8B-B14F-4D97-AF65-F5344CB8AC3E}">
        <p14:creationId xmlns:p14="http://schemas.microsoft.com/office/powerpoint/2010/main" val="169073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00E1-3F91-4086-4491-F59040541096}"/>
              </a:ext>
            </a:extLst>
          </p:cNvPr>
          <p:cNvSpPr>
            <a:spLocks noGrp="1"/>
          </p:cNvSpPr>
          <p:nvPr>
            <p:ph type="title"/>
          </p:nvPr>
        </p:nvSpPr>
        <p:spPr>
          <a:xfrm>
            <a:off x="297872" y="365125"/>
            <a:ext cx="11589328" cy="393411"/>
          </a:xfrm>
        </p:spPr>
        <p:txBody>
          <a:bodyPr>
            <a:noAutofit/>
          </a:bodyPr>
          <a:lstStyle/>
          <a:p>
            <a:r>
              <a:rPr lang="en-US" sz="2800" b="1" dirty="0"/>
              <a:t>How is </a:t>
            </a:r>
            <a:r>
              <a:rPr lang="en-US" sz="2800" b="1" dirty="0" err="1"/>
              <a:t>BigMart</a:t>
            </a:r>
            <a:r>
              <a:rPr lang="en-US" sz="2800" b="1" dirty="0"/>
              <a:t> performing?</a:t>
            </a:r>
          </a:p>
        </p:txBody>
      </p:sp>
      <p:sp>
        <p:nvSpPr>
          <p:cNvPr id="5" name="TextBox 4">
            <a:extLst>
              <a:ext uri="{FF2B5EF4-FFF2-40B4-BE49-F238E27FC236}">
                <a16:creationId xmlns:a16="http://schemas.microsoft.com/office/drawing/2014/main" id="{EB17DCD3-B0D1-B0FE-B747-30E2E96ABECB}"/>
              </a:ext>
            </a:extLst>
          </p:cNvPr>
          <p:cNvSpPr txBox="1"/>
          <p:nvPr/>
        </p:nvSpPr>
        <p:spPr>
          <a:xfrm>
            <a:off x="405245" y="5353826"/>
            <a:ext cx="11353802" cy="1323439"/>
          </a:xfrm>
          <a:prstGeom prst="rect">
            <a:avLst/>
          </a:prstGeom>
          <a:noFill/>
        </p:spPr>
        <p:txBody>
          <a:bodyPr wrap="square">
            <a:spAutoFit/>
          </a:bodyPr>
          <a:lstStyle/>
          <a:p>
            <a:pPr marL="0" marR="0">
              <a:spcBef>
                <a:spcPts val="0"/>
              </a:spcBef>
              <a:spcAft>
                <a:spcPts val="0"/>
              </a:spcAft>
            </a:pPr>
            <a:r>
              <a:rPr lang="en-US" sz="1200" b="1" u="sng" kern="0" dirty="0">
                <a:effectLst/>
                <a:ea typeface="Times New Roman" panose="02020603050405020304" pitchFamily="18" charset="0"/>
                <a:cs typeface="Times New Roman" panose="02020603050405020304" pitchFamily="18" charset="0"/>
              </a:rPr>
              <a:t>Future Enhancements:</a:t>
            </a:r>
          </a:p>
          <a:p>
            <a:pPr marL="0" marR="0">
              <a:spcBef>
                <a:spcPts val="0"/>
              </a:spcBef>
              <a:spcAft>
                <a:spcPts val="0"/>
              </a:spcAft>
            </a:pPr>
            <a:endParaRPr lang="en-US" sz="800" u="sng" kern="100"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200" b="1" kern="0" dirty="0">
                <a:effectLst/>
                <a:ea typeface="Times New Roman" panose="02020603050405020304" pitchFamily="18" charset="0"/>
                <a:cs typeface="Times New Roman" panose="02020603050405020304" pitchFamily="18" charset="0"/>
              </a:rPr>
              <a:t>Geographic Reach:</a:t>
            </a:r>
            <a:r>
              <a:rPr lang="en-US" sz="1200" kern="0" dirty="0">
                <a:effectLst/>
                <a:ea typeface="Times New Roman" panose="02020603050405020304" pitchFamily="18" charset="0"/>
                <a:cs typeface="Times New Roman" panose="02020603050405020304" pitchFamily="18" charset="0"/>
              </a:rPr>
              <a:t> While the top states and cities are displayed, analyzing sales growth by region might reveal underperforming areas for targeted marketing efforts.</a:t>
            </a:r>
            <a:endParaRPr lang="en-US" sz="1200" kern="100"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200" b="1" kern="0" dirty="0">
                <a:effectLst/>
                <a:ea typeface="Times New Roman" panose="02020603050405020304" pitchFamily="18" charset="0"/>
                <a:cs typeface="Times New Roman" panose="02020603050405020304" pitchFamily="18" charset="0"/>
              </a:rPr>
              <a:t>Product Category Insights:</a:t>
            </a:r>
            <a:r>
              <a:rPr lang="en-US" sz="1200" kern="0" dirty="0">
                <a:effectLst/>
                <a:ea typeface="Times New Roman" panose="02020603050405020304" pitchFamily="18" charset="0"/>
                <a:cs typeface="Times New Roman" panose="02020603050405020304" pitchFamily="18" charset="0"/>
              </a:rPr>
              <a:t> The bubble chart for sales by category offers a limited view. A deeper dive into category performance, including growth rates or sub-category analysis, could identify areas for improvement or promotion.</a:t>
            </a:r>
            <a:endParaRPr lang="en-US" sz="1200" kern="100"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200" b="1" kern="0" dirty="0">
                <a:effectLst/>
                <a:ea typeface="Times New Roman" panose="02020603050405020304" pitchFamily="18" charset="0"/>
                <a:cs typeface="Times New Roman" panose="02020603050405020304" pitchFamily="18" charset="0"/>
              </a:rPr>
              <a:t>Delivery Optimization:</a:t>
            </a:r>
            <a:r>
              <a:rPr lang="en-US" sz="1200" kern="0" dirty="0">
                <a:effectLst/>
                <a:ea typeface="Times New Roman" panose="02020603050405020304" pitchFamily="18" charset="0"/>
                <a:cs typeface="Times New Roman" panose="02020603050405020304" pitchFamily="18" charset="0"/>
              </a:rPr>
              <a:t> The average days to ship is a basic metric. Examining shipping costs or customer satisfaction with delivery speed could provide a more holistic view of the fulfillment process.</a:t>
            </a:r>
            <a:endParaRPr lang="en-US" sz="1200" kern="100" dirty="0">
              <a:effectLst/>
              <a:ea typeface="Aptos" panose="020B0004020202020204" pitchFamily="34" charset="0"/>
              <a:cs typeface="Times New Roman" panose="02020603050405020304" pitchFamily="18" charset="0"/>
            </a:endParaRPr>
          </a:p>
        </p:txBody>
      </p:sp>
      <p:sp>
        <p:nvSpPr>
          <p:cNvPr id="6" name="Rounded Rectangle 5">
            <a:extLst>
              <a:ext uri="{FF2B5EF4-FFF2-40B4-BE49-F238E27FC236}">
                <a16:creationId xmlns:a16="http://schemas.microsoft.com/office/drawing/2014/main" id="{183B2C03-063D-CC5C-88C2-3ED183BD2B30}"/>
              </a:ext>
            </a:extLst>
          </p:cNvPr>
          <p:cNvSpPr/>
          <p:nvPr/>
        </p:nvSpPr>
        <p:spPr>
          <a:xfrm>
            <a:off x="405245" y="893618"/>
            <a:ext cx="5600700" cy="1745674"/>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b="1" kern="0" dirty="0">
                <a:effectLst/>
                <a:ea typeface="Times New Roman" panose="02020603050405020304" pitchFamily="18" charset="0"/>
                <a:cs typeface="Times New Roman" panose="02020603050405020304" pitchFamily="18" charset="0"/>
              </a:rPr>
              <a:t>Sales Performance</a:t>
            </a:r>
          </a:p>
          <a:p>
            <a:pPr marL="0" marR="0" algn="ctr">
              <a:spcBef>
                <a:spcPts val="0"/>
              </a:spcBef>
              <a:spcAft>
                <a:spcPts val="0"/>
              </a:spcAft>
            </a:pPr>
            <a:endParaRPr lang="en-US" sz="800" kern="100"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200" b="1" kern="0" dirty="0">
                <a:effectLst/>
                <a:ea typeface="Times New Roman" panose="02020603050405020304" pitchFamily="18" charset="0"/>
                <a:cs typeface="Times New Roman" panose="02020603050405020304" pitchFamily="18" charset="0"/>
              </a:rPr>
              <a:t>Strong Growth:</a:t>
            </a:r>
            <a:r>
              <a:rPr lang="en-US" sz="1200" kern="0" dirty="0">
                <a:effectLst/>
                <a:ea typeface="Times New Roman" panose="02020603050405020304" pitchFamily="18" charset="0"/>
                <a:cs typeface="Times New Roman" panose="02020603050405020304" pitchFamily="18" charset="0"/>
              </a:rPr>
              <a:t> The store is experiencing significant year-over-year growth (34.05%), indicating a positive sales trend.</a:t>
            </a:r>
          </a:p>
          <a:p>
            <a:pPr marL="342900" marR="0" lvl="0" indent="-342900">
              <a:spcBef>
                <a:spcPts val="0"/>
              </a:spcBef>
              <a:spcAft>
                <a:spcPts val="0"/>
              </a:spcAft>
              <a:buSzPts val="1000"/>
              <a:buFont typeface="Symbol" pitchFamily="2" charset="2"/>
              <a:buChar char=""/>
              <a:tabLst>
                <a:tab pos="457200" algn="l"/>
              </a:tabLst>
            </a:pPr>
            <a:r>
              <a:rPr lang="en-US" sz="1200" b="1" kern="0" dirty="0">
                <a:effectLst/>
                <a:ea typeface="Aptos" panose="020B0004020202020204" pitchFamily="34" charset="0"/>
                <a:cs typeface="Times New Roman" panose="02020603050405020304" pitchFamily="18" charset="0"/>
              </a:rPr>
              <a:t>Seasonality: </a:t>
            </a:r>
            <a:r>
              <a:rPr lang="en-US" sz="1200" kern="0" dirty="0">
                <a:effectLst/>
                <a:ea typeface="Aptos" panose="020B0004020202020204" pitchFamily="34" charset="0"/>
                <a:cs typeface="Times New Roman" panose="02020603050405020304" pitchFamily="18" charset="0"/>
              </a:rPr>
              <a:t>The company experiences increase in sales in December before holidays and decrease in sales in January and February post holidays.</a:t>
            </a:r>
          </a:p>
          <a:p>
            <a:pPr marL="342900" marR="0" lvl="0" indent="-342900">
              <a:spcBef>
                <a:spcPts val="0"/>
              </a:spcBef>
              <a:spcAft>
                <a:spcPts val="0"/>
              </a:spcAft>
              <a:buSzPts val="1000"/>
              <a:buFont typeface="Symbol" pitchFamily="2" charset="2"/>
              <a:buChar char=""/>
              <a:tabLst>
                <a:tab pos="457200" algn="l"/>
              </a:tabLst>
            </a:pPr>
            <a:r>
              <a:rPr lang="en-US" sz="1200" b="1" kern="0" dirty="0">
                <a:ea typeface="Aptos" panose="020B0004020202020204" pitchFamily="34" charset="0"/>
                <a:cs typeface="Times New Roman" panose="02020603050405020304" pitchFamily="18" charset="0"/>
              </a:rPr>
              <a:t>2015 Estimated Sales: </a:t>
            </a:r>
            <a:r>
              <a:rPr lang="en-US" sz="1200" kern="0" dirty="0">
                <a:ea typeface="Aptos" panose="020B0004020202020204" pitchFamily="34" charset="0"/>
                <a:cs typeface="Times New Roman" panose="02020603050405020304" pitchFamily="18" charset="0"/>
              </a:rPr>
              <a:t>The sales forecast of the company shows an overall positive trend with similar seasonal patterns.</a:t>
            </a:r>
            <a:endParaRPr lang="en-US" sz="1200" kern="100" dirty="0">
              <a:effectLst/>
              <a:ea typeface="Aptos" panose="020B0004020202020204" pitchFamily="34" charset="0"/>
              <a:cs typeface="Times New Roman" panose="02020603050405020304" pitchFamily="18" charset="0"/>
            </a:endParaRPr>
          </a:p>
        </p:txBody>
      </p:sp>
      <p:sp>
        <p:nvSpPr>
          <p:cNvPr id="7" name="Rounded Rectangle 6">
            <a:extLst>
              <a:ext uri="{FF2B5EF4-FFF2-40B4-BE49-F238E27FC236}">
                <a16:creationId xmlns:a16="http://schemas.microsoft.com/office/drawing/2014/main" id="{ADBEA935-940B-FC8B-152E-52D7C1156DB6}"/>
              </a:ext>
            </a:extLst>
          </p:cNvPr>
          <p:cNvSpPr/>
          <p:nvPr/>
        </p:nvSpPr>
        <p:spPr>
          <a:xfrm>
            <a:off x="6186056" y="893617"/>
            <a:ext cx="5600700" cy="1745675"/>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spcBef>
                <a:spcPts val="0"/>
              </a:spcBef>
              <a:spcAft>
                <a:spcPts val="0"/>
              </a:spcAft>
              <a:buSzPts val="1000"/>
              <a:tabLst>
                <a:tab pos="457200" algn="l"/>
              </a:tabLst>
            </a:pPr>
            <a:r>
              <a:rPr lang="en-US" sz="1400" b="1" kern="0" dirty="0">
                <a:effectLst/>
                <a:ea typeface="Times New Roman" panose="02020603050405020304" pitchFamily="18" charset="0"/>
                <a:cs typeface="Times New Roman" panose="02020603050405020304" pitchFamily="18" charset="0"/>
              </a:rPr>
              <a:t>Top Performing Regions</a:t>
            </a:r>
          </a:p>
          <a:p>
            <a:pPr marR="0" lvl="0" algn="ctr">
              <a:spcBef>
                <a:spcPts val="0"/>
              </a:spcBef>
              <a:spcAft>
                <a:spcPts val="0"/>
              </a:spcAft>
              <a:buSzPts val="1000"/>
              <a:tabLst>
                <a:tab pos="457200" algn="l"/>
              </a:tabLst>
            </a:pPr>
            <a:endParaRPr lang="en-US" sz="800" kern="0" dirty="0">
              <a:effectLst/>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200" b="1" kern="0" dirty="0">
                <a:cs typeface="Times New Roman" panose="02020603050405020304" pitchFamily="18" charset="0"/>
              </a:rPr>
              <a:t>Top State: </a:t>
            </a:r>
            <a:r>
              <a:rPr lang="en-US" sz="1200" kern="0" dirty="0">
                <a:cs typeface="Times New Roman" panose="02020603050405020304" pitchFamily="18" charset="0"/>
              </a:rPr>
              <a:t>California </a:t>
            </a:r>
            <a:r>
              <a:rPr lang="en-US" sz="1200" kern="0" dirty="0">
                <a:effectLst/>
                <a:ea typeface="Times New Roman" panose="02020603050405020304" pitchFamily="18" charset="0"/>
                <a:cs typeface="Times New Roman" panose="02020603050405020304" pitchFamily="18" charset="0"/>
              </a:rPr>
              <a:t>is the leading state in terms of sales volume, highlighting a potential regional strength.</a:t>
            </a:r>
          </a:p>
          <a:p>
            <a:pPr marL="342900" marR="0" lvl="0" indent="-342900">
              <a:spcBef>
                <a:spcPts val="0"/>
              </a:spcBef>
              <a:spcAft>
                <a:spcPts val="0"/>
              </a:spcAft>
              <a:buSzPts val="1000"/>
              <a:buFont typeface="Symbol" pitchFamily="2" charset="2"/>
              <a:buChar char=""/>
              <a:tabLst>
                <a:tab pos="457200" algn="l"/>
              </a:tabLst>
            </a:pPr>
            <a:r>
              <a:rPr lang="en-US" sz="1200" b="1" kern="0" dirty="0">
                <a:ea typeface="Times New Roman" panose="02020603050405020304" pitchFamily="18" charset="0"/>
                <a:cs typeface="Times New Roman" panose="02020603050405020304" pitchFamily="18" charset="0"/>
              </a:rPr>
              <a:t>Top Cities: </a:t>
            </a:r>
            <a:r>
              <a:rPr lang="en-US" sz="1200" kern="0" dirty="0">
                <a:ea typeface="Times New Roman" panose="02020603050405020304" pitchFamily="18" charset="0"/>
                <a:cs typeface="Times New Roman" panose="02020603050405020304" pitchFamily="18" charset="0"/>
              </a:rPr>
              <a:t>Los Angeles, Seattle and San Francisco are the top 3 cities with the highest sales.</a:t>
            </a:r>
          </a:p>
          <a:p>
            <a:pPr marL="342900" marR="0" lvl="0" indent="-342900">
              <a:spcBef>
                <a:spcPts val="0"/>
              </a:spcBef>
              <a:spcAft>
                <a:spcPts val="0"/>
              </a:spcAft>
              <a:buSzPts val="1000"/>
              <a:buFont typeface="Symbol" pitchFamily="2" charset="2"/>
              <a:buChar char=""/>
              <a:tabLst>
                <a:tab pos="457200" algn="l"/>
              </a:tabLst>
            </a:pPr>
            <a:r>
              <a:rPr lang="en-US" sz="1200" b="1" kern="0" dirty="0">
                <a:ea typeface="Times New Roman" panose="02020603050405020304" pitchFamily="18" charset="0"/>
                <a:cs typeface="Times New Roman" panose="02020603050405020304" pitchFamily="18" charset="0"/>
              </a:rPr>
              <a:t>Bottom State: </a:t>
            </a:r>
            <a:r>
              <a:rPr lang="en-US" sz="1200" kern="0" dirty="0">
                <a:ea typeface="Times New Roman" panose="02020603050405020304" pitchFamily="18" charset="0"/>
                <a:cs typeface="Times New Roman" panose="02020603050405020304" pitchFamily="18" charset="0"/>
              </a:rPr>
              <a:t>There is a very minimal contribution of sales from Wyoming which has the least sales.</a:t>
            </a:r>
          </a:p>
          <a:p>
            <a:pPr marL="342900" marR="0" lvl="0" indent="-342900">
              <a:spcBef>
                <a:spcPts val="0"/>
              </a:spcBef>
              <a:spcAft>
                <a:spcPts val="0"/>
              </a:spcAft>
              <a:buSzPts val="1000"/>
              <a:buFont typeface="Symbol" pitchFamily="2" charset="2"/>
              <a:buChar char=""/>
              <a:tabLst>
                <a:tab pos="457200" algn="l"/>
              </a:tabLst>
            </a:pPr>
            <a:endParaRPr lang="en-US" sz="1200" kern="0" dirty="0">
              <a:effectLst/>
              <a:ea typeface="Times New Roman" panose="02020603050405020304" pitchFamily="18" charset="0"/>
              <a:cs typeface="Times New Roman" panose="02020603050405020304" pitchFamily="18" charset="0"/>
            </a:endParaRPr>
          </a:p>
        </p:txBody>
      </p:sp>
      <p:sp>
        <p:nvSpPr>
          <p:cNvPr id="8" name="Rounded Rectangle 7">
            <a:extLst>
              <a:ext uri="{FF2B5EF4-FFF2-40B4-BE49-F238E27FC236}">
                <a16:creationId xmlns:a16="http://schemas.microsoft.com/office/drawing/2014/main" id="{CE92006E-AF2C-0E62-54BA-8EE1C2AFA7E0}"/>
              </a:ext>
            </a:extLst>
          </p:cNvPr>
          <p:cNvSpPr/>
          <p:nvPr/>
        </p:nvSpPr>
        <p:spPr>
          <a:xfrm>
            <a:off x="405245" y="2774373"/>
            <a:ext cx="5600700" cy="1330033"/>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spcBef>
                <a:spcPts val="0"/>
              </a:spcBef>
              <a:spcAft>
                <a:spcPts val="0"/>
              </a:spcAft>
              <a:buSzPts val="1000"/>
              <a:tabLst>
                <a:tab pos="457200" algn="l"/>
              </a:tabLst>
            </a:pPr>
            <a:r>
              <a:rPr lang="en-US" sz="1400" b="1" kern="0" dirty="0">
                <a:ea typeface="Times New Roman" panose="02020603050405020304" pitchFamily="18" charset="0"/>
                <a:cs typeface="Times New Roman" panose="02020603050405020304" pitchFamily="18" charset="0"/>
              </a:rPr>
              <a:t>Top Selling Categories and Products</a:t>
            </a:r>
          </a:p>
          <a:p>
            <a:pPr marR="0" lvl="0">
              <a:spcBef>
                <a:spcPts val="0"/>
              </a:spcBef>
              <a:spcAft>
                <a:spcPts val="0"/>
              </a:spcAft>
              <a:buSzPts val="1000"/>
              <a:tabLst>
                <a:tab pos="457200" algn="l"/>
              </a:tabLst>
            </a:pPr>
            <a:endParaRPr lang="en-US" sz="800" b="1" kern="0" dirty="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200" b="1" kern="0" dirty="0">
                <a:cs typeface="Times New Roman" panose="02020603050405020304" pitchFamily="18" charset="0"/>
              </a:rPr>
              <a:t>Top Category: </a:t>
            </a:r>
            <a:r>
              <a:rPr lang="en-US" sz="1200" kern="0" dirty="0">
                <a:cs typeface="Times New Roman" panose="02020603050405020304" pitchFamily="18" charset="0"/>
              </a:rPr>
              <a:t>Chairs and Phones have the highest sales over time</a:t>
            </a:r>
            <a:r>
              <a:rPr lang="en-US" sz="1200" kern="0" dirty="0">
                <a:effectLst/>
                <a:ea typeface="Times New Roman" panose="02020603050405020304" pitchFamily="18" charset="0"/>
                <a:cs typeface="Times New Roman" panose="02020603050405020304" pitchFamily="18" charset="0"/>
              </a:rPr>
              <a:t>, highlighting them as the most popular categories among customers.</a:t>
            </a:r>
          </a:p>
          <a:p>
            <a:pPr marL="342900" marR="0" lvl="0" indent="-342900">
              <a:spcBef>
                <a:spcPts val="0"/>
              </a:spcBef>
              <a:spcAft>
                <a:spcPts val="0"/>
              </a:spcAft>
              <a:buSzPts val="1000"/>
              <a:buFont typeface="Symbol" pitchFamily="2" charset="2"/>
              <a:buChar char=""/>
              <a:tabLst>
                <a:tab pos="457200" algn="l"/>
              </a:tabLst>
            </a:pPr>
            <a:r>
              <a:rPr lang="en-US" sz="1200" b="1" kern="0" dirty="0">
                <a:ea typeface="Times New Roman" panose="02020603050405020304" pitchFamily="18" charset="0"/>
                <a:cs typeface="Times New Roman" panose="02020603050405020304" pitchFamily="18" charset="0"/>
              </a:rPr>
              <a:t>Top Product: </a:t>
            </a:r>
            <a:r>
              <a:rPr lang="en-US" sz="1200" kern="0" dirty="0">
                <a:ea typeface="Times New Roman" panose="02020603050405020304" pitchFamily="18" charset="0"/>
                <a:cs typeface="Times New Roman" panose="02020603050405020304" pitchFamily="18" charset="0"/>
              </a:rPr>
              <a:t>Canon Advanced Copier has the highest sales over time making it customers’ all time favorite.</a:t>
            </a:r>
          </a:p>
          <a:p>
            <a:pPr marL="342900" marR="0" lvl="0" indent="-342900">
              <a:spcBef>
                <a:spcPts val="0"/>
              </a:spcBef>
              <a:spcAft>
                <a:spcPts val="0"/>
              </a:spcAft>
              <a:buSzPts val="1000"/>
              <a:buFont typeface="Symbol" pitchFamily="2" charset="2"/>
              <a:buChar char=""/>
              <a:tabLst>
                <a:tab pos="457200" algn="l"/>
              </a:tabLst>
            </a:pPr>
            <a:endParaRPr lang="en-US" sz="1200" kern="0" dirty="0">
              <a:ea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8C4D0984-77F3-4FE6-A9F4-37EF6A80064D}"/>
              </a:ext>
            </a:extLst>
          </p:cNvPr>
          <p:cNvSpPr/>
          <p:nvPr/>
        </p:nvSpPr>
        <p:spPr>
          <a:xfrm>
            <a:off x="6186055" y="2774372"/>
            <a:ext cx="5600700" cy="1330034"/>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b="1" kern="0" dirty="0">
                <a:effectLst/>
                <a:ea typeface="Times New Roman" panose="02020603050405020304" pitchFamily="18" charset="0"/>
                <a:cs typeface="Times New Roman" panose="02020603050405020304" pitchFamily="18" charset="0"/>
              </a:rPr>
              <a:t>Customer Behavior</a:t>
            </a:r>
          </a:p>
          <a:p>
            <a:pPr marL="0" marR="0">
              <a:spcBef>
                <a:spcPts val="0"/>
              </a:spcBef>
              <a:spcAft>
                <a:spcPts val="0"/>
              </a:spcAft>
            </a:pPr>
            <a:endParaRPr lang="en-US" sz="800" kern="100"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200" b="1" kern="0" dirty="0">
                <a:effectLst/>
                <a:ea typeface="Times New Roman" panose="02020603050405020304" pitchFamily="18" charset="0"/>
                <a:cs typeface="Times New Roman" panose="02020603050405020304" pitchFamily="18" charset="0"/>
              </a:rPr>
              <a:t>Loyal Customer Base:</a:t>
            </a:r>
            <a:r>
              <a:rPr lang="en-US" sz="1200" kern="0" dirty="0">
                <a:effectLst/>
                <a:ea typeface="Times New Roman" panose="02020603050405020304" pitchFamily="18" charset="0"/>
                <a:cs typeface="Times New Roman" panose="02020603050405020304" pitchFamily="18" charset="0"/>
              </a:rPr>
              <a:t> The "Most Valuable Customer" section with a high reorder count suggests a loyal customer base, which is valuable for repeat business.</a:t>
            </a:r>
          </a:p>
          <a:p>
            <a:pPr marR="0" lvl="0">
              <a:spcBef>
                <a:spcPts val="0"/>
              </a:spcBef>
              <a:spcAft>
                <a:spcPts val="0"/>
              </a:spcAft>
              <a:buSzPts val="1000"/>
              <a:tabLst>
                <a:tab pos="457200" algn="l"/>
              </a:tabLst>
            </a:pPr>
            <a:endParaRPr lang="en-US" sz="1200" b="1" kern="0" dirty="0">
              <a:ea typeface="Times New Roman" panose="02020603050405020304" pitchFamily="18" charset="0"/>
              <a:cs typeface="Times New Roman" panose="02020603050405020304" pitchFamily="18" charset="0"/>
            </a:endParaRPr>
          </a:p>
          <a:p>
            <a:pPr marR="0" lvl="0">
              <a:spcBef>
                <a:spcPts val="0"/>
              </a:spcBef>
              <a:spcAft>
                <a:spcPts val="0"/>
              </a:spcAft>
              <a:buSzPts val="1000"/>
              <a:tabLst>
                <a:tab pos="457200" algn="l"/>
              </a:tabLst>
            </a:pPr>
            <a:endParaRPr lang="en-US" sz="1200" b="1" kern="0" dirty="0">
              <a:effectLst/>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B92F457-7460-CA19-DAD6-F99BE186F70D}"/>
              </a:ext>
            </a:extLst>
          </p:cNvPr>
          <p:cNvSpPr txBox="1"/>
          <p:nvPr/>
        </p:nvSpPr>
        <p:spPr>
          <a:xfrm>
            <a:off x="405245" y="4163888"/>
            <a:ext cx="11353802" cy="1200329"/>
          </a:xfrm>
          <a:prstGeom prst="rect">
            <a:avLst/>
          </a:prstGeom>
          <a:noFill/>
        </p:spPr>
        <p:txBody>
          <a:bodyPr wrap="square" rtlCol="0">
            <a:spAutoFit/>
          </a:bodyPr>
          <a:lstStyle/>
          <a:p>
            <a:pPr marR="0" lvl="0">
              <a:spcBef>
                <a:spcPts val="0"/>
              </a:spcBef>
              <a:spcAft>
                <a:spcPts val="0"/>
              </a:spcAft>
              <a:buSzPts val="1000"/>
              <a:tabLst>
                <a:tab pos="457200" algn="l"/>
              </a:tabLst>
            </a:pPr>
            <a:r>
              <a:rPr lang="en-US" sz="1200" kern="100" dirty="0">
                <a:effectLst/>
                <a:ea typeface="Aptos" panose="020B0004020202020204" pitchFamily="34" charset="0"/>
                <a:cs typeface="Times New Roman" panose="02020603050405020304" pitchFamily="18" charset="0"/>
              </a:rPr>
              <a:t>By leveraging these key insights and exploring the data further, the online retail store can make data-driven decisions to:</a:t>
            </a:r>
          </a:p>
          <a:p>
            <a:pPr marR="0" lvl="0">
              <a:spcBef>
                <a:spcPts val="0"/>
              </a:spcBef>
              <a:spcAft>
                <a:spcPts val="0"/>
              </a:spcAft>
              <a:buSzPts val="1000"/>
              <a:tabLst>
                <a:tab pos="457200" algn="l"/>
              </a:tabLst>
            </a:pPr>
            <a:endParaRPr lang="en-US" sz="1200" kern="100"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Wingdings" pitchFamily="2" charset="2"/>
              <a:buChar char="ü"/>
              <a:tabLst>
                <a:tab pos="457200" algn="l"/>
              </a:tabLst>
            </a:pPr>
            <a:r>
              <a:rPr lang="en-US" sz="1200" kern="100" dirty="0">
                <a:effectLst/>
                <a:ea typeface="Aptos" panose="020B0004020202020204" pitchFamily="34" charset="0"/>
                <a:cs typeface="Times New Roman" panose="02020603050405020304" pitchFamily="18" charset="0"/>
              </a:rPr>
              <a:t>Optimize marketing strategies for wider geographic reach.</a:t>
            </a:r>
          </a:p>
          <a:p>
            <a:pPr marL="342900" marR="0" lvl="0" indent="-342900">
              <a:spcBef>
                <a:spcPts val="0"/>
              </a:spcBef>
              <a:spcAft>
                <a:spcPts val="0"/>
              </a:spcAft>
              <a:buSzPts val="1000"/>
              <a:buFont typeface="Wingdings" pitchFamily="2" charset="2"/>
              <a:buChar char="ü"/>
              <a:tabLst>
                <a:tab pos="457200" algn="l"/>
              </a:tabLst>
            </a:pPr>
            <a:r>
              <a:rPr lang="en-US" sz="1200" kern="100" dirty="0">
                <a:effectLst/>
                <a:ea typeface="Aptos" panose="020B0004020202020204" pitchFamily="34" charset="0"/>
                <a:cs typeface="Times New Roman" panose="02020603050405020304" pitchFamily="18" charset="0"/>
              </a:rPr>
              <a:t>Focus on high-performing product categories or identify opportunities within underperforming ones.</a:t>
            </a:r>
          </a:p>
          <a:p>
            <a:pPr marL="342900" marR="0" lvl="0" indent="-342900">
              <a:spcBef>
                <a:spcPts val="0"/>
              </a:spcBef>
              <a:spcAft>
                <a:spcPts val="0"/>
              </a:spcAft>
              <a:buSzPts val="1000"/>
              <a:buFont typeface="Wingdings" pitchFamily="2" charset="2"/>
              <a:buChar char="ü"/>
              <a:tabLst>
                <a:tab pos="457200" algn="l"/>
              </a:tabLst>
            </a:pPr>
            <a:r>
              <a:rPr lang="en-US" sz="1200" kern="100" dirty="0">
                <a:effectLst/>
                <a:ea typeface="Aptos" panose="020B0004020202020204" pitchFamily="34" charset="0"/>
                <a:cs typeface="Times New Roman" panose="02020603050405020304" pitchFamily="18" charset="0"/>
              </a:rPr>
              <a:t>Improve the customer experience through faster or more affordable shipping options.</a:t>
            </a:r>
          </a:p>
          <a:p>
            <a:pPr marR="0" lvl="0">
              <a:spcBef>
                <a:spcPts val="0"/>
              </a:spcBef>
              <a:spcAft>
                <a:spcPts val="0"/>
              </a:spcAft>
              <a:buSzPts val="1000"/>
              <a:tabLst>
                <a:tab pos="457200" algn="l"/>
              </a:tabLst>
            </a:pPr>
            <a:r>
              <a:rPr lang="en-US" sz="1200" i="1" kern="100" dirty="0">
                <a:effectLst/>
                <a:ea typeface="Aptos" panose="020B0004020202020204" pitchFamily="34" charset="0"/>
                <a:cs typeface="Times New Roman" panose="02020603050405020304" pitchFamily="18" charset="0"/>
              </a:rPr>
              <a:t>This will ultimately lead to continued growth and success for the online retail store.</a:t>
            </a:r>
          </a:p>
        </p:txBody>
      </p:sp>
    </p:spTree>
    <p:extLst>
      <p:ext uri="{BB962C8B-B14F-4D97-AF65-F5344CB8AC3E}">
        <p14:creationId xmlns:p14="http://schemas.microsoft.com/office/powerpoint/2010/main" val="1319732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3096</TotalTime>
  <Words>1309</Words>
  <Application>Microsoft Macintosh PowerPoint</Application>
  <PresentationFormat>Widescreen</PresentationFormat>
  <Paragraphs>108</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Aptos Display</vt:lpstr>
      <vt:lpstr>Arial</vt:lpstr>
      <vt:lpstr>Calibri</vt:lpstr>
      <vt:lpstr>Symbol</vt:lpstr>
      <vt:lpstr>Times New Roman</vt:lpstr>
      <vt:lpstr>Wingdings</vt:lpstr>
      <vt:lpstr>Office Theme</vt:lpstr>
      <vt:lpstr>   </vt:lpstr>
      <vt:lpstr>PowerPoint Presentation</vt:lpstr>
      <vt:lpstr>BigMart E-Commerce Store Dashboard</vt:lpstr>
      <vt:lpstr>Walkthrough of the Dashboard</vt:lpstr>
      <vt:lpstr>Design Principles Followed in the Dashboard</vt:lpstr>
      <vt:lpstr>How is BigMart performing?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Baluni</dc:creator>
  <cp:lastModifiedBy>Shashank Baluni</cp:lastModifiedBy>
  <cp:revision>4</cp:revision>
  <dcterms:created xsi:type="dcterms:W3CDTF">2024-07-06T21:23:43Z</dcterms:created>
  <dcterms:modified xsi:type="dcterms:W3CDTF">2024-11-03T21:19:53Z</dcterms:modified>
</cp:coreProperties>
</file>