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2" r:id="rId7"/>
    <p:sldId id="313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17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200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F452A527-3631-41ED-858D-3777A7D14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Lead Scoring Case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Autofit/>
          </a:bodyPr>
          <a:lstStyle/>
          <a:p>
            <a:r>
              <a:rPr lang="en-US" sz="2000" b="1" dirty="0"/>
              <a:t>summary by </a:t>
            </a:r>
          </a:p>
          <a:p>
            <a:r>
              <a:rPr lang="en-US" sz="2000" b="1" dirty="0"/>
              <a:t>Biji Krishna , </a:t>
            </a:r>
            <a:r>
              <a:rPr lang="en-US" sz="2000" b="1" dirty="0" err="1"/>
              <a:t>bappi</a:t>
            </a:r>
            <a:r>
              <a:rPr lang="en-US" sz="2000" b="1" dirty="0"/>
              <a:t> </a:t>
            </a:r>
            <a:r>
              <a:rPr lang="en-US" sz="2000" b="1" dirty="0" err="1"/>
              <a:t>banik</a:t>
            </a:r>
            <a:r>
              <a:rPr lang="en-US" sz="2000" b="1" dirty="0"/>
              <a:t>, </a:t>
            </a:r>
            <a:r>
              <a:rPr lang="en-US" sz="2000" b="1" dirty="0" err="1"/>
              <a:t>santanu</a:t>
            </a:r>
            <a:r>
              <a:rPr lang="en-US" sz="2000" b="1" dirty="0"/>
              <a:t> </a:t>
            </a:r>
            <a:r>
              <a:rPr lang="en-US" sz="2000" b="1" dirty="0" err="1"/>
              <a:t>biswas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40CBE3-3F91-419A-A649-32AB388ECA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 spc="-290" dirty="0" smtClean="0">
                <a:solidFill>
                  <a:srgbClr val="F26200"/>
                </a:solidFill>
              </a:rPr>
              <a:t>Dat</a:t>
            </a:r>
            <a:r>
              <a:rPr lang="en-US" sz="5400" b="1" dirty="0" smtClean="0">
                <a:solidFill>
                  <a:srgbClr val="F26200"/>
                </a:solidFill>
              </a:rPr>
              <a:t>a</a:t>
            </a:r>
            <a:r>
              <a:rPr lang="en-US" sz="5400" b="1" spc="-580" dirty="0" smtClean="0">
                <a:solidFill>
                  <a:srgbClr val="F26200"/>
                </a:solidFill>
              </a:rPr>
              <a:t> </a:t>
            </a:r>
            <a:r>
              <a:rPr lang="en-US" sz="5400" b="1" spc="-280" dirty="0" smtClean="0">
                <a:solidFill>
                  <a:srgbClr val="F26200"/>
                </a:solidFill>
              </a:rPr>
              <a:t>C</a:t>
            </a:r>
            <a:r>
              <a:rPr lang="en-US" sz="5400" b="1" spc="-275" dirty="0" smtClean="0">
                <a:solidFill>
                  <a:srgbClr val="F26200"/>
                </a:solidFill>
              </a:rPr>
              <a:t>onv</a:t>
            </a:r>
            <a:r>
              <a:rPr lang="en-US" sz="5400" b="1" spc="-280" dirty="0" smtClean="0">
                <a:solidFill>
                  <a:srgbClr val="F26200"/>
                </a:solidFill>
              </a:rPr>
              <a:t>e</a:t>
            </a:r>
            <a:r>
              <a:rPr lang="en-US" sz="5400" b="1" spc="-275" dirty="0" smtClean="0">
                <a:solidFill>
                  <a:srgbClr val="F26200"/>
                </a:solidFill>
              </a:rPr>
              <a:t>r</a:t>
            </a:r>
            <a:r>
              <a:rPr lang="en-US" sz="5400" b="1" spc="-280" dirty="0" smtClean="0">
                <a:solidFill>
                  <a:srgbClr val="F26200"/>
                </a:solidFill>
              </a:rPr>
              <a:t>si</a:t>
            </a:r>
            <a:r>
              <a:rPr lang="en-US" sz="5400" b="1" spc="-275" dirty="0" smtClean="0">
                <a:solidFill>
                  <a:srgbClr val="F26200"/>
                </a:solidFill>
              </a:rPr>
              <a:t>o</a:t>
            </a:r>
            <a:r>
              <a:rPr lang="en-US" sz="5400" b="1" dirty="0" smtClean="0">
                <a:solidFill>
                  <a:srgbClr val="F26200"/>
                </a:solidFill>
              </a:rPr>
              <a:t>n</a:t>
            </a:r>
            <a:endParaRPr lang="en-US" sz="5400" b="1" dirty="0">
              <a:solidFill>
                <a:srgbClr val="F262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56158" y="626364"/>
            <a:ext cx="3373754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25" dirty="0" smtClean="0">
                <a:solidFill>
                  <a:srgbClr val="F26200"/>
                </a:solidFill>
              </a:rPr>
              <a:t>Mode</a:t>
            </a:r>
            <a:r>
              <a:rPr lang="en-US" b="1" dirty="0" smtClean="0">
                <a:solidFill>
                  <a:srgbClr val="F26200"/>
                </a:solidFill>
              </a:rPr>
              <a:t>l</a:t>
            </a:r>
            <a:r>
              <a:rPr lang="en-US" b="1" spc="-445" dirty="0" smtClean="0">
                <a:solidFill>
                  <a:srgbClr val="F26200"/>
                </a:solidFill>
              </a:rPr>
              <a:t> </a:t>
            </a:r>
            <a:r>
              <a:rPr lang="en-US" b="1" spc="-204" dirty="0" smtClean="0">
                <a:solidFill>
                  <a:srgbClr val="F26200"/>
                </a:solidFill>
              </a:rPr>
              <a:t>Bui</a:t>
            </a:r>
            <a:r>
              <a:rPr lang="en-US" b="1" spc="-210" dirty="0" smtClean="0">
                <a:solidFill>
                  <a:srgbClr val="F26200"/>
                </a:solidFill>
              </a:rPr>
              <a:t>ld</a:t>
            </a:r>
            <a:r>
              <a:rPr lang="en-US" b="1" spc="-204" dirty="0" smtClean="0">
                <a:solidFill>
                  <a:srgbClr val="F26200"/>
                </a:solidFill>
              </a:rPr>
              <a:t>in</a:t>
            </a:r>
            <a:r>
              <a:rPr lang="en-US" b="1" dirty="0" smtClean="0">
                <a:solidFill>
                  <a:srgbClr val="F26200"/>
                </a:solidFill>
              </a:rPr>
              <a:t>g</a:t>
            </a:r>
            <a:endParaRPr lang="en-US" b="1" dirty="0">
              <a:solidFill>
                <a:srgbClr val="F262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 dirty="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Calibri"/>
                <a:cs typeface="Calibri"/>
              </a:rPr>
              <a:t>79</a:t>
            </a:r>
            <a:r>
              <a:rPr sz="1800" dirty="0" smtClean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82" y="1188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1519427"/>
            <a:ext cx="3047578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/>
          </p:cNvSpPr>
          <p:nvPr/>
        </p:nvSpPr>
        <p:spPr>
          <a:xfrm>
            <a:off x="756158" y="626364"/>
            <a:ext cx="251333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50" dirty="0" smtClean="0">
                <a:solidFill>
                  <a:srgbClr val="F26200"/>
                </a:solidFill>
              </a:rPr>
              <a:t>RO</a:t>
            </a:r>
            <a:r>
              <a:rPr lang="en-US" b="1" dirty="0" smtClean="0">
                <a:solidFill>
                  <a:srgbClr val="F26200"/>
                </a:solidFill>
              </a:rPr>
              <a:t>C</a:t>
            </a:r>
            <a:r>
              <a:rPr lang="en-US" b="1" spc="-300" dirty="0" smtClean="0">
                <a:solidFill>
                  <a:srgbClr val="F26200"/>
                </a:solidFill>
              </a:rPr>
              <a:t> </a:t>
            </a:r>
            <a:r>
              <a:rPr lang="en-US" b="1" spc="-155" dirty="0" smtClean="0">
                <a:solidFill>
                  <a:srgbClr val="F26200"/>
                </a:solidFill>
              </a:rPr>
              <a:t>C</a:t>
            </a:r>
            <a:r>
              <a:rPr lang="en-US" b="1" spc="-150" dirty="0" smtClean="0">
                <a:solidFill>
                  <a:srgbClr val="F26200"/>
                </a:solidFill>
              </a:rPr>
              <a:t>ur</a:t>
            </a:r>
            <a:r>
              <a:rPr lang="en-US" b="1" spc="-155" dirty="0" smtClean="0">
                <a:solidFill>
                  <a:srgbClr val="F26200"/>
                </a:solidFill>
              </a:rPr>
              <a:t>v</a:t>
            </a:r>
            <a:r>
              <a:rPr lang="en-US" b="1" dirty="0" smtClean="0">
                <a:solidFill>
                  <a:srgbClr val="F26200"/>
                </a:solidFill>
              </a:rPr>
              <a:t>e</a:t>
            </a:r>
            <a:endParaRPr lang="en-US" b="1" dirty="0">
              <a:solidFill>
                <a:srgbClr val="F262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26" y="4719572"/>
            <a:ext cx="6689725" cy="158761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0.3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01901"/>
            <a:ext cx="4141558" cy="303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83704"/>
            <a:ext cx="3733800" cy="2804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82" y="14068"/>
            <a:ext cx="24193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5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04800" y="152400"/>
            <a:ext cx="27006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solidFill>
                  <a:srgbClr val="F26200"/>
                </a:solidFill>
              </a:rPr>
              <a:t>Conclusion</a:t>
            </a:r>
            <a:endParaRPr lang="en-US" sz="4000" b="1" spc="-10" dirty="0">
              <a:solidFill>
                <a:srgbClr val="F262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780136"/>
            <a:ext cx="12039600" cy="567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Logistic regression model predicts the probability of the target variable having certain value. The cut off value is used to obtain predicted value of target variable.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Optimum cut off value is selected at 0.38 , any lead with probability greater than 0.38 can be considered as Hot Lead and any lead with less than 0.38 probability can be considered as a Cold Lead.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Final model has 10 features :- 'Total Time Spent on Website', 'Last </a:t>
            </a:r>
            <a:r>
              <a:rPr lang="en-US" sz="1600" dirty="0" smtClean="0"/>
              <a:t>Activity Converted </a:t>
            </a:r>
            <a:r>
              <a:rPr lang="en-US" sz="1600" dirty="0"/>
              <a:t>to Lead', 'Last </a:t>
            </a:r>
            <a:r>
              <a:rPr lang="en-US" sz="1600" dirty="0" smtClean="0"/>
              <a:t>Activity Email </a:t>
            </a:r>
            <a:r>
              <a:rPr lang="en-US" sz="1600" dirty="0"/>
              <a:t>Bounced', 'Last </a:t>
            </a:r>
            <a:r>
              <a:rPr lang="en-US" sz="1600" dirty="0" err="1"/>
              <a:t>Activity_Had</a:t>
            </a:r>
            <a:r>
              <a:rPr lang="en-US" sz="1600" dirty="0"/>
              <a:t> a Phone Conversation', 'Last Activity_SMS Sent', 'What is your current </a:t>
            </a:r>
            <a:r>
              <a:rPr lang="en-US" sz="1600" dirty="0" smtClean="0"/>
              <a:t>occupation Student', </a:t>
            </a:r>
            <a:r>
              <a:rPr lang="en-US" sz="1600" dirty="0"/>
              <a:t>'What is your current </a:t>
            </a:r>
            <a:r>
              <a:rPr lang="en-US" sz="1600" dirty="0" err="1"/>
              <a:t>occupation_Unemployed</a:t>
            </a:r>
            <a:r>
              <a:rPr lang="en-US" sz="1600" dirty="0"/>
              <a:t>', 'What is your current </a:t>
            </a:r>
            <a:r>
              <a:rPr lang="en-US" sz="1600" dirty="0" err="1"/>
              <a:t>occupation_Working</a:t>
            </a:r>
            <a:r>
              <a:rPr lang="en-US" sz="1600" dirty="0"/>
              <a:t> Professional', 'Last Notable </a:t>
            </a:r>
            <a:r>
              <a:rPr lang="en-US" sz="1600" dirty="0" smtClean="0"/>
              <a:t>Activity Modified', </a:t>
            </a:r>
            <a:r>
              <a:rPr lang="en-US" sz="1600" dirty="0"/>
              <a:t>'Last Notable </a:t>
            </a:r>
            <a:r>
              <a:rPr lang="en-US" sz="1600" dirty="0" smtClean="0"/>
              <a:t>Activity Unreachable'</a:t>
            </a:r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Top 3 Factors are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Last Notable </a:t>
            </a:r>
            <a:r>
              <a:rPr lang="en-US" sz="1600" dirty="0" err="1"/>
              <a:t>Activity_Unreachable</a:t>
            </a:r>
            <a:r>
              <a:rPr lang="en-US" sz="1600" dirty="0"/>
              <a:t> with coefficient 2.346566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Last </a:t>
            </a:r>
            <a:r>
              <a:rPr lang="en-US" sz="1600" dirty="0" err="1"/>
              <a:t>Activity_Had</a:t>
            </a:r>
            <a:r>
              <a:rPr lang="en-US" sz="1600" dirty="0"/>
              <a:t> a Phone Conversation with coefficient 2.312539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is your current </a:t>
            </a:r>
            <a:r>
              <a:rPr lang="en-US" sz="1600" dirty="0" err="1"/>
              <a:t>occupation_Working</a:t>
            </a:r>
            <a:r>
              <a:rPr lang="en-US" sz="1600" dirty="0"/>
              <a:t> Professional with coefficient 1.258886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Train Accuracy Score: 0.789962286045837 Sensitivity : 0.799074686054197 Specificity : 0.7828335056876939 Precision Score : 0.7421731123388582 Recall Score : 0.799074686054197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Test Accuracy Score: 0.7821380243572396 Sensitivity : 0.7954887218045112 Specificity : 0.7712177121771218 Precision Score : 0.7398601398601399 Recall Score : 0.7954887218045112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Accuracy, Sensitivity and Specificity values of test set are around 78%, 79% and 77% which are approximately closer to the respective values calculated using trained set.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Also the lead score calculated in the trained set of data shows the conversion rate on the final predicted model is around 0.799074686054197 (train) / 0.7954887218045112 (test)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Hence overall this model seems to be good.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final model has Precision of 0.74, this means 74% of predicted hot leads are True Hot Leads.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Final Prediction conversion on both train and test set is around 80%+ which is in line with the target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Thank you!!! </a:t>
            </a:r>
            <a:r>
              <a:rPr lang="en-US" sz="1600" dirty="0" err="1" smtClean="0"/>
              <a:t>Bappi</a:t>
            </a:r>
            <a:r>
              <a:rPr lang="en-US" sz="1600" dirty="0" smtClean="0"/>
              <a:t> </a:t>
            </a:r>
            <a:r>
              <a:rPr lang="en-US" sz="1600" dirty="0" err="1" smtClean="0"/>
              <a:t>Banik</a:t>
            </a:r>
            <a:r>
              <a:rPr lang="en-US" sz="1600" dirty="0" smtClean="0"/>
              <a:t> ,</a:t>
            </a:r>
            <a:r>
              <a:rPr lang="en-US" sz="1600" dirty="0" err="1" smtClean="0"/>
              <a:t>Biji</a:t>
            </a:r>
            <a:r>
              <a:rPr lang="en-US" sz="1600" dirty="0" smtClean="0"/>
              <a:t> Krishna, Shantanu Biswas.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"/>
            <a:ext cx="2130188" cy="774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8DFD4A7-0DA8-01E6-1B81-61642FAA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91" y="2313603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4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 dirty="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 dirty="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 dirty="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5687"/>
            <a:ext cx="24193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687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56158" y="499752"/>
            <a:ext cx="4963795" cy="72071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85" dirty="0" smtClean="0">
                <a:solidFill>
                  <a:srgbClr val="F26200"/>
                </a:solidFill>
              </a:rPr>
              <a:t>S</a:t>
            </a:r>
            <a:r>
              <a:rPr lang="en-US" b="1" spc="-190" dirty="0" smtClean="0">
                <a:solidFill>
                  <a:srgbClr val="F26200"/>
                </a:solidFill>
              </a:rPr>
              <a:t>ol</a:t>
            </a:r>
            <a:r>
              <a:rPr lang="en-US" b="1" spc="-185" dirty="0" smtClean="0">
                <a:solidFill>
                  <a:srgbClr val="F26200"/>
                </a:solidFill>
              </a:rPr>
              <a:t>ut</a:t>
            </a:r>
            <a:r>
              <a:rPr lang="en-US" b="1" spc="-190" dirty="0" smtClean="0">
                <a:solidFill>
                  <a:srgbClr val="F26200"/>
                </a:solidFill>
              </a:rPr>
              <a:t>io</a:t>
            </a:r>
            <a:r>
              <a:rPr lang="en-US" b="1" dirty="0" smtClean="0">
                <a:solidFill>
                  <a:srgbClr val="F26200"/>
                </a:solidFill>
              </a:rPr>
              <a:t>n</a:t>
            </a:r>
            <a:r>
              <a:rPr lang="en-US" b="1" spc="-515" dirty="0" smtClean="0">
                <a:solidFill>
                  <a:srgbClr val="F26200"/>
                </a:solidFill>
              </a:rPr>
              <a:t> </a:t>
            </a:r>
            <a:r>
              <a:rPr lang="en-US" b="1" spc="-150" dirty="0" smtClean="0">
                <a:solidFill>
                  <a:srgbClr val="F26200"/>
                </a:solidFill>
              </a:rPr>
              <a:t>M</a:t>
            </a:r>
            <a:r>
              <a:rPr lang="en-US" b="1" spc="-145" dirty="0" smtClean="0">
                <a:solidFill>
                  <a:srgbClr val="F26200"/>
                </a:solidFill>
              </a:rPr>
              <a:t>eth</a:t>
            </a:r>
            <a:r>
              <a:rPr lang="en-US" b="1" spc="-150" dirty="0" smtClean="0">
                <a:solidFill>
                  <a:srgbClr val="F26200"/>
                </a:solidFill>
              </a:rPr>
              <a:t>odo</a:t>
            </a:r>
            <a:r>
              <a:rPr lang="en-US" b="1" spc="-145" dirty="0" smtClean="0">
                <a:solidFill>
                  <a:srgbClr val="F26200"/>
                </a:solidFill>
              </a:rPr>
              <a:t>l</a:t>
            </a:r>
            <a:r>
              <a:rPr lang="en-US" b="1" spc="-150" dirty="0" smtClean="0">
                <a:solidFill>
                  <a:srgbClr val="F26200"/>
                </a:solidFill>
              </a:rPr>
              <a:t>o</a:t>
            </a:r>
            <a:r>
              <a:rPr lang="en-US" b="1" spc="-145" dirty="0" smtClean="0">
                <a:solidFill>
                  <a:srgbClr val="F26200"/>
                </a:solidFill>
              </a:rPr>
              <a:t>g</a:t>
            </a:r>
            <a:r>
              <a:rPr lang="en-US" b="1" dirty="0" smtClean="0">
                <a:solidFill>
                  <a:srgbClr val="F26200"/>
                </a:solidFill>
              </a:rPr>
              <a:t>y</a:t>
            </a:r>
            <a:endParaRPr lang="en-US" b="1" dirty="0">
              <a:solidFill>
                <a:srgbClr val="F262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" y="1304764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136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56158" y="626364"/>
            <a:ext cx="420814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90" dirty="0" smtClean="0">
                <a:solidFill>
                  <a:srgbClr val="F26200"/>
                </a:solidFill>
              </a:rPr>
              <a:t>Dat</a:t>
            </a:r>
            <a:r>
              <a:rPr lang="en-US" b="1" dirty="0" smtClean="0">
                <a:solidFill>
                  <a:srgbClr val="F26200"/>
                </a:solidFill>
              </a:rPr>
              <a:t>a</a:t>
            </a:r>
            <a:r>
              <a:rPr lang="en-US" b="1" spc="-605" dirty="0" smtClean="0">
                <a:solidFill>
                  <a:srgbClr val="F26200"/>
                </a:solidFill>
              </a:rPr>
              <a:t> </a:t>
            </a:r>
            <a:r>
              <a:rPr lang="en-US" b="1" spc="-125" dirty="0" smtClean="0">
                <a:solidFill>
                  <a:srgbClr val="F26200"/>
                </a:solidFill>
              </a:rPr>
              <a:t>Ma</a:t>
            </a:r>
            <a:r>
              <a:rPr lang="en-US" b="1" spc="-120" dirty="0" smtClean="0">
                <a:solidFill>
                  <a:srgbClr val="F26200"/>
                </a:solidFill>
              </a:rPr>
              <a:t>ni</a:t>
            </a:r>
            <a:r>
              <a:rPr lang="en-US" b="1" spc="-125" dirty="0" smtClean="0">
                <a:solidFill>
                  <a:srgbClr val="F26200"/>
                </a:solidFill>
              </a:rPr>
              <a:t>p</a:t>
            </a:r>
            <a:r>
              <a:rPr lang="en-US" b="1" spc="-120" dirty="0" smtClean="0">
                <a:solidFill>
                  <a:srgbClr val="F26200"/>
                </a:solidFill>
              </a:rPr>
              <a:t>u</a:t>
            </a:r>
            <a:r>
              <a:rPr lang="en-US" b="1" spc="-125" dirty="0" smtClean="0">
                <a:solidFill>
                  <a:srgbClr val="F26200"/>
                </a:solidFill>
              </a:rPr>
              <a:t>la</a:t>
            </a:r>
            <a:r>
              <a:rPr lang="en-US" b="1" spc="-120" dirty="0" smtClean="0">
                <a:solidFill>
                  <a:srgbClr val="F26200"/>
                </a:solidFill>
              </a:rPr>
              <a:t>ti</a:t>
            </a:r>
            <a:r>
              <a:rPr lang="en-US" b="1" spc="-125" dirty="0" smtClean="0">
                <a:solidFill>
                  <a:srgbClr val="F26200"/>
                </a:solidFill>
              </a:rPr>
              <a:t>o</a:t>
            </a:r>
            <a:r>
              <a:rPr lang="en-US" b="1" dirty="0" smtClean="0">
                <a:solidFill>
                  <a:srgbClr val="F26200"/>
                </a:solidFill>
              </a:rPr>
              <a:t>n</a:t>
            </a:r>
            <a:endParaRPr lang="en-US" b="1" dirty="0">
              <a:solidFill>
                <a:srgbClr val="F262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 dirty="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 dirty="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 dirty="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 dirty="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smtClean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lang="en-US" sz="1700" spc="-5" smtClean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700" spc="-5" smtClean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r>
              <a:rPr sz="1700" spc="1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49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2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29" y="1449777"/>
            <a:ext cx="6526530" cy="4868999"/>
          </a:xfrm>
          <a:prstGeom prst="rect">
            <a:avLst/>
          </a:prstGeom>
        </p:spPr>
      </p:pic>
      <p:sp>
        <p:nvSpPr>
          <p:cNvPr id="3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5" y="-5687"/>
            <a:ext cx="8001000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5" y="3118513"/>
            <a:ext cx="8000999" cy="3230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5687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9372600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7772400" cy="4350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E0AC"/>
            </a:gs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8740141" cy="3504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3648"/>
            <a:ext cx="241935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8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{852C4C5F-BECE-4462-AA7A-6C0567CE1BBD}tf11437505_win32</Template>
  <TotalTime>75</TotalTime>
  <Words>355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Georgia Pro Cond Light</vt:lpstr>
      <vt:lpstr>Lucida Sans Unicode</vt:lpstr>
      <vt:lpstr>Speak Pro</vt:lpstr>
      <vt:lpstr>Trebuchet MS</vt:lpstr>
      <vt:lpstr>Wingdings</vt:lpstr>
      <vt:lpstr>RetrospectVTI</vt:lpstr>
      <vt:lpstr>Lead Scoring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Biji Krishna</dc:creator>
  <cp:lastModifiedBy>Microsoft account</cp:lastModifiedBy>
  <cp:revision>9</cp:revision>
  <dcterms:created xsi:type="dcterms:W3CDTF">2023-07-23T05:06:18Z</dcterms:created>
  <dcterms:modified xsi:type="dcterms:W3CDTF">2023-07-23T10:08:29Z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