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2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3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9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5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7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f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404619" y="5181600"/>
            <a:ext cx="3167381" cy="1295400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object 3"/>
          <p:cNvGrpSpPr/>
          <p:nvPr/>
        </p:nvGrpSpPr>
        <p:grpSpPr>
          <a:xfrm>
            <a:off x="1219200" y="1284179"/>
            <a:ext cx="4719955" cy="2053589"/>
            <a:chOff x="1417319" y="917955"/>
            <a:chExt cx="4719955" cy="20535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917955"/>
              <a:ext cx="4719447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319" y="1923795"/>
              <a:ext cx="2356738" cy="1047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247" y="1923795"/>
              <a:ext cx="2647188" cy="10477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04619" y="4836159"/>
            <a:ext cx="272224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Trebuchet MS"/>
                <a:cs typeface="Trebuchet MS"/>
              </a:rPr>
              <a:t>    </a:t>
            </a:r>
            <a:r>
              <a:rPr sz="2400" spc="-5" dirty="0" smtClean="0">
                <a:latin typeface="Trebuchet MS"/>
                <a:cs typeface="Trebuchet MS"/>
              </a:rPr>
              <a:t>Group</a:t>
            </a:r>
            <a:r>
              <a:rPr sz="2400" spc="-45" dirty="0" smtClean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Members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55600" algn="l"/>
              </a:tabLst>
            </a:pPr>
            <a:r>
              <a:rPr lang="en-US" sz="2400" dirty="0" err="1" smtClean="0">
                <a:latin typeface="Trebuchet MS"/>
                <a:cs typeface="Trebuchet MS"/>
              </a:rPr>
              <a:t>Bappi</a:t>
            </a:r>
            <a:r>
              <a:rPr lang="en-US" sz="2400" dirty="0" smtClean="0">
                <a:latin typeface="Trebuchet MS"/>
                <a:cs typeface="Trebuchet MS"/>
              </a:rPr>
              <a:t> </a:t>
            </a:r>
            <a:r>
              <a:rPr lang="en-US" sz="2400" dirty="0" err="1" smtClean="0">
                <a:latin typeface="Trebuchet MS"/>
                <a:cs typeface="Trebuchet MS"/>
              </a:rPr>
              <a:t>Banik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55600" algn="l"/>
              </a:tabLst>
            </a:pPr>
            <a:r>
              <a:rPr lang="en-US" sz="2400" dirty="0" err="1"/>
              <a:t>Biji</a:t>
            </a:r>
            <a:r>
              <a:rPr lang="en-US" sz="2400" dirty="0"/>
              <a:t> </a:t>
            </a:r>
            <a:r>
              <a:rPr lang="en-US" sz="2400" dirty="0" smtClean="0"/>
              <a:t>Krishna</a:t>
            </a: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55600" algn="l"/>
              </a:tabLst>
            </a:pPr>
            <a:r>
              <a:rPr lang="en-US" sz="2400" dirty="0" smtClean="0">
                <a:latin typeface="Trebuchet MS"/>
                <a:cs typeface="Trebuchet MS"/>
              </a:rPr>
              <a:t>Shantanu Biswas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492" y="18197"/>
            <a:ext cx="2419350" cy="990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04800" y="3826802"/>
            <a:ext cx="9448800" cy="351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7692" y="3876444"/>
            <a:ext cx="9448800" cy="351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4492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90" dirty="0">
                <a:solidFill>
                  <a:srgbClr val="F26200"/>
                </a:solidFill>
              </a:rPr>
              <a:t>Dat</a:t>
            </a:r>
            <a:r>
              <a:rPr sz="5400" b="1" dirty="0">
                <a:solidFill>
                  <a:srgbClr val="F26200"/>
                </a:solidFill>
              </a:rPr>
              <a:t>a</a:t>
            </a:r>
            <a:r>
              <a:rPr sz="5400" b="1" spc="-580" dirty="0">
                <a:solidFill>
                  <a:srgbClr val="F26200"/>
                </a:solidFill>
              </a:rPr>
              <a:t> </a:t>
            </a:r>
            <a:r>
              <a:rPr sz="5400" b="1" spc="-280" dirty="0">
                <a:solidFill>
                  <a:srgbClr val="F26200"/>
                </a:solidFill>
              </a:rPr>
              <a:t>C</a:t>
            </a:r>
            <a:r>
              <a:rPr sz="5400" b="1" spc="-275" dirty="0">
                <a:solidFill>
                  <a:srgbClr val="F26200"/>
                </a:solidFill>
              </a:rPr>
              <a:t>onv</a:t>
            </a:r>
            <a:r>
              <a:rPr sz="5400" b="1" spc="-280" dirty="0">
                <a:solidFill>
                  <a:srgbClr val="F26200"/>
                </a:solidFill>
              </a:rPr>
              <a:t>e</a:t>
            </a:r>
            <a:r>
              <a:rPr sz="5400" b="1" spc="-275" dirty="0">
                <a:solidFill>
                  <a:srgbClr val="F26200"/>
                </a:solidFill>
              </a:rPr>
              <a:t>r</a:t>
            </a:r>
            <a:r>
              <a:rPr sz="5400" b="1" spc="-280" dirty="0">
                <a:solidFill>
                  <a:srgbClr val="F26200"/>
                </a:solidFill>
              </a:rPr>
              <a:t>si</a:t>
            </a:r>
            <a:r>
              <a:rPr sz="5400" b="1" spc="-275" dirty="0">
                <a:solidFill>
                  <a:srgbClr val="F26200"/>
                </a:solidFill>
              </a:rPr>
              <a:t>o</a:t>
            </a:r>
            <a:r>
              <a:rPr sz="5400" b="1" dirty="0">
                <a:solidFill>
                  <a:srgbClr val="F26200"/>
                </a:solidFill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Normalised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Rows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8792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Analysis: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43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0"/>
            <a:ext cx="24193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3373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25" dirty="0">
                <a:solidFill>
                  <a:srgbClr val="F26200"/>
                </a:solidFill>
              </a:rPr>
              <a:t>Mode</a:t>
            </a:r>
            <a:r>
              <a:rPr b="1" dirty="0">
                <a:solidFill>
                  <a:srgbClr val="F26200"/>
                </a:solidFill>
              </a:rPr>
              <a:t>l</a:t>
            </a:r>
            <a:r>
              <a:rPr b="1" spc="-445" dirty="0">
                <a:solidFill>
                  <a:srgbClr val="F26200"/>
                </a:solidFill>
              </a:rPr>
              <a:t> </a:t>
            </a:r>
            <a:r>
              <a:rPr b="1" spc="-204" dirty="0">
                <a:solidFill>
                  <a:srgbClr val="F26200"/>
                </a:solidFill>
              </a:rPr>
              <a:t>Bui</a:t>
            </a:r>
            <a:r>
              <a:rPr b="1" spc="-210" dirty="0">
                <a:solidFill>
                  <a:srgbClr val="F26200"/>
                </a:solidFill>
              </a:rPr>
              <a:t>ld</a:t>
            </a:r>
            <a:r>
              <a:rPr b="1" spc="-204" dirty="0">
                <a:solidFill>
                  <a:srgbClr val="F26200"/>
                </a:solidFill>
              </a:rPr>
              <a:t>in</a:t>
            </a:r>
            <a:r>
              <a:rPr b="1" dirty="0">
                <a:solidFill>
                  <a:srgbClr val="F26200"/>
                </a:solidFill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Splitting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Sets</a:t>
            </a:r>
            <a:endParaRPr sz="1800" dirty="0">
              <a:latin typeface="Calibri"/>
              <a:cs typeface="Calibri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70:30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for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Building Model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0.05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vif</a:t>
            </a:r>
            <a:endParaRPr sz="18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Calibri"/>
                <a:cs typeface="Calibri"/>
              </a:rPr>
              <a:t>79</a:t>
            </a:r>
            <a:r>
              <a:rPr sz="1800" dirty="0" smtClean="0">
                <a:solidFill>
                  <a:srgbClr val="404040"/>
                </a:solidFill>
                <a:latin typeface="Calibri"/>
                <a:cs typeface="Calibri"/>
              </a:rPr>
              <a:t>%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16256"/>
            <a:ext cx="24193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6" y="1519427"/>
            <a:ext cx="3047578" cy="3003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2513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0" dirty="0">
                <a:solidFill>
                  <a:srgbClr val="F26200"/>
                </a:solidFill>
              </a:rPr>
              <a:t>RO</a:t>
            </a:r>
            <a:r>
              <a:rPr b="1" dirty="0">
                <a:solidFill>
                  <a:srgbClr val="F26200"/>
                </a:solidFill>
              </a:rPr>
              <a:t>C</a:t>
            </a:r>
            <a:r>
              <a:rPr b="1" spc="-300" dirty="0">
                <a:solidFill>
                  <a:srgbClr val="F26200"/>
                </a:solidFill>
              </a:rPr>
              <a:t> </a:t>
            </a:r>
            <a:r>
              <a:rPr b="1" spc="-155" dirty="0">
                <a:solidFill>
                  <a:srgbClr val="F26200"/>
                </a:solidFill>
              </a:rPr>
              <a:t>C</a:t>
            </a:r>
            <a:r>
              <a:rPr b="1" spc="-150" dirty="0">
                <a:solidFill>
                  <a:srgbClr val="F26200"/>
                </a:solidFill>
              </a:rPr>
              <a:t>ur</a:t>
            </a:r>
            <a:r>
              <a:rPr b="1" spc="-155" dirty="0">
                <a:solidFill>
                  <a:srgbClr val="F26200"/>
                </a:solidFill>
              </a:rPr>
              <a:t>v</a:t>
            </a:r>
            <a:r>
              <a:rPr b="1" dirty="0">
                <a:solidFill>
                  <a:srgbClr val="F26200"/>
                </a:solidFill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673" y="4813045"/>
            <a:ext cx="6689725" cy="1587614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Point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balanced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sensitivity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specificity.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visible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0.3</a:t>
            </a:r>
            <a:r>
              <a:rPr lang="en-US" spc="-5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1800" spc="-5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501901"/>
            <a:ext cx="4141558" cy="3038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83704"/>
            <a:ext cx="3733800" cy="2804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0"/>
            <a:ext cx="241935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270065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F26200"/>
                </a:solidFill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780136"/>
            <a:ext cx="12039600" cy="5675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The Logistic regression model predicts the probability of the target variable having certain value. The cut off value is used to obtain predicted value of target variable.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Optimum cut off value is selected at 0.38 , any lead with probability greater than 0.38 can be considered as Hot Lead and any lead with less than 0.38 probability can be considered as a Cold Lead.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Final model has 10 features :- 'Total Time Spent on Website', 'Last </a:t>
            </a:r>
            <a:r>
              <a:rPr lang="en-US" sz="1600" dirty="0" smtClean="0"/>
              <a:t>Activity Converted </a:t>
            </a:r>
            <a:r>
              <a:rPr lang="en-US" sz="1600" dirty="0"/>
              <a:t>to Lead', 'Last </a:t>
            </a:r>
            <a:r>
              <a:rPr lang="en-US" sz="1600" dirty="0" smtClean="0"/>
              <a:t>Activity Email </a:t>
            </a:r>
            <a:r>
              <a:rPr lang="en-US" sz="1600" dirty="0"/>
              <a:t>Bounced', 'Last </a:t>
            </a:r>
            <a:r>
              <a:rPr lang="en-US" sz="1600" dirty="0" err="1"/>
              <a:t>Activity_Had</a:t>
            </a:r>
            <a:r>
              <a:rPr lang="en-US" sz="1600" dirty="0"/>
              <a:t> a Phone Conversation', 'Last Activity_SMS Sent', 'What is your current </a:t>
            </a:r>
            <a:r>
              <a:rPr lang="en-US" sz="1600" dirty="0" smtClean="0"/>
              <a:t>occupation Student', </a:t>
            </a:r>
            <a:r>
              <a:rPr lang="en-US" sz="1600" dirty="0"/>
              <a:t>'What is your current </a:t>
            </a:r>
            <a:r>
              <a:rPr lang="en-US" sz="1600" dirty="0" err="1"/>
              <a:t>occupation_Unemployed</a:t>
            </a:r>
            <a:r>
              <a:rPr lang="en-US" sz="1600" dirty="0"/>
              <a:t>', 'What is your current </a:t>
            </a:r>
            <a:r>
              <a:rPr lang="en-US" sz="1600" dirty="0" err="1"/>
              <a:t>occupation_Working</a:t>
            </a:r>
            <a:r>
              <a:rPr lang="en-US" sz="1600" dirty="0"/>
              <a:t> Professional', 'Last Notable </a:t>
            </a:r>
            <a:r>
              <a:rPr lang="en-US" sz="1600" dirty="0" smtClean="0"/>
              <a:t>Activity Modified', </a:t>
            </a:r>
            <a:r>
              <a:rPr lang="en-US" sz="1600" dirty="0"/>
              <a:t>'Last Notable </a:t>
            </a:r>
            <a:r>
              <a:rPr lang="en-US" sz="1600" dirty="0" smtClean="0"/>
              <a:t>Activity Unreachable'</a:t>
            </a:r>
            <a:endParaRPr lang="en-US" sz="16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Top 3 Factors are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Last Notable </a:t>
            </a:r>
            <a:r>
              <a:rPr lang="en-US" sz="1600" dirty="0" err="1"/>
              <a:t>Activity_Unreachable</a:t>
            </a:r>
            <a:r>
              <a:rPr lang="en-US" sz="1600" dirty="0"/>
              <a:t> with coefficient 2.346566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Last </a:t>
            </a:r>
            <a:r>
              <a:rPr lang="en-US" sz="1600" dirty="0" err="1"/>
              <a:t>Activity_Had</a:t>
            </a:r>
            <a:r>
              <a:rPr lang="en-US" sz="1600" dirty="0"/>
              <a:t> a Phone Conversation with coefficient 2.312539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is your current </a:t>
            </a:r>
            <a:r>
              <a:rPr lang="en-US" sz="1600" dirty="0" err="1"/>
              <a:t>occupation_Working</a:t>
            </a:r>
            <a:r>
              <a:rPr lang="en-US" sz="1600" dirty="0"/>
              <a:t> Professional with coefficient 1.258886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Train Accuracy Score: 0.789962286045837 Sensitivity : 0.799074686054197 Specificity : 0.7828335056876939 Precision Score : 0.7421731123388582 Recall Score : 0.799074686054197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Test Accuracy Score: 0.7821380243572396 Sensitivity : 0.7954887218045112 Specificity : 0.7712177121771218 Precision Score : 0.7398601398601399 Recall Score : 0.7954887218045112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Accuracy, Sensitivity and Specificity values of test set are around 78%, 79% and 77% which are approximately closer to the respective values calculated using trained set.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Also the lead score calculated in the trained set of data shows the conversion rate on the final predicted model is around 0.799074686054197 (train) / 0.7954887218045112 (test)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Hence overall this model seems to be good.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The final model has Precision of 0.74, this means 74% of predicted hot leads are True Hot Leads.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Final Prediction conversion on both train and test set is around 80%+ which is in line with the target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Thank you!!! </a:t>
            </a:r>
            <a:r>
              <a:rPr lang="en-US" sz="1600" dirty="0" err="1" smtClean="0"/>
              <a:t>Bappi</a:t>
            </a:r>
            <a:r>
              <a:rPr lang="en-US" sz="1600" dirty="0" smtClean="0"/>
              <a:t> </a:t>
            </a:r>
            <a:r>
              <a:rPr lang="en-US" sz="1600" dirty="0" err="1" smtClean="0"/>
              <a:t>Banik</a:t>
            </a:r>
            <a:r>
              <a:rPr lang="en-US" sz="1600" dirty="0" smtClean="0"/>
              <a:t> ,</a:t>
            </a:r>
            <a:r>
              <a:rPr lang="en-US" sz="1600" dirty="0" err="1" smtClean="0"/>
              <a:t>Biji</a:t>
            </a:r>
            <a:r>
              <a:rPr lang="en-US" sz="1600" dirty="0" smtClean="0"/>
              <a:t> Krishna, Shantanu Biswas.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0"/>
            <a:ext cx="2130188" cy="778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8858" y="628043"/>
            <a:ext cx="4758690" cy="698500"/>
            <a:chOff x="768858" y="633730"/>
            <a:chExt cx="4758690" cy="69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6158" y="1384963"/>
            <a:ext cx="8216900" cy="2464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sells online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1800">
              <a:latin typeface="Calibri"/>
              <a:cs typeface="Calibri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if,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100 leads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 30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1800">
              <a:latin typeface="Calibri"/>
              <a:cs typeface="Calibri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1800"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leads,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58" y="4511703"/>
            <a:ext cx="6516370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Objective: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build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Model which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0"/>
            <a:ext cx="2419350" cy="990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71601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85" dirty="0">
                <a:solidFill>
                  <a:srgbClr val="F26200"/>
                </a:solidFill>
              </a:rPr>
              <a:t>S</a:t>
            </a:r>
            <a:r>
              <a:rPr b="1" spc="-190" dirty="0">
                <a:solidFill>
                  <a:srgbClr val="F26200"/>
                </a:solidFill>
              </a:rPr>
              <a:t>ol</a:t>
            </a:r>
            <a:r>
              <a:rPr b="1" spc="-185" dirty="0">
                <a:solidFill>
                  <a:srgbClr val="F26200"/>
                </a:solidFill>
              </a:rPr>
              <a:t>ut</a:t>
            </a:r>
            <a:r>
              <a:rPr b="1" spc="-190" dirty="0">
                <a:solidFill>
                  <a:srgbClr val="F26200"/>
                </a:solidFill>
              </a:rPr>
              <a:t>io</a:t>
            </a:r>
            <a:r>
              <a:rPr b="1" dirty="0">
                <a:solidFill>
                  <a:srgbClr val="F26200"/>
                </a:solidFill>
              </a:rPr>
              <a:t>n</a:t>
            </a:r>
            <a:r>
              <a:rPr b="1" spc="-515" dirty="0">
                <a:solidFill>
                  <a:srgbClr val="F26200"/>
                </a:solidFill>
              </a:rPr>
              <a:t> </a:t>
            </a:r>
            <a:r>
              <a:rPr b="1" spc="-150" dirty="0">
                <a:solidFill>
                  <a:srgbClr val="F26200"/>
                </a:solidFill>
              </a:rPr>
              <a:t>M</a:t>
            </a:r>
            <a:r>
              <a:rPr b="1" spc="-145" dirty="0">
                <a:solidFill>
                  <a:srgbClr val="F26200"/>
                </a:solidFill>
              </a:rPr>
              <a:t>eth</a:t>
            </a:r>
            <a:r>
              <a:rPr b="1" spc="-150" dirty="0">
                <a:solidFill>
                  <a:srgbClr val="F26200"/>
                </a:solidFill>
              </a:rPr>
              <a:t>odo</a:t>
            </a:r>
            <a:r>
              <a:rPr b="1" spc="-145" dirty="0">
                <a:solidFill>
                  <a:srgbClr val="F26200"/>
                </a:solidFill>
              </a:rPr>
              <a:t>l</a:t>
            </a:r>
            <a:r>
              <a:rPr b="1" spc="-150" dirty="0">
                <a:solidFill>
                  <a:srgbClr val="F26200"/>
                </a:solidFill>
              </a:rPr>
              <a:t>o</a:t>
            </a:r>
            <a:r>
              <a:rPr b="1" spc="-145" dirty="0">
                <a:solidFill>
                  <a:srgbClr val="F26200"/>
                </a:solidFill>
              </a:rPr>
              <a:t>g</a:t>
            </a:r>
            <a:r>
              <a:rPr b="1" dirty="0">
                <a:solidFill>
                  <a:srgbClr val="F26200"/>
                </a:solidFill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8" y="1431376"/>
            <a:ext cx="9092565" cy="5080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manipulation.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handle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it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missing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800" dirty="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outliers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EDA</a:t>
            </a:r>
            <a:endParaRPr sz="1800" dirty="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count,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 dirty="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Dummy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technique: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presentation.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Conclusions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recommendations.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0"/>
            <a:ext cx="24193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71601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208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90" dirty="0">
                <a:solidFill>
                  <a:srgbClr val="F26200"/>
                </a:solidFill>
              </a:rPr>
              <a:t>Dat</a:t>
            </a:r>
            <a:r>
              <a:rPr b="1" dirty="0">
                <a:solidFill>
                  <a:srgbClr val="F26200"/>
                </a:solidFill>
              </a:rPr>
              <a:t>a</a:t>
            </a:r>
            <a:r>
              <a:rPr b="1" spc="-605" dirty="0">
                <a:solidFill>
                  <a:srgbClr val="F26200"/>
                </a:solidFill>
              </a:rPr>
              <a:t> </a:t>
            </a:r>
            <a:r>
              <a:rPr b="1" spc="-125" dirty="0">
                <a:solidFill>
                  <a:srgbClr val="F26200"/>
                </a:solidFill>
              </a:rPr>
              <a:t>Ma</a:t>
            </a:r>
            <a:r>
              <a:rPr b="1" spc="-120" dirty="0">
                <a:solidFill>
                  <a:srgbClr val="F26200"/>
                </a:solidFill>
              </a:rPr>
              <a:t>ni</a:t>
            </a:r>
            <a:r>
              <a:rPr b="1" spc="-125" dirty="0">
                <a:solidFill>
                  <a:srgbClr val="F26200"/>
                </a:solidFill>
              </a:rPr>
              <a:t>p</a:t>
            </a:r>
            <a:r>
              <a:rPr b="1" spc="-120" dirty="0">
                <a:solidFill>
                  <a:srgbClr val="F26200"/>
                </a:solidFill>
              </a:rPr>
              <a:t>u</a:t>
            </a:r>
            <a:r>
              <a:rPr b="1" spc="-125" dirty="0">
                <a:solidFill>
                  <a:srgbClr val="F26200"/>
                </a:solidFill>
              </a:rPr>
              <a:t>la</a:t>
            </a:r>
            <a:r>
              <a:rPr b="1" spc="-120" dirty="0">
                <a:solidFill>
                  <a:srgbClr val="F26200"/>
                </a:solidFill>
              </a:rPr>
              <a:t>ti</a:t>
            </a:r>
            <a:r>
              <a:rPr b="1" spc="-125" dirty="0">
                <a:solidFill>
                  <a:srgbClr val="F26200"/>
                </a:solidFill>
              </a:rPr>
              <a:t>o</a:t>
            </a:r>
            <a:r>
              <a:rPr b="1" dirty="0">
                <a:solidFill>
                  <a:srgbClr val="F26200"/>
                </a:solidFill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5780" cy="46069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=37,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=9240.</a:t>
            </a:r>
            <a:endParaRPr sz="1700" dirty="0">
              <a:latin typeface="Calibri"/>
              <a:cs typeface="Calibri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“Magazine”,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“Receive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About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Courses”,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“Update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me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Supply”</a:t>
            </a:r>
            <a:endParaRPr sz="1700" dirty="0">
              <a:latin typeface="Calibri"/>
              <a:cs typeface="Calibri"/>
            </a:endParaRP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“Get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“I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agree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cheque”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etc.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dropped.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“Prospect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ID”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 “Lead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Number”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700" dirty="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variables,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has no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variance, 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“Do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Call”,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“What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17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“Search”,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“Newspaper</a:t>
            </a:r>
            <a:endParaRPr sz="1700" dirty="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Article”,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“X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Forums”,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“Newspaper”,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“Digital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Advertisement”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 dirty="0">
              <a:latin typeface="Calibri"/>
              <a:cs typeface="Calibri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1700" spc="-5" smtClean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lang="en-US" sz="1700" spc="-5" smtClean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700" spc="-5" smtClean="0">
                <a:solidFill>
                  <a:srgbClr val="404040"/>
                </a:solidFill>
                <a:latin typeface="Calibri"/>
                <a:cs typeface="Calibri"/>
              </a:rPr>
              <a:t>%</a:t>
            </a:r>
            <a:r>
              <a:rPr sz="1700" spc="1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‘How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did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hear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Education’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‘Lead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Profile’.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6490"/>
            <a:ext cx="24193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44" y="1642962"/>
            <a:ext cx="6526530" cy="4868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6158" y="626364"/>
            <a:ext cx="99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0"/>
            <a:ext cx="241935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"/>
            <a:ext cx="8001000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59" y="3352800"/>
            <a:ext cx="6243082" cy="3321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5687"/>
            <a:ext cx="241935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9372600" cy="3581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0"/>
            <a:ext cx="24193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7772400" cy="4350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0"/>
            <a:ext cx="241935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8740141" cy="35049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13648"/>
            <a:ext cx="24193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5021"/>
            <a:ext cx="1371601" cy="3514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350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Lucida Sans Unicode</vt:lpstr>
      <vt:lpstr>Trebuchet MS</vt:lpstr>
      <vt:lpstr>Wingdings</vt:lpstr>
      <vt:lpstr>Office Theme</vt:lpstr>
      <vt:lpstr>PowerPoint Presentation</vt:lpstr>
      <vt:lpstr>PowerPoint Presentation</vt:lpstr>
      <vt:lpstr>Solution Methodology</vt:lpstr>
      <vt:lpstr>Data Manipulation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Microsoft account</cp:lastModifiedBy>
  <cp:revision>15</cp:revision>
  <dcterms:created xsi:type="dcterms:W3CDTF">2023-07-23T04:06:46Z</dcterms:created>
  <dcterms:modified xsi:type="dcterms:W3CDTF">2023-07-23T10:07:46Z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2023-07-23T00:00:00Z</vt:filetime>
  </property>
</Properties>
</file>