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8482D-659F-423A-A1F1-BBC4440823C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1AD4-CB89-4603-A71E-4476AF3EE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4533-257D-484F-ABBA-AB818543A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7EFB1-A664-49BA-A969-759BC5857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9375-25B6-4C9C-AC76-8748C130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EDB5-7225-4312-AB43-6CEFE24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5077-95DF-4EC9-BB44-F141774D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2C12-4C30-4CEB-AA9D-FA8972D8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219D6-3578-4155-9877-C80CBF536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4A1C-376F-45FB-BEC6-1A73F71E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0FC2-C194-4FF5-B92D-5E9BBA64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3376-4D57-4CA6-AB38-7734E099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34605-4ED4-4BEA-95E4-7669664C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6EC44-EA7E-4A77-875E-A589C270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A9B20-C637-4F41-A4B4-B0B5EC19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1D06-D363-4146-96F0-7EC044A9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75AB-A2A7-40BC-A1C2-1733C7C5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AA71-0B0A-49D7-AFF3-6514915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B286-2701-451F-BDD8-BE3D9E7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854AE-0D01-4626-9918-8DDE11A1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4509-2039-4619-8DE0-9C6A76E9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3421-BAAE-4764-9511-E5209C3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3A46-CF66-422C-8B88-BAA41D45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106B-3587-4F73-9ABD-B0E6F9E0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A4B0-5C12-4790-B0B7-02B949E3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F024-95F5-4460-89BF-93AB5554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6979-B406-4773-B5D7-56226053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C890-2BF6-401D-B8F0-FA0AF7B7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71D7-D08C-419A-894A-789C093B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2618-FFDB-4EB7-A607-73AF41CF6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5438-092C-4FDE-915B-883D59AA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9726B-2573-44F2-A03C-0D9574E8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7E675-ED71-45E9-ADEC-E44E82D8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A1A1-20A4-494F-9AEC-214F5A66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9826B-7E19-4206-91E5-809FEF85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8868A-E8CC-4658-BEAE-D6F7F22F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40D7B-A3A2-4BAF-A8E7-31C0441EF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8DB75-DD35-40E2-BB00-8D9C7D299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4E684-E573-4CE3-BEA2-AFEBD3FC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442F1-4A74-4732-8DEF-3D1C4058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13083-F3FB-4E1A-A683-7D1E496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2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DFC1-1F20-4840-BC81-FE2FA8D6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049C4-F8F7-474D-BC27-07930208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9D345-A0A9-4A17-B93C-D67EAE0B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AFD1E-07AA-4590-9C07-1934AC82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4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9AFD6-48F3-4C99-976A-223780FC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BEB25-CC28-4823-8A73-CA6EFDAF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6C43E-702F-4E5F-BC85-DECD8823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F242-1F29-479F-94C9-B0C9B254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59B2-409F-44B2-A6E9-20CC72BF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11718-9528-4DE6-A327-AEECACE9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F5652-D7E9-4A10-9B78-1DCDF9FF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B962A-A94F-4C59-8B2A-82EEBDC2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F751C-80BB-43AA-87F4-917C06CC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2C59-7C36-4371-A677-C25636A4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A1962-F5A9-404B-B018-84B20DA1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4981-F819-4CE9-BB2E-AE4171C1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A26A-80BC-4E40-8A4F-D83842A8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6C25E-0735-48BA-BEFC-77E2148C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494F-29F7-4D32-AF1C-D3A2EC37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7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C6818-236B-447D-A591-24CCB43E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8A563-1AEC-42C6-9DF1-AB714CB1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0E3C-F34B-41F9-9B8B-3A0DDC77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77CC-FB09-4EFC-876C-E941EE89923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66AB-8282-4EB7-94CD-D4CDC029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C5D6-0920-4FB7-A7A9-2FF3A6F20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436C-F167-4147-8EF9-66389B236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melight.com/resources/white-paper/state-of-online-gaming-2019/#appendix" TargetMode="External"/><Relationship Id="rId2" Type="http://schemas.openxmlformats.org/officeDocument/2006/relationships/hyperlink" Target="https://financesonline.com/number-of-gamers-worldw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amdb.info/app/753/graph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3C5755-7676-4E75-99E1-A5F595295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384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Group 5 Members:</a:t>
            </a:r>
          </a:p>
          <a:p>
            <a:r>
              <a:rPr lang="en-US" dirty="0"/>
              <a:t>Jennifer Darby</a:t>
            </a:r>
          </a:p>
          <a:p>
            <a:r>
              <a:rPr lang="en-US" dirty="0"/>
              <a:t>Sadie Barnett-Boudreau</a:t>
            </a:r>
          </a:p>
          <a:p>
            <a:r>
              <a:rPr lang="en-US" dirty="0"/>
              <a:t>Michael Bien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76F1E-F145-447D-9053-1B765F1C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290831"/>
            <a:ext cx="10401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8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1ADF-50A9-4DEA-9572-9192A1D3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General Premise</a:t>
            </a:r>
          </a:p>
        </p:txBody>
      </p:sp>
      <p:sp>
        <p:nvSpPr>
          <p:cNvPr id="7" name="AutoShape 4" descr="Installing Jupyter Notebook. please refer to this article if you… | by  Chinmay s yalameli | Medium">
            <a:extLst>
              <a:ext uri="{FF2B5EF4-FFF2-40B4-BE49-F238E27FC236}">
                <a16:creationId xmlns:a16="http://schemas.microsoft.com/office/drawing/2014/main" id="{2640B1FC-BA5F-41CD-A454-943014856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498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3623E-1199-4FAB-B893-3FD2B186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4351338"/>
          </a:xfrm>
        </p:spPr>
        <p:txBody>
          <a:bodyPr/>
          <a:lstStyle/>
          <a:p>
            <a:r>
              <a:rPr lang="en-US" dirty="0"/>
              <a:t>Gamer’s visit the site to see how they measure up with gamers in other countries</a:t>
            </a:r>
          </a:p>
          <a:p>
            <a:r>
              <a:rPr lang="en-US" dirty="0"/>
              <a:t>The gamer is presented with an entry panel, a map and three charts: Gaming Revenue by Country, Average Weekly Hours Played by Country and Average Weekly Hours Played by Age Group</a:t>
            </a:r>
          </a:p>
          <a:p>
            <a:r>
              <a:rPr lang="en-US" dirty="0"/>
              <a:t>When the gamer enters their information, the charts are updated with red bars to indicate the category that they fall into. Note: The country is obtained through a scrape of the user’s IP address</a:t>
            </a:r>
          </a:p>
          <a:p>
            <a:r>
              <a:rPr lang="en-US" dirty="0"/>
              <a:t>The map would populate the gamer’s location with a pin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1ADF-50A9-4DEA-9572-9192A1D3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Data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C7CC-9206-4DAA-904C-4616E764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478087"/>
          </a:xfrm>
        </p:spPr>
        <p:txBody>
          <a:bodyPr/>
          <a:lstStyle/>
          <a:p>
            <a:r>
              <a:rPr lang="en-US" dirty="0"/>
              <a:t>We searched for a free source of raw gamer data but one was not available (Statista offers raw data for a $468 annual fee)</a:t>
            </a:r>
          </a:p>
          <a:p>
            <a:r>
              <a:rPr lang="en-US" dirty="0"/>
              <a:t>We resorted to locating aggregated data sources and found the following: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https://financesonline.com/number-of-gamers-worldwide/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https://www.limelight.com/resources/white-paper/state-of-online-gaming-2019/#appendix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4"/>
              </a:rPr>
              <a:t>https://steamdb.info/app/753/graphs/</a:t>
            </a:r>
            <a:endParaRPr lang="en-US" dirty="0"/>
          </a:p>
          <a:p>
            <a:r>
              <a:rPr lang="en-US" dirty="0"/>
              <a:t>These aggregated data sources made it impossible to draw analytical conclusions from the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utoShape 4" descr="Installing Jupyter Notebook. please refer to this article if you… | by  Chinmay s yalameli | Medium">
            <a:extLst>
              <a:ext uri="{FF2B5EF4-FFF2-40B4-BE49-F238E27FC236}">
                <a16:creationId xmlns:a16="http://schemas.microsoft.com/office/drawing/2014/main" id="{2640B1FC-BA5F-41CD-A454-943014856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498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1ADF-50A9-4DEA-9572-9192A1D3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Data Flow and Architecture </a:t>
            </a:r>
          </a:p>
        </p:txBody>
      </p:sp>
      <p:pic>
        <p:nvPicPr>
          <p:cNvPr id="1026" name="Picture 2" descr="Green csv icon - Free green file icons">
            <a:extLst>
              <a:ext uri="{FF2B5EF4-FFF2-40B4-BE49-F238E27FC236}">
                <a16:creationId xmlns:a16="http://schemas.microsoft.com/office/drawing/2014/main" id="{89D16B96-D90E-4C36-87E7-BE6C968B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9639"/>
            <a:ext cx="594966" cy="5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4197E4-5580-4E9F-A974-4CF370B21CBA}"/>
              </a:ext>
            </a:extLst>
          </p:cNvPr>
          <p:cNvCxnSpPr>
            <a:cxnSpLocks/>
          </p:cNvCxnSpPr>
          <p:nvPr/>
        </p:nvCxnSpPr>
        <p:spPr>
          <a:xfrm>
            <a:off x="1498480" y="2134857"/>
            <a:ext cx="7035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Installing Jupyter Notebook. please refer to this article if you… | by  Chinmay s yalameli | Medium">
            <a:extLst>
              <a:ext uri="{FF2B5EF4-FFF2-40B4-BE49-F238E27FC236}">
                <a16:creationId xmlns:a16="http://schemas.microsoft.com/office/drawing/2014/main" id="{2640B1FC-BA5F-41CD-A454-943014856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6720" y="36498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AF349-2DD0-4316-B25D-188ECB782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24" y="1462192"/>
            <a:ext cx="1646918" cy="14888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761DCB-A4BA-4B42-BDBE-577FDE0A83FE}"/>
              </a:ext>
            </a:extLst>
          </p:cNvPr>
          <p:cNvCxnSpPr>
            <a:cxnSpLocks/>
          </p:cNvCxnSpPr>
          <p:nvPr/>
        </p:nvCxnSpPr>
        <p:spPr>
          <a:xfrm>
            <a:off x="3848942" y="2206003"/>
            <a:ext cx="704397" cy="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955A0-CFC9-4706-BB39-3CE9A1AF8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519" y="1635972"/>
            <a:ext cx="1792681" cy="12585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55DF3-E81B-47F8-80DC-416F1A300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784" y="4281238"/>
            <a:ext cx="2560300" cy="1424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D0CC2-C998-4D88-A0FB-A39D10D8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344937" y="5222028"/>
            <a:ext cx="315349" cy="231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A5F665-7CD5-4A11-8590-C78F2E280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45" y="4281591"/>
            <a:ext cx="2452190" cy="17842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71F9D9-E0EC-4C5A-BAB3-C1B7BB3DD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889433" y="5235979"/>
            <a:ext cx="630701" cy="23166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94CC74-9904-488C-9A11-2EBFF87758A4}"/>
              </a:ext>
            </a:extLst>
          </p:cNvPr>
          <p:cNvCxnSpPr>
            <a:cxnSpLocks/>
          </p:cNvCxnSpPr>
          <p:nvPr/>
        </p:nvCxnSpPr>
        <p:spPr>
          <a:xfrm flipH="1" flipV="1">
            <a:off x="5621479" y="2863992"/>
            <a:ext cx="38807" cy="2476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940934-E91C-40A2-818C-2744438F08BC}"/>
              </a:ext>
            </a:extLst>
          </p:cNvPr>
          <p:cNvSpPr txBox="1"/>
          <p:nvPr/>
        </p:nvSpPr>
        <p:spPr>
          <a:xfrm>
            <a:off x="6690037" y="1128051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366A1-1651-414D-A9FD-D41E1FE77F67}"/>
              </a:ext>
            </a:extLst>
          </p:cNvPr>
          <p:cNvSpPr txBox="1"/>
          <p:nvPr/>
        </p:nvSpPr>
        <p:spPr>
          <a:xfrm>
            <a:off x="6798687" y="1436562"/>
            <a:ext cx="2452180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/>
              <a:t>revenue</a:t>
            </a:r>
          </a:p>
          <a:p>
            <a:r>
              <a:rPr lang="en-US" sz="1100" dirty="0"/>
              <a:t>country VARCHAR(30) NOT NULL</a:t>
            </a:r>
          </a:p>
          <a:p>
            <a:r>
              <a:rPr lang="en-US" sz="1100" dirty="0"/>
              <a:t>revenue INTEGER NOT NULL</a:t>
            </a:r>
          </a:p>
          <a:p>
            <a:r>
              <a:rPr lang="en-US" sz="1100" dirty="0"/>
              <a:t>gamers INTEGER NOT 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8210B5-C958-433D-AD0F-EFAE92A4866C}"/>
              </a:ext>
            </a:extLst>
          </p:cNvPr>
          <p:cNvSpPr txBox="1"/>
          <p:nvPr/>
        </p:nvSpPr>
        <p:spPr>
          <a:xfrm>
            <a:off x="9341945" y="2248211"/>
            <a:ext cx="24521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age</a:t>
            </a:r>
          </a:p>
          <a:p>
            <a:r>
              <a:rPr lang="en-US" sz="1200" dirty="0"/>
              <a:t>age VARCHAR(30) NOT NULL,  </a:t>
            </a:r>
          </a:p>
          <a:p>
            <a:r>
              <a:rPr lang="en-US" sz="1200" dirty="0" err="1"/>
              <a:t>avg_hours</a:t>
            </a:r>
            <a:r>
              <a:rPr lang="en-US" sz="1200" dirty="0"/>
              <a:t> INTEGER NOT NULL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F7B1A-E199-475D-B618-23EF29FECBC7}"/>
              </a:ext>
            </a:extLst>
          </p:cNvPr>
          <p:cNvSpPr txBox="1"/>
          <p:nvPr/>
        </p:nvSpPr>
        <p:spPr>
          <a:xfrm>
            <a:off x="6798686" y="2248211"/>
            <a:ext cx="245218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err="1"/>
              <a:t>hours_average_country</a:t>
            </a:r>
            <a:r>
              <a:rPr lang="en-US" sz="1200" b="1" dirty="0"/>
              <a:t> </a:t>
            </a:r>
          </a:p>
          <a:p>
            <a:r>
              <a:rPr lang="en-US" sz="1200" dirty="0"/>
              <a:t>Country VARCHAR(30) NOT NULL  </a:t>
            </a:r>
          </a:p>
          <a:p>
            <a:r>
              <a:rPr lang="en-US" sz="1200" dirty="0" err="1"/>
              <a:t>avg_hours</a:t>
            </a:r>
            <a:r>
              <a:rPr lang="en-US" sz="1200" dirty="0"/>
              <a:t> FLOAT NOT NULL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64B03-6686-420A-9A53-D4B2CB9E9BD0}"/>
              </a:ext>
            </a:extLst>
          </p:cNvPr>
          <p:cNvSpPr txBox="1"/>
          <p:nvPr/>
        </p:nvSpPr>
        <p:spPr>
          <a:xfrm>
            <a:off x="6812201" y="2953580"/>
            <a:ext cx="2452191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err="1"/>
              <a:t>top_ten</a:t>
            </a:r>
            <a:endParaRPr lang="en-US" sz="1200" b="1" dirty="0"/>
          </a:p>
          <a:p>
            <a:r>
              <a:rPr lang="en-US" sz="1200" dirty="0"/>
              <a:t>date DATE NOT NULL  </a:t>
            </a:r>
          </a:p>
          <a:p>
            <a:r>
              <a:rPr lang="en-US" sz="1200" dirty="0"/>
              <a:t>dota_2 INTEGER NOT NULL</a:t>
            </a:r>
          </a:p>
          <a:p>
            <a:r>
              <a:rPr lang="en-US" sz="1200" dirty="0" err="1"/>
              <a:t>counter_strike</a:t>
            </a:r>
            <a:r>
              <a:rPr lang="en-US" sz="1200" dirty="0"/>
              <a:t> INTEGER NOT NULL</a:t>
            </a:r>
          </a:p>
          <a:p>
            <a:r>
              <a:rPr lang="en-US" sz="1200" dirty="0"/>
              <a:t>terraria INTEGER NOT NULL	</a:t>
            </a:r>
          </a:p>
          <a:p>
            <a:r>
              <a:rPr lang="en-US" sz="1200" dirty="0"/>
              <a:t>postal INTEGER NOT NULL	</a:t>
            </a:r>
          </a:p>
          <a:p>
            <a:r>
              <a:rPr lang="en-US" sz="1200" dirty="0" err="1"/>
              <a:t>gta</a:t>
            </a:r>
            <a:r>
              <a:rPr lang="en-US" sz="1200" dirty="0"/>
              <a:t> INTEGER NOT NULL</a:t>
            </a:r>
          </a:p>
          <a:p>
            <a:r>
              <a:rPr lang="en-US" sz="1200" dirty="0"/>
              <a:t>fallout_4 INTEGER NOT NULL</a:t>
            </a:r>
          </a:p>
          <a:p>
            <a:r>
              <a:rPr lang="en-US" sz="1200" dirty="0" err="1"/>
              <a:t>life_is_strange</a:t>
            </a:r>
            <a:r>
              <a:rPr lang="en-US" sz="1200" dirty="0"/>
              <a:t> INTEGER NOT NULL</a:t>
            </a:r>
          </a:p>
          <a:p>
            <a:r>
              <a:rPr lang="en-US" sz="1200" dirty="0"/>
              <a:t>battlegrounds INTEGER NOT NULL</a:t>
            </a:r>
          </a:p>
          <a:p>
            <a:r>
              <a:rPr lang="en-US" sz="1200" dirty="0"/>
              <a:t>hitman_2 INTEGER NOT NULL</a:t>
            </a:r>
          </a:p>
          <a:p>
            <a:r>
              <a:rPr lang="en-US" sz="1200" dirty="0" err="1"/>
              <a:t>among_us</a:t>
            </a:r>
            <a:r>
              <a:rPr lang="en-US" sz="1200" dirty="0"/>
              <a:t> INTEGER NOT 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701C6-13E1-49FC-861D-9F4DC4618740}"/>
              </a:ext>
            </a:extLst>
          </p:cNvPr>
          <p:cNvSpPr txBox="1"/>
          <p:nvPr/>
        </p:nvSpPr>
        <p:spPr>
          <a:xfrm>
            <a:off x="9341945" y="1434918"/>
            <a:ext cx="2452181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err="1"/>
              <a:t>steam_users_lifetime</a:t>
            </a:r>
            <a:endParaRPr lang="en-US" sz="1100" b="1" dirty="0"/>
          </a:p>
          <a:p>
            <a:r>
              <a:rPr lang="en-US" sz="1100" dirty="0"/>
              <a:t>date </a:t>
            </a:r>
            <a:r>
              <a:rPr lang="en-US" sz="1100" dirty="0" err="1"/>
              <a:t>DATE</a:t>
            </a:r>
            <a:r>
              <a:rPr lang="en-US" sz="1100" dirty="0"/>
              <a:t> NOT NULL, </a:t>
            </a:r>
          </a:p>
          <a:p>
            <a:r>
              <a:rPr lang="en-US" sz="1100" dirty="0"/>
              <a:t>users INTEGER NOT NULL</a:t>
            </a:r>
          </a:p>
          <a:p>
            <a:r>
              <a:rPr lang="en-US" sz="1100" dirty="0" err="1"/>
              <a:t>in_game</a:t>
            </a:r>
            <a:r>
              <a:rPr lang="en-US" sz="1100" dirty="0"/>
              <a:t> INTEGER NOT 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BD664-3B17-4D41-BCC3-84F40897FAC9}"/>
              </a:ext>
            </a:extLst>
          </p:cNvPr>
          <p:cNvSpPr txBox="1"/>
          <p:nvPr/>
        </p:nvSpPr>
        <p:spPr>
          <a:xfrm>
            <a:off x="9341945" y="2951006"/>
            <a:ext cx="245218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err="1"/>
              <a:t>country_hours</a:t>
            </a:r>
            <a:endParaRPr lang="en-US" sz="1200" b="1" dirty="0"/>
          </a:p>
          <a:p>
            <a:r>
              <a:rPr lang="en-US" sz="1200" dirty="0"/>
              <a:t>country VARCHAR(30) NOT NULL  </a:t>
            </a:r>
            <a:r>
              <a:rPr lang="en-US" sz="1200" dirty="0" err="1"/>
              <a:t>avg_hours</a:t>
            </a:r>
            <a:r>
              <a:rPr lang="en-US" sz="1200" dirty="0"/>
              <a:t> INTEGER NOT NULL  </a:t>
            </a:r>
            <a:r>
              <a:rPr lang="en-US" sz="1200" dirty="0" err="1"/>
              <a:t>latlng</a:t>
            </a:r>
            <a:r>
              <a:rPr lang="en-US" sz="1200" dirty="0"/>
              <a:t> VARCHAR NOT NULL</a:t>
            </a:r>
          </a:p>
        </p:txBody>
      </p:sp>
    </p:spTree>
    <p:extLst>
      <p:ext uri="{BB962C8B-B14F-4D97-AF65-F5344CB8AC3E}">
        <p14:creationId xmlns:p14="http://schemas.microsoft.com/office/powerpoint/2010/main" val="335298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1ADF-50A9-4DEA-9572-9192A1D3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Steps to Recreate The Project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C7CC-9206-4DAA-904C-4616E764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4780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Open PostgreSQL and create a database called Gamers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Use the postgres_create_table_script.txt file to create the necessary tables in Postgres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Open the Project_2_flask.py file and update the Postgres password on line 28 to your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Run the Project_2_flask.py file to start the flask server</a:t>
            </a:r>
          </a:p>
        </p:txBody>
      </p:sp>
      <p:sp>
        <p:nvSpPr>
          <p:cNvPr id="7" name="AutoShape 4" descr="Installing Jupyter Notebook. please refer to this article if you… | by  Chinmay s yalameli | Medium">
            <a:extLst>
              <a:ext uri="{FF2B5EF4-FFF2-40B4-BE49-F238E27FC236}">
                <a16:creationId xmlns:a16="http://schemas.microsoft.com/office/drawing/2014/main" id="{2640B1FC-BA5F-41CD-A454-943014856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498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432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General Premise</vt:lpstr>
      <vt:lpstr>Data and Limitations</vt:lpstr>
      <vt:lpstr>Data Flow and Architecture </vt:lpstr>
      <vt:lpstr>Steps to Recreate The Project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5: Are You The Average Gamer?</dc:title>
  <dc:creator>Michael Bien</dc:creator>
  <cp:lastModifiedBy>Michael Bien</cp:lastModifiedBy>
  <cp:revision>15</cp:revision>
  <dcterms:created xsi:type="dcterms:W3CDTF">2020-12-14T18:41:24Z</dcterms:created>
  <dcterms:modified xsi:type="dcterms:W3CDTF">2020-12-14T23:47:30Z</dcterms:modified>
</cp:coreProperties>
</file>