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3"/>
  </p:notesMasterIdLst>
  <p:handoutMasterIdLst>
    <p:handoutMasterId r:id="rId24"/>
  </p:handoutMasterIdLst>
  <p:sldIdLst>
    <p:sldId id="476" r:id="rId5"/>
    <p:sldId id="477" r:id="rId6"/>
    <p:sldId id="494" r:id="rId7"/>
    <p:sldId id="478" r:id="rId8"/>
    <p:sldId id="479" r:id="rId9"/>
    <p:sldId id="480" r:id="rId10"/>
    <p:sldId id="481" r:id="rId11"/>
    <p:sldId id="495" r:id="rId12"/>
    <p:sldId id="483" r:id="rId13"/>
    <p:sldId id="484" r:id="rId14"/>
    <p:sldId id="485" r:id="rId15"/>
    <p:sldId id="486" r:id="rId16"/>
    <p:sldId id="487" r:id="rId17"/>
    <p:sldId id="488" r:id="rId18"/>
    <p:sldId id="491" r:id="rId19"/>
    <p:sldId id="492" r:id="rId20"/>
    <p:sldId id="493" r:id="rId21"/>
    <p:sldId id="275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60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C9F66"/>
    <a:srgbClr val="CC0000"/>
    <a:srgbClr val="0000FF"/>
    <a:srgbClr val="898989"/>
    <a:srgbClr val="0387E1"/>
    <a:srgbClr val="0071C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83411"/>
  </p:normalViewPr>
  <p:slideViewPr>
    <p:cSldViewPr snapToGrid="0">
      <p:cViewPr varScale="1">
        <p:scale>
          <a:sx n="74" d="100"/>
          <a:sy n="74" d="100"/>
        </p:scale>
        <p:origin x="1186" y="72"/>
      </p:cViewPr>
      <p:guideLst>
        <p:guide orient="horz" pos="2218"/>
        <p:guide orient="horz" pos="4032"/>
        <p:guide orient="horz" pos="157"/>
        <p:guide orient="horz" pos="1009"/>
        <p:guide orient="horz" pos="3888"/>
        <p:guide pos="7293"/>
        <p:guide pos="383"/>
        <p:guide pos="3860"/>
        <p:guide pos="3748"/>
        <p:guide pos="39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096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12/6/2015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convenient for users:</a:t>
            </a:r>
          </a:p>
          <a:p>
            <a:r>
              <a:rPr lang="en-US" baseline="0" dirty="0" smtClean="0"/>
              <a:t>Who NOT familiar with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/java programming</a:t>
            </a:r>
          </a:p>
          <a:p>
            <a:r>
              <a:rPr lang="en-US" baseline="0" dirty="0" err="1" smtClean="0"/>
              <a:t>Adhoc</a:t>
            </a:r>
            <a:r>
              <a:rPr lang="en-US" baseline="0" dirty="0" smtClean="0"/>
              <a:t> Query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Analytics is becomi</a:t>
            </a:r>
            <a:r>
              <a:rPr lang="en-US" baseline="0" dirty="0" smtClean="0"/>
              <a:t>ng increasingly relevant in Security</a:t>
            </a:r>
          </a:p>
          <a:p>
            <a:r>
              <a:rPr lang="en-US" baseline="0" dirty="0" smtClean="0"/>
              <a:t>User Interface: Both Real Time alert / History Search / Custom </a:t>
            </a:r>
            <a:r>
              <a:rPr lang="en-US" baseline="0" dirty="0" err="1" smtClean="0"/>
              <a:t>Adhoc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0BFC4-FD59-4113-AA9E-0B69849637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Spark</a:t>
            </a:r>
            <a:r>
              <a:rPr lang="en-US" baseline="0" dirty="0" smtClean="0"/>
              <a:t> 1.4.1 1.3.0 supported almost 1 year before</a:t>
            </a:r>
          </a:p>
          <a:p>
            <a:r>
              <a:rPr lang="en-US" baseline="0" dirty="0" smtClean="0"/>
              <a:t>2. Discussed with DB for couple of times already.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2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4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7" y="1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07484" y="1595438"/>
            <a:ext cx="5342467" cy="45767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225425" indent="-225425"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534246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24pt Intel Clear Bolded Subhead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9738"/>
            <a:ext cx="10970683" cy="98874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062" y="1810747"/>
            <a:ext cx="3945875" cy="32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66F50F-74B7-8640-8DA3-AAAA0044A3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2015/08/20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>
                <a:latin typeface="Intel Clear"/>
                <a:cs typeface="Intel Cle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992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rgbClr val="000000"/>
                </a:solidFill>
                <a:latin typeface="Intel Clear"/>
                <a:cs typeface="Intel Clear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de graphic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658344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2348378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3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1641"/>
            <a:ext cx="3860800" cy="334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/>
          <a:p>
            <a:fld id="{85ED6966-2F34-42AF-9A5A-3CB13026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8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9301" y="6534896"/>
            <a:ext cx="1091646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4" cy="1250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bottom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Spark JET 2015/11/27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1601790"/>
            <a:ext cx="10970684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17513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969963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“48pt Intel Clear Text”</a:t>
            </a:r>
          </a:p>
          <a:p>
            <a:pPr lvl="1"/>
            <a:r>
              <a:rPr lang="en-US" dirty="0" smtClean="0"/>
              <a:t>18pt Attribution</a:t>
            </a:r>
          </a:p>
          <a:p>
            <a:pPr lvl="2"/>
            <a:r>
              <a:rPr lang="en-US" dirty="0" smtClean="0"/>
              <a:t>18pt Third level</a:t>
            </a:r>
          </a:p>
          <a:p>
            <a:pPr lvl="3"/>
            <a:r>
              <a:rPr lang="en-US" dirty="0" smtClean="0"/>
              <a:t>18pt Fourth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761862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5243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90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  <a:p>
            <a:pPr lvl="4"/>
            <a:r>
              <a:rPr lang="en-US" dirty="0" smtClean="0"/>
              <a:t>18pt Intel Clear 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(2015/08/20)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4" r:id="rId2"/>
    <p:sldLayoutId id="2147483685" r:id="rId3"/>
    <p:sldLayoutId id="2147483686" r:id="rId4"/>
    <p:sldLayoutId id="2147483688" r:id="rId5"/>
    <p:sldLayoutId id="2147483690" r:id="rId6"/>
    <p:sldLayoutId id="2147483706" r:id="rId7"/>
    <p:sldLayoutId id="2147483691" r:id="rId8"/>
    <p:sldLayoutId id="2147483692" r:id="rId9"/>
    <p:sldLayoutId id="2147483693" r:id="rId10"/>
    <p:sldLayoutId id="2147483694" r:id="rId11"/>
    <p:sldLayoutId id="2147483705" r:id="rId12"/>
    <p:sldLayoutId id="2147483695" r:id="rId13"/>
    <p:sldLayoutId id="2147483697" r:id="rId14"/>
    <p:sldLayoutId id="2147483702" r:id="rId15"/>
    <p:sldLayoutId id="2147483703" r:id="rId16"/>
    <p:sldLayoutId id="2147483709" r:id="rId17"/>
    <p:sldLayoutId id="2147483762" r:id="rId18"/>
    <p:sldLayoutId id="2147483763" r:id="rId19"/>
    <p:sldLayoutId id="214748376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bigdata/spark-streaming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SPARK-83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issues.apache.org/jira/browse/SPARK-998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484" y="498951"/>
            <a:ext cx="10950515" cy="1470025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Streaming </a:t>
            </a:r>
            <a:r>
              <a:rPr lang="en-US" dirty="0" smtClean="0"/>
              <a:t>SQL </a:t>
            </a:r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 Cheng</a:t>
            </a:r>
            <a:endParaRPr lang="en-US" dirty="0"/>
          </a:p>
          <a:p>
            <a:r>
              <a:rPr lang="en-US" dirty="0"/>
              <a:t>Software Engineer@ Big Data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5454" y="1082227"/>
            <a:ext cx="5477353" cy="5731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z="800" smtClean="0"/>
              <a:pPr/>
              <a:t>10</a:t>
            </a:fld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SQL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04829" y="2160983"/>
            <a:ext cx="3609675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SaveIntoFile</a:t>
            </a:r>
            <a:r>
              <a:rPr lang="en-US" dirty="0">
                <a:solidFill>
                  <a:schemeClr val="tx1"/>
                </a:solidFill>
              </a:rPr>
              <a:t>(“/path/to/file”)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6331" y="2994665"/>
            <a:ext cx="3598173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Project(</a:t>
            </a:r>
            <a:r>
              <a:rPr lang="en-US" dirty="0" err="1">
                <a:solidFill>
                  <a:schemeClr val="tx1"/>
                </a:solidFill>
              </a:rPr>
              <a:t>a.value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b.value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a.key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3714" y="3905756"/>
            <a:ext cx="3523409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SortMergeJoin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a.key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b.key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801" y="4807789"/>
            <a:ext cx="2580255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Parquet Table Scan(b)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2257" y="4807789"/>
            <a:ext cx="2373223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Filter(</a:t>
            </a:r>
            <a:r>
              <a:rPr lang="en-US" altLang="zh-CN" dirty="0" err="1">
                <a:solidFill>
                  <a:schemeClr val="tx1"/>
                </a:solidFill>
              </a:rPr>
              <a:t>a.key</a:t>
            </a:r>
            <a:r>
              <a:rPr lang="en-US" altLang="zh-CN" dirty="0">
                <a:solidFill>
                  <a:schemeClr val="tx1"/>
                </a:solidFill>
              </a:rPr>
              <a:t>&gt;1)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2258" y="5785615"/>
            <a:ext cx="2373221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 Table Scan(a)</a:t>
            </a:r>
          </a:p>
        </p:txBody>
      </p:sp>
      <p:cxnSp>
        <p:nvCxnSpPr>
          <p:cNvPr id="18" name="Straight Arrow Connector 17"/>
          <p:cNvCxnSpPr>
            <a:stCxn id="10" idx="2"/>
            <a:endCxn id="12" idx="0"/>
          </p:cNvCxnSpPr>
          <p:nvPr/>
        </p:nvCxnSpPr>
        <p:spPr>
          <a:xfrm>
            <a:off x="3309667" y="2621057"/>
            <a:ext cx="5751" cy="373608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3315418" y="3454740"/>
            <a:ext cx="1" cy="451016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 flipH="1">
            <a:off x="1848928" y="4365831"/>
            <a:ext cx="1466491" cy="441959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>
            <a:off x="3315420" y="4365831"/>
            <a:ext cx="1213449" cy="441959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4528868" y="5267865"/>
            <a:ext cx="0" cy="517751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1456" y="13762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SparkPlan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65737" y="57969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filter()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573328" y="5211807"/>
            <a:ext cx="2219865" cy="451016"/>
          </a:xfrm>
          <a:prstGeom prst="roundRect">
            <a:avLst/>
          </a:prstGeom>
          <a:solidFill>
            <a:schemeClr val="bg1"/>
          </a:solidFill>
          <a:ln w="25400"/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sc.parallelize</a:t>
            </a:r>
            <a:r>
              <a:rPr lang="en-US" dirty="0">
                <a:solidFill>
                  <a:schemeClr val="tx1"/>
                </a:solidFill>
              </a:rPr>
              <a:t>(.)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793196" y="6293816"/>
            <a:ext cx="2219865" cy="451016"/>
          </a:xfrm>
          <a:prstGeom prst="roundRect">
            <a:avLst/>
          </a:prstGeom>
          <a:solidFill>
            <a:schemeClr val="bg1"/>
          </a:solidFill>
          <a:ln w="25400"/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sc.parallelize</a:t>
            </a:r>
            <a:r>
              <a:rPr lang="en-US" dirty="0">
                <a:solidFill>
                  <a:schemeClr val="tx1"/>
                </a:solidFill>
              </a:rPr>
              <a:t>(.)</a:t>
            </a:r>
          </a:p>
        </p:txBody>
      </p:sp>
      <p:sp>
        <p:nvSpPr>
          <p:cNvPr id="58" name="Oval 57"/>
          <p:cNvSpPr/>
          <p:nvPr/>
        </p:nvSpPr>
        <p:spPr>
          <a:xfrm>
            <a:off x="9581074" y="5101318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0"/>
            <a:endCxn id="58" idx="4"/>
          </p:cNvCxnSpPr>
          <p:nvPr/>
        </p:nvCxnSpPr>
        <p:spPr>
          <a:xfrm flipH="1" flipV="1">
            <a:off x="9903128" y="5773314"/>
            <a:ext cx="1" cy="520503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361208" y="391323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471141" y="2587650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71142" y="153265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6" idx="0"/>
            <a:endCxn id="61" idx="4"/>
          </p:cNvCxnSpPr>
          <p:nvPr/>
        </p:nvCxnSpPr>
        <p:spPr>
          <a:xfrm flipV="1">
            <a:off x="7683260" y="4585233"/>
            <a:ext cx="0" cy="626575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0"/>
            <a:endCxn id="79" idx="4"/>
          </p:cNvCxnSpPr>
          <p:nvPr/>
        </p:nvCxnSpPr>
        <p:spPr>
          <a:xfrm flipV="1">
            <a:off x="9903128" y="4585232"/>
            <a:ext cx="1" cy="516085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0"/>
            <a:endCxn id="62" idx="4"/>
          </p:cNvCxnSpPr>
          <p:nvPr/>
        </p:nvCxnSpPr>
        <p:spPr>
          <a:xfrm flipV="1">
            <a:off x="7683260" y="3259646"/>
            <a:ext cx="1109933" cy="653591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0"/>
            <a:endCxn id="63" idx="4"/>
          </p:cNvCxnSpPr>
          <p:nvPr/>
        </p:nvCxnSpPr>
        <p:spPr>
          <a:xfrm flipV="1">
            <a:off x="8793194" y="2204652"/>
            <a:ext cx="1" cy="382997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581076" y="391323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79" idx="0"/>
            <a:endCxn id="62" idx="4"/>
          </p:cNvCxnSpPr>
          <p:nvPr/>
        </p:nvCxnSpPr>
        <p:spPr>
          <a:xfrm flipH="1" flipV="1">
            <a:off x="8793194" y="3259646"/>
            <a:ext cx="1109935" cy="653591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34538" y="402132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ShuffledRDD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535058" y="40405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ShuffledRDD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05313" y="335374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zipPartitions</a:t>
            </a:r>
            <a:r>
              <a:rPr lang="en-US" dirty="0"/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19070" y="21796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98" name="Straight Arrow Connector 97"/>
          <p:cNvCxnSpPr>
            <a:stCxn id="63" idx="0"/>
          </p:cNvCxnSpPr>
          <p:nvPr/>
        </p:nvCxnSpPr>
        <p:spPr>
          <a:xfrm flipH="1" flipV="1">
            <a:off x="8793192" y="1126973"/>
            <a:ext cx="3" cy="405683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46340" y="112697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mapPartitions</a:t>
            </a:r>
            <a:r>
              <a:rPr lang="en-US" dirty="0"/>
              <a:t>(</a:t>
            </a:r>
            <a:r>
              <a:rPr lang="en-US" dirty="0" err="1"/>
              <a:t>writeFile</a:t>
            </a:r>
            <a:r>
              <a:rPr lang="en-US" dirty="0"/>
              <a:t> _)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9051" y="4807789"/>
            <a:ext cx="2840005" cy="460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 cap="sq" cmpd="sng">
            <a:solidFill>
              <a:schemeClr val="accent1">
                <a:lumMod val="5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WindowedPhysicalPlan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7687" y="1043429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SchemaDStream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6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Streaming Data 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28" y="2040963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 TEMPORARY TABLE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t_kafka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word string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USING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org.apache.spark.sql.streaming.sources.KafkaSource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OPTIONS(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zkQuorum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"localhost:2181",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groupId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"test",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topics   "aa:1",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messageToRow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"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org.apache.spark.sql.streaming.examples.MessageDelimiter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6591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Window Over SQL Relation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0626" y="2751613"/>
            <a:ext cx="11064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t.word</a:t>
            </a:r>
            <a:r>
              <a:rPr lang="en-US" sz="2400" dirty="0"/>
              <a:t>, COUNT(</a:t>
            </a:r>
            <a:r>
              <a:rPr lang="en-US" sz="2400" dirty="0" err="1"/>
              <a:t>t.word</a:t>
            </a:r>
            <a:r>
              <a:rPr lang="en-US" sz="2400" dirty="0"/>
              <a:t>)</a:t>
            </a:r>
          </a:p>
          <a:p>
            <a:r>
              <a:rPr lang="en-US" sz="2400" dirty="0"/>
              <a:t>FROM (SELECT * FROM test) </a:t>
            </a:r>
            <a:r>
              <a:rPr lang="en-US" sz="2400" dirty="0">
                <a:solidFill>
                  <a:srgbClr val="00B0F0"/>
                </a:solidFill>
              </a:rPr>
              <a:t>OVER (WINDOW '9' SECONDS, SLIDE '3' SECONDS)</a:t>
            </a:r>
            <a:r>
              <a:rPr lang="en-US" sz="2400" dirty="0"/>
              <a:t> AS t</a:t>
            </a:r>
          </a:p>
          <a:p>
            <a:r>
              <a:rPr lang="en-US" sz="2400" dirty="0"/>
              <a:t>GROUP BY </a:t>
            </a:r>
            <a:r>
              <a:rPr lang="en-US" sz="2400" dirty="0" err="1"/>
              <a:t>t.word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7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 V.S. Streaming 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908800" y="1600200"/>
            <a:ext cx="5283200" cy="452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</a:rPr>
              <a:t>Streaming SQL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201" y="2424701"/>
            <a:ext cx="5689599" cy="32877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TEMPORARY TABLE 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weblog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sourcep_ip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STRING,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cookie_id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INT,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…) </a:t>
            </a:r>
            <a:r>
              <a:rPr lang="en-US" altLang="zh-CN" sz="16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‘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xxx.KafkaDataSource</a:t>
            </a:r>
            <a:r>
              <a:rPr lang="en-US" altLang="zh-CN" sz="16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(..)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altLang="zh-CN" sz="16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 TABLE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 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item_id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INT, category STRING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STORED AS TEXTFILE LOCATION “..”;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category, COUNT(*) </a:t>
            </a:r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weblog </a:t>
            </a:r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category </a:t>
            </a:r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category.item_id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weblog.item_id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category.category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219170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040" y="2424701"/>
            <a:ext cx="5411056" cy="32877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121917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weblog= KafkaUtils.createStream(…)</a:t>
            </a: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.map(_._2)</a:t>
            </a:r>
          </a:p>
          <a:p>
            <a:pPr defTabSz="121917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flapMap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(_.split(“|”)).map(_._2, _)</a:t>
            </a:r>
          </a:p>
          <a:p>
            <a:pPr defTabSz="121917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category=</a:t>
            </a: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(_.split(“|”))</a:t>
            </a:r>
          </a:p>
          <a:p>
            <a:pPr defTabSz="1219170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result </a:t>
            </a: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weblog.transform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 =&gt;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r.join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(category))</a:t>
            </a: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.map(_._2._2, 1L))</a:t>
            </a:r>
          </a:p>
          <a:p>
            <a:pPr defTabSz="121917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.reduceByKey(_ + _)</a:t>
            </a:r>
          </a:p>
          <a:p>
            <a:pPr defTabSz="1219170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9170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result.print</a:t>
            </a:r>
            <a:endParaRPr lang="zh-CN" alt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1160813" y="1600200"/>
            <a:ext cx="5283200" cy="4525963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Spark Streaming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C</a:t>
            </a:r>
            <a:r>
              <a:rPr lang="en-US" dirty="0" smtClean="0"/>
              <a:t>haracteristics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73" y="3790569"/>
            <a:ext cx="5739233" cy="259375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9779" y="1052998"/>
            <a:ext cx="11326092" cy="35155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Auto benefit from both Spark SQL / Streaming improvements.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100</a:t>
            </a:r>
            <a:r>
              <a:rPr lang="en-US" altLang="zh-CN" sz="3200" dirty="0" smtClean="0"/>
              <a:t>% </a:t>
            </a:r>
            <a:r>
              <a:rPr lang="en-US" sz="3200" dirty="0" smtClean="0"/>
              <a:t>compatible with </a:t>
            </a:r>
            <a:r>
              <a:rPr lang="en-US" altLang="zh-CN" sz="3200" dirty="0" smtClean="0"/>
              <a:t>Spark</a:t>
            </a:r>
            <a:r>
              <a:rPr lang="en-US" sz="3200" dirty="0" smtClean="0"/>
              <a:t> SQL </a:t>
            </a:r>
            <a:r>
              <a:rPr lang="en-US" sz="3200" dirty="0" smtClean="0"/>
              <a:t>queries, </a:t>
            </a:r>
            <a:r>
              <a:rPr lang="en-US" sz="3200" dirty="0" err="1" smtClean="0"/>
              <a:t>metastore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Operations among static data relation and streaming data relation.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~2300 LOC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982" y="3790569"/>
            <a:ext cx="1517073" cy="604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 smtClean="0">
                <a:latin typeface="Arial" panose="020B0604020202020204" pitchFamily="34" charset="0"/>
                <a:cs typeface="Arial" panose="020B0604020202020204" pitchFamily="34" charset="0"/>
              </a:rPr>
              <a:t>Streaming SQL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/>
          <p:nvPr/>
        </p:nvSpPr>
        <p:spPr>
          <a:xfrm>
            <a:off x="5402493" y="2933708"/>
            <a:ext cx="3995073" cy="18859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24384" rIns="24384" bIns="24384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Data Platform (“Plumbing”)</a:t>
            </a:r>
            <a:endParaRPr lang="en-US" sz="1067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402492" y="1247359"/>
            <a:ext cx="3991397" cy="16082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24384" rIns="24384" bIns="24384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Algorithms</a:t>
            </a:r>
            <a:b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&amp; Learning </a:t>
            </a:r>
            <a:b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333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Frameworks</a:t>
            </a:r>
            <a:endParaRPr lang="en-US" sz="1067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z="4267" dirty="0"/>
              <a:t>E2E Video analytics for Internet of Things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695" y="3128817"/>
            <a:ext cx="443848" cy="440224"/>
            <a:chOff x="660965" y="977029"/>
            <a:chExt cx="512064" cy="515712"/>
          </a:xfrm>
        </p:grpSpPr>
        <p:sp>
          <p:nvSpPr>
            <p:cNvPr id="52" name="Oval 51"/>
            <p:cNvSpPr/>
            <p:nvPr/>
          </p:nvSpPr>
          <p:spPr bwMode="gray">
            <a:xfrm>
              <a:off x="660965" y="977029"/>
              <a:ext cx="512064" cy="515712"/>
            </a:xfrm>
            <a:prstGeom prst="ellipse">
              <a:avLst/>
            </a:prstGeom>
            <a:solidFill>
              <a:srgbClr val="0071C5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b="1" kern="0">
                <a:solidFill>
                  <a:prstClr val="white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75742" y="1077647"/>
              <a:ext cx="282509" cy="319866"/>
            </a:xfrm>
            <a:prstGeom prst="rect">
              <a:avLst/>
            </a:prstGeom>
          </p:spPr>
        </p:pic>
      </p:grpSp>
      <p:cxnSp>
        <p:nvCxnSpPr>
          <p:cNvPr id="65" name="Elbow Connector 64"/>
          <p:cNvCxnSpPr>
            <a:stCxn id="52" idx="4"/>
          </p:cNvCxnSpPr>
          <p:nvPr/>
        </p:nvCxnSpPr>
        <p:spPr>
          <a:xfrm rot="16200000" flipH="1">
            <a:off x="1308016" y="3337646"/>
            <a:ext cx="89805" cy="552597"/>
          </a:xfrm>
          <a:prstGeom prst="bentConnector2">
            <a:avLst/>
          </a:prstGeom>
          <a:noFill/>
          <a:ln w="31750" cap="flat" cmpd="dbl" algn="ctr">
            <a:solidFill>
              <a:srgbClr val="004280"/>
            </a:solidFill>
            <a:prstDash val="soli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618605" y="3746894"/>
            <a:ext cx="285331" cy="280999"/>
            <a:chOff x="660965" y="977029"/>
            <a:chExt cx="512064" cy="515712"/>
          </a:xfrm>
        </p:grpSpPr>
        <p:sp>
          <p:nvSpPr>
            <p:cNvPr id="67" name="Oval 66"/>
            <p:cNvSpPr/>
            <p:nvPr/>
          </p:nvSpPr>
          <p:spPr bwMode="gray">
            <a:xfrm>
              <a:off x="660965" y="977029"/>
              <a:ext cx="512064" cy="515712"/>
            </a:xfrm>
            <a:prstGeom prst="ellipse">
              <a:avLst/>
            </a:prstGeom>
            <a:solidFill>
              <a:srgbClr val="0071C5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b="1" kern="0">
                <a:solidFill>
                  <a:prstClr val="white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75742" y="1077647"/>
              <a:ext cx="282509" cy="319866"/>
            </a:xfrm>
            <a:prstGeom prst="rect">
              <a:avLst/>
            </a:prstGeom>
          </p:spPr>
        </p:pic>
      </p:grpSp>
      <p:cxnSp>
        <p:nvCxnSpPr>
          <p:cNvPr id="69" name="Elbow Connector 68"/>
          <p:cNvCxnSpPr>
            <a:stCxn id="67" idx="0"/>
          </p:cNvCxnSpPr>
          <p:nvPr/>
        </p:nvCxnSpPr>
        <p:spPr>
          <a:xfrm rot="5400000" flipH="1" flipV="1">
            <a:off x="1151222" y="3268901"/>
            <a:ext cx="88047" cy="867945"/>
          </a:xfrm>
          <a:prstGeom prst="bentConnector2">
            <a:avLst/>
          </a:prstGeom>
          <a:noFill/>
          <a:ln w="31750" cap="flat" cmpd="dbl" algn="ctr">
            <a:solidFill>
              <a:srgbClr val="004280"/>
            </a:solidFill>
            <a:prstDash val="solid"/>
          </a:ln>
          <a:effectLst/>
        </p:spPr>
      </p:cxnSp>
      <p:cxnSp>
        <p:nvCxnSpPr>
          <p:cNvPr id="70" name="Elbow Connector 69"/>
          <p:cNvCxnSpPr/>
          <p:nvPr/>
        </p:nvCxnSpPr>
        <p:spPr>
          <a:xfrm rot="5400000" flipH="1" flipV="1">
            <a:off x="1547872" y="3138049"/>
            <a:ext cx="177029" cy="1216307"/>
          </a:xfrm>
          <a:prstGeom prst="bentConnector2">
            <a:avLst/>
          </a:prstGeom>
          <a:noFill/>
          <a:ln w="9525" cap="flat" cmpd="sng" algn="ctr">
            <a:solidFill>
              <a:srgbClr val="004280"/>
            </a:solidFill>
            <a:prstDash val="solid"/>
          </a:ln>
          <a:effectLst/>
        </p:spPr>
      </p:cxnSp>
      <p:cxnSp>
        <p:nvCxnSpPr>
          <p:cNvPr id="71" name="Elbow Connector 70"/>
          <p:cNvCxnSpPr/>
          <p:nvPr/>
        </p:nvCxnSpPr>
        <p:spPr>
          <a:xfrm rot="5400000" flipH="1" flipV="1">
            <a:off x="1695459" y="3273947"/>
            <a:ext cx="265808" cy="1033292"/>
          </a:xfrm>
          <a:prstGeom prst="bentConnector2">
            <a:avLst/>
          </a:prstGeom>
          <a:noFill/>
          <a:ln w="9525" cap="flat" cmpd="sng" algn="ctr">
            <a:solidFill>
              <a:srgbClr val="004280"/>
            </a:solidFill>
            <a:prstDash val="solid"/>
          </a:ln>
          <a:effectLst/>
        </p:spPr>
      </p:cxnSp>
      <p:cxnSp>
        <p:nvCxnSpPr>
          <p:cNvPr id="81" name="Elbow Connector 80"/>
          <p:cNvCxnSpPr>
            <a:stCxn id="52" idx="6"/>
          </p:cNvCxnSpPr>
          <p:nvPr/>
        </p:nvCxnSpPr>
        <p:spPr>
          <a:xfrm>
            <a:off x="1298545" y="3348930"/>
            <a:ext cx="2069991" cy="300293"/>
          </a:xfrm>
          <a:prstGeom prst="bentConnector3">
            <a:avLst>
              <a:gd name="adj1" fmla="val 70594"/>
            </a:avLst>
          </a:prstGeom>
          <a:noFill/>
          <a:ln w="31750" cap="flat" cmpd="dbl" algn="ctr">
            <a:solidFill>
              <a:srgbClr val="00428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83" idx="0"/>
            <a:endCxn id="55" idx="3"/>
          </p:cNvCxnSpPr>
          <p:nvPr/>
        </p:nvCxnSpPr>
        <p:spPr>
          <a:xfrm flipH="1">
            <a:off x="2141880" y="3648239"/>
            <a:ext cx="561227" cy="1160"/>
          </a:xfrm>
          <a:prstGeom prst="straightConnector1">
            <a:avLst/>
          </a:prstGeom>
          <a:noFill/>
          <a:ln w="31750" cap="flat" cmpd="dbl" algn="ctr">
            <a:solidFill>
              <a:srgbClr val="00428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3" name="Arc 82"/>
          <p:cNvSpPr/>
          <p:nvPr/>
        </p:nvSpPr>
        <p:spPr>
          <a:xfrm rot="16200000">
            <a:off x="2700040" y="3587196"/>
            <a:ext cx="128225" cy="122089"/>
          </a:xfrm>
          <a:prstGeom prst="arc">
            <a:avLst>
              <a:gd name="adj1" fmla="val 16200000"/>
              <a:gd name="adj2" fmla="val 5381315"/>
            </a:avLst>
          </a:prstGeom>
          <a:noFill/>
          <a:ln w="31750" cap="flat" cmpd="dbl" algn="ctr">
            <a:solidFill>
              <a:srgbClr val="004280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867" kern="0">
              <a:solidFill>
                <a:prstClr val="black"/>
              </a:solidFill>
            </a:endParaRP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>
            <a:off x="2825195" y="3647907"/>
            <a:ext cx="543340" cy="1316"/>
          </a:xfrm>
          <a:prstGeom prst="straightConnector1">
            <a:avLst/>
          </a:prstGeom>
          <a:noFill/>
          <a:ln w="31750" cap="flat" cmpd="dbl" algn="ctr">
            <a:solidFill>
              <a:srgbClr val="00428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01" name="Group 100"/>
          <p:cNvGrpSpPr/>
          <p:nvPr/>
        </p:nvGrpSpPr>
        <p:grpSpPr>
          <a:xfrm>
            <a:off x="2953952" y="3411384"/>
            <a:ext cx="1508501" cy="822396"/>
            <a:chOff x="2988826" y="1298175"/>
            <a:chExt cx="1131376" cy="616796"/>
          </a:xfrm>
        </p:grpSpPr>
        <p:grpSp>
          <p:nvGrpSpPr>
            <p:cNvPr id="72" name="Group 71"/>
            <p:cNvGrpSpPr/>
            <p:nvPr/>
          </p:nvGrpSpPr>
          <p:grpSpPr>
            <a:xfrm>
              <a:off x="3373587" y="1298175"/>
              <a:ext cx="367789" cy="362205"/>
              <a:chOff x="5016005" y="955359"/>
              <a:chExt cx="565753" cy="56575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5016005" y="955359"/>
                <a:ext cx="565753" cy="565753"/>
              </a:xfrm>
              <a:prstGeom prst="roundRect">
                <a:avLst/>
              </a:prstGeom>
              <a:solidFill>
                <a:srgbClr val="0071C5"/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867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103463" y="1095070"/>
                <a:ext cx="424696" cy="318217"/>
                <a:chOff x="5059904" y="1095070"/>
                <a:chExt cx="424696" cy="318217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5059904" y="1167899"/>
                  <a:ext cx="157496" cy="184029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867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378117" y="1095070"/>
                  <a:ext cx="98805" cy="92015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867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385795" y="1321272"/>
                  <a:ext cx="98805" cy="92015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867" kern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>
                  <a:stCxn id="75" idx="3"/>
                  <a:endCxn id="76" idx="1"/>
                </p:cNvCxnSpPr>
                <p:nvPr/>
              </p:nvCxnSpPr>
              <p:spPr>
                <a:xfrm flipV="1">
                  <a:off x="5217400" y="1141078"/>
                  <a:ext cx="160717" cy="118836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79" name="Straight Arrow Connector 78"/>
                <p:cNvCxnSpPr>
                  <a:endCxn id="77" idx="1"/>
                </p:cNvCxnSpPr>
                <p:nvPr/>
              </p:nvCxnSpPr>
              <p:spPr>
                <a:xfrm>
                  <a:off x="5217400" y="1259914"/>
                  <a:ext cx="168395" cy="107367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headEnd type="none" w="med" len="med"/>
                  <a:tailEnd type="triangle" w="med" len="med"/>
                </a:ln>
                <a:effectLst/>
              </p:spPr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2988826" y="1630374"/>
              <a:ext cx="1131376" cy="28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/>
              <a:r>
                <a:rPr lang="en-US" altLang="zh-TW" sz="933" dirty="0">
                  <a:solidFill>
                    <a:srgbClr val="004280"/>
                  </a:solidFill>
                  <a:cs typeface="Neo Sans Intel"/>
                </a:rPr>
                <a:t>Metadata</a:t>
              </a:r>
            </a:p>
            <a:p>
              <a:pPr algn="ctr" defTabSz="609570"/>
              <a:r>
                <a:rPr lang="en-US" altLang="zh-TW" sz="933" dirty="0">
                  <a:solidFill>
                    <a:srgbClr val="004280"/>
                  </a:solidFill>
                  <a:cs typeface="Neo Sans Intel"/>
                </a:rPr>
                <a:t>Transport Broker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225671" y="3648033"/>
            <a:ext cx="107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197" indent="-76197" defTabSz="609570">
              <a:buFont typeface="Arial" panose="020B0604020202020204" pitchFamily="34" charset="0"/>
              <a:buChar char="•"/>
            </a:pPr>
            <a:r>
              <a:rPr lang="en-US" sz="800" dirty="0">
                <a:cs typeface="Neo Sans Intel"/>
              </a:rPr>
              <a:t>Video/Metadata over RTSP</a:t>
            </a:r>
            <a:endParaRPr lang="en-US" altLang="zh-TW" sz="800" dirty="0">
              <a:cs typeface="Neo Sans Intel"/>
            </a:endParaRPr>
          </a:p>
          <a:p>
            <a:pPr marL="76197" indent="-76197" defTabSz="609570">
              <a:buFont typeface="Arial" panose="020B0604020202020204" pitchFamily="34" charset="0"/>
              <a:buChar char="•"/>
            </a:pPr>
            <a:r>
              <a:rPr lang="en-US" altLang="zh-TW" sz="800" dirty="0">
                <a:cs typeface="Neo Sans Intel"/>
              </a:rPr>
              <a:t>Frame/Metadata over MQTT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357469" y="3454496"/>
            <a:ext cx="1161697" cy="639938"/>
            <a:chOff x="2364326" y="4090795"/>
            <a:chExt cx="1340240" cy="749672"/>
          </a:xfrm>
        </p:grpSpPr>
        <p:sp>
          <p:nvSpPr>
            <p:cNvPr id="55" name="Rounded Rectangle 54"/>
            <p:cNvSpPr/>
            <p:nvPr/>
          </p:nvSpPr>
          <p:spPr>
            <a:xfrm>
              <a:off x="2781614" y="4090795"/>
              <a:ext cx="487680" cy="456657"/>
            </a:xfrm>
            <a:prstGeom prst="roundRect">
              <a:avLst/>
            </a:prstGeom>
            <a:solidFill>
              <a:srgbClr val="00B050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64326" y="4539931"/>
              <a:ext cx="1340240" cy="300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>
                <a:defRPr/>
              </a:pPr>
              <a:r>
                <a:rPr lang="en-US" altLang="zh-TW" sz="1067" kern="0" dirty="0">
                  <a:solidFill>
                    <a:srgbClr val="00B050"/>
                  </a:solidFill>
                  <a:cs typeface="Neo Sans Intel"/>
                </a:rPr>
                <a:t>Gateway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846200" y="4331557"/>
              <a:ext cx="362108" cy="154457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3085327" y="4229139"/>
              <a:ext cx="38240" cy="10689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glow rad="1270">
                <a:sysClr val="window" lastClr="FFFFFF">
                  <a:alpha val="40000"/>
                </a:sysClr>
              </a:glow>
            </a:effectLst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white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085163" y="4205080"/>
              <a:ext cx="38404" cy="54144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glow rad="1270">
                <a:sysClr val="window" lastClr="FFFFFF">
                  <a:alpha val="40000"/>
                </a:sysClr>
              </a:glow>
            </a:effectLst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white"/>
                </a:solidFill>
              </a:endParaRPr>
            </a:p>
          </p:txBody>
        </p:sp>
        <p:sp>
          <p:nvSpPr>
            <p:cNvPr id="60" name="Flowchart: Data 59"/>
            <p:cNvSpPr/>
            <p:nvPr/>
          </p:nvSpPr>
          <p:spPr>
            <a:xfrm rot="5400000">
              <a:off x="3082978" y="4305965"/>
              <a:ext cx="42925" cy="38240"/>
            </a:xfrm>
            <a:prstGeom prst="flowChartInputOutpu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glow rad="1270">
                <a:sysClr val="window" lastClr="FFFFFF">
                  <a:alpha val="40000"/>
                </a:sysClr>
              </a:glow>
            </a:effectLst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white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3518321">
              <a:off x="3038635" y="4165936"/>
              <a:ext cx="121920" cy="121920"/>
            </a:xfrm>
            <a:prstGeom prst="arc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black"/>
                </a:solidFill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13518321">
              <a:off x="2996249" y="4136078"/>
              <a:ext cx="182880" cy="182880"/>
            </a:xfrm>
            <a:prstGeom prst="arc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black"/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3518321">
              <a:off x="2955265" y="4103801"/>
              <a:ext cx="246888" cy="246888"/>
            </a:xfrm>
            <a:prstGeom prst="arc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95961" y="3844069"/>
            <a:ext cx="285331" cy="280999"/>
            <a:chOff x="660965" y="977029"/>
            <a:chExt cx="512064" cy="515712"/>
          </a:xfrm>
        </p:grpSpPr>
        <p:sp>
          <p:nvSpPr>
            <p:cNvPr id="92" name="Oval 91"/>
            <p:cNvSpPr/>
            <p:nvPr/>
          </p:nvSpPr>
          <p:spPr bwMode="gray">
            <a:xfrm>
              <a:off x="660965" y="977029"/>
              <a:ext cx="512064" cy="515712"/>
            </a:xfrm>
            <a:prstGeom prst="ellipse">
              <a:avLst/>
            </a:prstGeom>
            <a:solidFill>
              <a:srgbClr val="0071C5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b="1" kern="0">
                <a:solidFill>
                  <a:prstClr val="white"/>
                </a:solidFill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75742" y="1077647"/>
              <a:ext cx="282509" cy="319866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162017" y="3952173"/>
            <a:ext cx="285331" cy="280999"/>
            <a:chOff x="660965" y="977029"/>
            <a:chExt cx="512064" cy="515712"/>
          </a:xfrm>
        </p:grpSpPr>
        <p:sp>
          <p:nvSpPr>
            <p:cNvPr id="95" name="Oval 94"/>
            <p:cNvSpPr/>
            <p:nvPr/>
          </p:nvSpPr>
          <p:spPr bwMode="gray">
            <a:xfrm>
              <a:off x="660965" y="977029"/>
              <a:ext cx="512064" cy="515712"/>
            </a:xfrm>
            <a:prstGeom prst="ellipse">
              <a:avLst/>
            </a:prstGeom>
            <a:solidFill>
              <a:srgbClr val="0071C5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867" b="1" kern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75742" y="1077647"/>
              <a:ext cx="282509" cy="319866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265021" y="3159833"/>
            <a:ext cx="603049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70"/>
            <a:r>
              <a:rPr lang="en-US" altLang="zh-TW" sz="933" dirty="0">
                <a:solidFill>
                  <a:srgbClr val="004280"/>
                </a:solidFill>
                <a:cs typeface="Neo Sans Intel"/>
              </a:rPr>
              <a:t>Smart</a:t>
            </a:r>
          </a:p>
          <a:p>
            <a:pPr algn="ctr" defTabSz="609570"/>
            <a:r>
              <a:rPr lang="en-US" altLang="zh-TW" sz="933" dirty="0">
                <a:solidFill>
                  <a:srgbClr val="004280"/>
                </a:solidFill>
                <a:cs typeface="Neo Sans Intel"/>
              </a:rPr>
              <a:t>Camera</a:t>
            </a:r>
            <a:endParaRPr lang="zh-TW" altLang="en-US" sz="933" dirty="0">
              <a:solidFill>
                <a:srgbClr val="004280"/>
              </a:solidFill>
              <a:cs typeface="Neo Sans Intel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935" y="3477500"/>
            <a:ext cx="1075916" cy="33814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03077" y="3780430"/>
            <a:ext cx="162203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cs typeface="Neo Sans Intel"/>
              </a:rPr>
              <a:t>Load Balance &amp; Data Input (Kafka)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90603" y="2407025"/>
            <a:ext cx="239758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cs typeface="Neo Sans Intel"/>
              </a:rPr>
              <a:t>Real-time, Streaming Analysis (Spark Streaming)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83172" y="4225845"/>
            <a:ext cx="189066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cs typeface="Neo Sans Intel"/>
              </a:rPr>
              <a:t>Storage (HDFS, </a:t>
            </a:r>
            <a:r>
              <a:rPr lang="en-US" sz="1067" dirty="0" err="1">
                <a:cs typeface="Neo Sans Intel"/>
              </a:rPr>
              <a:t>HBase</a:t>
            </a:r>
            <a:r>
              <a:rPr lang="en-US" sz="1067" dirty="0">
                <a:cs typeface="Neo Sans Intel"/>
              </a:rPr>
              <a:t>)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368429" y="3798442"/>
            <a:ext cx="1704128" cy="449660"/>
            <a:chOff x="6497031" y="3153712"/>
            <a:chExt cx="1278096" cy="506655"/>
          </a:xfrm>
        </p:grpSpPr>
        <p:pic>
          <p:nvPicPr>
            <p:cNvPr id="12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445" y="3228670"/>
              <a:ext cx="504078" cy="333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7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479" y="3228670"/>
              <a:ext cx="504078" cy="349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9" name="Rectangle 128"/>
            <p:cNvSpPr/>
            <p:nvPr/>
          </p:nvSpPr>
          <p:spPr>
            <a:xfrm>
              <a:off x="6497031" y="3153712"/>
              <a:ext cx="1278096" cy="50665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533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923867" y="3382664"/>
            <a:ext cx="144506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3" dirty="0">
                <a:cs typeface="Neo Sans Intel"/>
              </a:rPr>
              <a:t>Compute (Spark)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7679153" y="3046754"/>
            <a:ext cx="405867" cy="389813"/>
            <a:chOff x="4733105" y="2609550"/>
            <a:chExt cx="304400" cy="292360"/>
          </a:xfrm>
        </p:grpSpPr>
        <p:sp>
          <p:nvSpPr>
            <p:cNvPr id="141" name="Rounded Rectangle 140"/>
            <p:cNvSpPr/>
            <p:nvPr/>
          </p:nvSpPr>
          <p:spPr>
            <a:xfrm>
              <a:off x="4733105" y="2609550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4823852" y="2692132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9196" y="3046754"/>
            <a:ext cx="405867" cy="389813"/>
            <a:chOff x="4733105" y="2609550"/>
            <a:chExt cx="304400" cy="292360"/>
          </a:xfrm>
        </p:grpSpPr>
        <p:sp>
          <p:nvSpPr>
            <p:cNvPr id="144" name="Rounded Rectangle 143"/>
            <p:cNvSpPr/>
            <p:nvPr/>
          </p:nvSpPr>
          <p:spPr>
            <a:xfrm>
              <a:off x="4733105" y="2609550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823852" y="2692132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8199836" y="3057946"/>
            <a:ext cx="405867" cy="389813"/>
            <a:chOff x="4733105" y="2609550"/>
            <a:chExt cx="304400" cy="292360"/>
          </a:xfrm>
        </p:grpSpPr>
        <p:sp>
          <p:nvSpPr>
            <p:cNvPr id="147" name="Rounded Rectangle 146"/>
            <p:cNvSpPr/>
            <p:nvPr/>
          </p:nvSpPr>
          <p:spPr>
            <a:xfrm>
              <a:off x="4733105" y="2609550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4823852" y="2692132"/>
              <a:ext cx="213653" cy="209778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133" name="Group 132"/>
          <p:cNvGrpSpPr>
            <a:grpSpLocks noChangeAspect="1"/>
          </p:cNvGrpSpPr>
          <p:nvPr/>
        </p:nvGrpSpPr>
        <p:grpSpPr>
          <a:xfrm>
            <a:off x="7688442" y="2037734"/>
            <a:ext cx="392124" cy="398621"/>
            <a:chOff x="5898678" y="2857700"/>
            <a:chExt cx="420133" cy="427094"/>
          </a:xfrm>
        </p:grpSpPr>
        <p:sp>
          <p:nvSpPr>
            <p:cNvPr id="134" name="Oval 133"/>
            <p:cNvSpPr/>
            <p:nvPr/>
          </p:nvSpPr>
          <p:spPr>
            <a:xfrm>
              <a:off x="5898678" y="2857700"/>
              <a:ext cx="420133" cy="42709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965590" y="3012339"/>
              <a:ext cx="102386" cy="11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172457" y="2965712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77448" y="3110530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cxnSp>
          <p:nvCxnSpPr>
            <p:cNvPr id="138" name="Straight Arrow Connector 137"/>
            <p:cNvCxnSpPr>
              <a:stCxn id="135" idx="3"/>
              <a:endCxn id="136" idx="1"/>
            </p:cNvCxnSpPr>
            <p:nvPr/>
          </p:nvCxnSpPr>
          <p:spPr>
            <a:xfrm flipV="1">
              <a:off x="6067976" y="2995167"/>
              <a:ext cx="104480" cy="7608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37" idx="1"/>
            </p:cNvCxnSpPr>
            <p:nvPr/>
          </p:nvCxnSpPr>
          <p:spPr>
            <a:xfrm>
              <a:off x="6067976" y="3071248"/>
              <a:ext cx="109471" cy="68738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>
            <a:grpSpLocks noChangeAspect="1"/>
          </p:cNvGrpSpPr>
          <p:nvPr/>
        </p:nvGrpSpPr>
        <p:grpSpPr>
          <a:xfrm>
            <a:off x="7234167" y="2037742"/>
            <a:ext cx="392124" cy="398623"/>
            <a:chOff x="5898678" y="2857700"/>
            <a:chExt cx="420133" cy="427094"/>
          </a:xfrm>
        </p:grpSpPr>
        <p:sp>
          <p:nvSpPr>
            <p:cNvPr id="150" name="Oval 149"/>
            <p:cNvSpPr/>
            <p:nvPr/>
          </p:nvSpPr>
          <p:spPr>
            <a:xfrm>
              <a:off x="5898678" y="2857700"/>
              <a:ext cx="420133" cy="42709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65590" y="3012339"/>
              <a:ext cx="102386" cy="11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172457" y="2965712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177448" y="3110530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cxnSp>
          <p:nvCxnSpPr>
            <p:cNvPr id="154" name="Straight Arrow Connector 153"/>
            <p:cNvCxnSpPr>
              <a:stCxn id="151" idx="3"/>
              <a:endCxn id="152" idx="1"/>
            </p:cNvCxnSpPr>
            <p:nvPr/>
          </p:nvCxnSpPr>
          <p:spPr>
            <a:xfrm flipV="1">
              <a:off x="6067976" y="2995167"/>
              <a:ext cx="104480" cy="7608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153" idx="1"/>
            </p:cNvCxnSpPr>
            <p:nvPr/>
          </p:nvCxnSpPr>
          <p:spPr>
            <a:xfrm>
              <a:off x="6067976" y="3071248"/>
              <a:ext cx="109471" cy="68738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6779895" y="2037734"/>
            <a:ext cx="392124" cy="398621"/>
            <a:chOff x="5898678" y="2857700"/>
            <a:chExt cx="420133" cy="427094"/>
          </a:xfrm>
        </p:grpSpPr>
        <p:sp>
          <p:nvSpPr>
            <p:cNvPr id="157" name="Oval 156"/>
            <p:cNvSpPr/>
            <p:nvPr/>
          </p:nvSpPr>
          <p:spPr>
            <a:xfrm>
              <a:off x="5898678" y="2857700"/>
              <a:ext cx="420133" cy="42709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65590" y="3012339"/>
              <a:ext cx="102386" cy="11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72457" y="2965712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177448" y="3110530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cxnSp>
          <p:nvCxnSpPr>
            <p:cNvPr id="161" name="Straight Arrow Connector 160"/>
            <p:cNvCxnSpPr>
              <a:stCxn id="158" idx="3"/>
              <a:endCxn id="159" idx="1"/>
            </p:cNvCxnSpPr>
            <p:nvPr/>
          </p:nvCxnSpPr>
          <p:spPr>
            <a:xfrm flipV="1">
              <a:off x="6067976" y="2995167"/>
              <a:ext cx="104480" cy="7608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60" idx="1"/>
            </p:cNvCxnSpPr>
            <p:nvPr/>
          </p:nvCxnSpPr>
          <p:spPr>
            <a:xfrm>
              <a:off x="6067976" y="3071248"/>
              <a:ext cx="109471" cy="68738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9436396" y="3151334"/>
            <a:ext cx="119198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cs typeface="Neo Sans Intel"/>
              </a:rPr>
              <a:t>Alert &amp; Query Interface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906036" y="2933707"/>
            <a:ext cx="115571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cs typeface="Neo Sans Intel"/>
              </a:rPr>
              <a:t>User Interface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11136447" y="1893671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1248254" y="2003779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1369250" y="2113889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1108655" y="2358119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1220462" y="2468229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1341458" y="2578339"/>
            <a:ext cx="284871" cy="279704"/>
          </a:xfrm>
          <a:prstGeom prst="roundRect">
            <a:avLst/>
          </a:prstGeom>
          <a:solidFill>
            <a:srgbClr val="FFCC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38448" y="1870632"/>
            <a:ext cx="439261" cy="383109"/>
            <a:chOff x="7307384" y="2374526"/>
            <a:chExt cx="329446" cy="287332"/>
          </a:xfrm>
        </p:grpSpPr>
        <p:sp>
          <p:nvSpPr>
            <p:cNvPr id="163" name="Rounded Rectangle 162"/>
            <p:cNvSpPr/>
            <p:nvPr/>
          </p:nvSpPr>
          <p:spPr>
            <a:xfrm>
              <a:off x="7307384" y="2374526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7423177" y="2452080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738448" y="2327863"/>
            <a:ext cx="439261" cy="383109"/>
            <a:chOff x="7303835" y="2717449"/>
            <a:chExt cx="329446" cy="287332"/>
          </a:xfrm>
        </p:grpSpPr>
        <p:sp>
          <p:nvSpPr>
            <p:cNvPr id="164" name="Rounded Rectangle 163"/>
            <p:cNvSpPr/>
            <p:nvPr/>
          </p:nvSpPr>
          <p:spPr>
            <a:xfrm>
              <a:off x="7303835" y="2717449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7419628" y="2795003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38448" y="2752156"/>
            <a:ext cx="439261" cy="383109"/>
            <a:chOff x="7306593" y="3035669"/>
            <a:chExt cx="329446" cy="287332"/>
          </a:xfrm>
        </p:grpSpPr>
        <p:sp>
          <p:nvSpPr>
            <p:cNvPr id="165" name="Rounded Rectangle 164"/>
            <p:cNvSpPr/>
            <p:nvPr/>
          </p:nvSpPr>
          <p:spPr>
            <a:xfrm>
              <a:off x="7306593" y="3035669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7422386" y="3113223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sp>
        <p:nvSpPr>
          <p:cNvPr id="186" name="Rounded Rectangle 185"/>
          <p:cNvSpPr/>
          <p:nvPr/>
        </p:nvSpPr>
        <p:spPr>
          <a:xfrm>
            <a:off x="6460957" y="1360499"/>
            <a:ext cx="891521" cy="492140"/>
          </a:xfrm>
          <a:prstGeom prst="round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24384" rIns="24384" bIns="24384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chemeClr val="bg1"/>
                </a:solidFill>
                <a:cs typeface="Arial" pitchFamily="34" charset="0"/>
              </a:rPr>
              <a:t>Face Recognition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7421669" y="1360501"/>
            <a:ext cx="713704" cy="486385"/>
          </a:xfrm>
          <a:prstGeom prst="round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24384" rIns="24384" bIns="24384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chemeClr val="bg1"/>
                </a:solidFill>
                <a:cs typeface="Arial" pitchFamily="34" charset="0"/>
              </a:rPr>
              <a:t>Face Detection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8312351" y="1350490"/>
            <a:ext cx="484924" cy="492140"/>
          </a:xfrm>
          <a:prstGeom prst="round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4384" tIns="24384" rIns="24384" bIns="24384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chemeClr val="bg1"/>
                </a:solidFill>
                <a:cs typeface="Arial" pitchFamily="34" charset="0"/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38448" y="1400020"/>
            <a:ext cx="439261" cy="383109"/>
            <a:chOff x="7303835" y="2021567"/>
            <a:chExt cx="329446" cy="287332"/>
          </a:xfrm>
        </p:grpSpPr>
        <p:sp>
          <p:nvSpPr>
            <p:cNvPr id="190" name="Rounded Rectangle 189"/>
            <p:cNvSpPr/>
            <p:nvPr/>
          </p:nvSpPr>
          <p:spPr>
            <a:xfrm>
              <a:off x="7303835" y="2021567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419628" y="2099121"/>
              <a:ext cx="213653" cy="209778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6733189" y="1803132"/>
            <a:ext cx="435923" cy="117083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09570">
              <a:defRPr/>
            </a:pPr>
            <a:r>
              <a:rPr lang="en-US" sz="800" kern="0" dirty="0">
                <a:solidFill>
                  <a:prstClr val="white"/>
                </a:solidFill>
              </a:rPr>
              <a:t>VA SDK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565592" y="1786867"/>
            <a:ext cx="435923" cy="117083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09570">
              <a:defRPr/>
            </a:pPr>
            <a:r>
              <a:rPr lang="en-US" sz="800" kern="0" dirty="0">
                <a:solidFill>
                  <a:prstClr val="white"/>
                </a:solidFill>
              </a:rPr>
              <a:t>VA SDK</a:t>
            </a:r>
          </a:p>
        </p:txBody>
      </p:sp>
      <p:grpSp>
        <p:nvGrpSpPr>
          <p:cNvPr id="198" name="Group 197"/>
          <p:cNvGrpSpPr>
            <a:grpSpLocks noChangeAspect="1"/>
          </p:cNvGrpSpPr>
          <p:nvPr/>
        </p:nvGrpSpPr>
        <p:grpSpPr>
          <a:xfrm>
            <a:off x="8179402" y="2010531"/>
            <a:ext cx="392124" cy="398621"/>
            <a:chOff x="5898678" y="2857700"/>
            <a:chExt cx="420133" cy="427094"/>
          </a:xfrm>
        </p:grpSpPr>
        <p:sp>
          <p:nvSpPr>
            <p:cNvPr id="199" name="Oval 198"/>
            <p:cNvSpPr/>
            <p:nvPr/>
          </p:nvSpPr>
          <p:spPr>
            <a:xfrm>
              <a:off x="5898678" y="2857700"/>
              <a:ext cx="420133" cy="42709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65590" y="3012339"/>
              <a:ext cx="102386" cy="11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72457" y="2965712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177448" y="3110530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cxnSp>
          <p:nvCxnSpPr>
            <p:cNvPr id="203" name="Straight Arrow Connector 202"/>
            <p:cNvCxnSpPr>
              <a:stCxn id="200" idx="3"/>
              <a:endCxn id="201" idx="1"/>
            </p:cNvCxnSpPr>
            <p:nvPr/>
          </p:nvCxnSpPr>
          <p:spPr>
            <a:xfrm flipV="1">
              <a:off x="6067976" y="2995167"/>
              <a:ext cx="104480" cy="7608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202" idx="1"/>
            </p:cNvCxnSpPr>
            <p:nvPr/>
          </p:nvCxnSpPr>
          <p:spPr>
            <a:xfrm>
              <a:off x="6067976" y="3071248"/>
              <a:ext cx="109471" cy="68738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>
            <a:grpSpLocks noChangeAspect="1"/>
          </p:cNvGrpSpPr>
          <p:nvPr/>
        </p:nvGrpSpPr>
        <p:grpSpPr>
          <a:xfrm>
            <a:off x="8152298" y="2027979"/>
            <a:ext cx="392124" cy="398621"/>
            <a:chOff x="5898678" y="2857700"/>
            <a:chExt cx="420133" cy="427094"/>
          </a:xfrm>
        </p:grpSpPr>
        <p:sp>
          <p:nvSpPr>
            <p:cNvPr id="206" name="Oval 205"/>
            <p:cNvSpPr/>
            <p:nvPr/>
          </p:nvSpPr>
          <p:spPr>
            <a:xfrm>
              <a:off x="5898678" y="2857700"/>
              <a:ext cx="420133" cy="42709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965590" y="3012339"/>
              <a:ext cx="102386" cy="11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172457" y="2965712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177448" y="3110530"/>
              <a:ext cx="64232" cy="58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cxnSp>
          <p:nvCxnSpPr>
            <p:cNvPr id="210" name="Straight Arrow Connector 209"/>
            <p:cNvCxnSpPr>
              <a:stCxn id="207" idx="3"/>
              <a:endCxn id="208" idx="1"/>
            </p:cNvCxnSpPr>
            <p:nvPr/>
          </p:nvCxnSpPr>
          <p:spPr>
            <a:xfrm flipV="1">
              <a:off x="6067976" y="2995167"/>
              <a:ext cx="104480" cy="7608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209" idx="1"/>
            </p:cNvCxnSpPr>
            <p:nvPr/>
          </p:nvCxnSpPr>
          <p:spPr>
            <a:xfrm>
              <a:off x="6067976" y="3071248"/>
              <a:ext cx="109471" cy="68738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Arrow Connector 212"/>
          <p:cNvCxnSpPr/>
          <p:nvPr/>
        </p:nvCxnSpPr>
        <p:spPr>
          <a:xfrm flipV="1">
            <a:off x="10354601" y="2327863"/>
            <a:ext cx="624483" cy="4603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15" name="Straight Arrow Connector 214"/>
          <p:cNvCxnSpPr>
            <a:stCxn id="104" idx="1"/>
            <a:endCxn id="73" idx="3"/>
          </p:cNvCxnSpPr>
          <p:nvPr/>
        </p:nvCxnSpPr>
        <p:spPr>
          <a:xfrm flipH="1">
            <a:off x="3957354" y="3646571"/>
            <a:ext cx="1641583" cy="6284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219" name="Straight Arrow Connector 218"/>
          <p:cNvCxnSpPr>
            <a:stCxn id="144" idx="1"/>
            <a:endCxn id="104" idx="3"/>
          </p:cNvCxnSpPr>
          <p:nvPr/>
        </p:nvCxnSpPr>
        <p:spPr>
          <a:xfrm flipH="1">
            <a:off x="6674851" y="3186606"/>
            <a:ext cx="474344" cy="459965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222" name="Straight Arrow Connector 221"/>
          <p:cNvCxnSpPr>
            <a:endCxn id="129" idx="0"/>
          </p:cNvCxnSpPr>
          <p:nvPr/>
        </p:nvCxnSpPr>
        <p:spPr>
          <a:xfrm flipH="1">
            <a:off x="8220493" y="3436457"/>
            <a:ext cx="24027" cy="361984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25" name="Straight Arrow Connector 224"/>
          <p:cNvCxnSpPr/>
          <p:nvPr/>
        </p:nvCxnSpPr>
        <p:spPr>
          <a:xfrm flipH="1">
            <a:off x="7579504" y="2787280"/>
            <a:ext cx="31541" cy="342249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29" name="Straight Arrow Connector 228"/>
          <p:cNvCxnSpPr/>
          <p:nvPr/>
        </p:nvCxnSpPr>
        <p:spPr>
          <a:xfrm flipV="1">
            <a:off x="8729794" y="2739601"/>
            <a:ext cx="974623" cy="942833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32" name="Straight Arrow Connector 231"/>
          <p:cNvCxnSpPr/>
          <p:nvPr/>
        </p:nvCxnSpPr>
        <p:spPr>
          <a:xfrm>
            <a:off x="8875435" y="1870631"/>
            <a:ext cx="757368" cy="324232"/>
          </a:xfrm>
          <a:prstGeom prst="straightConnector1">
            <a:avLst/>
          </a:prstGeom>
          <a:noFill/>
          <a:ln w="9525" cap="flat" cmpd="sng" algn="ctr">
            <a:solidFill>
              <a:srgbClr val="00428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38" name="Rounded Rectangle 237"/>
          <p:cNvSpPr/>
          <p:nvPr/>
        </p:nvSpPr>
        <p:spPr>
          <a:xfrm>
            <a:off x="4236739" y="1159024"/>
            <a:ext cx="6418383" cy="3761181"/>
          </a:xfrm>
          <a:prstGeom prst="roundRect">
            <a:avLst>
              <a:gd name="adj" fmla="val 5793"/>
            </a:avLst>
          </a:prstGeom>
          <a:noFill/>
          <a:ln w="1905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867" kern="0">
              <a:solidFill>
                <a:prstClr val="white"/>
              </a:solidFill>
            </a:endParaRPr>
          </a:p>
        </p:txBody>
      </p:sp>
      <p:pic>
        <p:nvPicPr>
          <p:cNvPr id="24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88" y="1053125"/>
            <a:ext cx="754937" cy="4690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6371" y="2237044"/>
            <a:ext cx="630952" cy="345637"/>
          </a:xfrm>
          <a:prstGeom prst="rect">
            <a:avLst/>
          </a:prstGeom>
        </p:spPr>
      </p:pic>
      <p:sp>
        <p:nvSpPr>
          <p:cNvPr id="244" name="Text Placeholder 3"/>
          <p:cNvSpPr txBox="1">
            <a:spLocks/>
          </p:cNvSpPr>
          <p:nvPr/>
        </p:nvSpPr>
        <p:spPr>
          <a:xfrm>
            <a:off x="4184839" y="2593637"/>
            <a:ext cx="1579720" cy="116937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4280"/>
                </a:solidFill>
                <a:latin typeface="+mn-lt"/>
              </a:rPr>
              <a:t>Based Analytics Platform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0266146" y="3656576"/>
            <a:ext cx="1732055" cy="276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Neo Sans Intel"/>
              </a:rPr>
              <a:t>Web Service / App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390603" y="4815780"/>
            <a:ext cx="2339191" cy="276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Neo Sans Intel"/>
              </a:rPr>
              <a:t>Backend / Cloud Analytics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184067" y="4429318"/>
            <a:ext cx="2128700" cy="276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Neo Sans Intel"/>
              </a:rPr>
              <a:t>Edge Preprocessing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345009" y="5189266"/>
            <a:ext cx="7889849" cy="4325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altLang="ja-JP" sz="2000" dirty="0"/>
              <a:t>Real-time face detections in video surveillance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349949" y="5706193"/>
            <a:ext cx="7889849" cy="371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altLang="ja-JP" sz="2000" dirty="0"/>
              <a:t>Large-scale face recognition in history video stream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1" y="5189267"/>
            <a:ext cx="197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Neo Sans Intel"/>
              </a:rPr>
              <a:t>Enabled two use cases</a:t>
            </a:r>
          </a:p>
        </p:txBody>
      </p:sp>
    </p:spTree>
    <p:extLst>
      <p:ext uri="{BB962C8B-B14F-4D97-AF65-F5344CB8AC3E}">
        <p14:creationId xmlns:p14="http://schemas.microsoft.com/office/powerpoint/2010/main" val="2608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ED6966-2F34-42AF-9A5A-3CB13026161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8075" y="2870482"/>
            <a:ext cx="8640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github.com/Intel-bigdata/spark-streamingsql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679" y="1694673"/>
            <a:ext cx="5888965" cy="38377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80514" y="1694674"/>
            <a:ext cx="5888965" cy="3837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513" y="1148056"/>
            <a:ext cx="84308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hlinkClick r:id="rId3"/>
              </a:rPr>
              <a:t>https://issues.apache.org/jira/browse/SPARK-8360</a:t>
            </a:r>
            <a:r>
              <a:rPr lang="en-US" sz="1867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13" y="6099519"/>
            <a:ext cx="759124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hlinkClick r:id="rId4"/>
              </a:rPr>
              <a:t>https://issues.apache.org/jira/browse/SPARK-9983</a:t>
            </a:r>
            <a:r>
              <a:rPr lang="en-US" sz="1867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14" y="2509233"/>
            <a:ext cx="5743276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abstract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SparkPlan {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children: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Seq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[SparkPlan]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 err="1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en-US" sz="1867" b="1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xecute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 RDD[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InternalRow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 = {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child.execute().mapPartitionsInternal { </a:t>
            </a:r>
            <a:r>
              <a:rPr lang="en-US" sz="1867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iter</a:t>
            </a:r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function =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newPrepare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(xxx, xxx)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iter.map { row =&gt;... 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...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sz="1867" dirty="0"/>
          </a:p>
        </p:txBody>
      </p:sp>
      <p:sp>
        <p:nvSpPr>
          <p:cNvPr id="9" name="Rectangle 8"/>
          <p:cNvSpPr/>
          <p:nvPr/>
        </p:nvSpPr>
        <p:spPr>
          <a:xfrm>
            <a:off x="6172679" y="2506837"/>
            <a:ext cx="5532407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abstract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LocalNode {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children: Seq[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LocalNode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]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open(): Unit = {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next(): Boolean = {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fetch(): InternalRow = currentRow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close(): Unit = { 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...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9342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>
                <a:solidFill>
                  <a:srgbClr val="898989"/>
                </a:solidFill>
              </a:rPr>
              <a:pPr/>
              <a:t>18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6909" y="1963882"/>
            <a:ext cx="86805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cs typeface="Neo Sans Intel"/>
              </a:rPr>
              <a:t>Why Streaming SQL?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2"/>
                </a:solidFill>
                <a:cs typeface="Neo Sans Intel"/>
              </a:rPr>
              <a:t>Recall Spark Streaming &amp; Spark SQL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2"/>
                </a:solidFill>
                <a:cs typeface="Neo Sans Intel"/>
              </a:rPr>
              <a:t>How Spark Streaming SQL </a:t>
            </a:r>
            <a:r>
              <a:rPr lang="en-US" altLang="zh-CN" sz="4000" dirty="0" smtClean="0">
                <a:solidFill>
                  <a:schemeClr val="tx2"/>
                </a:solidFill>
                <a:cs typeface="Neo Sans Intel"/>
              </a:rPr>
              <a:t>works?</a:t>
            </a:r>
            <a:endParaRPr lang="en-US" sz="4000" dirty="0" smtClean="0">
              <a:solidFill>
                <a:schemeClr val="tx2"/>
              </a:solidFill>
              <a:cs typeface="Neo Sans Intel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2"/>
                </a:solidFill>
                <a:cs typeface="Neo Sans Intel"/>
              </a:rPr>
              <a:t>Demo Project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2"/>
                </a:solidFill>
                <a:cs typeface="Neo Sans Intel"/>
              </a:rPr>
              <a:t>Spark Streaming </a:t>
            </a:r>
            <a:r>
              <a:rPr lang="en-US" sz="4000" dirty="0" err="1" smtClean="0">
                <a:solidFill>
                  <a:schemeClr val="tx2"/>
                </a:solidFill>
                <a:cs typeface="Neo Sans Intel"/>
              </a:rPr>
              <a:t>DataFrames</a:t>
            </a:r>
            <a:endParaRPr lang="en-US" sz="40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1342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Streaming SQL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12/6/2015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333" y="1828799"/>
            <a:ext cx="1134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Low level programming schemes cost longer developing cycles and cost.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SQL is a standard high level 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(declarative) language 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widely used 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15835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DStreams </a:t>
            </a:r>
            <a:r>
              <a:rPr lang="en-US" dirty="0"/>
              <a:t>(Discretized Streams)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4721" y="1699437"/>
            <a:ext cx="4600756" cy="18518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929959" y="2179675"/>
            <a:ext cx="2352331" cy="898124"/>
          </a:xfrm>
          <a:prstGeom prst="rightArrow">
            <a:avLst/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Streams</a:t>
            </a:r>
          </a:p>
        </p:txBody>
      </p:sp>
      <p:cxnSp>
        <p:nvCxnSpPr>
          <p:cNvPr id="16" name="Straight Arrow Connector 15"/>
          <p:cNvCxnSpPr>
            <a:endCxn id="10" idx="3"/>
          </p:cNvCxnSpPr>
          <p:nvPr/>
        </p:nvCxnSpPr>
        <p:spPr>
          <a:xfrm>
            <a:off x="3872297" y="2619971"/>
            <a:ext cx="4293180" cy="5368"/>
          </a:xfrm>
          <a:prstGeom prst="straightConnector1">
            <a:avLst/>
          </a:prstGeom>
          <a:ln w="73025" cmpd="sng">
            <a:solidFill>
              <a:schemeClr val="bg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377" y="2303285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4770301" y="2303285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369654" y="2303284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6019314" y="2303284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6645970" y="2303284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32566" y="2303282"/>
            <a:ext cx="414068" cy="644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ounded Rectangle 28"/>
          <p:cNvSpPr/>
          <p:nvPr/>
        </p:nvSpPr>
        <p:spPr>
          <a:xfrm>
            <a:off x="5911106" y="2084500"/>
            <a:ext cx="1851804" cy="1081667"/>
          </a:xfrm>
          <a:prstGeom prst="roundRect">
            <a:avLst/>
          </a:prstGeom>
          <a:noFill/>
          <a:ln w="25400">
            <a:solidFill>
              <a:srgbClr val="F0A4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6440317" y="310187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RDD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55483" y="3003093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Batches</a:t>
            </a:r>
          </a:p>
        </p:txBody>
      </p:sp>
      <p:pic>
        <p:nvPicPr>
          <p:cNvPr id="2048" name="Picture 2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47" y="1266795"/>
            <a:ext cx="3213100" cy="7620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515976" y="2300525"/>
            <a:ext cx="753681" cy="644105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/>
          <p:cNvSpPr/>
          <p:nvPr/>
        </p:nvSpPr>
        <p:spPr>
          <a:xfrm>
            <a:off x="9472857" y="2306685"/>
            <a:ext cx="753681" cy="644105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51" name="Right Arrow 2050"/>
          <p:cNvSpPr/>
          <p:nvPr/>
        </p:nvSpPr>
        <p:spPr>
          <a:xfrm>
            <a:off x="10429738" y="1991578"/>
            <a:ext cx="1184695" cy="1256785"/>
          </a:xfrm>
          <a:prstGeom prst="rightArrow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9497958" y="3051238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sp>
        <p:nvSpPr>
          <p:cNvPr id="2056" name="Rectangle 2055"/>
          <p:cNvSpPr/>
          <p:nvPr/>
        </p:nvSpPr>
        <p:spPr>
          <a:xfrm>
            <a:off x="1980976" y="3906252"/>
            <a:ext cx="9992488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ssc = </a:t>
            </a:r>
            <a:r>
              <a:rPr lang="en-US" sz="2133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StreamingContext(</a:t>
            </a:r>
            <a:r>
              <a:rPr lang="en-US" sz="2133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Seconds(</a:t>
            </a:r>
            <a:r>
              <a:rPr lang="en-US" sz="2133" b="1" dirty="0">
                <a:solidFill>
                  <a:srgbClr val="C48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</a:t>
            </a:r>
          </a:p>
          <a:p>
            <a:r>
              <a:rPr lang="en-US" sz="2133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lines = KafkaUtils.createStream(…) .map(_._2)</a:t>
            </a:r>
          </a:p>
          <a:p>
            <a:r>
              <a:rPr lang="en-US" sz="2133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words = lines.flatMap(_.split(</a:t>
            </a:r>
            <a:r>
              <a:rPr lang="en-US" sz="2133" b="1" dirty="0">
                <a:solidFill>
                  <a:srgbClr val="2A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 "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</a:t>
            </a:r>
          </a:p>
          <a:p>
            <a:r>
              <a:rPr lang="en-US" sz="2133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wordCounts = words.map(x =&gt; (x, </a:t>
            </a:r>
            <a:r>
              <a:rPr lang="en-US" sz="2133" b="1" dirty="0">
                <a:solidFill>
                  <a:srgbClr val="C48C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sz="2133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)).reduceByKey(_ + _)</a:t>
            </a:r>
          </a:p>
          <a:p>
            <a:r>
              <a:rPr lang="en-US" sz="2133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wordCounts.print() </a:t>
            </a:r>
          </a:p>
          <a:p>
            <a:r>
              <a:rPr lang="en-US" sz="2133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ssc.start</a:t>
            </a:r>
            <a:r>
              <a:rPr lang="en-US" sz="2133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sz="2133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ssc.awaitTermination</a:t>
            </a:r>
            <a:r>
              <a:rPr lang="en-US" sz="2133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  <a:endParaRPr lang="en-US" sz="2133" b="1" dirty="0"/>
          </a:p>
        </p:txBody>
      </p:sp>
    </p:spTree>
    <p:extLst>
      <p:ext uri="{BB962C8B-B14F-4D97-AF65-F5344CB8AC3E}">
        <p14:creationId xmlns:p14="http://schemas.microsoft.com/office/powerpoint/2010/main" val="2634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DStreams </a:t>
            </a:r>
            <a:r>
              <a:rPr lang="en-US" dirty="0"/>
              <a:t>(Discretized Streams)</a:t>
            </a:r>
          </a:p>
        </p:txBody>
      </p:sp>
      <p:pic>
        <p:nvPicPr>
          <p:cNvPr id="2055" name="Picture 7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9" y="1206243"/>
            <a:ext cx="10199019" cy="398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3554" y="5187350"/>
            <a:ext cx="11410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 smtClean="0"/>
              <a:t>wc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pairs.reduceByKeyAndWindow</a:t>
            </a:r>
            <a:r>
              <a:rPr lang="en-US" sz="2400" dirty="0"/>
              <a:t>(_ + _, </a:t>
            </a:r>
            <a:r>
              <a:rPr lang="en-US" sz="2400" b="1" dirty="0"/>
              <a:t>Seconds(30)</a:t>
            </a:r>
            <a:r>
              <a:rPr lang="en-US" sz="2400" dirty="0"/>
              <a:t>, </a:t>
            </a:r>
            <a:r>
              <a:rPr lang="en-US" sz="2400" b="1" dirty="0"/>
              <a:t>Seconds(</a:t>
            </a:r>
            <a:r>
              <a:rPr lang="en-US" altLang="zh-CN" sz="2400" b="1" dirty="0"/>
              <a:t>2</a:t>
            </a:r>
            <a:r>
              <a:rPr lang="en-US" sz="2400" b="1" dirty="0"/>
              <a:t>0)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4" idx="2"/>
            <a:endCxn id="36" idx="1"/>
          </p:cNvCxnSpPr>
          <p:nvPr/>
        </p:nvCxnSpPr>
        <p:spPr>
          <a:xfrm flipH="1">
            <a:off x="9259983" y="3029333"/>
            <a:ext cx="692509" cy="58698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36" idx="3"/>
          </p:cNvCxnSpPr>
          <p:nvPr/>
        </p:nvCxnSpPr>
        <p:spPr>
          <a:xfrm>
            <a:off x="9952492" y="3029333"/>
            <a:ext cx="692509" cy="58698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Optimization/execution Pipeline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5359" y="1673422"/>
            <a:ext cx="1385019" cy="48307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357" y="2655710"/>
            <a:ext cx="1385019" cy="48307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tx1"/>
                </a:solidFill>
              </a:rPr>
              <a:t>DataFrame</a:t>
            </a:r>
            <a:endParaRPr lang="en-US" sz="1867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2944" y="2047125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Unresolved 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75776" y="2035838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Resolved Logical Plan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48608" y="2045894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Optimized Logical Plan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21440" y="2055149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68000"/>
                  <a:lumOff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36460" y="2168937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53000"/>
                  <a:lumOff val="4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74483" y="2327502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Physical Plan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74483" y="4155469"/>
            <a:ext cx="1556019" cy="7018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Select Physical Plan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59983" y="5185258"/>
            <a:ext cx="1385019" cy="48307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09999" y="3088585"/>
            <a:ext cx="1385019" cy="48307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2000"/>
                  <a:lumOff val="98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Catalog</a:t>
            </a: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2300378" y="1914962"/>
            <a:ext cx="402567" cy="48307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 flipV="1">
            <a:off x="2300376" y="2398041"/>
            <a:ext cx="402568" cy="49920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 flipV="1">
            <a:off x="4258963" y="2386754"/>
            <a:ext cx="516813" cy="1128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6331795" y="2386753"/>
            <a:ext cx="516813" cy="1005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8404627" y="2396810"/>
            <a:ext cx="516813" cy="925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36" idx="0"/>
          </p:cNvCxnSpPr>
          <p:nvPr/>
        </p:nvCxnSpPr>
        <p:spPr>
          <a:xfrm>
            <a:off x="9952492" y="3029332"/>
            <a:ext cx="0" cy="34544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259983" y="3374778"/>
            <a:ext cx="1385019" cy="48307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1"/>
                </a:solidFill>
              </a:rPr>
              <a:t>Cost Model</a:t>
            </a:r>
          </a:p>
        </p:txBody>
      </p:sp>
      <p:cxnSp>
        <p:nvCxnSpPr>
          <p:cNvPr id="40" name="Straight Arrow Connector 39"/>
          <p:cNvCxnSpPr>
            <a:stCxn id="36" idx="2"/>
            <a:endCxn id="15" idx="0"/>
          </p:cNvCxnSpPr>
          <p:nvPr/>
        </p:nvCxnSpPr>
        <p:spPr>
          <a:xfrm>
            <a:off x="9952492" y="3857857"/>
            <a:ext cx="0" cy="29761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7" idx="0"/>
          </p:cNvCxnSpPr>
          <p:nvPr/>
        </p:nvCxnSpPr>
        <p:spPr>
          <a:xfrm>
            <a:off x="9952492" y="4857299"/>
            <a:ext cx="0" cy="32795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51892" y="2477753"/>
            <a:ext cx="5312" cy="66103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</a:t>
            </a:r>
            <a:r>
              <a:rPr lang="en-US" altLang="zh-CN" dirty="0" smtClean="0"/>
              <a:t>Spark Plan &amp;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04829" y="2160983"/>
            <a:ext cx="3609675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SaveIntoFile</a:t>
            </a:r>
            <a:r>
              <a:rPr lang="en-US" dirty="0">
                <a:solidFill>
                  <a:schemeClr val="tx1"/>
                </a:solidFill>
              </a:rPr>
              <a:t>(“/path/to/file”)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6331" y="2994665"/>
            <a:ext cx="3598173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Project(</a:t>
            </a:r>
            <a:r>
              <a:rPr lang="en-US" dirty="0" err="1">
                <a:solidFill>
                  <a:schemeClr val="tx1"/>
                </a:solidFill>
              </a:rPr>
              <a:t>a.value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b.value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a.key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3714" y="3905756"/>
            <a:ext cx="3523409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SortMergeJoin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a.key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b.key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801" y="4807789"/>
            <a:ext cx="2580255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Parquet Table Scan(b)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2257" y="4807789"/>
            <a:ext cx="2373223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Filter(</a:t>
            </a:r>
            <a:r>
              <a:rPr lang="en-US" altLang="zh-CN" dirty="0" err="1">
                <a:solidFill>
                  <a:schemeClr val="tx1"/>
                </a:solidFill>
              </a:rPr>
              <a:t>a.key</a:t>
            </a:r>
            <a:r>
              <a:rPr lang="en-US" altLang="zh-CN" dirty="0">
                <a:solidFill>
                  <a:schemeClr val="tx1"/>
                </a:solidFill>
              </a:rPr>
              <a:t>&gt;1)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2258" y="5785615"/>
            <a:ext cx="2373221" cy="460075"/>
          </a:xfrm>
          <a:prstGeom prst="rect">
            <a:avLst/>
          </a:prstGeom>
          <a:noFill/>
          <a:ln w="22225" cap="sq" cmpd="sng">
            <a:solidFill>
              <a:schemeClr val="accent3">
                <a:lumMod val="60000"/>
                <a:lumOff val="40000"/>
              </a:schemeClr>
            </a:solidFill>
          </a:ln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 Table Scan(a)</a:t>
            </a:r>
          </a:p>
        </p:txBody>
      </p:sp>
      <p:cxnSp>
        <p:nvCxnSpPr>
          <p:cNvPr id="18" name="Straight Arrow Connector 17"/>
          <p:cNvCxnSpPr>
            <a:stCxn id="10" idx="2"/>
            <a:endCxn id="12" idx="0"/>
          </p:cNvCxnSpPr>
          <p:nvPr/>
        </p:nvCxnSpPr>
        <p:spPr>
          <a:xfrm>
            <a:off x="3309667" y="2621057"/>
            <a:ext cx="5751" cy="373608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3315418" y="3454740"/>
            <a:ext cx="1" cy="451016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 flipH="1">
            <a:off x="1848928" y="4365831"/>
            <a:ext cx="1466491" cy="441959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>
            <a:off x="3315420" y="4365831"/>
            <a:ext cx="1213449" cy="441959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4528868" y="5267865"/>
            <a:ext cx="0" cy="517751"/>
          </a:xfrm>
          <a:prstGeom prst="straightConnector1">
            <a:avLst/>
          </a:prstGeom>
          <a:ln cmpd="sng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1456" y="1376213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SparkPlan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9865737" y="579695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filter()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573328" y="5211807"/>
            <a:ext cx="2219865" cy="451016"/>
          </a:xfrm>
          <a:prstGeom prst="roundRect">
            <a:avLst/>
          </a:prstGeom>
          <a:solidFill>
            <a:schemeClr val="bg1"/>
          </a:solidFill>
          <a:ln w="25400"/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sc.parallelize</a:t>
            </a:r>
            <a:r>
              <a:rPr lang="en-US" dirty="0">
                <a:solidFill>
                  <a:schemeClr val="tx1"/>
                </a:solidFill>
              </a:rPr>
              <a:t>(.)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793196" y="6293816"/>
            <a:ext cx="2219865" cy="451016"/>
          </a:xfrm>
          <a:prstGeom prst="roundRect">
            <a:avLst/>
          </a:prstGeom>
          <a:solidFill>
            <a:schemeClr val="bg1"/>
          </a:solidFill>
          <a:ln w="25400"/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sc.parallelize</a:t>
            </a:r>
            <a:r>
              <a:rPr lang="en-US" dirty="0">
                <a:solidFill>
                  <a:schemeClr val="tx1"/>
                </a:solidFill>
              </a:rPr>
              <a:t>(.)</a:t>
            </a:r>
          </a:p>
        </p:txBody>
      </p:sp>
      <p:sp>
        <p:nvSpPr>
          <p:cNvPr id="58" name="Oval 57"/>
          <p:cNvSpPr/>
          <p:nvPr/>
        </p:nvSpPr>
        <p:spPr>
          <a:xfrm>
            <a:off x="9581074" y="5101318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0"/>
            <a:endCxn id="58" idx="4"/>
          </p:cNvCxnSpPr>
          <p:nvPr/>
        </p:nvCxnSpPr>
        <p:spPr>
          <a:xfrm flipH="1" flipV="1">
            <a:off x="9903128" y="5773314"/>
            <a:ext cx="1" cy="520503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361208" y="391323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471141" y="2587650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71142" y="153265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6" idx="0"/>
            <a:endCxn id="61" idx="4"/>
          </p:cNvCxnSpPr>
          <p:nvPr/>
        </p:nvCxnSpPr>
        <p:spPr>
          <a:xfrm flipV="1">
            <a:off x="7683260" y="4585233"/>
            <a:ext cx="0" cy="626575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0"/>
            <a:endCxn id="79" idx="4"/>
          </p:cNvCxnSpPr>
          <p:nvPr/>
        </p:nvCxnSpPr>
        <p:spPr>
          <a:xfrm flipV="1">
            <a:off x="9903128" y="4585232"/>
            <a:ext cx="1" cy="516085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0"/>
            <a:endCxn id="62" idx="4"/>
          </p:cNvCxnSpPr>
          <p:nvPr/>
        </p:nvCxnSpPr>
        <p:spPr>
          <a:xfrm flipV="1">
            <a:off x="7683260" y="3259646"/>
            <a:ext cx="1109933" cy="653591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0"/>
            <a:endCxn id="63" idx="4"/>
          </p:cNvCxnSpPr>
          <p:nvPr/>
        </p:nvCxnSpPr>
        <p:spPr>
          <a:xfrm flipV="1">
            <a:off x="8793194" y="2204652"/>
            <a:ext cx="1" cy="382997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581076" y="3913237"/>
            <a:ext cx="644105" cy="671996"/>
          </a:xfrm>
          <a:prstGeom prst="ellipse">
            <a:avLst/>
          </a:prstGeom>
          <a:noFill/>
          <a:ln w="25400"/>
          <a:effectLst>
            <a:outerShdw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79" idx="0"/>
            <a:endCxn id="62" idx="4"/>
          </p:cNvCxnSpPr>
          <p:nvPr/>
        </p:nvCxnSpPr>
        <p:spPr>
          <a:xfrm flipH="1" flipV="1">
            <a:off x="8793194" y="3259646"/>
            <a:ext cx="1109935" cy="653591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34538" y="402132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ShuffledRDD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535058" y="40405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ShuffledRDD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05313" y="335374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zipPartitions</a:t>
            </a:r>
            <a:r>
              <a:rPr lang="en-US" dirty="0"/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19070" y="21796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98" name="Straight Arrow Connector 97"/>
          <p:cNvCxnSpPr>
            <a:stCxn id="63" idx="0"/>
          </p:cNvCxnSpPr>
          <p:nvPr/>
        </p:nvCxnSpPr>
        <p:spPr>
          <a:xfrm flipH="1" flipV="1">
            <a:off x="8793192" y="1126973"/>
            <a:ext cx="3" cy="405683"/>
          </a:xfrm>
          <a:prstGeom prst="straightConnector1">
            <a:avLst/>
          </a:prstGeom>
          <a:ln w="25400">
            <a:solidFill>
              <a:schemeClr val="accent1">
                <a:alpha val="44000"/>
              </a:schemeClr>
            </a:solidFill>
            <a:tail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46340" y="112697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mapPartitions</a:t>
            </a:r>
            <a:r>
              <a:rPr lang="en-US" dirty="0"/>
              <a:t>(</a:t>
            </a:r>
            <a:r>
              <a:rPr lang="en-US" dirty="0" err="1"/>
              <a:t>writeFile</a:t>
            </a:r>
            <a:r>
              <a:rPr lang="en-US" dirty="0"/>
              <a:t> _)</a:t>
            </a:r>
          </a:p>
        </p:txBody>
      </p:sp>
    </p:spTree>
    <p:extLst>
      <p:ext uri="{BB962C8B-B14F-4D97-AF65-F5344CB8AC3E}">
        <p14:creationId xmlns:p14="http://schemas.microsoft.com/office/powerpoint/2010/main" val="27662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5" grpId="0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79" grpId="0" animBg="1"/>
      <p:bldP spid="94" grpId="0"/>
      <p:bldP spid="95" grpId="0"/>
      <p:bldP spid="96" grpId="0"/>
      <p:bldP spid="97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dirty="0" smtClean="0"/>
              <a:t>Streaming SQL ??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8495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Reuse the existing code</a:t>
            </a:r>
            <a:r>
              <a:rPr lang="en-US" dirty="0"/>
              <a:t>?</a:t>
            </a:r>
            <a:r>
              <a:rPr lang="en-US" dirty="0" smtClean="0"/>
              <a:t> Benefit from the existing functionalities? (Of Spark SQL &amp; Streaming)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Define the “Window” on a Spark SQL relation?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Define the Streaming Data Source for Spark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5532" y="4056333"/>
            <a:ext cx="11789435" cy="1967651"/>
          </a:xfrm>
          <a:prstGeom prst="rect">
            <a:avLst/>
          </a:prstGeom>
          <a:gradFill>
            <a:gsLst>
              <a:gs pos="0">
                <a:schemeClr val="accent1">
                  <a:lumMod val="13000"/>
                  <a:lumOff val="8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0"/>
                  <a:lumOff val="1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95532" y="1150190"/>
            <a:ext cx="11789435" cy="2702943"/>
          </a:xfrm>
          <a:prstGeom prst="rect">
            <a:avLst/>
          </a:prstGeom>
          <a:gradFill>
            <a:gsLst>
              <a:gs pos="0">
                <a:schemeClr val="accent1">
                  <a:lumMod val="13000"/>
                  <a:lumOff val="8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0"/>
                  <a:lumOff val="1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064" y="1472366"/>
            <a:ext cx="7395713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WindowedPhysicalPlan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sz="1867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windowDuration</a:t>
            </a:r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Duration,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sz="1867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slideDuration</a:t>
            </a:r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Option[Duration],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child: </a:t>
            </a:r>
            <a:r>
              <a:rPr lang="en-US" sz="1867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SparkPlan</a:t>
            </a:r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extends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SparkPlan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StreamPlan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override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en-US" sz="1867" b="1" dirty="0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xecute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 RDD[Row] = {...}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sz="1867" dirty="0"/>
          </a:p>
        </p:txBody>
      </p:sp>
      <p:sp>
        <p:nvSpPr>
          <p:cNvPr id="7" name="Rectangle 6"/>
          <p:cNvSpPr/>
          <p:nvPr/>
        </p:nvSpPr>
        <p:spPr>
          <a:xfrm>
            <a:off x="391063" y="4177324"/>
            <a:ext cx="10719759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SchemaDStream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sz="1867" b="1" dirty="0" err="1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streamSqlContext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StreamSQLContext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sz="1867" b="1" dirty="0" err="1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queryExecution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SQLContext#QueryExecution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extends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DStream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[Row](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streamSqlContext.streamingContext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{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sz="1867" b="1" dirty="0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override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867" b="1" dirty="0" err="1">
                <a:solidFill>
                  <a:srgbClr val="7F005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compute(</a:t>
            </a:r>
            <a:r>
              <a:rPr lang="en-US" sz="1867" b="1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validTime</a:t>
            </a:r>
            <a:r>
              <a:rPr lang="en-US" sz="1867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Time): Option[RDD[Row]] = {...}</a:t>
            </a:r>
          </a:p>
          <a:p>
            <a:r>
              <a:rPr lang="en-US" sz="1867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sz="1867" dirty="0"/>
          </a:p>
        </p:txBody>
      </p:sp>
      <p:sp>
        <p:nvSpPr>
          <p:cNvPr id="10" name="Rounded Rectangle 9"/>
          <p:cNvSpPr/>
          <p:nvPr/>
        </p:nvSpPr>
        <p:spPr>
          <a:xfrm>
            <a:off x="8775941" y="1748287"/>
            <a:ext cx="2955985" cy="126520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0"/>
                  <a:lumOff val="10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5000"/>
                  <a:lumOff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Planning Stage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75941" y="4388080"/>
            <a:ext cx="2955985" cy="126520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0"/>
                  <a:lumOff val="10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lumMod val="25000"/>
                  <a:lumOff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Submit Stage</a:t>
            </a:r>
          </a:p>
        </p:txBody>
      </p:sp>
    </p:spTree>
    <p:extLst>
      <p:ext uri="{BB962C8B-B14F-4D97-AF65-F5344CB8AC3E}">
        <p14:creationId xmlns:p14="http://schemas.microsoft.com/office/powerpoint/2010/main" val="28221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2014">
  <a:themeElements>
    <a:clrScheme name="Intel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" id="{46A7DA87-2491-924F-AD59-6BEFCB19CB73}" vid="{734FE593-6B4D-B74A-B9F5-5CE4D44A1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E8612-B0B5-4352-A8C4-F1FA35DDBCC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096EC-CDE3-4826-829D-323D0B177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0DAB6-6D01-4A39-8E36-8C214E27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373</TotalTime>
  <Words>875</Words>
  <Application>Microsoft Office PowerPoint</Application>
  <PresentationFormat>Widescreen</PresentationFormat>
  <Paragraphs>208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Microsoft YaHei UI</vt:lpstr>
      <vt:lpstr>Neo Sans Intel</vt:lpstr>
      <vt:lpstr>Arial</vt:lpstr>
      <vt:lpstr>Consolas</vt:lpstr>
      <vt:lpstr>Intel Clear</vt:lpstr>
      <vt:lpstr>Intel Clear Light</vt:lpstr>
      <vt:lpstr>Verdana</vt:lpstr>
      <vt:lpstr>Wingdings</vt:lpstr>
      <vt:lpstr>Intel2014</vt:lpstr>
      <vt:lpstr>Spark Streaming SQL Introduction</vt:lpstr>
      <vt:lpstr>Outlines</vt:lpstr>
      <vt:lpstr>Why do we need Streaming SQL</vt:lpstr>
      <vt:lpstr>DStreams (Discretized Streams)</vt:lpstr>
      <vt:lpstr>DStreams (Discretized Streams)</vt:lpstr>
      <vt:lpstr>Spark SQL Optimization/execution Pipeline</vt:lpstr>
      <vt:lpstr>Spark SQL Spark Plan &amp; RDD</vt:lpstr>
      <vt:lpstr>Spark Streaming SQL ??</vt:lpstr>
      <vt:lpstr>The Key Classes</vt:lpstr>
      <vt:lpstr>Spark Streaming SQL</vt:lpstr>
      <vt:lpstr>Create a Streaming Data Source</vt:lpstr>
      <vt:lpstr>Define Window Over SQL Relation</vt:lpstr>
      <vt:lpstr>Spark Streaming V.S. Streaming SQL</vt:lpstr>
      <vt:lpstr>More Characteristics</vt:lpstr>
      <vt:lpstr>E2E Video analytics for Internet of Things</vt:lpstr>
      <vt:lpstr>Spark Streaming SQL</vt:lpstr>
      <vt:lpstr>Spark Streaming DataFrames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SQL Introduction</dc:title>
  <dc:creator>Cheng, Hao</dc:creator>
  <cp:lastModifiedBy>Cheng, Hao</cp:lastModifiedBy>
  <cp:revision>173</cp:revision>
  <cp:lastPrinted>2015-11-26T05:51:14Z</cp:lastPrinted>
  <dcterms:created xsi:type="dcterms:W3CDTF">2015-11-30T08:12:41Z</dcterms:created>
  <dcterms:modified xsi:type="dcterms:W3CDTF">2015-12-05T17:11:04Z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</Properties>
</file>