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12" y="6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8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9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9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9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0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0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0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70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6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70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7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6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52A4-09F2-4E99-A281-8710337915E1}" type="datetimeFigureOut">
              <a:rPr altLang="en-US" lang="zh-CN" smtClean="0"/>
              <a:t>2021/3/31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BBBD-3457-4CC5-ACE2-50E6790DED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1706880" y="-67378"/>
            <a:ext cx="8544025" cy="1094023"/>
          </a:xfrm>
        </p:spPr>
        <p:txBody>
          <a:bodyPr>
            <a:normAutofit fontScale="90000"/>
          </a:bodyPr>
          <a:p>
            <a:r>
              <a:rPr altLang="en-US" dirty="0" lang="zh-CN"/>
              <a:t>排水立管</a:t>
            </a:r>
            <a:r>
              <a:rPr altLang="zh-CN" dirty="0" lang="en-US"/>
              <a:t>——</a:t>
            </a:r>
            <a:r>
              <a:rPr altLang="en-US" dirty="0" sz="3200" lang="zh-CN"/>
              <a:t>（</a:t>
            </a:r>
            <a:r>
              <a:rPr altLang="zh-CN" dirty="0" sz="3200" lang="en-US" err="1"/>
              <a:t>ThPipeCmds</a:t>
            </a:r>
            <a:r>
              <a:rPr altLang="en-US" dirty="0" sz="3200" lang="zh-CN"/>
              <a:t>：</a:t>
            </a:r>
            <a:r>
              <a:rPr altLang="zh-CN" dirty="0" sz="3200" lang="en-US"/>
              <a:t>THPYS</a:t>
            </a:r>
            <a:r>
              <a:rPr altLang="en-US" dirty="0" sz="3200" lang="zh-CN"/>
              <a:t>）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524000" y="2541069"/>
            <a:ext cx="9265920" cy="3821230"/>
          </a:xfrm>
        </p:spPr>
        <p:txBody>
          <a:bodyPr>
            <a:normAutofit/>
          </a:bodyPr>
          <a:p>
            <a:pPr algn="l" indent="-457200" marL="457200">
              <a:buAutoNum type="arabicPeriod"/>
            </a:pPr>
            <a:r>
              <a:rPr altLang="zh-CN" dirty="0" lang="en-US"/>
              <a:t>THLGBZ: </a:t>
            </a:r>
            <a:r>
              <a:rPr altLang="en-US" dirty="0" lang="zh-CN"/>
              <a:t>立管布置，布管的总程序命令</a:t>
            </a:r>
            <a:endParaRPr altLang="zh-CN" dirty="0" lang="en-US"/>
          </a:p>
          <a:p>
            <a:pPr algn="l" indent="-457200" marL="457200">
              <a:buAutoNum type="arabicPeriod"/>
            </a:pPr>
            <a:r>
              <a:rPr altLang="zh-CN" dirty="0" lang="en-US"/>
              <a:t>THLGLC: </a:t>
            </a:r>
            <a:r>
              <a:rPr altLang="en-US" dirty="0" lang="zh-CN"/>
              <a:t>立管楼层，用来插入楼层框的命令</a:t>
            </a:r>
            <a:endParaRPr altLang="zh-CN" dirty="0" lang="en-US"/>
          </a:p>
          <a:p>
            <a:pPr algn="l" indent="-457200" marL="457200">
              <a:buAutoNum type="arabicPeriod"/>
            </a:pPr>
            <a:r>
              <a:rPr altLang="zh-CN" dirty="0" lang="en-US"/>
              <a:t>THLGYY: </a:t>
            </a:r>
            <a:r>
              <a:rPr altLang="en-US" dirty="0" lang="zh-CN"/>
              <a:t>立管应用，用来将来源楼层的排管结果块应用到目标楼层</a:t>
            </a:r>
            <a:endParaRPr altLang="zh-CN" dirty="0" lang="en-US"/>
          </a:p>
          <a:p>
            <a:pPr algn="l" indent="-457200" marL="457200">
              <a:buAutoNum type="arabicPeriod"/>
            </a:pPr>
            <a:r>
              <a:rPr altLang="zh-CN" dirty="0" lang="en-US"/>
              <a:t>THKJTQ: </a:t>
            </a:r>
            <a:r>
              <a:rPr altLang="en-US" dirty="0" lang="zh-CN"/>
              <a:t>空间提取，用来将参照中指定图层的框线复制到本地</a:t>
            </a:r>
            <a:endParaRPr altLang="zh-CN" dirty="0" lang="en-US"/>
          </a:p>
          <a:p>
            <a:pPr algn="l" indent="-457200" marL="457200">
              <a:buAutoNum type="arabicPeriod"/>
            </a:pPr>
            <a:r>
              <a:rPr altLang="zh-CN" dirty="0" lang="en-US"/>
              <a:t>THKJHZ</a:t>
            </a:r>
            <a:r>
              <a:rPr altLang="en-US" dirty="0" lang="zh-CN"/>
              <a:t>：空间绘制，用来生成指定图层的框线</a:t>
            </a:r>
            <a:endParaRPr altLang="zh-CN" dirty="0" lang="en-US"/>
          </a:p>
          <a:p>
            <a:pPr algn="l" indent="-457200" marL="457200">
              <a:buAutoNum type="arabicPeriod"/>
            </a:pPr>
            <a:r>
              <a:rPr altLang="zh-CN" dirty="0" lang="en-US"/>
              <a:t>THKJMC: </a:t>
            </a:r>
            <a:r>
              <a:rPr altLang="en-US" dirty="0" lang="zh-CN"/>
              <a:t>空间名称，用来生成指定图层的名称（初始为“未命名”）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7"/>
          <p:cNvSpPr/>
          <p:nvPr/>
        </p:nvSpPr>
        <p:spPr>
          <a:xfrm>
            <a:off x="4945781" y="315102"/>
            <a:ext cx="2300438" cy="62602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lang="en-US"/>
              <a:t>THLGBZ</a:t>
            </a:r>
            <a:endParaRPr altLang="en-US" dirty="0" lang="zh-CN"/>
          </a:p>
        </p:txBody>
      </p:sp>
      <p:cxnSp>
        <p:nvCxnSpPr>
          <p:cNvPr id="3145728" name="直接箭头连接符 9"/>
          <p:cNvCxnSpPr>
            <a:cxnSpLocks/>
          </p:cNvCxnSpPr>
          <p:nvPr/>
        </p:nvCxnSpPr>
        <p:spPr>
          <a:xfrm>
            <a:off x="6096000" y="971270"/>
            <a:ext cx="0" cy="28657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标题 12"/>
          <p:cNvSpPr>
            <a:spLocks noGrp="1"/>
          </p:cNvSpPr>
          <p:nvPr>
            <p:ph type="ctrTitle"/>
          </p:nvPr>
        </p:nvSpPr>
        <p:spPr>
          <a:xfrm>
            <a:off x="3441831" y="1307184"/>
            <a:ext cx="5766323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>
            <a:normAutofit/>
          </a:bodyPr>
          <a:p>
            <a:pPr algn="ctr"/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ThWCompositeFloorRecognitionEngine</a:t>
            </a:r>
            <a:endParaRPr altLang="en-US" dirty="0" lang="zh-CN"/>
          </a:p>
        </p:txBody>
      </p:sp>
      <p:sp>
        <p:nvSpPr>
          <p:cNvPr id="1048590" name="文本框 15"/>
          <p:cNvSpPr txBox="1"/>
          <p:nvPr/>
        </p:nvSpPr>
        <p:spPr>
          <a:xfrm flipH="1">
            <a:off x="6671110" y="924952"/>
            <a:ext cx="138202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识别房间</a:t>
            </a:r>
          </a:p>
        </p:txBody>
      </p:sp>
      <p:sp>
        <p:nvSpPr>
          <p:cNvPr id="1048591" name="标题 12"/>
          <p:cNvSpPr txBox="1"/>
          <p:nvPr/>
        </p:nvSpPr>
        <p:spPr>
          <a:xfrm>
            <a:off x="446771" y="4696043"/>
            <a:ext cx="3188370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ThWRoofDeviceParameters</a:t>
            </a:r>
            <a:endParaRPr altLang="en-US" dirty="0" lang="zh-CN"/>
          </a:p>
        </p:txBody>
      </p:sp>
      <p:sp>
        <p:nvSpPr>
          <p:cNvPr id="1048592" name="标题 12"/>
          <p:cNvSpPr txBox="1"/>
          <p:nvPr/>
        </p:nvSpPr>
        <p:spPr>
          <a:xfrm>
            <a:off x="4161722" y="4696042"/>
            <a:ext cx="3891415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ThWRoofParameters</a:t>
            </a:r>
            <a:endParaRPr altLang="en-US" dirty="0" lang="zh-CN"/>
          </a:p>
        </p:txBody>
      </p:sp>
      <p:sp>
        <p:nvSpPr>
          <p:cNvPr id="1048593" name="标题 12"/>
          <p:cNvSpPr txBox="1"/>
          <p:nvPr/>
        </p:nvSpPr>
        <p:spPr>
          <a:xfrm>
            <a:off x="8539613" y="4696041"/>
            <a:ext cx="3652387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ThWTopParameters</a:t>
            </a:r>
            <a:endParaRPr altLang="en-US" dirty="0" lang="zh-CN"/>
          </a:p>
        </p:txBody>
      </p:sp>
      <p:cxnSp>
        <p:nvCxnSpPr>
          <p:cNvPr id="3145729" name="直接箭头连接符 21"/>
          <p:cNvCxnSpPr>
            <a:cxnSpLocks/>
            <a:endCxn id="1048591" idx="0"/>
          </p:cNvCxnSpPr>
          <p:nvPr/>
        </p:nvCxnSpPr>
        <p:spPr>
          <a:xfrm flipH="1">
            <a:off x="2040956" y="3896150"/>
            <a:ext cx="1626268" cy="799893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箭头连接符 24"/>
          <p:cNvCxnSpPr>
            <a:cxnSpLocks/>
          </p:cNvCxnSpPr>
          <p:nvPr/>
        </p:nvCxnSpPr>
        <p:spPr>
          <a:xfrm>
            <a:off x="6266046" y="3896149"/>
            <a:ext cx="0" cy="79989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27"/>
          <p:cNvCxnSpPr>
            <a:cxnSpLocks/>
            <a:stCxn id="1048597" idx="3"/>
          </p:cNvCxnSpPr>
          <p:nvPr/>
        </p:nvCxnSpPr>
        <p:spPr>
          <a:xfrm>
            <a:off x="9606008" y="3681278"/>
            <a:ext cx="1074823" cy="1014763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文本框 29"/>
          <p:cNvSpPr txBox="1"/>
          <p:nvPr/>
        </p:nvSpPr>
        <p:spPr>
          <a:xfrm>
            <a:off x="1276951" y="3896150"/>
            <a:ext cx="196355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屋顶设备层参数</a:t>
            </a:r>
          </a:p>
        </p:txBody>
      </p:sp>
      <p:sp>
        <p:nvSpPr>
          <p:cNvPr id="1048595" name="文本框 30"/>
          <p:cNvSpPr txBox="1"/>
          <p:nvPr/>
        </p:nvSpPr>
        <p:spPr>
          <a:xfrm>
            <a:off x="4615311" y="4173326"/>
            <a:ext cx="1536833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屋顶层参数</a:t>
            </a:r>
          </a:p>
        </p:txBody>
      </p:sp>
      <p:sp>
        <p:nvSpPr>
          <p:cNvPr id="1048596" name="文本框 31"/>
          <p:cNvSpPr txBox="1"/>
          <p:nvPr/>
        </p:nvSpPr>
        <p:spPr>
          <a:xfrm>
            <a:off x="10228446" y="4027873"/>
            <a:ext cx="196355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顶层参数</a:t>
            </a:r>
          </a:p>
        </p:txBody>
      </p:sp>
      <p:sp>
        <p:nvSpPr>
          <p:cNvPr id="1048597" name="标题 12"/>
          <p:cNvSpPr txBox="1"/>
          <p:nvPr/>
        </p:nvSpPr>
        <p:spPr>
          <a:xfrm>
            <a:off x="3570973" y="3475212"/>
            <a:ext cx="6035035" cy="412131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dirty="0" sz="2000" lang="zh-CN"/>
              <a:t>立管及标注图层赋值，进行计算</a:t>
            </a:r>
          </a:p>
        </p:txBody>
      </p:sp>
      <p:cxnSp>
        <p:nvCxnSpPr>
          <p:cNvPr id="3145732" name="直接箭头连接符 44"/>
          <p:cNvCxnSpPr>
            <a:cxnSpLocks/>
            <a:stCxn id="1048604" idx="3"/>
            <a:endCxn id="1048606" idx="1"/>
          </p:cNvCxnSpPr>
          <p:nvPr/>
        </p:nvCxnSpPr>
        <p:spPr>
          <a:xfrm flipV="1">
            <a:off x="4237122" y="2605357"/>
            <a:ext cx="344901" cy="4897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标题 12"/>
          <p:cNvSpPr txBox="1"/>
          <p:nvPr/>
        </p:nvSpPr>
        <p:spPr>
          <a:xfrm>
            <a:off x="8771621" y="5512110"/>
            <a:ext cx="3188370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ThWTopFloorOutPutEngine</a:t>
            </a:r>
            <a:endParaRPr altLang="en-US" dirty="0" lang="zh-CN"/>
          </a:p>
        </p:txBody>
      </p:sp>
      <p:sp>
        <p:nvSpPr>
          <p:cNvPr id="1048599" name="文本框 64"/>
          <p:cNvSpPr txBox="1"/>
          <p:nvPr/>
        </p:nvSpPr>
        <p:spPr>
          <a:xfrm>
            <a:off x="4978670" y="5595299"/>
            <a:ext cx="3004686" cy="341632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 fontScale="94444" lnSpcReduction="2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altLang="zh-CN" dirty="0" lang="en-US" err="1"/>
              <a:t>ThWRoofFloorOutPutEngine</a:t>
            </a:r>
            <a:endParaRPr altLang="en-US" dirty="0" lang="zh-CN"/>
          </a:p>
        </p:txBody>
      </p:sp>
      <p:sp>
        <p:nvSpPr>
          <p:cNvPr id="1048600" name="文本框 66"/>
          <p:cNvSpPr txBox="1"/>
          <p:nvPr/>
        </p:nvSpPr>
        <p:spPr>
          <a:xfrm>
            <a:off x="366258" y="5587189"/>
            <a:ext cx="3891415" cy="34163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altLang="zh-CN" dirty="0" lang="en-US" err="1"/>
              <a:t>ThWLayoutRoofDeviceFloorEngine</a:t>
            </a:r>
            <a:endParaRPr altLang="en-US" dirty="0" lang="zh-CN"/>
          </a:p>
        </p:txBody>
      </p:sp>
      <p:cxnSp>
        <p:nvCxnSpPr>
          <p:cNvPr id="3145733" name="直接箭头连接符 67"/>
          <p:cNvCxnSpPr>
            <a:cxnSpLocks/>
          </p:cNvCxnSpPr>
          <p:nvPr/>
        </p:nvCxnSpPr>
        <p:spPr>
          <a:xfrm>
            <a:off x="2135598" y="5116976"/>
            <a:ext cx="0" cy="478323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69"/>
          <p:cNvCxnSpPr>
            <a:cxnSpLocks/>
          </p:cNvCxnSpPr>
          <p:nvPr/>
        </p:nvCxnSpPr>
        <p:spPr>
          <a:xfrm>
            <a:off x="6315366" y="5116976"/>
            <a:ext cx="0" cy="478323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70"/>
          <p:cNvCxnSpPr>
            <a:cxnSpLocks/>
          </p:cNvCxnSpPr>
          <p:nvPr/>
        </p:nvCxnSpPr>
        <p:spPr>
          <a:xfrm>
            <a:off x="10507973" y="5142776"/>
            <a:ext cx="0" cy="35315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文本框 71"/>
          <p:cNvSpPr txBox="1"/>
          <p:nvPr/>
        </p:nvSpPr>
        <p:spPr>
          <a:xfrm>
            <a:off x="2273568" y="5201725"/>
            <a:ext cx="196355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输出屋顶设备层</a:t>
            </a:r>
          </a:p>
        </p:txBody>
      </p:sp>
      <p:sp>
        <p:nvSpPr>
          <p:cNvPr id="1048602" name="文本框 72"/>
          <p:cNvSpPr txBox="1"/>
          <p:nvPr/>
        </p:nvSpPr>
        <p:spPr>
          <a:xfrm>
            <a:off x="6481012" y="5980755"/>
            <a:ext cx="2360381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生成所有立管标注</a:t>
            </a:r>
          </a:p>
        </p:txBody>
      </p:sp>
      <p:sp>
        <p:nvSpPr>
          <p:cNvPr id="1048603" name="文本框 73"/>
          <p:cNvSpPr txBox="1"/>
          <p:nvPr/>
        </p:nvSpPr>
        <p:spPr>
          <a:xfrm>
            <a:off x="8995592" y="5231148"/>
            <a:ext cx="196355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输出顶层</a:t>
            </a:r>
          </a:p>
        </p:txBody>
      </p:sp>
      <p:sp>
        <p:nvSpPr>
          <p:cNvPr id="1048604" name="标题 12"/>
          <p:cNvSpPr txBox="1"/>
          <p:nvPr/>
        </p:nvSpPr>
        <p:spPr>
          <a:xfrm>
            <a:off x="345707" y="2443860"/>
            <a:ext cx="3891415" cy="420937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ThWCompositeExtractionEngine</a:t>
            </a:r>
            <a:endParaRPr altLang="en-US" dirty="0" lang="zh-CN"/>
          </a:p>
        </p:txBody>
      </p:sp>
      <p:cxnSp>
        <p:nvCxnSpPr>
          <p:cNvPr id="3145736" name="直接箭头连接符 78"/>
          <p:cNvCxnSpPr>
            <a:cxnSpLocks/>
            <a:stCxn id="1048589" idx="1"/>
            <a:endCxn id="1048604" idx="0"/>
          </p:cNvCxnSpPr>
          <p:nvPr/>
        </p:nvCxnSpPr>
        <p:spPr>
          <a:xfrm flipH="1">
            <a:off x="2291415" y="1517653"/>
            <a:ext cx="1150416" cy="92620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5" name="文本框 80"/>
          <p:cNvSpPr txBox="1"/>
          <p:nvPr/>
        </p:nvSpPr>
        <p:spPr>
          <a:xfrm flipH="1">
            <a:off x="1195936" y="1997881"/>
            <a:ext cx="138202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提取块</a:t>
            </a:r>
          </a:p>
        </p:txBody>
      </p:sp>
      <p:sp>
        <p:nvSpPr>
          <p:cNvPr id="1048606" name="标题 12"/>
          <p:cNvSpPr txBox="1"/>
          <p:nvPr/>
        </p:nvSpPr>
        <p:spPr>
          <a:xfrm>
            <a:off x="4582023" y="2326101"/>
            <a:ext cx="3891415" cy="558511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ThWCompositeRecognitionEngine</a:t>
            </a:r>
            <a:r>
              <a:rPr altLang="zh-CN" dirty="0" sz="1800"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altLang="en-US" dirty="0" lang="zh-CN"/>
          </a:p>
        </p:txBody>
      </p:sp>
      <p:cxnSp>
        <p:nvCxnSpPr>
          <p:cNvPr id="3145737" name="直接箭头连接符 84"/>
          <p:cNvCxnSpPr>
            <a:cxnSpLocks/>
          </p:cNvCxnSpPr>
          <p:nvPr/>
        </p:nvCxnSpPr>
        <p:spPr>
          <a:xfrm flipV="1">
            <a:off x="8473438" y="2099856"/>
            <a:ext cx="963931" cy="45248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7" name="文本框 91"/>
          <p:cNvSpPr txBox="1"/>
          <p:nvPr/>
        </p:nvSpPr>
        <p:spPr>
          <a:xfrm flipH="1">
            <a:off x="5545954" y="2034293"/>
            <a:ext cx="218814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将块按类别装载</a:t>
            </a:r>
          </a:p>
        </p:txBody>
      </p:sp>
      <p:sp>
        <p:nvSpPr>
          <p:cNvPr id="1048608" name="标题 12"/>
          <p:cNvSpPr txBox="1"/>
          <p:nvPr/>
        </p:nvSpPr>
        <p:spPr>
          <a:xfrm>
            <a:off x="9437369" y="915331"/>
            <a:ext cx="2632712" cy="2445711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dirty="0" sz="1400" lang="zh-CN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屋顶设备层识别引擎</a:t>
            </a:r>
            <a:r>
              <a:rPr altLang="zh-CN" dirty="0" sz="1800" 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ThWRoofTopFloorRecognitionEngine</a:t>
            </a:r>
            <a:endParaRPr altLang="zh-CN" dirty="0" sz="1800" 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altLang="en-US" dirty="0" sz="1400" lang="zh-CN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屋顶层识别引擎</a:t>
            </a:r>
            <a:endParaRPr altLang="zh-CN" dirty="0" sz="1400" 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ThWRoofFloorRecognitionEngine</a:t>
            </a:r>
            <a:endParaRPr altLang="zh-CN" dirty="0" sz="1800" 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altLang="en-US" dirty="0" sz="1400" lang="zh-CN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顶层识别引擎</a:t>
            </a:r>
            <a:endParaRPr altLang="zh-CN" dirty="0" sz="1400" 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ThWTopFloorRecognitionEngine</a:t>
            </a:r>
            <a:endParaRPr altLang="zh-CN" dirty="0" sz="1800" 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altLang="en-US" dirty="0" sz="1400" lang="zh-CN"/>
          </a:p>
        </p:txBody>
      </p:sp>
      <p:sp>
        <p:nvSpPr>
          <p:cNvPr id="1048609" name="文本框 119"/>
          <p:cNvSpPr txBox="1"/>
          <p:nvPr/>
        </p:nvSpPr>
        <p:spPr>
          <a:xfrm>
            <a:off x="4978670" y="6372082"/>
            <a:ext cx="3004686" cy="341632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bIns="45720" lIns="91440" rIns="91440" rtlCol="0" tIns="45720" vert="horz">
            <a:normAutofit fontScale="93750" lnSpcReduction="2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altLang="zh-CN" dirty="0" sz="1600" lang="en-US" err="1"/>
              <a:t>ThWCompositeTagOutPutEngine</a:t>
            </a:r>
            <a:endParaRPr altLang="en-US" dirty="0" sz="1600" lang="zh-CN"/>
          </a:p>
        </p:txBody>
      </p:sp>
      <p:cxnSp>
        <p:nvCxnSpPr>
          <p:cNvPr id="3145738" name="直接箭头连接符 120"/>
          <p:cNvCxnSpPr>
            <a:cxnSpLocks/>
          </p:cNvCxnSpPr>
          <p:nvPr/>
        </p:nvCxnSpPr>
        <p:spPr>
          <a:xfrm>
            <a:off x="4257673" y="5936931"/>
            <a:ext cx="688108" cy="43515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箭头连接符 122"/>
          <p:cNvCxnSpPr>
            <a:cxnSpLocks/>
          </p:cNvCxnSpPr>
          <p:nvPr/>
        </p:nvCxnSpPr>
        <p:spPr>
          <a:xfrm flipH="1">
            <a:off x="8053137" y="5916870"/>
            <a:ext cx="718484" cy="45521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箭头连接符 124"/>
          <p:cNvCxnSpPr>
            <a:cxnSpLocks/>
          </p:cNvCxnSpPr>
          <p:nvPr/>
        </p:nvCxnSpPr>
        <p:spPr>
          <a:xfrm>
            <a:off x="6324992" y="5829380"/>
            <a:ext cx="0" cy="54270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0" name="文本框 127"/>
          <p:cNvSpPr txBox="1"/>
          <p:nvPr/>
        </p:nvSpPr>
        <p:spPr>
          <a:xfrm>
            <a:off x="5025387" y="5200166"/>
            <a:ext cx="196355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输出屋顶层</a:t>
            </a:r>
          </a:p>
        </p:txBody>
      </p:sp>
      <p:cxnSp>
        <p:nvCxnSpPr>
          <p:cNvPr id="3145741" name="直接箭头连接符 129"/>
          <p:cNvCxnSpPr>
            <a:cxnSpLocks/>
            <a:endCxn id="1048597" idx="0"/>
          </p:cNvCxnSpPr>
          <p:nvPr/>
        </p:nvCxnSpPr>
        <p:spPr>
          <a:xfrm flipH="1">
            <a:off x="6588491" y="3030664"/>
            <a:ext cx="2848878" cy="44454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ctrTitle"/>
          </p:nvPr>
        </p:nvSpPr>
        <p:spPr>
          <a:xfrm>
            <a:off x="1735756" y="0"/>
            <a:ext cx="8447773" cy="612759"/>
          </a:xfrm>
        </p:spPr>
        <p:txBody>
          <a:bodyPr>
            <a:normAutofit/>
          </a:bodyPr>
          <a:p>
            <a:r>
              <a:rPr altLang="zh-CN" dirty="0" sz="3200" lang="en-US"/>
              <a:t>Pipe-Engine</a:t>
            </a:r>
            <a:endParaRPr altLang="en-US" dirty="0" sz="3200" lang="zh-CN"/>
          </a:p>
        </p:txBody>
      </p:sp>
      <p:sp>
        <p:nvSpPr>
          <p:cNvPr id="1048612" name="副标题 2"/>
          <p:cNvSpPr>
            <a:spLocks noGrp="1"/>
          </p:cNvSpPr>
          <p:nvPr>
            <p:ph type="subTitle" idx="1"/>
          </p:nvPr>
        </p:nvSpPr>
        <p:spPr>
          <a:xfrm>
            <a:off x="1524000" y="1116531"/>
            <a:ext cx="9496926" cy="5245768"/>
          </a:xfrm>
        </p:spPr>
        <p:txBody>
          <a:bodyPr>
            <a:normAutofit/>
          </a:bodyPr>
          <a:p>
            <a:pPr algn="l" indent="-457200" marL="457200">
              <a:buAutoNum type="arabicPeriod"/>
            </a:pPr>
            <a:endParaRPr altLang="en-US" dirty="0" lang="zh-CN"/>
          </a:p>
        </p:txBody>
      </p:sp>
      <p:graphicFrame>
        <p:nvGraphicFramePr>
          <p:cNvPr id="4194304" name="表格 4"/>
          <p:cNvGraphicFramePr>
            <a:graphicFrameLocks noGrp="1"/>
          </p:cNvGraphicFramePr>
          <p:nvPr/>
        </p:nvGraphicFramePr>
        <p:xfrm>
          <a:off x="96253" y="612759"/>
          <a:ext cx="5999747" cy="555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/>
                <a:gridCol w="2775333"/>
              </a:tblGrid>
              <a:tr h="462011"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类名称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作用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ThApplyPipesEngine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实现替换结果“立管块”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ThBlockSelectionEngine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实现</a:t>
                      </a:r>
                      <a:r>
                        <a:rPr altLang="zh-CN" dirty="0" sz="1600" lang="en-US"/>
                        <a:t>Zoom</a:t>
                      </a:r>
                      <a:r>
                        <a:rPr altLang="en-US" dirty="0" sz="1600" lang="zh-CN"/>
                        <a:t>功能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ThWBalconyFloordrainEngine</a:t>
                      </a:r>
                      <a:r>
                        <a:rPr altLang="zh-CN" dirty="0" sz="1600" kern="1200"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阳台立管布置引擎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ThWCompositeFloordrainEngine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所有地漏的布置引擎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ThWCompositeIndexEngine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复合标注排序引擎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ThWCompositePipeEngine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厨房、卫生间立管生成引擎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ThWCompositeRoomRecognitionEngine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房间配对引擎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ThWDeviceFloordrainEngine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设备平台立管引擎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ThWInnerPipeIndexEngine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标注排序引擎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ThWKitchenPipeEngine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厨房立管引擎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ThWSideEntryWaterBucketRecognitionEngine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侧入式雨水斗识别引擎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ThWGravityWaterBucketRecognitionEngine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重力雨水斗识别引擎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ThWStoreysRecognitionEngine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楼层识别引擎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表格 4"/>
          <p:cNvGraphicFramePr>
            <a:graphicFrameLocks noGrp="1"/>
          </p:cNvGraphicFramePr>
          <p:nvPr/>
        </p:nvGraphicFramePr>
        <p:xfrm>
          <a:off x="6173000" y="587141"/>
          <a:ext cx="5999747" cy="555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05"/>
                <a:gridCol w="2836242"/>
              </a:tblGrid>
              <a:tr h="463516"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类名称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作用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ThWToiletFloordrainEngine</a:t>
                      </a:r>
                      <a:r>
                        <a:rPr altLang="zh-CN" dirty="0" sz="1600" kern="1200"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厨房地漏布置引擎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ThWToiletPipeEngine</a:t>
                      </a:r>
                      <a:r>
                        <a:rPr altLang="zh-CN" dirty="0" sz="1600" kern="1200"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厨房立管布置引擎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ThWWaterBucketEngine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雨水斗计算引擎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ThWBlockReferenceVisitor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装载以块名判断的</a:t>
                      </a:r>
                      <a:r>
                        <a:rPr altLang="zh-CN" dirty="0" sz="1600" lang="en-US"/>
                        <a:t>Visitor</a:t>
                      </a:r>
                      <a:endParaRPr altLang="en-US" dirty="0" sz="1600" lang="zh-CN"/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ThWRoofTopFloorRecognitionEngine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屋顶设备层识别引擎</a:t>
                      </a:r>
                    </a:p>
                  </a:txBody>
                </a:tc>
              </a:tr>
              <a:tr h="326648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ThWRoofTopFloorRecognitionEngine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屋顶层识别引擎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ThWTopFloorRecognitionEngine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顶层识别引擎</a:t>
                      </a:r>
                    </a:p>
                  </a:txBody>
                </a:tc>
              </a:tr>
              <a:tr h="304189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ThWRainPipeRecognitionEngine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阳台雨水管识别引擎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6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ThWRoofRainPipeRecognitionEngine</a:t>
                      </a:r>
                      <a:r>
                        <a:rPr altLang="zh-CN" dirty="0" sz="1600" kern="1200"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屋顶雨水管识别引擎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</a:tr>
              <a:tr h="313814"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dirty="0" sz="1600" lang="zh-C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ctrTitle"/>
          </p:nvPr>
        </p:nvSpPr>
        <p:spPr>
          <a:xfrm>
            <a:off x="1755006" y="-67302"/>
            <a:ext cx="8447773" cy="612759"/>
          </a:xfrm>
        </p:spPr>
        <p:txBody>
          <a:bodyPr>
            <a:normAutofit/>
          </a:bodyPr>
          <a:p>
            <a:r>
              <a:rPr altLang="zh-CN" dirty="0" sz="3200" lang="en-US"/>
              <a:t>Pipe-Service</a:t>
            </a:r>
            <a:endParaRPr altLang="en-US" dirty="0" sz="3200" lang="zh-CN"/>
          </a:p>
        </p:txBody>
      </p:sp>
      <p:sp>
        <p:nvSpPr>
          <p:cNvPr id="1048614" name="副标题 2"/>
          <p:cNvSpPr>
            <a:spLocks noGrp="1"/>
          </p:cNvSpPr>
          <p:nvPr>
            <p:ph type="subTitle" idx="1"/>
          </p:nvPr>
        </p:nvSpPr>
        <p:spPr>
          <a:xfrm>
            <a:off x="1524000" y="1116531"/>
            <a:ext cx="9496926" cy="5245768"/>
          </a:xfrm>
        </p:spPr>
        <p:txBody>
          <a:bodyPr>
            <a:normAutofit/>
          </a:bodyPr>
          <a:p>
            <a:pPr algn="l" indent="-457200" marL="457200">
              <a:buAutoNum type="arabicPeriod"/>
            </a:pPr>
            <a:endParaRPr altLang="en-US" dirty="0" lang="zh-CN"/>
          </a:p>
        </p:txBody>
      </p:sp>
      <p:graphicFrame>
        <p:nvGraphicFramePr>
          <p:cNvPr id="4194306" name="表格 4"/>
          <p:cNvGraphicFramePr>
            <a:graphicFrameLocks noGrp="1"/>
          </p:cNvGraphicFramePr>
          <p:nvPr/>
        </p:nvGraphicFramePr>
        <p:xfrm>
          <a:off x="96253" y="545457"/>
          <a:ext cx="5999747" cy="631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65"/>
                <a:gridCol w="2698282"/>
              </a:tblGrid>
              <a:tr h="462011"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类名称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作用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ThBalconyBasintoolService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查找阳台台盆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ThBalconyFloorDrainService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查找阳台地漏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ThBalconyRainPipeService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查找阳台雨水管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ThBalconyRoomService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查找阳台空间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ThBalconyWashMachineService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查找阳台洗衣机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ThDevicePlatformCondensePipeService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查找设备平台冷凝管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ThDevicePlatformFloorDrainService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查找设备平台地漏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ThDevicePlatformRainPipeService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查找设备平台雨水管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ThDevicePlatformRoofRainPipeService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查找设备平台屋顶雨水管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ThDevicePlatformRoomService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查找设备平台空间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ThDrawDbSpaceNameService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绘制</a:t>
                      </a:r>
                      <a:r>
                        <a:rPr altLang="zh-CN" dirty="0" sz="1600" lang="en-US"/>
                        <a:t>DB</a:t>
                      </a:r>
                      <a:r>
                        <a:rPr altLang="en-US" dirty="0" sz="1600" lang="zh-CN"/>
                        <a:t>的空间名称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ThDrawDbSpaceService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绘制</a:t>
                      </a:r>
                      <a:r>
                        <a:rPr altLang="zh-CN" dirty="0" sz="1600" lang="en-US"/>
                        <a:t>DB</a:t>
                      </a:r>
                      <a:r>
                        <a:rPr altLang="en-US" dirty="0" sz="1600" lang="zh-CN"/>
                        <a:t>的空间框线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ThExtractDbSpaceService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提取</a:t>
                      </a:r>
                      <a:r>
                        <a:rPr altLang="zh-CN" dirty="0" sz="1600" lang="en-US"/>
                        <a:t>DB</a:t>
                      </a:r>
                      <a:r>
                        <a:rPr altLang="en-US" dirty="0" sz="1600" lang="zh-CN"/>
                        <a:t>的空间框线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7" name="表格 4"/>
          <p:cNvGraphicFramePr>
            <a:graphicFrameLocks noGrp="1"/>
          </p:cNvGraphicFramePr>
          <p:nvPr/>
        </p:nvGraphicFramePr>
        <p:xfrm>
          <a:off x="6173003" y="523023"/>
          <a:ext cx="5999747" cy="570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05"/>
                <a:gridCol w="2836242"/>
              </a:tblGrid>
              <a:tr h="463516"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类名称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lang="zh-CN"/>
                        <a:t>作用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ThInsertStoreyFrameService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插入楼层框线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ThKitchenBasintoolService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查找厨房台盆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ThKitchenDrainwellService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查找厨房管井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ThKitchenRoomService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查找厨房空间</a:t>
                      </a:r>
                    </a:p>
                  </a:txBody>
                </a:tc>
              </a:tr>
              <a:tr h="344244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ThReadStoreyInformationService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读取楼层信息</a:t>
                      </a:r>
                    </a:p>
                  </a:txBody>
                </a:tc>
              </a:tr>
              <a:tr h="326648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ThTagParametersService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标注所需的参数设置默认值（</a:t>
                      </a:r>
                      <a:r>
                        <a:rPr altLang="zh-CN" dirty="0" sz="1600" lang="en-US"/>
                        <a:t>UI</a:t>
                      </a:r>
                      <a:r>
                        <a:rPr altLang="en-US" dirty="0" sz="1600" lang="zh-CN"/>
                        <a:t>）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ThToiletClosestoolService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查找卫生间马桶</a:t>
                      </a:r>
                    </a:p>
                  </a:txBody>
                </a:tc>
              </a:tr>
              <a:tr h="304189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ThToiletDrainwellService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查找卫生间管井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ThToiletFloorDrainService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查找卫生间地漏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ThToiletRoomService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查找卫生间空间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ThWPipeOutputFunction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输出部分所用到的函数集合</a:t>
                      </a:r>
                    </a:p>
                  </a:txBody>
                </a:tc>
              </a:tr>
              <a:tr h="313814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ThWPipeCommon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算法部分所用到的参数集合</a:t>
                      </a:r>
                    </a:p>
                  </a:txBody>
                </a:tc>
              </a:tr>
              <a:tr h="286442">
                <a:tc>
                  <a:txBody>
                    <a:bodyPr/>
                    <a:p>
                      <a:pPr algn="ctr"/>
                      <a:r>
                        <a:rPr altLang="zh-CN" dirty="0" sz="1800" kern="1200" lang="en-US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ThPipeCmds</a:t>
                      </a:r>
                      <a:endParaRPr altLang="en-US" dirty="0" sz="1600" lang="zh-CN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1600" lang="zh-CN"/>
                        <a:t>命令集合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矩形: 圆角 4"/>
          <p:cNvSpPr/>
          <p:nvPr/>
        </p:nvSpPr>
        <p:spPr>
          <a:xfrm>
            <a:off x="4219072" y="231006"/>
            <a:ext cx="3962401" cy="689837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ThWTopFloorRecognitionEngine</a:t>
            </a:r>
            <a:r>
              <a:rPr altLang="en-US" dirty="0" sz="180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（识别顶层空间）</a:t>
            </a:r>
            <a:endParaRPr altLang="en-US" dirty="0" lang="zh-CN"/>
          </a:p>
        </p:txBody>
      </p:sp>
      <p:cxnSp>
        <p:nvCxnSpPr>
          <p:cNvPr id="3145742" name="直接箭头连接符 6"/>
          <p:cNvCxnSpPr>
            <a:cxnSpLocks/>
          </p:cNvCxnSpPr>
          <p:nvPr/>
        </p:nvCxnSpPr>
        <p:spPr>
          <a:xfrm>
            <a:off x="5188120" y="874152"/>
            <a:ext cx="0" cy="53257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箭头连接符 7"/>
          <p:cNvCxnSpPr>
            <a:cxnSpLocks/>
          </p:cNvCxnSpPr>
          <p:nvPr/>
        </p:nvCxnSpPr>
        <p:spPr>
          <a:xfrm>
            <a:off x="7579089" y="920843"/>
            <a:ext cx="0" cy="53257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矩形: 圆角 14"/>
          <p:cNvSpPr/>
          <p:nvPr/>
        </p:nvSpPr>
        <p:spPr>
          <a:xfrm>
            <a:off x="144935" y="1427529"/>
            <a:ext cx="2502005" cy="369332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GetBaseCircles</a:t>
            </a:r>
            <a:endParaRPr altLang="en-US" dirty="0" lang="zh-CN"/>
          </a:p>
        </p:txBody>
      </p:sp>
      <p:sp>
        <p:nvSpPr>
          <p:cNvPr id="1048617" name="矩形: 圆角 17"/>
          <p:cNvSpPr/>
          <p:nvPr/>
        </p:nvSpPr>
        <p:spPr>
          <a:xfrm>
            <a:off x="3149816" y="1444963"/>
            <a:ext cx="2229852" cy="350549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Getcompositeroom</a:t>
            </a:r>
            <a:endParaRPr altLang="en-US" dirty="0" lang="zh-CN"/>
          </a:p>
        </p:txBody>
      </p:sp>
      <p:sp>
        <p:nvSpPr>
          <p:cNvPr id="1048618" name="文本框 19"/>
          <p:cNvSpPr txBox="1"/>
          <p:nvPr/>
        </p:nvSpPr>
        <p:spPr>
          <a:xfrm>
            <a:off x="295153" y="1018273"/>
            <a:ext cx="2501999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取范围内的基点圆</a:t>
            </a:r>
            <a:endParaRPr altLang="en-US" dirty="0" lang="zh-CN"/>
          </a:p>
        </p:txBody>
      </p:sp>
      <p:sp>
        <p:nvSpPr>
          <p:cNvPr id="1048619" name="文本框 20"/>
          <p:cNvSpPr txBox="1"/>
          <p:nvPr/>
        </p:nvSpPr>
        <p:spPr>
          <a:xfrm>
            <a:off x="8692837" y="984643"/>
            <a:ext cx="3143309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取范围内的非标准层基点圆</a:t>
            </a:r>
            <a:endParaRPr altLang="en-US" dirty="0" lang="zh-CN"/>
          </a:p>
        </p:txBody>
      </p:sp>
      <p:sp>
        <p:nvSpPr>
          <p:cNvPr id="1048620" name="矩形: 圆角 23"/>
          <p:cNvSpPr/>
          <p:nvPr/>
        </p:nvSpPr>
        <p:spPr>
          <a:xfrm>
            <a:off x="3145855" y="2326908"/>
            <a:ext cx="3081680" cy="369332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ThTopFloorRoomServices</a:t>
            </a:r>
            <a:endParaRPr altLang="en-US" dirty="0" lang="zh-CN"/>
          </a:p>
        </p:txBody>
      </p:sp>
      <p:cxnSp>
        <p:nvCxnSpPr>
          <p:cNvPr id="3145744" name="直接箭头连接符 24"/>
          <p:cNvCxnSpPr>
            <a:cxnSpLocks/>
          </p:cNvCxnSpPr>
          <p:nvPr/>
        </p:nvCxnSpPr>
        <p:spPr>
          <a:xfrm>
            <a:off x="4782254" y="1891339"/>
            <a:ext cx="0" cy="43556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直接箭头连接符 26"/>
          <p:cNvCxnSpPr>
            <a:cxnSpLocks/>
            <a:endCxn id="1048620" idx="1"/>
          </p:cNvCxnSpPr>
          <p:nvPr/>
        </p:nvCxnSpPr>
        <p:spPr>
          <a:xfrm>
            <a:off x="2383960" y="1891339"/>
            <a:ext cx="761895" cy="620235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文本框 29"/>
          <p:cNvSpPr txBox="1"/>
          <p:nvPr/>
        </p:nvSpPr>
        <p:spPr>
          <a:xfrm>
            <a:off x="3764637" y="3109235"/>
            <a:ext cx="2846965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取楼层编号最大的空间</a:t>
            </a:r>
            <a:endParaRPr altLang="en-US" dirty="0" lang="zh-CN"/>
          </a:p>
        </p:txBody>
      </p:sp>
      <p:cxnSp>
        <p:nvCxnSpPr>
          <p:cNvPr id="3145746" name="直接箭头连接符 31"/>
          <p:cNvCxnSpPr>
            <a:cxnSpLocks/>
          </p:cNvCxnSpPr>
          <p:nvPr/>
        </p:nvCxnSpPr>
        <p:spPr>
          <a:xfrm>
            <a:off x="4029041" y="3945972"/>
            <a:ext cx="13039" cy="829464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2" name="文本框 33"/>
          <p:cNvSpPr txBox="1"/>
          <p:nvPr/>
        </p:nvSpPr>
        <p:spPr>
          <a:xfrm>
            <a:off x="3022332" y="1942853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查找顶层空间的房间</a:t>
            </a:r>
            <a:endParaRPr altLang="en-US" dirty="0" lang="zh-CN"/>
          </a:p>
        </p:txBody>
      </p:sp>
      <p:sp>
        <p:nvSpPr>
          <p:cNvPr id="1048623" name="文本框 42"/>
          <p:cNvSpPr txBox="1"/>
          <p:nvPr/>
        </p:nvSpPr>
        <p:spPr>
          <a:xfrm>
            <a:off x="1360864" y="5239620"/>
            <a:ext cx="3322935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识别顶层空间的厨房和卫生间</a:t>
            </a:r>
            <a:endParaRPr altLang="en-US" dirty="0" lang="zh-CN"/>
          </a:p>
        </p:txBody>
      </p:sp>
      <p:cxnSp>
        <p:nvCxnSpPr>
          <p:cNvPr id="3145747" name="直接箭头连接符 54"/>
          <p:cNvCxnSpPr>
            <a:cxnSpLocks/>
          </p:cNvCxnSpPr>
          <p:nvPr/>
        </p:nvCxnSpPr>
        <p:spPr>
          <a:xfrm>
            <a:off x="5640404" y="3886412"/>
            <a:ext cx="1269576" cy="73064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4" name="文本框 56"/>
          <p:cNvSpPr txBox="1"/>
          <p:nvPr/>
        </p:nvSpPr>
        <p:spPr>
          <a:xfrm>
            <a:off x="5714788" y="5435737"/>
            <a:ext cx="2978049" cy="646331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识别顶层空间的阳台、设备平台</a:t>
            </a:r>
            <a:endParaRPr altLang="en-US" dirty="0" lang="zh-CN"/>
          </a:p>
        </p:txBody>
      </p:sp>
      <p:sp>
        <p:nvSpPr>
          <p:cNvPr id="1048625" name="文本框 57"/>
          <p:cNvSpPr txBox="1"/>
          <p:nvPr/>
        </p:nvSpPr>
        <p:spPr>
          <a:xfrm>
            <a:off x="9210816" y="5403974"/>
            <a:ext cx="2731067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识别顶层空间中的分割线</a:t>
            </a:r>
            <a:endParaRPr altLang="en-US" dirty="0" lang="zh-CN"/>
          </a:p>
        </p:txBody>
      </p:sp>
      <p:sp>
        <p:nvSpPr>
          <p:cNvPr id="1048626" name="矩形: 圆角 64"/>
          <p:cNvSpPr/>
          <p:nvPr/>
        </p:nvSpPr>
        <p:spPr>
          <a:xfrm>
            <a:off x="6124111" y="1471880"/>
            <a:ext cx="2229852" cy="350549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GetLines</a:t>
            </a:r>
            <a:endParaRPr altLang="en-US" dirty="0" lang="zh-CN"/>
          </a:p>
        </p:txBody>
      </p:sp>
      <p:sp>
        <p:nvSpPr>
          <p:cNvPr id="1048627" name="矩形: 圆角 65"/>
          <p:cNvSpPr/>
          <p:nvPr/>
        </p:nvSpPr>
        <p:spPr>
          <a:xfrm>
            <a:off x="8881708" y="1484544"/>
            <a:ext cx="2874350" cy="33788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NonStandardBaseCircles</a:t>
            </a:r>
            <a:endParaRPr altLang="en-US" dirty="0" lang="zh-CN"/>
          </a:p>
        </p:txBody>
      </p:sp>
      <p:sp>
        <p:nvSpPr>
          <p:cNvPr id="1048628" name="文本框 66"/>
          <p:cNvSpPr txBox="1"/>
          <p:nvPr/>
        </p:nvSpPr>
        <p:spPr>
          <a:xfrm>
            <a:off x="2778042" y="1035196"/>
            <a:ext cx="2501999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取范围内的复合房间</a:t>
            </a:r>
            <a:endParaRPr altLang="en-US" dirty="0" lang="zh-CN"/>
          </a:p>
        </p:txBody>
      </p:sp>
      <p:sp>
        <p:nvSpPr>
          <p:cNvPr id="1048629" name="文本框 67"/>
          <p:cNvSpPr txBox="1"/>
          <p:nvPr/>
        </p:nvSpPr>
        <p:spPr>
          <a:xfrm>
            <a:off x="5224526" y="1055155"/>
            <a:ext cx="2501999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取范围内的分割线</a:t>
            </a:r>
            <a:endParaRPr altLang="en-US" dirty="0" lang="zh-CN"/>
          </a:p>
        </p:txBody>
      </p:sp>
      <p:cxnSp>
        <p:nvCxnSpPr>
          <p:cNvPr id="3145748" name="直接箭头连接符 68"/>
          <p:cNvCxnSpPr>
            <a:cxnSpLocks/>
          </p:cNvCxnSpPr>
          <p:nvPr/>
        </p:nvCxnSpPr>
        <p:spPr>
          <a:xfrm flipH="1">
            <a:off x="2383960" y="522583"/>
            <a:ext cx="1823986" cy="94929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直接箭头连接符 70"/>
          <p:cNvCxnSpPr>
            <a:cxnSpLocks/>
          </p:cNvCxnSpPr>
          <p:nvPr/>
        </p:nvCxnSpPr>
        <p:spPr>
          <a:xfrm>
            <a:off x="8169966" y="530780"/>
            <a:ext cx="754479" cy="97335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直接箭头连接符 73"/>
          <p:cNvCxnSpPr>
            <a:cxnSpLocks/>
            <a:endCxn id="1048620" idx="3"/>
          </p:cNvCxnSpPr>
          <p:nvPr/>
        </p:nvCxnSpPr>
        <p:spPr>
          <a:xfrm flipH="1">
            <a:off x="6227535" y="1803693"/>
            <a:ext cx="26638" cy="70788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矩形: 圆角 94"/>
          <p:cNvSpPr/>
          <p:nvPr/>
        </p:nvSpPr>
        <p:spPr>
          <a:xfrm>
            <a:off x="1428304" y="4775436"/>
            <a:ext cx="3790750" cy="42511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ThTopFloorCompositeRoomService</a:t>
            </a:r>
            <a:endParaRPr altLang="en-US" dirty="0" lang="zh-CN"/>
          </a:p>
        </p:txBody>
      </p:sp>
      <p:sp>
        <p:nvSpPr>
          <p:cNvPr id="1048631" name="矩形: 圆角 95"/>
          <p:cNvSpPr/>
          <p:nvPr/>
        </p:nvSpPr>
        <p:spPr>
          <a:xfrm>
            <a:off x="8882018" y="4699799"/>
            <a:ext cx="3192131" cy="539821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ThTopFloorDivisionLineService</a:t>
            </a:r>
            <a:endParaRPr altLang="en-US" dirty="0" lang="zh-CN"/>
          </a:p>
        </p:txBody>
      </p:sp>
      <p:sp>
        <p:nvSpPr>
          <p:cNvPr id="1048632" name="矩形: 圆角 96"/>
          <p:cNvSpPr/>
          <p:nvPr/>
        </p:nvSpPr>
        <p:spPr>
          <a:xfrm>
            <a:off x="5500650" y="4630227"/>
            <a:ext cx="3315259" cy="755893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ThTopFloorCompositeBalconyRoomService</a:t>
            </a:r>
            <a:endParaRPr altLang="en-US" dirty="0" lang="zh-CN"/>
          </a:p>
        </p:txBody>
      </p:sp>
      <p:sp>
        <p:nvSpPr>
          <p:cNvPr id="1048633" name="矩形: 圆角 100"/>
          <p:cNvSpPr/>
          <p:nvPr/>
        </p:nvSpPr>
        <p:spPr>
          <a:xfrm>
            <a:off x="3172493" y="3478567"/>
            <a:ext cx="3081680" cy="369332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GetFirstFloorSpace</a:t>
            </a:r>
            <a:endParaRPr altLang="en-US" dirty="0" lang="zh-CN"/>
          </a:p>
        </p:txBody>
      </p:sp>
      <p:cxnSp>
        <p:nvCxnSpPr>
          <p:cNvPr id="3145751" name="直接箭头连接符 101"/>
          <p:cNvCxnSpPr>
            <a:cxnSpLocks/>
          </p:cNvCxnSpPr>
          <p:nvPr/>
        </p:nvCxnSpPr>
        <p:spPr>
          <a:xfrm>
            <a:off x="3896097" y="2696240"/>
            <a:ext cx="0" cy="73276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直接箭头连接符 106"/>
          <p:cNvCxnSpPr>
            <a:cxnSpLocks/>
            <a:stCxn id="1048633" idx="3"/>
          </p:cNvCxnSpPr>
          <p:nvPr/>
        </p:nvCxnSpPr>
        <p:spPr>
          <a:xfrm>
            <a:off x="6254173" y="3663233"/>
            <a:ext cx="3928795" cy="1036566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: 圆角 4"/>
          <p:cNvSpPr/>
          <p:nvPr/>
        </p:nvSpPr>
        <p:spPr>
          <a:xfrm>
            <a:off x="4219072" y="231006"/>
            <a:ext cx="3962401" cy="689837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ThWTopFloorOutPutEngine</a:t>
            </a:r>
            <a:r>
              <a:rPr altLang="en-US" dirty="0" sz="180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（生成顶层立管）</a:t>
            </a:r>
            <a:endParaRPr altLang="en-US" dirty="0" lang="zh-CN"/>
          </a:p>
        </p:txBody>
      </p:sp>
      <p:cxnSp>
        <p:nvCxnSpPr>
          <p:cNvPr id="3145753" name="直接箭头连接符 6"/>
          <p:cNvCxnSpPr>
            <a:cxnSpLocks/>
          </p:cNvCxnSpPr>
          <p:nvPr/>
        </p:nvCxnSpPr>
        <p:spPr>
          <a:xfrm>
            <a:off x="5188120" y="874152"/>
            <a:ext cx="0" cy="53257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箭头连接符 7"/>
          <p:cNvCxnSpPr>
            <a:cxnSpLocks/>
          </p:cNvCxnSpPr>
          <p:nvPr/>
        </p:nvCxnSpPr>
        <p:spPr>
          <a:xfrm>
            <a:off x="7579089" y="920843"/>
            <a:ext cx="0" cy="53257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矩形: 圆角 14"/>
          <p:cNvSpPr/>
          <p:nvPr/>
        </p:nvSpPr>
        <p:spPr>
          <a:xfrm>
            <a:off x="2223035" y="1443595"/>
            <a:ext cx="3790750" cy="42511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AddCompositeRooms</a:t>
            </a:r>
            <a:endParaRPr altLang="en-US" dirty="0" lang="zh-CN"/>
          </a:p>
        </p:txBody>
      </p:sp>
      <p:sp>
        <p:nvSpPr>
          <p:cNvPr id="1048636" name="矩形: 圆角 17"/>
          <p:cNvSpPr/>
          <p:nvPr/>
        </p:nvSpPr>
        <p:spPr>
          <a:xfrm>
            <a:off x="6542177" y="1443595"/>
            <a:ext cx="3790750" cy="42511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AddCompositeCompanyRooms</a:t>
            </a:r>
            <a:endParaRPr altLang="en-US" dirty="0" lang="zh-CN"/>
          </a:p>
        </p:txBody>
      </p:sp>
      <p:sp>
        <p:nvSpPr>
          <p:cNvPr id="1048637" name="文本框 19"/>
          <p:cNvSpPr txBox="1"/>
          <p:nvPr/>
        </p:nvSpPr>
        <p:spPr>
          <a:xfrm>
            <a:off x="437949" y="1077679"/>
            <a:ext cx="6097604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生成识别的厨房、卫生间中的立管</a:t>
            </a:r>
            <a:endParaRPr altLang="en-US" dirty="0" lang="zh-CN"/>
          </a:p>
        </p:txBody>
      </p:sp>
      <p:sp>
        <p:nvSpPr>
          <p:cNvPr id="1048638" name="文本框 20"/>
          <p:cNvSpPr txBox="1"/>
          <p:nvPr/>
        </p:nvSpPr>
        <p:spPr>
          <a:xfrm>
            <a:off x="6345450" y="1037392"/>
            <a:ext cx="6097604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输入阳台参数并生成立管</a:t>
            </a:r>
            <a:endParaRPr altLang="en-US" dirty="0" lang="zh-CN"/>
          </a:p>
        </p:txBody>
      </p:sp>
      <p:sp>
        <p:nvSpPr>
          <p:cNvPr id="1048639" name="矩形: 圆角 21"/>
          <p:cNvSpPr/>
          <p:nvPr/>
        </p:nvSpPr>
        <p:spPr>
          <a:xfrm>
            <a:off x="250255" y="2337335"/>
            <a:ext cx="2772077" cy="27993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InputKitchenParameters</a:t>
            </a:r>
            <a:endParaRPr altLang="en-US" dirty="0" lang="zh-CN"/>
          </a:p>
        </p:txBody>
      </p:sp>
      <p:sp>
        <p:nvSpPr>
          <p:cNvPr id="1048640" name="矩形: 圆角 23"/>
          <p:cNvSpPr/>
          <p:nvPr/>
        </p:nvSpPr>
        <p:spPr>
          <a:xfrm>
            <a:off x="3145856" y="2326908"/>
            <a:ext cx="2704700" cy="290362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InputToiletParameters</a:t>
            </a:r>
            <a:endParaRPr altLang="en-US" dirty="0" lang="zh-CN"/>
          </a:p>
        </p:txBody>
      </p:sp>
      <p:cxnSp>
        <p:nvCxnSpPr>
          <p:cNvPr id="3145755" name="直接箭头连接符 24"/>
          <p:cNvCxnSpPr>
            <a:cxnSpLocks/>
          </p:cNvCxnSpPr>
          <p:nvPr/>
        </p:nvCxnSpPr>
        <p:spPr>
          <a:xfrm>
            <a:off x="4782254" y="1891339"/>
            <a:ext cx="0" cy="43556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直接箭头连接符 26"/>
          <p:cNvCxnSpPr>
            <a:cxnSpLocks/>
          </p:cNvCxnSpPr>
          <p:nvPr/>
        </p:nvCxnSpPr>
        <p:spPr>
          <a:xfrm>
            <a:off x="2383960" y="1891339"/>
            <a:ext cx="0" cy="445996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1" name="文本框 28"/>
          <p:cNvSpPr txBox="1"/>
          <p:nvPr/>
        </p:nvSpPr>
        <p:spPr>
          <a:xfrm>
            <a:off x="-141922" y="1891339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输入厨房参数</a:t>
            </a:r>
            <a:endParaRPr altLang="en-US" dirty="0" lang="zh-CN"/>
          </a:p>
        </p:txBody>
      </p:sp>
      <p:sp>
        <p:nvSpPr>
          <p:cNvPr id="1048642" name="文本框 29"/>
          <p:cNvSpPr txBox="1"/>
          <p:nvPr/>
        </p:nvSpPr>
        <p:spPr>
          <a:xfrm>
            <a:off x="2140870" y="2735501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生成立管</a:t>
            </a:r>
            <a:endParaRPr altLang="en-US" dirty="0" lang="zh-CN"/>
          </a:p>
        </p:txBody>
      </p:sp>
      <p:sp>
        <p:nvSpPr>
          <p:cNvPr id="1048643" name="矩形: 圆角 30"/>
          <p:cNvSpPr/>
          <p:nvPr/>
        </p:nvSpPr>
        <p:spPr>
          <a:xfrm>
            <a:off x="1591376" y="3113566"/>
            <a:ext cx="3790750" cy="42511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ThWCompositePipeEngine</a:t>
            </a:r>
            <a:endParaRPr altLang="en-US" dirty="0" lang="zh-CN"/>
          </a:p>
        </p:txBody>
      </p:sp>
      <p:cxnSp>
        <p:nvCxnSpPr>
          <p:cNvPr id="3145757" name="直接箭头连接符 31"/>
          <p:cNvCxnSpPr>
            <a:cxnSpLocks/>
          </p:cNvCxnSpPr>
          <p:nvPr/>
        </p:nvCxnSpPr>
        <p:spPr>
          <a:xfrm>
            <a:off x="4767919" y="2667570"/>
            <a:ext cx="0" cy="435569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直接箭头连接符 32"/>
          <p:cNvCxnSpPr>
            <a:cxnSpLocks/>
          </p:cNvCxnSpPr>
          <p:nvPr/>
        </p:nvCxnSpPr>
        <p:spPr>
          <a:xfrm>
            <a:off x="2369625" y="2667570"/>
            <a:ext cx="0" cy="445996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文本框 33"/>
          <p:cNvSpPr txBox="1"/>
          <p:nvPr/>
        </p:nvSpPr>
        <p:spPr>
          <a:xfrm>
            <a:off x="3022332" y="1942853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输入卫生间参数</a:t>
            </a:r>
            <a:endParaRPr altLang="en-US" dirty="0" lang="zh-CN"/>
          </a:p>
        </p:txBody>
      </p:sp>
      <p:sp>
        <p:nvSpPr>
          <p:cNvPr id="1048645" name="矩形: 圆角 35"/>
          <p:cNvSpPr/>
          <p:nvPr/>
        </p:nvSpPr>
        <p:spPr>
          <a:xfrm>
            <a:off x="2100712" y="5274437"/>
            <a:ext cx="2772077" cy="27993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AddKitchenFloors</a:t>
            </a:r>
            <a:endParaRPr altLang="en-US" dirty="0" lang="zh-CN"/>
          </a:p>
        </p:txBody>
      </p:sp>
      <p:sp>
        <p:nvSpPr>
          <p:cNvPr id="1048646" name="矩形: 圆角 36"/>
          <p:cNvSpPr/>
          <p:nvPr/>
        </p:nvSpPr>
        <p:spPr>
          <a:xfrm>
            <a:off x="205337" y="4213057"/>
            <a:ext cx="2940519" cy="247037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AddCompositeKitchenPipe</a:t>
            </a:r>
            <a:endParaRPr altLang="en-US" dirty="0" lang="zh-CN"/>
          </a:p>
        </p:txBody>
      </p:sp>
      <p:sp>
        <p:nvSpPr>
          <p:cNvPr id="1048647" name="矩形: 圆角 37"/>
          <p:cNvSpPr/>
          <p:nvPr/>
        </p:nvSpPr>
        <p:spPr>
          <a:xfrm>
            <a:off x="3617492" y="4180159"/>
            <a:ext cx="2772077" cy="27993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AddCompositeToiletPipe</a:t>
            </a:r>
            <a:endParaRPr altLang="en-US" dirty="0" lang="zh-CN"/>
          </a:p>
        </p:txBody>
      </p:sp>
      <p:cxnSp>
        <p:nvCxnSpPr>
          <p:cNvPr id="3145759" name="直接箭头连接符 38"/>
          <p:cNvCxnSpPr>
            <a:cxnSpLocks/>
            <a:endCxn id="1048646" idx="0"/>
          </p:cNvCxnSpPr>
          <p:nvPr/>
        </p:nvCxnSpPr>
        <p:spPr>
          <a:xfrm>
            <a:off x="1675597" y="3547415"/>
            <a:ext cx="0" cy="66564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0" name="直接箭头连接符 41"/>
          <p:cNvCxnSpPr>
            <a:cxnSpLocks/>
          </p:cNvCxnSpPr>
          <p:nvPr/>
        </p:nvCxnSpPr>
        <p:spPr>
          <a:xfrm>
            <a:off x="5062085" y="3538682"/>
            <a:ext cx="0" cy="66564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8" name="文本框 42"/>
          <p:cNvSpPr txBox="1"/>
          <p:nvPr/>
        </p:nvSpPr>
        <p:spPr>
          <a:xfrm>
            <a:off x="0" y="3734510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打印厨房立管</a:t>
            </a:r>
            <a:endParaRPr altLang="en-US" dirty="0" lang="zh-CN"/>
          </a:p>
        </p:txBody>
      </p:sp>
      <p:sp>
        <p:nvSpPr>
          <p:cNvPr id="1048649" name="文本框 43"/>
          <p:cNvSpPr txBox="1"/>
          <p:nvPr/>
        </p:nvSpPr>
        <p:spPr>
          <a:xfrm>
            <a:off x="2215414" y="5672060"/>
            <a:ext cx="2357336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打印厨房地漏</a:t>
            </a:r>
            <a:endParaRPr altLang="en-US" dirty="0" lang="zh-CN"/>
          </a:p>
        </p:txBody>
      </p:sp>
      <p:cxnSp>
        <p:nvCxnSpPr>
          <p:cNvPr id="3145761" name="直接箭头连接符 44"/>
          <p:cNvCxnSpPr>
            <a:cxnSpLocks/>
            <a:stCxn id="1048643" idx="2"/>
            <a:endCxn id="1048645" idx="0"/>
          </p:cNvCxnSpPr>
          <p:nvPr/>
        </p:nvCxnSpPr>
        <p:spPr>
          <a:xfrm>
            <a:off x="3486751" y="3538682"/>
            <a:ext cx="0" cy="1735755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0" name="矩形: 圆角 47"/>
          <p:cNvSpPr/>
          <p:nvPr/>
        </p:nvSpPr>
        <p:spPr>
          <a:xfrm>
            <a:off x="6621973" y="2522943"/>
            <a:ext cx="3790750" cy="425116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ThWCompositeFloordrainEngine</a:t>
            </a:r>
            <a:endParaRPr altLang="en-US" dirty="0" lang="zh-CN"/>
          </a:p>
        </p:txBody>
      </p:sp>
      <p:cxnSp>
        <p:nvCxnSpPr>
          <p:cNvPr id="3145762" name="直接箭头连接符 48"/>
          <p:cNvCxnSpPr>
            <a:cxnSpLocks/>
          </p:cNvCxnSpPr>
          <p:nvPr/>
        </p:nvCxnSpPr>
        <p:spPr>
          <a:xfrm>
            <a:off x="8181473" y="1839980"/>
            <a:ext cx="0" cy="66564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1" name="文本框 49"/>
          <p:cNvSpPr txBox="1"/>
          <p:nvPr/>
        </p:nvSpPr>
        <p:spPr>
          <a:xfrm>
            <a:off x="6759238" y="2037062"/>
            <a:ext cx="6097604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生成识别的复合阳台空间中的立管</a:t>
            </a:r>
            <a:endParaRPr altLang="en-US" dirty="0" lang="zh-CN"/>
          </a:p>
        </p:txBody>
      </p:sp>
      <p:sp>
        <p:nvSpPr>
          <p:cNvPr id="1048652" name="矩形: 圆角 50"/>
          <p:cNvSpPr/>
          <p:nvPr/>
        </p:nvSpPr>
        <p:spPr>
          <a:xfrm>
            <a:off x="5609132" y="3634547"/>
            <a:ext cx="3272576" cy="388529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ThWBalconyFloordrainEngine</a:t>
            </a:r>
            <a:endParaRPr altLang="en-US" dirty="0" lang="zh-CN"/>
          </a:p>
        </p:txBody>
      </p:sp>
      <p:sp>
        <p:nvSpPr>
          <p:cNvPr id="1048653" name="矩形: 圆角 51"/>
          <p:cNvSpPr/>
          <p:nvPr/>
        </p:nvSpPr>
        <p:spPr>
          <a:xfrm>
            <a:off x="8924445" y="3634547"/>
            <a:ext cx="3272576" cy="369332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ThWDeviceFloordrainEngine</a:t>
            </a:r>
            <a:endParaRPr altLang="en-US" dirty="0" lang="zh-CN"/>
          </a:p>
        </p:txBody>
      </p:sp>
      <p:sp>
        <p:nvSpPr>
          <p:cNvPr id="1048654" name="矩形: 圆角 52"/>
          <p:cNvSpPr/>
          <p:nvPr/>
        </p:nvSpPr>
        <p:spPr>
          <a:xfrm>
            <a:off x="5990036" y="5101571"/>
            <a:ext cx="2903602" cy="60616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OutputBalconyParameters</a:t>
            </a:r>
            <a:endParaRPr altLang="en-US" dirty="0" lang="zh-CN"/>
          </a:p>
        </p:txBody>
      </p:sp>
      <p:sp>
        <p:nvSpPr>
          <p:cNvPr id="1048655" name="矩形: 圆角 53"/>
          <p:cNvSpPr/>
          <p:nvPr/>
        </p:nvSpPr>
        <p:spPr>
          <a:xfrm>
            <a:off x="8999866" y="5056298"/>
            <a:ext cx="2825713" cy="696710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zh-CN" dirty="0" sz="1800" lang="en-US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OutputDeviceplatformParamters</a:t>
            </a:r>
            <a:endParaRPr altLang="en-US" dirty="0" lang="zh-CN"/>
          </a:p>
        </p:txBody>
      </p:sp>
      <p:cxnSp>
        <p:nvCxnSpPr>
          <p:cNvPr id="3145763" name="直接箭头连接符 54"/>
          <p:cNvCxnSpPr>
            <a:cxnSpLocks/>
          </p:cNvCxnSpPr>
          <p:nvPr/>
        </p:nvCxnSpPr>
        <p:spPr>
          <a:xfrm>
            <a:off x="8227994" y="2968905"/>
            <a:ext cx="0" cy="66564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直接箭头连接符 55"/>
          <p:cNvCxnSpPr>
            <a:cxnSpLocks/>
          </p:cNvCxnSpPr>
          <p:nvPr/>
        </p:nvCxnSpPr>
        <p:spPr>
          <a:xfrm>
            <a:off x="9099986" y="2983678"/>
            <a:ext cx="0" cy="66564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6" name="文本框 56"/>
          <p:cNvSpPr txBox="1"/>
          <p:nvPr/>
        </p:nvSpPr>
        <p:spPr>
          <a:xfrm>
            <a:off x="5641549" y="3148666"/>
            <a:ext cx="2532671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生成阳台空间中的立管</a:t>
            </a:r>
            <a:endParaRPr altLang="en-US" dirty="0" lang="zh-CN"/>
          </a:p>
        </p:txBody>
      </p:sp>
      <p:sp>
        <p:nvSpPr>
          <p:cNvPr id="1048657" name="文本框 57"/>
          <p:cNvSpPr txBox="1"/>
          <p:nvPr/>
        </p:nvSpPr>
        <p:spPr>
          <a:xfrm>
            <a:off x="9090238" y="3095322"/>
            <a:ext cx="2532671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生成设备空间中的立管</a:t>
            </a:r>
            <a:endParaRPr altLang="en-US" dirty="0" lang="zh-CN"/>
          </a:p>
        </p:txBody>
      </p:sp>
      <p:cxnSp>
        <p:nvCxnSpPr>
          <p:cNvPr id="3145765" name="直接箭头连接符 58"/>
          <p:cNvCxnSpPr>
            <a:cxnSpLocks/>
          </p:cNvCxnSpPr>
          <p:nvPr/>
        </p:nvCxnSpPr>
        <p:spPr>
          <a:xfrm>
            <a:off x="8361143" y="4023076"/>
            <a:ext cx="0" cy="102730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直接箭头连接符 59"/>
          <p:cNvCxnSpPr>
            <a:cxnSpLocks/>
          </p:cNvCxnSpPr>
          <p:nvPr/>
        </p:nvCxnSpPr>
        <p:spPr>
          <a:xfrm>
            <a:off x="9233135" y="4023076"/>
            <a:ext cx="0" cy="104208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60"/>
          <p:cNvSpPr txBox="1"/>
          <p:nvPr/>
        </p:nvSpPr>
        <p:spPr>
          <a:xfrm>
            <a:off x="5774698" y="4564503"/>
            <a:ext cx="2532671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打印阳台空间中的立管</a:t>
            </a:r>
            <a:endParaRPr altLang="en-US" dirty="0" lang="zh-CN"/>
          </a:p>
        </p:txBody>
      </p:sp>
      <p:sp>
        <p:nvSpPr>
          <p:cNvPr id="1048659" name="文本框 61"/>
          <p:cNvSpPr txBox="1"/>
          <p:nvPr/>
        </p:nvSpPr>
        <p:spPr>
          <a:xfrm>
            <a:off x="9223387" y="4511159"/>
            <a:ext cx="2532671" cy="369332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打印设备空间中的立管</a:t>
            </a:r>
            <a:endParaRPr altLang="en-US" dirty="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矩形 8"/>
          <p:cNvSpPr/>
          <p:nvPr/>
        </p:nvSpPr>
        <p:spPr>
          <a:xfrm>
            <a:off x="2367815" y="2415940"/>
            <a:ext cx="8037095" cy="2598821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>
            <a:scene3d>
              <a:camera prst="orthographicFront"/>
              <a:lightRig dir="t" rig="threePt"/>
            </a:scene3d>
            <a:sp3d extrusionH="57150">
              <a:bevelT w="38100" h="38100"/>
            </a:sp3d>
          </a:bodyPr>
          <a:p>
            <a:pPr algn="ctr"/>
            <a:r>
              <a:rPr altLang="en-US" dirty="0" sz="4800" lang="zh-CN"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谢谢董哥，辛苦了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排水立管——（ThPipeCmds：THPYS）</dc:title>
  <dc:creator>Jinyang Chu</dc:creator>
  <cp:lastModifiedBy>Jinyang Chu</cp:lastModifiedBy>
  <dcterms:created xsi:type="dcterms:W3CDTF">2021-03-30T15:07:05Z</dcterms:created>
  <dcterms:modified xsi:type="dcterms:W3CDTF">2021-03-31T13:39:59Z</dcterms:modified>
</cp:coreProperties>
</file>