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71" r:id="rId9"/>
    <p:sldId id="262" r:id="rId10"/>
    <p:sldId id="264" r:id="rId11"/>
    <p:sldId id="265" r:id="rId12"/>
    <p:sldId id="261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78322" autoAdjust="0"/>
  </p:normalViewPr>
  <p:slideViewPr>
    <p:cSldViewPr snapToGrid="0">
      <p:cViewPr>
        <p:scale>
          <a:sx n="80" d="100"/>
          <a:sy n="80" d="100"/>
        </p:scale>
        <p:origin x="13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59AAB-6B69-4022-B82C-5EF1C7759340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F27C-4958-4FF1-8CDC-B5836CF0E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7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找到主点到车道线距离 </a:t>
            </a:r>
            <a:r>
              <a:rPr lang="en-US" altLang="zh-CN" dirty="0" smtClean="0"/>
              <a:t>[</a:t>
            </a:r>
            <a:r>
              <a:rPr lang="zh-CN" altLang="en-US" dirty="0" smtClean="0"/>
              <a:t>最大最小值</a:t>
            </a:r>
            <a:r>
              <a:rPr lang="en-US" altLang="zh-CN" dirty="0" smtClean="0"/>
              <a:t>] [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] 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[</a:t>
            </a:r>
            <a:r>
              <a:rPr lang="zh-CN" altLang="en-US" dirty="0" smtClean="0"/>
              <a:t>偏移范围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8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0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1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4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6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F27C-4958-4FF1-8CDC-B5836CF0E8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9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1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3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2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889E-031F-42C3-B67F-DE0FF4E2E073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81C0-418A-4D14-A0FC-24124336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0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车道应急</a:t>
            </a:r>
            <a:r>
              <a:rPr lang="zh-CN" altLang="zh-CN" b="1" dirty="0" smtClean="0"/>
              <a:t>指示灯连</a:t>
            </a:r>
            <a:r>
              <a:rPr lang="zh-CN" altLang="en-US" b="1" dirty="0"/>
              <a:t>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063" y="220746"/>
            <a:ext cx="10515600" cy="886159"/>
          </a:xfrm>
        </p:spPr>
        <p:txBody>
          <a:bodyPr/>
          <a:lstStyle/>
          <a:p>
            <a:r>
              <a:rPr lang="zh-CN" altLang="zh-CN" dirty="0"/>
              <a:t>车道</a:t>
            </a:r>
            <a:r>
              <a:rPr lang="zh-CN" altLang="en-US" dirty="0"/>
              <a:t>边成图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537" y="1106905"/>
            <a:ext cx="10515600" cy="554655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抽象车道边，一边为一个节点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区分不同层</a:t>
            </a:r>
            <a:endParaRPr lang="en-US" altLang="zh-CN" dirty="0"/>
          </a:p>
          <a:p>
            <a:pPr lvl="1"/>
            <a:r>
              <a:rPr lang="zh-CN" altLang="en-US" dirty="0"/>
              <a:t>车道线有一边遍历过，另一边没遍历过，另一边为</a:t>
            </a:r>
            <a:r>
              <a:rPr lang="zh-CN" altLang="en-US" dirty="0" smtClean="0"/>
              <a:t>内层</a:t>
            </a:r>
            <a:endParaRPr lang="en-US" altLang="zh-CN" dirty="0" smtClean="0"/>
          </a:p>
          <a:p>
            <a:pPr lvl="1"/>
            <a:r>
              <a:rPr lang="zh-CN" altLang="en-US" dirty="0"/>
              <a:t>最多支持</a:t>
            </a:r>
            <a:r>
              <a:rPr lang="en-US" altLang="zh-CN" dirty="0"/>
              <a:t>4</a:t>
            </a:r>
            <a:r>
              <a:rPr lang="zh-CN" altLang="en-US" dirty="0"/>
              <a:t>层</a:t>
            </a:r>
            <a:r>
              <a:rPr lang="zh-CN" altLang="en-US" dirty="0" smtClean="0"/>
              <a:t>内环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外层的边，成环状图</a:t>
            </a:r>
            <a:r>
              <a:rPr lang="zh-CN" altLang="en-US" dirty="0"/>
              <a:t>，</a:t>
            </a:r>
            <a:r>
              <a:rPr lang="zh-CN" altLang="en-US" dirty="0" smtClean="0"/>
              <a:t>不同</a:t>
            </a:r>
            <a:r>
              <a:rPr lang="zh-CN" altLang="en-US" dirty="0" smtClean="0"/>
              <a:t>环之间找最近的边相连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点位最近距离的边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层的边成环，</a:t>
            </a:r>
            <a:r>
              <a:rPr lang="zh-CN" altLang="en-US" dirty="0" smtClean="0"/>
              <a:t>只有一边和上一层相连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任意有点位的，相邻的边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不同</a:t>
            </a:r>
            <a:r>
              <a:rPr lang="zh-CN" altLang="en-US" dirty="0" smtClean="0"/>
              <a:t>层不相连（可优化）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70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063" y="220746"/>
            <a:ext cx="10515600" cy="886159"/>
          </a:xfrm>
        </p:spPr>
        <p:txBody>
          <a:bodyPr/>
          <a:lstStyle/>
          <a:p>
            <a:r>
              <a:rPr lang="zh-CN" altLang="zh-CN" dirty="0"/>
              <a:t>车道</a:t>
            </a:r>
            <a:r>
              <a:rPr lang="zh-CN" altLang="en-US" dirty="0"/>
              <a:t>边成图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6687" y="1344779"/>
            <a:ext cx="5000625" cy="4962525"/>
          </a:xfrm>
          <a:prstGeom prst="rect">
            <a:avLst/>
          </a:prstGeom>
        </p:spPr>
      </p:pic>
      <p:pic>
        <p:nvPicPr>
          <p:cNvPr id="1026" name="Picture 2" descr="singleSideTo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13" y="315996"/>
            <a:ext cx="6634163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9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zh-CN" altLang="zh-CN" dirty="0"/>
              <a:t>车道</a:t>
            </a:r>
            <a:r>
              <a:rPr lang="zh-CN" altLang="en-US" dirty="0"/>
              <a:t>边</a:t>
            </a:r>
            <a:r>
              <a:rPr lang="zh-CN" altLang="en-US" dirty="0" smtClean="0"/>
              <a:t>分组</a:t>
            </a:r>
            <a:r>
              <a:rPr lang="zh-CN" altLang="en-US" dirty="0"/>
              <a:t>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1" y="1690688"/>
            <a:ext cx="2943225" cy="12573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78271"/>
              </p:ext>
            </p:extLst>
          </p:nvPr>
        </p:nvGraphicFramePr>
        <p:xfrm>
          <a:off x="934451" y="3235750"/>
          <a:ext cx="7740318" cy="281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160">
                  <a:extLst>
                    <a:ext uri="{9D8B030D-6E8A-4147-A177-3AD203B41FA5}">
                      <a16:colId xmlns:a16="http://schemas.microsoft.com/office/drawing/2014/main" val="2967078588"/>
                    </a:ext>
                  </a:extLst>
                </a:gridCol>
                <a:gridCol w="1792705">
                  <a:extLst>
                    <a:ext uri="{9D8B030D-6E8A-4147-A177-3AD203B41FA5}">
                      <a16:colId xmlns:a16="http://schemas.microsoft.com/office/drawing/2014/main" val="1791448320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1961072401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3387725796"/>
                    </a:ext>
                  </a:extLst>
                </a:gridCol>
              </a:tblGrid>
              <a:tr h="3650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77958"/>
                  </a:ext>
                </a:extLst>
              </a:tr>
              <a:tr h="4893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[0 1 2 3 4 ][5 6 ]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[2 3 4 0 1 ][6 5 ]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[5 6 ][0 1 2 3 4 ]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[6 5 ][0 1 2 3 4 ]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458023"/>
                  </a:ext>
                </a:extLst>
              </a:tr>
              <a:tr h="4893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[0 1 2 3 4 ][6 5 ]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 4 0 1 2 ][5 6 ]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[5 6 ][1 2 3 4 0 ]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[6 5 ][1 2 3 4 0 ]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263468"/>
                  </a:ext>
                </a:extLst>
              </a:tr>
              <a:tr h="4893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[1 2 3 4 0 ][5 6 ]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 4 0 1 2 ][6 5 ]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[5 6 ][2 3 4 0 1 ]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[6 5 ][2 3 4 0 1 ]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029405"/>
                  </a:ext>
                </a:extLst>
              </a:tr>
              <a:tr h="4893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[1 2 3 4 0 ][6 5 ]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[4 0 1 2 3 ][5 6 ]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[5 6 ][3 4 0 1 2 ]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[6 5 ][3 4 0 1 2 ]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09662"/>
                  </a:ext>
                </a:extLst>
              </a:tr>
              <a:tr h="4893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[2 3 4 0 1 ][5 6 ]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[4 0 1 2 3 ][6 5 ]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[5 6 ][4 0 1 2 3 ]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[6 5 ][4 0 1 2 3 ]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933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389" y="796173"/>
            <a:ext cx="10515600" cy="886159"/>
          </a:xfrm>
        </p:spPr>
        <p:txBody>
          <a:bodyPr/>
          <a:lstStyle/>
          <a:p>
            <a:r>
              <a:rPr lang="zh-CN" altLang="zh-CN" dirty="0"/>
              <a:t>车道</a:t>
            </a:r>
            <a:r>
              <a:rPr lang="zh-CN" altLang="en-US" dirty="0"/>
              <a:t>边分组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537" y="1780673"/>
            <a:ext cx="10515600" cy="4872789"/>
          </a:xfrm>
        </p:spPr>
        <p:txBody>
          <a:bodyPr>
            <a:normAutofit/>
          </a:bodyPr>
          <a:lstStyle/>
          <a:p>
            <a:pPr lvl="0"/>
            <a:r>
              <a:rPr lang="zh-CN" altLang="zh-CN" dirty="0" smtClean="0"/>
              <a:t>车道</a:t>
            </a:r>
            <a:r>
              <a:rPr lang="zh-CN" altLang="en-US" dirty="0" smtClean="0"/>
              <a:t>边真实分组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不大于</a:t>
            </a:r>
            <a:r>
              <a:rPr lang="en-US" altLang="zh-CN" dirty="0" smtClean="0"/>
              <a:t>25</a:t>
            </a:r>
            <a:r>
              <a:rPr lang="zh-CN" altLang="zh-CN" dirty="0" smtClean="0"/>
              <a:t>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最大</a:t>
            </a:r>
            <a:r>
              <a:rPr lang="zh-CN" altLang="zh-CN" dirty="0"/>
              <a:t>距离不大于</a:t>
            </a:r>
            <a:r>
              <a:rPr lang="en-US" altLang="zh-CN" dirty="0" smtClean="0"/>
              <a:t>15000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找出最佳分组</a:t>
            </a:r>
            <a:endParaRPr lang="en-US" altLang="zh-CN" dirty="0" smtClean="0"/>
          </a:p>
          <a:p>
            <a:pPr lvl="1"/>
            <a:r>
              <a:rPr lang="zh-CN" altLang="en-US" dirty="0"/>
              <a:t>方差最小为</a:t>
            </a:r>
            <a:r>
              <a:rPr lang="zh-CN" altLang="en-US" dirty="0" smtClean="0"/>
              <a:t>最优解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有</a:t>
            </a:r>
            <a:r>
              <a:rPr lang="zh-CN" altLang="zh-CN" dirty="0" smtClean="0"/>
              <a:t>可能</a:t>
            </a:r>
            <a:r>
              <a:rPr lang="zh-CN" altLang="en-US" dirty="0" smtClean="0"/>
              <a:t>每组</a:t>
            </a:r>
            <a:r>
              <a:rPr lang="zh-CN" altLang="zh-CN" dirty="0" smtClean="0"/>
              <a:t>最少于</a:t>
            </a:r>
            <a:r>
              <a:rPr lang="en-US" altLang="zh-CN" dirty="0"/>
              <a:t>5</a:t>
            </a:r>
            <a:r>
              <a:rPr lang="zh-CN" altLang="zh-CN" dirty="0" smtClean="0"/>
              <a:t>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742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5" y="256423"/>
            <a:ext cx="10515600" cy="886159"/>
          </a:xfrm>
        </p:spPr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组内连线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315" y="1142583"/>
            <a:ext cx="10515600" cy="134795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根据车道边点位到电箱最近距离排序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边所有点计算到</a:t>
            </a:r>
            <a:r>
              <a:rPr lang="en-US" altLang="zh-CN" dirty="0" smtClean="0"/>
              <a:t>n+1</a:t>
            </a:r>
            <a:r>
              <a:rPr lang="zh-CN" altLang="en-US" dirty="0" smtClean="0"/>
              <a:t>边的回头量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边和</a:t>
            </a:r>
            <a:r>
              <a:rPr lang="en-US" altLang="zh-CN" dirty="0" smtClean="0"/>
              <a:t>n+1</a:t>
            </a:r>
            <a:r>
              <a:rPr lang="zh-CN" altLang="en-US" dirty="0" smtClean="0"/>
              <a:t>边都加入</a:t>
            </a:r>
            <a:r>
              <a:rPr lang="en-US" altLang="zh-CN" dirty="0" smtClean="0"/>
              <a:t>n+2</a:t>
            </a:r>
            <a:r>
              <a:rPr lang="zh-CN" altLang="en-US" dirty="0" smtClean="0"/>
              <a:t>边的计算</a:t>
            </a:r>
            <a:endParaRPr lang="en-US" altLang="zh-CN" dirty="0" smtClean="0"/>
          </a:p>
          <a:p>
            <a:r>
              <a:rPr lang="zh-CN" altLang="en-US" kern="100" dirty="0" smtClean="0">
                <a:cs typeface="Times New Roman" panose="02020603050405020304" pitchFamily="18" charset="0"/>
              </a:rPr>
              <a:t>回头量计算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388767" y="2721261"/>
            <a:ext cx="51856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回头量</a:t>
            </a:r>
            <a:r>
              <a:rPr lang="en-US" altLang="zh-CN" dirty="0" smtClean="0"/>
              <a:t>a-n】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r>
              <a:rPr lang="en-US" altLang="zh-CN" dirty="0" smtClean="0"/>
              <a:t>If (</a:t>
            </a:r>
            <a:r>
              <a:rPr lang="zh-CN" altLang="en-US" dirty="0" smtClean="0"/>
              <a:t>基向量</a:t>
            </a:r>
            <a:r>
              <a:rPr lang="en-US" altLang="zh-CN" dirty="0" err="1" smtClean="0"/>
              <a:t>a.X</a:t>
            </a:r>
            <a:r>
              <a:rPr lang="en-US" altLang="zh-CN" dirty="0" smtClean="0"/>
              <a:t> * 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a-1.X)&lt;0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回头</a:t>
            </a:r>
            <a:r>
              <a:rPr lang="zh-CN" altLang="en-US" dirty="0" smtClean="0"/>
              <a:t>量</a:t>
            </a:r>
            <a:r>
              <a:rPr lang="en-US" altLang="zh-CN" dirty="0" smtClean="0"/>
              <a:t>a-1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回头量</a:t>
            </a:r>
            <a:r>
              <a:rPr lang="en-US" altLang="zh-CN" dirty="0"/>
              <a:t>a-1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a-1.X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zh-CN" altLang="en-US" dirty="0"/>
              <a:t>基向量</a:t>
            </a:r>
            <a:r>
              <a:rPr lang="en-US" altLang="zh-CN" dirty="0" err="1" smtClean="0"/>
              <a:t>a.Y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zh-CN" altLang="en-US" dirty="0"/>
              <a:t>向量</a:t>
            </a:r>
            <a:r>
              <a:rPr lang="en-US" altLang="zh-CN" dirty="0" smtClean="0"/>
              <a:t>a-1.Y)&lt;</a:t>
            </a:r>
            <a:r>
              <a:rPr lang="en-US" altLang="zh-CN" dirty="0"/>
              <a:t>0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回头</a:t>
            </a:r>
            <a:r>
              <a:rPr lang="zh-CN" altLang="en-US" dirty="0" smtClean="0"/>
              <a:t>量</a:t>
            </a:r>
            <a:r>
              <a:rPr lang="en-US" altLang="zh-CN" dirty="0"/>
              <a:t>a-1</a:t>
            </a:r>
            <a:r>
              <a:rPr lang="zh-CN" altLang="en-US" dirty="0" smtClean="0"/>
              <a:t> </a:t>
            </a:r>
            <a:r>
              <a:rPr lang="en-US" altLang="zh-CN" dirty="0"/>
              <a:t>= </a:t>
            </a:r>
            <a:r>
              <a:rPr lang="zh-CN" altLang="en-US" dirty="0"/>
              <a:t>回头</a:t>
            </a:r>
            <a:r>
              <a:rPr lang="zh-CN" altLang="en-US" dirty="0" smtClean="0"/>
              <a:t>量</a:t>
            </a:r>
            <a:r>
              <a:rPr lang="en-US" altLang="zh-CN" dirty="0"/>
              <a:t>a-1</a:t>
            </a:r>
            <a:r>
              <a:rPr lang="zh-CN" altLang="en-US" dirty="0" smtClean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向量</a:t>
            </a:r>
            <a:r>
              <a:rPr lang="en-US" altLang="zh-CN" dirty="0" smtClean="0"/>
              <a:t>a-1.Y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找到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回头量</a:t>
            </a:r>
            <a:r>
              <a:rPr lang="en-US" altLang="zh-CN" dirty="0" smtClean="0"/>
              <a:t>a-1】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回头量</a:t>
            </a:r>
            <a:r>
              <a:rPr lang="en-US" altLang="zh-CN" dirty="0" smtClean="0"/>
              <a:t>a-n】</a:t>
            </a:r>
            <a:r>
              <a:rPr lang="zh-CN" altLang="en-US" dirty="0" smtClean="0"/>
              <a:t>最大值作为点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的回头量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5" y="2721261"/>
            <a:ext cx="4732422" cy="3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5" y="256423"/>
            <a:ext cx="10515600" cy="886159"/>
          </a:xfrm>
        </p:spPr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组内连线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315" y="1142583"/>
            <a:ext cx="10515600" cy="545072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权衡回头量最小和距离最短的情况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找到每一个点的回头量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找到回头量比较小且距离最短距离</a:t>
            </a:r>
            <a:r>
              <a:rPr lang="en-US" altLang="zh-CN" sz="2800" dirty="0" err="1" smtClean="0"/>
              <a:t>Dr</a:t>
            </a:r>
            <a:r>
              <a:rPr lang="en-US" altLang="zh-CN" sz="2800" dirty="0" smtClean="0"/>
              <a:t> 【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A】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找到两线中最短距离</a:t>
            </a:r>
            <a:r>
              <a:rPr lang="en-US" altLang="zh-CN" sz="2800" dirty="0" smtClean="0"/>
              <a:t>Ds【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B】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lvl="1"/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Dr</a:t>
            </a:r>
            <a:r>
              <a:rPr lang="zh-CN" altLang="en-US" sz="2800" dirty="0" smtClean="0"/>
              <a:t>比</a:t>
            </a:r>
            <a:r>
              <a:rPr lang="en-US" altLang="zh-CN" sz="2800" dirty="0" smtClean="0"/>
              <a:t>Ds</a:t>
            </a:r>
            <a:r>
              <a:rPr lang="zh-CN" altLang="en-US" sz="2800" dirty="0" smtClean="0"/>
              <a:t>远很多且</a:t>
            </a:r>
            <a:r>
              <a:rPr lang="en-US" altLang="zh-CN" sz="2800" dirty="0" smtClean="0"/>
              <a:t>【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B】</a:t>
            </a:r>
            <a:r>
              <a:rPr lang="zh-CN" altLang="en-US" sz="2800" dirty="0" smtClean="0"/>
              <a:t>没有很大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选择</a:t>
            </a:r>
            <a:r>
              <a:rPr lang="en-US" altLang="zh-CN" sz="2800" dirty="0"/>
              <a:t>【</a:t>
            </a:r>
            <a:r>
              <a:rPr lang="zh-CN" altLang="en-US" sz="2800" dirty="0"/>
              <a:t>情况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】</a:t>
            </a:r>
          </a:p>
          <a:p>
            <a:pPr lvl="1"/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Dr</a:t>
            </a:r>
            <a:r>
              <a:rPr lang="zh-CN" altLang="en-US" sz="2800" dirty="0" smtClean="0"/>
              <a:t>特别远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选择</a:t>
            </a:r>
            <a:r>
              <a:rPr lang="en-US" altLang="zh-CN" sz="2800" dirty="0"/>
              <a:t>【</a:t>
            </a:r>
            <a:r>
              <a:rPr lang="zh-CN" altLang="en-US" sz="2800" dirty="0"/>
              <a:t>情况</a:t>
            </a:r>
            <a:r>
              <a:rPr lang="en-US" altLang="zh-CN" sz="2800" dirty="0"/>
              <a:t>B】</a:t>
            </a:r>
          </a:p>
          <a:p>
            <a:pPr lvl="1"/>
            <a:r>
              <a:rPr lang="zh-CN" altLang="en-US" sz="2800" dirty="0" smtClean="0"/>
              <a:t>如果</a:t>
            </a:r>
            <a:r>
              <a:rPr lang="en-US" altLang="zh-CN" sz="2800" dirty="0" smtClean="0"/>
              <a:t>Ds</a:t>
            </a:r>
            <a:r>
              <a:rPr lang="zh-CN" altLang="en-US" sz="2800" dirty="0" smtClean="0"/>
              <a:t>非常近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【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B】</a:t>
            </a:r>
          </a:p>
          <a:p>
            <a:pPr lvl="1"/>
            <a:r>
              <a:rPr lang="zh-CN" altLang="en-US" sz="2800" dirty="0" smtClean="0"/>
              <a:t>否则选择</a:t>
            </a:r>
            <a:r>
              <a:rPr lang="en-US" altLang="zh-CN" sz="2800" dirty="0" smtClean="0"/>
              <a:t>【</a:t>
            </a:r>
            <a:r>
              <a:rPr lang="zh-CN" altLang="en-US" sz="2800" dirty="0" smtClean="0"/>
              <a:t>情况</a:t>
            </a:r>
            <a:r>
              <a:rPr lang="en-US" altLang="zh-CN" sz="2800" dirty="0" smtClean="0"/>
              <a:t>A】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连线结果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23" y="1027906"/>
            <a:ext cx="7648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</a:t>
            </a:r>
            <a:r>
              <a:rPr lang="zh-CN" altLang="en-US" dirty="0" smtClean="0"/>
              <a:t>求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548920"/>
              </p:ext>
            </p:extLst>
          </p:nvPr>
        </p:nvGraphicFramePr>
        <p:xfrm>
          <a:off x="838200" y="1802883"/>
          <a:ext cx="9510346" cy="3378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70884">
                  <a:extLst>
                    <a:ext uri="{9D8B030D-6E8A-4147-A177-3AD203B41FA5}">
                      <a16:colId xmlns:a16="http://schemas.microsoft.com/office/drawing/2014/main" val="1771273528"/>
                    </a:ext>
                  </a:extLst>
                </a:gridCol>
                <a:gridCol w="3839462">
                  <a:extLst>
                    <a:ext uri="{9D8B030D-6E8A-4147-A177-3AD203B41FA5}">
                      <a16:colId xmlns:a16="http://schemas.microsoft.com/office/drawing/2014/main" val="220653338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全部的灯都要连上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硬性要求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56172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每天线上面的灯最多</a:t>
                      </a:r>
                      <a:r>
                        <a:rPr lang="en-US" sz="2000" b="0" kern="100" dirty="0">
                          <a:effectLst/>
                          <a:latin typeface="+mn-lt"/>
                        </a:rPr>
                        <a:t>25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硬性要求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26505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一进三处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硬性要求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3498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不穿越内外框线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硬性</a:t>
                      </a:r>
                      <a:r>
                        <a:rPr lang="zh-CN" sz="2000" b="0" kern="100" dirty="0" smtClean="0">
                          <a:effectLst/>
                          <a:latin typeface="+mn-lt"/>
                        </a:rPr>
                        <a:t>要求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72723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车道线同一边尽量一组，尽量不穿越车道中心线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effectLst/>
                          <a:latin typeface="+mn-lt"/>
                        </a:rPr>
                        <a:t>美观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5681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管线尽量少交叉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effectLst/>
                          <a:latin typeface="+mn-lt"/>
                        </a:rPr>
                        <a:t>美观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8461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lt"/>
                        </a:rPr>
                        <a:t>尽量不回折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effectLst/>
                          <a:latin typeface="+mn-lt"/>
                        </a:rPr>
                        <a:t>美观</a:t>
                      </a:r>
                      <a:endParaRPr lang="zh-CN" sz="2000" b="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60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手画结果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13" y="1457188"/>
            <a:ext cx="6752974" cy="49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856" y="144200"/>
            <a:ext cx="10515600" cy="1325563"/>
          </a:xfrm>
        </p:spPr>
        <p:txBody>
          <a:bodyPr/>
          <a:lstStyle/>
          <a:p>
            <a:pPr lvl="0"/>
            <a:r>
              <a:rPr lang="zh-CN" altLang="en-US" b="1" dirty="0" smtClean="0"/>
              <a:t>总</a:t>
            </a:r>
            <a:r>
              <a:rPr lang="zh-CN" altLang="en-US" b="1" dirty="0"/>
              <a:t>步骤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70256" y="1469763"/>
            <a:ext cx="3176337" cy="4346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71046" y="4209437"/>
            <a:ext cx="2574757" cy="5775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zh-CN" altLang="zh-CN" dirty="0"/>
              <a:t>车道</a:t>
            </a:r>
            <a:r>
              <a:rPr lang="zh-CN" altLang="en-US" dirty="0"/>
              <a:t>边分组路径</a:t>
            </a:r>
          </a:p>
        </p:txBody>
      </p:sp>
      <p:sp>
        <p:nvSpPr>
          <p:cNvPr id="12" name="矩形 11"/>
          <p:cNvSpPr/>
          <p:nvPr/>
        </p:nvSpPr>
        <p:spPr>
          <a:xfrm>
            <a:off x="4971046" y="5132672"/>
            <a:ext cx="2574757" cy="5775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车道</a:t>
            </a:r>
            <a:r>
              <a:rPr lang="zh-CN" altLang="en-US" dirty="0" smtClean="0"/>
              <a:t>边分组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772" y="1469763"/>
            <a:ext cx="3308685" cy="4346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预处理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保证横平竖直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连</a:t>
            </a:r>
            <a:r>
              <a:rPr lang="zh-CN" altLang="en-US" dirty="0">
                <a:solidFill>
                  <a:schemeClr val="tx1"/>
                </a:solidFill>
              </a:rPr>
              <a:t>线少跨</a:t>
            </a:r>
            <a:r>
              <a:rPr lang="zh-CN" altLang="en-US" dirty="0" smtClean="0">
                <a:solidFill>
                  <a:schemeClr val="tx1"/>
                </a:solidFill>
              </a:rPr>
              <a:t>车道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横</a:t>
            </a:r>
            <a:r>
              <a:rPr lang="zh-CN" altLang="en-US" dirty="0">
                <a:solidFill>
                  <a:schemeClr val="tx1"/>
                </a:solidFill>
              </a:rPr>
              <a:t>平</a:t>
            </a:r>
            <a:r>
              <a:rPr lang="zh-CN" altLang="en-US" dirty="0" smtClean="0">
                <a:solidFill>
                  <a:schemeClr val="tx1"/>
                </a:solidFill>
              </a:rPr>
              <a:t>竖直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点位数量计算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1163" y="4168153"/>
            <a:ext cx="2261936" cy="577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点位</a:t>
            </a:r>
            <a:r>
              <a:rPr lang="zh-CN" altLang="en-US" dirty="0" smtClean="0"/>
              <a:t>划分到</a:t>
            </a:r>
            <a:r>
              <a:rPr lang="zh-CN" altLang="zh-CN" dirty="0" smtClean="0"/>
              <a:t>车道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1164" y="3284069"/>
            <a:ext cx="2261936" cy="577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打断合并</a:t>
            </a:r>
            <a:r>
              <a:rPr lang="zh-CN" altLang="zh-CN" dirty="0" smtClean="0"/>
              <a:t>车道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58459" y="1469763"/>
            <a:ext cx="3200400" cy="4346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dk1"/>
                </a:solidFill>
              </a:rPr>
              <a:t>组内连</a:t>
            </a:r>
            <a:r>
              <a:rPr lang="zh-CN" altLang="en-US" dirty="0" smtClean="0">
                <a:solidFill>
                  <a:schemeClr val="dk1"/>
                </a:solidFill>
              </a:rPr>
              <a:t>线</a:t>
            </a:r>
            <a:endParaRPr lang="en-US" altLang="zh-CN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满足</a:t>
            </a:r>
            <a:r>
              <a:rPr lang="zh-CN" altLang="zh-CN" kern="100" dirty="0">
                <a:solidFill>
                  <a:schemeClr val="tx1"/>
                </a:solidFill>
              </a:rPr>
              <a:t>尽量不回折</a:t>
            </a:r>
            <a:r>
              <a:rPr lang="zh-CN" altLang="en-US" kern="100" dirty="0" smtClean="0">
                <a:solidFill>
                  <a:schemeClr val="tx1"/>
                </a:solidFill>
              </a:rPr>
              <a:t>要求</a:t>
            </a:r>
            <a:endParaRPr lang="en-US" altLang="zh-CN" kern="1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73815" y="2676214"/>
            <a:ext cx="2169686" cy="57751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计算回头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5" idx="3"/>
            <a:endCxn id="17" idx="1"/>
          </p:cNvCxnSpPr>
          <p:nvPr/>
        </p:nvCxnSpPr>
        <p:spPr>
          <a:xfrm>
            <a:off x="3988457" y="3643024"/>
            <a:ext cx="68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18" idx="1"/>
          </p:cNvCxnSpPr>
          <p:nvPr/>
        </p:nvCxnSpPr>
        <p:spPr>
          <a:xfrm>
            <a:off x="7846593" y="3643024"/>
            <a:ext cx="71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27456" y="3284068"/>
            <a:ext cx="2261936" cy="57751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车道</a:t>
            </a:r>
            <a:r>
              <a:rPr lang="zh-CN" altLang="en-US" dirty="0" smtClean="0"/>
              <a:t>边成图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9856" y="5052238"/>
            <a:ext cx="2283243" cy="577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车道</a:t>
            </a:r>
            <a:r>
              <a:rPr lang="zh-CN" altLang="en-US" dirty="0" smtClean="0"/>
              <a:t>边连线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27456" y="2387456"/>
            <a:ext cx="2261936" cy="57751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车道</a:t>
            </a:r>
            <a:r>
              <a:rPr lang="zh-CN" altLang="en-US" dirty="0" smtClean="0"/>
              <a:t>边排序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816137" y="3590636"/>
            <a:ext cx="2685043" cy="57751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权衡</a:t>
            </a:r>
            <a:r>
              <a:rPr lang="zh-CN" altLang="en-US" dirty="0" smtClean="0"/>
              <a:t>回头量和最短距离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3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32" y="136525"/>
            <a:ext cx="10515600" cy="886159"/>
          </a:xfrm>
        </p:spPr>
        <p:txBody>
          <a:bodyPr/>
          <a:lstStyle/>
          <a:p>
            <a:r>
              <a:rPr lang="zh-CN" altLang="en-US" dirty="0" smtClean="0"/>
              <a:t>打断合并</a:t>
            </a:r>
            <a:r>
              <a:rPr lang="zh-CN" altLang="zh-CN" dirty="0" smtClean="0"/>
              <a:t>车道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8463"/>
            <a:ext cx="10515600" cy="3620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62" y="1527008"/>
            <a:ext cx="7524750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62" y="4462402"/>
            <a:ext cx="7524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32" y="136525"/>
            <a:ext cx="10515600" cy="886159"/>
          </a:xfrm>
        </p:spPr>
        <p:txBody>
          <a:bodyPr/>
          <a:lstStyle/>
          <a:p>
            <a:r>
              <a:rPr lang="zh-CN" altLang="en-US" dirty="0" smtClean="0"/>
              <a:t>点位划分</a:t>
            </a:r>
            <a:r>
              <a:rPr lang="zh-CN" altLang="zh-CN" dirty="0"/>
              <a:t>车道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684"/>
            <a:ext cx="10515600" cy="3356811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将</a:t>
            </a:r>
            <a:r>
              <a:rPr lang="zh-CN" altLang="zh-CN" dirty="0"/>
              <a:t>图块优化成</a:t>
            </a:r>
            <a:r>
              <a:rPr lang="zh-CN" altLang="zh-CN" dirty="0" smtClean="0"/>
              <a:t>点</a:t>
            </a:r>
            <a:endParaRPr lang="zh-CN" altLang="zh-CN" dirty="0"/>
          </a:p>
          <a:p>
            <a:pPr lvl="1"/>
            <a:r>
              <a:rPr lang="zh-CN" altLang="zh-CN" dirty="0" smtClean="0"/>
              <a:t>有</a:t>
            </a:r>
            <a:r>
              <a:rPr lang="zh-CN" altLang="zh-CN" dirty="0"/>
              <a:t>疏散灯有应急灯的，以疏散灯中心计算</a:t>
            </a:r>
            <a:r>
              <a:rPr lang="zh-CN" altLang="zh-CN" dirty="0" smtClean="0"/>
              <a:t>。单独</a:t>
            </a:r>
            <a:r>
              <a:rPr lang="zh-CN" altLang="zh-CN" dirty="0"/>
              <a:t>一种灯的以单独灯中心计算</a:t>
            </a:r>
            <a:r>
              <a:rPr lang="zh-CN" altLang="zh-CN" dirty="0" smtClean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划分车道</a:t>
            </a:r>
            <a:r>
              <a:rPr lang="zh-CN" altLang="en-US" dirty="0"/>
              <a:t>边</a:t>
            </a:r>
            <a:endParaRPr lang="zh-CN" altLang="zh-CN" dirty="0"/>
          </a:p>
          <a:p>
            <a:pPr lvl="1"/>
            <a:r>
              <a:rPr lang="zh-CN" altLang="zh-CN" dirty="0"/>
              <a:t>主灯块</a:t>
            </a:r>
            <a:r>
              <a:rPr lang="zh-CN" altLang="zh-CN" dirty="0" smtClean="0"/>
              <a:t>：应急照明</a:t>
            </a:r>
            <a:r>
              <a:rPr lang="zh-CN" altLang="zh-CN" dirty="0"/>
              <a:t>，柱上疏散</a:t>
            </a:r>
            <a:r>
              <a:rPr lang="zh-CN" altLang="zh-CN" dirty="0" smtClean="0"/>
              <a:t>指示</a:t>
            </a:r>
            <a:r>
              <a:rPr lang="zh-CN" altLang="en-US" dirty="0" smtClean="0"/>
              <a:t>。根据方向和距离分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副灯块：其他的块（车道线上的疏散，紧急出口）</a:t>
            </a:r>
            <a:r>
              <a:rPr lang="zh-CN" altLang="en-US" dirty="0" smtClean="0"/>
              <a:t>。根据距离分</a:t>
            </a:r>
            <a:endParaRPr lang="en-US" altLang="zh-CN" dirty="0"/>
          </a:p>
          <a:p>
            <a:pPr lvl="1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6" y="4379495"/>
            <a:ext cx="2453940" cy="20903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96" y="4362036"/>
            <a:ext cx="2538663" cy="213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819" y="1908843"/>
            <a:ext cx="942975" cy="771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198" y="1908843"/>
            <a:ext cx="876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38" y="222834"/>
            <a:ext cx="10515600" cy="886159"/>
          </a:xfrm>
        </p:spPr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车道边</a:t>
            </a:r>
            <a:r>
              <a:rPr lang="zh-CN" altLang="en-US" dirty="0" smtClean="0">
                <a:solidFill>
                  <a:schemeClr val="dk1"/>
                </a:solidFill>
              </a:rPr>
              <a:t>连</a:t>
            </a:r>
            <a:r>
              <a:rPr lang="zh-CN" altLang="en-US" dirty="0">
                <a:solidFill>
                  <a:schemeClr val="dk1"/>
                </a:solidFill>
              </a:rPr>
              <a:t>线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138" y="1108993"/>
            <a:ext cx="10515600" cy="375997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重新调整主副点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找到主点范围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</a:t>
            </a:r>
            <a:r>
              <a:rPr lang="zh-CN" altLang="en-US" dirty="0" smtClean="0"/>
              <a:t>范围内所有的点都当做主点，其他点当做副点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重新分配</a:t>
            </a:r>
            <a:r>
              <a:rPr lang="zh-CN" altLang="en-US" dirty="0" smtClean="0"/>
              <a:t>副点到车道边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连主点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找到穿过主点最多的线作为主连线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检查这条线是否有穿框线，洞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如果穿框线洞，打断线重新调整每一段的偏移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段用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*</a:t>
            </a:r>
            <a:r>
              <a:rPr lang="zh-CN" altLang="en-US" dirty="0"/>
              <a:t>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将不在线上的主点做支管连到主线上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" y="4728410"/>
            <a:ext cx="11375232" cy="18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601" y="270961"/>
            <a:ext cx="10515600" cy="886159"/>
          </a:xfrm>
        </p:spPr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车道边</a:t>
            </a:r>
            <a:r>
              <a:rPr lang="zh-CN" altLang="en-US" dirty="0" smtClean="0">
                <a:solidFill>
                  <a:schemeClr val="dk1"/>
                </a:solidFill>
              </a:rPr>
              <a:t>连</a:t>
            </a:r>
            <a:r>
              <a:rPr lang="zh-CN" altLang="en-US" dirty="0">
                <a:solidFill>
                  <a:schemeClr val="dk1"/>
                </a:solidFill>
              </a:rPr>
              <a:t>线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02" y="1301499"/>
            <a:ext cx="5161799" cy="540009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连副点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根据</a:t>
            </a:r>
            <a:r>
              <a:rPr lang="zh-CN" altLang="zh-CN" sz="2000" dirty="0"/>
              <a:t>车道线方向排序副</a:t>
            </a:r>
            <a:r>
              <a:rPr lang="zh-CN" altLang="zh-CN" sz="2000" dirty="0" smtClean="0"/>
              <a:t>块</a:t>
            </a:r>
            <a:endParaRPr lang="zh-CN" altLang="zh-CN" sz="2000" dirty="0"/>
          </a:p>
          <a:p>
            <a:pPr lvl="1"/>
            <a:r>
              <a:rPr lang="zh-CN" altLang="zh-CN" sz="2000" dirty="0"/>
              <a:t>从</a:t>
            </a:r>
            <a:r>
              <a:rPr lang="zh-CN" altLang="zh-CN" sz="2000" dirty="0" smtClean="0"/>
              <a:t>第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副块</a:t>
            </a:r>
            <a:r>
              <a:rPr lang="en-US" altLang="zh-CN" sz="2000" dirty="0"/>
              <a:t>A</a:t>
            </a:r>
            <a:r>
              <a:rPr lang="zh-CN" altLang="zh-CN" sz="2000" dirty="0"/>
              <a:t>，寻找此副</a:t>
            </a:r>
            <a:r>
              <a:rPr lang="zh-CN" altLang="zh-CN" sz="2000" dirty="0" smtClean="0"/>
              <a:t>块回头量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距离</a:t>
            </a:r>
            <a:r>
              <a:rPr lang="zh-CN" altLang="zh-CN" sz="2000" dirty="0"/>
              <a:t>最短的主块</a:t>
            </a:r>
            <a:r>
              <a:rPr lang="en-US" altLang="zh-CN" sz="2000" dirty="0"/>
              <a:t>B</a:t>
            </a:r>
            <a:endParaRPr lang="zh-CN" altLang="zh-CN" sz="2000" dirty="0"/>
          </a:p>
          <a:p>
            <a:pPr lvl="1"/>
            <a:r>
              <a:rPr lang="zh-CN" altLang="zh-CN" sz="2000" dirty="0"/>
              <a:t>找到此边内所有到主块距离最短是块</a:t>
            </a:r>
            <a:r>
              <a:rPr lang="en-US" altLang="zh-CN" sz="2000" dirty="0"/>
              <a:t>B</a:t>
            </a:r>
            <a:r>
              <a:rPr lang="zh-CN" altLang="zh-CN" sz="2000" dirty="0"/>
              <a:t>的副块集合</a:t>
            </a:r>
            <a:r>
              <a:rPr lang="en-US" altLang="zh-CN" sz="2000" dirty="0"/>
              <a:t>{C}</a:t>
            </a:r>
            <a:endParaRPr lang="zh-CN" altLang="zh-CN" sz="2000" dirty="0"/>
          </a:p>
          <a:p>
            <a:pPr lvl="1"/>
            <a:r>
              <a:rPr lang="zh-CN" altLang="zh-CN" sz="2000" dirty="0"/>
              <a:t>找到点</a:t>
            </a:r>
            <a:r>
              <a:rPr lang="en-US" altLang="zh-CN" sz="2000" dirty="0"/>
              <a:t> {A B {C}} </a:t>
            </a:r>
            <a:r>
              <a:rPr lang="zh-CN" altLang="zh-CN" sz="2000" dirty="0"/>
              <a:t>最大最小</a:t>
            </a:r>
            <a:r>
              <a:rPr lang="en-US" altLang="zh-CN" sz="2000" dirty="0" err="1"/>
              <a:t>xy</a:t>
            </a:r>
            <a:r>
              <a:rPr lang="zh-CN" altLang="zh-CN" sz="2000" dirty="0"/>
              <a:t>四边形的中点</a:t>
            </a:r>
            <a:r>
              <a:rPr lang="en-US" altLang="zh-CN" sz="2000" dirty="0"/>
              <a:t> D</a:t>
            </a:r>
            <a:endParaRPr lang="zh-CN" altLang="zh-CN" sz="2000" dirty="0"/>
          </a:p>
          <a:p>
            <a:pPr lvl="1"/>
            <a:r>
              <a:rPr lang="zh-CN" altLang="zh-CN" sz="2000" dirty="0"/>
              <a:t>找到中点</a:t>
            </a:r>
            <a:r>
              <a:rPr lang="en-US" altLang="zh-CN" sz="2000" dirty="0"/>
              <a:t>D </a:t>
            </a:r>
            <a:r>
              <a:rPr lang="zh-CN" altLang="zh-CN" sz="2000" dirty="0"/>
              <a:t>在主块范围内前后的主块</a:t>
            </a:r>
            <a:r>
              <a:rPr lang="en-US" altLang="zh-CN" sz="2000" dirty="0"/>
              <a:t>B, B’ (</a:t>
            </a:r>
            <a:r>
              <a:rPr lang="zh-CN" altLang="zh-CN" sz="2000" dirty="0"/>
              <a:t>主块</a:t>
            </a:r>
            <a:r>
              <a:rPr lang="en-US" altLang="zh-CN" sz="2000" dirty="0"/>
              <a:t>B</a:t>
            </a:r>
            <a:r>
              <a:rPr lang="zh-CN" altLang="zh-CN" sz="2000" dirty="0"/>
              <a:t>和其前</a:t>
            </a:r>
            <a:r>
              <a:rPr lang="en-US" altLang="zh-CN" sz="2000" dirty="0"/>
              <a:t>/</a:t>
            </a:r>
            <a:r>
              <a:rPr lang="zh-CN" altLang="zh-CN" sz="2000" dirty="0"/>
              <a:t>后的主块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1"/>
            <a:r>
              <a:rPr lang="zh-CN" altLang="zh-CN" sz="2000" dirty="0"/>
              <a:t>找到此边内所有到主块距离最短是块</a:t>
            </a:r>
            <a:r>
              <a:rPr lang="en-US" altLang="zh-CN" sz="2000" dirty="0"/>
              <a:t>B</a:t>
            </a:r>
            <a:r>
              <a:rPr lang="zh-CN" altLang="zh-CN" sz="2000" dirty="0"/>
              <a:t>‘的副块集合</a:t>
            </a:r>
            <a:r>
              <a:rPr lang="en-US" altLang="zh-CN" sz="2000" dirty="0"/>
              <a:t>{E}</a:t>
            </a:r>
            <a:endParaRPr lang="zh-CN" altLang="zh-CN" sz="2000" dirty="0"/>
          </a:p>
          <a:p>
            <a:pPr lvl="1"/>
            <a:r>
              <a:rPr lang="zh-CN" altLang="zh-CN" sz="2000" dirty="0"/>
              <a:t>找到集合 </a:t>
            </a:r>
            <a:r>
              <a:rPr lang="en-US" altLang="zh-CN" sz="2000" dirty="0"/>
              <a:t>{A B {C} {E}} </a:t>
            </a:r>
            <a:r>
              <a:rPr lang="zh-CN" altLang="zh-CN" sz="2000" dirty="0"/>
              <a:t>的最小生成树作为这一块的链接</a:t>
            </a:r>
          </a:p>
          <a:p>
            <a:pPr lvl="1"/>
            <a:r>
              <a:rPr lang="en-US" altLang="zh-CN" sz="2000" dirty="0" smtClean="0"/>
              <a:t>Loop</a:t>
            </a:r>
            <a:r>
              <a:rPr lang="zh-CN" altLang="zh-CN" sz="2000" dirty="0" smtClean="0"/>
              <a:t>下一个没有连过的副块</a:t>
            </a:r>
            <a:endParaRPr lang="zh-CN" altLang="zh-CN" sz="20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7663" y="1301499"/>
            <a:ext cx="5791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32" y="136525"/>
            <a:ext cx="10515600" cy="886159"/>
          </a:xfrm>
        </p:spPr>
        <p:txBody>
          <a:bodyPr/>
          <a:lstStyle/>
          <a:p>
            <a:r>
              <a:rPr lang="zh-CN" altLang="en-US" dirty="0" smtClean="0"/>
              <a:t>车道边排序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684"/>
            <a:ext cx="10515600" cy="16723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从车道和框线相交的点起始</a:t>
            </a:r>
            <a:endParaRPr lang="en-US" altLang="zh-CN" dirty="0" smtClean="0"/>
          </a:p>
          <a:p>
            <a:r>
              <a:rPr lang="zh-CN" altLang="en-US" dirty="0" smtClean="0"/>
              <a:t>根据车道方向排序</a:t>
            </a:r>
            <a:endParaRPr lang="en-US" altLang="zh-CN" dirty="0" smtClean="0"/>
          </a:p>
          <a:p>
            <a:r>
              <a:rPr lang="zh-CN" altLang="zh-CN" dirty="0"/>
              <a:t>不考虑两边都不临外框的车道线</a:t>
            </a:r>
          </a:p>
          <a:p>
            <a:pPr lvl="1"/>
            <a:endParaRPr lang="zh-CN" altLang="zh-CN" dirty="0" smtClean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08" y="2695073"/>
            <a:ext cx="3463794" cy="3814011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470827" y="2695073"/>
            <a:ext cx="3453718" cy="381401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497438" y="2695073"/>
            <a:ext cx="3476959" cy="38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975</Words>
  <Application>Microsoft Office PowerPoint</Application>
  <PresentationFormat>宽屏</PresentationFormat>
  <Paragraphs>163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车道应急指示灯连线</vt:lpstr>
      <vt:lpstr>需求</vt:lpstr>
      <vt:lpstr>手画结果</vt:lpstr>
      <vt:lpstr>总步骤</vt:lpstr>
      <vt:lpstr>打断合并车道边</vt:lpstr>
      <vt:lpstr>点位划分车道边</vt:lpstr>
      <vt:lpstr>车道边连线</vt:lpstr>
      <vt:lpstr>车道边连线</vt:lpstr>
      <vt:lpstr>车道边排序</vt:lpstr>
      <vt:lpstr>车道边成图</vt:lpstr>
      <vt:lpstr>车道边成图</vt:lpstr>
      <vt:lpstr>分析车道边分组路径</vt:lpstr>
      <vt:lpstr>车道边分组</vt:lpstr>
      <vt:lpstr>组内连线</vt:lpstr>
      <vt:lpstr>组内连线</vt:lpstr>
      <vt:lpstr>连线结果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车道应急指示灯 连线</dc:title>
  <dc:creator>张珣若</dc:creator>
  <cp:lastModifiedBy>张珣若</cp:lastModifiedBy>
  <cp:revision>170</cp:revision>
  <dcterms:created xsi:type="dcterms:W3CDTF">2021-07-30T10:19:52Z</dcterms:created>
  <dcterms:modified xsi:type="dcterms:W3CDTF">2021-08-03T01:47:39Z</dcterms:modified>
</cp:coreProperties>
</file>