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257" r:id="rId2"/>
    <p:sldId id="385" r:id="rId3"/>
    <p:sldId id="256" r:id="rId4"/>
    <p:sldId id="375" r:id="rId5"/>
    <p:sldId id="380" r:id="rId6"/>
    <p:sldId id="289" r:id="rId7"/>
    <p:sldId id="320" r:id="rId8"/>
    <p:sldId id="390" r:id="rId9"/>
    <p:sldId id="270" r:id="rId10"/>
    <p:sldId id="260" r:id="rId11"/>
    <p:sldId id="391" r:id="rId12"/>
    <p:sldId id="294" r:id="rId13"/>
    <p:sldId id="313" r:id="rId14"/>
    <p:sldId id="392" r:id="rId15"/>
    <p:sldId id="258" r:id="rId16"/>
    <p:sldId id="387" r:id="rId17"/>
    <p:sldId id="273" r:id="rId18"/>
    <p:sldId id="279" r:id="rId19"/>
    <p:sldId id="371" r:id="rId20"/>
    <p:sldId id="373" r:id="rId21"/>
    <p:sldId id="368" r:id="rId22"/>
    <p:sldId id="376" r:id="rId23"/>
    <p:sldId id="388" r:id="rId24"/>
    <p:sldId id="287" r:id="rId25"/>
    <p:sldId id="340" r:id="rId26"/>
    <p:sldId id="275" r:id="rId27"/>
    <p:sldId id="361" r:id="rId28"/>
    <p:sldId id="382" r:id="rId29"/>
    <p:sldId id="383" r:id="rId30"/>
    <p:sldId id="384" r:id="rId31"/>
    <p:sldId id="386" r:id="rId32"/>
    <p:sldId id="389" r:id="rId33"/>
    <p:sldId id="3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C3EC"/>
    <a:srgbClr val="604BAF"/>
    <a:srgbClr val="CC00CC"/>
    <a:srgbClr val="009900"/>
    <a:srgbClr val="63A0BB"/>
    <a:srgbClr val="E7E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E437C-1C80-4228-9C12-012035EF0177}" v="15" dt="2020-04-04T04:17:10.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6890" autoAdjust="0"/>
  </p:normalViewPr>
  <p:slideViewPr>
    <p:cSldViewPr snapToGrid="0">
      <p:cViewPr varScale="1">
        <p:scale>
          <a:sx n="78" d="100"/>
          <a:sy n="78" d="100"/>
        </p:scale>
        <p:origin x="18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CFB8CE-0A6A-3A4C-A088-8025CC3B72FD}" type="doc">
      <dgm:prSet loTypeId="urn:microsoft.com/office/officeart/2005/8/layout/chevron1" loCatId="" qsTypeId="urn:microsoft.com/office/officeart/2005/8/quickstyle/simple4" qsCatId="simple" csTypeId="urn:microsoft.com/office/officeart/2005/8/colors/accent1_2" csCatId="accent1" phldr="1"/>
      <dgm:spPr/>
    </dgm:pt>
    <dgm:pt modelId="{902F2766-C6D8-E546-9543-6D1E08712E4B}">
      <dgm:prSet phldrT="[Text]" custT="1"/>
      <dgm:spPr/>
      <dgm:t>
        <a:bodyPr/>
        <a:lstStyle/>
        <a:p>
          <a:r>
            <a:rPr lang="en-US" sz="2400"/>
            <a:t>Real time</a:t>
          </a:r>
        </a:p>
      </dgm:t>
    </dgm:pt>
    <dgm:pt modelId="{71B8F11E-53C3-0742-8B91-E5184E3D807B}" type="parTrans" cxnId="{EE3E0BEA-572B-F042-871B-06198494F233}">
      <dgm:prSet/>
      <dgm:spPr/>
      <dgm:t>
        <a:bodyPr/>
        <a:lstStyle/>
        <a:p>
          <a:endParaRPr lang="en-US" sz="2400"/>
        </a:p>
      </dgm:t>
    </dgm:pt>
    <dgm:pt modelId="{AAB6A195-AF3C-4E48-91BE-3E3DAC740E34}" type="sibTrans" cxnId="{EE3E0BEA-572B-F042-871B-06198494F233}">
      <dgm:prSet/>
      <dgm:spPr/>
      <dgm:t>
        <a:bodyPr/>
        <a:lstStyle/>
        <a:p>
          <a:endParaRPr lang="en-US" sz="2400"/>
        </a:p>
      </dgm:t>
    </dgm:pt>
    <dgm:pt modelId="{44BCF03F-2CEF-7C46-BB43-8E448A2B497E}">
      <dgm:prSet phldrT="[Text]" custT="1"/>
      <dgm:spPr/>
      <dgm:t>
        <a:bodyPr/>
        <a:lstStyle/>
        <a:p>
          <a:r>
            <a:rPr lang="en-US" sz="2400"/>
            <a:t>Tele-monitoring</a:t>
          </a:r>
        </a:p>
      </dgm:t>
    </dgm:pt>
    <dgm:pt modelId="{96725B0A-04F9-B14B-AE20-5150A54CD0ED}" type="parTrans" cxnId="{99BB6C9D-1468-5246-B16E-5361ADE309C7}">
      <dgm:prSet/>
      <dgm:spPr/>
      <dgm:t>
        <a:bodyPr/>
        <a:lstStyle/>
        <a:p>
          <a:endParaRPr lang="en-US" sz="2400"/>
        </a:p>
      </dgm:t>
    </dgm:pt>
    <dgm:pt modelId="{92454F8E-E021-2646-8D4F-FC1FF0419426}" type="sibTrans" cxnId="{99BB6C9D-1468-5246-B16E-5361ADE309C7}">
      <dgm:prSet/>
      <dgm:spPr/>
      <dgm:t>
        <a:bodyPr/>
        <a:lstStyle/>
        <a:p>
          <a:endParaRPr lang="en-US" sz="2400"/>
        </a:p>
      </dgm:t>
    </dgm:pt>
    <dgm:pt modelId="{8344AF94-2A0D-8946-B9B2-69DE3A642653}">
      <dgm:prSet phldrT="[Text]" custT="1"/>
      <dgm:spPr/>
      <dgm:t>
        <a:bodyPr/>
        <a:lstStyle/>
        <a:p>
          <a:r>
            <a:rPr lang="en-US" sz="2400"/>
            <a:t>Store and Forward</a:t>
          </a:r>
        </a:p>
      </dgm:t>
    </dgm:pt>
    <dgm:pt modelId="{A7282A51-770F-F941-BD53-2F0AC78A74F3}" type="sibTrans" cxnId="{9F3B12F3-307F-3842-ADDB-2A9CB914A784}">
      <dgm:prSet/>
      <dgm:spPr/>
      <dgm:t>
        <a:bodyPr/>
        <a:lstStyle/>
        <a:p>
          <a:endParaRPr lang="en-US" sz="2400"/>
        </a:p>
      </dgm:t>
    </dgm:pt>
    <dgm:pt modelId="{E98C9F2E-BFC7-5343-A26B-4FCF53E16218}" type="parTrans" cxnId="{9F3B12F3-307F-3842-ADDB-2A9CB914A784}">
      <dgm:prSet/>
      <dgm:spPr/>
      <dgm:t>
        <a:bodyPr/>
        <a:lstStyle/>
        <a:p>
          <a:endParaRPr lang="en-US" sz="2400"/>
        </a:p>
      </dgm:t>
    </dgm:pt>
    <dgm:pt modelId="{C299A0B3-DD41-0B49-99EC-3DC2EB229656}" type="pres">
      <dgm:prSet presAssocID="{19CFB8CE-0A6A-3A4C-A088-8025CC3B72FD}" presName="Name0" presStyleCnt="0">
        <dgm:presLayoutVars>
          <dgm:dir/>
          <dgm:animLvl val="lvl"/>
          <dgm:resizeHandles val="exact"/>
        </dgm:presLayoutVars>
      </dgm:prSet>
      <dgm:spPr/>
    </dgm:pt>
    <dgm:pt modelId="{305AAE78-46AF-7F47-9BBA-FCE94C8C14A0}" type="pres">
      <dgm:prSet presAssocID="{8344AF94-2A0D-8946-B9B2-69DE3A642653}" presName="parTxOnly" presStyleLbl="node1" presStyleIdx="0" presStyleCnt="3" custScaleX="62093" custScaleY="62093" custLinFactX="14432" custLinFactY="84546" custLinFactNeighborX="100000" custLinFactNeighborY="100000">
        <dgm:presLayoutVars>
          <dgm:chMax val="0"/>
          <dgm:chPref val="0"/>
          <dgm:bulletEnabled val="1"/>
        </dgm:presLayoutVars>
      </dgm:prSet>
      <dgm:spPr/>
    </dgm:pt>
    <dgm:pt modelId="{4BF8384A-670F-3E4F-8A33-2B1F547D8CFF}" type="pres">
      <dgm:prSet presAssocID="{A7282A51-770F-F941-BD53-2F0AC78A74F3}" presName="parTxOnlySpace" presStyleCnt="0"/>
      <dgm:spPr/>
    </dgm:pt>
    <dgm:pt modelId="{B56FAFEC-B8A3-924F-848E-20105E01E90F}" type="pres">
      <dgm:prSet presAssocID="{902F2766-C6D8-E546-9543-6D1E08712E4B}" presName="parTxOnly" presStyleLbl="node1" presStyleIdx="1" presStyleCnt="3" custScaleX="75132" custScaleY="62258" custLinFactX="3457" custLinFactNeighborX="100000" custLinFactNeighborY="-351">
        <dgm:presLayoutVars>
          <dgm:chMax val="0"/>
          <dgm:chPref val="0"/>
          <dgm:bulletEnabled val="1"/>
        </dgm:presLayoutVars>
      </dgm:prSet>
      <dgm:spPr/>
    </dgm:pt>
    <dgm:pt modelId="{69438037-1CCD-3040-9ED5-FD1F21932FCB}" type="pres">
      <dgm:prSet presAssocID="{AAB6A195-AF3C-4E48-91BE-3E3DAC740E34}" presName="parTxOnlySpace" presStyleCnt="0"/>
      <dgm:spPr/>
    </dgm:pt>
    <dgm:pt modelId="{7EC9C371-0796-534A-9726-80F7A57C52EA}" type="pres">
      <dgm:prSet presAssocID="{44BCF03F-2CEF-7C46-BB43-8E448A2B497E}" presName="parTxOnly" presStyleLbl="node1" presStyleIdx="2" presStyleCnt="3" custScaleX="68302" custScaleY="62738" custLinFactX="13037" custLinFactY="80785" custLinFactNeighborX="100000" custLinFactNeighborY="100000">
        <dgm:presLayoutVars>
          <dgm:chMax val="0"/>
          <dgm:chPref val="0"/>
          <dgm:bulletEnabled val="1"/>
        </dgm:presLayoutVars>
      </dgm:prSet>
      <dgm:spPr/>
    </dgm:pt>
  </dgm:ptLst>
  <dgm:cxnLst>
    <dgm:cxn modelId="{9415B744-B1BC-0440-A030-3BC98A8D7319}" type="presOf" srcId="{902F2766-C6D8-E546-9543-6D1E08712E4B}" destId="{B56FAFEC-B8A3-924F-848E-20105E01E90F}" srcOrd="0" destOrd="0" presId="urn:microsoft.com/office/officeart/2005/8/layout/chevron1"/>
    <dgm:cxn modelId="{51D0A36F-2FD2-CC44-BAEA-2AE9514009F5}" type="presOf" srcId="{19CFB8CE-0A6A-3A4C-A088-8025CC3B72FD}" destId="{C299A0B3-DD41-0B49-99EC-3DC2EB229656}" srcOrd="0" destOrd="0" presId="urn:microsoft.com/office/officeart/2005/8/layout/chevron1"/>
    <dgm:cxn modelId="{99BB6C9D-1468-5246-B16E-5361ADE309C7}" srcId="{19CFB8CE-0A6A-3A4C-A088-8025CC3B72FD}" destId="{44BCF03F-2CEF-7C46-BB43-8E448A2B497E}" srcOrd="2" destOrd="0" parTransId="{96725B0A-04F9-B14B-AE20-5150A54CD0ED}" sibTransId="{92454F8E-E021-2646-8D4F-FC1FF0419426}"/>
    <dgm:cxn modelId="{FB62A5AD-E7BC-3540-B068-B0F68564EB00}" type="presOf" srcId="{44BCF03F-2CEF-7C46-BB43-8E448A2B497E}" destId="{7EC9C371-0796-534A-9726-80F7A57C52EA}" srcOrd="0" destOrd="0" presId="urn:microsoft.com/office/officeart/2005/8/layout/chevron1"/>
    <dgm:cxn modelId="{FC8BF3C7-C79F-E74A-B9C4-5B723FD267A7}" type="presOf" srcId="{8344AF94-2A0D-8946-B9B2-69DE3A642653}" destId="{305AAE78-46AF-7F47-9BBA-FCE94C8C14A0}" srcOrd="0" destOrd="0" presId="urn:microsoft.com/office/officeart/2005/8/layout/chevron1"/>
    <dgm:cxn modelId="{EE3E0BEA-572B-F042-871B-06198494F233}" srcId="{19CFB8CE-0A6A-3A4C-A088-8025CC3B72FD}" destId="{902F2766-C6D8-E546-9543-6D1E08712E4B}" srcOrd="1" destOrd="0" parTransId="{71B8F11E-53C3-0742-8B91-E5184E3D807B}" sibTransId="{AAB6A195-AF3C-4E48-91BE-3E3DAC740E34}"/>
    <dgm:cxn modelId="{9F3B12F3-307F-3842-ADDB-2A9CB914A784}" srcId="{19CFB8CE-0A6A-3A4C-A088-8025CC3B72FD}" destId="{8344AF94-2A0D-8946-B9B2-69DE3A642653}" srcOrd="0" destOrd="0" parTransId="{E98C9F2E-BFC7-5343-A26B-4FCF53E16218}" sibTransId="{A7282A51-770F-F941-BD53-2F0AC78A74F3}"/>
    <dgm:cxn modelId="{9572BFC5-95FE-ED41-ADD9-B6332950460E}" type="presParOf" srcId="{C299A0B3-DD41-0B49-99EC-3DC2EB229656}" destId="{305AAE78-46AF-7F47-9BBA-FCE94C8C14A0}" srcOrd="0" destOrd="0" presId="urn:microsoft.com/office/officeart/2005/8/layout/chevron1"/>
    <dgm:cxn modelId="{C2210AA7-79A8-CE41-8914-0215C00D8D9A}" type="presParOf" srcId="{C299A0B3-DD41-0B49-99EC-3DC2EB229656}" destId="{4BF8384A-670F-3E4F-8A33-2B1F547D8CFF}" srcOrd="1" destOrd="0" presId="urn:microsoft.com/office/officeart/2005/8/layout/chevron1"/>
    <dgm:cxn modelId="{5568AEC0-DA95-E440-A6F6-3B107B57E2E0}" type="presParOf" srcId="{C299A0B3-DD41-0B49-99EC-3DC2EB229656}" destId="{B56FAFEC-B8A3-924F-848E-20105E01E90F}" srcOrd="2" destOrd="0" presId="urn:microsoft.com/office/officeart/2005/8/layout/chevron1"/>
    <dgm:cxn modelId="{1889A8E9-EFC8-9E44-AA45-B46DAC0BF6E5}" type="presParOf" srcId="{C299A0B3-DD41-0B49-99EC-3DC2EB229656}" destId="{69438037-1CCD-3040-9ED5-FD1F21932FCB}" srcOrd="3" destOrd="0" presId="urn:microsoft.com/office/officeart/2005/8/layout/chevron1"/>
    <dgm:cxn modelId="{9CD23911-238E-C446-A0FF-1368DF5799C1}" type="presParOf" srcId="{C299A0B3-DD41-0B49-99EC-3DC2EB229656}" destId="{7EC9C371-0796-534A-9726-80F7A57C52E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AAE78-46AF-7F47-9BBA-FCE94C8C14A0}">
      <dsp:nvSpPr>
        <dsp:cNvPr id="0" name=""/>
        <dsp:cNvSpPr/>
      </dsp:nvSpPr>
      <dsp:spPr>
        <a:xfrm>
          <a:off x="1613218" y="0"/>
          <a:ext cx="4073514" cy="118800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Store and Forward</a:t>
          </a:r>
        </a:p>
      </dsp:txBody>
      <dsp:txXfrm>
        <a:off x="2207218" y="0"/>
        <a:ext cx="2885514" cy="1188000"/>
      </dsp:txXfrm>
    </dsp:sp>
    <dsp:sp modelId="{B56FAFEC-B8A3-924F-848E-20105E01E90F}">
      <dsp:nvSpPr>
        <dsp:cNvPr id="0" name=""/>
        <dsp:cNvSpPr/>
      </dsp:nvSpPr>
      <dsp:spPr>
        <a:xfrm>
          <a:off x="4310700" y="-1578"/>
          <a:ext cx="4928917" cy="119115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Real time</a:t>
          </a:r>
        </a:p>
      </dsp:txBody>
      <dsp:txXfrm>
        <a:off x="4906278" y="-1578"/>
        <a:ext cx="3737761" cy="1191156"/>
      </dsp:txXfrm>
    </dsp:sp>
    <dsp:sp modelId="{7EC9C371-0796-534A-9726-80F7A57C52EA}">
      <dsp:nvSpPr>
        <dsp:cNvPr id="0" name=""/>
        <dsp:cNvSpPr/>
      </dsp:nvSpPr>
      <dsp:spPr>
        <a:xfrm>
          <a:off x="7711154" y="-6170"/>
          <a:ext cx="4480845" cy="120034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Tele-monitoring</a:t>
          </a:r>
        </a:p>
      </dsp:txBody>
      <dsp:txXfrm>
        <a:off x="8311324" y="-6170"/>
        <a:ext cx="3280505" cy="12003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9DA9B-FDEC-7843-8437-A83515CBFF00}"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3BA6A-112F-8244-84C6-5C7649F202BC}" type="slidenum">
              <a:rPr lang="en-US" smtClean="0"/>
              <a:t>‹#›</a:t>
            </a:fld>
            <a:endParaRPr lang="en-US"/>
          </a:p>
        </p:txBody>
      </p:sp>
    </p:spTree>
    <p:extLst>
      <p:ext uri="{BB962C8B-B14F-4D97-AF65-F5344CB8AC3E}">
        <p14:creationId xmlns:p14="http://schemas.microsoft.com/office/powerpoint/2010/main" val="157957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A3BA6A-112F-8244-84C6-5C7649F202BC}" type="slidenum">
              <a:rPr lang="en-US" smtClean="0"/>
              <a:t>1</a:t>
            </a:fld>
            <a:endParaRPr lang="en-US"/>
          </a:p>
        </p:txBody>
      </p:sp>
    </p:spTree>
    <p:extLst>
      <p:ext uri="{BB962C8B-B14F-4D97-AF65-F5344CB8AC3E}">
        <p14:creationId xmlns:p14="http://schemas.microsoft.com/office/powerpoint/2010/main" val="412455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1131888" y="4567238"/>
            <a:ext cx="5043487" cy="3675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4130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AE24294B-A6D8-497F-9762-27F79E94AB74}"/>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76000"/>
              </a:lnSpc>
              <a:spcBef>
                <a:spcPct val="0"/>
              </a:spcBef>
              <a:buClr>
                <a:srgbClr val="FFCC00"/>
              </a:buClr>
              <a:buFont typeface="Arial" panose="020B0604020202020204" pitchFamily="34" charset="0"/>
              <a:buNone/>
            </a:pPr>
            <a:endParaRPr lang="en-IN" altLang="en-US" sz="1800">
              <a:solidFill>
                <a:schemeClr val="bg1"/>
              </a:solidFill>
              <a:latin typeface="Arial" panose="020B0604020202020204" pitchFamily="34" charset="0"/>
            </a:endParaRPr>
          </a:p>
        </p:txBody>
      </p:sp>
      <p:sp>
        <p:nvSpPr>
          <p:cNvPr id="34819" name="Rectangle 2">
            <a:extLst>
              <a:ext uri="{FF2B5EF4-FFF2-40B4-BE49-F238E27FC236}">
                <a16:creationId xmlns:a16="http://schemas.microsoft.com/office/drawing/2014/main" id="{0C823DBD-FB50-4AEA-8806-27DDC19F9D66}"/>
              </a:ext>
            </a:extLst>
          </p:cNvPr>
          <p:cNvSpPr>
            <a:spLocks noGrp="1" noChangeArrowheads="1"/>
          </p:cNvSpPr>
          <p:nvPr>
            <p:ph type="body"/>
          </p:nvPr>
        </p:nvSpPr>
        <p:spPr>
          <a:xfrm>
            <a:off x="1060450" y="4349750"/>
            <a:ext cx="4740275" cy="3513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291a516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291a516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AFE2AED3-D9B6-4FA7-822B-87951DA873D0}"/>
              </a:ext>
            </a:extLst>
          </p:cNvPr>
          <p:cNvSpPr>
            <a:spLocks noGrp="1" noRot="1" noChangeAspect="1" noChangeArrowheads="1" noTextEdit="1"/>
          </p:cNvSpPr>
          <p:nvPr>
            <p:ph type="sldImg"/>
          </p:nvPr>
        </p:nvSpPr>
        <p:spPr>
          <a:xfrm>
            <a:off x="627063" y="877888"/>
            <a:ext cx="5568950" cy="31337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1D9226CF-89E8-4542-A637-3B1D6A397262}"/>
              </a:ext>
            </a:extLst>
          </p:cNvPr>
          <p:cNvSpPr>
            <a:spLocks noGrp="1" noChangeArrowheads="1"/>
          </p:cNvSpPr>
          <p:nvPr>
            <p:ph type="body" idx="1"/>
          </p:nvPr>
        </p:nvSpPr>
        <p:spPr>
          <a:xfrm>
            <a:off x="1060450" y="4349750"/>
            <a:ext cx="4710113" cy="3479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AFE2AED3-D9B6-4FA7-822B-87951DA873D0}"/>
              </a:ext>
            </a:extLst>
          </p:cNvPr>
          <p:cNvSpPr>
            <a:spLocks noGrp="1" noRot="1" noChangeAspect="1" noChangeArrowheads="1" noTextEdit="1"/>
          </p:cNvSpPr>
          <p:nvPr>
            <p:ph type="sldImg"/>
          </p:nvPr>
        </p:nvSpPr>
        <p:spPr>
          <a:xfrm>
            <a:off x="627063" y="877888"/>
            <a:ext cx="5568950" cy="31337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1D9226CF-89E8-4542-A637-3B1D6A397262}"/>
              </a:ext>
            </a:extLst>
          </p:cNvPr>
          <p:cNvSpPr>
            <a:spLocks noGrp="1" noChangeArrowheads="1"/>
          </p:cNvSpPr>
          <p:nvPr>
            <p:ph type="body" idx="1"/>
          </p:nvPr>
        </p:nvSpPr>
        <p:spPr>
          <a:xfrm>
            <a:off x="1060450" y="4349750"/>
            <a:ext cx="4710113" cy="3479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0570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8"/>
          <p:cNvSpPr>
            <a:spLocks noGrp="1" noChangeArrowheads="1"/>
          </p:cNvSpPr>
          <p:nvPr>
            <p:ph type="sldNum"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a:solidFill>
                  <a:schemeClr val="bg1"/>
                </a:solidFill>
                <a:latin typeface="Arial" charset="0"/>
                <a:ea typeface="Microsoft YaHei" charset="0"/>
              </a:defRPr>
            </a:lvl1pPr>
            <a:lvl2pPr>
              <a:tabLst>
                <a:tab pos="723900" algn="l"/>
                <a:tab pos="1447800" algn="l"/>
                <a:tab pos="2171700" algn="l"/>
                <a:tab pos="2895600" algn="l"/>
              </a:tabLst>
              <a:defRPr>
                <a:solidFill>
                  <a:schemeClr val="bg1"/>
                </a:solidFill>
                <a:latin typeface="Arial" charset="0"/>
                <a:ea typeface="Microsoft YaHei" charset="0"/>
              </a:defRPr>
            </a:lvl2pPr>
            <a:lvl3pPr>
              <a:tabLst>
                <a:tab pos="723900" algn="l"/>
                <a:tab pos="1447800" algn="l"/>
                <a:tab pos="2171700" algn="l"/>
                <a:tab pos="2895600" algn="l"/>
              </a:tabLst>
              <a:defRPr>
                <a:solidFill>
                  <a:schemeClr val="bg1"/>
                </a:solidFill>
                <a:latin typeface="Arial" charset="0"/>
                <a:ea typeface="Microsoft YaHei" charset="0"/>
              </a:defRPr>
            </a:lvl3pPr>
            <a:lvl4pPr>
              <a:tabLst>
                <a:tab pos="723900" algn="l"/>
                <a:tab pos="1447800" algn="l"/>
                <a:tab pos="2171700" algn="l"/>
                <a:tab pos="2895600" algn="l"/>
              </a:tabLst>
              <a:defRPr>
                <a:solidFill>
                  <a:schemeClr val="bg1"/>
                </a:solidFill>
                <a:latin typeface="Arial" charset="0"/>
                <a:ea typeface="Microsoft YaHei" charset="0"/>
              </a:defRPr>
            </a:lvl4pPr>
            <a:lvl5pPr>
              <a:tabLst>
                <a:tab pos="723900" algn="l"/>
                <a:tab pos="1447800" algn="l"/>
                <a:tab pos="2171700" algn="l"/>
                <a:tab pos="2895600" algn="l"/>
              </a:tabLst>
              <a:defRPr>
                <a:solidFill>
                  <a:schemeClr val="bg1"/>
                </a:solidFill>
                <a:latin typeface="Arial" charset="0"/>
                <a:ea typeface="Microsoft YaHei" charset="0"/>
              </a:defRPr>
            </a:lvl5pPr>
            <a:lvl6pPr marL="2514600" indent="-228600" defTabSz="449263"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bg1"/>
                </a:solidFill>
                <a:latin typeface="Arial" charset="0"/>
                <a:ea typeface="Microsoft YaHei" charset="0"/>
              </a:defRPr>
            </a:lvl6pPr>
            <a:lvl7pPr marL="2971800" indent="-228600" defTabSz="449263"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bg1"/>
                </a:solidFill>
                <a:latin typeface="Arial" charset="0"/>
                <a:ea typeface="Microsoft YaHei" charset="0"/>
              </a:defRPr>
            </a:lvl7pPr>
            <a:lvl8pPr marL="3429000" indent="-228600" defTabSz="449263"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bg1"/>
                </a:solidFill>
                <a:latin typeface="Arial" charset="0"/>
                <a:ea typeface="Microsoft YaHei" charset="0"/>
              </a:defRPr>
            </a:lvl8pPr>
            <a:lvl9pPr marL="3886200" indent="-228600" defTabSz="449263"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bg1"/>
                </a:solidFill>
                <a:latin typeface="Arial" charset="0"/>
                <a:ea typeface="Microsoft YaHei" charset="0"/>
              </a:defRPr>
            </a:lvl9pPr>
          </a:lstStyle>
          <a:p>
            <a:fld id="{490DAAA4-F901-124D-BAF1-1222B3E4DCA0}"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43011" name="Rectangle 1"/>
          <p:cNvSpPr>
            <a:spLocks noGrp="1" noRot="1" noChangeAspect="1" noChangeArrowheads="1" noTextEdit="1"/>
          </p:cNvSpPr>
          <p:nvPr>
            <p:ph type="sldImg"/>
          </p:nvPr>
        </p:nvSpPr>
        <p:spPr>
          <a:xfrm>
            <a:off x="711200" y="922338"/>
            <a:ext cx="5867400" cy="3300412"/>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5800" y="4343400"/>
            <a:ext cx="5473700" cy="4103688"/>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4466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A3BA6A-112F-8244-84C6-5C7649F202BC}" type="slidenum">
              <a:rPr lang="en-US" smtClean="0"/>
              <a:t>10</a:t>
            </a:fld>
            <a:endParaRPr lang="en-US"/>
          </a:p>
        </p:txBody>
      </p:sp>
    </p:spTree>
    <p:extLst>
      <p:ext uri="{BB962C8B-B14F-4D97-AF65-F5344CB8AC3E}">
        <p14:creationId xmlns:p14="http://schemas.microsoft.com/office/powerpoint/2010/main" val="252573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5D92AA36-2AB8-47D0-97A6-A6E93CD31AF1}"/>
              </a:ext>
            </a:extLst>
          </p:cNvPr>
          <p:cNvSpPr>
            <a:spLocks noGrp="1" noRot="1" noChangeAspect="1" noChangeArrowheads="1" noTextEdit="1"/>
          </p:cNvSpPr>
          <p:nvPr>
            <p:ph type="sldImg"/>
          </p:nvPr>
        </p:nvSpPr>
        <p:spPr>
          <a:xfrm>
            <a:off x="625475" y="877888"/>
            <a:ext cx="5578475" cy="313848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2">
            <a:extLst>
              <a:ext uri="{FF2B5EF4-FFF2-40B4-BE49-F238E27FC236}">
                <a16:creationId xmlns:a16="http://schemas.microsoft.com/office/drawing/2014/main" id="{BF368A8C-4220-4F42-8F14-950309F7A66A}"/>
              </a:ext>
            </a:extLst>
          </p:cNvPr>
          <p:cNvSpPr>
            <a:spLocks noGrp="1" noChangeArrowheads="1"/>
          </p:cNvSpPr>
          <p:nvPr>
            <p:ph type="body" idx="1"/>
          </p:nvPr>
        </p:nvSpPr>
        <p:spPr>
          <a:xfrm>
            <a:off x="1060450" y="4349750"/>
            <a:ext cx="4714875" cy="348615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1131888" y="4567238"/>
            <a:ext cx="5043487" cy="3675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74445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BB0E-6C41-4B3D-BB18-2E4ADD561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2B6F2E-E0B6-41C0-9739-57E5576140E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EDBFBB-A9F1-46E0-8470-F5AB29CE89EB}"/>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Tree>
    <p:extLst>
      <p:ext uri="{BB962C8B-B14F-4D97-AF65-F5344CB8AC3E}">
        <p14:creationId xmlns:p14="http://schemas.microsoft.com/office/powerpoint/2010/main" val="40809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FB82-C116-42A2-BC8F-F8AFE8C054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1F2FB5-7682-4DD3-BEDD-A89C7B51AC66}"/>
              </a:ext>
            </a:extLst>
          </p:cNvPr>
          <p:cNvSpPr>
            <a:spLocks noGrp="1"/>
          </p:cNvSpPr>
          <p:nvPr>
            <p:ph type="body" orient="vert" idx="1"/>
          </p:nvPr>
        </p:nvSpPr>
        <p:spPr>
          <a:xfrm>
            <a:off x="10502408" y="6085039"/>
            <a:ext cx="851391" cy="9192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225666-1C7C-45D9-8118-BE25AD2DD354}"/>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5" name="Footer Placeholder 4">
            <a:extLst>
              <a:ext uri="{FF2B5EF4-FFF2-40B4-BE49-F238E27FC236}">
                <a16:creationId xmlns:a16="http://schemas.microsoft.com/office/drawing/2014/main" id="{E85E9F8F-2322-4398-989F-EF15AABD1DE8}"/>
              </a:ext>
            </a:extLst>
          </p:cNvPr>
          <p:cNvSpPr>
            <a:spLocks noGrp="1"/>
          </p:cNvSpPr>
          <p:nvPr>
            <p:ph type="ftr" sz="quarter" idx="11"/>
          </p:nvPr>
        </p:nvSpPr>
        <p:spPr>
          <a:xfrm>
            <a:off x="3937623" y="5486829"/>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780CD5-C2BE-46BD-843D-9EDAEDE0000D}"/>
              </a:ext>
            </a:extLst>
          </p:cNvPr>
          <p:cNvSpPr>
            <a:spLocks noGrp="1"/>
          </p:cNvSpPr>
          <p:nvPr>
            <p:ph type="sldNum" sz="quarter" idx="12"/>
          </p:nvPr>
        </p:nvSpPr>
        <p:spPr>
          <a:xfrm>
            <a:off x="8010817" y="6356350"/>
            <a:ext cx="1581969" cy="365125"/>
          </a:xfrm>
          <a:prstGeom prst="rect">
            <a:avLst/>
          </a:prstGeom>
        </p:spPr>
        <p:txBody>
          <a:bodyPr/>
          <a:lstStyle/>
          <a:p>
            <a:fld id="{31F049DA-BFB7-441B-A470-50F45702909F}" type="slidenum">
              <a:rPr lang="en-IN" smtClean="0"/>
              <a:t>‹#›</a:t>
            </a:fld>
            <a:endParaRPr lang="en-IN"/>
          </a:p>
        </p:txBody>
      </p:sp>
    </p:spTree>
    <p:extLst>
      <p:ext uri="{BB962C8B-B14F-4D97-AF65-F5344CB8AC3E}">
        <p14:creationId xmlns:p14="http://schemas.microsoft.com/office/powerpoint/2010/main" val="163012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63BD6-2ACB-41CC-A103-6824D9DC80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E8F3D-24F6-4064-9214-BD643F6563E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83EBD-50A1-4640-9192-0DC566721D81}"/>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5" name="Footer Placeholder 4">
            <a:extLst>
              <a:ext uri="{FF2B5EF4-FFF2-40B4-BE49-F238E27FC236}">
                <a16:creationId xmlns:a16="http://schemas.microsoft.com/office/drawing/2014/main" id="{EF60B577-7FCE-4260-97C8-4B8F8AE62E4F}"/>
              </a:ext>
            </a:extLst>
          </p:cNvPr>
          <p:cNvSpPr>
            <a:spLocks noGrp="1"/>
          </p:cNvSpPr>
          <p:nvPr>
            <p:ph type="ftr" sz="quarter" idx="11"/>
          </p:nvPr>
        </p:nvSpPr>
        <p:spPr>
          <a:xfrm>
            <a:off x="3937623" y="5486829"/>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0BFB5DE-7CC7-4F82-8902-2E31C87BD891}"/>
              </a:ext>
            </a:extLst>
          </p:cNvPr>
          <p:cNvSpPr>
            <a:spLocks noGrp="1"/>
          </p:cNvSpPr>
          <p:nvPr>
            <p:ph type="sldNum" sz="quarter" idx="12"/>
          </p:nvPr>
        </p:nvSpPr>
        <p:spPr>
          <a:xfrm>
            <a:off x="8010817" y="6356350"/>
            <a:ext cx="1581969" cy="365125"/>
          </a:xfrm>
          <a:prstGeom prst="rect">
            <a:avLst/>
          </a:prstGeom>
        </p:spPr>
        <p:txBody>
          <a:bodyPr/>
          <a:lstStyle/>
          <a:p>
            <a:fld id="{31F049DA-BFB7-441B-A470-50F45702909F}" type="slidenum">
              <a:rPr lang="en-IN" smtClean="0"/>
              <a:t>‹#›</a:t>
            </a:fld>
            <a:endParaRPr lang="en-IN"/>
          </a:p>
        </p:txBody>
      </p:sp>
    </p:spTree>
    <p:extLst>
      <p:ext uri="{BB962C8B-B14F-4D97-AF65-F5344CB8AC3E}">
        <p14:creationId xmlns:p14="http://schemas.microsoft.com/office/powerpoint/2010/main" val="351444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a:prstGeom prst="rect">
            <a:avLst/>
          </a:prstGeo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a:prstGeom prst="rect">
            <a:avLst/>
          </a:prstGeo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dirty="0"/>
              <a:t>4/5/2020</a:t>
            </a:fld>
            <a:endParaRPr lang="en-US"/>
          </a:p>
        </p:txBody>
      </p:sp>
      <p:sp>
        <p:nvSpPr>
          <p:cNvPr id="10" name="Slide Number Placeholder 5">
            <a:extLst>
              <a:ext uri="{FF2B5EF4-FFF2-40B4-BE49-F238E27FC236}">
                <a16:creationId xmlns:a16="http://schemas.microsoft.com/office/drawing/2014/main" id="{59B15247-9183-482C-B53D-1F71EF0DB195}"/>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143137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dirty="0"/>
              <a:t>4/5/2020</a:t>
            </a:fld>
            <a:endParaRPr lang="en-US"/>
          </a:p>
        </p:txBody>
      </p:sp>
      <p:sp>
        <p:nvSpPr>
          <p:cNvPr id="7" name="Slide Number Placeholder 5">
            <a:extLst>
              <a:ext uri="{FF2B5EF4-FFF2-40B4-BE49-F238E27FC236}">
                <a16:creationId xmlns:a16="http://schemas.microsoft.com/office/drawing/2014/main" id="{CDE02763-57E6-4164-BF5E-24F280E4A1FA}"/>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552854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14051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895352" y="452439"/>
            <a:ext cx="10407649" cy="1246187"/>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895351" y="1906588"/>
            <a:ext cx="5101167" cy="4318000"/>
          </a:xfrm>
        </p:spPr>
        <p:txBody>
          <a:bodyPr/>
          <a:lstStyle/>
          <a:p>
            <a:pPr lvl="0"/>
            <a:endParaRPr lang="en-IN" noProof="0"/>
          </a:p>
        </p:txBody>
      </p:sp>
      <p:sp>
        <p:nvSpPr>
          <p:cNvPr id="4" name="Text Placeholder 3"/>
          <p:cNvSpPr>
            <a:spLocks noGrp="1"/>
          </p:cNvSpPr>
          <p:nvPr>
            <p:ph type="body" sz="half" idx="2"/>
          </p:nvPr>
        </p:nvSpPr>
        <p:spPr>
          <a:xfrm>
            <a:off x="6199717" y="1906588"/>
            <a:ext cx="5103283" cy="431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5">
            <a:extLst>
              <a:ext uri="{FF2B5EF4-FFF2-40B4-BE49-F238E27FC236}">
                <a16:creationId xmlns:a16="http://schemas.microsoft.com/office/drawing/2014/main" id="{5396FAFF-0CAB-4FF8-895A-EBE6BF179994}"/>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170250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C52-069A-46AB-A486-CA8338BFC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4DC82-04AC-4AC0-A5AA-AD95117777CB}"/>
              </a:ext>
            </a:extLst>
          </p:cNvPr>
          <p:cNvSpPr>
            <a:spLocks noGrp="1"/>
          </p:cNvSpPr>
          <p:nvPr>
            <p:ph idx="1"/>
          </p:nvPr>
        </p:nvSpPr>
        <p:spPr>
          <a:xfrm>
            <a:off x="1750262" y="1748650"/>
            <a:ext cx="9783520" cy="423702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46E27-D651-455D-8A9C-4DC03B27D432}"/>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6" name="Slide Number Placeholder 5">
            <a:extLst>
              <a:ext uri="{FF2B5EF4-FFF2-40B4-BE49-F238E27FC236}">
                <a16:creationId xmlns:a16="http://schemas.microsoft.com/office/drawing/2014/main" id="{B16242E6-5F9C-4B5C-B590-C902C5BA67DB}"/>
              </a:ext>
            </a:extLst>
          </p:cNvPr>
          <p:cNvSpPr>
            <a:spLocks noGrp="1"/>
          </p:cNvSpPr>
          <p:nvPr>
            <p:ph type="sldNum" sz="quarter" idx="12"/>
          </p:nvPr>
        </p:nvSpPr>
        <p:spPr>
          <a:xfrm>
            <a:off x="7971548" y="6356350"/>
            <a:ext cx="1621238" cy="365125"/>
          </a:xfrm>
          <a:prstGeom prst="rect">
            <a:avLst/>
          </a:prstGeom>
        </p:spPr>
        <p:txBody>
          <a:bodyPr/>
          <a:lstStyle/>
          <a:p>
            <a:r>
              <a:rPr lang="en-IN"/>
              <a:t>Slide  </a:t>
            </a:r>
            <a:fld id="{31F049DA-BFB7-441B-A470-50F45702909F}" type="slidenum">
              <a:rPr lang="en-IN" smtClean="0"/>
              <a:pPr/>
              <a:t>‹#›</a:t>
            </a:fld>
            <a:r>
              <a:rPr lang="en-IN"/>
              <a:t> of 26</a:t>
            </a:r>
          </a:p>
        </p:txBody>
      </p:sp>
    </p:spTree>
    <p:extLst>
      <p:ext uri="{BB962C8B-B14F-4D97-AF65-F5344CB8AC3E}">
        <p14:creationId xmlns:p14="http://schemas.microsoft.com/office/powerpoint/2010/main" val="340195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A8CA-24D7-4A72-A33B-9DBB2B08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7580C8-0770-497C-A4DB-0ABE4D3CB99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3E751-FE15-48D0-85F6-D52F2DAC52DB}"/>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8" name="Slide Number Placeholder 5">
            <a:extLst>
              <a:ext uri="{FF2B5EF4-FFF2-40B4-BE49-F238E27FC236}">
                <a16:creationId xmlns:a16="http://schemas.microsoft.com/office/drawing/2014/main" id="{065B201C-5919-4F07-B381-6AD388F6E1E0}"/>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419816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47D9-1665-4B12-A5B4-BF9102666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80A05E-CAEE-4768-87F3-29A3D35A5165}"/>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798948-CA2E-46A6-AE61-A7450661764D}"/>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041105-4827-4248-842D-CBB5CEFFAD68}"/>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8" name="Slide Number Placeholder 5">
            <a:extLst>
              <a:ext uri="{FF2B5EF4-FFF2-40B4-BE49-F238E27FC236}">
                <a16:creationId xmlns:a16="http://schemas.microsoft.com/office/drawing/2014/main" id="{AE88DE7E-ED91-49DE-834D-51BD4BC4FCB7}"/>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128116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01B5-4ECE-4612-B50A-1D3EB3B839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D2D894-29A2-4569-8E46-7F2842BB1EF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24F57-7E21-4062-92E1-D1DCB8178A55}"/>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DE5032-0D7C-4A6E-AC0F-82A76808527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33DC9-BB28-4BEA-871E-9E304F95D85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69EDC6-01F6-4F0E-9EC7-3319C7808040}"/>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10" name="Slide Number Placeholder 5">
            <a:extLst>
              <a:ext uri="{FF2B5EF4-FFF2-40B4-BE49-F238E27FC236}">
                <a16:creationId xmlns:a16="http://schemas.microsoft.com/office/drawing/2014/main" id="{931CD706-B8AD-47CC-8215-F6B15C121C91}"/>
              </a:ext>
            </a:extLst>
          </p:cNvPr>
          <p:cNvSpPr>
            <a:spLocks noGrp="1"/>
          </p:cNvSpPr>
          <p:nvPr>
            <p:ph type="sldNum" sz="quarter" idx="11"/>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121231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4374-4681-414C-8179-334F91CA8FD2}"/>
              </a:ext>
            </a:extLst>
          </p:cNvPr>
          <p:cNvSpPr>
            <a:spLocks noGrp="1"/>
          </p:cNvSpPr>
          <p:nvPr>
            <p:ph type="title"/>
          </p:nvPr>
        </p:nvSpPr>
        <p:spPr>
          <a:xfrm>
            <a:off x="2012907" y="365125"/>
            <a:ext cx="9340892" cy="1325563"/>
          </a:xfrm>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EB92BC2C-9AD3-42A5-A2AC-6F3A75BF9358}"/>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6" name="Slide Number Placeholder 5">
            <a:extLst>
              <a:ext uri="{FF2B5EF4-FFF2-40B4-BE49-F238E27FC236}">
                <a16:creationId xmlns:a16="http://schemas.microsoft.com/office/drawing/2014/main" id="{55AD0F7C-BA72-40AF-B865-906DA913E405}"/>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121267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ED11D-791C-4FF2-AB01-73A207D9D87E}"/>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7" name="Slide Number Placeholder 5">
            <a:extLst>
              <a:ext uri="{FF2B5EF4-FFF2-40B4-BE49-F238E27FC236}">
                <a16:creationId xmlns:a16="http://schemas.microsoft.com/office/drawing/2014/main" id="{8A965B44-1BC2-4635-BCC4-F7C3FA0ACA13}"/>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17002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0287-2823-4B7C-8698-E17A4C5B3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9A1171-2D9D-41FD-B69A-A4D3F076660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B0A7F4-3256-411E-9F93-388519FE254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C1D3BA-6C23-48A4-9033-58ACFBE2D11F}"/>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8" name="Slide Number Placeholder 5">
            <a:extLst>
              <a:ext uri="{FF2B5EF4-FFF2-40B4-BE49-F238E27FC236}">
                <a16:creationId xmlns:a16="http://schemas.microsoft.com/office/drawing/2014/main" id="{E9C05C90-ACBA-45B3-8112-CE31240A82A7}"/>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420746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807E-4DE5-4930-818E-E3324E978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F87FAF-8D3D-4DFA-B722-6E1513A6824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9D1409-C3DB-4634-8299-A565E1E7214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995C2-A2C1-4011-BD56-B978570AED2A}"/>
              </a:ext>
            </a:extLst>
          </p:cNvPr>
          <p:cNvSpPr>
            <a:spLocks noGrp="1"/>
          </p:cNvSpPr>
          <p:nvPr>
            <p:ph type="dt" sz="half" idx="10"/>
          </p:nvPr>
        </p:nvSpPr>
        <p:spPr>
          <a:xfrm>
            <a:off x="838200" y="6356350"/>
            <a:ext cx="2743200" cy="365125"/>
          </a:xfrm>
          <a:prstGeom prst="rect">
            <a:avLst/>
          </a:prstGeom>
        </p:spPr>
        <p:txBody>
          <a:bodyPr/>
          <a:lstStyle/>
          <a:p>
            <a:fld id="{A1CAD219-C1BC-4255-8A92-A6A9151F968E}" type="datetimeFigureOut">
              <a:rPr lang="en-IN" smtClean="0"/>
              <a:t>05-04-2020</a:t>
            </a:fld>
            <a:endParaRPr lang="en-IN"/>
          </a:p>
        </p:txBody>
      </p:sp>
      <p:sp>
        <p:nvSpPr>
          <p:cNvPr id="8" name="Slide Number Placeholder 5">
            <a:extLst>
              <a:ext uri="{FF2B5EF4-FFF2-40B4-BE49-F238E27FC236}">
                <a16:creationId xmlns:a16="http://schemas.microsoft.com/office/drawing/2014/main" id="{5B0C8FB4-B762-4DEE-A545-FDF24779270F}"/>
              </a:ext>
            </a:extLst>
          </p:cNvPr>
          <p:cNvSpPr>
            <a:spLocks noGrp="1"/>
          </p:cNvSpPr>
          <p:nvPr>
            <p:ph type="sldNum" sz="quarter" idx="4"/>
          </p:nvPr>
        </p:nvSpPr>
        <p:spPr>
          <a:xfrm>
            <a:off x="8010817" y="6356350"/>
            <a:ext cx="1581969"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r>
              <a:rPr lang="en-IN"/>
              <a:t>Slide </a:t>
            </a:r>
            <a:fld id="{31F049DA-BFB7-441B-A470-50F45702909F}" type="slidenum">
              <a:rPr lang="en-IN" smtClean="0"/>
              <a:pPr/>
              <a:t>‹#›</a:t>
            </a:fld>
            <a:r>
              <a:rPr lang="en-IN"/>
              <a:t> of 29</a:t>
            </a:r>
          </a:p>
        </p:txBody>
      </p:sp>
    </p:spTree>
    <p:extLst>
      <p:ext uri="{BB962C8B-B14F-4D97-AF65-F5344CB8AC3E}">
        <p14:creationId xmlns:p14="http://schemas.microsoft.com/office/powerpoint/2010/main" val="307798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BC2F6-D3FF-45AB-9AE8-875DC11B2ECB}"/>
              </a:ext>
            </a:extLst>
          </p:cNvPr>
          <p:cNvSpPr>
            <a:spLocks noGrp="1"/>
          </p:cNvSpPr>
          <p:nvPr>
            <p:ph type="title"/>
          </p:nvPr>
        </p:nvSpPr>
        <p:spPr>
          <a:xfrm>
            <a:off x="2135646" y="365125"/>
            <a:ext cx="9218153"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pic>
        <p:nvPicPr>
          <p:cNvPr id="7" name="Picture 6" descr="A picture containing drawing, food&#10;&#10;Description automatically generated">
            <a:extLst>
              <a:ext uri="{FF2B5EF4-FFF2-40B4-BE49-F238E27FC236}">
                <a16:creationId xmlns:a16="http://schemas.microsoft.com/office/drawing/2014/main" id="{2AB88366-8E25-4907-BB81-E9912796CC93}"/>
              </a:ext>
            </a:extLst>
          </p:cNvPr>
          <p:cNvPicPr>
            <a:picLocks noChangeAspect="1"/>
          </p:cNvPicPr>
          <p:nvPr userDrawn="1"/>
        </p:nvPicPr>
        <p:blipFill>
          <a:blip r:embed="rId17"/>
          <a:stretch>
            <a:fillRect/>
          </a:stretch>
        </p:blipFill>
        <p:spPr>
          <a:xfrm>
            <a:off x="316969" y="136524"/>
            <a:ext cx="1506574" cy="1509713"/>
          </a:xfrm>
          <a:prstGeom prst="rect">
            <a:avLst/>
          </a:prstGeom>
        </p:spPr>
      </p:pic>
    </p:spTree>
    <p:extLst>
      <p:ext uri="{BB962C8B-B14F-4D97-AF65-F5344CB8AC3E}">
        <p14:creationId xmlns:p14="http://schemas.microsoft.com/office/powerpoint/2010/main" val="7950753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700" r:id="rId14"/>
    <p:sldLayoutId id="214748370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https://dhindia.org/2020/03/27/simple-dos-and-donts-about-using-video-conferencing-for-teleconsultation/"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43" y="875426"/>
            <a:ext cx="9960107" cy="2109999"/>
          </a:xfrm>
        </p:spPr>
        <p:txBody>
          <a:bodyPr anchor="t">
            <a:normAutofit/>
          </a:bodyPr>
          <a:lstStyle/>
          <a:p>
            <a:r>
              <a:rPr lang="en-US" i="1"/>
              <a:t>Telemedicine - Basics</a:t>
            </a:r>
            <a:endParaRPr lang="en-US" sz="2200" i="1"/>
          </a:p>
        </p:txBody>
      </p:sp>
      <p:sp>
        <p:nvSpPr>
          <p:cNvPr id="3" name="Subtitle 2"/>
          <p:cNvSpPr>
            <a:spLocks noGrp="1"/>
          </p:cNvSpPr>
          <p:nvPr>
            <p:ph type="subTitle" idx="1"/>
          </p:nvPr>
        </p:nvSpPr>
        <p:spPr>
          <a:xfrm>
            <a:off x="1043188" y="3350096"/>
            <a:ext cx="10957034" cy="1369206"/>
          </a:xfrm>
        </p:spPr>
        <p:txBody>
          <a:bodyPr>
            <a:normAutofit/>
          </a:bodyPr>
          <a:lstStyle/>
          <a:p>
            <a:r>
              <a:rPr lang="en-US" sz="3300" b="1" dirty="0"/>
              <a:t>Dr S B Gogia</a:t>
            </a:r>
          </a:p>
          <a:p>
            <a:r>
              <a:rPr lang="en-US" sz="3300" b="1" dirty="0"/>
              <a:t>Dr Sunil Shroff </a:t>
            </a:r>
          </a:p>
        </p:txBody>
      </p:sp>
    </p:spTree>
    <p:extLst>
      <p:ext uri="{BB962C8B-B14F-4D97-AF65-F5344CB8AC3E}">
        <p14:creationId xmlns:p14="http://schemas.microsoft.com/office/powerpoint/2010/main" val="117765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vert="horz" lIns="91440" tIns="45720" rIns="91440" bIns="45720" rtlCol="0" anchor="ctr">
            <a:normAutofit/>
          </a:bodyPr>
          <a:lstStyle/>
          <a:p>
            <a:r>
              <a:rPr lang="en-US" sz="3600" b="1" kern="1200" dirty="0">
                <a:solidFill>
                  <a:schemeClr val="tx1"/>
                </a:solidFill>
                <a:latin typeface="+mj-lt"/>
                <a:ea typeface="+mj-ea"/>
                <a:cs typeface="+mj-cs"/>
              </a:rPr>
              <a:t>Case for Telemedicine/ Telehealth</a:t>
            </a:r>
            <a:endParaRPr lang="en-US" sz="3600" b="1" i="1" kern="1200" dirty="0">
              <a:solidFill>
                <a:schemeClr val="tx1"/>
              </a:solidFill>
              <a:latin typeface="+mj-lt"/>
              <a:ea typeface="+mj-ea"/>
              <a:cs typeface="+mj-cs"/>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5724939" y="655983"/>
            <a:ext cx="6202018" cy="5983355"/>
          </a:xfrm>
          <a:prstGeom prst="rect">
            <a:avLst/>
          </a:prstGeom>
        </p:spPr>
        <p:txBody>
          <a:bodyPr vert="horz" lIns="91440" tIns="45720" rIns="91440" bIns="45720" rtlCol="0" anchor="ctr">
            <a:normAutofit/>
          </a:bodyPr>
          <a:lstStyle/>
          <a:p>
            <a:pPr marL="457200" indent="-228600">
              <a:buFont typeface="Arial" panose="020B0604020202020204" pitchFamily="34" charset="0"/>
              <a:buChar char="•"/>
            </a:pPr>
            <a:r>
              <a:rPr lang="en-US" dirty="0">
                <a:solidFill>
                  <a:schemeClr val="bg1"/>
                </a:solidFill>
              </a:rPr>
              <a:t>Increases your access to care </a:t>
            </a:r>
          </a:p>
          <a:p>
            <a:pPr marL="1143000" lvl="1"/>
            <a:r>
              <a:rPr lang="en-US" dirty="0">
                <a:solidFill>
                  <a:schemeClr val="bg1"/>
                </a:solidFill>
              </a:rPr>
              <a:t>No transportation time or costs</a:t>
            </a:r>
          </a:p>
          <a:p>
            <a:pPr marL="457200"/>
            <a:r>
              <a:rPr lang="en-US" dirty="0">
                <a:solidFill>
                  <a:schemeClr val="bg1"/>
                </a:solidFill>
              </a:rPr>
              <a:t>Improves quality of care delivery </a:t>
            </a:r>
          </a:p>
          <a:p>
            <a:pPr marL="1143000" lvl="1"/>
            <a:r>
              <a:rPr lang="en-US" dirty="0">
                <a:solidFill>
                  <a:schemeClr val="bg1"/>
                </a:solidFill>
              </a:rPr>
              <a:t>No need to take time off of work</a:t>
            </a:r>
          </a:p>
          <a:p>
            <a:pPr marL="457200" indent="-228600">
              <a:buFont typeface="Arial" panose="020B0604020202020204" pitchFamily="34" charset="0"/>
              <a:buChar char="•"/>
            </a:pPr>
            <a:r>
              <a:rPr lang="en-US" dirty="0">
                <a:solidFill>
                  <a:schemeClr val="bg1"/>
                </a:solidFill>
              </a:rPr>
              <a:t>Reduces overall healthcare costs, efficiency and quality</a:t>
            </a:r>
          </a:p>
          <a:p>
            <a:pPr marL="457200" indent="-228600">
              <a:buFont typeface="Arial" panose="020B0604020202020204" pitchFamily="34" charset="0"/>
              <a:buChar char="•"/>
            </a:pPr>
            <a:r>
              <a:rPr lang="en-US" dirty="0">
                <a:solidFill>
                  <a:schemeClr val="bg1"/>
                </a:solidFill>
              </a:rPr>
              <a:t>Enhances traditional face-to-face medicine </a:t>
            </a:r>
          </a:p>
          <a:p>
            <a:pPr marL="457200" indent="-228600">
              <a:buFont typeface="Arial" panose="020B0604020202020204" pitchFamily="34" charset="0"/>
              <a:buChar char="•"/>
            </a:pPr>
            <a:r>
              <a:rPr lang="en-US" dirty="0">
                <a:solidFill>
                  <a:schemeClr val="bg1"/>
                </a:solidFill>
              </a:rPr>
              <a:t>Improves patient engagement and satisfaction </a:t>
            </a:r>
          </a:p>
          <a:p>
            <a:pPr marL="1143000" lvl="1"/>
            <a:r>
              <a:rPr lang="en-US" dirty="0">
                <a:solidFill>
                  <a:schemeClr val="bg1"/>
                </a:solidFill>
              </a:rPr>
              <a:t>Less time in waiting room; </a:t>
            </a:r>
          </a:p>
          <a:p>
            <a:pPr marL="1143000" lvl="1"/>
            <a:r>
              <a:rPr lang="en-US" dirty="0">
                <a:solidFill>
                  <a:schemeClr val="bg1"/>
                </a:solidFill>
              </a:rPr>
              <a:t>remote monitoring</a:t>
            </a:r>
            <a:endParaRPr lang="en-US" sz="2800" cap="none" dirty="0">
              <a:solidFill>
                <a:schemeClr val="bg1"/>
              </a:solidFill>
            </a:endParaRPr>
          </a:p>
        </p:txBody>
      </p:sp>
    </p:spTree>
    <p:extLst>
      <p:ext uri="{BB962C8B-B14F-4D97-AF65-F5344CB8AC3E}">
        <p14:creationId xmlns:p14="http://schemas.microsoft.com/office/powerpoint/2010/main" val="11420537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8757B0-2F86-45A0-B027-D30F792965E4}"/>
              </a:ext>
            </a:extLst>
          </p:cNvPr>
          <p:cNvSpPr>
            <a:spLocks noGrp="1"/>
          </p:cNvSpPr>
          <p:nvPr>
            <p:ph type="title"/>
          </p:nvPr>
        </p:nvSpPr>
        <p:spPr>
          <a:xfrm>
            <a:off x="804673" y="1445494"/>
            <a:ext cx="3616856" cy="4376572"/>
          </a:xfrm>
        </p:spPr>
        <p:txBody>
          <a:bodyPr anchor="ctr">
            <a:normAutofit/>
          </a:bodyPr>
          <a:lstStyle/>
          <a:p>
            <a:r>
              <a:rPr lang="en-IN" sz="4800" dirty="0"/>
              <a:t>Case for Telemedicine /Telehealth </a:t>
            </a:r>
            <a:r>
              <a:rPr lang="en-IN" sz="4800" i="1" dirty="0"/>
              <a:t>--</a:t>
            </a:r>
            <a:r>
              <a:rPr lang="en-IN" sz="4800" i="1" dirty="0" err="1"/>
              <a:t>cont</a:t>
            </a:r>
            <a:endParaRPr lang="en-IN" sz="4800" i="1" dirty="0"/>
          </a:p>
        </p:txBody>
      </p:sp>
      <p:sp>
        <p:nvSpPr>
          <p:cNvPr id="13" name="Freeform: Shape 1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FB8E6AD-46AA-4515-8D20-6ABF0A870295}"/>
              </a:ext>
            </a:extLst>
          </p:cNvPr>
          <p:cNvSpPr>
            <a:spLocks noGrp="1"/>
          </p:cNvSpPr>
          <p:nvPr>
            <p:ph idx="1"/>
          </p:nvPr>
        </p:nvSpPr>
        <p:spPr>
          <a:xfrm>
            <a:off x="5466521" y="705678"/>
            <a:ext cx="6569765" cy="5625548"/>
          </a:xfrm>
        </p:spPr>
        <p:txBody>
          <a:bodyPr anchor="ctr">
            <a:normAutofit/>
          </a:bodyPr>
          <a:lstStyle/>
          <a:p>
            <a:pPr marL="457200" indent="-457200">
              <a:buFont typeface="Arial" panose="020B0604020202020204" pitchFamily="34" charset="0"/>
              <a:buChar char="•"/>
            </a:pPr>
            <a:r>
              <a:rPr lang="en-IN" sz="2400" dirty="0">
                <a:solidFill>
                  <a:schemeClr val="bg1"/>
                </a:solidFill>
              </a:rPr>
              <a:t>Improves provider satisfaction </a:t>
            </a:r>
          </a:p>
          <a:p>
            <a:pPr marL="1143000" lvl="1" indent="-457200"/>
            <a:r>
              <a:rPr lang="en-IN" dirty="0">
                <a:solidFill>
                  <a:schemeClr val="bg1"/>
                </a:solidFill>
              </a:rPr>
              <a:t>reduces patient no-shows</a:t>
            </a:r>
          </a:p>
          <a:p>
            <a:pPr marL="457200" indent="-457200">
              <a:buFont typeface="Arial" panose="020B0604020202020204" pitchFamily="34" charset="0"/>
              <a:buChar char="•"/>
            </a:pPr>
            <a:r>
              <a:rPr lang="en-IN" sz="2400" dirty="0">
                <a:solidFill>
                  <a:schemeClr val="bg1"/>
                </a:solidFill>
              </a:rPr>
              <a:t>Better clinical workflows </a:t>
            </a:r>
          </a:p>
          <a:p>
            <a:pPr marL="1143000" lvl="1" indent="-457200"/>
            <a:r>
              <a:rPr lang="en-IN" dirty="0">
                <a:solidFill>
                  <a:schemeClr val="bg1"/>
                </a:solidFill>
              </a:rPr>
              <a:t>increases practice efficiency &amp; revenue; </a:t>
            </a:r>
          </a:p>
          <a:p>
            <a:pPr marL="1143000" lvl="1" indent="-457200"/>
            <a:r>
              <a:rPr lang="en-IN" dirty="0">
                <a:solidFill>
                  <a:schemeClr val="bg1"/>
                </a:solidFill>
              </a:rPr>
              <a:t>Reduces practice over-head</a:t>
            </a:r>
          </a:p>
          <a:p>
            <a:pPr marL="457200" indent="-457200">
              <a:buFont typeface="Arial" panose="020B0604020202020204" pitchFamily="34" charset="0"/>
              <a:buChar char="•"/>
            </a:pPr>
            <a:r>
              <a:rPr lang="en-IN" sz="2400" dirty="0">
                <a:solidFill>
                  <a:schemeClr val="bg1"/>
                </a:solidFill>
              </a:rPr>
              <a:t>Doctor, as well as patient both can continue family responsibilities </a:t>
            </a:r>
          </a:p>
          <a:p>
            <a:pPr marL="1143000" lvl="1" indent="-457200"/>
            <a:r>
              <a:rPr lang="en-IN" sz="2000" dirty="0">
                <a:solidFill>
                  <a:schemeClr val="bg1"/>
                </a:solidFill>
              </a:rPr>
              <a:t>Childcare and elderly care</a:t>
            </a:r>
          </a:p>
          <a:p>
            <a:pPr marL="457200" indent="-457200">
              <a:buFont typeface="Arial" panose="020B0604020202020204" pitchFamily="34" charset="0"/>
              <a:buChar char="•"/>
            </a:pPr>
            <a:r>
              <a:rPr lang="en-IN" sz="2400" dirty="0">
                <a:solidFill>
                  <a:schemeClr val="bg1"/>
                </a:solidFill>
              </a:rPr>
              <a:t>Disasters, Pandemics/War/ Space</a:t>
            </a:r>
          </a:p>
          <a:p>
            <a:pPr marL="457200" indent="-457200">
              <a:buFont typeface="Arial" panose="020B0604020202020204" pitchFamily="34" charset="0"/>
              <a:buChar char="•"/>
            </a:pPr>
            <a:r>
              <a:rPr lang="en-IN" sz="2400" dirty="0">
                <a:solidFill>
                  <a:srgbClr val="C00000"/>
                </a:solidFill>
              </a:rPr>
              <a:t>Less chance of catching COVID 19</a:t>
            </a:r>
          </a:p>
          <a:p>
            <a:pPr marL="457200" indent="-457200">
              <a:buFont typeface="Arial" panose="020B0604020202020204" pitchFamily="34" charset="0"/>
              <a:buChar char="•"/>
            </a:pPr>
            <a:endParaRPr lang="en-IN" sz="2400" dirty="0">
              <a:solidFill>
                <a:schemeClr val="bg1"/>
              </a:solidFill>
            </a:endParaRPr>
          </a:p>
        </p:txBody>
      </p:sp>
    </p:spTree>
    <p:extLst>
      <p:ext uri="{BB962C8B-B14F-4D97-AF65-F5344CB8AC3E}">
        <p14:creationId xmlns:p14="http://schemas.microsoft.com/office/powerpoint/2010/main" val="131035876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EFB7D6CC-D60D-4279-8B25-12ED039A38B9}"/>
              </a:ext>
            </a:extLst>
          </p:cNvPr>
          <p:cNvSpPr>
            <a:spLocks noChangeArrowheads="1"/>
          </p:cNvSpPr>
          <p:nvPr/>
        </p:nvSpPr>
        <p:spPr bwMode="auto">
          <a:xfrm>
            <a:off x="1524000" y="4251325"/>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US" altLang="en-US"/>
          </a:p>
        </p:txBody>
      </p:sp>
      <p:sp>
        <p:nvSpPr>
          <p:cNvPr id="47112" name="Text Box 8">
            <a:extLst>
              <a:ext uri="{FF2B5EF4-FFF2-40B4-BE49-F238E27FC236}">
                <a16:creationId xmlns:a16="http://schemas.microsoft.com/office/drawing/2014/main" id="{80608D48-2E20-42EA-A671-87832C2F5CE2}"/>
              </a:ext>
            </a:extLst>
          </p:cNvPr>
          <p:cNvSpPr txBox="1">
            <a:spLocks noChangeArrowheads="1"/>
          </p:cNvSpPr>
          <p:nvPr/>
        </p:nvSpPr>
        <p:spPr bwMode="auto">
          <a:xfrm>
            <a:off x="1728106" y="2623351"/>
            <a:ext cx="8735787"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20000"/>
              </a:spcBef>
            </a:pPr>
            <a:r>
              <a:rPr lang="en-US" altLang="en-US" sz="2400" dirty="0">
                <a:solidFill>
                  <a:srgbClr val="002060"/>
                </a:solidFill>
                <a:latin typeface="Arial" panose="020B0604020202020204" pitchFamily="34" charset="0"/>
              </a:rPr>
              <a:t>Store and Forward (Asynchronous) </a:t>
            </a:r>
          </a:p>
          <a:p>
            <a:pPr marL="457200" indent="-457200">
              <a:spcBef>
                <a:spcPct val="20000"/>
              </a:spcBef>
              <a:buFont typeface="Arial" panose="020B0604020202020204" pitchFamily="34" charset="0"/>
              <a:buChar char="•"/>
            </a:pPr>
            <a:r>
              <a:rPr lang="en-US" altLang="en-US" sz="2000" dirty="0">
                <a:solidFill>
                  <a:schemeClr val="tx1">
                    <a:lumMod val="95000"/>
                    <a:lumOff val="5000"/>
                  </a:schemeClr>
                </a:solidFill>
                <a:latin typeface="Arial" panose="020B0604020202020204" pitchFamily="34" charset="0"/>
              </a:rPr>
              <a:t>SMS/WhatsApp/Email</a:t>
            </a:r>
          </a:p>
          <a:p>
            <a:pPr marL="457200" indent="-457200">
              <a:spcBef>
                <a:spcPct val="20000"/>
              </a:spcBef>
              <a:buFont typeface="Arial" panose="020B0604020202020204" pitchFamily="34" charset="0"/>
              <a:buChar char="•"/>
            </a:pPr>
            <a:r>
              <a:rPr lang="en-US" altLang="en-US" sz="2000" dirty="0">
                <a:solidFill>
                  <a:schemeClr val="tx1">
                    <a:lumMod val="95000"/>
                    <a:lumOff val="5000"/>
                  </a:schemeClr>
                </a:solidFill>
                <a:latin typeface="Arial" panose="020B0604020202020204" pitchFamily="34" charset="0"/>
              </a:rPr>
              <a:t>Electronic Health Record</a:t>
            </a:r>
          </a:p>
          <a:p>
            <a:pPr>
              <a:spcBef>
                <a:spcPct val="20000"/>
              </a:spcBef>
            </a:pPr>
            <a:r>
              <a:rPr lang="en-US" altLang="en-US" sz="2400" dirty="0">
                <a:solidFill>
                  <a:srgbClr val="002060"/>
                </a:solidFill>
                <a:latin typeface="Arial" panose="020B0604020202020204" pitchFamily="34" charset="0"/>
              </a:rPr>
              <a:t>Real-time (Synchronous) </a:t>
            </a:r>
          </a:p>
          <a:p>
            <a:pPr marL="342900" indent="-342900">
              <a:spcBef>
                <a:spcPct val="20000"/>
              </a:spcBef>
              <a:buFont typeface="Arial" panose="020B0604020202020204" pitchFamily="34" charset="0"/>
              <a:buChar char="•"/>
            </a:pPr>
            <a:r>
              <a:rPr lang="en-US" altLang="en-US" sz="2000" dirty="0">
                <a:solidFill>
                  <a:schemeClr val="tx1">
                    <a:lumMod val="95000"/>
                    <a:lumOff val="5000"/>
                  </a:schemeClr>
                </a:solidFill>
                <a:latin typeface="Arial" panose="020B0604020202020204" pitchFamily="34" charset="0"/>
              </a:rPr>
              <a:t>Telephone </a:t>
            </a:r>
          </a:p>
          <a:p>
            <a:pPr marL="342900" indent="-342900">
              <a:spcBef>
                <a:spcPct val="20000"/>
              </a:spcBef>
              <a:buFont typeface="Arial" panose="020B0604020202020204" pitchFamily="34" charset="0"/>
              <a:buChar char="•"/>
            </a:pPr>
            <a:r>
              <a:rPr lang="en-US" altLang="en-US" sz="2000" dirty="0">
                <a:solidFill>
                  <a:schemeClr val="tx1">
                    <a:lumMod val="95000"/>
                    <a:lumOff val="5000"/>
                  </a:schemeClr>
                </a:solidFill>
                <a:latin typeface="Arial" panose="020B0604020202020204" pitchFamily="34" charset="0"/>
              </a:rPr>
              <a:t>Video-consultation</a:t>
            </a:r>
          </a:p>
          <a:p>
            <a:pPr>
              <a:spcBef>
                <a:spcPct val="20000"/>
              </a:spcBef>
            </a:pPr>
            <a:r>
              <a:rPr lang="en-US" altLang="en-US" sz="2400" dirty="0">
                <a:solidFill>
                  <a:srgbClr val="002060"/>
                </a:solidFill>
                <a:latin typeface="Arial" panose="020B0604020202020204" pitchFamily="34" charset="0"/>
              </a:rPr>
              <a:t>Hybrid (both of above)</a:t>
            </a:r>
          </a:p>
          <a:p>
            <a:pPr marL="457200" indent="-457200">
              <a:spcBef>
                <a:spcPct val="20000"/>
              </a:spcBef>
              <a:buFont typeface="Arial" panose="020B0604020202020204" pitchFamily="34" charset="0"/>
              <a:buChar char="•"/>
            </a:pPr>
            <a:r>
              <a:rPr lang="en-US" altLang="en-US" sz="2000" dirty="0">
                <a:solidFill>
                  <a:schemeClr val="tx1">
                    <a:lumMod val="95000"/>
                    <a:lumOff val="5000"/>
                  </a:schemeClr>
                </a:solidFill>
                <a:latin typeface="Arial" panose="020B0604020202020204" pitchFamily="34" charset="0"/>
              </a:rPr>
              <a:t>Specialized Apps (Android /</a:t>
            </a:r>
            <a:r>
              <a:rPr lang="en-US" altLang="en-US" sz="2000" dirty="0" err="1">
                <a:solidFill>
                  <a:schemeClr val="tx1">
                    <a:lumMod val="95000"/>
                    <a:lumOff val="5000"/>
                  </a:schemeClr>
                </a:solidFill>
                <a:latin typeface="Arial" panose="020B0604020202020204" pitchFamily="34" charset="0"/>
              </a:rPr>
              <a:t>IoS</a:t>
            </a:r>
            <a:r>
              <a:rPr lang="en-US" altLang="en-US" sz="2000" dirty="0">
                <a:solidFill>
                  <a:schemeClr val="tx1">
                    <a:lumMod val="95000"/>
                    <a:lumOff val="5000"/>
                  </a:schemeClr>
                </a:solidFill>
                <a:latin typeface="Arial" panose="020B0604020202020204" pitchFamily="34" charset="0"/>
              </a:rPr>
              <a:t>/PC)</a:t>
            </a:r>
          </a:p>
          <a:p>
            <a:pPr marL="457200" indent="-457200">
              <a:spcBef>
                <a:spcPct val="20000"/>
              </a:spcBef>
              <a:buFont typeface="Arial" panose="020B0604020202020204" pitchFamily="34" charset="0"/>
              <a:buChar char="•"/>
            </a:pPr>
            <a:r>
              <a:rPr lang="en-US" altLang="en-US" sz="2000" dirty="0">
                <a:solidFill>
                  <a:schemeClr val="tx1">
                    <a:lumMod val="95000"/>
                    <a:lumOff val="5000"/>
                  </a:schemeClr>
                </a:solidFill>
                <a:latin typeface="Arial" panose="020B0604020202020204" pitchFamily="34" charset="0"/>
              </a:rPr>
              <a:t>Browser based (Web Apps)</a:t>
            </a:r>
          </a:p>
          <a:p>
            <a:pPr>
              <a:spcBef>
                <a:spcPct val="20000"/>
              </a:spcBef>
            </a:pPr>
            <a:r>
              <a:rPr lang="en-US" altLang="en-US" sz="2400" dirty="0">
                <a:solidFill>
                  <a:srgbClr val="002060"/>
                </a:solidFill>
                <a:latin typeface="Arial" panose="020B0604020202020204" pitchFamily="34" charset="0"/>
              </a:rPr>
              <a:t>mHealth</a:t>
            </a:r>
          </a:p>
        </p:txBody>
      </p:sp>
      <p:sp>
        <p:nvSpPr>
          <p:cNvPr id="6151" name="Line 10">
            <a:extLst>
              <a:ext uri="{FF2B5EF4-FFF2-40B4-BE49-F238E27FC236}">
                <a16:creationId xmlns:a16="http://schemas.microsoft.com/office/drawing/2014/main" id="{8A0EF3C6-1CDB-4558-BA1A-C7D729F4110F}"/>
              </a:ext>
            </a:extLst>
          </p:cNvPr>
          <p:cNvSpPr>
            <a:spLocks noChangeShapeType="1"/>
          </p:cNvSpPr>
          <p:nvPr/>
        </p:nvSpPr>
        <p:spPr bwMode="auto">
          <a:xfrm>
            <a:off x="1981200" y="1143000"/>
            <a:ext cx="84582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7" name="Diagram 6">
            <a:extLst>
              <a:ext uri="{FF2B5EF4-FFF2-40B4-BE49-F238E27FC236}">
                <a16:creationId xmlns:a16="http://schemas.microsoft.com/office/drawing/2014/main" id="{33D1E3B3-6FF8-450B-BE97-5657E6900B74}"/>
              </a:ext>
            </a:extLst>
          </p:cNvPr>
          <p:cNvGraphicFramePr/>
          <p:nvPr>
            <p:extLst>
              <p:ext uri="{D42A27DB-BD31-4B8C-83A1-F6EECF244321}">
                <p14:modId xmlns:p14="http://schemas.microsoft.com/office/powerpoint/2010/main" val="3637815121"/>
              </p:ext>
            </p:extLst>
          </p:nvPr>
        </p:nvGraphicFramePr>
        <p:xfrm>
          <a:off x="0" y="1232155"/>
          <a:ext cx="12192000" cy="11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7B238E84-24FF-404D-AA6D-8712C39B50F4}"/>
              </a:ext>
            </a:extLst>
          </p:cNvPr>
          <p:cNvSpPr>
            <a:spLocks noGrp="1"/>
          </p:cNvSpPr>
          <p:nvPr>
            <p:ph type="title"/>
          </p:nvPr>
        </p:nvSpPr>
        <p:spPr>
          <a:xfrm>
            <a:off x="1981200" y="122900"/>
            <a:ext cx="9603537" cy="1325563"/>
          </a:xfrm>
        </p:spPr>
        <p:txBody>
          <a:bodyPr/>
          <a:lstStyle/>
          <a:p>
            <a:r>
              <a:rPr lang="en-IN"/>
              <a:t>Classification of Telemedicine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C87D9E9-E3BE-4869-BF67-88C6EE98B75E}"/>
              </a:ext>
            </a:extLst>
          </p:cNvPr>
          <p:cNvSpPr txBox="1">
            <a:spLocks noChangeArrowheads="1"/>
          </p:cNvSpPr>
          <p:nvPr/>
        </p:nvSpPr>
        <p:spPr bwMode="auto">
          <a:xfrm>
            <a:off x="1981200" y="1499032"/>
            <a:ext cx="4953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25438" eaLnBrk="0" hangingPunct="0">
              <a:lnSpc>
                <a:spcPct val="93000"/>
              </a:lnSpc>
              <a:spcBef>
                <a:spcPts val="575"/>
              </a:spcBef>
              <a:buClr>
                <a:srgbClr val="0E594D"/>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3200">
                <a:solidFill>
                  <a:srgbClr val="000000"/>
                </a:solidFill>
                <a:latin typeface="Arial" panose="020B0604020202020204" pitchFamily="34" charset="0"/>
                <a:ea typeface="Arial Unicode MS" pitchFamily="34" charset="-128"/>
              </a:defRPr>
            </a:lvl1pPr>
            <a:lvl2pPr marL="725488" indent="-268288" eaLnBrk="0" hangingPunct="0">
              <a:lnSpc>
                <a:spcPct val="93000"/>
              </a:lnSpc>
              <a:spcBef>
                <a:spcPts val="575"/>
              </a:spcBef>
              <a:buClr>
                <a:srgbClr val="000000"/>
              </a:buClr>
              <a:buSzPct val="7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rgbClr val="000000"/>
                </a:solidFill>
                <a:latin typeface="Arial" panose="020B0604020202020204" pitchFamily="34" charset="0"/>
                <a:ea typeface="Arial Unicode MS" pitchFamily="34" charset="-128"/>
              </a:defRPr>
            </a:lvl2pPr>
            <a:lvl3pPr marL="1143000" indent="-228600" eaLnBrk="0" hangingPunct="0">
              <a:lnSpc>
                <a:spcPct val="93000"/>
              </a:lnSpc>
              <a:spcBef>
                <a:spcPts val="575"/>
              </a:spcBef>
              <a:buClr>
                <a:srgbClr val="000000"/>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Arial" panose="020B0604020202020204" pitchFamily="34" charset="0"/>
                <a:ea typeface="Arial Unicode MS" pitchFamily="34" charset="-128"/>
              </a:defRPr>
            </a:lvl3pPr>
            <a:lvl4pPr marL="1600200" indent="-228600" eaLnBrk="0" hangingPunct="0">
              <a:lnSpc>
                <a:spcPct val="93000"/>
              </a:lnSpc>
              <a:spcBef>
                <a:spcPts val="575"/>
              </a:spcBef>
              <a:buClr>
                <a:srgbClr val="000000"/>
              </a:buClr>
              <a:buSzPct val="7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rgbClr val="000000"/>
                </a:solidFill>
                <a:latin typeface="Arial" panose="020B0604020202020204" pitchFamily="34" charset="0"/>
                <a:ea typeface="Arial Unicode MS" pitchFamily="34" charset="-128"/>
              </a:defRPr>
            </a:lvl4pPr>
            <a:lvl5pPr marL="2057400" indent="-228600" eaLnBrk="0" hangingPunct="0">
              <a:lnSpc>
                <a:spcPct val="93000"/>
              </a:lnSpc>
              <a:spcBef>
                <a:spcPts val="575"/>
              </a:spcBef>
              <a:buClr>
                <a:srgbClr val="000000"/>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rgbClr val="000000"/>
                </a:solidFill>
                <a:latin typeface="Arial" panose="020B0604020202020204" pitchFamily="34" charset="0"/>
                <a:ea typeface="Arial Unicode MS" pitchFamily="34" charset="-128"/>
              </a:defRPr>
            </a:lvl5pPr>
            <a:lvl6pPr marL="2514600" indent="-228600" defTabSz="449263" eaLnBrk="0" fontAlgn="base" hangingPunct="0">
              <a:lnSpc>
                <a:spcPct val="93000"/>
              </a:lnSpc>
              <a:spcBef>
                <a:spcPts val="575"/>
              </a:spcBef>
              <a:spcAft>
                <a:spcPct val="0"/>
              </a:spcAft>
              <a:buClr>
                <a:srgbClr val="000000"/>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rgbClr val="000000"/>
                </a:solidFill>
                <a:latin typeface="Arial" panose="020B0604020202020204" pitchFamily="34" charset="0"/>
                <a:ea typeface="Arial Unicode MS" pitchFamily="34" charset="-128"/>
              </a:defRPr>
            </a:lvl6pPr>
            <a:lvl7pPr marL="2971800" indent="-228600" defTabSz="449263" eaLnBrk="0" fontAlgn="base" hangingPunct="0">
              <a:lnSpc>
                <a:spcPct val="93000"/>
              </a:lnSpc>
              <a:spcBef>
                <a:spcPts val="575"/>
              </a:spcBef>
              <a:spcAft>
                <a:spcPct val="0"/>
              </a:spcAft>
              <a:buClr>
                <a:srgbClr val="000000"/>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rgbClr val="000000"/>
                </a:solidFill>
                <a:latin typeface="Arial" panose="020B0604020202020204" pitchFamily="34" charset="0"/>
                <a:ea typeface="Arial Unicode MS" pitchFamily="34" charset="-128"/>
              </a:defRPr>
            </a:lvl7pPr>
            <a:lvl8pPr marL="3429000" indent="-228600" defTabSz="449263" eaLnBrk="0" fontAlgn="base" hangingPunct="0">
              <a:lnSpc>
                <a:spcPct val="93000"/>
              </a:lnSpc>
              <a:spcBef>
                <a:spcPts val="575"/>
              </a:spcBef>
              <a:spcAft>
                <a:spcPct val="0"/>
              </a:spcAft>
              <a:buClr>
                <a:srgbClr val="000000"/>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rgbClr val="000000"/>
                </a:solidFill>
                <a:latin typeface="Arial" panose="020B0604020202020204" pitchFamily="34" charset="0"/>
                <a:ea typeface="Arial Unicode MS" pitchFamily="34" charset="-128"/>
              </a:defRPr>
            </a:lvl8pPr>
            <a:lvl9pPr marL="3886200" indent="-228600" defTabSz="449263" eaLnBrk="0" fontAlgn="base" hangingPunct="0">
              <a:lnSpc>
                <a:spcPct val="93000"/>
              </a:lnSpc>
              <a:spcBef>
                <a:spcPts val="575"/>
              </a:spcBef>
              <a:spcAft>
                <a:spcPct val="0"/>
              </a:spcAft>
              <a:buClr>
                <a:srgbClr val="000000"/>
              </a:buClr>
              <a:buSzPct val="45000"/>
              <a:buFont typeface="StarSymbol"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rgbClr val="000000"/>
                </a:solidFill>
                <a:latin typeface="Arial" panose="020B0604020202020204" pitchFamily="34" charset="0"/>
                <a:ea typeface="Arial Unicode MS" pitchFamily="34" charset="-128"/>
              </a:defRPr>
            </a:lvl9pPr>
          </a:lstStyle>
          <a:p>
            <a:pPr eaLnBrk="1" hangingPunct="1">
              <a:lnSpc>
                <a:spcPct val="100000"/>
              </a:lnSpc>
              <a:spcBef>
                <a:spcPts val="500"/>
              </a:spcBef>
              <a:buClrTx/>
              <a:buSzPct val="100000"/>
              <a:buNone/>
            </a:pPr>
            <a:r>
              <a:rPr lang="en-US" altLang="en-US" sz="2400" u="sng" dirty="0">
                <a:solidFill>
                  <a:srgbClr val="993366"/>
                </a:solidFill>
                <a:cs typeface="Lucida Sans Unicode" panose="020B0602030504020204" pitchFamily="34" charset="0"/>
              </a:rPr>
              <a:t>Medical Record consists of </a:t>
            </a:r>
          </a:p>
          <a:p>
            <a:pPr eaLnBrk="1" hangingPunct="1">
              <a:lnSpc>
                <a:spcPct val="100000"/>
              </a:lnSpc>
              <a:spcBef>
                <a:spcPts val="700"/>
              </a:spcBef>
              <a:buClr>
                <a:srgbClr val="FF3399"/>
              </a:buClr>
              <a:buSzPct val="100000"/>
              <a:buFont typeface="Arial" panose="020B0604020202020204" pitchFamily="34" charset="0"/>
              <a:buChar char="•"/>
            </a:pPr>
            <a:r>
              <a:rPr lang="en-US" altLang="en-US" sz="2800" dirty="0">
                <a:solidFill>
                  <a:srgbClr val="0000FF"/>
                </a:solidFill>
                <a:cs typeface="Lucida Sans Unicode" panose="020B0602030504020204" pitchFamily="34" charset="0"/>
              </a:rPr>
              <a:t>History</a:t>
            </a:r>
          </a:p>
          <a:p>
            <a:pPr eaLnBrk="1" hangingPunct="1">
              <a:lnSpc>
                <a:spcPct val="100000"/>
              </a:lnSpc>
              <a:spcBef>
                <a:spcPts val="700"/>
              </a:spcBef>
              <a:buClr>
                <a:srgbClr val="FF3399"/>
              </a:buClr>
              <a:buSzPct val="100000"/>
              <a:buFont typeface="Arial" panose="020B0604020202020204" pitchFamily="34" charset="0"/>
              <a:buChar char="•"/>
            </a:pPr>
            <a:r>
              <a:rPr lang="en-US" altLang="en-US" sz="2800" dirty="0">
                <a:solidFill>
                  <a:srgbClr val="FF3399"/>
                </a:solidFill>
                <a:cs typeface="Lucida Sans Unicode" panose="020B0602030504020204" pitchFamily="34" charset="0"/>
              </a:rPr>
              <a:t>Examination</a:t>
            </a:r>
          </a:p>
          <a:p>
            <a:pPr eaLnBrk="1" hangingPunct="1">
              <a:lnSpc>
                <a:spcPct val="100000"/>
              </a:lnSpc>
              <a:spcBef>
                <a:spcPts val="700"/>
              </a:spcBef>
              <a:buClr>
                <a:srgbClr val="FF3399"/>
              </a:buClr>
              <a:buSzPct val="100000"/>
              <a:buFont typeface="Arial" panose="020B0604020202020204" pitchFamily="34" charset="0"/>
              <a:buChar char="•"/>
            </a:pPr>
            <a:r>
              <a:rPr lang="en-US" altLang="en-US" sz="2800" dirty="0">
                <a:cs typeface="Lucida Sans Unicode" panose="020B0602030504020204" pitchFamily="34" charset="0"/>
              </a:rPr>
              <a:t>Investigations</a:t>
            </a:r>
          </a:p>
          <a:p>
            <a:pPr lvl="1" eaLnBrk="1" hangingPunct="1">
              <a:lnSpc>
                <a:spcPct val="100000"/>
              </a:lnSpc>
              <a:spcBef>
                <a:spcPts val="600"/>
              </a:spcBef>
              <a:buClr>
                <a:srgbClr val="FE1F08"/>
              </a:buClr>
              <a:buSzPct val="100000"/>
              <a:buFont typeface="Arial" panose="020B0604020202020204" pitchFamily="34" charset="0"/>
              <a:buChar char="•"/>
            </a:pPr>
            <a:r>
              <a:rPr lang="en-US" altLang="en-US" sz="2400" dirty="0">
                <a:solidFill>
                  <a:srgbClr val="000080"/>
                </a:solidFill>
                <a:cs typeface="Lucida Sans Unicode" panose="020B0602030504020204" pitchFamily="34" charset="0"/>
              </a:rPr>
              <a:t>Lab</a:t>
            </a:r>
          </a:p>
          <a:p>
            <a:pPr lvl="1" eaLnBrk="1" hangingPunct="1">
              <a:lnSpc>
                <a:spcPct val="100000"/>
              </a:lnSpc>
              <a:spcBef>
                <a:spcPts val="600"/>
              </a:spcBef>
              <a:buClr>
                <a:srgbClr val="FE1F08"/>
              </a:buClr>
              <a:buSzPct val="100000"/>
              <a:buFont typeface="Arial" panose="020B0604020202020204" pitchFamily="34" charset="0"/>
              <a:buChar char="•"/>
            </a:pPr>
            <a:r>
              <a:rPr lang="en-US" altLang="en-US" sz="2400" dirty="0">
                <a:solidFill>
                  <a:srgbClr val="B84700"/>
                </a:solidFill>
                <a:cs typeface="Lucida Sans Unicode" panose="020B0602030504020204" pitchFamily="34" charset="0"/>
              </a:rPr>
              <a:t>X Ray/USG/CT/MR</a:t>
            </a:r>
          </a:p>
          <a:p>
            <a:pPr lvl="1" eaLnBrk="1" hangingPunct="1">
              <a:lnSpc>
                <a:spcPct val="100000"/>
              </a:lnSpc>
              <a:spcBef>
                <a:spcPts val="600"/>
              </a:spcBef>
              <a:buClr>
                <a:srgbClr val="FE1F08"/>
              </a:buClr>
              <a:buSzPct val="100000"/>
              <a:buFont typeface="Arial" panose="020B0604020202020204" pitchFamily="34" charset="0"/>
              <a:buChar char="•"/>
            </a:pPr>
            <a:r>
              <a:rPr lang="en-US" altLang="en-US" sz="2400" dirty="0" err="1">
                <a:solidFill>
                  <a:srgbClr val="FE1F08"/>
                </a:solidFill>
                <a:cs typeface="Lucida Sans Unicode" panose="020B0602030504020204" pitchFamily="34" charset="0"/>
              </a:rPr>
              <a:t>Histo</a:t>
            </a:r>
            <a:r>
              <a:rPr lang="en-US" altLang="en-US" sz="2400" dirty="0">
                <a:solidFill>
                  <a:srgbClr val="FE1F08"/>
                </a:solidFill>
                <a:cs typeface="Lucida Sans Unicode" panose="020B0602030504020204" pitchFamily="34" charset="0"/>
              </a:rPr>
              <a:t>/</a:t>
            </a:r>
            <a:r>
              <a:rPr lang="en-US" altLang="en-US" sz="2400" dirty="0" err="1">
                <a:solidFill>
                  <a:srgbClr val="FE1F08"/>
                </a:solidFill>
                <a:cs typeface="Lucida Sans Unicode" panose="020B0602030504020204" pitchFamily="34" charset="0"/>
              </a:rPr>
              <a:t>Cytopath</a:t>
            </a:r>
            <a:endParaRPr lang="en-US" altLang="en-US" sz="2400" dirty="0">
              <a:solidFill>
                <a:srgbClr val="FE1F08"/>
              </a:solidFill>
              <a:cs typeface="Lucida Sans Unicode" panose="020B0602030504020204" pitchFamily="34" charset="0"/>
            </a:endParaRPr>
          </a:p>
          <a:p>
            <a:pPr lvl="1" eaLnBrk="1" hangingPunct="1">
              <a:lnSpc>
                <a:spcPct val="100000"/>
              </a:lnSpc>
              <a:spcBef>
                <a:spcPts val="600"/>
              </a:spcBef>
              <a:buClr>
                <a:srgbClr val="FE1F08"/>
              </a:buClr>
              <a:buSzPct val="100000"/>
              <a:buFont typeface="Arial" panose="020B0604020202020204" pitchFamily="34" charset="0"/>
              <a:buChar char="•"/>
            </a:pPr>
            <a:r>
              <a:rPr lang="en-US" altLang="en-US" sz="2400" dirty="0">
                <a:cs typeface="Lucida Sans Unicode" panose="020B0602030504020204" pitchFamily="34" charset="0"/>
              </a:rPr>
              <a:t>Others</a:t>
            </a:r>
          </a:p>
          <a:p>
            <a:pPr eaLnBrk="1" hangingPunct="1">
              <a:lnSpc>
                <a:spcPct val="100000"/>
              </a:lnSpc>
              <a:spcBef>
                <a:spcPts val="700"/>
              </a:spcBef>
              <a:buClr>
                <a:srgbClr val="FF3399"/>
              </a:buClr>
              <a:buSzPct val="100000"/>
              <a:buFont typeface="Arial" panose="020B0604020202020204" pitchFamily="34" charset="0"/>
              <a:buChar char="•"/>
            </a:pPr>
            <a:r>
              <a:rPr lang="en-US" altLang="en-US" sz="2800" dirty="0">
                <a:solidFill>
                  <a:srgbClr val="0000FF"/>
                </a:solidFill>
                <a:cs typeface="Lucida Sans Unicode" panose="020B0602030504020204" pitchFamily="34" charset="0"/>
              </a:rPr>
              <a:t>Invasive Procedures</a:t>
            </a:r>
            <a:r>
              <a:rPr lang="en-US" altLang="en-US" sz="2800" dirty="0">
                <a:cs typeface="Lucida Sans Unicode" panose="020B0602030504020204" pitchFamily="34" charset="0"/>
              </a:rPr>
              <a:t> </a:t>
            </a:r>
          </a:p>
        </p:txBody>
      </p:sp>
      <p:sp>
        <p:nvSpPr>
          <p:cNvPr id="16387" name="Text Box 2">
            <a:extLst>
              <a:ext uri="{FF2B5EF4-FFF2-40B4-BE49-F238E27FC236}">
                <a16:creationId xmlns:a16="http://schemas.microsoft.com/office/drawing/2014/main" id="{08F04128-737D-48A7-A197-0E768A1FC311}"/>
              </a:ext>
            </a:extLst>
          </p:cNvPr>
          <p:cNvSpPr txBox="1">
            <a:spLocks noChangeArrowheads="1"/>
          </p:cNvSpPr>
          <p:nvPr/>
        </p:nvSpPr>
        <p:spPr bwMode="auto">
          <a:xfrm>
            <a:off x="6858000" y="1468869"/>
            <a:ext cx="3810000"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1788" indent="-325438" eaLnBrk="0" hangingPunct="0">
              <a:lnSpc>
                <a:spcPct val="93000"/>
              </a:lnSpc>
              <a:spcBef>
                <a:spcPts val="575"/>
              </a:spcBef>
              <a:buClr>
                <a:srgbClr val="0E594D"/>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3200">
                <a:solidFill>
                  <a:srgbClr val="000000"/>
                </a:solidFill>
                <a:latin typeface="Arial" panose="020B0604020202020204" pitchFamily="34" charset="0"/>
                <a:ea typeface="Arial Unicode MS" pitchFamily="34" charset="-128"/>
              </a:defRPr>
            </a:lvl1pPr>
            <a:lvl2pPr marL="742950" indent="-285750" eaLnBrk="0" hangingPunct="0">
              <a:lnSpc>
                <a:spcPct val="93000"/>
              </a:lnSpc>
              <a:spcBef>
                <a:spcPts val="575"/>
              </a:spcBef>
              <a:buClr>
                <a:srgbClr val="000000"/>
              </a:buClr>
              <a:buSzPct val="7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800">
                <a:solidFill>
                  <a:srgbClr val="000000"/>
                </a:solidFill>
                <a:latin typeface="Arial" panose="020B0604020202020204" pitchFamily="34" charset="0"/>
                <a:ea typeface="Arial Unicode MS" pitchFamily="34" charset="-128"/>
              </a:defRPr>
            </a:lvl2pPr>
            <a:lvl3pPr marL="1143000" indent="-228600" eaLnBrk="0" hangingPunct="0">
              <a:lnSpc>
                <a:spcPct val="93000"/>
              </a:lnSpc>
              <a:spcBef>
                <a:spcPts val="575"/>
              </a:spcBef>
              <a:buClr>
                <a:srgbClr val="000000"/>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400">
                <a:solidFill>
                  <a:srgbClr val="000000"/>
                </a:solidFill>
                <a:latin typeface="Arial" panose="020B0604020202020204" pitchFamily="34" charset="0"/>
                <a:ea typeface="Arial Unicode MS" pitchFamily="34" charset="-128"/>
              </a:defRPr>
            </a:lvl3pPr>
            <a:lvl4pPr marL="1600200" indent="-228600" eaLnBrk="0" hangingPunct="0">
              <a:lnSpc>
                <a:spcPct val="93000"/>
              </a:lnSpc>
              <a:spcBef>
                <a:spcPts val="575"/>
              </a:spcBef>
              <a:buClr>
                <a:srgbClr val="000000"/>
              </a:buClr>
              <a:buSzPct val="7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000">
                <a:solidFill>
                  <a:srgbClr val="000000"/>
                </a:solidFill>
                <a:latin typeface="Arial" panose="020B0604020202020204" pitchFamily="34" charset="0"/>
                <a:ea typeface="Arial Unicode MS" pitchFamily="34" charset="-128"/>
              </a:defRPr>
            </a:lvl4pPr>
            <a:lvl5pPr marL="2057400" indent="-228600" eaLnBrk="0" hangingPunct="0">
              <a:lnSpc>
                <a:spcPct val="93000"/>
              </a:lnSpc>
              <a:spcBef>
                <a:spcPts val="575"/>
              </a:spcBef>
              <a:buClr>
                <a:srgbClr val="000000"/>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000">
                <a:solidFill>
                  <a:srgbClr val="000000"/>
                </a:solidFill>
                <a:latin typeface="Arial" panose="020B0604020202020204" pitchFamily="34" charset="0"/>
                <a:ea typeface="Arial Unicode MS" pitchFamily="34" charset="-128"/>
              </a:defRPr>
            </a:lvl5pPr>
            <a:lvl6pPr marL="2514600" indent="-228600" defTabSz="449263" eaLnBrk="0" fontAlgn="base" hangingPunct="0">
              <a:lnSpc>
                <a:spcPct val="93000"/>
              </a:lnSpc>
              <a:spcBef>
                <a:spcPts val="575"/>
              </a:spcBef>
              <a:spcAft>
                <a:spcPct val="0"/>
              </a:spcAft>
              <a:buClr>
                <a:srgbClr val="000000"/>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000">
                <a:solidFill>
                  <a:srgbClr val="000000"/>
                </a:solidFill>
                <a:latin typeface="Arial" panose="020B0604020202020204" pitchFamily="34" charset="0"/>
                <a:ea typeface="Arial Unicode MS" pitchFamily="34" charset="-128"/>
              </a:defRPr>
            </a:lvl6pPr>
            <a:lvl7pPr marL="2971800" indent="-228600" defTabSz="449263" eaLnBrk="0" fontAlgn="base" hangingPunct="0">
              <a:lnSpc>
                <a:spcPct val="93000"/>
              </a:lnSpc>
              <a:spcBef>
                <a:spcPts val="575"/>
              </a:spcBef>
              <a:spcAft>
                <a:spcPct val="0"/>
              </a:spcAft>
              <a:buClr>
                <a:srgbClr val="000000"/>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000">
                <a:solidFill>
                  <a:srgbClr val="000000"/>
                </a:solidFill>
                <a:latin typeface="Arial" panose="020B0604020202020204" pitchFamily="34" charset="0"/>
                <a:ea typeface="Arial Unicode MS" pitchFamily="34" charset="-128"/>
              </a:defRPr>
            </a:lvl7pPr>
            <a:lvl8pPr marL="3429000" indent="-228600" defTabSz="449263" eaLnBrk="0" fontAlgn="base" hangingPunct="0">
              <a:lnSpc>
                <a:spcPct val="93000"/>
              </a:lnSpc>
              <a:spcBef>
                <a:spcPts val="575"/>
              </a:spcBef>
              <a:spcAft>
                <a:spcPct val="0"/>
              </a:spcAft>
              <a:buClr>
                <a:srgbClr val="000000"/>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000">
                <a:solidFill>
                  <a:srgbClr val="000000"/>
                </a:solidFill>
                <a:latin typeface="Arial" panose="020B0604020202020204" pitchFamily="34" charset="0"/>
                <a:ea typeface="Arial Unicode MS" pitchFamily="34" charset="-128"/>
              </a:defRPr>
            </a:lvl8pPr>
            <a:lvl9pPr marL="3886200" indent="-228600" defTabSz="449263" eaLnBrk="0" fontAlgn="base" hangingPunct="0">
              <a:lnSpc>
                <a:spcPct val="93000"/>
              </a:lnSpc>
              <a:spcBef>
                <a:spcPts val="575"/>
              </a:spcBef>
              <a:spcAft>
                <a:spcPct val="0"/>
              </a:spcAft>
              <a:buClr>
                <a:srgbClr val="000000"/>
              </a:buClr>
              <a:buSzPct val="45000"/>
              <a:buFont typeface="StarSymbo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sz="2000">
                <a:solidFill>
                  <a:srgbClr val="000000"/>
                </a:solidFill>
                <a:latin typeface="Arial" panose="020B0604020202020204" pitchFamily="34" charset="0"/>
                <a:ea typeface="Arial Unicode MS" pitchFamily="34" charset="-128"/>
              </a:defRPr>
            </a:lvl9pPr>
          </a:lstStyle>
          <a:p>
            <a:pPr algn="ctr" eaLnBrk="1" hangingPunct="1">
              <a:lnSpc>
                <a:spcPct val="100000"/>
              </a:lnSpc>
              <a:spcBef>
                <a:spcPts val="1250"/>
              </a:spcBef>
              <a:buClrTx/>
              <a:buSzPct val="100000"/>
              <a:buNone/>
            </a:pPr>
            <a:r>
              <a:rPr lang="en-US" altLang="en-US" sz="2400" u="sng">
                <a:solidFill>
                  <a:srgbClr val="800000"/>
                </a:solidFill>
                <a:cs typeface="Lucida Sans Unicode" panose="020B0602030504020204" pitchFamily="34" charset="0"/>
              </a:rPr>
              <a:t>Digital Component</a:t>
            </a:r>
          </a:p>
          <a:p>
            <a:pPr marL="6350" indent="0" algn="ctr" eaLnBrk="1" hangingPunct="1">
              <a:lnSpc>
                <a:spcPct val="100000"/>
              </a:lnSpc>
              <a:spcBef>
                <a:spcPts val="600"/>
              </a:spcBef>
              <a:buClr>
                <a:srgbClr val="FFCC00"/>
              </a:buClr>
              <a:buSzPct val="100000"/>
              <a:buNone/>
            </a:pPr>
            <a:r>
              <a:rPr lang="en-US" altLang="en-US" sz="2800">
                <a:cs typeface="Lucida Sans Unicode" panose="020B0602030504020204" pitchFamily="34" charset="0"/>
              </a:rPr>
              <a:t>Text</a:t>
            </a:r>
          </a:p>
          <a:p>
            <a:pPr marL="6350" indent="0" algn="ctr" eaLnBrk="1" hangingPunct="1">
              <a:lnSpc>
                <a:spcPct val="100000"/>
              </a:lnSpc>
              <a:spcBef>
                <a:spcPts val="1750"/>
              </a:spcBef>
              <a:buClr>
                <a:srgbClr val="FFCC00"/>
              </a:buClr>
              <a:buSzPct val="100000"/>
              <a:buNone/>
            </a:pPr>
            <a:r>
              <a:rPr lang="en-US" altLang="en-US" sz="2800">
                <a:cs typeface="Lucida Sans Unicode" panose="020B0602030504020204" pitchFamily="34" charset="0"/>
              </a:rPr>
              <a:t>Images</a:t>
            </a:r>
          </a:p>
          <a:p>
            <a:pPr marL="6350" indent="0" algn="ctr" eaLnBrk="1" hangingPunct="1">
              <a:lnSpc>
                <a:spcPct val="100000"/>
              </a:lnSpc>
              <a:spcBef>
                <a:spcPts val="1750"/>
              </a:spcBef>
              <a:buClr>
                <a:srgbClr val="FFCC00"/>
              </a:buClr>
              <a:buSzPct val="100000"/>
              <a:buNone/>
            </a:pPr>
            <a:r>
              <a:rPr lang="en-US" altLang="en-US" sz="2800">
                <a:cs typeface="Lucida Sans Unicode" panose="020B0602030504020204" pitchFamily="34" charset="0"/>
              </a:rPr>
              <a:t>Sounds</a:t>
            </a:r>
          </a:p>
          <a:p>
            <a:pPr marL="6350" indent="0" algn="ctr" eaLnBrk="1" hangingPunct="1">
              <a:lnSpc>
                <a:spcPct val="100000"/>
              </a:lnSpc>
              <a:spcBef>
                <a:spcPts val="1750"/>
              </a:spcBef>
              <a:buClr>
                <a:srgbClr val="FFCC00"/>
              </a:buClr>
              <a:buSzPct val="100000"/>
              <a:buNone/>
            </a:pPr>
            <a:r>
              <a:rPr lang="en-US" altLang="en-US" sz="2800">
                <a:cs typeface="Lucida Sans Unicode" panose="020B0602030504020204" pitchFamily="34" charset="0"/>
              </a:rPr>
              <a:t>Video Clips</a:t>
            </a:r>
          </a:p>
          <a:p>
            <a:pPr marL="6350" indent="0" algn="ctr" eaLnBrk="1" hangingPunct="1">
              <a:lnSpc>
                <a:spcPct val="100000"/>
              </a:lnSpc>
              <a:spcBef>
                <a:spcPts val="1750"/>
              </a:spcBef>
              <a:buClr>
                <a:srgbClr val="FFCC00"/>
              </a:buClr>
              <a:buSzPct val="100000"/>
              <a:buNone/>
            </a:pPr>
            <a:r>
              <a:rPr lang="en-US" altLang="en-US" sz="2800">
                <a:cs typeface="Lucida Sans Unicode" panose="020B0602030504020204" pitchFamily="34" charset="0"/>
              </a:rPr>
              <a:t>Wave Forms</a:t>
            </a:r>
          </a:p>
          <a:p>
            <a:pPr marL="6350" indent="0" algn="ctr" eaLnBrk="1" hangingPunct="1">
              <a:lnSpc>
                <a:spcPct val="100000"/>
              </a:lnSpc>
              <a:spcBef>
                <a:spcPts val="1750"/>
              </a:spcBef>
              <a:buClr>
                <a:srgbClr val="FFCC00"/>
              </a:buClr>
              <a:buSzPct val="100000"/>
              <a:buNone/>
            </a:pPr>
            <a:r>
              <a:rPr lang="en-US" altLang="en-US" sz="2800">
                <a:solidFill>
                  <a:srgbClr val="002060"/>
                </a:solidFill>
                <a:cs typeface="Lucida Sans Unicode" panose="020B0602030504020204" pitchFamily="34" charset="0"/>
              </a:rPr>
              <a:t>Video Conference </a:t>
            </a:r>
          </a:p>
          <a:p>
            <a:pPr marL="6350" indent="0" algn="ctr" eaLnBrk="1" hangingPunct="1">
              <a:lnSpc>
                <a:spcPct val="100000"/>
              </a:lnSpc>
              <a:spcBef>
                <a:spcPts val="0"/>
              </a:spcBef>
              <a:buClr>
                <a:srgbClr val="FFCC00"/>
              </a:buClr>
              <a:buSzPct val="100000"/>
              <a:buNone/>
            </a:pPr>
            <a:r>
              <a:rPr lang="en-US" altLang="en-US" sz="1600" i="1">
                <a:solidFill>
                  <a:srgbClr val="002060"/>
                </a:solidFill>
                <a:cs typeface="Lucida Sans Unicode" panose="020B0602030504020204" pitchFamily="34" charset="0"/>
              </a:rPr>
              <a:t>Very High Bandwidth</a:t>
            </a:r>
            <a:endParaRPr lang="en-US" altLang="en-US" sz="2000" i="1">
              <a:solidFill>
                <a:srgbClr val="002060"/>
              </a:solidFill>
              <a:cs typeface="Lucida Sans Unicode" panose="020B0602030504020204" pitchFamily="34" charset="0"/>
            </a:endParaRPr>
          </a:p>
        </p:txBody>
      </p:sp>
      <p:sp>
        <p:nvSpPr>
          <p:cNvPr id="16388" name="Line 3">
            <a:extLst>
              <a:ext uri="{FF2B5EF4-FFF2-40B4-BE49-F238E27FC236}">
                <a16:creationId xmlns:a16="http://schemas.microsoft.com/office/drawing/2014/main" id="{032B6669-F82E-494B-B2FD-E8A7E1C79F84}"/>
              </a:ext>
            </a:extLst>
          </p:cNvPr>
          <p:cNvSpPr>
            <a:spLocks noChangeShapeType="1"/>
          </p:cNvSpPr>
          <p:nvPr/>
        </p:nvSpPr>
        <p:spPr bwMode="auto">
          <a:xfrm>
            <a:off x="4114800" y="2195944"/>
            <a:ext cx="3733800" cy="1588"/>
          </a:xfrm>
          <a:prstGeom prst="line">
            <a:avLst/>
          </a:prstGeom>
          <a:noFill/>
          <a:ln w="12600">
            <a:solidFill>
              <a:srgbClr val="0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89" name="Line 4">
            <a:extLst>
              <a:ext uri="{FF2B5EF4-FFF2-40B4-BE49-F238E27FC236}">
                <a16:creationId xmlns:a16="http://schemas.microsoft.com/office/drawing/2014/main" id="{F528DC76-E8FD-4355-B416-E9AF1A0F1874}"/>
              </a:ext>
            </a:extLst>
          </p:cNvPr>
          <p:cNvSpPr>
            <a:spLocks noChangeShapeType="1"/>
          </p:cNvSpPr>
          <p:nvPr/>
        </p:nvSpPr>
        <p:spPr bwMode="auto">
          <a:xfrm flipV="1">
            <a:off x="4724400" y="2176895"/>
            <a:ext cx="3124200" cy="492125"/>
          </a:xfrm>
          <a:prstGeom prst="line">
            <a:avLst/>
          </a:prstGeom>
          <a:noFill/>
          <a:ln w="9360">
            <a:solidFill>
              <a:srgbClr val="FF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0" name="Line 5">
            <a:extLst>
              <a:ext uri="{FF2B5EF4-FFF2-40B4-BE49-F238E27FC236}">
                <a16:creationId xmlns:a16="http://schemas.microsoft.com/office/drawing/2014/main" id="{F14FCF53-402A-467F-902C-133D56432E6B}"/>
              </a:ext>
            </a:extLst>
          </p:cNvPr>
          <p:cNvSpPr>
            <a:spLocks noChangeShapeType="1"/>
          </p:cNvSpPr>
          <p:nvPr/>
        </p:nvSpPr>
        <p:spPr bwMode="auto">
          <a:xfrm>
            <a:off x="4724400" y="2718232"/>
            <a:ext cx="3124200" cy="228600"/>
          </a:xfrm>
          <a:prstGeom prst="line">
            <a:avLst/>
          </a:prstGeom>
          <a:noFill/>
          <a:ln w="9360">
            <a:solidFill>
              <a:srgbClr val="FF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1" name="Line 6">
            <a:extLst>
              <a:ext uri="{FF2B5EF4-FFF2-40B4-BE49-F238E27FC236}">
                <a16:creationId xmlns:a16="http://schemas.microsoft.com/office/drawing/2014/main" id="{E27E929C-5155-40D5-91CF-37BF0664475E}"/>
              </a:ext>
            </a:extLst>
          </p:cNvPr>
          <p:cNvSpPr>
            <a:spLocks noChangeShapeType="1"/>
          </p:cNvSpPr>
          <p:nvPr/>
        </p:nvSpPr>
        <p:spPr bwMode="auto">
          <a:xfrm>
            <a:off x="4724400" y="2718231"/>
            <a:ext cx="3173186" cy="762001"/>
          </a:xfrm>
          <a:prstGeom prst="line">
            <a:avLst/>
          </a:prstGeom>
          <a:noFill/>
          <a:ln w="9360">
            <a:solidFill>
              <a:srgbClr val="FF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2" name="Line 7">
            <a:extLst>
              <a:ext uri="{FF2B5EF4-FFF2-40B4-BE49-F238E27FC236}">
                <a16:creationId xmlns:a16="http://schemas.microsoft.com/office/drawing/2014/main" id="{C84D7D4D-5B13-45B1-A206-0E1C69D6E427}"/>
              </a:ext>
            </a:extLst>
          </p:cNvPr>
          <p:cNvSpPr>
            <a:spLocks noChangeShapeType="1"/>
          </p:cNvSpPr>
          <p:nvPr/>
        </p:nvSpPr>
        <p:spPr bwMode="auto">
          <a:xfrm flipV="1">
            <a:off x="3733800" y="2178483"/>
            <a:ext cx="4114800" cy="1482725"/>
          </a:xfrm>
          <a:prstGeom prst="line">
            <a:avLst/>
          </a:prstGeom>
          <a:noFill/>
          <a:ln w="9360">
            <a:solidFill>
              <a:srgbClr val="0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3" name="Line 8">
            <a:extLst>
              <a:ext uri="{FF2B5EF4-FFF2-40B4-BE49-F238E27FC236}">
                <a16:creationId xmlns:a16="http://schemas.microsoft.com/office/drawing/2014/main" id="{376822E4-400F-4007-A65C-B841AA07EE75}"/>
              </a:ext>
            </a:extLst>
          </p:cNvPr>
          <p:cNvSpPr>
            <a:spLocks noChangeShapeType="1"/>
          </p:cNvSpPr>
          <p:nvPr/>
        </p:nvSpPr>
        <p:spPr bwMode="auto">
          <a:xfrm>
            <a:off x="4724400" y="2718232"/>
            <a:ext cx="3124200" cy="1447800"/>
          </a:xfrm>
          <a:prstGeom prst="line">
            <a:avLst/>
          </a:prstGeom>
          <a:noFill/>
          <a:ln w="9360">
            <a:solidFill>
              <a:srgbClr val="FF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4" name="Line 9">
            <a:extLst>
              <a:ext uri="{FF2B5EF4-FFF2-40B4-BE49-F238E27FC236}">
                <a16:creationId xmlns:a16="http://schemas.microsoft.com/office/drawing/2014/main" id="{9CC9262F-312E-4831-A2B3-15F88E0C27E2}"/>
              </a:ext>
            </a:extLst>
          </p:cNvPr>
          <p:cNvSpPr>
            <a:spLocks noChangeShapeType="1"/>
          </p:cNvSpPr>
          <p:nvPr/>
        </p:nvSpPr>
        <p:spPr bwMode="auto">
          <a:xfrm flipV="1">
            <a:off x="5562600" y="2927783"/>
            <a:ext cx="2286000" cy="1254125"/>
          </a:xfrm>
          <a:prstGeom prst="line">
            <a:avLst/>
          </a:prstGeom>
          <a:noFill/>
          <a:ln w="9360">
            <a:solidFill>
              <a:srgbClr val="66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5" name="Line 10">
            <a:extLst>
              <a:ext uri="{FF2B5EF4-FFF2-40B4-BE49-F238E27FC236}">
                <a16:creationId xmlns:a16="http://schemas.microsoft.com/office/drawing/2014/main" id="{613DF205-8901-42A1-B75F-884BCBBCF479}"/>
              </a:ext>
            </a:extLst>
          </p:cNvPr>
          <p:cNvSpPr>
            <a:spLocks noChangeShapeType="1"/>
          </p:cNvSpPr>
          <p:nvPr/>
        </p:nvSpPr>
        <p:spPr bwMode="auto">
          <a:xfrm flipV="1">
            <a:off x="5562600" y="4156438"/>
            <a:ext cx="2209800" cy="9594"/>
          </a:xfrm>
          <a:prstGeom prst="line">
            <a:avLst/>
          </a:prstGeom>
          <a:noFill/>
          <a:ln w="9360">
            <a:solidFill>
              <a:srgbClr val="66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6" name="Line 11">
            <a:extLst>
              <a:ext uri="{FF2B5EF4-FFF2-40B4-BE49-F238E27FC236}">
                <a16:creationId xmlns:a16="http://schemas.microsoft.com/office/drawing/2014/main" id="{08236C06-4B4C-4706-999B-DB85974F8B97}"/>
              </a:ext>
            </a:extLst>
          </p:cNvPr>
          <p:cNvSpPr>
            <a:spLocks noChangeShapeType="1"/>
          </p:cNvSpPr>
          <p:nvPr/>
        </p:nvSpPr>
        <p:spPr bwMode="auto">
          <a:xfrm flipV="1">
            <a:off x="6047014" y="4762546"/>
            <a:ext cx="1447800" cy="633413"/>
          </a:xfrm>
          <a:prstGeom prst="line">
            <a:avLst/>
          </a:prstGeom>
          <a:noFill/>
          <a:ln w="936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7" name="Line 12">
            <a:extLst>
              <a:ext uri="{FF2B5EF4-FFF2-40B4-BE49-F238E27FC236}">
                <a16:creationId xmlns:a16="http://schemas.microsoft.com/office/drawing/2014/main" id="{62F5AF0F-A6B5-4C17-84D3-34AA96FDC0B2}"/>
              </a:ext>
            </a:extLst>
          </p:cNvPr>
          <p:cNvSpPr>
            <a:spLocks noChangeShapeType="1"/>
          </p:cNvSpPr>
          <p:nvPr/>
        </p:nvSpPr>
        <p:spPr bwMode="auto">
          <a:xfrm>
            <a:off x="6019800" y="5326494"/>
            <a:ext cx="1191986" cy="134937"/>
          </a:xfrm>
          <a:prstGeom prst="line">
            <a:avLst/>
          </a:prstGeom>
          <a:noFill/>
          <a:ln w="936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8" name="Line 13">
            <a:extLst>
              <a:ext uri="{FF2B5EF4-FFF2-40B4-BE49-F238E27FC236}">
                <a16:creationId xmlns:a16="http://schemas.microsoft.com/office/drawing/2014/main" id="{FB126914-9BAF-496C-A04A-642F0025BA36}"/>
              </a:ext>
            </a:extLst>
          </p:cNvPr>
          <p:cNvSpPr>
            <a:spLocks noChangeShapeType="1"/>
          </p:cNvSpPr>
          <p:nvPr/>
        </p:nvSpPr>
        <p:spPr bwMode="auto">
          <a:xfrm flipV="1">
            <a:off x="6019800" y="2929370"/>
            <a:ext cx="1828800" cy="2397125"/>
          </a:xfrm>
          <a:prstGeom prst="line">
            <a:avLst/>
          </a:prstGeom>
          <a:noFill/>
          <a:ln w="936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99" name="Line 14">
            <a:extLst>
              <a:ext uri="{FF2B5EF4-FFF2-40B4-BE49-F238E27FC236}">
                <a16:creationId xmlns:a16="http://schemas.microsoft.com/office/drawing/2014/main" id="{B8E45B28-3238-4FAB-B153-525986DF786D}"/>
              </a:ext>
            </a:extLst>
          </p:cNvPr>
          <p:cNvSpPr>
            <a:spLocks noChangeShapeType="1"/>
          </p:cNvSpPr>
          <p:nvPr/>
        </p:nvSpPr>
        <p:spPr bwMode="auto">
          <a:xfrm flipV="1">
            <a:off x="4114800" y="4834370"/>
            <a:ext cx="3630386" cy="180974"/>
          </a:xfrm>
          <a:prstGeom prst="line">
            <a:avLst/>
          </a:prstGeom>
          <a:noFill/>
          <a:ln w="936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400" name="Line 15">
            <a:extLst>
              <a:ext uri="{FF2B5EF4-FFF2-40B4-BE49-F238E27FC236}">
                <a16:creationId xmlns:a16="http://schemas.microsoft.com/office/drawing/2014/main" id="{396ACA10-7D66-43D5-98BE-51624CBF4D1B}"/>
              </a:ext>
            </a:extLst>
          </p:cNvPr>
          <p:cNvSpPr>
            <a:spLocks noChangeShapeType="1"/>
          </p:cNvSpPr>
          <p:nvPr/>
        </p:nvSpPr>
        <p:spPr bwMode="auto">
          <a:xfrm>
            <a:off x="4675414" y="2737280"/>
            <a:ext cx="3173186" cy="2511858"/>
          </a:xfrm>
          <a:prstGeom prst="line">
            <a:avLst/>
          </a:prstGeom>
          <a:noFill/>
          <a:ln w="9360">
            <a:solidFill>
              <a:srgbClr val="FF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401" name="Line 16">
            <a:extLst>
              <a:ext uri="{FF2B5EF4-FFF2-40B4-BE49-F238E27FC236}">
                <a16:creationId xmlns:a16="http://schemas.microsoft.com/office/drawing/2014/main" id="{788C1AA0-A2AE-4BB3-BAF8-EA0E06343E35}"/>
              </a:ext>
            </a:extLst>
          </p:cNvPr>
          <p:cNvSpPr>
            <a:spLocks noChangeShapeType="1"/>
          </p:cNvSpPr>
          <p:nvPr/>
        </p:nvSpPr>
        <p:spPr bwMode="auto">
          <a:xfrm>
            <a:off x="3733800" y="3643744"/>
            <a:ext cx="3733800" cy="1665288"/>
          </a:xfrm>
          <a:prstGeom prst="line">
            <a:avLst/>
          </a:prstGeom>
          <a:noFill/>
          <a:ln w="9360">
            <a:solidFill>
              <a:srgbClr val="0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402" name="Line 17">
            <a:extLst>
              <a:ext uri="{FF2B5EF4-FFF2-40B4-BE49-F238E27FC236}">
                <a16:creationId xmlns:a16="http://schemas.microsoft.com/office/drawing/2014/main" id="{EC87E17B-8A79-4108-91D5-3C3ED4BE2B85}"/>
              </a:ext>
            </a:extLst>
          </p:cNvPr>
          <p:cNvSpPr>
            <a:spLocks noChangeShapeType="1"/>
          </p:cNvSpPr>
          <p:nvPr/>
        </p:nvSpPr>
        <p:spPr bwMode="auto">
          <a:xfrm flipV="1">
            <a:off x="5105400" y="3081770"/>
            <a:ext cx="2514600" cy="1482725"/>
          </a:xfrm>
          <a:prstGeom prst="line">
            <a:avLst/>
          </a:prstGeom>
          <a:noFill/>
          <a:ln w="9360">
            <a:solidFill>
              <a:srgbClr val="FE1F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403" name="Line 18">
            <a:extLst>
              <a:ext uri="{FF2B5EF4-FFF2-40B4-BE49-F238E27FC236}">
                <a16:creationId xmlns:a16="http://schemas.microsoft.com/office/drawing/2014/main" id="{A76E3480-C80B-47FF-806D-4DDCBC815EA6}"/>
              </a:ext>
            </a:extLst>
          </p:cNvPr>
          <p:cNvSpPr>
            <a:spLocks noChangeShapeType="1"/>
          </p:cNvSpPr>
          <p:nvPr/>
        </p:nvSpPr>
        <p:spPr bwMode="auto">
          <a:xfrm flipV="1">
            <a:off x="5181600" y="4150156"/>
            <a:ext cx="2590800" cy="396876"/>
          </a:xfrm>
          <a:prstGeom prst="line">
            <a:avLst/>
          </a:prstGeom>
          <a:noFill/>
          <a:ln w="9360">
            <a:solidFill>
              <a:srgbClr val="FE1F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404" name="Rectangle 19">
            <a:extLst>
              <a:ext uri="{FF2B5EF4-FFF2-40B4-BE49-F238E27FC236}">
                <a16:creationId xmlns:a16="http://schemas.microsoft.com/office/drawing/2014/main" id="{C9E36ABE-7EB9-49BC-8701-0971A328CFF7}"/>
              </a:ext>
            </a:extLst>
          </p:cNvPr>
          <p:cNvSpPr>
            <a:spLocks noGrp="1" noChangeArrowheads="1"/>
          </p:cNvSpPr>
          <p:nvPr>
            <p:ph type="title" idx="4294967295"/>
          </p:nvPr>
        </p:nvSpPr>
        <p:spPr>
          <a:xfrm>
            <a:off x="2209801" y="202407"/>
            <a:ext cx="9453341" cy="1222375"/>
          </a:xfrm>
        </p:spPr>
        <p:txBody>
          <a:bodyP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a:t>Store &amp; Forward process </a:t>
            </a:r>
            <a:br>
              <a:rPr lang="en-US" altLang="en-US" sz="3600"/>
            </a:br>
            <a:r>
              <a:rPr lang="en-US" altLang="en-US" sz="3600" i="1"/>
              <a:t>– Convert record to electronic format</a:t>
            </a:r>
          </a:p>
        </p:txBody>
      </p:sp>
      <p:sp>
        <p:nvSpPr>
          <p:cNvPr id="21" name="Line 12">
            <a:extLst>
              <a:ext uri="{FF2B5EF4-FFF2-40B4-BE49-F238E27FC236}">
                <a16:creationId xmlns:a16="http://schemas.microsoft.com/office/drawing/2014/main" id="{50CC0565-435F-4912-B3F7-053E5C68B7CF}"/>
              </a:ext>
            </a:extLst>
          </p:cNvPr>
          <p:cNvSpPr>
            <a:spLocks noChangeShapeType="1"/>
          </p:cNvSpPr>
          <p:nvPr/>
        </p:nvSpPr>
        <p:spPr bwMode="auto">
          <a:xfrm flipV="1">
            <a:off x="6019800" y="4196196"/>
            <a:ext cx="1752600" cy="1152594"/>
          </a:xfrm>
          <a:prstGeom prst="line">
            <a:avLst/>
          </a:prstGeom>
          <a:noFill/>
          <a:ln w="936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3" name="Straight Arrow Connector 2">
            <a:extLst>
              <a:ext uri="{FF2B5EF4-FFF2-40B4-BE49-F238E27FC236}">
                <a16:creationId xmlns:a16="http://schemas.microsoft.com/office/drawing/2014/main" id="{0F994EAB-E9F2-4001-AD0E-A9272477AAEF}"/>
              </a:ext>
            </a:extLst>
          </p:cNvPr>
          <p:cNvCxnSpPr>
            <a:cxnSpLocks/>
          </p:cNvCxnSpPr>
          <p:nvPr/>
        </p:nvCxnSpPr>
        <p:spPr>
          <a:xfrm flipV="1">
            <a:off x="9296400" y="2011278"/>
            <a:ext cx="723900" cy="16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7A7FD94-0B04-4C59-8C85-1C095CB9AD9D}"/>
              </a:ext>
            </a:extLst>
          </p:cNvPr>
          <p:cNvSpPr/>
          <p:nvPr/>
        </p:nvSpPr>
        <p:spPr>
          <a:xfrm>
            <a:off x="10303328" y="2622913"/>
            <a:ext cx="337458" cy="2267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288000" tIns="180000" rIns="108000" bIns="108000" rtlCol="0" anchor="ctr"/>
          <a:lstStyle/>
          <a:p>
            <a:pPr algn="ctr"/>
            <a:r>
              <a:rPr lang="en-US" altLang="en-US" i="1">
                <a:solidFill>
                  <a:schemeClr val="tx1"/>
                </a:solidFill>
                <a:cs typeface="Lucida Sans Unicode" panose="020B0602030504020204" pitchFamily="34" charset="0"/>
              </a:rPr>
              <a:t>High Bandwidth</a:t>
            </a:r>
          </a:p>
          <a:p>
            <a:pPr algn="ctr"/>
            <a:endParaRPr lang="en-IN">
              <a:solidFill>
                <a:schemeClr val="tx1"/>
              </a:solidFill>
            </a:endParaRPr>
          </a:p>
        </p:txBody>
      </p:sp>
      <p:sp>
        <p:nvSpPr>
          <p:cNvPr id="5" name="Rectangle 4">
            <a:extLst>
              <a:ext uri="{FF2B5EF4-FFF2-40B4-BE49-F238E27FC236}">
                <a16:creationId xmlns:a16="http://schemas.microsoft.com/office/drawing/2014/main" id="{D9A1D186-5FAB-445C-B7FE-6FAFC94BC34C}"/>
              </a:ext>
            </a:extLst>
          </p:cNvPr>
          <p:cNvSpPr/>
          <p:nvPr/>
        </p:nvSpPr>
        <p:spPr>
          <a:xfrm>
            <a:off x="9982200" y="1826612"/>
            <a:ext cx="1690335" cy="369332"/>
          </a:xfrm>
          <a:prstGeom prst="rect">
            <a:avLst/>
          </a:prstGeom>
        </p:spPr>
        <p:txBody>
          <a:bodyPr wrap="none">
            <a:spAutoFit/>
          </a:bodyPr>
          <a:lstStyle/>
          <a:p>
            <a:pPr marL="6350" algn="ctr">
              <a:buClr>
                <a:srgbClr val="FFCC00"/>
              </a:buClr>
              <a:buSzPct val="100000"/>
            </a:pPr>
            <a:r>
              <a:rPr lang="en-US" altLang="en-US" i="1">
                <a:solidFill>
                  <a:srgbClr val="002060"/>
                </a:solidFill>
                <a:cs typeface="Lucida Sans Unicode" panose="020B0602030504020204" pitchFamily="34" charset="0"/>
              </a:rPr>
              <a:t>Low Bandwidth</a:t>
            </a:r>
            <a:endParaRPr lang="en-US" altLang="en-US" sz="2400" i="1">
              <a:solidFill>
                <a:srgbClr val="002060"/>
              </a:solidFill>
              <a:cs typeface="Lucida Sans Unicode" panose="020B0602030504020204" pitchFamily="34" charset="0"/>
            </a:endParaRPr>
          </a:p>
        </p:txBody>
      </p:sp>
      <p:cxnSp>
        <p:nvCxnSpPr>
          <p:cNvPr id="8" name="Straight Arrow Connector 7">
            <a:extLst>
              <a:ext uri="{FF2B5EF4-FFF2-40B4-BE49-F238E27FC236}">
                <a16:creationId xmlns:a16="http://schemas.microsoft.com/office/drawing/2014/main" id="{EAB413A6-F528-416F-9320-177043BE1D34}"/>
              </a:ext>
            </a:extLst>
          </p:cNvPr>
          <p:cNvCxnSpPr>
            <a:cxnSpLocks/>
          </p:cNvCxnSpPr>
          <p:nvPr/>
        </p:nvCxnSpPr>
        <p:spPr>
          <a:xfrm>
            <a:off x="10270671" y="2588374"/>
            <a:ext cx="5443" cy="2336483"/>
          </a:xfrm>
          <a:prstGeom prst="straightConnector1">
            <a:avLst/>
          </a:prstGeom>
          <a:ln w="2857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2CCA3E-2BB8-4369-B633-CCD78EAE4AB6}"/>
              </a:ext>
            </a:extLst>
          </p:cNvPr>
          <p:cNvPicPr>
            <a:picLocks noChangeAspect="1"/>
          </p:cNvPicPr>
          <p:nvPr/>
        </p:nvPicPr>
        <p:blipFill>
          <a:blip r:embed="rId3"/>
          <a:stretch>
            <a:fillRect/>
          </a:stretch>
        </p:blipFill>
        <p:spPr>
          <a:xfrm>
            <a:off x="1747804" y="1262997"/>
            <a:ext cx="9280337" cy="5595003"/>
          </a:xfrm>
          <a:prstGeom prst="rect">
            <a:avLst/>
          </a:prstGeom>
        </p:spPr>
      </p:pic>
      <p:sp>
        <p:nvSpPr>
          <p:cNvPr id="2" name="Title 1">
            <a:extLst>
              <a:ext uri="{FF2B5EF4-FFF2-40B4-BE49-F238E27FC236}">
                <a16:creationId xmlns:a16="http://schemas.microsoft.com/office/drawing/2014/main" id="{FE03782C-5139-4046-812A-B6F59308EAE9}"/>
              </a:ext>
            </a:extLst>
          </p:cNvPr>
          <p:cNvSpPr>
            <a:spLocks noGrp="1"/>
          </p:cNvSpPr>
          <p:nvPr>
            <p:ph type="title"/>
          </p:nvPr>
        </p:nvSpPr>
        <p:spPr>
          <a:xfrm>
            <a:off x="1930245" y="126472"/>
            <a:ext cx="9603537" cy="1325563"/>
          </a:xfrm>
        </p:spPr>
        <p:txBody>
          <a:bodyPr/>
          <a:lstStyle/>
          <a:p>
            <a:r>
              <a:rPr lang="en-IN" dirty="0"/>
              <a:t>Classification as per TSG</a:t>
            </a:r>
          </a:p>
        </p:txBody>
      </p:sp>
      <p:sp>
        <p:nvSpPr>
          <p:cNvPr id="4" name="TextBox 3">
            <a:extLst>
              <a:ext uri="{FF2B5EF4-FFF2-40B4-BE49-F238E27FC236}">
                <a16:creationId xmlns:a16="http://schemas.microsoft.com/office/drawing/2014/main" id="{3F11A9AE-2056-4648-99DF-21008E9B0B7E}"/>
              </a:ext>
            </a:extLst>
          </p:cNvPr>
          <p:cNvSpPr txBox="1"/>
          <p:nvPr/>
        </p:nvSpPr>
        <p:spPr>
          <a:xfrm>
            <a:off x="3027509" y="3305806"/>
            <a:ext cx="6354695" cy="369332"/>
          </a:xfrm>
          <a:prstGeom prst="rect">
            <a:avLst/>
          </a:prstGeom>
          <a:noFill/>
        </p:spPr>
        <p:txBody>
          <a:bodyPr wrap="square" rtlCol="0">
            <a:spAutoFit/>
          </a:bodyPr>
          <a:lstStyle/>
          <a:p>
            <a:pPr algn="ctr"/>
            <a:r>
              <a:rPr lang="en-IN" dirty="0">
                <a:solidFill>
                  <a:srgbClr val="0070C0"/>
                </a:solidFill>
              </a:rPr>
              <a:t>Patient to doctor -here restrictions and ethics apply more strongly</a:t>
            </a:r>
          </a:p>
        </p:txBody>
      </p:sp>
    </p:spTree>
    <p:extLst>
      <p:ext uri="{BB962C8B-B14F-4D97-AF65-F5344CB8AC3E}">
        <p14:creationId xmlns:p14="http://schemas.microsoft.com/office/powerpoint/2010/main" val="2071676800"/>
      </p:ext>
    </p:extLst>
  </p:cSld>
  <p:clrMapOvr>
    <a:masterClrMapping/>
  </p:clrMapOvr>
  <p:transition spd="slow">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894528" y="2695584"/>
            <a:ext cx="9015959" cy="914400"/>
          </a:xfrm>
          <a:prstGeom prst="rect">
            <a:avLst/>
          </a:prstGeom>
          <a:noFill/>
          <a:ln w="9360">
            <a:solidFill>
              <a:srgbClr val="FFFF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90000" tIns="46800" rIns="90000" bIns="46800" anchor="ctr">
            <a:flatTx/>
          </a:bodyPr>
          <a:lstStyle/>
          <a:p>
            <a:pPr algn="ctr">
              <a:lnSpc>
                <a:spcPts val="236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80"/>
                </a:solidFill>
                <a:latin typeface="Arial Narrow" pitchFamily="32" charset="0"/>
                <a:ea typeface="Lucida Sans Unicode" pitchFamily="32" charset="0"/>
                <a:cs typeface="Lucida Sans Unicode" pitchFamily="32" charset="0"/>
              </a:rPr>
              <a:t>Patient to Doctor</a:t>
            </a:r>
            <a:endParaRPr lang="en-GB" sz="2000">
              <a:solidFill>
                <a:srgbClr val="000080"/>
              </a:solidFill>
              <a:latin typeface="Arial Narrow" pitchFamily="32" charset="0"/>
              <a:ea typeface="Lucida Sans Unicode" pitchFamily="32" charset="0"/>
              <a:cs typeface="Lucida Sans Unicode" pitchFamily="32" charset="0"/>
            </a:endParaRPr>
          </a:p>
          <a:p>
            <a:pPr algn="ctr">
              <a:lnSpc>
                <a:spcPts val="236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solidFill>
                  <a:srgbClr val="000080"/>
                </a:solidFill>
                <a:latin typeface="Arial Narrow" pitchFamily="32" charset="0"/>
                <a:ea typeface="Lucida Sans Unicode" pitchFamily="32" charset="0"/>
                <a:cs typeface="Lucida Sans Unicode" pitchFamily="32" charset="0"/>
              </a:rPr>
              <a:t>Web Opinions/ Email / SMS/ </a:t>
            </a:r>
            <a:r>
              <a:rPr lang="en-GB" sz="2000" err="1">
                <a:solidFill>
                  <a:srgbClr val="000080"/>
                </a:solidFill>
                <a:latin typeface="Arial Narrow" pitchFamily="32" charset="0"/>
                <a:ea typeface="Lucida Sans Unicode" pitchFamily="32" charset="0"/>
                <a:cs typeface="Lucida Sans Unicode" pitchFamily="32" charset="0"/>
              </a:rPr>
              <a:t>Whats</a:t>
            </a:r>
            <a:r>
              <a:rPr lang="en-GB" sz="2000">
                <a:solidFill>
                  <a:srgbClr val="000080"/>
                </a:solidFill>
                <a:latin typeface="Arial Narrow" pitchFamily="32" charset="0"/>
                <a:ea typeface="Lucida Sans Unicode" pitchFamily="32" charset="0"/>
                <a:cs typeface="Lucida Sans Unicode" pitchFamily="32" charset="0"/>
              </a:rPr>
              <a:t> App/ Phone/VC</a:t>
            </a:r>
          </a:p>
        </p:txBody>
      </p:sp>
      <p:sp>
        <p:nvSpPr>
          <p:cNvPr id="13315" name="Rectangle 3"/>
          <p:cNvSpPr>
            <a:spLocks noChangeArrowheads="1"/>
          </p:cNvSpPr>
          <p:nvPr/>
        </p:nvSpPr>
        <p:spPr bwMode="auto">
          <a:xfrm>
            <a:off x="1901484" y="3672340"/>
            <a:ext cx="9015959" cy="914400"/>
          </a:xfrm>
          <a:prstGeom prst="rect">
            <a:avLst/>
          </a:prstGeom>
          <a:noFill/>
          <a:ln w="9360">
            <a:solidFill>
              <a:srgbClr val="FFFF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90000" tIns="46800" rIns="90000" bIns="46800" anchor="ctr">
            <a:flatTx/>
          </a:bodyPr>
          <a:lstStyle/>
          <a:p>
            <a:pPr algn="ctr">
              <a:lnSpc>
                <a:spcPts val="234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chemeClr val="accent1"/>
                </a:solidFill>
                <a:latin typeface="Arial Narrow" pitchFamily="32" charset="0"/>
                <a:ea typeface="Lucida Sans Unicode" pitchFamily="32" charset="0"/>
                <a:cs typeface="Lucida Sans Unicode" pitchFamily="32" charset="0"/>
              </a:rPr>
              <a:t>From Nurse/ASHA to Doctor</a:t>
            </a:r>
          </a:p>
          <a:p>
            <a:pPr algn="ctr">
              <a:lnSpc>
                <a:spcPts val="234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chemeClr val="accent1"/>
                </a:solidFill>
                <a:latin typeface="Arial Narrow" pitchFamily="32" charset="0"/>
                <a:ea typeface="Lucida Sans Unicode" pitchFamily="32" charset="0"/>
                <a:cs typeface="Lucida Sans Unicode" pitchFamily="32" charset="0"/>
              </a:rPr>
              <a:t>Project Based/ One to one</a:t>
            </a:r>
          </a:p>
        </p:txBody>
      </p:sp>
      <p:sp>
        <p:nvSpPr>
          <p:cNvPr id="13316" name="Rectangle 4"/>
          <p:cNvSpPr>
            <a:spLocks noChangeArrowheads="1"/>
          </p:cNvSpPr>
          <p:nvPr/>
        </p:nvSpPr>
        <p:spPr bwMode="auto">
          <a:xfrm>
            <a:off x="1901484" y="4601798"/>
            <a:ext cx="9009003" cy="914400"/>
          </a:xfrm>
          <a:prstGeom prst="rect">
            <a:avLst/>
          </a:prstGeom>
          <a:noFill/>
          <a:ln w="9360">
            <a:solidFill>
              <a:srgbClr val="FFFF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90000" tIns="46800" rIns="90000" bIns="46800" anchor="ctr">
            <a:flatTx/>
          </a:bodyPr>
          <a:lstStyle/>
          <a:p>
            <a:pPr algn="ctr">
              <a:lnSpc>
                <a:spcPts val="236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80"/>
                </a:solidFill>
                <a:latin typeface="Arial Narrow" pitchFamily="32" charset="0"/>
                <a:ea typeface="Lucida Sans Unicode" pitchFamily="32" charset="0"/>
                <a:cs typeface="Lucida Sans Unicode" pitchFamily="32" charset="0"/>
              </a:rPr>
              <a:t>Between Doctors /Specialists</a:t>
            </a:r>
          </a:p>
          <a:p>
            <a:pPr algn="ctr">
              <a:lnSpc>
                <a:spcPts val="236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solidFill>
                  <a:srgbClr val="000080"/>
                </a:solidFill>
                <a:latin typeface="Arial Narrow" pitchFamily="32" charset="0"/>
                <a:ea typeface="Lucida Sans Unicode" pitchFamily="32" charset="0"/>
                <a:cs typeface="Lucida Sans Unicode" pitchFamily="32" charset="0"/>
              </a:rPr>
              <a:t>Discussion Groups/ </a:t>
            </a:r>
            <a:r>
              <a:rPr lang="en-GB" sz="2000" err="1">
                <a:solidFill>
                  <a:srgbClr val="000080"/>
                </a:solidFill>
                <a:latin typeface="Arial Narrow" pitchFamily="32" charset="0"/>
                <a:ea typeface="Lucida Sans Unicode" pitchFamily="32" charset="0"/>
                <a:cs typeface="Lucida Sans Unicode" pitchFamily="32" charset="0"/>
              </a:rPr>
              <a:t>Whats</a:t>
            </a:r>
            <a:r>
              <a:rPr lang="en-GB" sz="2000">
                <a:solidFill>
                  <a:srgbClr val="000080"/>
                </a:solidFill>
                <a:latin typeface="Arial Narrow" pitchFamily="32" charset="0"/>
                <a:ea typeface="Lucida Sans Unicode" pitchFamily="32" charset="0"/>
                <a:cs typeface="Lucida Sans Unicode" pitchFamily="32" charset="0"/>
              </a:rPr>
              <a:t> App/ Phone</a:t>
            </a:r>
          </a:p>
        </p:txBody>
      </p:sp>
      <p:sp>
        <p:nvSpPr>
          <p:cNvPr id="13317" name="Rectangle 5"/>
          <p:cNvSpPr>
            <a:spLocks noChangeArrowheads="1"/>
          </p:cNvSpPr>
          <p:nvPr/>
        </p:nvSpPr>
        <p:spPr bwMode="auto">
          <a:xfrm>
            <a:off x="1894528" y="5581305"/>
            <a:ext cx="9022915" cy="914400"/>
          </a:xfrm>
          <a:prstGeom prst="rect">
            <a:avLst/>
          </a:prstGeom>
          <a:noFill/>
          <a:ln w="9360">
            <a:solidFill>
              <a:srgbClr val="FFFF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90000" tIns="46800" rIns="90000" bIns="46800" anchor="ctr">
            <a:flatTx/>
          </a:bodyPr>
          <a:lstStyle/>
          <a:p>
            <a:pPr algn="ctr">
              <a:lnSpc>
                <a:spcPts val="234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latin typeface="Arial Narrow" pitchFamily="32" charset="0"/>
                <a:ea typeface="Lucida Sans Unicode" pitchFamily="32" charset="0"/>
                <a:cs typeface="Lucida Sans Unicode" pitchFamily="32" charset="0"/>
              </a:rPr>
              <a:t>Satellite Centres</a:t>
            </a:r>
          </a:p>
          <a:p>
            <a:pPr algn="ctr">
              <a:lnSpc>
                <a:spcPts val="234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latin typeface="Arial Narrow" pitchFamily="32" charset="0"/>
                <a:ea typeface="Lucida Sans Unicode" pitchFamily="32" charset="0"/>
                <a:cs typeface="Lucida Sans Unicode" pitchFamily="32" charset="0"/>
              </a:rPr>
              <a:t>Project based /Medical Tourism (done by Hospital Groups)</a:t>
            </a:r>
          </a:p>
        </p:txBody>
      </p:sp>
      <p:sp>
        <p:nvSpPr>
          <p:cNvPr id="9" name="Rectangle 2">
            <a:extLst>
              <a:ext uri="{FF2B5EF4-FFF2-40B4-BE49-F238E27FC236}">
                <a16:creationId xmlns:a16="http://schemas.microsoft.com/office/drawing/2014/main" id="{233C1CE9-2FB7-4E21-8F09-DCF7DB53AFBD}"/>
              </a:ext>
            </a:extLst>
          </p:cNvPr>
          <p:cNvSpPr>
            <a:spLocks noChangeArrowheads="1"/>
          </p:cNvSpPr>
          <p:nvPr/>
        </p:nvSpPr>
        <p:spPr bwMode="auto">
          <a:xfrm>
            <a:off x="1894528" y="1692162"/>
            <a:ext cx="9022915" cy="914400"/>
          </a:xfrm>
          <a:prstGeom prst="rect">
            <a:avLst/>
          </a:prstGeom>
          <a:noFill/>
          <a:ln w="9360">
            <a:solidFill>
              <a:srgbClr val="FFFF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90000" tIns="46800" rIns="90000" bIns="46800" anchor="ctr">
            <a:flatTx/>
          </a:bodyPr>
          <a:lstStyle/>
          <a:p>
            <a:pPr algn="ctr">
              <a:lnSpc>
                <a:spcPts val="236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80"/>
                </a:solidFill>
                <a:latin typeface="Arial Narrow" pitchFamily="32" charset="0"/>
                <a:ea typeface="Lucida Sans Unicode" pitchFamily="32" charset="0"/>
                <a:cs typeface="Lucida Sans Unicode" pitchFamily="32" charset="0"/>
              </a:rPr>
              <a:t>Home Healthcare</a:t>
            </a:r>
            <a:endParaRPr lang="en-GB" sz="2000" dirty="0">
              <a:solidFill>
                <a:srgbClr val="000080"/>
              </a:solidFill>
              <a:latin typeface="Arial Narrow" pitchFamily="32" charset="0"/>
              <a:ea typeface="Lucida Sans Unicode" pitchFamily="32" charset="0"/>
              <a:cs typeface="Lucida Sans Unicode" pitchFamily="32" charset="0"/>
            </a:endParaRPr>
          </a:p>
          <a:p>
            <a:pPr algn="ctr">
              <a:lnSpc>
                <a:spcPts val="236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80"/>
                </a:solidFill>
                <a:latin typeface="Arial Narrow" pitchFamily="32" charset="0"/>
                <a:ea typeface="Lucida Sans Unicode" pitchFamily="32" charset="0"/>
                <a:cs typeface="Lucida Sans Unicode" pitchFamily="32" charset="0"/>
              </a:rPr>
              <a:t>Devices (Home based monitoring), IoT (Internet of Things)</a:t>
            </a:r>
          </a:p>
        </p:txBody>
      </p:sp>
      <p:sp>
        <p:nvSpPr>
          <p:cNvPr id="2" name="Title 1">
            <a:extLst>
              <a:ext uri="{FF2B5EF4-FFF2-40B4-BE49-F238E27FC236}">
                <a16:creationId xmlns:a16="http://schemas.microsoft.com/office/drawing/2014/main" id="{3006509F-29AB-41C0-B531-3237D16BB86C}"/>
              </a:ext>
            </a:extLst>
          </p:cNvPr>
          <p:cNvSpPr>
            <a:spLocks noGrp="1"/>
          </p:cNvSpPr>
          <p:nvPr>
            <p:ph type="title"/>
          </p:nvPr>
        </p:nvSpPr>
        <p:spPr>
          <a:xfrm>
            <a:off x="1894528" y="391969"/>
            <a:ext cx="9603537" cy="1325563"/>
          </a:xfrm>
        </p:spPr>
        <p:txBody>
          <a:bodyPr/>
          <a:lstStyle/>
          <a:p>
            <a:r>
              <a:rPr lang="en-IN" dirty="0"/>
              <a:t>Telemedicine has various streams</a:t>
            </a:r>
          </a:p>
        </p:txBody>
      </p:sp>
    </p:spTree>
    <p:extLst>
      <p:ext uri="{BB962C8B-B14F-4D97-AF65-F5344CB8AC3E}">
        <p14:creationId xmlns:p14="http://schemas.microsoft.com/office/powerpoint/2010/main" val="650061916"/>
      </p:ext>
    </p:extLst>
  </p:cSld>
  <p:clrMapOvr>
    <a:masterClrMapping/>
  </p:clrMapOvr>
  <p:transition spd="slow">
    <p:strips dir="rd"/>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713B-CD95-4FEE-B913-77DE10261E95}"/>
              </a:ext>
            </a:extLst>
          </p:cNvPr>
          <p:cNvSpPr>
            <a:spLocks noGrp="1"/>
          </p:cNvSpPr>
          <p:nvPr>
            <p:ph type="title"/>
          </p:nvPr>
        </p:nvSpPr>
        <p:spPr>
          <a:xfrm>
            <a:off x="804673" y="1445494"/>
            <a:ext cx="3616856" cy="4376572"/>
          </a:xfrm>
        </p:spPr>
        <p:txBody>
          <a:bodyPr anchor="ctr">
            <a:normAutofit/>
          </a:bodyPr>
          <a:lstStyle/>
          <a:p>
            <a:r>
              <a:rPr lang="en-IN" sz="4800"/>
              <a:t>Telemedicine is preferred choice for</a:t>
            </a:r>
          </a:p>
        </p:txBody>
      </p:sp>
      <p:sp>
        <p:nvSpPr>
          <p:cNvPr id="13" name="Freeform: Shape 1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4BD5980-6872-4EF9-9AB3-8823D5DB3A4A}"/>
              </a:ext>
            </a:extLst>
          </p:cNvPr>
          <p:cNvSpPr>
            <a:spLocks noGrp="1"/>
          </p:cNvSpPr>
          <p:nvPr>
            <p:ph idx="1"/>
          </p:nvPr>
        </p:nvSpPr>
        <p:spPr>
          <a:xfrm>
            <a:off x="6096000" y="1399032"/>
            <a:ext cx="5501834" cy="4471416"/>
          </a:xfrm>
        </p:spPr>
        <p:txBody>
          <a:bodyPr anchor="ctr">
            <a:normAutofit/>
          </a:bodyPr>
          <a:lstStyle/>
          <a:p>
            <a:pPr marL="457200" indent="-457200">
              <a:buFont typeface="Arial" panose="020B0604020202020204" pitchFamily="34" charset="0"/>
              <a:buChar char="•"/>
            </a:pPr>
            <a:r>
              <a:rPr lang="en-IN" sz="2200">
                <a:solidFill>
                  <a:schemeClr val="bg1"/>
                </a:solidFill>
              </a:rPr>
              <a:t>Tele-triage for Emergencies /COVID</a:t>
            </a:r>
          </a:p>
          <a:p>
            <a:pPr marL="457200" indent="-457200">
              <a:buFont typeface="Arial" panose="020B0604020202020204" pitchFamily="34" charset="0"/>
              <a:buChar char="•"/>
            </a:pPr>
            <a:r>
              <a:rPr lang="en-IN" sz="2200">
                <a:solidFill>
                  <a:schemeClr val="bg1"/>
                </a:solidFill>
              </a:rPr>
              <a:t>Chronic diseases</a:t>
            </a:r>
          </a:p>
          <a:p>
            <a:pPr marL="457200" indent="-457200">
              <a:buFont typeface="Arial" panose="020B0604020202020204" pitchFamily="34" charset="0"/>
              <a:buChar char="•"/>
            </a:pPr>
            <a:r>
              <a:rPr lang="en-IN" sz="2200">
                <a:solidFill>
                  <a:schemeClr val="bg1"/>
                </a:solidFill>
              </a:rPr>
              <a:t>Revisits</a:t>
            </a:r>
          </a:p>
          <a:p>
            <a:pPr marL="1143000" lvl="1" indent="-457200"/>
            <a:r>
              <a:rPr lang="en-IN" sz="2200">
                <a:solidFill>
                  <a:schemeClr val="bg1"/>
                </a:solidFill>
              </a:rPr>
              <a:t>Especially if you can trace old record ( have an EMR)</a:t>
            </a:r>
          </a:p>
          <a:p>
            <a:pPr marL="1143000" lvl="1" indent="-457200"/>
            <a:r>
              <a:rPr lang="en-IN" sz="2200">
                <a:solidFill>
                  <a:schemeClr val="bg1"/>
                </a:solidFill>
              </a:rPr>
              <a:t>Follow up after surgery</a:t>
            </a:r>
          </a:p>
          <a:p>
            <a:pPr marL="457200" indent="-457200">
              <a:buFont typeface="Arial" panose="020B0604020202020204" pitchFamily="34" charset="0"/>
              <a:buChar char="•"/>
            </a:pPr>
            <a:r>
              <a:rPr lang="en-IN" sz="2200">
                <a:solidFill>
                  <a:schemeClr val="bg1"/>
                </a:solidFill>
              </a:rPr>
              <a:t>Those without means to travel</a:t>
            </a:r>
          </a:p>
          <a:p>
            <a:pPr marL="457200" indent="-457200">
              <a:buFont typeface="Arial" panose="020B0604020202020204" pitchFamily="34" charset="0"/>
              <a:buChar char="•"/>
            </a:pPr>
            <a:r>
              <a:rPr lang="en-IN" sz="2200">
                <a:solidFill>
                  <a:schemeClr val="bg1"/>
                </a:solidFill>
              </a:rPr>
              <a:t>When time is of essence</a:t>
            </a:r>
          </a:p>
          <a:p>
            <a:pPr marL="457200" indent="-457200">
              <a:buFont typeface="Arial" panose="020B0604020202020204" pitchFamily="34" charset="0"/>
              <a:buChar char="•"/>
            </a:pPr>
            <a:r>
              <a:rPr lang="en-IN" sz="2200">
                <a:solidFill>
                  <a:schemeClr val="bg1"/>
                </a:solidFill>
              </a:rPr>
              <a:t>Devices available</a:t>
            </a:r>
          </a:p>
          <a:p>
            <a:pPr marL="457200" indent="-457200">
              <a:buFont typeface="Arial" panose="020B0604020202020204" pitchFamily="34" charset="0"/>
              <a:buChar char="•"/>
            </a:pPr>
            <a:endParaRPr lang="en-IN" sz="2200">
              <a:solidFill>
                <a:schemeClr val="bg1"/>
              </a:solidFill>
            </a:endParaRPr>
          </a:p>
          <a:p>
            <a:pPr marL="457200" indent="-457200">
              <a:buFont typeface="Arial" panose="020B0604020202020204" pitchFamily="34" charset="0"/>
              <a:buChar char="•"/>
            </a:pPr>
            <a:endParaRPr lang="en-IN" sz="2200">
              <a:solidFill>
                <a:schemeClr val="bg1"/>
              </a:solidFill>
            </a:endParaRPr>
          </a:p>
        </p:txBody>
      </p:sp>
    </p:spTree>
    <p:extLst>
      <p:ext uri="{BB962C8B-B14F-4D97-AF65-F5344CB8AC3E}">
        <p14:creationId xmlns:p14="http://schemas.microsoft.com/office/powerpoint/2010/main" val="342614007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337F7612-CE51-4194-AAF6-A6B667CE339A}"/>
              </a:ext>
            </a:extLst>
          </p:cNvPr>
          <p:cNvSpPr>
            <a:spLocks noGrp="1" noChangeArrowheads="1"/>
          </p:cNvSpPr>
          <p:nvPr>
            <p:ph type="title"/>
          </p:nvPr>
        </p:nvSpPr>
        <p:spPr>
          <a:xfrm>
            <a:off x="1888851" y="188756"/>
            <a:ext cx="9777632" cy="1505734"/>
          </a:xfrm>
        </p:spPr>
        <p:txBody>
          <a:bodyPr vert="horz" wrap="square" lIns="90000" tIns="46800" rIns="90000" bIns="46800" rtlCol="0" anchor="ctr">
            <a:spAutoFit/>
          </a:bodyPr>
          <a:lstStyle/>
          <a:p>
            <a:pPr>
              <a:lnSpc>
                <a:spcPct val="118000"/>
              </a:lnSpc>
              <a:buClr>
                <a:srgbClr val="FFFF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An image is better than a thousand words!</a:t>
            </a:r>
            <a:br>
              <a:rPr lang="en-GB" altLang="en-US"/>
            </a:br>
            <a:r>
              <a:rPr lang="en-GB" altLang="en-US" sz="3600" i="1"/>
              <a:t>A picture can tell a story</a:t>
            </a:r>
            <a:endParaRPr lang="en-GB" altLang="en-US" i="1"/>
          </a:p>
        </p:txBody>
      </p:sp>
      <p:sp>
        <p:nvSpPr>
          <p:cNvPr id="33795" name="Rectangle 2">
            <a:extLst>
              <a:ext uri="{FF2B5EF4-FFF2-40B4-BE49-F238E27FC236}">
                <a16:creationId xmlns:a16="http://schemas.microsoft.com/office/drawing/2014/main" id="{92D9BC9D-F112-471C-AF3C-4293E2869308}"/>
              </a:ext>
            </a:extLst>
          </p:cNvPr>
          <p:cNvSpPr>
            <a:spLocks noGrp="1" noChangeArrowheads="1"/>
          </p:cNvSpPr>
          <p:nvPr>
            <p:ph type="body" sz="half" idx="2"/>
          </p:nvPr>
        </p:nvSpPr>
        <p:spPr>
          <a:xfrm>
            <a:off x="5584371" y="2018508"/>
            <a:ext cx="5856515" cy="3721084"/>
          </a:xfrm>
        </p:spPr>
        <p:txBody>
          <a:bodyPr vert="horz" wrap="square" lIns="90000" tIns="46800" rIns="90000" bIns="46800" rtlCol="0">
            <a:spAutoFit/>
          </a:bodyPr>
          <a:lstStyle/>
          <a:p>
            <a:pPr marL="336550"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Photographs</a:t>
            </a:r>
          </a:p>
          <a:p>
            <a:pPr marL="1022350" lvl="1"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Patient</a:t>
            </a:r>
          </a:p>
          <a:p>
            <a:pPr marL="1022350" lvl="1"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Examination findings (e.g. slit lamp)</a:t>
            </a:r>
          </a:p>
          <a:p>
            <a:pPr marL="1022350" lvl="1"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Gross Pathology &amp; Slides</a:t>
            </a:r>
          </a:p>
          <a:p>
            <a:pPr marL="336550"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X Rays/MRI/CT</a:t>
            </a:r>
          </a:p>
          <a:p>
            <a:pPr marL="336550"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Real time Ultrasound/</a:t>
            </a:r>
            <a:r>
              <a:rPr lang="en-GB" altLang="en-US" err="1"/>
              <a:t>Angio</a:t>
            </a:r>
            <a:endParaRPr lang="en-GB" altLang="en-US"/>
          </a:p>
          <a:p>
            <a:pPr marL="336550" indent="-336550">
              <a:lnSpc>
                <a:spcPct val="106000"/>
              </a:lnSpc>
              <a:spcBef>
                <a:spcPts val="700"/>
              </a:spcBef>
              <a:buClr>
                <a:srgbClr val="FF3399"/>
              </a:buClr>
              <a:buSzPct val="100000"/>
              <a:buFont typeface="Arial Black" panose="020B0A04020102020204" pitchFamily="34" charset="0"/>
              <a:buChar char="•"/>
              <a:tabLst>
                <a:tab pos="352425" algn="l"/>
                <a:tab pos="801688" algn="l"/>
                <a:tab pos="1250950" algn="l"/>
                <a:tab pos="1700213" algn="l"/>
                <a:tab pos="2149475" algn="l"/>
                <a:tab pos="2598738" algn="l"/>
                <a:tab pos="3048000" algn="l"/>
                <a:tab pos="3497263" algn="l"/>
                <a:tab pos="3946525" algn="l"/>
                <a:tab pos="4395788" algn="l"/>
                <a:tab pos="4845050" algn="l"/>
                <a:tab pos="5294313" algn="l"/>
                <a:tab pos="5743575" algn="l"/>
                <a:tab pos="6192838" algn="l"/>
                <a:tab pos="6642100" algn="l"/>
                <a:tab pos="7091363" algn="l"/>
                <a:tab pos="7540625" algn="l"/>
                <a:tab pos="7989888" algn="l"/>
                <a:tab pos="8439150" algn="l"/>
                <a:tab pos="8888413" algn="l"/>
              </a:tabLst>
            </a:pPr>
            <a:r>
              <a:rPr lang="en-GB" altLang="en-US"/>
              <a:t>Video clips</a:t>
            </a:r>
          </a:p>
        </p:txBody>
      </p:sp>
      <p:pic>
        <p:nvPicPr>
          <p:cNvPr id="33796" name="Picture 3">
            <a:extLst>
              <a:ext uri="{FF2B5EF4-FFF2-40B4-BE49-F238E27FC236}">
                <a16:creationId xmlns:a16="http://schemas.microsoft.com/office/drawing/2014/main" id="{0F717F3B-697E-449A-AE48-8620563D644B}"/>
              </a:ext>
            </a:extLst>
          </p:cNvPr>
          <p:cNvPicPr>
            <a:picLocks noChangeAspect="1" noChangeArrowheads="1"/>
          </p:cNvPicPr>
          <p:nvPr/>
        </p:nvPicPr>
        <p:blipFill>
          <a:blip r:embed="rId3">
            <a:lum bright="6000"/>
            <a:extLst>
              <a:ext uri="{28A0092B-C50C-407E-A947-70E740481C1C}">
                <a14:useLocalDpi xmlns:a14="http://schemas.microsoft.com/office/drawing/2010/main" val="0"/>
              </a:ext>
            </a:extLst>
          </a:blip>
          <a:srcRect l="16914" t="25928" r="9279" b="31483"/>
          <a:stretch>
            <a:fillRect/>
          </a:stretch>
        </p:blipFill>
        <p:spPr bwMode="auto">
          <a:xfrm>
            <a:off x="1152119" y="2226705"/>
            <a:ext cx="3972617" cy="3151745"/>
          </a:xfrm>
          <a:prstGeom prst="rect">
            <a:avLst/>
          </a:prstGeom>
          <a:noFill/>
          <a:ln>
            <a:noFill/>
          </a:ln>
          <a:effectLst/>
          <a:extLst>
            <a:ext uri="{909E8E84-426E-40DD-AFC4-6F175D3DCCD1}">
              <a14:hiddenFill xmlns:a14="http://schemas.microsoft.com/office/drawing/2010/main">
                <a:blipFill dpi="0" rotWithShape="0">
                  <a:blip>
                    <a:lum bright="6000"/>
                  </a:blip>
                  <a:srcRect l="16914" t="25928" r="9279" b="3148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243" y="0"/>
            <a:ext cx="9180334" cy="1345060"/>
          </a:xfrm>
        </p:spPr>
        <p:txBody>
          <a:bodyPr>
            <a:normAutofit/>
          </a:bodyPr>
          <a:lstStyle/>
          <a:p>
            <a:r>
              <a:rPr lang="en-US" sz="3600" b="1" dirty="0">
                <a:solidFill>
                  <a:srgbClr val="002060"/>
                </a:solidFill>
                <a:latin typeface="+mn-lt"/>
                <a:cs typeface="Arial" panose="020B0604020202020204" pitchFamily="34" charset="0"/>
              </a:rPr>
              <a:t>Further classification and Relative Value</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06031141"/>
              </p:ext>
            </p:extLst>
          </p:nvPr>
        </p:nvGraphicFramePr>
        <p:xfrm>
          <a:off x="1824762" y="933387"/>
          <a:ext cx="4965616" cy="5486400"/>
        </p:xfrm>
        <a:graphic>
          <a:graphicData uri="http://schemas.openxmlformats.org/drawingml/2006/table">
            <a:tbl>
              <a:tblPr firstRow="1" bandRow="1">
                <a:tableStyleId>{5C22544A-7EE6-4342-B048-85BDC9FD1C3A}</a:tableStyleId>
              </a:tblPr>
              <a:tblGrid>
                <a:gridCol w="2650134">
                  <a:extLst>
                    <a:ext uri="{9D8B030D-6E8A-4147-A177-3AD203B41FA5}">
                      <a16:colId xmlns:a16="http://schemas.microsoft.com/office/drawing/2014/main" val="20000"/>
                    </a:ext>
                  </a:extLst>
                </a:gridCol>
                <a:gridCol w="2315482">
                  <a:extLst>
                    <a:ext uri="{9D8B030D-6E8A-4147-A177-3AD203B41FA5}">
                      <a16:colId xmlns:a16="http://schemas.microsoft.com/office/drawing/2014/main" val="20001"/>
                    </a:ext>
                  </a:extLst>
                </a:gridCol>
              </a:tblGrid>
              <a:tr h="432909">
                <a:tc>
                  <a:txBody>
                    <a:bodyPr/>
                    <a:lstStyle/>
                    <a:p>
                      <a:r>
                        <a:rPr lang="en-US" sz="2400"/>
                        <a:t>Specialty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Role</a:t>
                      </a:r>
                    </a:p>
                  </a:txBody>
                  <a:tcPr/>
                </a:tc>
                <a:extLst>
                  <a:ext uri="{0D108BD9-81ED-4DB2-BD59-A6C34878D82A}">
                    <a16:rowId xmlns:a16="http://schemas.microsoft.com/office/drawing/2014/main" val="3196588823"/>
                  </a:ext>
                </a:extLst>
              </a:tr>
              <a:tr h="432909">
                <a:tc>
                  <a:txBody>
                    <a:bodyPr/>
                    <a:lstStyle/>
                    <a:p>
                      <a:r>
                        <a:rPr lang="en-US" sz="2400" b="1" dirty="0">
                          <a:solidFill>
                            <a:schemeClr val="tx1"/>
                          </a:solidFill>
                        </a:rPr>
                        <a:t>Current Pandemic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a:solidFill>
                            <a:schemeClr val="tx1"/>
                          </a:solidFill>
                        </a:rPr>
                        <a:t>Essential</a:t>
                      </a:r>
                    </a:p>
                  </a:txBody>
                  <a:tcPr/>
                </a:tc>
                <a:extLst>
                  <a:ext uri="{0D108BD9-81ED-4DB2-BD59-A6C34878D82A}">
                    <a16:rowId xmlns:a16="http://schemas.microsoft.com/office/drawing/2014/main" val="1581047400"/>
                  </a:ext>
                </a:extLst>
              </a:tr>
              <a:tr h="432909">
                <a:tc>
                  <a:txBody>
                    <a:bodyPr/>
                    <a:lstStyle/>
                    <a:p>
                      <a:r>
                        <a:rPr lang="en-US" sz="2400"/>
                        <a:t>Wound care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Very high</a:t>
                      </a:r>
                    </a:p>
                  </a:txBody>
                  <a:tcPr/>
                </a:tc>
                <a:extLst>
                  <a:ext uri="{0D108BD9-81ED-4DB2-BD59-A6C34878D82A}">
                    <a16:rowId xmlns:a16="http://schemas.microsoft.com/office/drawing/2014/main" val="10000"/>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Dermatology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rgbClr val="002060"/>
                          </a:solidFill>
                        </a:rPr>
                        <a:t>Very high</a:t>
                      </a:r>
                    </a:p>
                  </a:txBody>
                  <a:tcPr/>
                </a:tc>
                <a:extLst>
                  <a:ext uri="{0D108BD9-81ED-4DB2-BD59-A6C34878D82A}">
                    <a16:rowId xmlns:a16="http://schemas.microsoft.com/office/drawing/2014/main" val="10001"/>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Ophthalmology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High</a:t>
                      </a:r>
                    </a:p>
                  </a:txBody>
                  <a:tcPr/>
                </a:tc>
                <a:extLst>
                  <a:ext uri="{0D108BD9-81ED-4DB2-BD59-A6C34878D82A}">
                    <a16:rowId xmlns:a16="http://schemas.microsoft.com/office/drawing/2014/main" val="10002"/>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a:solidFill>
                            <a:schemeClr val="tx1"/>
                          </a:solidFill>
                        </a:rPr>
                        <a:t>Psychiatry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High</a:t>
                      </a:r>
                    </a:p>
                  </a:txBody>
                  <a:tcPr/>
                </a:tc>
                <a:extLst>
                  <a:ext uri="{0D108BD9-81ED-4DB2-BD59-A6C34878D82A}">
                    <a16:rowId xmlns:a16="http://schemas.microsoft.com/office/drawing/2014/main" val="10003"/>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Intensive care</a:t>
                      </a:r>
                    </a:p>
                  </a:txBody>
                  <a:tcPr/>
                </a:tc>
                <a:tc>
                  <a:txBody>
                    <a:bodyPr/>
                    <a:lstStyle/>
                    <a:p>
                      <a:r>
                        <a:rPr lang="en-US" sz="2400" dirty="0"/>
                        <a:t>Moderately high</a:t>
                      </a:r>
                    </a:p>
                  </a:txBody>
                  <a:tcPr/>
                </a:tc>
                <a:extLst>
                  <a:ext uri="{0D108BD9-81ED-4DB2-BD59-A6C34878D82A}">
                    <a16:rowId xmlns:a16="http://schemas.microsoft.com/office/drawing/2014/main" val="10004"/>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Emergency care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Moderately high</a:t>
                      </a:r>
                    </a:p>
                  </a:txBody>
                  <a:tcPr/>
                </a:tc>
                <a:extLst>
                  <a:ext uri="{0D108BD9-81ED-4DB2-BD59-A6C34878D82A}">
                    <a16:rowId xmlns:a16="http://schemas.microsoft.com/office/drawing/2014/main" val="10005"/>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Rehabilitation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Moderate</a:t>
                      </a:r>
                    </a:p>
                  </a:txBody>
                  <a:tcPr/>
                </a:tc>
                <a:extLst>
                  <a:ext uri="{0D108BD9-81ED-4DB2-BD59-A6C34878D82A}">
                    <a16:rowId xmlns:a16="http://schemas.microsoft.com/office/drawing/2014/main" val="10006"/>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Pediatrics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Moderate</a:t>
                      </a:r>
                    </a:p>
                  </a:txBody>
                  <a:tcPr/>
                </a:tc>
                <a:extLst>
                  <a:ext uri="{0D108BD9-81ED-4DB2-BD59-A6C34878D82A}">
                    <a16:rowId xmlns:a16="http://schemas.microsoft.com/office/drawing/2014/main" val="10007"/>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rPr>
                        <a:t>Orthopedics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Moderately low</a:t>
                      </a:r>
                    </a:p>
                  </a:txBody>
                  <a:tcPr/>
                </a:tc>
                <a:extLst>
                  <a:ext uri="{0D108BD9-81ED-4DB2-BD59-A6C34878D82A}">
                    <a16:rowId xmlns:a16="http://schemas.microsoft.com/office/drawing/2014/main" val="10008"/>
                  </a:ext>
                </a:extLst>
              </a:tr>
              <a:tr h="43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t>Neurology*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Moderately low</a:t>
                      </a:r>
                    </a:p>
                  </a:txBody>
                  <a:tcPr/>
                </a:tc>
                <a:extLst>
                  <a:ext uri="{0D108BD9-81ED-4DB2-BD59-A6C34878D82A}">
                    <a16:rowId xmlns:a16="http://schemas.microsoft.com/office/drawing/2014/main" val="10009"/>
                  </a:ext>
                </a:extLst>
              </a:tr>
            </a:tbl>
          </a:graphicData>
        </a:graphic>
      </p:graphicFrame>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897" y="1129107"/>
            <a:ext cx="4232543" cy="5290680"/>
          </a:xfrm>
          <a:prstGeom prst="rect">
            <a:avLst/>
          </a:prstGeom>
        </p:spPr>
      </p:pic>
      <p:sp>
        <p:nvSpPr>
          <p:cNvPr id="3" name="TextBox 2">
            <a:extLst>
              <a:ext uri="{FF2B5EF4-FFF2-40B4-BE49-F238E27FC236}">
                <a16:creationId xmlns:a16="http://schemas.microsoft.com/office/drawing/2014/main" id="{E581964B-380A-4F82-B003-01E8BBBEDAE5}"/>
              </a:ext>
            </a:extLst>
          </p:cNvPr>
          <p:cNvSpPr txBox="1"/>
          <p:nvPr/>
        </p:nvSpPr>
        <p:spPr>
          <a:xfrm rot="5400000">
            <a:off x="-1273245" y="3437249"/>
            <a:ext cx="4641641" cy="1323439"/>
          </a:xfrm>
          <a:prstGeom prst="rect">
            <a:avLst/>
          </a:prstGeom>
          <a:solidFill>
            <a:srgbClr val="00B0F0"/>
          </a:solidFill>
        </p:spPr>
        <p:txBody>
          <a:bodyPr wrap="square" rtlCol="0">
            <a:spAutoFit/>
          </a:bodyPr>
          <a:lstStyle/>
          <a:p>
            <a:r>
              <a:rPr lang="en-IN" sz="2000" b="1" dirty="0">
                <a:solidFill>
                  <a:schemeClr val="bg1"/>
                </a:solidFill>
              </a:rPr>
              <a:t>Those using Images/sound and can use video conference. High role in Chronic diseases and home care, procedures are more difficult</a:t>
            </a:r>
          </a:p>
        </p:txBody>
      </p:sp>
      <p:graphicFrame>
        <p:nvGraphicFramePr>
          <p:cNvPr id="7" name="Table 6">
            <a:extLst>
              <a:ext uri="{FF2B5EF4-FFF2-40B4-BE49-F238E27FC236}">
                <a16:creationId xmlns:a16="http://schemas.microsoft.com/office/drawing/2014/main" id="{A27A3F89-E3B9-4BDD-84E5-09C31AF624DF}"/>
              </a:ext>
            </a:extLst>
          </p:cNvPr>
          <p:cNvGraphicFramePr>
            <a:graphicFrameLocks noGrp="1"/>
          </p:cNvGraphicFramePr>
          <p:nvPr>
            <p:extLst>
              <p:ext uri="{D42A27DB-BD31-4B8C-83A1-F6EECF244321}">
                <p14:modId xmlns:p14="http://schemas.microsoft.com/office/powerpoint/2010/main" val="430521080"/>
              </p:ext>
            </p:extLst>
          </p:nvPr>
        </p:nvGraphicFramePr>
        <p:xfrm>
          <a:off x="6845174" y="933387"/>
          <a:ext cx="4234265" cy="5572920"/>
        </p:xfrm>
        <a:graphic>
          <a:graphicData uri="http://schemas.openxmlformats.org/drawingml/2006/table">
            <a:tbl>
              <a:tblPr firstRow="1" bandRow="1">
                <a:tableStyleId>{5C22544A-7EE6-4342-B048-85BDC9FD1C3A}</a:tableStyleId>
              </a:tblPr>
              <a:tblGrid>
                <a:gridCol w="4234265">
                  <a:extLst>
                    <a:ext uri="{9D8B030D-6E8A-4147-A177-3AD203B41FA5}">
                      <a16:colId xmlns:a16="http://schemas.microsoft.com/office/drawing/2014/main" val="20000"/>
                    </a:ext>
                  </a:extLst>
                </a:gridCol>
              </a:tblGrid>
              <a:tr h="827228">
                <a:tc>
                  <a:txBody>
                    <a:bodyPr/>
                    <a:lstStyle/>
                    <a:p>
                      <a:pPr algn="ctr"/>
                      <a:r>
                        <a:rPr lang="en-US" sz="2400" dirty="0"/>
                        <a:t>Care Process</a:t>
                      </a:r>
                    </a:p>
                    <a:p>
                      <a:pPr algn="ctr"/>
                      <a:r>
                        <a:rPr lang="en-US" sz="2000" b="0" dirty="0"/>
                        <a:t>Consult/Monitor/ appointment/data</a:t>
                      </a:r>
                    </a:p>
                  </a:txBody>
                  <a:tcPr anchor="ctr"/>
                </a:tc>
                <a:extLst>
                  <a:ext uri="{0D108BD9-81ED-4DB2-BD59-A6C34878D82A}">
                    <a16:rowId xmlns:a16="http://schemas.microsoft.com/office/drawing/2014/main" val="10000"/>
                  </a:ext>
                </a:extLst>
              </a:tr>
              <a:tr h="2338395">
                <a:tc>
                  <a:txBody>
                    <a:bodyPr/>
                    <a:lstStyle/>
                    <a:p>
                      <a:pPr algn="ctr"/>
                      <a:r>
                        <a:rPr lang="en-US" sz="2400" dirty="0"/>
                        <a:t>Specialty</a:t>
                      </a:r>
                    </a:p>
                    <a:p>
                      <a:pPr algn="ctr"/>
                      <a:r>
                        <a:rPr lang="en-US" sz="1800" dirty="0"/>
                        <a:t>Radiology/Plastic Surgery/Cardiology/ Pathology/</a:t>
                      </a:r>
                      <a:r>
                        <a:rPr lang="en-US" sz="1800" dirty="0" err="1"/>
                        <a:t>etc</a:t>
                      </a:r>
                      <a:endParaRPr lang="en-US" sz="1800" dirty="0"/>
                    </a:p>
                  </a:txBody>
                  <a:tcPr anchor="ctr"/>
                </a:tc>
                <a:extLst>
                  <a:ext uri="{0D108BD9-81ED-4DB2-BD59-A6C34878D82A}">
                    <a16:rowId xmlns:a16="http://schemas.microsoft.com/office/drawing/2014/main" val="10001"/>
                  </a:ext>
                </a:extLst>
              </a:tr>
              <a:tr h="2407297">
                <a:tc>
                  <a:txBody>
                    <a:bodyPr/>
                    <a:lstStyle/>
                    <a:p>
                      <a:pPr algn="ctr"/>
                      <a:r>
                        <a:rPr lang="en-US" sz="2400" dirty="0"/>
                        <a:t>Connectivity and other modalities </a:t>
                      </a:r>
                    </a:p>
                    <a:p>
                      <a:pPr algn="ctr"/>
                      <a:r>
                        <a:rPr lang="en-US" sz="1800" kern="1200" dirty="0">
                          <a:solidFill>
                            <a:schemeClr val="dk1"/>
                          </a:solidFill>
                          <a:latin typeface="+mn-lt"/>
                          <a:ea typeface="+mn-ea"/>
                          <a:cs typeface="+mn-cs"/>
                        </a:rPr>
                        <a:t>Digital skill levels, Applications, Operators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2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10"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strVal val="ppt_h"/>
                                          </p:val>
                                        </p:tav>
                                      </p:tavLst>
                                    </p:anim>
                                    <p:set>
                                      <p:cBhvr>
                                        <p:cTn id="8" dur="1" fill="hold">
                                          <p:stCondLst>
                                            <p:cond delay="499"/>
                                          </p:stCondLst>
                                        </p:cTn>
                                        <p:tgtEl>
                                          <p:spTgt spid="7"/>
                                        </p:tgtEl>
                                        <p:attrNameLst>
                                          <p:attrName>style.visibility</p:attrName>
                                        </p:attrNameLst>
                                      </p:cBhvr>
                                      <p:to>
                                        <p:strVal val="hidden"/>
                                      </p:to>
                                    </p:set>
                                  </p:childTnLst>
                                </p:cTn>
                              </p:par>
                            </p:childTnLst>
                          </p:cTn>
                        </p:par>
                        <p:par>
                          <p:cTn id="9" fill="hold">
                            <p:stCondLst>
                              <p:cond delay="500"/>
                            </p:stCondLst>
                            <p:childTnLst>
                              <p:par>
                                <p:cTn id="10" presetID="6" presetClass="emph" presetSubtype="0" fill="hold" nodeType="afterEffect">
                                  <p:stCondLst>
                                    <p:cond delay="0"/>
                                  </p:stCondLst>
                                  <p:childTnLst>
                                    <p:animScale>
                                      <p:cBhvr>
                                        <p:cTn id="11"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DE4B-6A46-44EB-9AFC-E38A9222E2EE}"/>
              </a:ext>
            </a:extLst>
          </p:cNvPr>
          <p:cNvSpPr>
            <a:spLocks noGrp="1"/>
          </p:cNvSpPr>
          <p:nvPr>
            <p:ph type="title"/>
          </p:nvPr>
        </p:nvSpPr>
        <p:spPr/>
        <p:txBody>
          <a:bodyPr>
            <a:normAutofit/>
          </a:bodyPr>
          <a:lstStyle/>
          <a:p>
            <a:pPr algn="ctr"/>
            <a:r>
              <a:rPr lang="en-IN">
                <a:solidFill>
                  <a:srgbClr val="000000"/>
                </a:solidFill>
                <a:latin typeface="Calibri" panose="020F0502020204030204" pitchFamily="34" charset="0"/>
              </a:rPr>
              <a:t>mHealth</a:t>
            </a:r>
            <a:endParaRPr lang="en-IN"/>
          </a:p>
        </p:txBody>
      </p:sp>
      <p:sp>
        <p:nvSpPr>
          <p:cNvPr id="3" name="Content Placeholder 2">
            <a:extLst>
              <a:ext uri="{FF2B5EF4-FFF2-40B4-BE49-F238E27FC236}">
                <a16:creationId xmlns:a16="http://schemas.microsoft.com/office/drawing/2014/main" id="{9A084F01-55BB-4CA3-BBBF-23052DCE7370}"/>
              </a:ext>
            </a:extLst>
          </p:cNvPr>
          <p:cNvSpPr>
            <a:spLocks noGrp="1"/>
          </p:cNvSpPr>
          <p:nvPr>
            <p:ph idx="1"/>
          </p:nvPr>
        </p:nvSpPr>
        <p:spPr>
          <a:xfrm>
            <a:off x="1674144" y="1585779"/>
            <a:ext cx="7736303" cy="4941600"/>
          </a:xfrm>
        </p:spPr>
        <p:txBody>
          <a:bodyPr>
            <a:normAutofit/>
          </a:bodyPr>
          <a:lstStyle/>
          <a:p>
            <a:pPr marL="342900" indent="-342900">
              <a:buFont typeface="Wingdings" panose="05000000000000000000" pitchFamily="2" charset="2"/>
              <a:buChar char="§"/>
            </a:pPr>
            <a:r>
              <a:rPr lang="en-IN" sz="2400">
                <a:solidFill>
                  <a:srgbClr val="000000"/>
                </a:solidFill>
                <a:latin typeface="Calibri" panose="020F0502020204030204" pitchFamily="34" charset="0"/>
              </a:rPr>
              <a:t>Basic/Simple mobile phones (cheap)</a:t>
            </a:r>
          </a:p>
          <a:p>
            <a:pPr marL="1028700" lvl="1" indent="-342900">
              <a:buFont typeface="Wingdings" panose="05000000000000000000" pitchFamily="2" charset="2"/>
              <a:buChar char="§"/>
            </a:pPr>
            <a:r>
              <a:rPr lang="en-IN" sz="1600">
                <a:solidFill>
                  <a:srgbClr val="000000"/>
                </a:solidFill>
                <a:latin typeface="Calibri" panose="020F0502020204030204" pitchFamily="34" charset="0"/>
              </a:rPr>
              <a:t>Enable health workers or patients in low connectivity areas</a:t>
            </a:r>
          </a:p>
          <a:p>
            <a:pPr marL="1028700" lvl="1" indent="-342900">
              <a:buFont typeface="Wingdings" panose="05000000000000000000" pitchFamily="2" charset="2"/>
              <a:buChar char="§"/>
            </a:pPr>
            <a:r>
              <a:rPr lang="en-IN" sz="2000">
                <a:solidFill>
                  <a:srgbClr val="000000"/>
                </a:solidFill>
                <a:latin typeface="Calibri" panose="020F0502020204030204" pitchFamily="34" charset="0"/>
              </a:rPr>
              <a:t>No need for land-lines</a:t>
            </a:r>
          </a:p>
          <a:p>
            <a:pPr marL="1028700" lvl="1" indent="-342900">
              <a:buFont typeface="Wingdings" panose="05000000000000000000" pitchFamily="2" charset="2"/>
              <a:buChar char="§"/>
            </a:pPr>
            <a:r>
              <a:rPr lang="en-IN" sz="2000">
                <a:solidFill>
                  <a:srgbClr val="000000"/>
                </a:solidFill>
                <a:latin typeface="Calibri" panose="020F0502020204030204" pitchFamily="34" charset="0"/>
              </a:rPr>
              <a:t>Work through Internet (’Cloud’ Services)</a:t>
            </a:r>
          </a:p>
          <a:p>
            <a:pPr marL="342900" indent="-342900">
              <a:buFont typeface="Wingdings" panose="05000000000000000000" pitchFamily="2" charset="2"/>
              <a:buChar char="§"/>
            </a:pPr>
            <a:r>
              <a:rPr lang="en-IN" sz="2400">
                <a:solidFill>
                  <a:srgbClr val="000000"/>
                </a:solidFill>
                <a:latin typeface="Calibri" panose="020F0502020204030204" pitchFamily="34" charset="0"/>
              </a:rPr>
              <a:t>Smart phones (higher cost)</a:t>
            </a:r>
          </a:p>
          <a:p>
            <a:pPr marL="1028700" lvl="1" indent="-342900">
              <a:buFont typeface="Wingdings" panose="05000000000000000000" pitchFamily="2" charset="2"/>
              <a:buChar char="§"/>
            </a:pPr>
            <a:r>
              <a:rPr lang="en-IN" sz="2000">
                <a:solidFill>
                  <a:srgbClr val="000000"/>
                </a:solidFill>
                <a:latin typeface="Calibri" panose="020F0502020204030204" pitchFamily="34" charset="0"/>
              </a:rPr>
              <a:t>Like a hand-held computer plus more: combines voice, text, and data with mobility, as well as extra sensors like GPS, inbuilt Camera, Movement sensor, etc</a:t>
            </a:r>
          </a:p>
          <a:p>
            <a:pPr marL="342900" indent="-342900">
              <a:buFont typeface="Wingdings" panose="05000000000000000000" pitchFamily="2" charset="2"/>
              <a:buChar char="§"/>
            </a:pPr>
            <a:r>
              <a:rPr lang="en-IN" sz="2400">
                <a:solidFill>
                  <a:srgbClr val="000000"/>
                </a:solidFill>
                <a:latin typeface="Calibri" panose="020F0502020204030204" pitchFamily="34" charset="0"/>
              </a:rPr>
              <a:t>Comfort level with Phones is far higher</a:t>
            </a:r>
          </a:p>
          <a:p>
            <a:pPr marL="1028700" lvl="1" indent="-342900">
              <a:buFont typeface="Wingdings" panose="05000000000000000000" pitchFamily="2" charset="2"/>
              <a:buChar char="§"/>
            </a:pPr>
            <a:r>
              <a:rPr lang="en-IN" sz="2000">
                <a:solidFill>
                  <a:srgbClr val="000000"/>
                </a:solidFill>
                <a:latin typeface="Calibri" panose="020F0502020204030204" pitchFamily="34" charset="0"/>
              </a:rPr>
              <a:t>Disadvantage: small screens.</a:t>
            </a:r>
          </a:p>
          <a:p>
            <a:pPr marL="1028700" lvl="1" indent="-342900">
              <a:buFont typeface="Wingdings" panose="05000000000000000000" pitchFamily="2" charset="2"/>
              <a:buChar char="§"/>
            </a:pPr>
            <a:r>
              <a:rPr lang="en-IN" sz="1800">
                <a:solidFill>
                  <a:srgbClr val="000000"/>
                </a:solidFill>
                <a:latin typeface="Calibri" panose="020F0502020204030204" pitchFamily="34" charset="0"/>
              </a:rPr>
              <a:t>Tablets (e.g., iPads) Bigger Screen, portable but relatively costly</a:t>
            </a:r>
          </a:p>
        </p:txBody>
      </p:sp>
      <p:sp>
        <p:nvSpPr>
          <p:cNvPr id="5" name="Rectangle 4">
            <a:extLst>
              <a:ext uri="{FF2B5EF4-FFF2-40B4-BE49-F238E27FC236}">
                <a16:creationId xmlns:a16="http://schemas.microsoft.com/office/drawing/2014/main" id="{3163FFBB-EF72-406F-B267-F97F6DEBB6D3}"/>
              </a:ext>
            </a:extLst>
          </p:cNvPr>
          <p:cNvSpPr/>
          <p:nvPr/>
        </p:nvSpPr>
        <p:spPr>
          <a:xfrm>
            <a:off x="1614191" y="6016798"/>
            <a:ext cx="8767594" cy="646331"/>
          </a:xfrm>
          <a:prstGeom prst="rect">
            <a:avLst/>
          </a:prstGeom>
        </p:spPr>
        <p:txBody>
          <a:bodyPr wrap="square">
            <a:spAutoFit/>
          </a:bodyPr>
          <a:lstStyle/>
          <a:p>
            <a:r>
              <a:rPr lang="en-IN">
                <a:solidFill>
                  <a:srgbClr val="000000"/>
                </a:solidFill>
                <a:latin typeface="Wingdings" panose="05000000000000000000" pitchFamily="2" charset="2"/>
              </a:rPr>
              <a:t></a:t>
            </a:r>
            <a:r>
              <a:rPr lang="en-IN">
                <a:solidFill>
                  <a:srgbClr val="000000"/>
                </a:solidFill>
                <a:latin typeface="Calibri" panose="020F0502020204030204" pitchFamily="34" charset="0"/>
              </a:rPr>
              <a:t>“</a:t>
            </a:r>
            <a:r>
              <a:rPr lang="en-IN" i="1">
                <a:solidFill>
                  <a:srgbClr val="002060"/>
                </a:solidFill>
                <a:latin typeface="Calibri" panose="020F0502020204030204" pitchFamily="34" charset="0"/>
              </a:rPr>
              <a:t>I don’t prescribe medicine anymore, I prescribe apps” –</a:t>
            </a:r>
            <a:r>
              <a:rPr lang="en-IN" err="1">
                <a:solidFill>
                  <a:srgbClr val="000000"/>
                </a:solidFill>
                <a:latin typeface="Calibri" panose="020F0502020204030204" pitchFamily="34" charset="0"/>
              </a:rPr>
              <a:t>Dr.</a:t>
            </a:r>
            <a:r>
              <a:rPr lang="en-IN">
                <a:solidFill>
                  <a:srgbClr val="000000"/>
                </a:solidFill>
                <a:latin typeface="Calibri" panose="020F0502020204030204" pitchFamily="34" charset="0"/>
              </a:rPr>
              <a:t> Eric </a:t>
            </a:r>
            <a:r>
              <a:rPr lang="en-IN" err="1">
                <a:solidFill>
                  <a:srgbClr val="000000"/>
                </a:solidFill>
                <a:latin typeface="Calibri" panose="020F0502020204030204" pitchFamily="34" charset="0"/>
              </a:rPr>
              <a:t>Topol</a:t>
            </a:r>
            <a:r>
              <a:rPr lang="en-IN">
                <a:solidFill>
                  <a:srgbClr val="000000"/>
                </a:solidFill>
                <a:latin typeface="Calibri" panose="020F0502020204030204" pitchFamily="34" charset="0"/>
              </a:rPr>
              <a:t> </a:t>
            </a:r>
          </a:p>
          <a:p>
            <a:pPr algn="r"/>
            <a:r>
              <a:rPr lang="en-IN">
                <a:solidFill>
                  <a:srgbClr val="000000"/>
                </a:solidFill>
                <a:latin typeface="Calibri" panose="020F0502020204030204" pitchFamily="34" charset="0"/>
              </a:rPr>
              <a:t>Cardiologist in San Diego</a:t>
            </a:r>
          </a:p>
        </p:txBody>
      </p:sp>
      <p:pic>
        <p:nvPicPr>
          <p:cNvPr id="8" name="Picture 3">
            <a:extLst>
              <a:ext uri="{FF2B5EF4-FFF2-40B4-BE49-F238E27FC236}">
                <a16:creationId xmlns:a16="http://schemas.microsoft.com/office/drawing/2014/main" id="{0CCADCF4-34F9-4810-99CB-7A0620FB81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1353" y="2019991"/>
            <a:ext cx="2466208" cy="264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248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BE516-9C13-4EFC-973B-C4AF20BED835}"/>
              </a:ext>
            </a:extLst>
          </p:cNvPr>
          <p:cNvSpPr>
            <a:spLocks noGrp="1"/>
          </p:cNvSpPr>
          <p:nvPr>
            <p:ph type="ctrTitle"/>
          </p:nvPr>
        </p:nvSpPr>
        <p:spPr>
          <a:xfrm>
            <a:off x="1219345" y="306898"/>
            <a:ext cx="8692243" cy="1015274"/>
          </a:xfrm>
        </p:spPr>
        <p:txBody>
          <a:bodyPr>
            <a:noAutofit/>
          </a:bodyPr>
          <a:lstStyle/>
          <a:p>
            <a:r>
              <a:rPr lang="en-IN" sz="4400" dirty="0"/>
              <a:t>Conflict of Interest Statement</a:t>
            </a:r>
          </a:p>
        </p:txBody>
      </p:sp>
      <p:graphicFrame>
        <p:nvGraphicFramePr>
          <p:cNvPr id="6" name="Table 6">
            <a:extLst>
              <a:ext uri="{FF2B5EF4-FFF2-40B4-BE49-F238E27FC236}">
                <a16:creationId xmlns:a16="http://schemas.microsoft.com/office/drawing/2014/main" id="{21D57913-D969-4B92-A9CC-72C7CCB89801}"/>
              </a:ext>
            </a:extLst>
          </p:cNvPr>
          <p:cNvGraphicFramePr>
            <a:graphicFrameLocks noGrp="1"/>
          </p:cNvGraphicFramePr>
          <p:nvPr/>
        </p:nvGraphicFramePr>
        <p:xfrm>
          <a:off x="872214" y="2958828"/>
          <a:ext cx="10616295" cy="2468880"/>
        </p:xfrm>
        <a:graphic>
          <a:graphicData uri="http://schemas.openxmlformats.org/drawingml/2006/table">
            <a:tbl>
              <a:tblPr firstRow="1" bandRow="1">
                <a:tableStyleId>{2D5ABB26-0587-4C30-8999-92F81FD0307C}</a:tableStyleId>
              </a:tblPr>
              <a:tblGrid>
                <a:gridCol w="2264210">
                  <a:extLst>
                    <a:ext uri="{9D8B030D-6E8A-4147-A177-3AD203B41FA5}">
                      <a16:colId xmlns:a16="http://schemas.microsoft.com/office/drawing/2014/main" val="3873055051"/>
                    </a:ext>
                  </a:extLst>
                </a:gridCol>
                <a:gridCol w="6091043">
                  <a:extLst>
                    <a:ext uri="{9D8B030D-6E8A-4147-A177-3AD203B41FA5}">
                      <a16:colId xmlns:a16="http://schemas.microsoft.com/office/drawing/2014/main" val="2416575365"/>
                    </a:ext>
                  </a:extLst>
                </a:gridCol>
                <a:gridCol w="2261042">
                  <a:extLst>
                    <a:ext uri="{9D8B030D-6E8A-4147-A177-3AD203B41FA5}">
                      <a16:colId xmlns:a16="http://schemas.microsoft.com/office/drawing/2014/main" val="4058458008"/>
                    </a:ext>
                  </a:extLst>
                </a:gridCol>
              </a:tblGrid>
              <a:tr h="370840">
                <a:tc>
                  <a:txBody>
                    <a:bodyPr/>
                    <a:lstStyle/>
                    <a:p>
                      <a:r>
                        <a:rPr lang="en-IN" sz="2400" b="1">
                          <a:solidFill>
                            <a:srgbClr val="0070C0"/>
                          </a:solidFill>
                        </a:rPr>
                        <a:t>Name (Dr)</a:t>
                      </a:r>
                    </a:p>
                  </a:txBody>
                  <a:tcPr>
                    <a:lnL>
                      <a:noFill/>
                    </a:lnL>
                    <a:lnR>
                      <a:noFill/>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r>
                        <a:rPr lang="en-IN" sz="2400" b="1">
                          <a:solidFill>
                            <a:srgbClr val="0070C0"/>
                          </a:solidFill>
                        </a:rPr>
                        <a:t>Affiliation(s)</a:t>
                      </a:r>
                    </a:p>
                  </a:txBody>
                  <a:tcPr>
                    <a:lnL>
                      <a:noFill/>
                    </a:lnL>
                    <a:lnR>
                      <a:noFill/>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r>
                        <a:rPr lang="en-IN" sz="2400" b="1">
                          <a:solidFill>
                            <a:srgbClr val="0070C0"/>
                          </a:solidFill>
                        </a:rPr>
                        <a:t>Conflicts </a:t>
                      </a:r>
                    </a:p>
                  </a:txBody>
                  <a:tcPr>
                    <a:lnL>
                      <a:noFill/>
                    </a:lnL>
                    <a:lnR>
                      <a:noFill/>
                    </a:lnR>
                    <a:lnT>
                      <a:noFill/>
                    </a:lnT>
                    <a:lnB>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5617434"/>
                  </a:ext>
                </a:extLst>
              </a:tr>
              <a:tr h="599542">
                <a:tc>
                  <a:txBody>
                    <a:bodyPr/>
                    <a:lstStyle/>
                    <a:p>
                      <a:r>
                        <a:rPr lang="en-IN" sz="2400"/>
                        <a:t>Sunil Shroff</a:t>
                      </a:r>
                    </a:p>
                  </a:txBody>
                  <a:tcPr>
                    <a:lnT>
                      <a:noFill/>
                    </a:lnT>
                    <a:solidFill>
                      <a:schemeClr val="bg2">
                        <a:lumMod val="90000"/>
                      </a:schemeClr>
                    </a:solidFill>
                  </a:tcPr>
                </a:tc>
                <a:tc>
                  <a:txBody>
                    <a:bodyPr/>
                    <a:lstStyle/>
                    <a:p>
                      <a:r>
                        <a:rPr lang="en-IN" sz="2000" i="1"/>
                        <a:t>President – Tamil</a:t>
                      </a:r>
                      <a:r>
                        <a:rPr lang="en-IN" sz="2000" i="1" baseline="0"/>
                        <a:t> Nadu </a:t>
                      </a:r>
                      <a:r>
                        <a:rPr lang="en-IN" sz="2000" b="1" i="1" baseline="0"/>
                        <a:t>TSI </a:t>
                      </a:r>
                    </a:p>
                    <a:p>
                      <a:r>
                        <a:rPr lang="en-IN" sz="2000" i="1"/>
                        <a:t>Editorial</a:t>
                      </a:r>
                      <a:r>
                        <a:rPr lang="en-IN" sz="2000" i="1" baseline="0"/>
                        <a:t> Director, www.medindia.net  </a:t>
                      </a:r>
                    </a:p>
                    <a:p>
                      <a:r>
                        <a:rPr lang="en-IN" sz="2000" i="1" baseline="0"/>
                        <a:t>Trustee – MOHAN Foundation </a:t>
                      </a:r>
                      <a:endParaRPr lang="en-IN" sz="2000" i="1"/>
                    </a:p>
                  </a:txBody>
                  <a:tcPr>
                    <a:lnT>
                      <a:noFill/>
                    </a:lnT>
                    <a:solidFill>
                      <a:schemeClr val="bg2">
                        <a:lumMod val="90000"/>
                      </a:schemeClr>
                    </a:solidFill>
                  </a:tcPr>
                </a:tc>
                <a:tc>
                  <a:txBody>
                    <a:bodyPr/>
                    <a:lstStyle/>
                    <a:p>
                      <a:r>
                        <a:rPr lang="en-IN" sz="2400"/>
                        <a:t>&lt;None&gt;</a:t>
                      </a:r>
                    </a:p>
                  </a:txBody>
                  <a:tcPr>
                    <a:lnT>
                      <a:noFill/>
                    </a:lnT>
                    <a:solidFill>
                      <a:schemeClr val="bg2">
                        <a:lumMod val="90000"/>
                      </a:schemeClr>
                    </a:solidFill>
                  </a:tcPr>
                </a:tc>
                <a:extLst>
                  <a:ext uri="{0D108BD9-81ED-4DB2-BD59-A6C34878D82A}">
                    <a16:rowId xmlns:a16="http://schemas.microsoft.com/office/drawing/2014/main" val="1331089766"/>
                  </a:ext>
                </a:extLst>
              </a:tr>
              <a:tr h="370840">
                <a:tc>
                  <a:txBody>
                    <a:bodyPr/>
                    <a:lstStyle/>
                    <a:p>
                      <a:r>
                        <a:rPr lang="en-IN" sz="2400"/>
                        <a:t>Shashi Gogia</a:t>
                      </a:r>
                    </a:p>
                  </a:txBody>
                  <a:tcPr>
                    <a:solidFill>
                      <a:schemeClr val="accent1">
                        <a:lumMod val="40000"/>
                        <a:lumOff val="60000"/>
                      </a:schemeClr>
                    </a:solidFill>
                  </a:tcPr>
                </a:tc>
                <a:tc>
                  <a:txBody>
                    <a:bodyPr/>
                    <a:lstStyle/>
                    <a:p>
                      <a:r>
                        <a:rPr lang="en-IN" sz="2000" b="1" i="1"/>
                        <a:t>TSI,</a:t>
                      </a:r>
                      <a:r>
                        <a:rPr lang="en-IN" sz="2000" i="1"/>
                        <a:t> </a:t>
                      </a:r>
                      <a:r>
                        <a:rPr lang="en-IN" sz="2000" i="1" err="1"/>
                        <a:t>DHIndia</a:t>
                      </a:r>
                      <a:r>
                        <a:rPr lang="en-IN" sz="2000" i="1"/>
                        <a:t> (Director), SATHI (President), IAHSI, IMIA (Chairperson Telehealth WG), Editor of Book </a:t>
                      </a:r>
                      <a:r>
                        <a:rPr lang="en-IN" sz="2000" b="0" i="1"/>
                        <a:t>“Fundamentals of Telemedicine and Telehealth”</a:t>
                      </a:r>
                    </a:p>
                  </a:txBody>
                  <a:tcPr>
                    <a:solidFill>
                      <a:schemeClr val="accent1">
                        <a:lumMod val="40000"/>
                        <a:lumOff val="60000"/>
                      </a:schemeClr>
                    </a:solidFill>
                  </a:tcPr>
                </a:tc>
                <a:tc>
                  <a:txBody>
                    <a:bodyPr/>
                    <a:lstStyle/>
                    <a:p>
                      <a:r>
                        <a:rPr lang="en-IN" sz="2400"/>
                        <a:t>&lt;None&gt;</a:t>
                      </a:r>
                    </a:p>
                  </a:txBody>
                  <a:tcPr>
                    <a:solidFill>
                      <a:schemeClr val="accent1">
                        <a:lumMod val="40000"/>
                        <a:lumOff val="60000"/>
                      </a:schemeClr>
                    </a:solidFill>
                  </a:tcPr>
                </a:tc>
                <a:extLst>
                  <a:ext uri="{0D108BD9-81ED-4DB2-BD59-A6C34878D82A}">
                    <a16:rowId xmlns:a16="http://schemas.microsoft.com/office/drawing/2014/main" val="2401670372"/>
                  </a:ext>
                </a:extLst>
              </a:tr>
            </a:tbl>
          </a:graphicData>
        </a:graphic>
      </p:graphicFrame>
      <p:pic>
        <p:nvPicPr>
          <p:cNvPr id="5" name="Picture 2">
            <a:extLst>
              <a:ext uri="{FF2B5EF4-FFF2-40B4-BE49-F238E27FC236}">
                <a16:creationId xmlns:a16="http://schemas.microsoft.com/office/drawing/2014/main" id="{61FA39CE-A880-49AC-83E5-CCEF5E9434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9949" y="532715"/>
            <a:ext cx="1569528" cy="56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76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E7CF-D1F9-4E38-AF81-D52F2B884846}"/>
              </a:ext>
            </a:extLst>
          </p:cNvPr>
          <p:cNvSpPr>
            <a:spLocks noGrp="1"/>
          </p:cNvSpPr>
          <p:nvPr>
            <p:ph type="title"/>
          </p:nvPr>
        </p:nvSpPr>
        <p:spPr>
          <a:xfrm>
            <a:off x="838200" y="218168"/>
            <a:ext cx="9603537" cy="1325563"/>
          </a:xfrm>
        </p:spPr>
        <p:txBody>
          <a:bodyPr>
            <a:normAutofit/>
          </a:bodyPr>
          <a:lstStyle/>
          <a:p>
            <a:pPr algn="ctr"/>
            <a:r>
              <a:rPr lang="en-IN"/>
              <a:t>Desktop Computer</a:t>
            </a:r>
            <a:br>
              <a:rPr lang="en-IN"/>
            </a:br>
            <a:r>
              <a:rPr lang="en-IN" sz="3600"/>
              <a:t>(Tablet if mobility required)</a:t>
            </a:r>
            <a:endParaRPr lang="en-IN"/>
          </a:p>
        </p:txBody>
      </p:sp>
      <p:sp>
        <p:nvSpPr>
          <p:cNvPr id="3" name="Content Placeholder 2">
            <a:extLst>
              <a:ext uri="{FF2B5EF4-FFF2-40B4-BE49-F238E27FC236}">
                <a16:creationId xmlns:a16="http://schemas.microsoft.com/office/drawing/2014/main" id="{FF3C6AFA-0036-42F9-A28E-4E253E707ACC}"/>
              </a:ext>
            </a:extLst>
          </p:cNvPr>
          <p:cNvSpPr>
            <a:spLocks noGrp="1"/>
          </p:cNvSpPr>
          <p:nvPr>
            <p:ph idx="1"/>
          </p:nvPr>
        </p:nvSpPr>
        <p:spPr>
          <a:xfrm>
            <a:off x="838200" y="1825625"/>
            <a:ext cx="10515600" cy="4448007"/>
          </a:xfrm>
        </p:spPr>
        <p:txBody>
          <a:bodyPr>
            <a:normAutofit fontScale="92500"/>
          </a:bodyPr>
          <a:lstStyle/>
          <a:p>
            <a:pPr marL="457200" indent="-457200">
              <a:buFont typeface="Arial" panose="020B0604020202020204" pitchFamily="34" charset="0"/>
              <a:buChar char="•"/>
            </a:pPr>
            <a:r>
              <a:rPr lang="en-IN" sz="3600"/>
              <a:t>Big screen</a:t>
            </a:r>
          </a:p>
          <a:p>
            <a:pPr marL="1143000" lvl="1" indent="-457200"/>
            <a:r>
              <a:rPr lang="en-IN" sz="3200"/>
              <a:t>Relaxed atmosphere to work/ can be made sound proof </a:t>
            </a:r>
          </a:p>
          <a:p>
            <a:pPr marL="457200" indent="-457200">
              <a:buFont typeface="Arial" panose="020B0604020202020204" pitchFamily="34" charset="0"/>
              <a:buChar char="•"/>
            </a:pPr>
            <a:r>
              <a:rPr lang="en-IN" sz="3600"/>
              <a:t>Can use for</a:t>
            </a:r>
          </a:p>
          <a:p>
            <a:pPr marL="1143000" lvl="1" indent="-457200"/>
            <a:r>
              <a:rPr lang="en-IN" sz="3600"/>
              <a:t>(a) dedicated App or </a:t>
            </a:r>
          </a:p>
          <a:p>
            <a:pPr marL="1143000" lvl="1" indent="-457200"/>
            <a:r>
              <a:rPr lang="en-IN" sz="3600"/>
              <a:t>(b) Electronic Health Record System</a:t>
            </a:r>
          </a:p>
          <a:p>
            <a:pPr marL="457200" indent="-457200">
              <a:buFont typeface="Arial" panose="020B0604020202020204" pitchFamily="34" charset="0"/>
              <a:buChar char="•"/>
            </a:pPr>
            <a:r>
              <a:rPr lang="en-IN" sz="3600"/>
              <a:t>Many add on peripherals e.g. :</a:t>
            </a:r>
          </a:p>
          <a:p>
            <a:pPr lvl="1"/>
            <a:r>
              <a:rPr lang="en-IN" sz="3600"/>
              <a:t>A </a:t>
            </a:r>
            <a:r>
              <a:rPr lang="en-IN" sz="3600" err="1"/>
              <a:t>dermascope</a:t>
            </a:r>
            <a:r>
              <a:rPr lang="en-IN" sz="3600"/>
              <a:t> for a dermatologist</a:t>
            </a:r>
          </a:p>
          <a:p>
            <a:pPr lvl="1"/>
            <a:r>
              <a:rPr lang="en-IN" sz="3600" err="1"/>
              <a:t>TeleECG</a:t>
            </a:r>
            <a:r>
              <a:rPr lang="en-IN" sz="3600"/>
              <a:t> and Tele-stethoscope for a cardiologist </a:t>
            </a:r>
          </a:p>
          <a:p>
            <a:endParaRPr lang="en-IN" sz="3600"/>
          </a:p>
        </p:txBody>
      </p:sp>
    </p:spTree>
    <p:extLst>
      <p:ext uri="{BB962C8B-B14F-4D97-AF65-F5344CB8AC3E}">
        <p14:creationId xmlns:p14="http://schemas.microsoft.com/office/powerpoint/2010/main" val="417735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3B3A1A7A-7578-473A-B9B0-CF868D0B3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2389"/>
          <a:stretch>
            <a:fillRect/>
          </a:stretch>
        </p:blipFill>
        <p:spPr bwMode="auto">
          <a:xfrm>
            <a:off x="5569813" y="1643795"/>
            <a:ext cx="3223496" cy="357041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blipFill dpi="0" rotWithShape="0">
                  <a:blip>
                    <a:lum bright="12000" contrast="18000"/>
                  </a:blip>
                  <a:srcRect b="-22389"/>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4" name="Rectangle 2">
            <a:extLst>
              <a:ext uri="{FF2B5EF4-FFF2-40B4-BE49-F238E27FC236}">
                <a16:creationId xmlns:a16="http://schemas.microsoft.com/office/drawing/2014/main" id="{756A3A47-B84E-480F-9207-93EB2D0D094A}"/>
              </a:ext>
            </a:extLst>
          </p:cNvPr>
          <p:cNvSpPr>
            <a:spLocks noChangeArrowheads="1"/>
          </p:cNvSpPr>
          <p:nvPr/>
        </p:nvSpPr>
        <p:spPr bwMode="auto">
          <a:xfrm>
            <a:off x="2366994" y="256080"/>
            <a:ext cx="8610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en-US" b="1" dirty="0">
                <a:solidFill>
                  <a:srgbClr val="004890"/>
                </a:solidFill>
                <a:latin typeface="+mn-lt"/>
              </a:rPr>
              <a:t>Apps have inbuilt Processes</a:t>
            </a:r>
          </a:p>
        </p:txBody>
      </p:sp>
      <p:sp>
        <p:nvSpPr>
          <p:cNvPr id="6154" name="Text Box 10">
            <a:extLst>
              <a:ext uri="{FF2B5EF4-FFF2-40B4-BE49-F238E27FC236}">
                <a16:creationId xmlns:a16="http://schemas.microsoft.com/office/drawing/2014/main" id="{6696CB48-E147-425C-B52A-28BCDD6EAD50}"/>
              </a:ext>
            </a:extLst>
          </p:cNvPr>
          <p:cNvSpPr txBox="1">
            <a:spLocks noChangeArrowheads="1"/>
          </p:cNvSpPr>
          <p:nvPr/>
        </p:nvSpPr>
        <p:spPr bwMode="auto">
          <a:xfrm>
            <a:off x="1110468" y="1839126"/>
            <a:ext cx="4414652" cy="4573560"/>
          </a:xfrm>
          <a:prstGeom prst="rect">
            <a:avLst/>
          </a:prstGeom>
          <a:solidFill>
            <a:schemeClr val="bg1"/>
          </a:solidFill>
          <a:ln>
            <a:noFill/>
          </a:ln>
          <a:effectLst/>
        </p:spPr>
        <p:txBody>
          <a:bodyPr wrap="square">
            <a:spAutoFit/>
          </a:bodyPr>
          <a:lstStyle/>
          <a:p>
            <a:pPr eaLnBrk="1" hangingPunct="1">
              <a:spcBef>
                <a:spcPct val="20000"/>
              </a:spcBef>
              <a:defRPr/>
            </a:pPr>
            <a:r>
              <a:rPr lang="en-US" altLang="en-US" sz="2600" b="1"/>
              <a:t>E-Login</a:t>
            </a:r>
          </a:p>
          <a:p>
            <a:pPr eaLnBrk="1" hangingPunct="1">
              <a:spcBef>
                <a:spcPct val="20000"/>
              </a:spcBef>
              <a:defRPr/>
            </a:pPr>
            <a:r>
              <a:rPr lang="en-US" altLang="en-US" sz="2600" b="1"/>
              <a:t>E-Register</a:t>
            </a:r>
          </a:p>
          <a:p>
            <a:pPr>
              <a:spcBef>
                <a:spcPct val="20000"/>
              </a:spcBef>
              <a:defRPr/>
            </a:pPr>
            <a:r>
              <a:rPr lang="en-US" altLang="en-US" sz="2600" b="1"/>
              <a:t>E-History </a:t>
            </a:r>
            <a:r>
              <a:rPr lang="en-US" altLang="en-US" sz="2600"/>
              <a:t>(facilitates review and referral) </a:t>
            </a:r>
          </a:p>
          <a:p>
            <a:pPr>
              <a:spcBef>
                <a:spcPct val="20000"/>
              </a:spcBef>
              <a:defRPr/>
            </a:pPr>
            <a:r>
              <a:rPr lang="en-US" altLang="en-US" sz="2600" b="1"/>
              <a:t>Upload documents, images and videos </a:t>
            </a:r>
            <a:r>
              <a:rPr lang="en-US" altLang="en-US" sz="2600"/>
              <a:t>(Reports, photos, X rays, USG </a:t>
            </a:r>
            <a:r>
              <a:rPr lang="en-US" altLang="en-US" sz="2600" err="1"/>
              <a:t>etc</a:t>
            </a:r>
            <a:r>
              <a:rPr lang="en-US" altLang="en-US" sz="2600"/>
              <a:t>)</a:t>
            </a:r>
            <a:endParaRPr lang="en-US" altLang="en-US" sz="2600" b="1"/>
          </a:p>
          <a:p>
            <a:pPr eaLnBrk="1" hangingPunct="1">
              <a:spcBef>
                <a:spcPct val="20000"/>
              </a:spcBef>
              <a:defRPr/>
            </a:pPr>
            <a:r>
              <a:rPr lang="en-US" altLang="en-US" sz="2600" b="1"/>
              <a:t>E-Consent</a:t>
            </a:r>
          </a:p>
          <a:p>
            <a:pPr eaLnBrk="1" hangingPunct="1">
              <a:spcBef>
                <a:spcPct val="20000"/>
              </a:spcBef>
              <a:defRPr/>
            </a:pPr>
            <a:r>
              <a:rPr lang="en-US" altLang="en-US" sz="2600" b="1"/>
              <a:t>E-payment </a:t>
            </a:r>
          </a:p>
          <a:p>
            <a:pPr eaLnBrk="1" hangingPunct="1">
              <a:spcBef>
                <a:spcPct val="20000"/>
              </a:spcBef>
              <a:defRPr/>
            </a:pPr>
            <a:r>
              <a:rPr lang="en-US" altLang="en-US" sz="2600" b="1"/>
              <a:t>E-prescription processes</a:t>
            </a:r>
            <a:endParaRPr lang="en-US" altLang="en-US" sz="2400"/>
          </a:p>
        </p:txBody>
      </p:sp>
      <p:sp>
        <p:nvSpPr>
          <p:cNvPr id="8197" name="Text Box 11">
            <a:extLst>
              <a:ext uri="{FF2B5EF4-FFF2-40B4-BE49-F238E27FC236}">
                <a16:creationId xmlns:a16="http://schemas.microsoft.com/office/drawing/2014/main" id="{4B2FA483-753E-4BC5-953B-26A35D2881C8}"/>
              </a:ext>
            </a:extLst>
          </p:cNvPr>
          <p:cNvSpPr txBox="1">
            <a:spLocks noChangeArrowheads="1"/>
          </p:cNvSpPr>
          <p:nvPr/>
        </p:nvSpPr>
        <p:spPr bwMode="auto">
          <a:xfrm>
            <a:off x="1889125" y="5299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GB" altLang="en-US" sz="2400"/>
          </a:p>
        </p:txBody>
      </p:sp>
      <p:pic>
        <p:nvPicPr>
          <p:cNvPr id="7" name="Picture 2">
            <a:extLst>
              <a:ext uri="{FF2B5EF4-FFF2-40B4-BE49-F238E27FC236}">
                <a16:creationId xmlns:a16="http://schemas.microsoft.com/office/drawing/2014/main" id="{697EBDA9-7660-415D-BAFC-9A8CD4D4B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987" t="19443" r="24709" b="56058"/>
          <a:stretch>
            <a:fillRect/>
          </a:stretch>
        </p:blipFill>
        <p:spPr bwMode="auto">
          <a:xfrm>
            <a:off x="5525121" y="4467907"/>
            <a:ext cx="3312881" cy="201727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blipFill dpi="0" rotWithShape="0">
                  <a:blip/>
                  <a:srcRect l="19987" t="19443" r="24709" b="56058"/>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2" descr="Jiyyo Healthcare App">
            <a:extLst>
              <a:ext uri="{FF2B5EF4-FFF2-40B4-BE49-F238E27FC236}">
                <a16:creationId xmlns:a16="http://schemas.microsoft.com/office/drawing/2014/main" id="{27D0D327-BE12-40F0-B704-27508004B53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56339" y="2091042"/>
            <a:ext cx="3105927" cy="3301626"/>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0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FC00-E5F8-420E-B106-28C0BD3EDCFA}"/>
              </a:ext>
            </a:extLst>
          </p:cNvPr>
          <p:cNvSpPr>
            <a:spLocks noGrp="1"/>
          </p:cNvSpPr>
          <p:nvPr>
            <p:ph type="title"/>
          </p:nvPr>
        </p:nvSpPr>
        <p:spPr>
          <a:xfrm>
            <a:off x="2043952" y="238619"/>
            <a:ext cx="9412941" cy="1596177"/>
          </a:xfrm>
        </p:spPr>
        <p:txBody>
          <a:bodyPr>
            <a:normAutofit/>
          </a:bodyPr>
          <a:lstStyle/>
          <a:p>
            <a:r>
              <a:rPr lang="en-IN" dirty="0">
                <a:latin typeface="Arial" panose="020B0604020202020204" pitchFamily="34" charset="0"/>
                <a:cs typeface="Arial" panose="020B0604020202020204" pitchFamily="34" charset="0"/>
              </a:rPr>
              <a:t>Some more tools</a:t>
            </a:r>
            <a:r>
              <a:rPr lang="en-IN" sz="3200" dirty="0">
                <a:latin typeface="Arial" panose="020B0604020202020204" pitchFamily="34" charset="0"/>
                <a:cs typeface="Arial" panose="020B0604020202020204" pitchFamily="34" charset="0"/>
              </a:rPr>
              <a:t>- </a:t>
            </a:r>
            <a:r>
              <a:rPr lang="en-IN" sz="2800" i="1" dirty="0">
                <a:latin typeface="Arial" panose="020B0604020202020204" pitchFamily="34" charset="0"/>
                <a:cs typeface="Arial" panose="020B0604020202020204" pitchFamily="34" charset="0"/>
              </a:rPr>
              <a:t>mHealth/ computer</a:t>
            </a:r>
            <a:r>
              <a:rPr lang="en-IN" sz="3200" dirty="0">
                <a:latin typeface="Arial" panose="020B0604020202020204" pitchFamily="34" charset="0"/>
                <a:cs typeface="Arial" panose="020B0604020202020204" pitchFamily="34" charset="0"/>
              </a:rPr>
              <a:t> </a:t>
            </a:r>
            <a:br>
              <a:rPr lang="en-IN" sz="3200" dirty="0">
                <a:latin typeface="Arial" panose="020B0604020202020204" pitchFamily="34" charset="0"/>
                <a:cs typeface="Arial" panose="020B0604020202020204" pitchFamily="34" charset="0"/>
              </a:rPr>
            </a:br>
            <a:r>
              <a:rPr lang="en-IN" sz="3200" dirty="0">
                <a:latin typeface="Arial" panose="020B0604020202020204" pitchFamily="34" charset="0"/>
                <a:cs typeface="Arial" panose="020B0604020202020204" pitchFamily="34" charset="0"/>
              </a:rPr>
              <a:t>P</a:t>
            </a:r>
            <a:r>
              <a:rPr lang="en-IN" sz="2800" dirty="0">
                <a:latin typeface="Arial" panose="020B0604020202020204" pitchFamily="34" charset="0"/>
                <a:cs typeface="Arial" panose="020B0604020202020204" pitchFamily="34" charset="0"/>
              </a:rPr>
              <a:t>atient safety and privacy a concern</a:t>
            </a:r>
            <a:endParaRPr lang="en-IN" dirty="0">
              <a:latin typeface="Arial" panose="020B0604020202020204" pitchFamily="34" charset="0"/>
              <a:cs typeface="Arial" panose="020B0604020202020204" pitchFamily="34" charset="0"/>
            </a:endParaRPr>
          </a:p>
        </p:txBody>
      </p:sp>
      <p:sp>
        <p:nvSpPr>
          <p:cNvPr id="8" name="Line 420">
            <a:extLst>
              <a:ext uri="{FF2B5EF4-FFF2-40B4-BE49-F238E27FC236}">
                <a16:creationId xmlns:a16="http://schemas.microsoft.com/office/drawing/2014/main" id="{FB002144-9403-4418-AA3C-3F5F23192169}"/>
              </a:ext>
            </a:extLst>
          </p:cNvPr>
          <p:cNvSpPr>
            <a:spLocks noChangeShapeType="1"/>
          </p:cNvSpPr>
          <p:nvPr/>
        </p:nvSpPr>
        <p:spPr bwMode="auto">
          <a:xfrm>
            <a:off x="2129816" y="1066800"/>
            <a:ext cx="86106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Content Placeholder 3">
            <a:extLst>
              <a:ext uri="{FF2B5EF4-FFF2-40B4-BE49-F238E27FC236}">
                <a16:creationId xmlns:a16="http://schemas.microsoft.com/office/drawing/2014/main" id="{A7358209-BC65-4E27-AEBD-52F7E6F29148}"/>
              </a:ext>
            </a:extLst>
          </p:cNvPr>
          <p:cNvSpPr>
            <a:spLocks noGrp="1"/>
          </p:cNvSpPr>
          <p:nvPr>
            <p:ph sz="quarter" idx="4"/>
          </p:nvPr>
        </p:nvSpPr>
        <p:spPr>
          <a:xfrm>
            <a:off x="1765739" y="1934011"/>
            <a:ext cx="9576454" cy="4509505"/>
          </a:xfrm>
        </p:spPr>
        <p:txBody>
          <a:bodyPr>
            <a:normAutofit/>
          </a:bodyPr>
          <a:lstStyle/>
          <a:p>
            <a:r>
              <a:rPr lang="en-IN"/>
              <a:t>Social Media (</a:t>
            </a:r>
            <a:r>
              <a:rPr lang="en-IN" sz="2200"/>
              <a:t>WhatsApp, Skype, </a:t>
            </a:r>
            <a:r>
              <a:rPr lang="en-IN" sz="2200" err="1"/>
              <a:t>TikTok</a:t>
            </a:r>
            <a:r>
              <a:rPr lang="en-IN" sz="2200"/>
              <a:t>, Google Hangout, etc)</a:t>
            </a:r>
          </a:p>
          <a:p>
            <a:pPr marL="457200" indent="-457200">
              <a:buFont typeface="Arial" panose="020B0604020202020204" pitchFamily="34" charset="0"/>
              <a:buChar char="•"/>
            </a:pPr>
            <a:r>
              <a:rPr lang="en-IN"/>
              <a:t> Synchronous as well as asynchronous </a:t>
            </a:r>
          </a:p>
          <a:p>
            <a:pPr lvl="2"/>
            <a:r>
              <a:rPr lang="en-IN"/>
              <a:t>Possibility of one to one or one to many connections</a:t>
            </a:r>
          </a:p>
          <a:p>
            <a:pPr lvl="2"/>
            <a:r>
              <a:rPr lang="en-IN"/>
              <a:t>Good for providing general information and counselling</a:t>
            </a:r>
          </a:p>
          <a:p>
            <a:pPr lvl="2"/>
            <a:r>
              <a:rPr lang="en-IN"/>
              <a:t>To advertise your skills </a:t>
            </a:r>
          </a:p>
          <a:p>
            <a:pPr lvl="3"/>
            <a:r>
              <a:rPr lang="en-IN"/>
              <a:t>Make sure not to break MCI Ethics code!</a:t>
            </a:r>
          </a:p>
          <a:p>
            <a:r>
              <a:rPr lang="en-IN"/>
              <a:t>Online meetings (</a:t>
            </a:r>
            <a:r>
              <a:rPr lang="en-IN" sz="2000"/>
              <a:t>Skype, </a:t>
            </a:r>
            <a:r>
              <a:rPr lang="en-IN" sz="2000" err="1"/>
              <a:t>Webex</a:t>
            </a:r>
            <a:r>
              <a:rPr lang="en-IN" sz="2000"/>
              <a:t>, Zoom, Google Hangout, etc)</a:t>
            </a:r>
            <a:endParaRPr lang="en-IN"/>
          </a:p>
          <a:p>
            <a:pPr lvl="1"/>
            <a:r>
              <a:rPr lang="en-IN"/>
              <a:t>Can double up as health app but</a:t>
            </a:r>
          </a:p>
          <a:p>
            <a:pPr lvl="2"/>
            <a:r>
              <a:rPr lang="en-IN"/>
              <a:t>No links with EHR /No online prescriptions!</a:t>
            </a:r>
          </a:p>
          <a:p>
            <a:pPr lvl="2"/>
            <a:r>
              <a:rPr lang="en-IN"/>
              <a:t>Data often resides outside India</a:t>
            </a:r>
          </a:p>
          <a:p>
            <a:pPr lvl="2"/>
            <a:r>
              <a:rPr lang="en-IN"/>
              <a:t> Safer paid platforms are expensive </a:t>
            </a:r>
          </a:p>
        </p:txBody>
      </p:sp>
    </p:spTree>
    <p:extLst>
      <p:ext uri="{BB962C8B-B14F-4D97-AF65-F5344CB8AC3E}">
        <p14:creationId xmlns:p14="http://schemas.microsoft.com/office/powerpoint/2010/main" val="299140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713B-CD95-4FEE-B913-77DE10261E95}"/>
              </a:ext>
            </a:extLst>
          </p:cNvPr>
          <p:cNvSpPr>
            <a:spLocks noGrp="1"/>
          </p:cNvSpPr>
          <p:nvPr>
            <p:ph type="title"/>
          </p:nvPr>
        </p:nvSpPr>
        <p:spPr>
          <a:xfrm>
            <a:off x="1968535" y="227561"/>
            <a:ext cx="9346974" cy="1325563"/>
          </a:xfrm>
        </p:spPr>
        <p:txBody>
          <a:bodyPr>
            <a:normAutofit/>
          </a:bodyPr>
          <a:lstStyle/>
          <a:p>
            <a:r>
              <a:rPr lang="en-IN" dirty="0"/>
              <a:t>Contra-indications for Telemedicine</a:t>
            </a:r>
          </a:p>
        </p:txBody>
      </p:sp>
      <p:sp>
        <p:nvSpPr>
          <p:cNvPr id="4" name="Content Placeholder 3">
            <a:extLst>
              <a:ext uri="{FF2B5EF4-FFF2-40B4-BE49-F238E27FC236}">
                <a16:creationId xmlns:a16="http://schemas.microsoft.com/office/drawing/2014/main" id="{6C44715F-7363-4193-949F-3C84115DEABC}"/>
              </a:ext>
            </a:extLst>
          </p:cNvPr>
          <p:cNvSpPr>
            <a:spLocks noGrp="1"/>
          </p:cNvSpPr>
          <p:nvPr>
            <p:ph idx="1"/>
          </p:nvPr>
        </p:nvSpPr>
        <p:spPr>
          <a:xfrm>
            <a:off x="1750262" y="2002223"/>
            <a:ext cx="9783520" cy="4237023"/>
          </a:xfrm>
        </p:spPr>
        <p:txBody>
          <a:bodyPr/>
          <a:lstStyle/>
          <a:p>
            <a:pPr marL="457200" indent="-457200">
              <a:buFont typeface="Arial" panose="020B0604020202020204" pitchFamily="34" charset="0"/>
              <a:buChar char="•"/>
            </a:pPr>
            <a:r>
              <a:rPr lang="en-IN" dirty="0"/>
              <a:t>Unsure of consent</a:t>
            </a:r>
          </a:p>
          <a:p>
            <a:pPr marL="457200" indent="-457200">
              <a:buFont typeface="Arial" panose="020B0604020202020204" pitchFamily="34" charset="0"/>
              <a:buChar char="•"/>
            </a:pPr>
            <a:r>
              <a:rPr lang="en-IN" dirty="0"/>
              <a:t>Emergencies</a:t>
            </a:r>
          </a:p>
          <a:p>
            <a:pPr marL="1143000" lvl="1" indent="-457200"/>
            <a:r>
              <a:rPr lang="en-IN" dirty="0"/>
              <a:t>No local support</a:t>
            </a:r>
          </a:p>
          <a:p>
            <a:pPr marL="457200" indent="-457200">
              <a:buFont typeface="Arial" panose="020B0604020202020204" pitchFamily="34" charset="0"/>
              <a:buChar char="•"/>
            </a:pPr>
            <a:r>
              <a:rPr lang="en-IN" dirty="0"/>
              <a:t>Requires procedure</a:t>
            </a:r>
          </a:p>
          <a:p>
            <a:pPr marL="457200" indent="-457200">
              <a:buFont typeface="Arial" panose="020B0604020202020204" pitchFamily="34" charset="0"/>
              <a:buChar char="•"/>
            </a:pPr>
            <a:r>
              <a:rPr lang="en-IN" dirty="0"/>
              <a:t>No connectivity</a:t>
            </a:r>
          </a:p>
          <a:p>
            <a:endParaRPr lang="en-IN" dirty="0"/>
          </a:p>
        </p:txBody>
      </p:sp>
    </p:spTree>
    <p:extLst>
      <p:ext uri="{BB962C8B-B14F-4D97-AF65-F5344CB8AC3E}">
        <p14:creationId xmlns:p14="http://schemas.microsoft.com/office/powerpoint/2010/main" val="15499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413" y="178675"/>
            <a:ext cx="9236592" cy="1342757"/>
          </a:xfrm>
        </p:spPr>
        <p:txBody>
          <a:bodyPr/>
          <a:lstStyle/>
          <a:p>
            <a:pPr algn="ctr"/>
            <a:r>
              <a:rPr lang="en-US" b="1"/>
              <a:t>Challenges of Telemedicine</a:t>
            </a:r>
          </a:p>
        </p:txBody>
      </p:sp>
      <p:sp>
        <p:nvSpPr>
          <p:cNvPr id="3" name="Text Placeholder 2"/>
          <p:cNvSpPr>
            <a:spLocks noGrp="1"/>
          </p:cNvSpPr>
          <p:nvPr>
            <p:ph type="body" idx="1"/>
          </p:nvPr>
        </p:nvSpPr>
        <p:spPr>
          <a:xfrm>
            <a:off x="837574" y="1705723"/>
            <a:ext cx="5036577" cy="679994"/>
          </a:xfrm>
          <a:noFill/>
          <a:ln>
            <a:solidFill>
              <a:srgbClr val="002060"/>
            </a:solidFill>
          </a:ln>
        </p:spPr>
        <p:txBody>
          <a:bodyPr/>
          <a:lstStyle/>
          <a:p>
            <a:pPr algn="ctr"/>
            <a:r>
              <a:rPr lang="en-US" b="1"/>
              <a:t>Problems affecting decisions</a:t>
            </a:r>
          </a:p>
        </p:txBody>
      </p:sp>
      <p:sp>
        <p:nvSpPr>
          <p:cNvPr id="4" name="Content Placeholder 3"/>
          <p:cNvSpPr>
            <a:spLocks noGrp="1"/>
          </p:cNvSpPr>
          <p:nvPr>
            <p:ph sz="quarter" idx="13"/>
          </p:nvPr>
        </p:nvSpPr>
        <p:spPr>
          <a:xfrm>
            <a:off x="837574" y="2581048"/>
            <a:ext cx="5036578" cy="3658236"/>
          </a:xfrm>
          <a:noFill/>
          <a:ln>
            <a:solidFill>
              <a:srgbClr val="002060"/>
            </a:solidFill>
          </a:ln>
        </p:spPr>
        <p:txBody>
          <a:bodyPr>
            <a:noAutofit/>
          </a:bodyPr>
          <a:lstStyle/>
          <a:p>
            <a:pPr marL="342900" indent="-342900">
              <a:buFont typeface="Arial" panose="020B0604020202020204" pitchFamily="34" charset="0"/>
              <a:buChar char="•"/>
            </a:pPr>
            <a:r>
              <a:rPr lang="en-US" sz="2400" cap="none"/>
              <a:t>Misinformation</a:t>
            </a:r>
          </a:p>
          <a:p>
            <a:pPr lvl="1"/>
            <a:r>
              <a:rPr lang="en-US" sz="2200" cap="none"/>
              <a:t>Auto-typing on mobile can cause wrong words</a:t>
            </a:r>
          </a:p>
          <a:p>
            <a:pPr lvl="1"/>
            <a:r>
              <a:rPr lang="en-US" sz="2200"/>
              <a:t>Possibility of misinterpretation</a:t>
            </a:r>
            <a:endParaRPr lang="en-US" sz="2200" cap="none"/>
          </a:p>
          <a:p>
            <a:pPr marL="342900" indent="-342900">
              <a:buFont typeface="Arial" panose="020B0604020202020204" pitchFamily="34" charset="0"/>
              <a:buChar char="•"/>
            </a:pPr>
            <a:r>
              <a:rPr lang="en-US" sz="2400" cap="none"/>
              <a:t>Less-information</a:t>
            </a:r>
          </a:p>
          <a:p>
            <a:pPr marL="342900" indent="-342900">
              <a:buFont typeface="Arial" panose="020B0604020202020204" pitchFamily="34" charset="0"/>
              <a:buChar char="•"/>
            </a:pPr>
            <a:r>
              <a:rPr lang="en-US" sz="2400" cap="none"/>
              <a:t>Over information </a:t>
            </a:r>
          </a:p>
          <a:p>
            <a:pPr marL="1028700" lvl="1" indent="-342900"/>
            <a:r>
              <a:rPr lang="en-US" sz="2000"/>
              <a:t>Can be diversionary</a:t>
            </a:r>
            <a:endParaRPr lang="en-US" sz="2000" cap="none"/>
          </a:p>
          <a:p>
            <a:pPr marL="342900" indent="-342900">
              <a:buFont typeface="Arial" panose="020B0604020202020204" pitchFamily="34" charset="0"/>
              <a:buChar char="•"/>
            </a:pPr>
            <a:r>
              <a:rPr lang="en-US" sz="2400" cap="none"/>
              <a:t>Safety and Security </a:t>
            </a:r>
          </a:p>
          <a:p>
            <a:pPr marL="1028700" lvl="1" indent="-342900"/>
            <a:r>
              <a:rPr lang="en-US" sz="1800" cap="none"/>
              <a:t>Patient Privacy</a:t>
            </a:r>
          </a:p>
        </p:txBody>
      </p:sp>
      <p:sp>
        <p:nvSpPr>
          <p:cNvPr id="5" name="Text Placeholder 4"/>
          <p:cNvSpPr>
            <a:spLocks noGrp="1"/>
          </p:cNvSpPr>
          <p:nvPr>
            <p:ph type="body" sz="quarter" idx="3"/>
          </p:nvPr>
        </p:nvSpPr>
        <p:spPr>
          <a:xfrm>
            <a:off x="6060400" y="1705723"/>
            <a:ext cx="5105401" cy="679994"/>
          </a:xfrm>
          <a:noFill/>
          <a:ln>
            <a:solidFill>
              <a:srgbClr val="002060"/>
            </a:solidFill>
          </a:ln>
        </p:spPr>
        <p:txBody>
          <a:bodyPr/>
          <a:lstStyle/>
          <a:p>
            <a:pPr algn="ctr"/>
            <a:r>
              <a:rPr lang="en-US" b="1"/>
              <a:t>Affect on medical personnel</a:t>
            </a:r>
          </a:p>
        </p:txBody>
      </p:sp>
      <p:sp>
        <p:nvSpPr>
          <p:cNvPr id="6" name="Content Placeholder 5"/>
          <p:cNvSpPr>
            <a:spLocks noGrp="1"/>
          </p:cNvSpPr>
          <p:nvPr>
            <p:ph sz="quarter" idx="14"/>
          </p:nvPr>
        </p:nvSpPr>
        <p:spPr>
          <a:xfrm>
            <a:off x="6060401" y="2581048"/>
            <a:ext cx="5105401" cy="3658236"/>
          </a:xfrm>
          <a:noFill/>
          <a:ln>
            <a:solidFill>
              <a:srgbClr val="002060"/>
            </a:solidFill>
          </a:ln>
        </p:spPr>
        <p:txBody>
          <a:bodyPr>
            <a:noAutofit/>
          </a:bodyPr>
          <a:lstStyle/>
          <a:p>
            <a:pPr marL="342900" indent="-342900">
              <a:buFont typeface="Arial" panose="020B0604020202020204" pitchFamily="34" charset="0"/>
              <a:buChar char="•"/>
            </a:pPr>
            <a:r>
              <a:rPr lang="en-US" sz="2400" cap="none"/>
              <a:t>Behavior Change</a:t>
            </a:r>
          </a:p>
          <a:p>
            <a:pPr marL="342900" indent="-342900">
              <a:buFont typeface="Arial" panose="020B0604020202020204" pitchFamily="34" charset="0"/>
              <a:buChar char="•"/>
            </a:pPr>
            <a:r>
              <a:rPr lang="en-US" sz="2400" cap="none"/>
              <a:t>Less bonding = Less Reliability</a:t>
            </a:r>
          </a:p>
          <a:p>
            <a:pPr marL="342900" indent="-342900">
              <a:buFont typeface="Arial" panose="020B0604020202020204" pitchFamily="34" charset="0"/>
              <a:buChar char="•"/>
            </a:pPr>
            <a:r>
              <a:rPr lang="en-US" sz="2400" cap="none"/>
              <a:t>Interpersonal relationships</a:t>
            </a:r>
          </a:p>
          <a:p>
            <a:pPr marL="342900" indent="-342900">
              <a:buFont typeface="Arial" panose="020B0604020202020204" pitchFamily="34" charset="0"/>
              <a:buChar char="•"/>
            </a:pPr>
            <a:r>
              <a:rPr lang="en-US" sz="2400" cap="none"/>
              <a:t>Fraud</a:t>
            </a:r>
          </a:p>
          <a:p>
            <a:pPr marL="342900" indent="-342900">
              <a:buFont typeface="Arial" panose="020B0604020202020204" pitchFamily="34" charset="0"/>
              <a:buChar char="•"/>
            </a:pPr>
            <a:r>
              <a:rPr lang="en-US" sz="2400"/>
              <a:t>Can get calls at inconvenient times!</a:t>
            </a:r>
            <a:endParaRPr lang="en-US" sz="2400" cap="none"/>
          </a:p>
          <a:p>
            <a:pPr marL="342900" indent="-342900">
              <a:buFont typeface="Arial" panose="020B0604020202020204" pitchFamily="34" charset="0"/>
              <a:buChar char="•"/>
            </a:pPr>
            <a:endParaRPr lang="en-US" sz="2400" cap="none"/>
          </a:p>
        </p:txBody>
      </p:sp>
    </p:spTree>
    <p:extLst>
      <p:ext uri="{BB962C8B-B14F-4D97-AF65-F5344CB8AC3E}">
        <p14:creationId xmlns:p14="http://schemas.microsoft.com/office/powerpoint/2010/main" val="176660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125E-BF03-4A53-BD10-7B89B3E600A9}"/>
              </a:ext>
            </a:extLst>
          </p:cNvPr>
          <p:cNvSpPr>
            <a:spLocks noGrp="1"/>
          </p:cNvSpPr>
          <p:nvPr>
            <p:ph type="title"/>
          </p:nvPr>
        </p:nvSpPr>
        <p:spPr>
          <a:xfrm>
            <a:off x="1834856" y="205850"/>
            <a:ext cx="9675922" cy="1596177"/>
          </a:xfrm>
        </p:spPr>
        <p:txBody>
          <a:bodyPr>
            <a:normAutofit/>
          </a:bodyPr>
          <a:lstStyle/>
          <a:p>
            <a:r>
              <a:rPr lang="en-IN"/>
              <a:t>Video consultation: special considerations</a:t>
            </a:r>
            <a:endParaRPr lang="en-IN">
              <a:solidFill>
                <a:schemeClr val="accent1">
                  <a:lumMod val="75000"/>
                </a:schemeClr>
              </a:solidFill>
            </a:endParaRPr>
          </a:p>
        </p:txBody>
      </p:sp>
      <p:sp>
        <p:nvSpPr>
          <p:cNvPr id="5" name="Text Placeholder 4">
            <a:extLst>
              <a:ext uri="{FF2B5EF4-FFF2-40B4-BE49-F238E27FC236}">
                <a16:creationId xmlns:a16="http://schemas.microsoft.com/office/drawing/2014/main" id="{43A38095-B5FB-409A-B6CB-16D002B3FCCC}"/>
              </a:ext>
            </a:extLst>
          </p:cNvPr>
          <p:cNvSpPr>
            <a:spLocks noGrp="1"/>
          </p:cNvSpPr>
          <p:nvPr>
            <p:ph type="body" idx="1"/>
          </p:nvPr>
        </p:nvSpPr>
        <p:spPr>
          <a:xfrm>
            <a:off x="1297721" y="1874697"/>
            <a:ext cx="4873474" cy="679994"/>
          </a:xfrm>
          <a:noFill/>
          <a:ln>
            <a:solidFill>
              <a:schemeClr val="tx1"/>
            </a:solidFill>
          </a:ln>
        </p:spPr>
        <p:txBody>
          <a:bodyPr/>
          <a:lstStyle/>
          <a:p>
            <a:pPr algn="ctr"/>
            <a:r>
              <a:rPr lang="en-IN"/>
              <a:t>NEED TO</a:t>
            </a:r>
          </a:p>
        </p:txBody>
      </p:sp>
      <p:sp>
        <p:nvSpPr>
          <p:cNvPr id="7" name="Content Placeholder 6">
            <a:extLst>
              <a:ext uri="{FF2B5EF4-FFF2-40B4-BE49-F238E27FC236}">
                <a16:creationId xmlns:a16="http://schemas.microsoft.com/office/drawing/2014/main" id="{A6700CBE-1056-4858-8CD3-B26D3D432F06}"/>
              </a:ext>
            </a:extLst>
          </p:cNvPr>
          <p:cNvSpPr>
            <a:spLocks noGrp="1"/>
          </p:cNvSpPr>
          <p:nvPr>
            <p:ph sz="quarter" idx="13"/>
          </p:nvPr>
        </p:nvSpPr>
        <p:spPr>
          <a:xfrm>
            <a:off x="1297721" y="2658863"/>
            <a:ext cx="4849709" cy="2985380"/>
          </a:xfrm>
          <a:noFill/>
          <a:ln>
            <a:solidFill>
              <a:schemeClr val="tx1"/>
            </a:solidFill>
          </a:ln>
        </p:spPr>
        <p:txBody>
          <a:bodyPr>
            <a:normAutofit fontScale="92500" lnSpcReduction="10000"/>
          </a:bodyPr>
          <a:lstStyle/>
          <a:p>
            <a:pPr marL="285750" indent="-285750">
              <a:lnSpc>
                <a:spcPct val="100000"/>
              </a:lnSpc>
              <a:buFont typeface="Arial" panose="020B0604020202020204" pitchFamily="34" charset="0"/>
              <a:buChar char="•"/>
            </a:pPr>
            <a:r>
              <a:rPr lang="en-IN" sz="1800"/>
              <a:t>DRESS UP</a:t>
            </a:r>
          </a:p>
          <a:p>
            <a:pPr lvl="1">
              <a:lnSpc>
                <a:spcPct val="100000"/>
              </a:lnSpc>
            </a:pPr>
            <a:r>
              <a:rPr lang="en-IN" sz="1800"/>
              <a:t>Even in the middle of the night</a:t>
            </a:r>
          </a:p>
          <a:p>
            <a:pPr marL="342900" indent="-342900">
              <a:lnSpc>
                <a:spcPct val="100000"/>
              </a:lnSpc>
              <a:buFont typeface="Arial" panose="020B0604020202020204" pitchFamily="34" charset="0"/>
              <a:buChar char="•"/>
            </a:pPr>
            <a:r>
              <a:rPr lang="en-IN" sz="2200"/>
              <a:t>AVOID UNPLEASANT SOUNDS</a:t>
            </a:r>
          </a:p>
          <a:p>
            <a:pPr marL="1028700" lvl="1" indent="-342900">
              <a:lnSpc>
                <a:spcPct val="100000"/>
              </a:lnSpc>
            </a:pPr>
            <a:r>
              <a:rPr lang="en-IN" sz="1800"/>
              <a:t> bathroom</a:t>
            </a:r>
          </a:p>
          <a:p>
            <a:pPr marL="285750" indent="-285750">
              <a:lnSpc>
                <a:spcPct val="100000"/>
              </a:lnSpc>
              <a:buFont typeface="Arial" panose="020B0604020202020204" pitchFamily="34" charset="0"/>
              <a:buChar char="•"/>
            </a:pPr>
            <a:r>
              <a:rPr lang="en-IN" sz="1800"/>
              <a:t>BE ON TIME </a:t>
            </a:r>
          </a:p>
          <a:p>
            <a:pPr lvl="1">
              <a:lnSpc>
                <a:spcPct val="100000"/>
              </a:lnSpc>
            </a:pPr>
            <a:r>
              <a:rPr lang="en-IN" sz="1800"/>
              <a:t>People may not even know if you are coming or not</a:t>
            </a:r>
          </a:p>
          <a:p>
            <a:pPr marL="285750" indent="-285750">
              <a:lnSpc>
                <a:spcPct val="100000"/>
              </a:lnSpc>
              <a:buFont typeface="Arial" panose="020B0604020202020204" pitchFamily="34" charset="0"/>
              <a:buChar char="•"/>
            </a:pPr>
            <a:r>
              <a:rPr lang="en-IN" sz="1800"/>
              <a:t>FOR INTRODUCTIONS </a:t>
            </a:r>
          </a:p>
          <a:p>
            <a:pPr lvl="1">
              <a:lnSpc>
                <a:spcPct val="100000"/>
              </a:lnSpc>
            </a:pPr>
            <a:r>
              <a:rPr lang="en-IN" sz="1800"/>
              <a:t>Need for respect and curtesy</a:t>
            </a:r>
          </a:p>
        </p:txBody>
      </p:sp>
      <p:sp>
        <p:nvSpPr>
          <p:cNvPr id="6" name="Text Placeholder 5">
            <a:extLst>
              <a:ext uri="{FF2B5EF4-FFF2-40B4-BE49-F238E27FC236}">
                <a16:creationId xmlns:a16="http://schemas.microsoft.com/office/drawing/2014/main" id="{1C4705A7-E351-423C-AA4F-BB096E83F7E3}"/>
              </a:ext>
            </a:extLst>
          </p:cNvPr>
          <p:cNvSpPr>
            <a:spLocks noGrp="1"/>
          </p:cNvSpPr>
          <p:nvPr>
            <p:ph type="body" sz="quarter" idx="3"/>
          </p:nvPr>
        </p:nvSpPr>
        <p:spPr>
          <a:xfrm>
            <a:off x="6346438" y="1874696"/>
            <a:ext cx="5105400" cy="679994"/>
          </a:xfrm>
          <a:noFill/>
          <a:ln>
            <a:solidFill>
              <a:schemeClr val="tx1"/>
            </a:solidFill>
          </a:ln>
        </p:spPr>
        <p:txBody>
          <a:bodyPr/>
          <a:lstStyle/>
          <a:p>
            <a:pPr algn="ctr"/>
            <a:r>
              <a:rPr lang="en-IN" dirty="0"/>
              <a:t>CONSTRAINTS</a:t>
            </a:r>
          </a:p>
        </p:txBody>
      </p:sp>
      <p:sp>
        <p:nvSpPr>
          <p:cNvPr id="8" name="Content Placeholder 7">
            <a:extLst>
              <a:ext uri="{FF2B5EF4-FFF2-40B4-BE49-F238E27FC236}">
                <a16:creationId xmlns:a16="http://schemas.microsoft.com/office/drawing/2014/main" id="{B29AF398-E417-4253-AD29-DAE4BDFA4E29}"/>
              </a:ext>
            </a:extLst>
          </p:cNvPr>
          <p:cNvSpPr>
            <a:spLocks noGrp="1"/>
          </p:cNvSpPr>
          <p:nvPr>
            <p:ph sz="quarter" idx="14"/>
          </p:nvPr>
        </p:nvSpPr>
        <p:spPr>
          <a:xfrm>
            <a:off x="6346438" y="2658863"/>
            <a:ext cx="5105401" cy="2985380"/>
          </a:xfrm>
          <a:noFill/>
          <a:ln>
            <a:solidFill>
              <a:schemeClr val="tx1"/>
            </a:solidFill>
          </a:ln>
        </p:spPr>
        <p:txBody>
          <a:bodyPr>
            <a:normAutofit fontScale="77500" lnSpcReduction="20000"/>
          </a:bodyPr>
          <a:lstStyle/>
          <a:p>
            <a:pPr marL="457200" indent="-457200">
              <a:lnSpc>
                <a:spcPct val="110000"/>
              </a:lnSpc>
              <a:buFont typeface="Arial" panose="020B0604020202020204" pitchFamily="34" charset="0"/>
              <a:buChar char="•"/>
            </a:pPr>
            <a:r>
              <a:rPr lang="en-IN" dirty="0"/>
              <a:t>Your time may not match that of others </a:t>
            </a:r>
          </a:p>
          <a:p>
            <a:pPr marL="1143000" lvl="1" indent="-457200">
              <a:lnSpc>
                <a:spcPct val="110000"/>
              </a:lnSpc>
            </a:pPr>
            <a:r>
              <a:rPr lang="en-IN" dirty="0"/>
              <a:t>But the doctor should decide!</a:t>
            </a:r>
          </a:p>
          <a:p>
            <a:pPr marL="457200" indent="-457200">
              <a:lnSpc>
                <a:spcPct val="110000"/>
              </a:lnSpc>
              <a:buFont typeface="Arial" panose="020B0604020202020204" pitchFamily="34" charset="0"/>
              <a:buChar char="•"/>
            </a:pPr>
            <a:r>
              <a:rPr lang="en-IN" dirty="0"/>
              <a:t>Your surroundings are revealed</a:t>
            </a:r>
          </a:p>
          <a:p>
            <a:pPr marL="457200" indent="-457200">
              <a:lnSpc>
                <a:spcPct val="110000"/>
              </a:lnSpc>
              <a:buFont typeface="Arial" panose="020B0604020202020204" pitchFamily="34" charset="0"/>
              <a:buChar char="•"/>
            </a:pPr>
            <a:r>
              <a:rPr lang="en-IN" dirty="0"/>
              <a:t>Technological Issues</a:t>
            </a:r>
          </a:p>
          <a:p>
            <a:pPr lvl="1">
              <a:lnSpc>
                <a:spcPct val="110000"/>
              </a:lnSpc>
            </a:pPr>
            <a:r>
              <a:rPr lang="en-IN" dirty="0"/>
              <a:t>Proper equipment required</a:t>
            </a:r>
          </a:p>
          <a:p>
            <a:pPr lvl="1">
              <a:lnSpc>
                <a:spcPct val="110000"/>
              </a:lnSpc>
            </a:pPr>
            <a:r>
              <a:rPr lang="en-IN" dirty="0"/>
              <a:t>ECHO /feedback/background noise</a:t>
            </a:r>
          </a:p>
          <a:p>
            <a:pPr lvl="1">
              <a:lnSpc>
                <a:spcPct val="110000"/>
              </a:lnSpc>
            </a:pPr>
            <a:r>
              <a:rPr lang="en-IN" dirty="0"/>
              <a:t>Many speak may speak at the same time</a:t>
            </a:r>
          </a:p>
        </p:txBody>
      </p:sp>
      <p:sp>
        <p:nvSpPr>
          <p:cNvPr id="3" name="Rectangle 2">
            <a:extLst>
              <a:ext uri="{FF2B5EF4-FFF2-40B4-BE49-F238E27FC236}">
                <a16:creationId xmlns:a16="http://schemas.microsoft.com/office/drawing/2014/main" id="{21726DCC-92D7-1A45-B087-EA7E945C35D4}"/>
              </a:ext>
            </a:extLst>
          </p:cNvPr>
          <p:cNvSpPr/>
          <p:nvPr/>
        </p:nvSpPr>
        <p:spPr>
          <a:xfrm>
            <a:off x="1359884" y="5854748"/>
            <a:ext cx="9973108" cy="707886"/>
          </a:xfrm>
          <a:prstGeom prst="rect">
            <a:avLst/>
          </a:prstGeom>
        </p:spPr>
        <p:txBody>
          <a:bodyPr wrap="square">
            <a:spAutoFit/>
          </a:bodyPr>
          <a:lstStyle/>
          <a:p>
            <a:r>
              <a:rPr lang="en-IN" sz="2000" dirty="0">
                <a:solidFill>
                  <a:schemeClr val="accent1">
                    <a:lumMod val="75000"/>
                  </a:schemeClr>
                </a:solidFill>
                <a:hlinkClick r:id="rId2"/>
              </a:rPr>
              <a:t>https://dhindia.org/2020/03/27/simple-dos-and-donts-about-using-video-conferencing-for-teleconsultation/</a:t>
            </a:r>
            <a:endParaRPr lang="en-US" sz="2000" dirty="0"/>
          </a:p>
        </p:txBody>
      </p:sp>
    </p:spTree>
    <p:extLst>
      <p:ext uri="{BB962C8B-B14F-4D97-AF65-F5344CB8AC3E}">
        <p14:creationId xmlns:p14="http://schemas.microsoft.com/office/powerpoint/2010/main" val="62570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9341" y="1889719"/>
            <a:ext cx="9293560" cy="4036390"/>
          </a:xfrm>
        </p:spPr>
        <p:txBody>
          <a:bodyPr>
            <a:normAutofit lnSpcReduction="10000"/>
          </a:bodyPr>
          <a:lstStyle/>
          <a:p>
            <a:pPr marL="457200" indent="-457200">
              <a:buFont typeface="Arial" panose="020B0604020202020204" pitchFamily="34" charset="0"/>
              <a:buChar char="•"/>
            </a:pPr>
            <a:r>
              <a:rPr lang="en-US" sz="2400" b="1"/>
              <a:t>Basic or Feature Phone:</a:t>
            </a:r>
            <a:r>
              <a:rPr lang="en-IN" sz="2400" b="1"/>
              <a:t> </a:t>
            </a:r>
            <a:r>
              <a:rPr lang="en-IN" sz="1800"/>
              <a:t>(low bandwidth)</a:t>
            </a:r>
            <a:endParaRPr lang="en-IN" sz="2400"/>
          </a:p>
          <a:p>
            <a:pPr marL="1143000" lvl="1" indent="-457200"/>
            <a:r>
              <a:rPr lang="en-IN" sz="2000"/>
              <a:t>Dictate directly to the patient or a chemist</a:t>
            </a:r>
            <a:r>
              <a:rPr lang="en-IN" sz="2000" b="1"/>
              <a:t> </a:t>
            </a:r>
            <a:r>
              <a:rPr lang="en-US" sz="2000"/>
              <a:t>the detailed drug information, check understanding by asking the patient or pharmacist to repeat; or </a:t>
            </a:r>
          </a:p>
          <a:p>
            <a:pPr marL="1143000" lvl="1" indent="-457200"/>
            <a:r>
              <a:rPr lang="en-US" sz="2000"/>
              <a:t>Send e-prescription by SMS, WhatsApp or email </a:t>
            </a:r>
            <a:r>
              <a:rPr lang="en-US" sz="2000" err="1"/>
              <a:t>etc</a:t>
            </a:r>
            <a:r>
              <a:rPr lang="en-US" sz="2000"/>
              <a:t>, to pharmacy</a:t>
            </a:r>
          </a:p>
          <a:p>
            <a:pPr marL="1143000" lvl="1" indent="-457200"/>
            <a:r>
              <a:rPr lang="en-US" sz="2000"/>
              <a:t>Some feature phones can accommodate apps</a:t>
            </a:r>
          </a:p>
          <a:p>
            <a:pPr marL="457200" indent="-457200">
              <a:buFont typeface="Arial" panose="020B0604020202020204" pitchFamily="34" charset="0"/>
              <a:buChar char="•"/>
            </a:pPr>
            <a:r>
              <a:rPr lang="en-US" sz="2400" b="1"/>
              <a:t>Smart Phone without App:</a:t>
            </a:r>
            <a:r>
              <a:rPr lang="en-US" sz="2400"/>
              <a:t>  </a:t>
            </a:r>
            <a:r>
              <a:rPr lang="en-IN" sz="1800"/>
              <a:t>(High bandwidth)</a:t>
            </a:r>
            <a:endParaRPr lang="en-IN" sz="2400"/>
          </a:p>
          <a:p>
            <a:pPr marL="1143000" lvl="1" indent="-457200"/>
            <a:r>
              <a:rPr lang="en-US" sz="2000"/>
              <a:t>Take a photograph of prescription on your letterhead, in prescribed e-format, sign it and send as above</a:t>
            </a:r>
          </a:p>
          <a:p>
            <a:pPr marL="457200" indent="-457200">
              <a:buFont typeface="Arial" panose="020B0604020202020204" pitchFamily="34" charset="0"/>
              <a:buChar char="•"/>
            </a:pPr>
            <a:r>
              <a:rPr lang="en-US" sz="2400" b="1"/>
              <a:t>Through Apps </a:t>
            </a:r>
            <a:r>
              <a:rPr lang="en-US" sz="1800"/>
              <a:t>(Mobile or Computer)</a:t>
            </a:r>
            <a:endParaRPr lang="en-US" sz="1600"/>
          </a:p>
          <a:p>
            <a:pPr marL="971550" lvl="1" indent="-285750"/>
            <a:r>
              <a:rPr lang="en-US" sz="2000"/>
              <a:t>Allows templates and clean crisp ready to print e-prescription ( also direct viewing in patients or chemists mobile) and can includes a signature. </a:t>
            </a:r>
            <a:r>
              <a:rPr lang="en-US" sz="2000" b="1"/>
              <a:t>E-Consent processes is generally inbuilt</a:t>
            </a:r>
          </a:p>
          <a:p>
            <a:pPr marL="1143000" lvl="1" indent="-457200"/>
            <a:endParaRPr lang="en-US" sz="1600"/>
          </a:p>
        </p:txBody>
      </p:sp>
      <p:sp>
        <p:nvSpPr>
          <p:cNvPr id="5" name="Title 1"/>
          <p:cNvSpPr>
            <a:spLocks noGrp="1"/>
          </p:cNvSpPr>
          <p:nvPr>
            <p:ph type="title"/>
          </p:nvPr>
        </p:nvSpPr>
        <p:spPr>
          <a:xfrm>
            <a:off x="1962024" y="365125"/>
            <a:ext cx="9735990" cy="1383525"/>
          </a:xfrm>
        </p:spPr>
        <p:txBody>
          <a:bodyPr>
            <a:normAutofit/>
          </a:bodyPr>
          <a:lstStyle/>
          <a:p>
            <a:r>
              <a:rPr lang="en-US" b="1"/>
              <a:t>e-Prescriptions</a:t>
            </a:r>
            <a:br>
              <a:rPr lang="en-US" b="1"/>
            </a:br>
            <a:r>
              <a:rPr lang="en-US" sz="2000" b="1" i="1"/>
              <a:t>Obtain e-consent, if required, as per the March 2020 Telemedicine Practice Guidelines ( MCI</a:t>
            </a:r>
            <a:endParaRPr lang="en-US" b="1"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8DC9D8-BC1D-4257-ACAA-FDF8F0B5ED6F}"/>
              </a:ext>
            </a:extLst>
          </p:cNvPr>
          <p:cNvPicPr>
            <a:picLocks noGrp="1" noChangeAspect="1"/>
          </p:cNvPicPr>
          <p:nvPr>
            <p:ph sz="quarter" idx="13"/>
          </p:nvPr>
        </p:nvPicPr>
        <p:blipFill>
          <a:blip r:embed="rId2"/>
          <a:stretch>
            <a:fillRect/>
          </a:stretch>
        </p:blipFill>
        <p:spPr>
          <a:xfrm>
            <a:off x="1985768" y="1245615"/>
            <a:ext cx="7999060" cy="5517931"/>
          </a:xfrm>
          <a:prstGeom prst="rect">
            <a:avLst/>
          </a:prstGeom>
        </p:spPr>
      </p:pic>
      <p:sp>
        <p:nvSpPr>
          <p:cNvPr id="5" name="Rectangle 4">
            <a:extLst>
              <a:ext uri="{FF2B5EF4-FFF2-40B4-BE49-F238E27FC236}">
                <a16:creationId xmlns:a16="http://schemas.microsoft.com/office/drawing/2014/main" id="{643E0E51-C9F3-44AA-BD3F-C3230E23F95D}"/>
              </a:ext>
            </a:extLst>
          </p:cNvPr>
          <p:cNvSpPr/>
          <p:nvPr/>
        </p:nvSpPr>
        <p:spPr>
          <a:xfrm>
            <a:off x="580240" y="4494314"/>
            <a:ext cx="7361245" cy="2308324"/>
          </a:xfrm>
          <a:prstGeom prst="rect">
            <a:avLst/>
          </a:prstGeom>
          <a:solidFill>
            <a:schemeClr val="accent1">
              <a:lumMod val="40000"/>
              <a:lumOff val="60000"/>
            </a:schemeClr>
          </a:solidFill>
        </p:spPr>
        <p:txBody>
          <a:bodyPr wrap="square">
            <a:spAutoFit/>
          </a:bodyPr>
          <a:lstStyle/>
          <a:p>
            <a:r>
              <a:rPr lang="en-IN" sz="1400">
                <a:latin typeface="CIDFont+F3"/>
              </a:rPr>
              <a:t>1. </a:t>
            </a:r>
            <a:r>
              <a:rPr lang="en-IN" sz="1400">
                <a:highlight>
                  <a:srgbClr val="FFFF00"/>
                </a:highlight>
                <a:latin typeface="CIDFont+F3"/>
              </a:rPr>
              <a:t>(O) </a:t>
            </a:r>
            <a:r>
              <a:rPr lang="en-IN" sz="1400">
                <a:latin typeface="CIDFont+F3"/>
              </a:rPr>
              <a:t>C</a:t>
            </a:r>
            <a:r>
              <a:rPr lang="en-IN" sz="1600">
                <a:latin typeface="CIDFont+F3"/>
              </a:rPr>
              <a:t>ommonly used ‘over-the-counter’ medications such as Paracetamol, </a:t>
            </a:r>
            <a:r>
              <a:rPr lang="fr-FR" sz="1600">
                <a:latin typeface="CIDFont+F3"/>
              </a:rPr>
              <a:t>ORS </a:t>
            </a:r>
            <a:r>
              <a:rPr lang="fr-FR" sz="1600" err="1">
                <a:latin typeface="CIDFont+F3"/>
              </a:rPr>
              <a:t>packets</a:t>
            </a:r>
            <a:r>
              <a:rPr lang="fr-FR" sz="1600">
                <a:latin typeface="CIDFont+F3"/>
              </a:rPr>
              <a:t>, </a:t>
            </a:r>
            <a:r>
              <a:rPr lang="fr-FR" sz="1600" err="1">
                <a:latin typeface="CIDFont+F3"/>
              </a:rPr>
              <a:t>Antacids</a:t>
            </a:r>
            <a:r>
              <a:rPr lang="fr-FR" sz="1600">
                <a:latin typeface="CIDFont+F3"/>
              </a:rPr>
              <a:t> etc. </a:t>
            </a:r>
            <a:r>
              <a:rPr lang="fr-FR" sz="1600" err="1">
                <a:latin typeface="CIDFont+F3"/>
              </a:rPr>
              <a:t>Some</a:t>
            </a:r>
            <a:r>
              <a:rPr lang="fr-FR" sz="1600">
                <a:latin typeface="CIDFont+F3"/>
              </a:rPr>
              <a:t> emergency </a:t>
            </a:r>
            <a:r>
              <a:rPr lang="en-IN" sz="1600">
                <a:latin typeface="CIDFont+F3"/>
              </a:rPr>
              <a:t>medicines may be notified to be included in this group from time to time. (HCQS??)</a:t>
            </a:r>
          </a:p>
          <a:p>
            <a:r>
              <a:rPr lang="en-IN" sz="1400">
                <a:latin typeface="CIDFont+F3"/>
              </a:rPr>
              <a:t>2. </a:t>
            </a:r>
            <a:r>
              <a:rPr lang="en-IN" sz="1400">
                <a:highlight>
                  <a:srgbClr val="00FFFF"/>
                </a:highlight>
                <a:latin typeface="CIDFont+F3"/>
              </a:rPr>
              <a:t>(A) </a:t>
            </a:r>
            <a:r>
              <a:rPr lang="en-IN" sz="1400">
                <a:latin typeface="CIDFont+F3"/>
              </a:rPr>
              <a:t>M</a:t>
            </a:r>
            <a:r>
              <a:rPr lang="en-IN" sz="1600">
                <a:latin typeface="CIDFont+F3"/>
              </a:rPr>
              <a:t>edications when a </a:t>
            </a:r>
            <a:r>
              <a:rPr lang="en-IN" sz="1600" err="1">
                <a:latin typeface="CIDFont+F3"/>
              </a:rPr>
              <a:t>clearcut</a:t>
            </a:r>
            <a:r>
              <a:rPr lang="en-IN" sz="1600">
                <a:latin typeface="CIDFont+F3"/>
              </a:rPr>
              <a:t> diagnosis is possible through VC such as antifungals for Tinea, </a:t>
            </a:r>
            <a:r>
              <a:rPr lang="en-IN" sz="1600" err="1">
                <a:latin typeface="CIDFont+F3"/>
              </a:rPr>
              <a:t>Ciprofloxacillin</a:t>
            </a:r>
            <a:r>
              <a:rPr lang="en-IN" sz="1600">
                <a:latin typeface="CIDFont+F3"/>
              </a:rPr>
              <a:t> eye drops for Conjunctivitis etc. and Re-fills for chronic diseases (Diabetes, Hypertension, Asthma etc)</a:t>
            </a:r>
          </a:p>
          <a:p>
            <a:r>
              <a:rPr lang="en-IN" sz="1400">
                <a:latin typeface="CIDFont+F3"/>
              </a:rPr>
              <a:t>3. </a:t>
            </a:r>
            <a:r>
              <a:rPr lang="en-IN" sz="1400">
                <a:highlight>
                  <a:srgbClr val="00FF00"/>
                </a:highlight>
                <a:latin typeface="CIDFont+F3"/>
              </a:rPr>
              <a:t>(B) </a:t>
            </a:r>
            <a:r>
              <a:rPr lang="en-IN" sz="1400">
                <a:latin typeface="CIDFont+F3"/>
              </a:rPr>
              <a:t>A</a:t>
            </a:r>
            <a:r>
              <a:rPr lang="en-IN" sz="1600">
                <a:latin typeface="CIDFont+F3"/>
              </a:rPr>
              <a:t>dd-on’ medications used to optimize an existing condition. E.g., adding an Ace inhibitor such as Enalapril for uncontrolled BP in a patient already on Atenolol </a:t>
            </a:r>
          </a:p>
          <a:p>
            <a:r>
              <a:rPr lang="en-IN" sz="1400">
                <a:solidFill>
                  <a:schemeClr val="bg1"/>
                </a:solidFill>
                <a:highlight>
                  <a:srgbClr val="FF00FF"/>
                </a:highlight>
                <a:latin typeface="CIDFont+F3"/>
              </a:rPr>
              <a:t>4. Prohibited </a:t>
            </a:r>
            <a:r>
              <a:rPr lang="en-IN" sz="1600">
                <a:latin typeface="CIDFont+F3"/>
              </a:rPr>
              <a:t>For instance, Anti-Cancer drugs; Narcotics such as Morphine, Codeine etc</a:t>
            </a:r>
            <a:endParaRPr lang="en-IN" sz="1600"/>
          </a:p>
        </p:txBody>
      </p:sp>
      <p:cxnSp>
        <p:nvCxnSpPr>
          <p:cNvPr id="7" name="Straight Arrow Connector 6">
            <a:extLst>
              <a:ext uri="{FF2B5EF4-FFF2-40B4-BE49-F238E27FC236}">
                <a16:creationId xmlns:a16="http://schemas.microsoft.com/office/drawing/2014/main" id="{BDE3DC46-44EE-47D2-A9B3-28922B6ED7E5}"/>
              </a:ext>
            </a:extLst>
          </p:cNvPr>
          <p:cNvCxnSpPr>
            <a:cxnSpLocks/>
          </p:cNvCxnSpPr>
          <p:nvPr/>
        </p:nvCxnSpPr>
        <p:spPr>
          <a:xfrm flipV="1">
            <a:off x="956441" y="2280557"/>
            <a:ext cx="7403788" cy="2365015"/>
          </a:xfrm>
          <a:prstGeom prst="straightConnector1">
            <a:avLst/>
          </a:prstGeom>
          <a:ln w="19050">
            <a:solidFill>
              <a:srgbClr val="00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4B2CC1-8887-4779-835A-FC4C3ADE1274}"/>
              </a:ext>
            </a:extLst>
          </p:cNvPr>
          <p:cNvSpPr txBox="1"/>
          <p:nvPr/>
        </p:nvSpPr>
        <p:spPr>
          <a:xfrm>
            <a:off x="7953993" y="4521099"/>
            <a:ext cx="1985669" cy="313932"/>
          </a:xfrm>
          <a:prstGeom prst="rect">
            <a:avLst/>
          </a:prstGeom>
          <a:solidFill>
            <a:srgbClr val="CC00CC"/>
          </a:solidFill>
        </p:spPr>
        <p:txBody>
          <a:bodyPr wrap="square" rtlCol="0">
            <a:spAutoFit/>
          </a:bodyPr>
          <a:lstStyle/>
          <a:p>
            <a:pPr algn="ctr">
              <a:lnSpc>
                <a:spcPct val="90000"/>
              </a:lnSpc>
            </a:pPr>
            <a:r>
              <a:rPr lang="en-IN" sz="1600">
                <a:solidFill>
                  <a:schemeClr val="bg1"/>
                </a:solidFill>
              </a:rPr>
              <a:t>Never  prescribed</a:t>
            </a:r>
          </a:p>
        </p:txBody>
      </p:sp>
      <p:sp>
        <p:nvSpPr>
          <p:cNvPr id="12" name="Rectangle 11">
            <a:extLst>
              <a:ext uri="{FF2B5EF4-FFF2-40B4-BE49-F238E27FC236}">
                <a16:creationId xmlns:a16="http://schemas.microsoft.com/office/drawing/2014/main" id="{6FB5BA59-675A-4132-9A0E-6DD1AC0D3C23}"/>
              </a:ext>
            </a:extLst>
          </p:cNvPr>
          <p:cNvSpPr/>
          <p:nvPr/>
        </p:nvSpPr>
        <p:spPr>
          <a:xfrm>
            <a:off x="8584271" y="2045227"/>
            <a:ext cx="731520" cy="274320"/>
          </a:xfrm>
          <a:prstGeom prst="rect">
            <a:avLst/>
          </a:prstGeom>
          <a:solidFill>
            <a:srgbClr val="E7E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7AD44AC-A994-44BF-9421-2F30A075F1C0}"/>
              </a:ext>
            </a:extLst>
          </p:cNvPr>
          <p:cNvSpPr/>
          <p:nvPr/>
        </p:nvSpPr>
        <p:spPr>
          <a:xfrm>
            <a:off x="8607918" y="2786033"/>
            <a:ext cx="731520" cy="279400"/>
          </a:xfrm>
          <a:prstGeom prst="rect">
            <a:avLst/>
          </a:prstGeom>
          <a:solidFill>
            <a:srgbClr val="63A0B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3B8EB97-682E-4BE7-B87B-343A19F208B7}"/>
              </a:ext>
            </a:extLst>
          </p:cNvPr>
          <p:cNvSpPr/>
          <p:nvPr/>
        </p:nvSpPr>
        <p:spPr>
          <a:xfrm>
            <a:off x="8567683" y="4044539"/>
            <a:ext cx="731520" cy="231766"/>
          </a:xfrm>
          <a:prstGeom prst="rect">
            <a:avLst/>
          </a:prstGeom>
          <a:solidFill>
            <a:srgbClr val="0099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439D773E-ABDC-C346-BB86-BB4ADB86DF46}"/>
              </a:ext>
            </a:extLst>
          </p:cNvPr>
          <p:cNvCxnSpPr>
            <a:cxnSpLocks/>
          </p:cNvCxnSpPr>
          <p:nvPr/>
        </p:nvCxnSpPr>
        <p:spPr>
          <a:xfrm flipV="1">
            <a:off x="1039954" y="3065433"/>
            <a:ext cx="7423689" cy="2305820"/>
          </a:xfrm>
          <a:prstGeom prst="straightConnector1">
            <a:avLst/>
          </a:prstGeom>
          <a:ln w="19050">
            <a:solidFill>
              <a:srgbClr val="00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E6CED68-859E-9849-AD97-0192D59DCB01}"/>
              </a:ext>
            </a:extLst>
          </p:cNvPr>
          <p:cNvCxnSpPr>
            <a:cxnSpLocks/>
          </p:cNvCxnSpPr>
          <p:nvPr/>
        </p:nvCxnSpPr>
        <p:spPr>
          <a:xfrm flipV="1">
            <a:off x="1108666" y="4229100"/>
            <a:ext cx="7251563" cy="1898432"/>
          </a:xfrm>
          <a:prstGeom prst="straightConnector1">
            <a:avLst/>
          </a:prstGeom>
          <a:ln w="19050">
            <a:solidFill>
              <a:srgbClr val="0000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154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020A9-86D1-4408-BA36-25F759297949}"/>
              </a:ext>
            </a:extLst>
          </p:cNvPr>
          <p:cNvSpPr>
            <a:spLocks noGrp="1"/>
          </p:cNvSpPr>
          <p:nvPr>
            <p:ph type="title"/>
          </p:nvPr>
        </p:nvSpPr>
        <p:spPr/>
        <p:txBody>
          <a:bodyPr/>
          <a:lstStyle/>
          <a:p>
            <a:r>
              <a:rPr lang="en-IN"/>
              <a:t>Sample Prescription </a:t>
            </a:r>
          </a:p>
        </p:txBody>
      </p:sp>
      <p:pic>
        <p:nvPicPr>
          <p:cNvPr id="5" name="Picture 2">
            <a:extLst>
              <a:ext uri="{FF2B5EF4-FFF2-40B4-BE49-F238E27FC236}">
                <a16:creationId xmlns:a16="http://schemas.microsoft.com/office/drawing/2014/main" id="{5E4FF60D-F846-4DEE-8B59-83505FF65767}"/>
              </a:ext>
            </a:extLst>
          </p:cNvPr>
          <p:cNvPicPr>
            <a:picLocks noChangeAspect="1" noChangeArrowheads="1"/>
          </p:cNvPicPr>
          <p:nvPr/>
        </p:nvPicPr>
        <p:blipFill>
          <a:blip r:embed="rId2"/>
          <a:srcRect/>
          <a:stretch>
            <a:fillRect/>
          </a:stretch>
        </p:blipFill>
        <p:spPr bwMode="auto">
          <a:xfrm>
            <a:off x="6957918" y="84780"/>
            <a:ext cx="5077002" cy="6858000"/>
          </a:xfrm>
          <a:prstGeom prst="rect">
            <a:avLst/>
          </a:prstGeom>
          <a:noFill/>
          <a:ln w="9525">
            <a:noFill/>
            <a:miter lim="800000"/>
            <a:headEnd/>
            <a:tailEnd/>
          </a:ln>
          <a:effectLst/>
        </p:spPr>
      </p:pic>
    </p:spTree>
    <p:extLst>
      <p:ext uri="{BB962C8B-B14F-4D97-AF65-F5344CB8AC3E}">
        <p14:creationId xmlns:p14="http://schemas.microsoft.com/office/powerpoint/2010/main" val="224777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0279" y="1880403"/>
            <a:ext cx="9783520" cy="4237023"/>
          </a:xfrm>
        </p:spPr>
        <p:txBody>
          <a:bodyPr>
            <a:normAutofit fontScale="77500" lnSpcReduction="20000"/>
          </a:bodyPr>
          <a:lstStyle/>
          <a:p>
            <a:pPr>
              <a:lnSpc>
                <a:spcPct val="120000"/>
              </a:lnSpc>
              <a:buNone/>
            </a:pPr>
            <a:r>
              <a:rPr lang="en-US" sz="3600"/>
              <a:t>A. </a:t>
            </a:r>
            <a:r>
              <a:rPr lang="en-US" sz="3600" b="1"/>
              <a:t>Verbally</a:t>
            </a:r>
            <a:r>
              <a:rPr lang="en-US" sz="3600"/>
              <a:t> informing the rights and duties to the patient (like in any Bank or credit card call </a:t>
            </a:r>
            <a:r>
              <a:rPr lang="en-US" sz="3600" err="1"/>
              <a:t>centre</a:t>
            </a:r>
            <a:r>
              <a:rPr lang="en-US" sz="3600"/>
              <a:t>) with recording of the transaction .</a:t>
            </a:r>
          </a:p>
          <a:p>
            <a:pPr>
              <a:lnSpc>
                <a:spcPct val="120000"/>
              </a:lnSpc>
            </a:pPr>
            <a:r>
              <a:rPr lang="en-US" sz="3600"/>
              <a:t>B. </a:t>
            </a:r>
            <a:r>
              <a:rPr lang="en-US" sz="3600" b="1"/>
              <a:t>(SMS or Email) </a:t>
            </a:r>
            <a:r>
              <a:rPr lang="en-US" sz="3600"/>
              <a:t>with a mandatory need to reply e.g. "I have read the chances of problems and give consent for the going ahead with this telemedicine session.“</a:t>
            </a:r>
          </a:p>
          <a:p>
            <a:pPr>
              <a:lnSpc>
                <a:spcPct val="120000"/>
              </a:lnSpc>
            </a:pPr>
            <a:r>
              <a:rPr lang="en-US" sz="3600"/>
              <a:t>C. </a:t>
            </a:r>
            <a:r>
              <a:rPr lang="en-US" sz="3600" b="1"/>
              <a:t>Interactive Consent Form </a:t>
            </a:r>
            <a:r>
              <a:rPr lang="en-US" sz="3600"/>
              <a:t>by mail or web link which the patient resubmits back after checking clicking at appropriate places</a:t>
            </a:r>
            <a:endParaRPr lang="en-US" sz="3400"/>
          </a:p>
          <a:p>
            <a:pPr>
              <a:buNone/>
            </a:pPr>
            <a:endParaRPr lang="en-US"/>
          </a:p>
        </p:txBody>
      </p:sp>
      <p:sp>
        <p:nvSpPr>
          <p:cNvPr id="5" name="Title 1"/>
          <p:cNvSpPr>
            <a:spLocks noGrp="1"/>
          </p:cNvSpPr>
          <p:nvPr>
            <p:ph type="title"/>
          </p:nvPr>
        </p:nvSpPr>
        <p:spPr/>
        <p:txBody>
          <a:bodyPr>
            <a:normAutofit fontScale="90000"/>
          </a:bodyPr>
          <a:lstStyle/>
          <a:p>
            <a:r>
              <a:rPr lang="en-US" sz="4000" b="1"/>
              <a:t>How to take and record e-consent? (without App)</a:t>
            </a:r>
            <a:br>
              <a:rPr lang="en-US" b="1"/>
            </a:br>
            <a:r>
              <a:rPr lang="en-US" sz="3100" b="1" i="1"/>
              <a:t>(Demo possible offline for those interested)</a:t>
            </a:r>
            <a:endParaRPr lang="en-US"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974134" y="306268"/>
            <a:ext cx="9802265" cy="562400"/>
          </a:xfrm>
          <a:prstGeom prst="rect">
            <a:avLst/>
          </a:prstGeom>
        </p:spPr>
        <p:txBody>
          <a:bodyPr spcFirstLastPara="1" vert="horz" wrap="square" lIns="121900" tIns="121900" rIns="121900" bIns="121900" rtlCol="0" anchor="t" anchorCtr="0">
            <a:noAutofit/>
          </a:bodyPr>
          <a:lstStyle/>
          <a:p>
            <a:r>
              <a:rPr lang="en" sz="3600" b="1"/>
              <a:t>Disclaimer</a:t>
            </a:r>
            <a:endParaRPr sz="3600" b="1"/>
          </a:p>
        </p:txBody>
      </p:sp>
      <p:sp>
        <p:nvSpPr>
          <p:cNvPr id="55" name="Google Shape;55;p13"/>
          <p:cNvSpPr txBox="1">
            <a:spLocks noGrp="1"/>
          </p:cNvSpPr>
          <p:nvPr>
            <p:ph type="body" idx="1"/>
          </p:nvPr>
        </p:nvSpPr>
        <p:spPr>
          <a:xfrm>
            <a:off x="811453" y="1659039"/>
            <a:ext cx="10710609" cy="509904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1800">
                <a:solidFill>
                  <a:srgbClr val="24292E"/>
                </a:solidFill>
                <a:highlight>
                  <a:srgbClr val="FFFFFF"/>
                </a:highlight>
              </a:rPr>
              <a:t>We strive to maintain the best quality and timeliness of the deliverables, however, these documents do not form a product or service agreement, and there is no service level agreement provided. All collaterals and materials are provided as-is on a best effort basis only. While due diligence and a stringent review process have been followed in producing these documents and artifacts, there may be inadvertent errors of omission or commission that have slipped our process. These offerings are provided without any warranty or liability. The users agree to indemnify the administrators and maintainers of this document, the authors, the Telemedicine Society of India (https://tsi.org.in), the contributors and other associates or volunteers against any direct or indirect damages resulting from the information contained herein. The view expressed by individual contributors need not necessarily reflect the views or opinions of the Telemedicine Society of India, the reviewers and maintainers of these repositories, documents and artifacts.</a:t>
            </a:r>
            <a:endParaRPr sz="1800">
              <a:solidFill>
                <a:srgbClr val="24292E"/>
              </a:solidFill>
              <a:highlight>
                <a:srgbClr val="FFFFFF"/>
              </a:highlight>
            </a:endParaRPr>
          </a:p>
          <a:p>
            <a:pPr marL="0" indent="0">
              <a:spcBef>
                <a:spcPts val="1600"/>
              </a:spcBef>
              <a:buClr>
                <a:schemeClr val="dk1"/>
              </a:buClr>
              <a:buSzPts val="1100"/>
              <a:buNone/>
            </a:pPr>
            <a:r>
              <a:rPr lang="en" sz="1800">
                <a:solidFill>
                  <a:srgbClr val="24292E"/>
                </a:solidFill>
                <a:highlight>
                  <a:srgbClr val="FFFFFF"/>
                </a:highlight>
              </a:rPr>
              <a:t>Users are expected to ascertain the validity of the content against the latest guidelines published by the MoHFW and other departments of the Government of India and</a:t>
            </a:r>
            <a:r>
              <a:rPr lang="en-IN" sz="1800">
                <a:solidFill>
                  <a:srgbClr val="24292E"/>
                </a:solidFill>
                <a:highlight>
                  <a:srgbClr val="FFFFFF"/>
                </a:highlight>
              </a:rPr>
              <a:t> respective</a:t>
            </a:r>
            <a:r>
              <a:rPr lang="en" sz="1800">
                <a:solidFill>
                  <a:srgbClr val="24292E"/>
                </a:solidFill>
                <a:highlight>
                  <a:srgbClr val="FFFFFF"/>
                </a:highlight>
              </a:rPr>
              <a:t> State Governments. https://www.mohfw.gov.in/pdf/Telemedicine.pdf</a:t>
            </a:r>
            <a:endParaRPr sz="1800">
              <a:solidFill>
                <a:srgbClr val="0366D6"/>
              </a:solidFill>
              <a:highlight>
                <a:srgbClr val="FFFFFF"/>
              </a:highlight>
            </a:endParaRPr>
          </a:p>
          <a:p>
            <a:pPr marL="0" indent="0">
              <a:spcBef>
                <a:spcPts val="1600"/>
              </a:spcBef>
              <a:buNone/>
            </a:pPr>
            <a:r>
              <a:rPr lang="en" sz="1800">
                <a:solidFill>
                  <a:srgbClr val="24292E"/>
                </a:solidFill>
                <a:highlight>
                  <a:srgbClr val="FFFFFF"/>
                </a:highlight>
              </a:rPr>
              <a:t>This material is licensed under "Creative Commons Attribution-ShareAlike 2.5 India". We do NOT guarantee any personal data protection or privacy rights adherence. Users and contributors, alike, are advised to diligently avoid submissions of any information they do not wish to make public. Disputes are subject to the jurisdiction of the courts in New Delhi, India only.</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020A9-86D1-4408-BA36-25F759297949}"/>
              </a:ext>
            </a:extLst>
          </p:cNvPr>
          <p:cNvSpPr>
            <a:spLocks noGrp="1"/>
          </p:cNvSpPr>
          <p:nvPr>
            <p:ph type="title"/>
          </p:nvPr>
        </p:nvSpPr>
        <p:spPr/>
        <p:txBody>
          <a:bodyPr/>
          <a:lstStyle/>
          <a:p>
            <a:r>
              <a:rPr lang="en-IN"/>
              <a:t>Sample Consent </a:t>
            </a:r>
          </a:p>
        </p:txBody>
      </p:sp>
      <p:pic>
        <p:nvPicPr>
          <p:cNvPr id="2" name="Picture 1">
            <a:extLst>
              <a:ext uri="{FF2B5EF4-FFF2-40B4-BE49-F238E27FC236}">
                <a16:creationId xmlns:a16="http://schemas.microsoft.com/office/drawing/2014/main" id="{4DB507F1-518A-4991-8B42-C8362F628251}"/>
              </a:ext>
            </a:extLst>
          </p:cNvPr>
          <p:cNvPicPr>
            <a:picLocks noChangeAspect="1"/>
          </p:cNvPicPr>
          <p:nvPr/>
        </p:nvPicPr>
        <p:blipFill>
          <a:blip r:embed="rId2"/>
          <a:stretch>
            <a:fillRect/>
          </a:stretch>
        </p:blipFill>
        <p:spPr>
          <a:xfrm>
            <a:off x="5955703" y="-439463"/>
            <a:ext cx="5686568" cy="7660725"/>
          </a:xfrm>
          <a:prstGeom prst="rect">
            <a:avLst/>
          </a:prstGeom>
        </p:spPr>
      </p:pic>
    </p:spTree>
    <p:extLst>
      <p:ext uri="{BB962C8B-B14F-4D97-AF65-F5344CB8AC3E}">
        <p14:creationId xmlns:p14="http://schemas.microsoft.com/office/powerpoint/2010/main" val="24113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28">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30">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ECA1D58-6901-41FC-95A1-F74173CC8790}"/>
              </a:ext>
            </a:extLst>
          </p:cNvPr>
          <p:cNvSpPr>
            <a:spLocks noGrp="1"/>
          </p:cNvSpPr>
          <p:nvPr>
            <p:ph type="title"/>
          </p:nvPr>
        </p:nvSpPr>
        <p:spPr>
          <a:xfrm>
            <a:off x="594360" y="687479"/>
            <a:ext cx="3444240" cy="841644"/>
          </a:xfrm>
        </p:spPr>
        <p:txBody>
          <a:bodyPr anchor="b">
            <a:normAutofit fontScale="90000"/>
          </a:bodyPr>
          <a:lstStyle/>
          <a:p>
            <a:r>
              <a:rPr lang="en-IN" sz="3400" dirty="0"/>
              <a:t>Personal Example case</a:t>
            </a:r>
          </a:p>
        </p:txBody>
      </p:sp>
      <p:grpSp>
        <p:nvGrpSpPr>
          <p:cNvPr id="33" name="Group 32">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34"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8">
            <a:extLst>
              <a:ext uri="{FF2B5EF4-FFF2-40B4-BE49-F238E27FC236}">
                <a16:creationId xmlns:a16="http://schemas.microsoft.com/office/drawing/2014/main" id="{7DA94DB1-FD73-4C0A-BF76-C13BDE6FCF87}"/>
              </a:ext>
            </a:extLst>
          </p:cNvPr>
          <p:cNvSpPr>
            <a:spLocks noGrp="1"/>
          </p:cNvSpPr>
          <p:nvPr>
            <p:ph idx="1"/>
          </p:nvPr>
        </p:nvSpPr>
        <p:spPr>
          <a:xfrm>
            <a:off x="244148" y="1965112"/>
            <a:ext cx="4104861" cy="3686254"/>
          </a:xfrm>
        </p:spPr>
        <p:txBody>
          <a:bodyPr anchor="ctr">
            <a:normAutofit lnSpcReduction="10000"/>
          </a:bodyPr>
          <a:lstStyle/>
          <a:p>
            <a:pPr marL="285750" indent="-285750">
              <a:buFont typeface="Arial" panose="020B0604020202020204" pitchFamily="34" charset="0"/>
              <a:buChar char="•"/>
            </a:pPr>
            <a:r>
              <a:rPr lang="en-IN" sz="2400" dirty="0"/>
              <a:t>3</a:t>
            </a:r>
            <a:r>
              <a:rPr lang="en-IN" sz="2400" baseline="30000" dirty="0"/>
              <a:t>rd</a:t>
            </a:r>
            <a:r>
              <a:rPr lang="en-IN" sz="2400" dirty="0"/>
              <a:t> Apr – on Phone 55yr </a:t>
            </a:r>
            <a:r>
              <a:rPr lang="en-IN" sz="2400" dirty="0" err="1"/>
              <a:t>prev</a:t>
            </a:r>
            <a:r>
              <a:rPr lang="en-IN" sz="2400" dirty="0"/>
              <a:t> </a:t>
            </a:r>
            <a:r>
              <a:rPr lang="en-IN" sz="2400" dirty="0" err="1"/>
              <a:t>pt</a:t>
            </a:r>
            <a:endParaRPr lang="en-IN" sz="2400" dirty="0"/>
          </a:p>
          <a:p>
            <a:pPr marL="285750" indent="-285750">
              <a:buFont typeface="Arial" panose="020B0604020202020204" pitchFamily="34" charset="0"/>
              <a:buChar char="•"/>
            </a:pPr>
            <a:r>
              <a:rPr lang="en-US" sz="2400" dirty="0"/>
              <a:t>H/O Mid </a:t>
            </a:r>
            <a:r>
              <a:rPr lang="en-US" sz="2400" dirty="0" err="1"/>
              <a:t>abd</a:t>
            </a:r>
            <a:r>
              <a:rPr lang="en-US" sz="2400" dirty="0"/>
              <a:t> pain, Belching, nausea</a:t>
            </a:r>
          </a:p>
          <a:p>
            <a:pPr marL="285750" indent="-285750">
              <a:buFont typeface="Arial" panose="020B0604020202020204" pitchFamily="34" charset="0"/>
              <a:buChar char="•"/>
            </a:pPr>
            <a:r>
              <a:rPr lang="en-US" sz="2400" dirty="0"/>
              <a:t>Desc - only discomfort, no Vomiting</a:t>
            </a:r>
          </a:p>
          <a:p>
            <a:pPr marL="285750" indent="-285750">
              <a:buFont typeface="Arial" panose="020B0604020202020204" pitchFamily="34" charset="0"/>
              <a:buChar char="•"/>
            </a:pPr>
            <a:r>
              <a:rPr lang="en-US" sz="2400" dirty="0"/>
              <a:t>(Qs) Passing motion, no distension</a:t>
            </a:r>
            <a:endParaRPr lang="en-IN" sz="2400" dirty="0"/>
          </a:p>
          <a:p>
            <a:pPr marL="285750" indent="-285750">
              <a:buFont typeface="Arial" panose="020B0604020202020204" pitchFamily="34" charset="0"/>
              <a:buChar char="•"/>
            </a:pPr>
            <a:r>
              <a:rPr lang="en-US" sz="2400" dirty="0"/>
              <a:t>Recent h/o back pain and taking some medicines. </a:t>
            </a:r>
          </a:p>
        </p:txBody>
      </p:sp>
      <p:pic>
        <p:nvPicPr>
          <p:cNvPr id="13" name="Picture 12">
            <a:extLst>
              <a:ext uri="{FF2B5EF4-FFF2-40B4-BE49-F238E27FC236}">
                <a16:creationId xmlns:a16="http://schemas.microsoft.com/office/drawing/2014/main" id="{B465F5B4-2EBB-42EB-89EE-2883077FDC26}"/>
              </a:ext>
            </a:extLst>
          </p:cNvPr>
          <p:cNvPicPr>
            <a:picLocks noChangeAspect="1"/>
          </p:cNvPicPr>
          <p:nvPr/>
        </p:nvPicPr>
        <p:blipFill rotWithShape="1">
          <a:blip r:embed="rId2"/>
          <a:srcRect t="10444" b="40008"/>
          <a:stretch/>
        </p:blipFill>
        <p:spPr>
          <a:xfrm>
            <a:off x="4632961" y="527193"/>
            <a:ext cx="3520441" cy="310100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C2844835-A204-449C-B09C-2F3A77C7426B}"/>
              </a:ext>
            </a:extLst>
          </p:cNvPr>
          <p:cNvPicPr>
            <a:picLocks noChangeAspect="1"/>
          </p:cNvPicPr>
          <p:nvPr/>
        </p:nvPicPr>
        <p:blipFill rotWithShape="1">
          <a:blip r:embed="rId3"/>
          <a:srcRect t="12030" r="3" b="3"/>
          <a:stretch/>
        </p:blipFill>
        <p:spPr>
          <a:xfrm>
            <a:off x="8321044" y="531074"/>
            <a:ext cx="3566160" cy="5577118"/>
          </a:xfrm>
          <a:prstGeom prst="rect">
            <a:avLst/>
          </a:prstGeom>
        </p:spPr>
      </p:pic>
      <p:sp>
        <p:nvSpPr>
          <p:cNvPr id="55" name="Rectangle 54">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280BEB-0951-47AA-AE60-4BDBDB36E687}"/>
              </a:ext>
            </a:extLst>
          </p:cNvPr>
          <p:cNvSpPr/>
          <p:nvPr/>
        </p:nvSpPr>
        <p:spPr>
          <a:xfrm>
            <a:off x="4584643" y="3808239"/>
            <a:ext cx="3447654" cy="2308324"/>
          </a:xfrm>
          <a:prstGeom prst="rect">
            <a:avLst/>
          </a:prstGeom>
        </p:spPr>
        <p:txBody>
          <a:bodyPr wrap="square">
            <a:spAutoFit/>
          </a:bodyPr>
          <a:lstStyle/>
          <a:p>
            <a:r>
              <a:rPr lang="en-US" sz="2400" dirty="0"/>
              <a:t>Through WhatsApp </a:t>
            </a:r>
            <a:r>
              <a:rPr lang="en-IN" sz="2400" dirty="0"/>
              <a:t>her son sends photo of </a:t>
            </a:r>
            <a:r>
              <a:rPr lang="en-US" sz="2400" dirty="0"/>
              <a:t>previous prescription and drugs she was taking after showing to another doctor</a:t>
            </a:r>
            <a:endParaRPr lang="en-IN" sz="2400" dirty="0"/>
          </a:p>
        </p:txBody>
      </p:sp>
      <p:sp>
        <p:nvSpPr>
          <p:cNvPr id="15" name="Arrow: Up 14">
            <a:extLst>
              <a:ext uri="{FF2B5EF4-FFF2-40B4-BE49-F238E27FC236}">
                <a16:creationId xmlns:a16="http://schemas.microsoft.com/office/drawing/2014/main" id="{28B71CA2-9D69-49A5-8E28-A6C6923D0D5B}"/>
              </a:ext>
            </a:extLst>
          </p:cNvPr>
          <p:cNvSpPr/>
          <p:nvPr/>
        </p:nvSpPr>
        <p:spPr>
          <a:xfrm>
            <a:off x="6236322" y="3584904"/>
            <a:ext cx="208722" cy="3566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8A7DEE44-7E39-47A8-B1D3-B9032D6EDC5F}"/>
              </a:ext>
            </a:extLst>
          </p:cNvPr>
          <p:cNvSpPr/>
          <p:nvPr/>
        </p:nvSpPr>
        <p:spPr>
          <a:xfrm>
            <a:off x="7584999" y="3816745"/>
            <a:ext cx="591672" cy="248359"/>
          </a:xfrm>
          <a:prstGeom prst="rightArrow">
            <a:avLst>
              <a:gd name="adj1" fmla="val 50000"/>
              <a:gd name="adj2" fmla="val 21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4303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DA94DB1-FD73-4C0A-BF76-C13BDE6FCF87}"/>
              </a:ext>
            </a:extLst>
          </p:cNvPr>
          <p:cNvSpPr>
            <a:spLocks noGrp="1"/>
          </p:cNvSpPr>
          <p:nvPr>
            <p:ph idx="1"/>
          </p:nvPr>
        </p:nvSpPr>
        <p:spPr>
          <a:xfrm>
            <a:off x="282481" y="1808758"/>
            <a:ext cx="5813519" cy="4800764"/>
          </a:xfrm>
        </p:spPr>
        <p:txBody>
          <a:bodyPr anchor="t">
            <a:normAutofit fontScale="85000" lnSpcReduction="10000"/>
          </a:bodyPr>
          <a:lstStyle/>
          <a:p>
            <a:r>
              <a:rPr lang="en-IN" dirty="0"/>
              <a:t>Tentative Diagnosis - Drug induced Gastritis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Further confirmed by checking EMR of patient</a:t>
            </a:r>
          </a:p>
          <a:p>
            <a:pPr marL="971550" lvl="1" indent="-285750"/>
            <a:r>
              <a:rPr lang="en-IN" sz="2000" dirty="0"/>
              <a:t>Had come with doubt of CAD but found to be gastritis</a:t>
            </a:r>
          </a:p>
          <a:p>
            <a:pPr marL="285750" indent="-285750">
              <a:buFont typeface="Arial" panose="020B0604020202020204" pitchFamily="34" charset="0"/>
              <a:buChar char="•"/>
            </a:pPr>
            <a:r>
              <a:rPr lang="en-IN" sz="2400" dirty="0"/>
              <a:t>Assurance given, Prescription made -&gt; Screenshot of Prescription preview sent (no print required)</a:t>
            </a:r>
          </a:p>
          <a:p>
            <a:pPr marL="971550" lvl="1" indent="-285750"/>
            <a:r>
              <a:rPr lang="en-IN" sz="2000" dirty="0"/>
              <a:t>Told that if she develops vomiting, distension or increase /persistence of pain she can call again or come for Iv drip</a:t>
            </a:r>
          </a:p>
          <a:p>
            <a:pPr marL="285750" indent="-285750">
              <a:buFont typeface="Arial" panose="020B0604020202020204" pitchFamily="34" charset="0"/>
              <a:buChar char="•"/>
            </a:pPr>
            <a:r>
              <a:rPr lang="en-IN" sz="2400" dirty="0"/>
              <a:t>Note </a:t>
            </a:r>
            <a:r>
              <a:rPr lang="en-IN" sz="2400" dirty="0">
                <a:solidFill>
                  <a:schemeClr val="bg1"/>
                </a:solidFill>
                <a:highlight>
                  <a:srgbClr val="FFFF00"/>
                </a:highlight>
              </a:rPr>
              <a:t>Consent not required as previous patient, initiated by patient with us having full record and documentation </a:t>
            </a:r>
          </a:p>
          <a:p>
            <a:pPr marL="971550" lvl="1" indent="-285750">
              <a:lnSpc>
                <a:spcPct val="120000"/>
              </a:lnSpc>
            </a:pPr>
            <a:r>
              <a:rPr lang="en-IN" sz="2000" dirty="0">
                <a:solidFill>
                  <a:schemeClr val="bg1"/>
                </a:solidFill>
                <a:highlight>
                  <a:srgbClr val="FFFF00"/>
                </a:highlight>
              </a:rPr>
              <a:t>Also note that the patient name is blanked out for this presentation (Privacy) </a:t>
            </a:r>
          </a:p>
          <a:p>
            <a:pPr marL="285750" indent="-285750">
              <a:buFont typeface="Arial" panose="020B0604020202020204" pitchFamily="34" charset="0"/>
              <a:buChar char="•"/>
            </a:pPr>
            <a:endParaRPr lang="en-IN" sz="2400" dirty="0"/>
          </a:p>
        </p:txBody>
      </p:sp>
      <p:sp>
        <p:nvSpPr>
          <p:cNvPr id="61" name="Freeform: Shape 60">
            <a:extLst>
              <a:ext uri="{FF2B5EF4-FFF2-40B4-BE49-F238E27FC236}">
                <a16:creationId xmlns:a16="http://schemas.microsoft.com/office/drawing/2014/main" id="{E1063ACC-684C-4227-9D75-430593BAD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8067F801-9719-4550-AFFF-C7C36842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B465F5B4-2EBB-42EB-89EE-2883077FDC26}"/>
              </a:ext>
            </a:extLst>
          </p:cNvPr>
          <p:cNvPicPr>
            <a:picLocks noChangeAspect="1"/>
          </p:cNvPicPr>
          <p:nvPr/>
        </p:nvPicPr>
        <p:blipFill>
          <a:blip r:embed="rId2"/>
          <a:stretch/>
        </p:blipFill>
        <p:spPr>
          <a:xfrm>
            <a:off x="6573961" y="725558"/>
            <a:ext cx="5335558" cy="1987496"/>
          </a:xfrm>
          <a:prstGeom prst="rect">
            <a:avLst/>
          </a:prstGeom>
        </p:spPr>
      </p:pic>
      <p:pic>
        <p:nvPicPr>
          <p:cNvPr id="11" name="Picture 10">
            <a:extLst>
              <a:ext uri="{FF2B5EF4-FFF2-40B4-BE49-F238E27FC236}">
                <a16:creationId xmlns:a16="http://schemas.microsoft.com/office/drawing/2014/main" id="{C2844835-A204-449C-B09C-2F3A77C7426B}"/>
              </a:ext>
            </a:extLst>
          </p:cNvPr>
          <p:cNvPicPr>
            <a:picLocks noChangeAspect="1"/>
          </p:cNvPicPr>
          <p:nvPr/>
        </p:nvPicPr>
        <p:blipFill rotWithShape="1">
          <a:blip r:embed="rId3"/>
          <a:srcRect l="10059" r="16363" b="9355"/>
          <a:stretch/>
        </p:blipFill>
        <p:spPr>
          <a:xfrm>
            <a:off x="8122956" y="3051276"/>
            <a:ext cx="3786563" cy="2623967"/>
          </a:xfrm>
          <a:prstGeom prst="rect">
            <a:avLst/>
          </a:prstGeom>
        </p:spPr>
      </p:pic>
    </p:spTree>
    <p:extLst>
      <p:ext uri="{BB962C8B-B14F-4D97-AF65-F5344CB8AC3E}">
        <p14:creationId xmlns:p14="http://schemas.microsoft.com/office/powerpoint/2010/main" val="411929398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close up of a person&#10;&#10;Description automatically generated">
            <a:extLst>
              <a:ext uri="{FF2B5EF4-FFF2-40B4-BE49-F238E27FC236}">
                <a16:creationId xmlns:a16="http://schemas.microsoft.com/office/drawing/2014/main" id="{4E985174-B1D8-4410-B2B4-3AD67A727DB0}"/>
              </a:ext>
            </a:extLst>
          </p:cNvPr>
          <p:cNvPicPr>
            <a:picLocks noChangeAspect="1"/>
          </p:cNvPicPr>
          <p:nvPr/>
        </p:nvPicPr>
        <p:blipFill rotWithShape="1">
          <a:blip r:embed="rId2"/>
          <a:srcRect l="25419" r="17085"/>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15" name="Freeform: Shape 14">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Freeform: Shape 16">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B3DA98-4F9A-4024-BA61-A65DCA5EFFDA}"/>
              </a:ext>
            </a:extLst>
          </p:cNvPr>
          <p:cNvSpPr>
            <a:spLocks noGrp="1"/>
          </p:cNvSpPr>
          <p:nvPr>
            <p:ph type="title"/>
          </p:nvPr>
        </p:nvSpPr>
        <p:spPr>
          <a:xfrm>
            <a:off x="6618556" y="474269"/>
            <a:ext cx="4819952" cy="1325563"/>
          </a:xfrm>
        </p:spPr>
        <p:txBody>
          <a:bodyPr>
            <a:normAutofit/>
          </a:bodyPr>
          <a:lstStyle/>
          <a:p>
            <a:r>
              <a:rPr lang="en-IN" dirty="0"/>
              <a:t>Example 2 (</a:t>
            </a:r>
            <a:r>
              <a:rPr lang="en-IN" sz="3600" i="1" dirty="0"/>
              <a:t>Apr 4</a:t>
            </a:r>
            <a:r>
              <a:rPr lang="en-IN" sz="3600" i="1" baseline="30000" dirty="0"/>
              <a:t>th</a:t>
            </a:r>
            <a:r>
              <a:rPr lang="en-IN" dirty="0"/>
              <a:t>) </a:t>
            </a:r>
          </a:p>
        </p:txBody>
      </p:sp>
      <p:sp>
        <p:nvSpPr>
          <p:cNvPr id="3" name="Content Placeholder 2">
            <a:extLst>
              <a:ext uri="{FF2B5EF4-FFF2-40B4-BE49-F238E27FC236}">
                <a16:creationId xmlns:a16="http://schemas.microsoft.com/office/drawing/2014/main" id="{F114BABF-AC36-4EFC-95ED-15CBA3FD5858}"/>
              </a:ext>
            </a:extLst>
          </p:cNvPr>
          <p:cNvSpPr>
            <a:spLocks noGrp="1"/>
          </p:cNvSpPr>
          <p:nvPr>
            <p:ph idx="1"/>
          </p:nvPr>
        </p:nvSpPr>
        <p:spPr>
          <a:xfrm>
            <a:off x="6338374" y="1585472"/>
            <a:ext cx="4819951" cy="3181684"/>
          </a:xfrm>
        </p:spPr>
        <p:txBody>
          <a:bodyPr anchor="t">
            <a:normAutofit/>
          </a:bodyPr>
          <a:lstStyle/>
          <a:p>
            <a:pPr marL="342900" indent="-342900">
              <a:buFont typeface="Arial" panose="020B0604020202020204" pitchFamily="34" charset="0"/>
              <a:buChar char="•"/>
            </a:pPr>
            <a:r>
              <a:rPr lang="en-IN" sz="1800" dirty="0"/>
              <a:t>20 </a:t>
            </a:r>
            <a:r>
              <a:rPr lang="en-IN" sz="1800" dirty="0" err="1"/>
              <a:t>yr</a:t>
            </a:r>
            <a:r>
              <a:rPr lang="en-IN" sz="1800" dirty="0"/>
              <a:t> girl under treatment for Warty lesion on the thumb </a:t>
            </a:r>
          </a:p>
          <a:p>
            <a:pPr marL="342900" indent="-342900">
              <a:buFont typeface="Arial" panose="020B0604020202020204" pitchFamily="34" charset="0"/>
              <a:buChar char="•"/>
            </a:pPr>
            <a:r>
              <a:rPr lang="en-IN" sz="1800" dirty="0"/>
              <a:t>Had been advised </a:t>
            </a:r>
            <a:r>
              <a:rPr lang="en-IN" sz="1800" dirty="0" err="1"/>
              <a:t>Podophylline</a:t>
            </a:r>
            <a:r>
              <a:rPr lang="en-IN" sz="1800" dirty="0"/>
              <a:t> with salicylic acid for a few days </a:t>
            </a:r>
          </a:p>
          <a:p>
            <a:pPr marL="1028700" lvl="1" indent="-342900"/>
            <a:r>
              <a:rPr lang="en-IN" sz="1400" dirty="0"/>
              <a:t>Could not come to show because of lockdown continued on her own (3 weeks now)</a:t>
            </a:r>
          </a:p>
          <a:p>
            <a:pPr marL="342900" indent="-342900">
              <a:buFont typeface="Arial" panose="020B0604020202020204" pitchFamily="34" charset="0"/>
              <a:buChar char="•"/>
            </a:pPr>
            <a:r>
              <a:rPr lang="en-IN" sz="1800" dirty="0"/>
              <a:t>Diagnosis - Burns due to </a:t>
            </a:r>
            <a:r>
              <a:rPr lang="en-IN" sz="1800" dirty="0" err="1"/>
              <a:t>Podophylline</a:t>
            </a:r>
            <a:r>
              <a:rPr lang="en-IN" sz="1800" dirty="0"/>
              <a:t> </a:t>
            </a:r>
          </a:p>
          <a:p>
            <a:pPr marL="342900" indent="-342900">
              <a:buFont typeface="Arial" panose="020B0604020202020204" pitchFamily="34" charset="0"/>
              <a:buChar char="•"/>
            </a:pPr>
            <a:r>
              <a:rPr lang="en-IN" sz="1800" dirty="0"/>
              <a:t>Advise – Stop </a:t>
            </a:r>
            <a:r>
              <a:rPr lang="en-IN" sz="1800" dirty="0" err="1"/>
              <a:t>Podophylline</a:t>
            </a:r>
            <a:r>
              <a:rPr lang="en-IN" sz="1800" dirty="0"/>
              <a:t> and start Antibiotic cream</a:t>
            </a:r>
          </a:p>
        </p:txBody>
      </p:sp>
      <p:sp>
        <p:nvSpPr>
          <p:cNvPr id="6" name="Rectangle 5">
            <a:extLst>
              <a:ext uri="{FF2B5EF4-FFF2-40B4-BE49-F238E27FC236}">
                <a16:creationId xmlns:a16="http://schemas.microsoft.com/office/drawing/2014/main" id="{E7EDE9E4-F5A4-464D-9CCF-FA8FC0C7AA1B}"/>
              </a:ext>
            </a:extLst>
          </p:cNvPr>
          <p:cNvSpPr/>
          <p:nvPr/>
        </p:nvSpPr>
        <p:spPr>
          <a:xfrm>
            <a:off x="5730520" y="4364107"/>
            <a:ext cx="6035657" cy="2308324"/>
          </a:xfrm>
          <a:prstGeom prst="rect">
            <a:avLst/>
          </a:prstGeom>
          <a:noFill/>
        </p:spPr>
        <p:txBody>
          <a:bodyPr wrap="square" lIns="91440" tIns="45720" rIns="91440" bIns="45720">
            <a:spAutoFit/>
          </a:bodyPr>
          <a:lstStyle/>
          <a:p>
            <a:pPr algn="ctr"/>
            <a:r>
              <a:rPr lang="en-IN"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 - </a:t>
            </a:r>
          </a:p>
          <a:p>
            <a:pPr algn="ctr"/>
            <a:r>
              <a:rPr lang="en-IN"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Welcome your questions </a:t>
            </a:r>
          </a:p>
        </p:txBody>
      </p:sp>
    </p:spTree>
    <p:extLst>
      <p:ext uri="{BB962C8B-B14F-4D97-AF65-F5344CB8AC3E}">
        <p14:creationId xmlns:p14="http://schemas.microsoft.com/office/powerpoint/2010/main" val="38893276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835486" y="87333"/>
            <a:ext cx="10266625" cy="1262193"/>
          </a:xfrm>
          <a:prstGeom prst="rect">
            <a:avLst/>
          </a:prstGeom>
          <a:solidFill>
            <a:srgbClr val="51CAF2"/>
          </a:solidFill>
          <a:ln>
            <a:noFill/>
          </a:ln>
        </p:spPr>
        <p:txBody>
          <a:bodyPr spcFirstLastPara="1" wrap="square" lIns="121900" tIns="121900" rIns="121900" bIns="121900" anchor="ctr" anchorCtr="0">
            <a:noAutofit/>
          </a:bodyPr>
          <a:lstStyle/>
          <a:p>
            <a:pPr algn="ctr">
              <a:lnSpc>
                <a:spcPct val="110000"/>
              </a:lnSpc>
            </a:pPr>
            <a:endParaRPr sz="3200" b="1">
              <a:solidFill>
                <a:srgbClr val="FFFFFF"/>
              </a:solidFill>
            </a:endParaRPr>
          </a:p>
          <a:p>
            <a:pPr algn="ctr">
              <a:lnSpc>
                <a:spcPct val="110000"/>
              </a:lnSpc>
            </a:pPr>
            <a:r>
              <a:rPr lang="en" sz="2400" b="1">
                <a:solidFill>
                  <a:srgbClr val="FFFFFF"/>
                </a:solidFill>
              </a:rPr>
              <a:t>Attribution-ShareAlike 2.5 India</a:t>
            </a:r>
            <a:endParaRPr sz="2400" b="1">
              <a:solidFill>
                <a:srgbClr val="FFFFFF"/>
              </a:solidFill>
            </a:endParaRPr>
          </a:p>
          <a:p>
            <a:pPr algn="ctr">
              <a:lnSpc>
                <a:spcPct val="110000"/>
              </a:lnSpc>
              <a:buClr>
                <a:schemeClr val="dk1"/>
              </a:buClr>
              <a:buSzPts val="1100"/>
            </a:pPr>
            <a:r>
              <a:rPr lang="en" sz="2400" b="1">
                <a:solidFill>
                  <a:srgbClr val="FFFFFF"/>
                </a:solidFill>
              </a:rPr>
              <a:t>(CC BY-SA 2.5 IN)</a:t>
            </a:r>
            <a:endParaRPr sz="2400" b="1">
              <a:solidFill>
                <a:srgbClr val="FFFFFF"/>
              </a:solidFill>
            </a:endParaRPr>
          </a:p>
        </p:txBody>
      </p:sp>
      <p:pic>
        <p:nvPicPr>
          <p:cNvPr id="55" name="Google Shape;55;p13" descr="cc logo"/>
          <p:cNvPicPr preferRelativeResize="0"/>
          <p:nvPr/>
        </p:nvPicPr>
        <p:blipFill>
          <a:blip r:embed="rId3">
            <a:alphaModFix/>
          </a:blip>
          <a:stretch>
            <a:fillRect/>
          </a:stretch>
        </p:blipFill>
        <p:spPr>
          <a:xfrm>
            <a:off x="6157143" y="240312"/>
            <a:ext cx="340347" cy="331477"/>
          </a:xfrm>
          <a:prstGeom prst="rect">
            <a:avLst/>
          </a:prstGeom>
          <a:noFill/>
          <a:ln>
            <a:noFill/>
          </a:ln>
        </p:spPr>
      </p:pic>
      <p:pic>
        <p:nvPicPr>
          <p:cNvPr id="56" name="Google Shape;56;p13"/>
          <p:cNvPicPr preferRelativeResize="0"/>
          <p:nvPr/>
        </p:nvPicPr>
        <p:blipFill>
          <a:blip r:embed="rId4">
            <a:alphaModFix/>
          </a:blip>
          <a:stretch>
            <a:fillRect/>
          </a:stretch>
        </p:blipFill>
        <p:spPr>
          <a:xfrm>
            <a:off x="6940466" y="240312"/>
            <a:ext cx="340347" cy="331477"/>
          </a:xfrm>
          <a:prstGeom prst="rect">
            <a:avLst/>
          </a:prstGeom>
          <a:noFill/>
          <a:ln>
            <a:noFill/>
          </a:ln>
        </p:spPr>
      </p:pic>
      <p:pic>
        <p:nvPicPr>
          <p:cNvPr id="57" name="Google Shape;57;p13"/>
          <p:cNvPicPr preferRelativeResize="0"/>
          <p:nvPr/>
        </p:nvPicPr>
        <p:blipFill>
          <a:blip r:embed="rId5">
            <a:alphaModFix/>
          </a:blip>
          <a:stretch>
            <a:fillRect/>
          </a:stretch>
        </p:blipFill>
        <p:spPr>
          <a:xfrm>
            <a:off x="7723756" y="240296"/>
            <a:ext cx="340347" cy="331477"/>
          </a:xfrm>
          <a:prstGeom prst="rect">
            <a:avLst/>
          </a:prstGeom>
          <a:noFill/>
          <a:ln>
            <a:noFill/>
          </a:ln>
        </p:spPr>
      </p:pic>
      <p:pic>
        <p:nvPicPr>
          <p:cNvPr id="58" name="Google Shape;58;p13"/>
          <p:cNvPicPr preferRelativeResize="0"/>
          <p:nvPr/>
        </p:nvPicPr>
        <p:blipFill>
          <a:blip r:embed="rId6">
            <a:alphaModFix/>
          </a:blip>
          <a:stretch>
            <a:fillRect/>
          </a:stretch>
        </p:blipFill>
        <p:spPr>
          <a:xfrm>
            <a:off x="11092467" y="112417"/>
            <a:ext cx="685800" cy="457200"/>
          </a:xfrm>
          <a:prstGeom prst="rect">
            <a:avLst/>
          </a:prstGeom>
          <a:noFill/>
          <a:ln>
            <a:noFill/>
          </a:ln>
        </p:spPr>
      </p:pic>
      <p:sp>
        <p:nvSpPr>
          <p:cNvPr id="59" name="Google Shape;59;p13"/>
          <p:cNvSpPr txBox="1"/>
          <p:nvPr/>
        </p:nvSpPr>
        <p:spPr>
          <a:xfrm>
            <a:off x="316476" y="1296339"/>
            <a:ext cx="7436400" cy="4789568"/>
          </a:xfrm>
          <a:prstGeom prst="rect">
            <a:avLst/>
          </a:prstGeom>
          <a:noFill/>
          <a:ln>
            <a:noFill/>
          </a:ln>
        </p:spPr>
        <p:txBody>
          <a:bodyPr spcFirstLastPara="1" wrap="square" lIns="121900" tIns="121900" rIns="121900" bIns="121900" anchor="t" anchorCtr="0">
            <a:noAutofit/>
          </a:bodyPr>
          <a:lstStyle/>
          <a:p>
            <a:pPr algn="ctr"/>
            <a:r>
              <a:rPr lang="en" sz="2400" b="1"/>
              <a:t>You are free to:</a:t>
            </a:r>
            <a:endParaRPr sz="2400" b="1"/>
          </a:p>
          <a:p>
            <a:pPr algn="ctr">
              <a:buClr>
                <a:schemeClr val="dk1"/>
              </a:buClr>
              <a:buSzPts val="1100"/>
            </a:pPr>
            <a:endParaRPr sz="800" b="1"/>
          </a:p>
          <a:p>
            <a:r>
              <a:rPr lang="en" sz="2400" b="1"/>
              <a:t>Share</a:t>
            </a:r>
            <a:r>
              <a:rPr lang="en" sz="2400"/>
              <a:t> — copy and redistribute the material in any medium or format</a:t>
            </a:r>
            <a:endParaRPr sz="2400"/>
          </a:p>
          <a:p>
            <a:pPr>
              <a:buClr>
                <a:schemeClr val="dk1"/>
              </a:buClr>
              <a:buSzPts val="1100"/>
            </a:pPr>
            <a:r>
              <a:rPr lang="en" sz="2400" b="1"/>
              <a:t>Adapt</a:t>
            </a:r>
            <a:r>
              <a:rPr lang="en" sz="2400"/>
              <a:t> — remix, transform, and build upon the material for any purpose, even commercially.</a:t>
            </a:r>
            <a:endParaRPr sz="2400"/>
          </a:p>
          <a:p>
            <a:r>
              <a:rPr lang="en" sz="1600"/>
              <a:t>The licensor cannot revoke these freedoms as long as you follow the license terms. Under the following terms:</a:t>
            </a:r>
            <a:endParaRPr sz="1600"/>
          </a:p>
          <a:p>
            <a:pPr>
              <a:buClr>
                <a:schemeClr val="dk1"/>
              </a:buClr>
              <a:buSzPts val="1100"/>
            </a:pPr>
            <a:endParaRPr sz="800"/>
          </a:p>
          <a:p>
            <a:r>
              <a:rPr lang="en" sz="1600" b="1"/>
              <a:t>Attribution</a:t>
            </a:r>
            <a:r>
              <a:rPr lang="en" sz="1600"/>
              <a:t> — You must give appropriate credit, provide a link to the license, and indicate if changes were made. You may do so in any reasonable manner, but not in any way that suggests the licensor endorses you or your use.</a:t>
            </a:r>
            <a:endParaRPr sz="1600"/>
          </a:p>
          <a:p>
            <a:pPr>
              <a:buClr>
                <a:schemeClr val="dk1"/>
              </a:buClr>
              <a:buSzPts val="1100"/>
            </a:pPr>
            <a:endParaRPr sz="800"/>
          </a:p>
          <a:p>
            <a:r>
              <a:rPr lang="en" sz="1600" b="1"/>
              <a:t>ShareAlike</a:t>
            </a:r>
            <a:r>
              <a:rPr lang="en" sz="1600"/>
              <a:t> — If you remix, transform, or build upon the material, you must distribute your contributions under the same license as the original.</a:t>
            </a:r>
            <a:endParaRPr sz="1600"/>
          </a:p>
          <a:p>
            <a:pPr>
              <a:buClr>
                <a:schemeClr val="dk1"/>
              </a:buClr>
              <a:buSzPts val="1100"/>
            </a:pPr>
            <a:endParaRPr sz="800"/>
          </a:p>
          <a:p>
            <a:pPr>
              <a:buClr>
                <a:schemeClr val="dk1"/>
              </a:buClr>
              <a:buSzPts val="1100"/>
            </a:pPr>
            <a:r>
              <a:rPr lang="en" sz="1600" b="1"/>
              <a:t>No additional restrictions</a:t>
            </a:r>
            <a:r>
              <a:rPr lang="en" sz="1600"/>
              <a:t> — You may not apply legal terms or technological measures that legally restrict others from doing anything the license permits.</a:t>
            </a:r>
            <a:endParaRPr sz="1600"/>
          </a:p>
        </p:txBody>
      </p:sp>
      <p:sp>
        <p:nvSpPr>
          <p:cNvPr id="60" name="Google Shape;60;p13"/>
          <p:cNvSpPr txBox="1"/>
          <p:nvPr/>
        </p:nvSpPr>
        <p:spPr>
          <a:xfrm>
            <a:off x="4863850" y="1292958"/>
            <a:ext cx="8160874" cy="587233"/>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333">
                <a:solidFill>
                  <a:schemeClr val="dk1"/>
                </a:solidFill>
              </a:rPr>
              <a:t>This is a human-readable summary of (and not a substitute for) the license available at https://creativecommons.org/licenses/by-sa/2.5/in/legalcode</a:t>
            </a:r>
            <a:endParaRPr sz="1333">
              <a:solidFill>
                <a:schemeClr val="dk1"/>
              </a:solidFill>
            </a:endParaRPr>
          </a:p>
          <a:p>
            <a:pPr algn="ctr"/>
            <a:endParaRPr sz="2400"/>
          </a:p>
        </p:txBody>
      </p:sp>
      <p:pic>
        <p:nvPicPr>
          <p:cNvPr id="61" name="Google Shape;61;p13"/>
          <p:cNvPicPr preferRelativeResize="0"/>
          <p:nvPr/>
        </p:nvPicPr>
        <p:blipFill rotWithShape="1">
          <a:blip r:embed="rId7">
            <a:alphaModFix/>
          </a:blip>
          <a:srcRect/>
          <a:stretch/>
        </p:blipFill>
        <p:spPr>
          <a:xfrm>
            <a:off x="1835486" y="87333"/>
            <a:ext cx="1452654" cy="1287296"/>
          </a:xfrm>
          <a:prstGeom prst="rect">
            <a:avLst/>
          </a:prstGeom>
          <a:noFill/>
          <a:ln>
            <a:noFill/>
          </a:ln>
        </p:spPr>
      </p:pic>
      <p:pic>
        <p:nvPicPr>
          <p:cNvPr id="62" name="Google Shape;62;p13"/>
          <p:cNvPicPr preferRelativeResize="0"/>
          <p:nvPr/>
        </p:nvPicPr>
        <p:blipFill>
          <a:blip r:embed="rId8">
            <a:alphaModFix/>
          </a:blip>
          <a:stretch>
            <a:fillRect/>
          </a:stretch>
        </p:blipFill>
        <p:spPr>
          <a:xfrm>
            <a:off x="63651" y="3940398"/>
            <a:ext cx="358733" cy="349400"/>
          </a:xfrm>
          <a:prstGeom prst="rect">
            <a:avLst/>
          </a:prstGeom>
          <a:noFill/>
          <a:ln>
            <a:noFill/>
          </a:ln>
        </p:spPr>
      </p:pic>
      <p:pic>
        <p:nvPicPr>
          <p:cNvPr id="63" name="Google Shape;63;p13"/>
          <p:cNvPicPr preferRelativeResize="0"/>
          <p:nvPr/>
        </p:nvPicPr>
        <p:blipFill>
          <a:blip r:embed="rId9">
            <a:alphaModFix/>
          </a:blip>
          <a:stretch>
            <a:fillRect/>
          </a:stretch>
        </p:blipFill>
        <p:spPr>
          <a:xfrm flipH="1">
            <a:off x="52723" y="4747612"/>
            <a:ext cx="343925" cy="349400"/>
          </a:xfrm>
          <a:prstGeom prst="rect">
            <a:avLst/>
          </a:prstGeom>
          <a:noFill/>
          <a:ln>
            <a:noFill/>
          </a:ln>
        </p:spPr>
      </p:pic>
      <p:sp>
        <p:nvSpPr>
          <p:cNvPr id="64" name="Google Shape;64;p13"/>
          <p:cNvSpPr txBox="1"/>
          <p:nvPr/>
        </p:nvSpPr>
        <p:spPr>
          <a:xfrm>
            <a:off x="7800687" y="1784887"/>
            <a:ext cx="4191659" cy="4737025"/>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100"/>
              <a:t>Notices:</a:t>
            </a:r>
            <a:endParaRPr sz="1100"/>
          </a:p>
          <a:p>
            <a:pPr>
              <a:buClr>
                <a:schemeClr val="dk1"/>
              </a:buClr>
              <a:buSzPts val="1100"/>
            </a:pPr>
            <a:r>
              <a:rPr lang="en" sz="1100"/>
              <a:t>You do not have to comply with the license for elements of the material in the public domain or where your use is permitted by an applicable exception or limitation.</a:t>
            </a:r>
            <a:endParaRPr sz="1100"/>
          </a:p>
          <a:p>
            <a:r>
              <a:rPr lang="en" sz="1100"/>
              <a:t>No warranties are given. The license may not give you all of the permissions necessary for your intended use. For example, other rights such as publicity, privacy, or moral rights may limit how you use the material.</a:t>
            </a:r>
            <a:endParaRPr sz="1100"/>
          </a:p>
          <a:p>
            <a:endParaRPr sz="1100"/>
          </a:p>
          <a:p>
            <a:r>
              <a:rPr lang="en" sz="1100"/>
              <a:t>Disclaimer:</a:t>
            </a:r>
            <a:endParaRPr sz="1100"/>
          </a:p>
          <a:p>
            <a:r>
              <a:rPr lang="en" sz="1100"/>
              <a:t>This deed highlights only some of the key features and terms of the actual license. It is not a license and has no legal value. You should carefully review all of the terms and conditions of the actual license before using the licensed material.</a:t>
            </a:r>
            <a:endParaRPr sz="1100"/>
          </a:p>
          <a:p>
            <a:endParaRPr sz="1100"/>
          </a:p>
          <a:p>
            <a:r>
              <a:rPr lang="en" sz="1100"/>
              <a:t>Appropriate credit:</a:t>
            </a:r>
            <a:endParaRPr sz="1100"/>
          </a:p>
          <a:p>
            <a:r>
              <a:rPr lang="en" sz="1100"/>
              <a:t>If supplied, you must provide a link to the creator and attribution parties, a copyright notice, a license notice, a disclaimer notice, and a link to the material.</a:t>
            </a:r>
            <a:endParaRPr sz="1100"/>
          </a:p>
          <a:p>
            <a:endParaRPr sz="1100"/>
          </a:p>
          <a:p>
            <a:r>
              <a:rPr lang="en" sz="1100"/>
              <a:t>Indicate if changes were made:</a:t>
            </a:r>
            <a:endParaRPr sz="1100"/>
          </a:p>
          <a:p>
            <a:r>
              <a:rPr lang="en" sz="1100"/>
              <a:t>You must indicate if you modified the material and retain an indication of previous modifications.</a:t>
            </a:r>
            <a:endParaRPr sz="1100"/>
          </a:p>
          <a:p>
            <a:endParaRPr sz="1100"/>
          </a:p>
          <a:p>
            <a:r>
              <a:rPr lang="en" sz="1100"/>
              <a:t>You may need to get additional permissions before using the material as you intend.</a:t>
            </a:r>
            <a:endParaRPr sz="1100"/>
          </a:p>
        </p:txBody>
      </p:sp>
      <p:sp>
        <p:nvSpPr>
          <p:cNvPr id="65" name="Google Shape;65;p13"/>
          <p:cNvSpPr txBox="1"/>
          <p:nvPr/>
        </p:nvSpPr>
        <p:spPr>
          <a:xfrm rot="-5400000">
            <a:off x="9540100" y="4136667"/>
            <a:ext cx="4834400" cy="433600"/>
          </a:xfrm>
          <a:prstGeom prst="rect">
            <a:avLst/>
          </a:prstGeom>
          <a:noFill/>
          <a:ln>
            <a:noFill/>
          </a:ln>
        </p:spPr>
        <p:txBody>
          <a:bodyPr spcFirstLastPara="1" wrap="square" lIns="121900" tIns="121900" rIns="121900" bIns="121900" anchor="t" anchorCtr="0">
            <a:noAutofit/>
          </a:bodyPr>
          <a:lstStyle/>
          <a:p>
            <a:pPr algn="ctr"/>
            <a:r>
              <a:rPr lang="en" sz="1067"/>
              <a:t>Based after https://creativecommons.org/licenses/by-sa/2.5/in/</a:t>
            </a:r>
            <a:endParaRPr sz="106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10FA-0A5C-4819-8639-9CE2C8C65387}"/>
              </a:ext>
            </a:extLst>
          </p:cNvPr>
          <p:cNvSpPr>
            <a:spLocks noGrp="1"/>
          </p:cNvSpPr>
          <p:nvPr>
            <p:ph type="title"/>
          </p:nvPr>
        </p:nvSpPr>
        <p:spPr>
          <a:xfrm>
            <a:off x="1825617" y="462456"/>
            <a:ext cx="9262240" cy="1259764"/>
          </a:xfrm>
        </p:spPr>
        <p:txBody>
          <a:bodyPr>
            <a:normAutofit fontScale="90000"/>
          </a:bodyPr>
          <a:lstStyle/>
          <a:p>
            <a:pPr algn="ctr"/>
            <a:br>
              <a:rPr lang="en-IN" b="1" dirty="0"/>
            </a:br>
            <a:br>
              <a:rPr lang="en-IN" b="1" dirty="0"/>
            </a:br>
            <a:r>
              <a:rPr lang="en-IN" b="1" dirty="0"/>
              <a:t>Contents</a:t>
            </a:r>
            <a:br>
              <a:rPr lang="en-IN" b="1" dirty="0"/>
            </a:br>
            <a:br>
              <a:rPr lang="en-IN" dirty="0"/>
            </a:br>
            <a:endParaRPr lang="en-IN" dirty="0"/>
          </a:p>
        </p:txBody>
      </p:sp>
      <p:sp>
        <p:nvSpPr>
          <p:cNvPr id="3" name="Content Placeholder 2">
            <a:extLst>
              <a:ext uri="{FF2B5EF4-FFF2-40B4-BE49-F238E27FC236}">
                <a16:creationId xmlns:a16="http://schemas.microsoft.com/office/drawing/2014/main" id="{A224B87B-08DE-4A6B-8916-C5AC84C3C67A}"/>
              </a:ext>
            </a:extLst>
          </p:cNvPr>
          <p:cNvSpPr>
            <a:spLocks noGrp="1"/>
          </p:cNvSpPr>
          <p:nvPr>
            <p:ph idx="1"/>
          </p:nvPr>
        </p:nvSpPr>
        <p:spPr>
          <a:xfrm>
            <a:off x="1387399" y="2158521"/>
            <a:ext cx="9517578" cy="4237023"/>
          </a:xfrm>
        </p:spPr>
        <p:txBody>
          <a:bodyPr>
            <a:normAutofit/>
          </a:bodyPr>
          <a:lstStyle/>
          <a:p>
            <a:pPr marL="457200" indent="-457200">
              <a:buFont typeface="Arial" panose="020B0604020202020204" pitchFamily="34" charset="0"/>
              <a:buChar char="•"/>
            </a:pPr>
            <a:r>
              <a:rPr lang="en-IN" sz="3600" i="1" dirty="0"/>
              <a:t>Scope of telemedicine and telehealth </a:t>
            </a:r>
          </a:p>
          <a:p>
            <a:pPr marL="457200" indent="-457200">
              <a:buFont typeface="Arial" panose="020B0604020202020204" pitchFamily="34" charset="0"/>
              <a:buChar char="•"/>
            </a:pPr>
            <a:r>
              <a:rPr lang="en-IN" sz="3600" i="1" dirty="0"/>
              <a:t>Different tools for practice</a:t>
            </a:r>
          </a:p>
          <a:p>
            <a:pPr marL="457200" indent="-457200">
              <a:buFont typeface="Arial" panose="020B0604020202020204" pitchFamily="34" charset="0"/>
              <a:buChar char="•"/>
            </a:pPr>
            <a:r>
              <a:rPr lang="en-IN" sz="3600" i="1" dirty="0"/>
              <a:t>Opportunities and Challenges</a:t>
            </a:r>
          </a:p>
          <a:p>
            <a:pPr marL="1143000" lvl="1" indent="-457200"/>
            <a:r>
              <a:rPr lang="en-IN" sz="3200" i="1" dirty="0"/>
              <a:t>Proper E-Consent and E-Prescriptions</a:t>
            </a:r>
          </a:p>
          <a:p>
            <a:pPr marL="457200" indent="-457200">
              <a:buFont typeface="Arial" panose="020B0604020202020204" pitchFamily="34" charset="0"/>
              <a:buChar char="•"/>
            </a:pPr>
            <a:r>
              <a:rPr lang="en-IN" sz="3600" i="1" dirty="0"/>
              <a:t>Some day to day Issues</a:t>
            </a:r>
          </a:p>
          <a:p>
            <a:pPr marL="457200" indent="-457200">
              <a:buFont typeface="Arial" panose="020B0604020202020204" pitchFamily="34" charset="0"/>
              <a:buChar char="•"/>
            </a:pPr>
            <a:r>
              <a:rPr lang="en-IN" sz="3600" i="1" dirty="0"/>
              <a:t>A live example</a:t>
            </a:r>
          </a:p>
        </p:txBody>
      </p:sp>
    </p:spTree>
    <p:extLst>
      <p:ext uri="{BB962C8B-B14F-4D97-AF65-F5344CB8AC3E}">
        <p14:creationId xmlns:p14="http://schemas.microsoft.com/office/powerpoint/2010/main" val="112665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8BF5-F218-46E8-93DA-990BAA1C8ADE}"/>
              </a:ext>
            </a:extLst>
          </p:cNvPr>
          <p:cNvSpPr>
            <a:spLocks noGrp="1"/>
          </p:cNvSpPr>
          <p:nvPr>
            <p:ph type="title"/>
          </p:nvPr>
        </p:nvSpPr>
        <p:spPr>
          <a:xfrm>
            <a:off x="2043952" y="365125"/>
            <a:ext cx="9311435" cy="1325563"/>
          </a:xfrm>
        </p:spPr>
        <p:txBody>
          <a:bodyPr/>
          <a:lstStyle/>
          <a:p>
            <a:r>
              <a:rPr lang="en-IN" dirty="0"/>
              <a:t>Recent changes</a:t>
            </a:r>
          </a:p>
        </p:txBody>
      </p:sp>
      <p:sp>
        <p:nvSpPr>
          <p:cNvPr id="5" name="Text Placeholder 4">
            <a:extLst>
              <a:ext uri="{FF2B5EF4-FFF2-40B4-BE49-F238E27FC236}">
                <a16:creationId xmlns:a16="http://schemas.microsoft.com/office/drawing/2014/main" id="{6B2B62DE-A17F-4210-AC48-851A879F4F87}"/>
              </a:ext>
            </a:extLst>
          </p:cNvPr>
          <p:cNvSpPr>
            <a:spLocks noGrp="1"/>
          </p:cNvSpPr>
          <p:nvPr>
            <p:ph type="body" idx="1"/>
          </p:nvPr>
        </p:nvSpPr>
        <p:spPr>
          <a:xfrm>
            <a:off x="1620078" y="1681163"/>
            <a:ext cx="5376417" cy="516471"/>
          </a:xfrm>
        </p:spPr>
        <p:txBody>
          <a:bodyPr/>
          <a:lstStyle/>
          <a:p>
            <a:r>
              <a:rPr lang="en-IN" dirty="0"/>
              <a:t>What has Changed</a:t>
            </a:r>
          </a:p>
        </p:txBody>
      </p:sp>
      <p:sp>
        <p:nvSpPr>
          <p:cNvPr id="6" name="Content Placeholder 5">
            <a:extLst>
              <a:ext uri="{FF2B5EF4-FFF2-40B4-BE49-F238E27FC236}">
                <a16:creationId xmlns:a16="http://schemas.microsoft.com/office/drawing/2014/main" id="{2846B285-A3C1-4196-8AA4-17531C56430E}"/>
              </a:ext>
            </a:extLst>
          </p:cNvPr>
          <p:cNvSpPr>
            <a:spLocks noGrp="1"/>
          </p:cNvSpPr>
          <p:nvPr>
            <p:ph sz="half" idx="2"/>
          </p:nvPr>
        </p:nvSpPr>
        <p:spPr>
          <a:xfrm>
            <a:off x="1541882" y="2320658"/>
            <a:ext cx="5157787" cy="3684588"/>
          </a:xfrm>
        </p:spPr>
        <p:txBody>
          <a:bodyPr/>
          <a:lstStyle/>
          <a:p>
            <a:r>
              <a:rPr lang="en-IN" dirty="0"/>
              <a:t>Illness care </a:t>
            </a:r>
            <a:r>
              <a:rPr lang="en-IN" dirty="0">
                <a:sym typeface="Wingdings" panose="05000000000000000000" pitchFamily="2" charset="2"/>
              </a:rPr>
              <a:t> Wellness support</a:t>
            </a:r>
            <a:endParaRPr lang="en-IN" dirty="0"/>
          </a:p>
          <a:p>
            <a:r>
              <a:rPr lang="en-IN" dirty="0">
                <a:sym typeface="Wingdings" panose="05000000000000000000" pitchFamily="2" charset="2"/>
              </a:rPr>
              <a:t>	</a:t>
            </a:r>
            <a:r>
              <a:rPr lang="en-IN" i="1" dirty="0">
                <a:solidFill>
                  <a:schemeClr val="accent2">
                    <a:lumMod val="75000"/>
                  </a:schemeClr>
                </a:solidFill>
                <a:sym typeface="Wingdings" panose="05000000000000000000" pitchFamily="2" charset="2"/>
              </a:rPr>
              <a:t>The need for prevention</a:t>
            </a:r>
          </a:p>
          <a:p>
            <a:r>
              <a:rPr lang="en-IN" dirty="0">
                <a:sym typeface="Wingdings" panose="05000000000000000000" pitchFamily="2" charset="2"/>
              </a:rPr>
              <a:t>What is fascinating  What works</a:t>
            </a:r>
            <a:endParaRPr lang="en-IN" dirty="0"/>
          </a:p>
          <a:p>
            <a:r>
              <a:rPr lang="en-IN" dirty="0"/>
              <a:t>Tele-Medicine </a:t>
            </a:r>
            <a:r>
              <a:rPr lang="en-IN" dirty="0">
                <a:sym typeface="Wingdings" panose="05000000000000000000" pitchFamily="2" charset="2"/>
              </a:rPr>
              <a:t>Telehealth</a:t>
            </a:r>
          </a:p>
          <a:p>
            <a:r>
              <a:rPr lang="en-IN" dirty="0">
                <a:sym typeface="Wingdings" panose="05000000000000000000" pitchFamily="2" charset="2"/>
              </a:rPr>
              <a:t>Better and Faster Connectivity</a:t>
            </a:r>
          </a:p>
          <a:p>
            <a:r>
              <a:rPr lang="en-IN" dirty="0">
                <a:solidFill>
                  <a:schemeClr val="accent2">
                    <a:lumMod val="75000"/>
                  </a:schemeClr>
                </a:solidFill>
                <a:sym typeface="Wingdings" panose="05000000000000000000" pitchFamily="2" charset="2"/>
              </a:rPr>
              <a:t>PC </a:t>
            </a:r>
            <a:r>
              <a:rPr lang="en-IN" dirty="0">
                <a:sym typeface="Wingdings" panose="05000000000000000000" pitchFamily="2" charset="2"/>
              </a:rPr>
              <a:t> </a:t>
            </a:r>
            <a:r>
              <a:rPr lang="en-IN" dirty="0">
                <a:solidFill>
                  <a:schemeClr val="accent2">
                    <a:lumMod val="75000"/>
                  </a:schemeClr>
                </a:solidFill>
                <a:sym typeface="Wingdings" panose="05000000000000000000" pitchFamily="2" charset="2"/>
              </a:rPr>
              <a:t>Mobile</a:t>
            </a:r>
          </a:p>
          <a:p>
            <a:endParaRPr lang="en-IN" dirty="0">
              <a:sym typeface="Wingdings" panose="05000000000000000000" pitchFamily="2" charset="2"/>
            </a:endParaRPr>
          </a:p>
        </p:txBody>
      </p:sp>
      <p:sp>
        <p:nvSpPr>
          <p:cNvPr id="7" name="Text Placeholder 6">
            <a:extLst>
              <a:ext uri="{FF2B5EF4-FFF2-40B4-BE49-F238E27FC236}">
                <a16:creationId xmlns:a16="http://schemas.microsoft.com/office/drawing/2014/main" id="{805D3B03-6C2C-4B6A-92F6-006935951040}"/>
              </a:ext>
            </a:extLst>
          </p:cNvPr>
          <p:cNvSpPr>
            <a:spLocks noGrp="1"/>
          </p:cNvSpPr>
          <p:nvPr>
            <p:ph type="body" sz="quarter" idx="3"/>
          </p:nvPr>
        </p:nvSpPr>
        <p:spPr>
          <a:xfrm>
            <a:off x="6904286" y="1681163"/>
            <a:ext cx="5450022" cy="593311"/>
          </a:xfrm>
        </p:spPr>
        <p:txBody>
          <a:bodyPr/>
          <a:lstStyle/>
          <a:p>
            <a:r>
              <a:rPr lang="en-IN" dirty="0"/>
              <a:t>What is New</a:t>
            </a:r>
          </a:p>
        </p:txBody>
      </p:sp>
      <p:sp>
        <p:nvSpPr>
          <p:cNvPr id="8" name="Content Placeholder 7">
            <a:extLst>
              <a:ext uri="{FF2B5EF4-FFF2-40B4-BE49-F238E27FC236}">
                <a16:creationId xmlns:a16="http://schemas.microsoft.com/office/drawing/2014/main" id="{4830737D-EC10-484B-ABC7-CEC2BD26C8D6}"/>
              </a:ext>
            </a:extLst>
          </p:cNvPr>
          <p:cNvSpPr>
            <a:spLocks noGrp="1"/>
          </p:cNvSpPr>
          <p:nvPr>
            <p:ph sz="quarter" idx="4"/>
          </p:nvPr>
        </p:nvSpPr>
        <p:spPr>
          <a:xfrm>
            <a:off x="6904286" y="2320658"/>
            <a:ext cx="5183188" cy="3684588"/>
          </a:xfrm>
        </p:spPr>
        <p:txBody>
          <a:bodyPr/>
          <a:lstStyle/>
          <a:p>
            <a:r>
              <a:rPr lang="en-IN" dirty="0"/>
              <a:t>Artificial Intelligence</a:t>
            </a:r>
          </a:p>
          <a:p>
            <a:r>
              <a:rPr lang="en-IN" dirty="0" err="1"/>
              <a:t>Ayushman</a:t>
            </a:r>
            <a:r>
              <a:rPr lang="en-IN" dirty="0"/>
              <a:t> Bharat</a:t>
            </a:r>
          </a:p>
          <a:p>
            <a:r>
              <a:rPr lang="en-IN" dirty="0" err="1"/>
              <a:t>ePHCs</a:t>
            </a:r>
            <a:r>
              <a:rPr lang="en-IN" dirty="0"/>
              <a:t> and Wellness centres</a:t>
            </a:r>
          </a:p>
          <a:p>
            <a:r>
              <a:rPr lang="en-IN" dirty="0">
                <a:solidFill>
                  <a:schemeClr val="accent2">
                    <a:lumMod val="75000"/>
                  </a:schemeClr>
                </a:solidFill>
              </a:rPr>
              <a:t>Training for Telemedicine &amp; Telehealth </a:t>
            </a:r>
          </a:p>
          <a:p>
            <a:r>
              <a:rPr lang="en-IN" dirty="0">
                <a:sym typeface="Wingdings" panose="05000000000000000000" pitchFamily="2" charset="2"/>
              </a:rPr>
              <a:t>Internet of Things (IoT)</a:t>
            </a:r>
            <a:endParaRPr lang="en-IN" dirty="0"/>
          </a:p>
          <a:p>
            <a:r>
              <a:rPr lang="en-IN" dirty="0"/>
              <a:t>Drones</a:t>
            </a:r>
          </a:p>
        </p:txBody>
      </p:sp>
    </p:spTree>
    <p:extLst>
      <p:ext uri="{BB962C8B-B14F-4D97-AF65-F5344CB8AC3E}">
        <p14:creationId xmlns:p14="http://schemas.microsoft.com/office/powerpoint/2010/main" val="425909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3C3D364-61EE-40D7-95CC-FCBC16774420}"/>
              </a:ext>
            </a:extLst>
          </p:cNvPr>
          <p:cNvSpPr>
            <a:spLocks noGrp="1" noChangeArrowheads="1"/>
          </p:cNvSpPr>
          <p:nvPr>
            <p:ph type="title"/>
          </p:nvPr>
        </p:nvSpPr>
        <p:spPr>
          <a:xfrm>
            <a:off x="2117034" y="365125"/>
            <a:ext cx="9238353" cy="1325563"/>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Telemedicine had Issues </a:t>
            </a:r>
            <a:r>
              <a:rPr lang="en-US" altLang="en-US" i="1" dirty="0"/>
              <a:t>--continued</a:t>
            </a:r>
          </a:p>
        </p:txBody>
      </p:sp>
      <p:sp>
        <p:nvSpPr>
          <p:cNvPr id="9" name="Text Placeholder 8">
            <a:extLst>
              <a:ext uri="{FF2B5EF4-FFF2-40B4-BE49-F238E27FC236}">
                <a16:creationId xmlns:a16="http://schemas.microsoft.com/office/drawing/2014/main" id="{30FFA1B5-8359-4F80-BC0B-6DC5EBCC4DDD}"/>
              </a:ext>
            </a:extLst>
          </p:cNvPr>
          <p:cNvSpPr>
            <a:spLocks noGrp="1"/>
          </p:cNvSpPr>
          <p:nvPr>
            <p:ph type="body" idx="1"/>
          </p:nvPr>
        </p:nvSpPr>
        <p:spPr>
          <a:xfrm>
            <a:off x="836612" y="1632953"/>
            <a:ext cx="5157787" cy="823912"/>
          </a:xfrm>
        </p:spPr>
        <p:txBody>
          <a:bodyPr/>
          <a:lstStyle/>
          <a:p>
            <a:r>
              <a:rPr lang="en-IN" sz="2800" dirty="0"/>
              <a:t>Issue(s)</a:t>
            </a:r>
          </a:p>
        </p:txBody>
      </p:sp>
      <p:sp>
        <p:nvSpPr>
          <p:cNvPr id="11" name="Text Placeholder 10">
            <a:extLst>
              <a:ext uri="{FF2B5EF4-FFF2-40B4-BE49-F238E27FC236}">
                <a16:creationId xmlns:a16="http://schemas.microsoft.com/office/drawing/2014/main" id="{66942592-694B-40FF-AD27-A4746AF6D047}"/>
              </a:ext>
            </a:extLst>
          </p:cNvPr>
          <p:cNvSpPr>
            <a:spLocks noGrp="1"/>
          </p:cNvSpPr>
          <p:nvPr>
            <p:ph type="body" sz="quarter" idx="3"/>
          </p:nvPr>
        </p:nvSpPr>
        <p:spPr>
          <a:xfrm>
            <a:off x="6194427" y="1632953"/>
            <a:ext cx="5183188" cy="823912"/>
          </a:xfrm>
        </p:spPr>
        <p:txBody>
          <a:bodyPr/>
          <a:lstStyle/>
          <a:p>
            <a:r>
              <a:rPr lang="en-IN" sz="2800" dirty="0"/>
              <a:t>What has changed</a:t>
            </a:r>
          </a:p>
        </p:txBody>
      </p:sp>
      <p:sp>
        <p:nvSpPr>
          <p:cNvPr id="5" name="Rectangle 2">
            <a:extLst>
              <a:ext uri="{FF2B5EF4-FFF2-40B4-BE49-F238E27FC236}">
                <a16:creationId xmlns:a16="http://schemas.microsoft.com/office/drawing/2014/main" id="{1C1B11F5-3BEF-4A32-A5F0-28DBC74CF2CE}"/>
              </a:ext>
            </a:extLst>
          </p:cNvPr>
          <p:cNvSpPr txBox="1">
            <a:spLocks noChangeArrowheads="1"/>
          </p:cNvSpPr>
          <p:nvPr/>
        </p:nvSpPr>
        <p:spPr>
          <a:xfrm>
            <a:off x="836612" y="2456865"/>
            <a:ext cx="4411249" cy="42973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Technology </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Legal (including Licensing)  &amp; Ethics</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solidFill>
                <a:srgbClr val="0000FF"/>
              </a:solidFill>
            </a:endParaRP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p:txBody>
      </p:sp>
      <p:sp>
        <p:nvSpPr>
          <p:cNvPr id="6" name="Rectangle 3">
            <a:extLst>
              <a:ext uri="{FF2B5EF4-FFF2-40B4-BE49-F238E27FC236}">
                <a16:creationId xmlns:a16="http://schemas.microsoft.com/office/drawing/2014/main" id="{0EABF299-EDF8-4620-84DE-414F08B9311D}"/>
              </a:ext>
            </a:extLst>
          </p:cNvPr>
          <p:cNvSpPr txBox="1">
            <a:spLocks noChangeArrowheads="1"/>
          </p:cNvSpPr>
          <p:nvPr/>
        </p:nvSpPr>
        <p:spPr>
          <a:xfrm>
            <a:off x="6194426" y="2456865"/>
            <a:ext cx="5444295" cy="485775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Better Connectivity </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	4G, </a:t>
            </a:r>
            <a:r>
              <a:rPr lang="en-US" altLang="en-US" dirty="0" err="1"/>
              <a:t>Fibreoptic</a:t>
            </a:r>
            <a:r>
              <a:rPr lang="en-US" altLang="en-US" dirty="0"/>
              <a:t> &amp; Broadband</a:t>
            </a:r>
            <a:r>
              <a:rPr lang="en-US" altLang="en-US" dirty="0">
                <a:solidFill>
                  <a:schemeClr val="accent6">
                    <a:lumMod val="75000"/>
                  </a:schemeClr>
                </a:solidFill>
                <a:sym typeface="Wingdings" panose="05000000000000000000" pitchFamily="2" charset="2"/>
              </a:rPr>
              <a:t></a:t>
            </a:r>
            <a:endParaRPr lang="en-US" altLang="en-US" dirty="0">
              <a:solidFill>
                <a:schemeClr val="accent6">
                  <a:lumMod val="75000"/>
                </a:schemeClr>
              </a:solidFill>
            </a:endParaRP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Better tools </a:t>
            </a:r>
            <a:r>
              <a:rPr lang="en-US" altLang="en-US" dirty="0">
                <a:solidFill>
                  <a:schemeClr val="accent6">
                    <a:lumMod val="75000"/>
                  </a:schemeClr>
                </a:solidFill>
                <a:sym typeface="Wingdings" panose="05000000000000000000" pitchFamily="2" charset="2"/>
              </a:rPr>
              <a:t></a:t>
            </a:r>
            <a:endParaRPr lang="en-US" altLang="en-US" dirty="0"/>
          </a:p>
          <a:p>
            <a:pPr lvl="1">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800" dirty="0"/>
              <a:t>Mobile does almost everything</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i="1"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i="1" dirty="0"/>
              <a:t>Release</a:t>
            </a:r>
            <a:r>
              <a:rPr lang="en-IN" altLang="en-US" i="1" dirty="0"/>
              <a:t> of Telemedicine Practice Guidelines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3C3D364-61EE-40D7-95CC-FCBC16774420}"/>
              </a:ext>
            </a:extLst>
          </p:cNvPr>
          <p:cNvSpPr>
            <a:spLocks noGrp="1" noChangeArrowheads="1"/>
          </p:cNvSpPr>
          <p:nvPr>
            <p:ph type="title"/>
          </p:nvPr>
        </p:nvSpPr>
        <p:spPr>
          <a:xfrm>
            <a:off x="1977886" y="365125"/>
            <a:ext cx="9377501" cy="1325563"/>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Telemedicine had Issues in the past</a:t>
            </a:r>
          </a:p>
        </p:txBody>
      </p:sp>
      <p:sp>
        <p:nvSpPr>
          <p:cNvPr id="9" name="Text Placeholder 8">
            <a:extLst>
              <a:ext uri="{FF2B5EF4-FFF2-40B4-BE49-F238E27FC236}">
                <a16:creationId xmlns:a16="http://schemas.microsoft.com/office/drawing/2014/main" id="{30FFA1B5-8359-4F80-BC0B-6DC5EBCC4DDD}"/>
              </a:ext>
            </a:extLst>
          </p:cNvPr>
          <p:cNvSpPr>
            <a:spLocks noGrp="1"/>
          </p:cNvSpPr>
          <p:nvPr>
            <p:ph type="body" idx="1"/>
          </p:nvPr>
        </p:nvSpPr>
        <p:spPr>
          <a:xfrm>
            <a:off x="1293808" y="1395070"/>
            <a:ext cx="5157787" cy="823912"/>
          </a:xfrm>
        </p:spPr>
        <p:txBody>
          <a:bodyPr/>
          <a:lstStyle/>
          <a:p>
            <a:r>
              <a:rPr lang="en-IN" sz="2800" dirty="0"/>
              <a:t>Issue(s)</a:t>
            </a:r>
          </a:p>
        </p:txBody>
      </p:sp>
      <p:sp>
        <p:nvSpPr>
          <p:cNvPr id="11" name="Text Placeholder 10">
            <a:extLst>
              <a:ext uri="{FF2B5EF4-FFF2-40B4-BE49-F238E27FC236}">
                <a16:creationId xmlns:a16="http://schemas.microsoft.com/office/drawing/2014/main" id="{66942592-694B-40FF-AD27-A4746AF6D047}"/>
              </a:ext>
            </a:extLst>
          </p:cNvPr>
          <p:cNvSpPr>
            <a:spLocks noGrp="1"/>
          </p:cNvSpPr>
          <p:nvPr>
            <p:ph type="body" sz="quarter" idx="3"/>
          </p:nvPr>
        </p:nvSpPr>
        <p:spPr>
          <a:xfrm>
            <a:off x="5792369" y="1395070"/>
            <a:ext cx="5183188" cy="823912"/>
          </a:xfrm>
        </p:spPr>
        <p:txBody>
          <a:bodyPr/>
          <a:lstStyle/>
          <a:p>
            <a:r>
              <a:rPr lang="en-IN" sz="2800" dirty="0"/>
              <a:t>What has changed</a:t>
            </a:r>
          </a:p>
        </p:txBody>
      </p:sp>
      <p:sp>
        <p:nvSpPr>
          <p:cNvPr id="5" name="Rectangle 2">
            <a:extLst>
              <a:ext uri="{FF2B5EF4-FFF2-40B4-BE49-F238E27FC236}">
                <a16:creationId xmlns:a16="http://schemas.microsoft.com/office/drawing/2014/main" id="{1C1B11F5-3BEF-4A32-A5F0-28DBC74CF2CE}"/>
              </a:ext>
            </a:extLst>
          </p:cNvPr>
          <p:cNvSpPr txBox="1">
            <a:spLocks noChangeArrowheads="1"/>
          </p:cNvSpPr>
          <p:nvPr/>
        </p:nvSpPr>
        <p:spPr>
          <a:xfrm>
            <a:off x="1293808" y="2367414"/>
            <a:ext cx="4411249" cy="42973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General &amp; perceived objections</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Standards</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solidFill>
                <a:srgbClr val="0000FF"/>
              </a:solidFill>
            </a:endParaRP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solidFill>
                <a:srgbClr val="0000FF"/>
              </a:solidFill>
            </a:endParaRP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solidFill>
                  <a:srgbClr val="0000FF"/>
                </a:solidFill>
              </a:rPr>
              <a:t>“I have not touched the patient!”</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p:txBody>
      </p:sp>
      <p:sp>
        <p:nvSpPr>
          <p:cNvPr id="6" name="Rectangle 3">
            <a:extLst>
              <a:ext uri="{FF2B5EF4-FFF2-40B4-BE49-F238E27FC236}">
                <a16:creationId xmlns:a16="http://schemas.microsoft.com/office/drawing/2014/main" id="{0EABF299-EDF8-4620-84DE-414F08B9311D}"/>
              </a:ext>
            </a:extLst>
          </p:cNvPr>
          <p:cNvSpPr txBox="1">
            <a:spLocks noChangeArrowheads="1"/>
          </p:cNvSpPr>
          <p:nvPr/>
        </p:nvSpPr>
        <p:spPr>
          <a:xfrm>
            <a:off x="5183946" y="2336286"/>
            <a:ext cx="6625462" cy="485775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Assurance that you will not be charged</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Now it is patient driven</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400"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400" dirty="0"/>
              <a:t>EHR Standards (SNOMED CDA/FHIR/ICD </a:t>
            </a:r>
            <a:r>
              <a:rPr lang="en-US" altLang="en-US" sz="2400" dirty="0" err="1"/>
              <a:t>etc</a:t>
            </a:r>
            <a:r>
              <a:rPr lang="en-US" altLang="en-US" sz="2400" dirty="0"/>
              <a:t>)</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Terminology and Language support </a:t>
            </a:r>
            <a:r>
              <a:rPr lang="en-US" altLang="en-US" dirty="0">
                <a:solidFill>
                  <a:schemeClr val="accent6">
                    <a:lumMod val="75000"/>
                  </a:schemeClr>
                </a:solidFill>
                <a:sym typeface="Wingdings" panose="05000000000000000000" pitchFamily="2" charset="2"/>
              </a:rPr>
              <a:t> </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Social distancing </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t>Empathy is possible online!</a:t>
            </a:r>
          </a:p>
        </p:txBody>
      </p:sp>
    </p:spTree>
    <p:extLst>
      <p:ext uri="{BB962C8B-B14F-4D97-AF65-F5344CB8AC3E}">
        <p14:creationId xmlns:p14="http://schemas.microsoft.com/office/powerpoint/2010/main" val="85287080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982480" y="452439"/>
            <a:ext cx="7999721"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0"/>
              </a:defRPr>
            </a:lvl9pPr>
          </a:lstStyle>
          <a:p>
            <a:pPr>
              <a:lnSpc>
                <a:spcPct val="90000"/>
              </a:lnSpc>
              <a:spcBef>
                <a:spcPts val="550"/>
              </a:spcBef>
            </a:pPr>
            <a:r>
              <a:rPr lang="en-US" altLang="en-US" sz="4400" b="1" dirty="0">
                <a:solidFill>
                  <a:schemeClr val="tx1"/>
                </a:solidFill>
              </a:rPr>
              <a:t>Tele Health</a:t>
            </a:r>
            <a:r>
              <a:rPr lang="en-US" altLang="en-US" sz="3600" b="1" i="1" dirty="0">
                <a:solidFill>
                  <a:schemeClr val="tx1"/>
                </a:solidFill>
              </a:rPr>
              <a:t> </a:t>
            </a:r>
          </a:p>
          <a:p>
            <a:pPr>
              <a:lnSpc>
                <a:spcPct val="90000"/>
              </a:lnSpc>
              <a:spcBef>
                <a:spcPts val="550"/>
              </a:spcBef>
            </a:pPr>
            <a:r>
              <a:rPr lang="en-US" altLang="en-US" sz="3600" i="1" dirty="0">
                <a:solidFill>
                  <a:schemeClr val="tx1"/>
                </a:solidFill>
              </a:rPr>
              <a:t>or Digital Communication for Health</a:t>
            </a:r>
            <a:endParaRPr lang="en-US" altLang="en-US" sz="4400" i="1" dirty="0">
              <a:solidFill>
                <a:schemeClr val="tx1"/>
              </a:solidFill>
            </a:endParaRPr>
          </a:p>
        </p:txBody>
      </p:sp>
      <p:sp>
        <p:nvSpPr>
          <p:cNvPr id="6147" name="Text Box 2"/>
          <p:cNvSpPr txBox="1">
            <a:spLocks noChangeArrowheads="1"/>
          </p:cNvSpPr>
          <p:nvPr/>
        </p:nvSpPr>
        <p:spPr bwMode="auto">
          <a:xfrm>
            <a:off x="926126" y="2300289"/>
            <a:ext cx="10813906" cy="481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3270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5pPr>
            <a:lvl6pPr marL="2514600" indent="-228600" defTabSz="449263" eaLnBrk="0" fontAlgn="base" hangingPunct="0">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6pPr>
            <a:lvl7pPr marL="2971800" indent="-228600" defTabSz="449263" eaLnBrk="0" fontAlgn="base" hangingPunct="0">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7pPr>
            <a:lvl8pPr marL="3429000" indent="-228600" defTabSz="449263" eaLnBrk="0" fontAlgn="base" hangingPunct="0">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8pPr>
            <a:lvl9pPr marL="3886200" indent="-228600" defTabSz="449263" eaLnBrk="0" fontAlgn="base" hangingPunct="0">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charset="0"/>
                <a:ea typeface="Microsoft YaHei" charset="0"/>
              </a:defRPr>
            </a:lvl9pPr>
          </a:lstStyle>
          <a:p>
            <a:pPr marL="473075" indent="-457200" algn="just">
              <a:lnSpc>
                <a:spcPct val="95000"/>
              </a:lnSpc>
              <a:spcAft>
                <a:spcPts val="1200"/>
              </a:spcAft>
              <a:buFontTx/>
              <a:buChar char="-"/>
              <a:tabLst>
                <a:tab pos="396875"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en-US" sz="2800" dirty="0">
                <a:solidFill>
                  <a:srgbClr val="000000"/>
                </a:solidFill>
              </a:rPr>
              <a:t>Use of information and communications technologies (ICTs) to deliver health services and transmit health information over both </a:t>
            </a:r>
            <a:r>
              <a:rPr lang="en-US" altLang="en-US" sz="2800" dirty="0">
                <a:solidFill>
                  <a:schemeClr val="tx1"/>
                </a:solidFill>
              </a:rPr>
              <a:t>long and short distances </a:t>
            </a:r>
          </a:p>
          <a:p>
            <a:pPr marL="473075" lvl="1" indent="-457200" algn="just">
              <a:lnSpc>
                <a:spcPct val="95000"/>
              </a:lnSpc>
              <a:spcAft>
                <a:spcPts val="1200"/>
              </a:spcAft>
              <a:buFontTx/>
              <a:buChar char="-"/>
              <a:tabLst>
                <a:tab pos="396875"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en-US" sz="2800" dirty="0">
                <a:solidFill>
                  <a:srgbClr val="0000FF"/>
                </a:solidFill>
              </a:rPr>
              <a:t>Engages care recipients, health professionals or educators. </a:t>
            </a:r>
          </a:p>
          <a:p>
            <a:pPr marL="473075" indent="-457200" algn="just">
              <a:lnSpc>
                <a:spcPct val="95000"/>
              </a:lnSpc>
              <a:spcAft>
                <a:spcPts val="1200"/>
              </a:spcAft>
              <a:buFontTx/>
              <a:buChar char="-"/>
              <a:tabLst>
                <a:tab pos="396875"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en-US" sz="2800" dirty="0">
                <a:solidFill>
                  <a:srgbClr val="000000"/>
                </a:solidFill>
              </a:rPr>
              <a:t>About </a:t>
            </a:r>
            <a:r>
              <a:rPr lang="en-US" altLang="en-US" sz="2800" dirty="0">
                <a:solidFill>
                  <a:srgbClr val="0000FF"/>
                </a:solidFill>
              </a:rPr>
              <a:t>transmitting</a:t>
            </a:r>
            <a:r>
              <a:rPr lang="en-US" altLang="en-US" sz="2800" dirty="0">
                <a:solidFill>
                  <a:srgbClr val="000000"/>
                </a:solidFill>
              </a:rPr>
              <a:t> voice, data, images and information </a:t>
            </a:r>
            <a:r>
              <a:rPr lang="en-US" altLang="en-US" sz="2800" dirty="0">
                <a:solidFill>
                  <a:srgbClr val="0000FF"/>
                </a:solidFill>
              </a:rPr>
              <a:t>rather than moving</a:t>
            </a:r>
            <a:r>
              <a:rPr lang="en-US" altLang="en-US" sz="2800" dirty="0">
                <a:solidFill>
                  <a:srgbClr val="000000"/>
                </a:solidFill>
              </a:rPr>
              <a:t> </a:t>
            </a:r>
          </a:p>
          <a:p>
            <a:pPr marL="587375" lvl="1" indent="-457200" algn="just">
              <a:lnSpc>
                <a:spcPct val="95000"/>
              </a:lnSpc>
              <a:spcAft>
                <a:spcPts val="1200"/>
              </a:spcAft>
              <a:buFontTx/>
              <a:buChar char="-"/>
              <a:tabLst>
                <a:tab pos="396875"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en-US" sz="2800" dirty="0">
                <a:solidFill>
                  <a:srgbClr val="000000"/>
                </a:solidFill>
              </a:rPr>
              <a:t>Encompasses treatment, preventive (educational) and curative aspects of healthcare services for recipients </a:t>
            </a:r>
          </a:p>
        </p:txBody>
      </p:sp>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5967" y="142082"/>
            <a:ext cx="2466975" cy="1847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556831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2569</Words>
  <Application>Microsoft Office PowerPoint</Application>
  <PresentationFormat>Widescreen</PresentationFormat>
  <Paragraphs>353</Paragraphs>
  <Slides>33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Arial Narrow</vt:lpstr>
      <vt:lpstr>Calibri</vt:lpstr>
      <vt:lpstr>Calibri Light</vt:lpstr>
      <vt:lpstr>CIDFont+F3</vt:lpstr>
      <vt:lpstr>StarSymbol</vt:lpstr>
      <vt:lpstr>Times New Roman</vt:lpstr>
      <vt:lpstr>Wingdings</vt:lpstr>
      <vt:lpstr>Custom Design</vt:lpstr>
      <vt:lpstr>Telemedicine - Basics</vt:lpstr>
      <vt:lpstr>Conflict of Interest Statement</vt:lpstr>
      <vt:lpstr>Disclaimer</vt:lpstr>
      <vt:lpstr>PowerPoint Presentation</vt:lpstr>
      <vt:lpstr>  Contents  </vt:lpstr>
      <vt:lpstr>Recent changes</vt:lpstr>
      <vt:lpstr>Telemedicine had Issues --continued</vt:lpstr>
      <vt:lpstr>Telemedicine had Issues in the past</vt:lpstr>
      <vt:lpstr>PowerPoint Presentation</vt:lpstr>
      <vt:lpstr>Case for Telemedicine/ Telehealth</vt:lpstr>
      <vt:lpstr>Case for Telemedicine /Telehealth --cont</vt:lpstr>
      <vt:lpstr>Classification of Telemedicine </vt:lpstr>
      <vt:lpstr>Store &amp; Forward process  – Convert record to electronic format</vt:lpstr>
      <vt:lpstr>Classification as per TSG</vt:lpstr>
      <vt:lpstr>Telemedicine has various streams</vt:lpstr>
      <vt:lpstr>Telemedicine is preferred choice for</vt:lpstr>
      <vt:lpstr>An image is better than a thousand words! A picture can tell a story</vt:lpstr>
      <vt:lpstr>Further classification and Relative Value</vt:lpstr>
      <vt:lpstr>mHealth</vt:lpstr>
      <vt:lpstr>Desktop Computer (Tablet if mobility required)</vt:lpstr>
      <vt:lpstr>PowerPoint Presentation</vt:lpstr>
      <vt:lpstr>Some more tools- mHealth/ computer  Patient safety and privacy a concern</vt:lpstr>
      <vt:lpstr>Contra-indications for Telemedicine</vt:lpstr>
      <vt:lpstr>Challenges of Telemedicine</vt:lpstr>
      <vt:lpstr>Video consultation: special considerations</vt:lpstr>
      <vt:lpstr>e-Prescriptions Obtain e-consent, if required, as per the March 2020 Telemedicine Practice Guidelines ( MCI</vt:lpstr>
      <vt:lpstr>PowerPoint Presentation</vt:lpstr>
      <vt:lpstr>Sample Prescription </vt:lpstr>
      <vt:lpstr>How to take and record e-consent? (without App) (Demo possible offline for those interested)</vt:lpstr>
      <vt:lpstr>Sample Consent </vt:lpstr>
      <vt:lpstr>Personal Example case</vt:lpstr>
      <vt:lpstr>PowerPoint Presentation</vt:lpstr>
      <vt:lpstr>Example 2 (Apr 4th)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Telemedicine - Basics</dc:title>
  <dc:creator>Shashi Gogia</dc:creator>
  <cp:lastModifiedBy>Shashi Gogia</cp:lastModifiedBy>
  <cp:revision>6</cp:revision>
  <dcterms:created xsi:type="dcterms:W3CDTF">2020-04-05T04:02:08Z</dcterms:created>
  <dcterms:modified xsi:type="dcterms:W3CDTF">2020-04-05T11:55:28Z</dcterms:modified>
</cp:coreProperties>
</file>