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375" r:id="rId3"/>
    <p:sldId id="376" r:id="rId4"/>
    <p:sldId id="257" r:id="rId5"/>
    <p:sldId id="258"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8" r:id="rId21"/>
    <p:sldId id="275" r:id="rId22"/>
    <p:sldId id="276" r:id="rId23"/>
    <p:sldId id="277"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2" r:id="rId37"/>
  </p:sldIdLst>
  <p:sldSz cx="9144000" cy="5143500" type="screen16x9"/>
  <p:notesSz cx="6858000" cy="9144000"/>
  <p:embeddedFontLst>
    <p:embeddedFont>
      <p:font typeface="Bookman Old Style" panose="02050604050505020204" pitchFamily="18" charset="0"/>
      <p:regular r:id="rId39"/>
      <p:bold r:id="rId40"/>
      <p:italic r:id="rId41"/>
      <p:boldItalic r:id="rId42"/>
    </p:embeddedFont>
    <p:embeddedFont>
      <p:font typeface="Open Sans" panose="020B0604020202020204" charset="0"/>
      <p:regular r:id="rId43"/>
      <p:bold r:id="rId44"/>
      <p:italic r:id="rId45"/>
      <p:boldItalic r:id="rId46"/>
    </p:embeddedFont>
    <p:embeddedFont>
      <p:font typeface="PT Sans Narrow" panose="020B0604020202020204" charset="0"/>
      <p:regular r:id="rId47"/>
      <p:bold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28" autoAdjust="0"/>
  </p:normalViewPr>
  <p:slideViewPr>
    <p:cSldViewPr snapToGrid="0">
      <p:cViewPr varScale="1">
        <p:scale>
          <a:sx n="88" d="100"/>
          <a:sy n="88" d="100"/>
        </p:scale>
        <p:origin x="87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28b212de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28b212d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828b212ded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828b212de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28b212ded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28b212de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828b212de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828b212de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828b212de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828b212de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28b212ded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828b212ded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28b212ded_0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28b212ded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828b212de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828b212de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Symptoms of Loss of taste and smell are cropping up in Covid19 cases</a:t>
            </a:r>
            <a:endParaRPr/>
          </a:p>
          <a:p>
            <a:pPr marL="0" lvl="0" indent="0" algn="l" rtl="0">
              <a:spcBef>
                <a:spcPts val="0"/>
              </a:spcBef>
              <a:spcAft>
                <a:spcPts val="0"/>
              </a:spcAft>
              <a:buNone/>
            </a:pPr>
            <a:r>
              <a:rPr lang="en" sz="1350">
                <a:solidFill>
                  <a:srgbClr val="333333"/>
                </a:solidFill>
                <a:highlight>
                  <a:srgbClr val="FFFFFF"/>
                </a:highlight>
              </a:rPr>
              <a:t>Doctors are adding loss of smell and taste — anosmia and dysgeusia — to the list of available screening tools for COVID-19 infection.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828b212ded_19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828b212ded_19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828b212ded_0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828b212ded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8291a516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8291a5165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828b212ded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828b212de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28b212ded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828b212ded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828b212ded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828b212de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28b212ded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28b212ded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828b212ded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828b212ded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828b212ded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828b212ded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828b212ded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828b212ded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828b212ded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828b212ded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828b212ded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828b212ded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828b212ded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828b212de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28b212ded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28b212ded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828b212ded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828b212ded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828b212ded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828b212ded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828b212ded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828b212ded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828b212ded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828b212ded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28b212ded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28b212ded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828b212ded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828b212ded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828860ad1a_0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828860ad1a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828860ad1a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828860ad1a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28860ad1a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28860ad1a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828b212ded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828b212ded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28b212ded_5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28b212ded_5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28b212de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828b212d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hyperlink" Target="https://www.businessinsider.in/science/news/how-coronavirus-symptoms-compare-to-those-of-flu-allergies-and-the-common-cold/articleshow/74602420.cms"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www.mohfw.gov.in/pdf/GuidelinesonClinicalManagementofCOVID1912020.pdf"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hyperlink" Target="https://www.mohfw.gov.in/pdf/Telemedicine.pdf"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hyperlink" Target="https://www.mohfw.gov.in/pdf/Telemedicine.pdf"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hyperlink" Target="https://www.mohfw.gov.in/pdf/Telemedicine.pdf" TargetMode="Externa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hyperlink" Target="https://commons.wikimedia.org/wiki/File:Jaipur-Tripolia_Bazar-Indian_family_shopping-20131017.jpg"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hyperlink" Target="https://commons.wikimedia.org/wiki/File:Mother_and_Child_at_Village_of_West_Bengal,India.jpg"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s://www.bmj.com/content/bmj/368/bmj.m1182/F1.large.jpg" TargetMode="External"/><Relationship Id="rId3" Type="http://schemas.openxmlformats.org/officeDocument/2006/relationships/hyperlink" Target="https://www.elsevier.com/books/essentials-of-cardiac-anesthesia-for-noncardiac-surgery/kaplan/978-0-323-56716-9" TargetMode="External"/><Relationship Id="rId7" Type="http://schemas.openxmlformats.org/officeDocument/2006/relationships/hyperlink" Target="https://www.ncbi.nlm.nih.gov/pmc/articles/PMC4911030/"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hyperlink" Target="https://doi.org/10.3109/02813432.2016.1144431" TargetMode="External"/><Relationship Id="rId5" Type="http://schemas.openxmlformats.org/officeDocument/2006/relationships/hyperlink" Target="https://www.ncbi.nlm.nih.gov/pmc/articles/PMC3308461/" TargetMode="External"/><Relationship Id="rId10" Type="http://schemas.openxmlformats.org/officeDocument/2006/relationships/image" Target="../media/image1.png"/><Relationship Id="rId4" Type="http://schemas.openxmlformats.org/officeDocument/2006/relationships/hyperlink" Target="https://doi.org/10.3109/02813432.2011.629150" TargetMode="External"/><Relationship Id="rId9" Type="http://schemas.openxmlformats.org/officeDocument/2006/relationships/hyperlink" Target="https://cdn.georgeinstitute.org/sites/default/files/documents/covid-19-preparedness-guidance_checklist-for-rural-primary-health-care_community-health-settings-in-india-10.pdf" TargetMode="External"/></Relationships>
</file>

<file path=ppt/slides/_rels/slide3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www.mohfw.gov.in/pdf/GuidelinesonClinicalManagementofCOVID1912020.pdf" TargetMode="External"/><Relationship Id="rId7" Type="http://schemas.openxmlformats.org/officeDocument/2006/relationships/hyperlink" Target="https://youtu.be/soujM_Bf-9A"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hyperlink" Target="https://www.gpcb.gov.in/pdf/bmw_ws.pdf" TargetMode="External"/><Relationship Id="rId5" Type="http://schemas.openxmlformats.org/officeDocument/2006/relationships/hyperlink" Target="https://www.gp-update.co.uk/SM4/Mutable/Uploads/pdf_file/Remote-consulting-survival-guide---copyedited-FINAL_3.pdf" TargetMode="External"/><Relationship Id="rId4" Type="http://schemas.openxmlformats.org/officeDocument/2006/relationships/hyperlink" Target="https://docs.google.com/presentation/d/1UsPFdbzyC6oAL7YBsgrhrMJndhZNVsl0XeyuYpIO9q0/edit#slide=id.g828b212ded_0_124"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www.ambupod.com/covidchecklist.pdf"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hyperlink" Target="https://www.youtube.com/watch?v=N7BKYKmqNXw" TargetMode="External"/><Relationship Id="rId4" Type="http://schemas.openxmlformats.org/officeDocument/2006/relationships/hyperlink" Target="http://www.ambupod.com/teletriage.pdf"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www.ambupod.com/"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hyperlink" Target="http://www.hcitconsultant.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Bookman Old Style"/>
                <a:ea typeface="Bookman Old Style"/>
                <a:cs typeface="Bookman Old Style"/>
                <a:sym typeface="Bookman Old Style"/>
              </a:rPr>
              <a:t>Tele-Triage 101</a:t>
            </a:r>
            <a:endParaRPr>
              <a:latin typeface="Bookman Old Style"/>
              <a:ea typeface="Bookman Old Style"/>
              <a:cs typeface="Bookman Old Style"/>
              <a:sym typeface="Bookman Old Style"/>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000000"/>
                </a:solidFill>
                <a:latin typeface="Bookman Old Style"/>
                <a:ea typeface="Bookman Old Style"/>
                <a:cs typeface="Bookman Old Style"/>
                <a:sym typeface="Bookman Old Style"/>
              </a:rPr>
              <a:t>Tele-triage Subgroup</a:t>
            </a:r>
            <a:endParaRPr dirty="0">
              <a:solidFill>
                <a:srgbClr val="000000"/>
              </a:solidFill>
              <a:latin typeface="Bookman Old Style"/>
              <a:ea typeface="Bookman Old Style"/>
              <a:cs typeface="Bookman Old Style"/>
              <a:sym typeface="Bookman Old Style"/>
            </a:endParaRPr>
          </a:p>
          <a:p>
            <a:pPr marL="0" lvl="0" indent="0" algn="ctr" rtl="0">
              <a:spcBef>
                <a:spcPts val="0"/>
              </a:spcBef>
              <a:spcAft>
                <a:spcPts val="0"/>
              </a:spcAft>
              <a:buNone/>
            </a:pPr>
            <a:r>
              <a:rPr lang="en" dirty="0">
                <a:solidFill>
                  <a:srgbClr val="000000"/>
                </a:solidFill>
                <a:latin typeface="Bookman Old Style"/>
                <a:ea typeface="Bookman Old Style"/>
                <a:cs typeface="Bookman Old Style"/>
                <a:sym typeface="Bookman Old Style"/>
              </a:rPr>
              <a:t>Ver 1.3</a:t>
            </a:r>
            <a:endParaRPr dirty="0">
              <a:solidFill>
                <a:srgbClr val="000000"/>
              </a:solidFill>
              <a:latin typeface="Bookman Old Style"/>
              <a:ea typeface="Bookman Old Style"/>
              <a:cs typeface="Bookman Old Style"/>
              <a:sym typeface="Bookman Old Style"/>
            </a:endParaRPr>
          </a:p>
        </p:txBody>
      </p:sp>
      <p:pic>
        <p:nvPicPr>
          <p:cNvPr id="68" name="Google Shape;68;p13"/>
          <p:cNvPicPr preferRelativeResize="0"/>
          <p:nvPr/>
        </p:nvPicPr>
        <p:blipFill>
          <a:blip r:embed="rId3">
            <a:alphaModFix/>
          </a:blip>
          <a:stretch>
            <a:fillRect/>
          </a:stretch>
        </p:blipFill>
        <p:spPr>
          <a:xfrm>
            <a:off x="8331175" y="152400"/>
            <a:ext cx="666750" cy="6762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ookman Old Style"/>
                <a:ea typeface="Bookman Old Style"/>
                <a:cs typeface="Bookman Old Style"/>
                <a:sym typeface="Bookman Old Style"/>
              </a:rPr>
              <a:t>Tele-triage scenarios</a:t>
            </a:r>
            <a:endParaRPr>
              <a:latin typeface="Bookman Old Style"/>
              <a:ea typeface="Bookman Old Style"/>
              <a:cs typeface="Bookman Old Style"/>
              <a:sym typeface="Bookman Old Style"/>
            </a:endParaRPr>
          </a:p>
        </p:txBody>
      </p:sp>
      <p:sp>
        <p:nvSpPr>
          <p:cNvPr id="129" name="Google Shape;129;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Bookman Old Style"/>
              <a:buAutoNum type="arabicPeriod"/>
            </a:pPr>
            <a:r>
              <a:rPr lang="en" dirty="0">
                <a:solidFill>
                  <a:srgbClr val="000000"/>
                </a:solidFill>
                <a:latin typeface="Bookman Old Style"/>
                <a:ea typeface="Bookman Old Style"/>
                <a:cs typeface="Bookman Old Style"/>
                <a:sym typeface="Bookman Old Style"/>
              </a:rPr>
              <a:t>A Patient contacts the doctor by phone, chat, sms or videochat</a:t>
            </a:r>
            <a:endParaRPr dirty="0">
              <a:solidFill>
                <a:srgbClr val="000000"/>
              </a:solidFill>
              <a:latin typeface="Bookman Old Style"/>
              <a:ea typeface="Bookman Old Style"/>
              <a:cs typeface="Bookman Old Style"/>
              <a:sym typeface="Bookman Old Style"/>
            </a:endParaRPr>
          </a:p>
          <a:p>
            <a:pPr marL="457200" lvl="0" indent="-342900" algn="l" rtl="0">
              <a:spcBef>
                <a:spcPts val="0"/>
              </a:spcBef>
              <a:spcAft>
                <a:spcPts val="0"/>
              </a:spcAft>
              <a:buClr>
                <a:srgbClr val="000000"/>
              </a:buClr>
              <a:buSzPts val="1800"/>
              <a:buFont typeface="Bookman Old Style"/>
              <a:buAutoNum type="arabicPeriod"/>
            </a:pPr>
            <a:r>
              <a:rPr lang="en" dirty="0">
                <a:solidFill>
                  <a:srgbClr val="000000"/>
                </a:solidFill>
                <a:latin typeface="Bookman Old Style"/>
                <a:ea typeface="Bookman Old Style"/>
                <a:cs typeface="Bookman Old Style"/>
                <a:sym typeface="Bookman Old Style"/>
              </a:rPr>
              <a:t>A Caregiver (parent,spouse,relative, friend, professional) contacts the doctor by phone, chat, sms or videochat</a:t>
            </a:r>
            <a:endParaRPr dirty="0">
              <a:solidFill>
                <a:srgbClr val="000000"/>
              </a:solidFill>
              <a:latin typeface="Bookman Old Style"/>
              <a:ea typeface="Bookman Old Style"/>
              <a:cs typeface="Bookman Old Style"/>
              <a:sym typeface="Bookman Old Style"/>
            </a:endParaRPr>
          </a:p>
          <a:p>
            <a:pPr marL="457200" lvl="0" indent="-342900" algn="l" rtl="0">
              <a:spcBef>
                <a:spcPts val="0"/>
              </a:spcBef>
              <a:spcAft>
                <a:spcPts val="0"/>
              </a:spcAft>
              <a:buClr>
                <a:srgbClr val="000000"/>
              </a:buClr>
              <a:buSzPts val="1800"/>
              <a:buFont typeface="Bookman Old Style"/>
              <a:buAutoNum type="arabicPeriod"/>
            </a:pPr>
            <a:r>
              <a:rPr lang="en" dirty="0">
                <a:solidFill>
                  <a:srgbClr val="000000"/>
                </a:solidFill>
                <a:latin typeface="Bookman Old Style"/>
                <a:ea typeface="Bookman Old Style"/>
                <a:cs typeface="Bookman Old Style"/>
                <a:sym typeface="Bookman Old Style"/>
              </a:rPr>
              <a:t>A Remote medical assistant contacts the doctor by phone, chat, sms or videochat/ telemedicine application</a:t>
            </a:r>
            <a:endParaRPr dirty="0">
              <a:solidFill>
                <a:srgbClr val="000000"/>
              </a:solidFill>
              <a:latin typeface="Bookman Old Style"/>
              <a:ea typeface="Bookman Old Style"/>
              <a:cs typeface="Bookman Old Style"/>
              <a:sym typeface="Bookman Old Style"/>
            </a:endParaRPr>
          </a:p>
          <a:p>
            <a:pPr marL="457200" lvl="0" indent="-342900" algn="l" rtl="0">
              <a:spcBef>
                <a:spcPts val="0"/>
              </a:spcBef>
              <a:spcAft>
                <a:spcPts val="0"/>
              </a:spcAft>
              <a:buClr>
                <a:srgbClr val="000000"/>
              </a:buClr>
              <a:buSzPts val="1800"/>
              <a:buFont typeface="Bookman Old Style"/>
              <a:buAutoNum type="arabicPeriod"/>
            </a:pPr>
            <a:r>
              <a:rPr lang="en" dirty="0">
                <a:solidFill>
                  <a:srgbClr val="000000"/>
                </a:solidFill>
                <a:latin typeface="Bookman Old Style"/>
                <a:ea typeface="Bookman Old Style"/>
                <a:cs typeface="Bookman Old Style"/>
                <a:sym typeface="Bookman Old Style"/>
              </a:rPr>
              <a:t>A hospital doctor contacts a specialist by phone, chat, sms or videochat/ telemedicine application</a:t>
            </a:r>
            <a:endParaRPr dirty="0">
              <a:solidFill>
                <a:srgbClr val="000000"/>
              </a:solidFill>
              <a:latin typeface="Bookman Old Style"/>
              <a:ea typeface="Bookman Old Style"/>
              <a:cs typeface="Bookman Old Style"/>
              <a:sym typeface="Bookman Old Style"/>
            </a:endParaRPr>
          </a:p>
          <a:p>
            <a:pPr marL="457200" lvl="0" indent="0" algn="l" rtl="0">
              <a:spcBef>
                <a:spcPts val="1600"/>
              </a:spcBef>
              <a:spcAft>
                <a:spcPts val="0"/>
              </a:spcAft>
              <a:buNone/>
            </a:pPr>
            <a:endParaRPr dirty="0">
              <a:latin typeface="Bookman Old Style"/>
              <a:ea typeface="Bookman Old Style"/>
              <a:cs typeface="Bookman Old Style"/>
              <a:sym typeface="Bookman Old Style"/>
            </a:endParaRPr>
          </a:p>
          <a:p>
            <a:pPr marL="0" lvl="0" indent="0" algn="l" rtl="0">
              <a:spcBef>
                <a:spcPts val="1600"/>
              </a:spcBef>
              <a:spcAft>
                <a:spcPts val="1600"/>
              </a:spcAft>
              <a:buNone/>
            </a:pPr>
            <a:endParaRPr dirty="0">
              <a:latin typeface="Bookman Old Style"/>
              <a:ea typeface="Bookman Old Style"/>
              <a:cs typeface="Bookman Old Style"/>
              <a:sym typeface="Bookman Old Style"/>
            </a:endParaRPr>
          </a:p>
        </p:txBody>
      </p:sp>
      <p:sp>
        <p:nvSpPr>
          <p:cNvPr id="130" name="Google Shape;130;p21"/>
          <p:cNvSpPr txBox="1">
            <a:spLocks noGrp="1"/>
          </p:cNvSpPr>
          <p:nvPr>
            <p:ph type="title"/>
          </p:nvPr>
        </p:nvSpPr>
        <p:spPr>
          <a:xfrm>
            <a:off x="311700" y="369300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Bookman Old Style"/>
                <a:ea typeface="Bookman Old Style"/>
                <a:cs typeface="Bookman Old Style"/>
                <a:sym typeface="Bookman Old Style"/>
              </a:rPr>
              <a:t>Actions required of both parties shall be discussed </a:t>
            </a:r>
            <a:endParaRPr dirty="0">
              <a:latin typeface="Bookman Old Style"/>
              <a:ea typeface="Bookman Old Style"/>
              <a:cs typeface="Bookman Old Style"/>
              <a:sym typeface="Bookman Old Style"/>
            </a:endParaRPr>
          </a:p>
        </p:txBody>
      </p:sp>
      <p:pic>
        <p:nvPicPr>
          <p:cNvPr id="131" name="Google Shape;131;p21"/>
          <p:cNvPicPr preferRelativeResize="0"/>
          <p:nvPr/>
        </p:nvPicPr>
        <p:blipFill>
          <a:blip r:embed="rId3">
            <a:alphaModFix/>
          </a:blip>
          <a:stretch>
            <a:fillRect/>
          </a:stretch>
        </p:blipFill>
        <p:spPr>
          <a:xfrm>
            <a:off x="8331175" y="152400"/>
            <a:ext cx="666750" cy="6762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9">
                                            <p:txEl>
                                              <p:pRg st="0" end="0"/>
                                            </p:txEl>
                                          </p:spTgt>
                                        </p:tgtEl>
                                        <p:attrNameLst>
                                          <p:attrName>style.visibility</p:attrName>
                                        </p:attrNameLst>
                                      </p:cBhvr>
                                      <p:to>
                                        <p:strVal val="visible"/>
                                      </p:to>
                                    </p:set>
                                    <p:animEffect transition="in" filter="fade">
                                      <p:cBhvr>
                                        <p:cTn id="7" dur="500"/>
                                        <p:tgtEl>
                                          <p:spTgt spid="1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9">
                                            <p:txEl>
                                              <p:pRg st="1" end="1"/>
                                            </p:txEl>
                                          </p:spTgt>
                                        </p:tgtEl>
                                        <p:attrNameLst>
                                          <p:attrName>style.visibility</p:attrName>
                                        </p:attrNameLst>
                                      </p:cBhvr>
                                      <p:to>
                                        <p:strVal val="visible"/>
                                      </p:to>
                                    </p:set>
                                    <p:animEffect transition="in" filter="fade">
                                      <p:cBhvr>
                                        <p:cTn id="12" dur="500"/>
                                        <p:tgtEl>
                                          <p:spTgt spid="1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9">
                                            <p:txEl>
                                              <p:pRg st="2" end="2"/>
                                            </p:txEl>
                                          </p:spTgt>
                                        </p:tgtEl>
                                        <p:attrNameLst>
                                          <p:attrName>style.visibility</p:attrName>
                                        </p:attrNameLst>
                                      </p:cBhvr>
                                      <p:to>
                                        <p:strVal val="visible"/>
                                      </p:to>
                                    </p:set>
                                    <p:animEffect transition="in" filter="fade">
                                      <p:cBhvr>
                                        <p:cTn id="17" dur="500"/>
                                        <p:tgtEl>
                                          <p:spTgt spid="1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9">
                                            <p:txEl>
                                              <p:pRg st="3" end="3"/>
                                            </p:txEl>
                                          </p:spTgt>
                                        </p:tgtEl>
                                        <p:attrNameLst>
                                          <p:attrName>style.visibility</p:attrName>
                                        </p:attrNameLst>
                                      </p:cBhvr>
                                      <p:to>
                                        <p:strVal val="visible"/>
                                      </p:to>
                                    </p:set>
                                    <p:animEffect transition="in" filter="fade">
                                      <p:cBhvr>
                                        <p:cTn id="22" dur="500"/>
                                        <p:tgtEl>
                                          <p:spTgt spid="1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0"/>
                                        </p:tgtEl>
                                        <p:attrNameLst>
                                          <p:attrName>style.visibility</p:attrName>
                                        </p:attrNameLst>
                                      </p:cBhvr>
                                      <p:to>
                                        <p:strVal val="visible"/>
                                      </p:to>
                                    </p:set>
                                    <p:animEffect transition="in" filter="fade">
                                      <p:cBhvr>
                                        <p:cTn id="27"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uild="p"/>
      <p:bldP spid="1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2"/>
          <p:cNvSpPr txBox="1">
            <a:spLocks noGrp="1"/>
          </p:cNvSpPr>
          <p:nvPr>
            <p:ph type="title"/>
          </p:nvPr>
        </p:nvSpPr>
        <p:spPr>
          <a:xfrm>
            <a:off x="311700" y="2541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Bookman Old Style"/>
                <a:ea typeface="Bookman Old Style"/>
                <a:cs typeface="Bookman Old Style"/>
                <a:sym typeface="Bookman Old Style"/>
              </a:rPr>
              <a:t>Pre Tele-triage actions</a:t>
            </a:r>
            <a:endParaRPr dirty="0">
              <a:latin typeface="Bookman Old Style"/>
              <a:ea typeface="Bookman Old Style"/>
              <a:cs typeface="Bookman Old Style"/>
              <a:sym typeface="Bookman Old Style"/>
            </a:endParaRPr>
          </a:p>
        </p:txBody>
      </p:sp>
      <p:sp>
        <p:nvSpPr>
          <p:cNvPr id="137" name="Google Shape;137;p22"/>
          <p:cNvSpPr txBox="1">
            <a:spLocks noGrp="1"/>
          </p:cNvSpPr>
          <p:nvPr>
            <p:ph type="body" idx="1"/>
          </p:nvPr>
        </p:nvSpPr>
        <p:spPr>
          <a:xfrm>
            <a:off x="311700" y="961525"/>
            <a:ext cx="8520600" cy="130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latin typeface="Bookman Old Style"/>
                <a:ea typeface="Bookman Old Style"/>
                <a:cs typeface="Bookman Old Style"/>
                <a:sym typeface="Bookman Old Style"/>
              </a:rPr>
              <a:t>We are covering a large variety of scenarios and therefore need to first ensure readiness of the remote advisor to accept the Tele-triage request</a:t>
            </a:r>
            <a:endParaRPr dirty="0">
              <a:solidFill>
                <a:srgbClr val="000000"/>
              </a:solidFill>
              <a:latin typeface="Bookman Old Style"/>
              <a:ea typeface="Bookman Old Style"/>
              <a:cs typeface="Bookman Old Style"/>
              <a:sym typeface="Bookman Old Style"/>
            </a:endParaRPr>
          </a:p>
          <a:p>
            <a:pPr marL="0" lvl="0" indent="0" algn="l" rtl="0">
              <a:spcBef>
                <a:spcPts val="1600"/>
              </a:spcBef>
              <a:spcAft>
                <a:spcPts val="0"/>
              </a:spcAft>
              <a:buNone/>
            </a:pPr>
            <a:r>
              <a:rPr lang="en" dirty="0">
                <a:solidFill>
                  <a:srgbClr val="000000"/>
                </a:solidFill>
                <a:latin typeface="Bookman Old Style"/>
                <a:ea typeface="Bookman Old Style"/>
                <a:cs typeface="Bookman Old Style"/>
                <a:sym typeface="Bookman Old Style"/>
              </a:rPr>
              <a:t>In general this would include Equipment, Infrastructure, checklists, definitions and symptom complex criterias/response scoring</a:t>
            </a:r>
            <a:endParaRPr dirty="0">
              <a:solidFill>
                <a:srgbClr val="000000"/>
              </a:solidFill>
              <a:latin typeface="Bookman Old Style"/>
              <a:ea typeface="Bookman Old Style"/>
              <a:cs typeface="Bookman Old Style"/>
              <a:sym typeface="Bookman Old Style"/>
            </a:endParaRPr>
          </a:p>
          <a:p>
            <a:pPr marL="0" lvl="0" indent="0" algn="l" rtl="0">
              <a:spcBef>
                <a:spcPts val="1600"/>
              </a:spcBef>
              <a:spcAft>
                <a:spcPts val="1600"/>
              </a:spcAft>
              <a:buNone/>
            </a:pPr>
            <a:endParaRPr dirty="0">
              <a:latin typeface="Bookman Old Style"/>
              <a:ea typeface="Bookman Old Style"/>
              <a:cs typeface="Bookman Old Style"/>
              <a:sym typeface="Bookman Old Style"/>
            </a:endParaRPr>
          </a:p>
        </p:txBody>
      </p:sp>
      <p:sp>
        <p:nvSpPr>
          <p:cNvPr id="138" name="Google Shape;138;p22"/>
          <p:cNvSpPr txBox="1">
            <a:spLocks noGrp="1"/>
          </p:cNvSpPr>
          <p:nvPr>
            <p:ph type="title"/>
          </p:nvPr>
        </p:nvSpPr>
        <p:spPr>
          <a:xfrm>
            <a:off x="404275" y="25716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Bookman Old Style"/>
                <a:ea typeface="Bookman Old Style"/>
                <a:cs typeface="Bookman Old Style"/>
                <a:sym typeface="Bookman Old Style"/>
              </a:rPr>
              <a:t>Post Tele-triage actions</a:t>
            </a:r>
            <a:endParaRPr dirty="0">
              <a:latin typeface="Bookman Old Style"/>
              <a:ea typeface="Bookman Old Style"/>
              <a:cs typeface="Bookman Old Style"/>
              <a:sym typeface="Bookman Old Style"/>
            </a:endParaRPr>
          </a:p>
        </p:txBody>
      </p:sp>
      <p:sp>
        <p:nvSpPr>
          <p:cNvPr id="139" name="Google Shape;139;p22"/>
          <p:cNvSpPr txBox="1">
            <a:spLocks noGrp="1"/>
          </p:cNvSpPr>
          <p:nvPr>
            <p:ph type="body" idx="1"/>
          </p:nvPr>
        </p:nvSpPr>
        <p:spPr>
          <a:xfrm>
            <a:off x="404275" y="3279025"/>
            <a:ext cx="8520600" cy="51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Bookman Old Style"/>
                <a:ea typeface="Bookman Old Style"/>
                <a:cs typeface="Bookman Old Style"/>
                <a:sym typeface="Bookman Old Style"/>
              </a:rPr>
              <a:t>Mostly documentation that could be technical, legal and clinical decisions and appropriate communication to patients and follow-up when necessary.</a:t>
            </a:r>
            <a:endParaRPr>
              <a:solidFill>
                <a:srgbClr val="000000"/>
              </a:solidFill>
              <a:latin typeface="Bookman Old Style"/>
              <a:ea typeface="Bookman Old Style"/>
              <a:cs typeface="Bookman Old Style"/>
              <a:sym typeface="Bookman Old Style"/>
            </a:endParaRPr>
          </a:p>
          <a:p>
            <a:pPr marL="0" lvl="0" indent="0" algn="l" rtl="0">
              <a:spcBef>
                <a:spcPts val="1600"/>
              </a:spcBef>
              <a:spcAft>
                <a:spcPts val="0"/>
              </a:spcAft>
              <a:buNone/>
            </a:pPr>
            <a:r>
              <a:rPr lang="en" sz="2400" b="1">
                <a:solidFill>
                  <a:schemeClr val="accent1"/>
                </a:solidFill>
                <a:latin typeface="Bookman Old Style"/>
                <a:ea typeface="Bookman Old Style"/>
                <a:cs typeface="Bookman Old Style"/>
                <a:sym typeface="Bookman Old Style"/>
              </a:rPr>
              <a:t>We shall discuss these actions with each scenario</a:t>
            </a:r>
            <a:endParaRPr sz="2400" b="1">
              <a:solidFill>
                <a:schemeClr val="accent1"/>
              </a:solidFill>
              <a:latin typeface="Bookman Old Style"/>
              <a:ea typeface="Bookman Old Style"/>
              <a:cs typeface="Bookman Old Style"/>
              <a:sym typeface="Bookman Old Style"/>
            </a:endParaRPr>
          </a:p>
          <a:p>
            <a:pPr marL="0" lvl="0" indent="0" algn="l" rtl="0">
              <a:spcBef>
                <a:spcPts val="1600"/>
              </a:spcBef>
              <a:spcAft>
                <a:spcPts val="1600"/>
              </a:spcAft>
              <a:buNone/>
            </a:pPr>
            <a:endParaRPr>
              <a:latin typeface="Bookman Old Style"/>
              <a:ea typeface="Bookman Old Style"/>
              <a:cs typeface="Bookman Old Style"/>
              <a:sym typeface="Bookman Old Style"/>
            </a:endParaRPr>
          </a:p>
        </p:txBody>
      </p:sp>
      <p:pic>
        <p:nvPicPr>
          <p:cNvPr id="140" name="Google Shape;140;p22"/>
          <p:cNvPicPr preferRelativeResize="0"/>
          <p:nvPr/>
        </p:nvPicPr>
        <p:blipFill>
          <a:blip r:embed="rId3">
            <a:alphaModFix/>
          </a:blip>
          <a:stretch>
            <a:fillRect/>
          </a:stretch>
        </p:blipFill>
        <p:spPr>
          <a:xfrm>
            <a:off x="8331175" y="152400"/>
            <a:ext cx="666750" cy="6762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fade">
                                      <p:cBhvr>
                                        <p:cTn id="7" dur="500"/>
                                        <p:tgtEl>
                                          <p:spTgt spid="1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7">
                                            <p:txEl>
                                              <p:pRg st="1" end="1"/>
                                            </p:txEl>
                                          </p:spTgt>
                                        </p:tgtEl>
                                        <p:attrNameLst>
                                          <p:attrName>style.visibility</p:attrName>
                                        </p:attrNameLst>
                                      </p:cBhvr>
                                      <p:to>
                                        <p:strVal val="visible"/>
                                      </p:to>
                                    </p:set>
                                    <p:animEffect transition="in" filter="fade">
                                      <p:cBhvr>
                                        <p:cTn id="12" dur="500"/>
                                        <p:tgtEl>
                                          <p:spTgt spid="1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8"/>
                                        </p:tgtEl>
                                        <p:attrNameLst>
                                          <p:attrName>style.visibility</p:attrName>
                                        </p:attrNameLst>
                                      </p:cBhvr>
                                      <p:to>
                                        <p:strVal val="visible"/>
                                      </p:to>
                                    </p:set>
                                    <p:animEffect transition="in" filter="fade">
                                      <p:cBhvr>
                                        <p:cTn id="17" dur="500"/>
                                        <p:tgtEl>
                                          <p:spTgt spid="13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9">
                                            <p:txEl>
                                              <p:pRg st="0" end="0"/>
                                            </p:txEl>
                                          </p:spTgt>
                                        </p:tgtEl>
                                        <p:attrNameLst>
                                          <p:attrName>style.visibility</p:attrName>
                                        </p:attrNameLst>
                                      </p:cBhvr>
                                      <p:to>
                                        <p:strVal val="visible"/>
                                      </p:to>
                                    </p:set>
                                    <p:animEffect transition="in" filter="fade">
                                      <p:cBhvr>
                                        <p:cTn id="20" dur="500"/>
                                        <p:tgtEl>
                                          <p:spTgt spid="139">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9">
                                            <p:txEl>
                                              <p:pRg st="1" end="1"/>
                                            </p:txEl>
                                          </p:spTgt>
                                        </p:tgtEl>
                                        <p:attrNameLst>
                                          <p:attrName>style.visibility</p:attrName>
                                        </p:attrNameLst>
                                      </p:cBhvr>
                                      <p:to>
                                        <p:strVal val="visible"/>
                                      </p:to>
                                    </p:set>
                                    <p:animEffect transition="in" filter="fade">
                                      <p:cBhvr>
                                        <p:cTn id="25" dur="500"/>
                                        <p:tgtEl>
                                          <p:spTgt spid="1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uild="p"/>
      <p:bldP spid="138" grpId="0"/>
      <p:bldP spid="13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311700" y="283735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ookman Old Style"/>
                <a:ea typeface="Bookman Old Style"/>
                <a:cs typeface="Bookman Old Style"/>
                <a:sym typeface="Bookman Old Style"/>
              </a:rPr>
              <a:t>Scenario 1:</a:t>
            </a:r>
            <a:endParaRPr>
              <a:latin typeface="Bookman Old Style"/>
              <a:ea typeface="Bookman Old Style"/>
              <a:cs typeface="Bookman Old Style"/>
              <a:sym typeface="Bookman Old Style"/>
            </a:endParaRPr>
          </a:p>
          <a:p>
            <a:pPr marL="457200" lvl="0" indent="0" algn="l" rtl="0">
              <a:spcBef>
                <a:spcPts val="0"/>
              </a:spcBef>
              <a:spcAft>
                <a:spcPts val="0"/>
              </a:spcAft>
              <a:buNone/>
            </a:pPr>
            <a:r>
              <a:rPr lang="en">
                <a:latin typeface="Bookman Old Style"/>
                <a:ea typeface="Bookman Old Style"/>
                <a:cs typeface="Bookman Old Style"/>
                <a:sym typeface="Bookman Old Style"/>
              </a:rPr>
              <a:t>Tele-triage: Patient to Doctor: by Phone</a:t>
            </a:r>
            <a:endParaRPr>
              <a:latin typeface="Bookman Old Style"/>
              <a:ea typeface="Bookman Old Style"/>
              <a:cs typeface="Bookman Old Style"/>
              <a:sym typeface="Bookman Old Style"/>
            </a:endParaRPr>
          </a:p>
        </p:txBody>
      </p:sp>
      <p:pic>
        <p:nvPicPr>
          <p:cNvPr id="146" name="Google Shape;146;p23"/>
          <p:cNvPicPr preferRelativeResize="0"/>
          <p:nvPr/>
        </p:nvPicPr>
        <p:blipFill>
          <a:blip r:embed="rId3">
            <a:alphaModFix/>
          </a:blip>
          <a:stretch>
            <a:fillRect/>
          </a:stretch>
        </p:blipFill>
        <p:spPr>
          <a:xfrm>
            <a:off x="3431425" y="304800"/>
            <a:ext cx="2281157" cy="2532550"/>
          </a:xfrm>
          <a:prstGeom prst="rect">
            <a:avLst/>
          </a:prstGeom>
          <a:noFill/>
          <a:ln>
            <a:noFill/>
          </a:ln>
        </p:spPr>
      </p:pic>
      <p:pic>
        <p:nvPicPr>
          <p:cNvPr id="147" name="Google Shape;147;p23"/>
          <p:cNvPicPr preferRelativeResize="0"/>
          <p:nvPr/>
        </p:nvPicPr>
        <p:blipFill>
          <a:blip r:embed="rId4">
            <a:alphaModFix/>
          </a:blip>
          <a:stretch>
            <a:fillRect/>
          </a:stretch>
        </p:blipFill>
        <p:spPr>
          <a:xfrm>
            <a:off x="8331175" y="152400"/>
            <a:ext cx="666750" cy="6762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330850" y="0"/>
            <a:ext cx="8520600" cy="8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ookman Old Style"/>
                <a:ea typeface="Bookman Old Style"/>
                <a:cs typeface="Bookman Old Style"/>
                <a:sym typeface="Bookman Old Style"/>
              </a:rPr>
              <a:t>Pre-Tele-Triage Actions</a:t>
            </a:r>
            <a:endParaRPr>
              <a:latin typeface="Bookman Old Style"/>
              <a:ea typeface="Bookman Old Style"/>
              <a:cs typeface="Bookman Old Style"/>
              <a:sym typeface="Bookman Old Style"/>
            </a:endParaRPr>
          </a:p>
        </p:txBody>
      </p:sp>
      <p:sp>
        <p:nvSpPr>
          <p:cNvPr id="160" name="Google Shape;160;p25"/>
          <p:cNvSpPr txBox="1">
            <a:spLocks noGrp="1"/>
          </p:cNvSpPr>
          <p:nvPr>
            <p:ph type="body" idx="1"/>
          </p:nvPr>
        </p:nvSpPr>
        <p:spPr>
          <a:xfrm>
            <a:off x="93900" y="751850"/>
            <a:ext cx="8956200" cy="3719100"/>
          </a:xfrm>
          <a:prstGeom prst="rect">
            <a:avLst/>
          </a:prstGeom>
          <a:solidFill>
            <a:srgbClr val="FFFFFF"/>
          </a:solidFill>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Bookman Old Style"/>
              <a:buChar char="●"/>
            </a:pPr>
            <a:r>
              <a:rPr lang="en" dirty="0">
                <a:solidFill>
                  <a:srgbClr val="000000"/>
                </a:solidFill>
                <a:latin typeface="Bookman Old Style"/>
                <a:ea typeface="Bookman Old Style"/>
                <a:cs typeface="Bookman Old Style"/>
                <a:sym typeface="Bookman Old Style"/>
              </a:rPr>
              <a:t>Doctors use various tools to record patient encounters - from sophisticated software to a basic notebook</a:t>
            </a:r>
            <a:endParaRPr dirty="0">
              <a:solidFill>
                <a:srgbClr val="000000"/>
              </a:solidFill>
              <a:latin typeface="Bookman Old Style"/>
              <a:ea typeface="Bookman Old Style"/>
              <a:cs typeface="Bookman Old Style"/>
              <a:sym typeface="Bookman Old Style"/>
            </a:endParaRPr>
          </a:p>
          <a:p>
            <a:pPr marL="457200" lvl="0" indent="-342900" algn="l" rtl="0">
              <a:spcBef>
                <a:spcPts val="0"/>
              </a:spcBef>
              <a:spcAft>
                <a:spcPts val="0"/>
              </a:spcAft>
              <a:buClr>
                <a:srgbClr val="000000"/>
              </a:buClr>
              <a:buSzPts val="1800"/>
              <a:buFont typeface="Bookman Old Style"/>
              <a:buChar char="●"/>
            </a:pPr>
            <a:r>
              <a:rPr lang="en" dirty="0">
                <a:solidFill>
                  <a:srgbClr val="000000"/>
                </a:solidFill>
                <a:latin typeface="Bookman Old Style"/>
                <a:ea typeface="Bookman Old Style"/>
                <a:cs typeface="Bookman Old Style"/>
                <a:sym typeface="Bookman Old Style"/>
              </a:rPr>
              <a:t>The format for a telemedicine encounter is given in annexure A and B</a:t>
            </a:r>
            <a:endParaRPr dirty="0">
              <a:solidFill>
                <a:srgbClr val="000000"/>
              </a:solidFill>
              <a:latin typeface="Bookman Old Style"/>
              <a:ea typeface="Bookman Old Style"/>
              <a:cs typeface="Bookman Old Style"/>
              <a:sym typeface="Bookman Old Style"/>
            </a:endParaRPr>
          </a:p>
          <a:p>
            <a:pPr marL="457200" lvl="0" indent="-342900" algn="l" rtl="0">
              <a:spcBef>
                <a:spcPts val="0"/>
              </a:spcBef>
              <a:spcAft>
                <a:spcPts val="0"/>
              </a:spcAft>
              <a:buClr>
                <a:srgbClr val="000000"/>
              </a:buClr>
              <a:buSzPts val="1800"/>
              <a:buFont typeface="Bookman Old Style"/>
              <a:buChar char="●"/>
            </a:pPr>
            <a:r>
              <a:rPr lang="en" dirty="0">
                <a:solidFill>
                  <a:srgbClr val="000000"/>
                </a:solidFill>
                <a:latin typeface="Bookman Old Style"/>
                <a:ea typeface="Bookman Old Style"/>
                <a:cs typeface="Bookman Old Style"/>
                <a:sym typeface="Bookman Old Style"/>
              </a:rPr>
              <a:t>Keep your format open and ready to record/note down within 10 seconds</a:t>
            </a:r>
            <a:endParaRPr dirty="0">
              <a:solidFill>
                <a:srgbClr val="000000"/>
              </a:solidFill>
              <a:latin typeface="Bookman Old Style"/>
              <a:ea typeface="Bookman Old Style"/>
              <a:cs typeface="Bookman Old Style"/>
              <a:sym typeface="Bookman Old Style"/>
            </a:endParaRPr>
          </a:p>
          <a:p>
            <a:pPr marL="457200" lvl="0" indent="-342900" algn="l" rtl="0">
              <a:spcBef>
                <a:spcPts val="0"/>
              </a:spcBef>
              <a:spcAft>
                <a:spcPts val="0"/>
              </a:spcAft>
              <a:buClr>
                <a:srgbClr val="000000"/>
              </a:buClr>
              <a:buSzPts val="1800"/>
              <a:buFont typeface="Bookman Old Style"/>
              <a:buChar char="●"/>
            </a:pPr>
            <a:r>
              <a:rPr lang="en" dirty="0">
                <a:solidFill>
                  <a:srgbClr val="000000"/>
                </a:solidFill>
                <a:latin typeface="Bookman Old Style"/>
                <a:ea typeface="Bookman Old Style"/>
                <a:cs typeface="Bookman Old Style"/>
                <a:sym typeface="Bookman Old Style"/>
              </a:rPr>
              <a:t>The call triage algorithm should be readily accessible </a:t>
            </a:r>
            <a:endParaRPr dirty="0">
              <a:solidFill>
                <a:srgbClr val="000000"/>
              </a:solidFill>
              <a:latin typeface="Bookman Old Style"/>
              <a:ea typeface="Bookman Old Style"/>
              <a:cs typeface="Bookman Old Style"/>
              <a:sym typeface="Bookman Old Style"/>
            </a:endParaRPr>
          </a:p>
          <a:p>
            <a:pPr marL="457200" lvl="0" indent="-342900" algn="l" rtl="0">
              <a:spcBef>
                <a:spcPts val="0"/>
              </a:spcBef>
              <a:spcAft>
                <a:spcPts val="0"/>
              </a:spcAft>
              <a:buClr>
                <a:srgbClr val="000000"/>
              </a:buClr>
              <a:buSzPts val="1800"/>
              <a:buFont typeface="Bookman Old Style"/>
              <a:buChar char="●"/>
            </a:pPr>
            <a:r>
              <a:rPr lang="en" dirty="0">
                <a:solidFill>
                  <a:srgbClr val="000000"/>
                </a:solidFill>
                <a:latin typeface="Bookman Old Style"/>
                <a:ea typeface="Bookman Old Style"/>
                <a:cs typeface="Bookman Old Style"/>
                <a:sym typeface="Bookman Old Style"/>
              </a:rPr>
              <a:t>During the Covid19 pandemic consider all patients infected till the triage determines otherwise</a:t>
            </a:r>
            <a:endParaRPr dirty="0">
              <a:solidFill>
                <a:srgbClr val="000000"/>
              </a:solidFill>
              <a:latin typeface="Bookman Old Style"/>
              <a:ea typeface="Bookman Old Style"/>
              <a:cs typeface="Bookman Old Style"/>
              <a:sym typeface="Bookman Old Style"/>
            </a:endParaRPr>
          </a:p>
          <a:p>
            <a:pPr marL="457200" lvl="0" indent="-342900" algn="l" rtl="0">
              <a:spcBef>
                <a:spcPts val="0"/>
              </a:spcBef>
              <a:spcAft>
                <a:spcPts val="0"/>
              </a:spcAft>
              <a:buClr>
                <a:srgbClr val="000000"/>
              </a:buClr>
              <a:buSzPts val="1800"/>
              <a:buFont typeface="Bookman Old Style"/>
              <a:buChar char="●"/>
            </a:pPr>
            <a:r>
              <a:rPr lang="en" dirty="0">
                <a:solidFill>
                  <a:srgbClr val="000000"/>
                </a:solidFill>
                <a:latin typeface="Bookman Old Style"/>
                <a:ea typeface="Bookman Old Style"/>
                <a:cs typeface="Bookman Old Style"/>
                <a:sym typeface="Bookman Old Style"/>
              </a:rPr>
              <a:t>For phone calls from patients use a mic and earphone set for better quality</a:t>
            </a:r>
            <a:endParaRPr dirty="0">
              <a:solidFill>
                <a:srgbClr val="000000"/>
              </a:solidFill>
              <a:latin typeface="Bookman Old Style"/>
              <a:ea typeface="Bookman Old Style"/>
              <a:cs typeface="Bookman Old Style"/>
              <a:sym typeface="Bookman Old Style"/>
            </a:endParaRPr>
          </a:p>
          <a:p>
            <a:pPr marL="457200" lvl="0" indent="-342900" algn="l" rtl="0">
              <a:spcBef>
                <a:spcPts val="0"/>
              </a:spcBef>
              <a:spcAft>
                <a:spcPts val="0"/>
              </a:spcAft>
              <a:buClr>
                <a:srgbClr val="000000"/>
              </a:buClr>
              <a:buSzPts val="1800"/>
              <a:buFont typeface="Bookman Old Style"/>
              <a:buChar char="●"/>
            </a:pPr>
            <a:r>
              <a:rPr lang="en" dirty="0">
                <a:solidFill>
                  <a:srgbClr val="000000"/>
                </a:solidFill>
                <a:latin typeface="Bookman Old Style"/>
                <a:ea typeface="Bookman Old Style"/>
                <a:cs typeface="Bookman Old Style"/>
                <a:sym typeface="Bookman Old Style"/>
              </a:rPr>
              <a:t>Lighting should be adequate (especially if using pen and paper)</a:t>
            </a:r>
            <a:endParaRPr dirty="0">
              <a:solidFill>
                <a:srgbClr val="000000"/>
              </a:solidFill>
              <a:latin typeface="Bookman Old Style"/>
              <a:ea typeface="Bookman Old Style"/>
              <a:cs typeface="Bookman Old Style"/>
              <a:sym typeface="Bookman Old Style"/>
            </a:endParaRPr>
          </a:p>
          <a:p>
            <a:pPr marL="457200" lvl="0" indent="-342900" algn="l" rtl="0">
              <a:spcBef>
                <a:spcPts val="0"/>
              </a:spcBef>
              <a:spcAft>
                <a:spcPts val="0"/>
              </a:spcAft>
              <a:buClr>
                <a:srgbClr val="000000"/>
              </a:buClr>
              <a:buSzPts val="1800"/>
              <a:buFont typeface="Bookman Old Style"/>
              <a:buChar char="●"/>
            </a:pPr>
            <a:r>
              <a:rPr lang="en" dirty="0">
                <a:solidFill>
                  <a:srgbClr val="000000"/>
                </a:solidFill>
                <a:latin typeface="Bookman Old Style"/>
                <a:ea typeface="Bookman Old Style"/>
                <a:cs typeface="Bookman Old Style"/>
                <a:sym typeface="Bookman Old Style"/>
              </a:rPr>
              <a:t>If on night tele-call duty keep the phone &amp; equipment near your chair or bed</a:t>
            </a:r>
            <a:endParaRPr dirty="0">
              <a:solidFill>
                <a:srgbClr val="000000"/>
              </a:solidFill>
              <a:latin typeface="Bookman Old Style"/>
              <a:ea typeface="Bookman Old Style"/>
              <a:cs typeface="Bookman Old Style"/>
              <a:sym typeface="Bookman Old Style"/>
            </a:endParaRPr>
          </a:p>
          <a:p>
            <a:pPr marL="457200" lvl="0" indent="-342900" algn="l" rtl="0">
              <a:spcBef>
                <a:spcPts val="0"/>
              </a:spcBef>
              <a:spcAft>
                <a:spcPts val="0"/>
              </a:spcAft>
              <a:buClr>
                <a:srgbClr val="000000"/>
              </a:buClr>
              <a:buSzPts val="1800"/>
              <a:buFont typeface="Bookman Old Style"/>
              <a:buChar char="●"/>
            </a:pPr>
            <a:r>
              <a:rPr lang="en" dirty="0">
                <a:solidFill>
                  <a:srgbClr val="000000"/>
                </a:solidFill>
                <a:latin typeface="Bookman Old Style"/>
                <a:ea typeface="Bookman Old Style"/>
                <a:cs typeface="Bookman Old Style"/>
                <a:sym typeface="Bookman Old Style"/>
              </a:rPr>
              <a:t>A call should be picked-up before the 3rd ring, ideally the 1</a:t>
            </a:r>
            <a:r>
              <a:rPr lang="en" baseline="30000" dirty="0">
                <a:solidFill>
                  <a:srgbClr val="000000"/>
                </a:solidFill>
                <a:latin typeface="Bookman Old Style"/>
                <a:ea typeface="Bookman Old Style"/>
                <a:cs typeface="Bookman Old Style"/>
                <a:sym typeface="Bookman Old Style"/>
              </a:rPr>
              <a:t>st</a:t>
            </a:r>
            <a:r>
              <a:rPr lang="en" dirty="0">
                <a:solidFill>
                  <a:srgbClr val="000000"/>
                </a:solidFill>
                <a:latin typeface="Bookman Old Style"/>
                <a:ea typeface="Bookman Old Style"/>
                <a:cs typeface="Bookman Old Style"/>
                <a:sym typeface="Bookman Old Style"/>
              </a:rPr>
              <a:t> ring</a:t>
            </a:r>
            <a:endParaRPr dirty="0">
              <a:solidFill>
                <a:srgbClr val="000000"/>
              </a:solidFill>
              <a:latin typeface="Bookman Old Style"/>
              <a:ea typeface="Bookman Old Style"/>
              <a:cs typeface="Bookman Old Style"/>
              <a:sym typeface="Bookman Old Style"/>
            </a:endParaRPr>
          </a:p>
          <a:p>
            <a:pPr marL="0" lvl="0" indent="0" algn="l" rtl="0">
              <a:spcBef>
                <a:spcPts val="1600"/>
              </a:spcBef>
              <a:spcAft>
                <a:spcPts val="1600"/>
              </a:spcAft>
              <a:buNone/>
            </a:pPr>
            <a:endParaRPr dirty="0">
              <a:latin typeface="Bookman Old Style"/>
              <a:ea typeface="Bookman Old Style"/>
              <a:cs typeface="Bookman Old Style"/>
              <a:sym typeface="Bookman Old Style"/>
            </a:endParaRPr>
          </a:p>
        </p:txBody>
      </p:sp>
      <p:pic>
        <p:nvPicPr>
          <p:cNvPr id="161" name="Google Shape;161;p25"/>
          <p:cNvPicPr preferRelativeResize="0"/>
          <p:nvPr/>
        </p:nvPicPr>
        <p:blipFill>
          <a:blip r:embed="rId3">
            <a:alphaModFix/>
          </a:blip>
          <a:stretch>
            <a:fillRect/>
          </a:stretch>
        </p:blipFill>
        <p:spPr>
          <a:xfrm>
            <a:off x="8331175" y="152400"/>
            <a:ext cx="666750" cy="6762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0">
                                            <p:bg/>
                                          </p:spTgt>
                                        </p:tgtEl>
                                        <p:attrNameLst>
                                          <p:attrName>style.visibility</p:attrName>
                                        </p:attrNameLst>
                                      </p:cBhvr>
                                      <p:to>
                                        <p:strVal val="visible"/>
                                      </p:to>
                                    </p:set>
                                    <p:animEffect transition="in" filter="fade">
                                      <p:cBhvr>
                                        <p:cTn id="7" dur="500"/>
                                        <p:tgtEl>
                                          <p:spTgt spid="160">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0">
                                            <p:txEl>
                                              <p:pRg st="0" end="0"/>
                                            </p:txEl>
                                          </p:spTgt>
                                        </p:tgtEl>
                                        <p:attrNameLst>
                                          <p:attrName>style.visibility</p:attrName>
                                        </p:attrNameLst>
                                      </p:cBhvr>
                                      <p:to>
                                        <p:strVal val="visible"/>
                                      </p:to>
                                    </p:set>
                                    <p:animEffect transition="in" filter="fade">
                                      <p:cBhvr>
                                        <p:cTn id="12" dur="500"/>
                                        <p:tgtEl>
                                          <p:spTgt spid="16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0">
                                            <p:txEl>
                                              <p:pRg st="1" end="1"/>
                                            </p:txEl>
                                          </p:spTgt>
                                        </p:tgtEl>
                                        <p:attrNameLst>
                                          <p:attrName>style.visibility</p:attrName>
                                        </p:attrNameLst>
                                      </p:cBhvr>
                                      <p:to>
                                        <p:strVal val="visible"/>
                                      </p:to>
                                    </p:set>
                                    <p:animEffect transition="in" filter="fade">
                                      <p:cBhvr>
                                        <p:cTn id="17" dur="500"/>
                                        <p:tgtEl>
                                          <p:spTgt spid="16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0">
                                            <p:txEl>
                                              <p:pRg st="2" end="2"/>
                                            </p:txEl>
                                          </p:spTgt>
                                        </p:tgtEl>
                                        <p:attrNameLst>
                                          <p:attrName>style.visibility</p:attrName>
                                        </p:attrNameLst>
                                      </p:cBhvr>
                                      <p:to>
                                        <p:strVal val="visible"/>
                                      </p:to>
                                    </p:set>
                                    <p:animEffect transition="in" filter="fade">
                                      <p:cBhvr>
                                        <p:cTn id="22" dur="500"/>
                                        <p:tgtEl>
                                          <p:spTgt spid="16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0">
                                            <p:txEl>
                                              <p:pRg st="3" end="3"/>
                                            </p:txEl>
                                          </p:spTgt>
                                        </p:tgtEl>
                                        <p:attrNameLst>
                                          <p:attrName>style.visibility</p:attrName>
                                        </p:attrNameLst>
                                      </p:cBhvr>
                                      <p:to>
                                        <p:strVal val="visible"/>
                                      </p:to>
                                    </p:set>
                                    <p:animEffect transition="in" filter="fade">
                                      <p:cBhvr>
                                        <p:cTn id="27" dur="500"/>
                                        <p:tgtEl>
                                          <p:spTgt spid="16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0">
                                            <p:txEl>
                                              <p:pRg st="4" end="4"/>
                                            </p:txEl>
                                          </p:spTgt>
                                        </p:tgtEl>
                                        <p:attrNameLst>
                                          <p:attrName>style.visibility</p:attrName>
                                        </p:attrNameLst>
                                      </p:cBhvr>
                                      <p:to>
                                        <p:strVal val="visible"/>
                                      </p:to>
                                    </p:set>
                                    <p:animEffect transition="in" filter="fade">
                                      <p:cBhvr>
                                        <p:cTn id="32" dur="500"/>
                                        <p:tgtEl>
                                          <p:spTgt spid="16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0">
                                            <p:txEl>
                                              <p:pRg st="5" end="5"/>
                                            </p:txEl>
                                          </p:spTgt>
                                        </p:tgtEl>
                                        <p:attrNameLst>
                                          <p:attrName>style.visibility</p:attrName>
                                        </p:attrNameLst>
                                      </p:cBhvr>
                                      <p:to>
                                        <p:strVal val="visible"/>
                                      </p:to>
                                    </p:set>
                                    <p:animEffect transition="in" filter="fade">
                                      <p:cBhvr>
                                        <p:cTn id="37" dur="500"/>
                                        <p:tgtEl>
                                          <p:spTgt spid="160">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0">
                                            <p:txEl>
                                              <p:pRg st="6" end="6"/>
                                            </p:txEl>
                                          </p:spTgt>
                                        </p:tgtEl>
                                        <p:attrNameLst>
                                          <p:attrName>style.visibility</p:attrName>
                                        </p:attrNameLst>
                                      </p:cBhvr>
                                      <p:to>
                                        <p:strVal val="visible"/>
                                      </p:to>
                                    </p:set>
                                    <p:animEffect transition="in" filter="fade">
                                      <p:cBhvr>
                                        <p:cTn id="42" dur="500"/>
                                        <p:tgtEl>
                                          <p:spTgt spid="160">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60">
                                            <p:txEl>
                                              <p:pRg st="7" end="7"/>
                                            </p:txEl>
                                          </p:spTgt>
                                        </p:tgtEl>
                                        <p:attrNameLst>
                                          <p:attrName>style.visibility</p:attrName>
                                        </p:attrNameLst>
                                      </p:cBhvr>
                                      <p:to>
                                        <p:strVal val="visible"/>
                                      </p:to>
                                    </p:set>
                                    <p:animEffect transition="in" filter="fade">
                                      <p:cBhvr>
                                        <p:cTn id="47" dur="500"/>
                                        <p:tgtEl>
                                          <p:spTgt spid="160">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0">
                                            <p:txEl>
                                              <p:pRg st="8" end="8"/>
                                            </p:txEl>
                                          </p:spTgt>
                                        </p:tgtEl>
                                        <p:attrNameLst>
                                          <p:attrName>style.visibility</p:attrName>
                                        </p:attrNameLst>
                                      </p:cBhvr>
                                      <p:to>
                                        <p:strVal val="visible"/>
                                      </p:to>
                                    </p:set>
                                    <p:animEffect transition="in" filter="fade">
                                      <p:cBhvr>
                                        <p:cTn id="52" dur="500"/>
                                        <p:tgtEl>
                                          <p:spTgt spid="16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3117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latin typeface="Bookman Old Style"/>
                <a:ea typeface="Bookman Old Style"/>
                <a:cs typeface="Bookman Old Style"/>
                <a:sym typeface="Bookman Old Style"/>
              </a:rPr>
              <a:t>Tele-triage: Patient to Doctor: by Phone</a:t>
            </a:r>
            <a:endParaRPr sz="3400">
              <a:latin typeface="Bookman Old Style"/>
              <a:ea typeface="Bookman Old Style"/>
              <a:cs typeface="Bookman Old Style"/>
              <a:sym typeface="Bookman Old Style"/>
            </a:endParaRPr>
          </a:p>
        </p:txBody>
      </p:sp>
      <p:sp>
        <p:nvSpPr>
          <p:cNvPr id="167" name="Google Shape;167;p26"/>
          <p:cNvSpPr txBox="1">
            <a:spLocks noGrp="1"/>
          </p:cNvSpPr>
          <p:nvPr>
            <p:ph type="body" idx="1"/>
          </p:nvPr>
        </p:nvSpPr>
        <p:spPr>
          <a:xfrm>
            <a:off x="149525" y="1018875"/>
            <a:ext cx="8848500" cy="3850500"/>
          </a:xfrm>
          <a:prstGeom prst="rect">
            <a:avLst/>
          </a:prstGeom>
        </p:spPr>
        <p:txBody>
          <a:bodyPr spcFirstLastPara="1" wrap="square" lIns="91425" tIns="91425" rIns="91425" bIns="91425" anchor="t" anchorCtr="0">
            <a:noAutofit/>
          </a:bodyPr>
          <a:lstStyle/>
          <a:p>
            <a:pPr marL="412750" indent="-285750">
              <a:buClr>
                <a:srgbClr val="000000"/>
              </a:buClr>
              <a:buSzPts val="1600"/>
            </a:pPr>
            <a:r>
              <a:rPr lang="en" sz="1600" dirty="0">
                <a:solidFill>
                  <a:srgbClr val="000000"/>
                </a:solidFill>
                <a:latin typeface="Bookman Old Style"/>
                <a:ea typeface="Bookman Old Style"/>
                <a:cs typeface="Bookman Old Style"/>
                <a:sym typeface="Bookman Old Style"/>
              </a:rPr>
              <a:t>On picking-up the call, note down the number, identify yourself and ask for the caller’s name (note down name and time)</a:t>
            </a:r>
            <a:endParaRPr sz="1600" dirty="0">
              <a:solidFill>
                <a:srgbClr val="000000"/>
              </a:solidFill>
              <a:latin typeface="Bookman Old Style"/>
              <a:ea typeface="Bookman Old Style"/>
              <a:cs typeface="Bookman Old Style"/>
              <a:sym typeface="Bookman Old Style"/>
            </a:endParaRPr>
          </a:p>
          <a:p>
            <a:pPr>
              <a:buClr>
                <a:srgbClr val="000000"/>
              </a:buClr>
            </a:pPr>
            <a:r>
              <a:rPr lang="en" sz="1600" dirty="0">
                <a:solidFill>
                  <a:srgbClr val="000000"/>
                </a:solidFill>
                <a:latin typeface="Bookman Old Style"/>
                <a:ea typeface="Bookman Old Style"/>
                <a:cs typeface="Bookman Old Style"/>
                <a:sym typeface="Bookman Old Style"/>
              </a:rPr>
              <a:t>Ask if the caller is a patient or a representative of the patient</a:t>
            </a:r>
            <a:endParaRPr sz="1600" dirty="0">
              <a:solidFill>
                <a:srgbClr val="000000"/>
              </a:solidFill>
              <a:latin typeface="Bookman Old Style"/>
              <a:ea typeface="Bookman Old Style"/>
              <a:cs typeface="Bookman Old Style"/>
              <a:sym typeface="Bookman Old Style"/>
            </a:endParaRPr>
          </a:p>
          <a:p>
            <a:pPr marL="412750" indent="-285750">
              <a:buClr>
                <a:srgbClr val="000000"/>
              </a:buClr>
              <a:buSzPts val="1600"/>
            </a:pPr>
            <a:r>
              <a:rPr lang="en" sz="1600" dirty="0">
                <a:solidFill>
                  <a:srgbClr val="000000"/>
                </a:solidFill>
                <a:latin typeface="Bookman Old Style"/>
                <a:ea typeface="Bookman Old Style"/>
                <a:cs typeface="Bookman Old Style"/>
                <a:sym typeface="Bookman Old Style"/>
              </a:rPr>
              <a:t>Say ’ You are calling and requesting a certified medical professional for telephonic medical advice. I shall help as best as I can’ . Patient must say ‘Yes’(Informed consent)</a:t>
            </a:r>
            <a:endParaRPr sz="1600" dirty="0">
              <a:solidFill>
                <a:srgbClr val="000000"/>
              </a:solidFill>
              <a:latin typeface="Bookman Old Style"/>
              <a:ea typeface="Bookman Old Style"/>
              <a:cs typeface="Bookman Old Style"/>
              <a:sym typeface="Bookman Old Style"/>
            </a:endParaRPr>
          </a:p>
          <a:p>
            <a:pPr marL="412750" indent="-285750">
              <a:buClr>
                <a:srgbClr val="000000"/>
              </a:buClr>
              <a:buSzPts val="1600"/>
            </a:pPr>
            <a:r>
              <a:rPr lang="en" sz="1600" dirty="0">
                <a:solidFill>
                  <a:srgbClr val="000000"/>
                </a:solidFill>
                <a:latin typeface="Bookman Old Style"/>
                <a:ea typeface="Bookman Old Style"/>
                <a:cs typeface="Bookman Old Style"/>
                <a:sym typeface="Bookman Old Style"/>
              </a:rPr>
              <a:t>Ask what his/her immediate problem is. If it appears </a:t>
            </a:r>
            <a:r>
              <a:rPr lang="en" sz="1600" b="1" dirty="0">
                <a:solidFill>
                  <a:srgbClr val="000000"/>
                </a:solidFill>
                <a:latin typeface="Bookman Old Style"/>
                <a:ea typeface="Bookman Old Style"/>
                <a:cs typeface="Bookman Old Style"/>
                <a:sym typeface="Bookman Old Style"/>
              </a:rPr>
              <a:t>not </a:t>
            </a:r>
            <a:r>
              <a:rPr lang="en" sz="1600" dirty="0">
                <a:solidFill>
                  <a:srgbClr val="000000"/>
                </a:solidFill>
                <a:latin typeface="Bookman Old Style"/>
                <a:ea typeface="Bookman Old Style"/>
                <a:cs typeface="Bookman Old Style"/>
                <a:sym typeface="Bookman Old Style"/>
              </a:rPr>
              <a:t>immediate or life threatening then ask for further demographic details as in the sample case-sheet (Anx ‘A’) </a:t>
            </a:r>
            <a:endParaRPr sz="1600" dirty="0">
              <a:solidFill>
                <a:srgbClr val="000000"/>
              </a:solidFill>
              <a:latin typeface="Bookman Old Style"/>
              <a:ea typeface="Bookman Old Style"/>
              <a:cs typeface="Bookman Old Style"/>
              <a:sym typeface="Bookman Old Style"/>
            </a:endParaRPr>
          </a:p>
          <a:p>
            <a:pPr marL="412750" indent="-285750">
              <a:buClr>
                <a:srgbClr val="000000"/>
              </a:buClr>
              <a:buSzPts val="1600"/>
            </a:pPr>
            <a:r>
              <a:rPr lang="en" sz="1600" dirty="0">
                <a:solidFill>
                  <a:srgbClr val="000000"/>
                </a:solidFill>
                <a:latin typeface="Bookman Old Style"/>
                <a:ea typeface="Bookman Old Style"/>
                <a:cs typeface="Bookman Old Style"/>
                <a:sym typeface="Bookman Old Style"/>
              </a:rPr>
              <a:t>Next open your Covid-19 triage sheet (Anx ‘C’) to assess the patient. To ensure that you do not miss any point, use the checklist questions </a:t>
            </a:r>
            <a:r>
              <a:rPr lang="en-IN" sz="1600" dirty="0">
                <a:solidFill>
                  <a:srgbClr val="000000"/>
                </a:solidFill>
                <a:latin typeface="Bookman Old Style"/>
                <a:ea typeface="Bookman Old Style"/>
                <a:cs typeface="Bookman Old Style"/>
                <a:sym typeface="Bookman Old Style"/>
              </a:rPr>
              <a:t>(coming up)</a:t>
            </a:r>
          </a:p>
          <a:p>
            <a:pPr marL="412750" indent="-285750">
              <a:buClr>
                <a:srgbClr val="000000"/>
              </a:buClr>
              <a:buSzPts val="1600"/>
            </a:pPr>
            <a:endParaRPr lang="en-IN" sz="1600" dirty="0">
              <a:solidFill>
                <a:srgbClr val="000000"/>
              </a:solidFill>
              <a:latin typeface="Bookman Old Style"/>
              <a:ea typeface="Bookman Old Style"/>
              <a:cs typeface="Bookman Old Style"/>
              <a:sym typeface="Bookman Old Style"/>
            </a:endParaRPr>
          </a:p>
          <a:p>
            <a:pPr marL="412750" indent="-285750">
              <a:buClr>
                <a:srgbClr val="000000"/>
              </a:buClr>
              <a:buSzPts val="1600"/>
            </a:pPr>
            <a:r>
              <a:rPr lang="en-IN" sz="1600" dirty="0">
                <a:solidFill>
                  <a:srgbClr val="000000"/>
                </a:solidFill>
                <a:latin typeface="Bookman Old Style"/>
                <a:ea typeface="Bookman Old Style"/>
                <a:cs typeface="Bookman Old Style"/>
                <a:sym typeface="Bookman Old Style"/>
              </a:rPr>
              <a:t>Continued…</a:t>
            </a:r>
            <a:endParaRPr sz="1600" dirty="0">
              <a:solidFill>
                <a:srgbClr val="000000"/>
              </a:solidFill>
              <a:latin typeface="Bookman Old Style"/>
              <a:ea typeface="Bookman Old Style"/>
              <a:cs typeface="Bookman Old Style"/>
              <a:sym typeface="Bookman Old Style"/>
            </a:endParaRPr>
          </a:p>
          <a:p>
            <a:pPr marL="285750" indent="-285750">
              <a:spcBef>
                <a:spcPts val="1600"/>
              </a:spcBef>
              <a:spcAft>
                <a:spcPts val="1600"/>
              </a:spcAft>
            </a:pPr>
            <a:endParaRPr dirty="0">
              <a:latin typeface="Bookman Old Style"/>
              <a:ea typeface="Bookman Old Style"/>
              <a:cs typeface="Bookman Old Style"/>
              <a:sym typeface="Bookman Old Style"/>
            </a:endParaRPr>
          </a:p>
        </p:txBody>
      </p:sp>
      <p:pic>
        <p:nvPicPr>
          <p:cNvPr id="168" name="Google Shape;168;p26"/>
          <p:cNvPicPr preferRelativeResize="0"/>
          <p:nvPr/>
        </p:nvPicPr>
        <p:blipFill>
          <a:blip r:embed="rId3">
            <a:alphaModFix/>
          </a:blip>
          <a:stretch>
            <a:fillRect/>
          </a:stretch>
        </p:blipFill>
        <p:spPr>
          <a:xfrm>
            <a:off x="8331175" y="152400"/>
            <a:ext cx="666750" cy="6762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7">
                                            <p:txEl>
                                              <p:pRg st="0" end="0"/>
                                            </p:txEl>
                                          </p:spTgt>
                                        </p:tgtEl>
                                        <p:attrNameLst>
                                          <p:attrName>style.visibility</p:attrName>
                                        </p:attrNameLst>
                                      </p:cBhvr>
                                      <p:to>
                                        <p:strVal val="visible"/>
                                      </p:to>
                                    </p:set>
                                    <p:animEffect transition="in" filter="fade">
                                      <p:cBhvr>
                                        <p:cTn id="7" dur="500"/>
                                        <p:tgtEl>
                                          <p:spTgt spid="1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7">
                                            <p:txEl>
                                              <p:pRg st="1" end="1"/>
                                            </p:txEl>
                                          </p:spTgt>
                                        </p:tgtEl>
                                        <p:attrNameLst>
                                          <p:attrName>style.visibility</p:attrName>
                                        </p:attrNameLst>
                                      </p:cBhvr>
                                      <p:to>
                                        <p:strVal val="visible"/>
                                      </p:to>
                                    </p:set>
                                    <p:animEffect transition="in" filter="fade">
                                      <p:cBhvr>
                                        <p:cTn id="12" dur="500"/>
                                        <p:tgtEl>
                                          <p:spTgt spid="1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7">
                                            <p:txEl>
                                              <p:pRg st="2" end="2"/>
                                            </p:txEl>
                                          </p:spTgt>
                                        </p:tgtEl>
                                        <p:attrNameLst>
                                          <p:attrName>style.visibility</p:attrName>
                                        </p:attrNameLst>
                                      </p:cBhvr>
                                      <p:to>
                                        <p:strVal val="visible"/>
                                      </p:to>
                                    </p:set>
                                    <p:animEffect transition="in" filter="fade">
                                      <p:cBhvr>
                                        <p:cTn id="17" dur="500"/>
                                        <p:tgtEl>
                                          <p:spTgt spid="1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7">
                                            <p:txEl>
                                              <p:pRg st="3" end="3"/>
                                            </p:txEl>
                                          </p:spTgt>
                                        </p:tgtEl>
                                        <p:attrNameLst>
                                          <p:attrName>style.visibility</p:attrName>
                                        </p:attrNameLst>
                                      </p:cBhvr>
                                      <p:to>
                                        <p:strVal val="visible"/>
                                      </p:to>
                                    </p:set>
                                    <p:animEffect transition="in" filter="fade">
                                      <p:cBhvr>
                                        <p:cTn id="22" dur="500"/>
                                        <p:tgtEl>
                                          <p:spTgt spid="1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7">
                                            <p:txEl>
                                              <p:pRg st="4" end="4"/>
                                            </p:txEl>
                                          </p:spTgt>
                                        </p:tgtEl>
                                        <p:attrNameLst>
                                          <p:attrName>style.visibility</p:attrName>
                                        </p:attrNameLst>
                                      </p:cBhvr>
                                      <p:to>
                                        <p:strVal val="visible"/>
                                      </p:to>
                                    </p:set>
                                    <p:animEffect transition="in" filter="fade">
                                      <p:cBhvr>
                                        <p:cTn id="27" dur="500"/>
                                        <p:tgtEl>
                                          <p:spTgt spid="1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7">
                                            <p:txEl>
                                              <p:pRg st="6" end="6"/>
                                            </p:txEl>
                                          </p:spTgt>
                                        </p:tgtEl>
                                        <p:attrNameLst>
                                          <p:attrName>style.visibility</p:attrName>
                                        </p:attrNameLst>
                                      </p:cBhvr>
                                      <p:to>
                                        <p:strVal val="visible"/>
                                      </p:to>
                                    </p:set>
                                    <p:animEffect transition="in" filter="fade">
                                      <p:cBhvr>
                                        <p:cTn id="32" dur="500"/>
                                        <p:tgtEl>
                                          <p:spTgt spid="1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311700" y="15240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ookman Old Style"/>
                <a:ea typeface="Bookman Old Style"/>
                <a:cs typeface="Bookman Old Style"/>
                <a:sym typeface="Bookman Old Style"/>
              </a:rPr>
              <a:t>Tele-triage...contd</a:t>
            </a:r>
            <a:endParaRPr>
              <a:latin typeface="Bookman Old Style"/>
              <a:ea typeface="Bookman Old Style"/>
              <a:cs typeface="Bookman Old Style"/>
              <a:sym typeface="Bookman Old Style"/>
            </a:endParaRPr>
          </a:p>
        </p:txBody>
      </p:sp>
      <p:sp>
        <p:nvSpPr>
          <p:cNvPr id="174" name="Google Shape;174;p27"/>
          <p:cNvSpPr txBox="1">
            <a:spLocks noGrp="1"/>
          </p:cNvSpPr>
          <p:nvPr>
            <p:ph type="body" idx="1"/>
          </p:nvPr>
        </p:nvSpPr>
        <p:spPr>
          <a:xfrm>
            <a:off x="311700" y="973700"/>
            <a:ext cx="8520600" cy="3302700"/>
          </a:xfrm>
          <a:prstGeom prst="rect">
            <a:avLst/>
          </a:prstGeom>
        </p:spPr>
        <p:txBody>
          <a:bodyPr spcFirstLastPara="1" wrap="square" lIns="91425" tIns="91425" rIns="91425" bIns="91425" anchor="t" anchorCtr="0">
            <a:noAutofit/>
          </a:bodyPr>
          <a:lstStyle/>
          <a:p>
            <a:pPr marL="127000" indent="0">
              <a:buClr>
                <a:srgbClr val="000000"/>
              </a:buClr>
              <a:buSzPts val="1600"/>
              <a:buNone/>
            </a:pPr>
            <a:r>
              <a:rPr lang="en-GB" dirty="0">
                <a:solidFill>
                  <a:srgbClr val="000000"/>
                </a:solidFill>
                <a:latin typeface="Bookman Old Style"/>
                <a:ea typeface="Bookman Old Style"/>
                <a:cs typeface="Bookman Old Style"/>
                <a:sym typeface="Bookman Old Style"/>
              </a:rPr>
              <a:t>Based on the assessment, ask further clinical questions to clarify co-morbidities and other complaints</a:t>
            </a:r>
          </a:p>
          <a:p>
            <a:pPr marL="127000" indent="0">
              <a:buClr>
                <a:srgbClr val="000000"/>
              </a:buClr>
              <a:buSzPts val="1600"/>
              <a:buNone/>
            </a:pPr>
            <a:r>
              <a:rPr lang="en-GB" dirty="0">
                <a:solidFill>
                  <a:srgbClr val="000000"/>
                </a:solidFill>
                <a:latin typeface="Bookman Old Style"/>
                <a:ea typeface="Bookman Old Style"/>
                <a:cs typeface="Bookman Old Style"/>
                <a:sym typeface="Bookman Old Style"/>
              </a:rPr>
              <a:t>After assessment, advice the patient and fill in the clinical details (</a:t>
            </a:r>
            <a:r>
              <a:rPr lang="en-GB" dirty="0" err="1">
                <a:solidFill>
                  <a:srgbClr val="000000"/>
                </a:solidFill>
                <a:latin typeface="Bookman Old Style"/>
                <a:ea typeface="Bookman Old Style"/>
                <a:cs typeface="Bookman Old Style"/>
                <a:sym typeface="Bookman Old Style"/>
              </a:rPr>
              <a:t>Anx</a:t>
            </a:r>
            <a:r>
              <a:rPr lang="en-GB" dirty="0">
                <a:solidFill>
                  <a:srgbClr val="000000"/>
                </a:solidFill>
                <a:latin typeface="Bookman Old Style"/>
                <a:ea typeface="Bookman Old Style"/>
                <a:cs typeface="Bookman Old Style"/>
                <a:sym typeface="Bookman Old Style"/>
              </a:rPr>
              <a:t> ‘B’), provisional diagnosis and Rx/advice  </a:t>
            </a:r>
          </a:p>
          <a:p>
            <a:pPr marL="0" lvl="0" indent="0" algn="l" rtl="0">
              <a:spcBef>
                <a:spcPts val="0"/>
              </a:spcBef>
              <a:spcAft>
                <a:spcPts val="0"/>
              </a:spcAft>
              <a:buNone/>
            </a:pPr>
            <a:endParaRPr lang="en" dirty="0">
              <a:solidFill>
                <a:srgbClr val="000000"/>
              </a:solidFill>
              <a:latin typeface="Bookman Old Style"/>
              <a:ea typeface="Bookman Old Style"/>
              <a:cs typeface="Bookman Old Style"/>
              <a:sym typeface="Bookman Old Style"/>
            </a:endParaRPr>
          </a:p>
          <a:p>
            <a:pPr marL="0" lvl="0" indent="0" algn="l" rtl="0">
              <a:spcBef>
                <a:spcPts val="0"/>
              </a:spcBef>
              <a:spcAft>
                <a:spcPts val="0"/>
              </a:spcAft>
              <a:buNone/>
            </a:pPr>
            <a:r>
              <a:rPr lang="en" dirty="0">
                <a:solidFill>
                  <a:srgbClr val="000000"/>
                </a:solidFill>
                <a:latin typeface="Bookman Old Style"/>
                <a:ea typeface="Bookman Old Style"/>
                <a:cs typeface="Bookman Old Style"/>
                <a:sym typeface="Bookman Old Style"/>
              </a:rPr>
              <a:t>Once the doctor is satisfied that the patient has complaints that are NOT indicative of  Covid-19, he can assess and triage for other clinical conditions as per standard protocols that he is already aware of</a:t>
            </a:r>
            <a:endParaRPr dirty="0">
              <a:solidFill>
                <a:srgbClr val="000000"/>
              </a:solidFill>
              <a:latin typeface="Bookman Old Style"/>
              <a:ea typeface="Bookman Old Style"/>
              <a:cs typeface="Bookman Old Style"/>
              <a:sym typeface="Bookman Old Style"/>
            </a:endParaRPr>
          </a:p>
        </p:txBody>
      </p:sp>
      <p:pic>
        <p:nvPicPr>
          <p:cNvPr id="175" name="Google Shape;175;p27"/>
          <p:cNvPicPr preferRelativeResize="0"/>
          <p:nvPr/>
        </p:nvPicPr>
        <p:blipFill>
          <a:blip r:embed="rId3">
            <a:alphaModFix/>
          </a:blip>
          <a:stretch>
            <a:fillRect/>
          </a:stretch>
        </p:blipFill>
        <p:spPr>
          <a:xfrm>
            <a:off x="8331175" y="152400"/>
            <a:ext cx="666750" cy="6762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animEffect transition="in" filter="fade">
                                      <p:cBhvr>
                                        <p:cTn id="7" dur="500"/>
                                        <p:tgtEl>
                                          <p:spTgt spid="1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4">
                                            <p:txEl>
                                              <p:pRg st="1" end="1"/>
                                            </p:txEl>
                                          </p:spTgt>
                                        </p:tgtEl>
                                        <p:attrNameLst>
                                          <p:attrName>style.visibility</p:attrName>
                                        </p:attrNameLst>
                                      </p:cBhvr>
                                      <p:to>
                                        <p:strVal val="visible"/>
                                      </p:to>
                                    </p:set>
                                    <p:animEffect transition="in" filter="fade">
                                      <p:cBhvr>
                                        <p:cTn id="12" dur="500"/>
                                        <p:tgtEl>
                                          <p:spTgt spid="1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4">
                                            <p:txEl>
                                              <p:pRg st="3" end="3"/>
                                            </p:txEl>
                                          </p:spTgt>
                                        </p:tgtEl>
                                        <p:attrNameLst>
                                          <p:attrName>style.visibility</p:attrName>
                                        </p:attrNameLst>
                                      </p:cBhvr>
                                      <p:to>
                                        <p:strVal val="visible"/>
                                      </p:to>
                                    </p:set>
                                    <p:animEffect transition="in" filter="fade">
                                      <p:cBhvr>
                                        <p:cTn id="17" dur="500"/>
                                        <p:tgtEl>
                                          <p:spTgt spid="17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Checklist</a:t>
            </a:r>
            <a:endParaRPr/>
          </a:p>
          <a:p>
            <a:pPr marL="0" lvl="0" indent="0" algn="l" rtl="0">
              <a:spcBef>
                <a:spcPts val="0"/>
              </a:spcBef>
              <a:spcAft>
                <a:spcPts val="0"/>
              </a:spcAft>
              <a:buNone/>
            </a:pPr>
            <a:r>
              <a:rPr lang="en"/>
              <a:t>Questions </a:t>
            </a:r>
            <a:endParaRPr/>
          </a:p>
        </p:txBody>
      </p:sp>
      <p:pic>
        <p:nvPicPr>
          <p:cNvPr id="181" name="Google Shape;181;p28"/>
          <p:cNvPicPr preferRelativeResize="0"/>
          <p:nvPr/>
        </p:nvPicPr>
        <p:blipFill>
          <a:blip r:embed="rId3">
            <a:alphaModFix/>
          </a:blip>
          <a:stretch>
            <a:fillRect/>
          </a:stretch>
        </p:blipFill>
        <p:spPr>
          <a:xfrm>
            <a:off x="3578072" y="183425"/>
            <a:ext cx="5177699" cy="47208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311700" y="346650"/>
            <a:ext cx="381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Bookman Old Style"/>
                <a:ea typeface="Bookman Old Style"/>
                <a:cs typeface="Bookman Old Style"/>
                <a:sym typeface="Bookman Old Style"/>
              </a:rPr>
              <a:t>Covid-19 Triage Chart for GPs</a:t>
            </a:r>
            <a:endParaRPr sz="2400">
              <a:latin typeface="Bookman Old Style"/>
              <a:ea typeface="Bookman Old Style"/>
              <a:cs typeface="Bookman Old Style"/>
              <a:sym typeface="Bookman Old Style"/>
            </a:endParaRPr>
          </a:p>
        </p:txBody>
      </p:sp>
      <p:sp>
        <p:nvSpPr>
          <p:cNvPr id="187" name="Google Shape;187;p29"/>
          <p:cNvSpPr txBox="1">
            <a:spLocks noGrp="1"/>
          </p:cNvSpPr>
          <p:nvPr>
            <p:ph type="body" idx="1"/>
          </p:nvPr>
        </p:nvSpPr>
        <p:spPr>
          <a:xfrm>
            <a:off x="311700" y="1152425"/>
            <a:ext cx="3231900" cy="227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000000"/>
                </a:solidFill>
                <a:latin typeface="Bookman Old Style"/>
                <a:ea typeface="Bookman Old Style"/>
                <a:cs typeface="Bookman Old Style"/>
                <a:sym typeface="Bookman Old Style"/>
              </a:rPr>
              <a:t>Ask the following questions and tele-triage for:</a:t>
            </a:r>
            <a:endParaRPr sz="1600" dirty="0">
              <a:solidFill>
                <a:srgbClr val="000000"/>
              </a:solidFill>
              <a:latin typeface="Bookman Old Style"/>
              <a:ea typeface="Bookman Old Style"/>
              <a:cs typeface="Bookman Old Style"/>
              <a:sym typeface="Bookman Old Style"/>
            </a:endParaRPr>
          </a:p>
          <a:p>
            <a:pPr marL="457200" lvl="0" indent="-342900" algn="l" rtl="0">
              <a:spcBef>
                <a:spcPts val="1600"/>
              </a:spcBef>
              <a:spcAft>
                <a:spcPts val="0"/>
              </a:spcAft>
              <a:buClr>
                <a:srgbClr val="000000"/>
              </a:buClr>
              <a:buSzPts val="1800"/>
              <a:buFont typeface="Bookman Old Style"/>
              <a:buAutoNum type="arabicPeriod"/>
            </a:pPr>
            <a:r>
              <a:rPr lang="en" sz="1600" dirty="0">
                <a:solidFill>
                  <a:srgbClr val="000000"/>
                </a:solidFill>
                <a:latin typeface="Bookman Old Style"/>
                <a:ea typeface="Bookman Old Style"/>
                <a:cs typeface="Bookman Old Style"/>
                <a:sym typeface="Bookman Old Style"/>
              </a:rPr>
              <a:t>Observe at home </a:t>
            </a:r>
            <a:endParaRPr sz="1600" dirty="0">
              <a:solidFill>
                <a:srgbClr val="000000"/>
              </a:solidFill>
              <a:latin typeface="Bookman Old Style"/>
              <a:ea typeface="Bookman Old Style"/>
              <a:cs typeface="Bookman Old Style"/>
              <a:sym typeface="Bookman Old Style"/>
            </a:endParaRPr>
          </a:p>
          <a:p>
            <a:pPr marL="457200" lvl="0" indent="-342900" algn="l" rtl="0">
              <a:spcBef>
                <a:spcPts val="0"/>
              </a:spcBef>
              <a:spcAft>
                <a:spcPts val="0"/>
              </a:spcAft>
              <a:buClr>
                <a:srgbClr val="000000"/>
              </a:buClr>
              <a:buSzPts val="1800"/>
              <a:buFont typeface="Bookman Old Style"/>
              <a:buAutoNum type="arabicPeriod"/>
            </a:pPr>
            <a:r>
              <a:rPr lang="en" sz="1600" dirty="0">
                <a:solidFill>
                  <a:srgbClr val="000000"/>
                </a:solidFill>
                <a:latin typeface="Bookman Old Style"/>
                <a:ea typeface="Bookman Old Style"/>
                <a:cs typeface="Bookman Old Style"/>
                <a:sym typeface="Bookman Old Style"/>
              </a:rPr>
              <a:t>Treat at home*</a:t>
            </a:r>
            <a:endParaRPr sz="1600" dirty="0">
              <a:solidFill>
                <a:srgbClr val="000000"/>
              </a:solidFill>
              <a:latin typeface="Bookman Old Style"/>
              <a:ea typeface="Bookman Old Style"/>
              <a:cs typeface="Bookman Old Style"/>
              <a:sym typeface="Bookman Old Style"/>
            </a:endParaRPr>
          </a:p>
          <a:p>
            <a:pPr marL="457200" lvl="0" indent="-342900" algn="l" rtl="0">
              <a:spcBef>
                <a:spcPts val="0"/>
              </a:spcBef>
              <a:spcAft>
                <a:spcPts val="0"/>
              </a:spcAft>
              <a:buClr>
                <a:srgbClr val="000000"/>
              </a:buClr>
              <a:buSzPts val="1800"/>
              <a:buFont typeface="Bookman Old Style"/>
              <a:buAutoNum type="arabicPeriod"/>
            </a:pPr>
            <a:r>
              <a:rPr lang="en" sz="1600" dirty="0">
                <a:solidFill>
                  <a:srgbClr val="000000"/>
                </a:solidFill>
                <a:latin typeface="Bookman Old Style"/>
                <a:ea typeface="Bookman Old Style"/>
                <a:cs typeface="Bookman Old Style"/>
                <a:sym typeface="Bookman Old Style"/>
              </a:rPr>
              <a:t>Transfer to Hospital </a:t>
            </a:r>
            <a:endParaRPr sz="1600" dirty="0">
              <a:solidFill>
                <a:srgbClr val="000000"/>
              </a:solidFill>
              <a:latin typeface="Bookman Old Style"/>
              <a:ea typeface="Bookman Old Style"/>
              <a:cs typeface="Bookman Old Style"/>
              <a:sym typeface="Bookman Old Style"/>
            </a:endParaRPr>
          </a:p>
          <a:p>
            <a:pPr marL="457200" lvl="0" indent="-342900" algn="l" rtl="0">
              <a:spcBef>
                <a:spcPts val="0"/>
              </a:spcBef>
              <a:spcAft>
                <a:spcPts val="0"/>
              </a:spcAft>
              <a:buClr>
                <a:srgbClr val="000000"/>
              </a:buClr>
              <a:buSzPts val="1800"/>
              <a:buFont typeface="Bookman Old Style"/>
              <a:buAutoNum type="arabicPeriod"/>
            </a:pPr>
            <a:r>
              <a:rPr lang="en" sz="1600" dirty="0">
                <a:solidFill>
                  <a:srgbClr val="000000"/>
                </a:solidFill>
                <a:latin typeface="Bookman Old Style"/>
                <a:ea typeface="Bookman Old Style"/>
                <a:cs typeface="Bookman Old Style"/>
                <a:sym typeface="Bookman Old Style"/>
              </a:rPr>
              <a:t>Emergency transfer</a:t>
            </a:r>
            <a:endParaRPr sz="1600" dirty="0">
              <a:solidFill>
                <a:srgbClr val="000000"/>
              </a:solidFill>
              <a:latin typeface="Bookman Old Style"/>
              <a:ea typeface="Bookman Old Style"/>
              <a:cs typeface="Bookman Old Style"/>
              <a:sym typeface="Bookman Old Style"/>
            </a:endParaRPr>
          </a:p>
        </p:txBody>
      </p:sp>
      <p:pic>
        <p:nvPicPr>
          <p:cNvPr id="188" name="Google Shape;188;p29"/>
          <p:cNvPicPr preferRelativeResize="0"/>
          <p:nvPr/>
        </p:nvPicPr>
        <p:blipFill>
          <a:blip r:embed="rId3">
            <a:alphaModFix/>
          </a:blip>
          <a:stretch>
            <a:fillRect/>
          </a:stretch>
        </p:blipFill>
        <p:spPr>
          <a:xfrm>
            <a:off x="4122375" y="508376"/>
            <a:ext cx="4443050" cy="4573201"/>
          </a:xfrm>
          <a:prstGeom prst="rect">
            <a:avLst/>
          </a:prstGeom>
          <a:noFill/>
          <a:ln>
            <a:noFill/>
          </a:ln>
        </p:spPr>
      </p:pic>
      <p:sp>
        <p:nvSpPr>
          <p:cNvPr id="189" name="Google Shape;189;p29"/>
          <p:cNvSpPr/>
          <p:nvPr/>
        </p:nvSpPr>
        <p:spPr>
          <a:xfrm>
            <a:off x="5711676" y="-1062"/>
            <a:ext cx="205900" cy="508374"/>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rgbClr val="0000FF"/>
                </a:solidFill>
                <a:latin typeface="Arial"/>
              </a:rPr>
              <a:t>1</a:t>
            </a:r>
          </a:p>
        </p:txBody>
      </p:sp>
      <p:sp>
        <p:nvSpPr>
          <p:cNvPr id="190" name="Google Shape;190;p29"/>
          <p:cNvSpPr/>
          <p:nvPr/>
        </p:nvSpPr>
        <p:spPr>
          <a:xfrm>
            <a:off x="6413376" y="3188"/>
            <a:ext cx="369684" cy="508374"/>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rgbClr val="0000FF"/>
                </a:solidFill>
                <a:latin typeface="Arial"/>
              </a:rPr>
              <a:t>2</a:t>
            </a:r>
          </a:p>
        </p:txBody>
      </p:sp>
      <p:sp>
        <p:nvSpPr>
          <p:cNvPr id="191" name="Google Shape;191;p29"/>
          <p:cNvSpPr/>
          <p:nvPr/>
        </p:nvSpPr>
        <p:spPr>
          <a:xfrm>
            <a:off x="7182726" y="-1062"/>
            <a:ext cx="365785" cy="516859"/>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rgbClr val="0000FF"/>
                </a:solidFill>
                <a:latin typeface="Arial"/>
              </a:rPr>
              <a:t>3</a:t>
            </a:r>
          </a:p>
        </p:txBody>
      </p:sp>
      <p:sp>
        <p:nvSpPr>
          <p:cNvPr id="192" name="Google Shape;192;p29"/>
          <p:cNvSpPr/>
          <p:nvPr/>
        </p:nvSpPr>
        <p:spPr>
          <a:xfrm>
            <a:off x="7948176" y="0"/>
            <a:ext cx="386063" cy="506253"/>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rgbClr val="0000FF"/>
                </a:solidFill>
                <a:latin typeface="Arial"/>
              </a:rPr>
              <a:t>4</a:t>
            </a:r>
          </a:p>
        </p:txBody>
      </p:sp>
      <p:sp>
        <p:nvSpPr>
          <p:cNvPr id="193" name="Google Shape;193;p29"/>
          <p:cNvSpPr txBox="1"/>
          <p:nvPr/>
        </p:nvSpPr>
        <p:spPr>
          <a:xfrm>
            <a:off x="179450" y="3425525"/>
            <a:ext cx="3810600" cy="70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ookman Old Style"/>
                <a:ea typeface="Bookman Old Style"/>
                <a:cs typeface="Bookman Old Style"/>
                <a:sym typeface="Bookman Old Style"/>
              </a:rPr>
              <a:t>Patient to follow all Covid19 precautions including isolation</a:t>
            </a:r>
            <a:endParaRPr>
              <a:latin typeface="Bookman Old Style"/>
              <a:ea typeface="Bookman Old Style"/>
              <a:cs typeface="Bookman Old Style"/>
              <a:sym typeface="Bookman Old Style"/>
            </a:endParaRPr>
          </a:p>
        </p:txBody>
      </p:sp>
      <p:sp>
        <p:nvSpPr>
          <p:cNvPr id="194" name="Google Shape;194;p29"/>
          <p:cNvSpPr txBox="1"/>
          <p:nvPr/>
        </p:nvSpPr>
        <p:spPr>
          <a:xfrm>
            <a:off x="74775" y="83100"/>
            <a:ext cx="1724100" cy="70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ookman Old Style"/>
                <a:ea typeface="Bookman Old Style"/>
                <a:cs typeface="Bookman Old Style"/>
                <a:sym typeface="Bookman Old Style"/>
              </a:rPr>
              <a:t>Annexure: ’C’</a:t>
            </a:r>
            <a:endParaRPr>
              <a:latin typeface="Bookman Old Style"/>
              <a:ea typeface="Bookman Old Style"/>
              <a:cs typeface="Bookman Old Style"/>
              <a:sym typeface="Bookman Old Style"/>
            </a:endParaRPr>
          </a:p>
        </p:txBody>
      </p:sp>
      <p:pic>
        <p:nvPicPr>
          <p:cNvPr id="195" name="Google Shape;195;p29"/>
          <p:cNvPicPr preferRelativeResize="0"/>
          <p:nvPr/>
        </p:nvPicPr>
        <p:blipFill>
          <a:blip r:embed="rId4">
            <a:alphaModFix/>
          </a:blip>
          <a:stretch>
            <a:fillRect/>
          </a:stretch>
        </p:blipFill>
        <p:spPr>
          <a:xfrm>
            <a:off x="8331175" y="152400"/>
            <a:ext cx="666750" cy="676275"/>
          </a:xfrm>
          <a:prstGeom prst="rect">
            <a:avLst/>
          </a:prstGeom>
          <a:noFill/>
          <a:ln>
            <a:noFill/>
          </a:ln>
        </p:spPr>
      </p:pic>
      <p:sp>
        <p:nvSpPr>
          <p:cNvPr id="196" name="Google Shape;196;p29"/>
          <p:cNvSpPr txBox="1"/>
          <p:nvPr/>
        </p:nvSpPr>
        <p:spPr>
          <a:xfrm>
            <a:off x="2597175" y="4789975"/>
            <a:ext cx="1525200" cy="29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i="1">
                <a:latin typeface="Bookman Old Style"/>
                <a:ea typeface="Bookman Old Style"/>
                <a:cs typeface="Bookman Old Style"/>
                <a:sym typeface="Bookman Old Style"/>
              </a:rPr>
              <a:t>Ref: IAF Checklist</a:t>
            </a:r>
            <a:endParaRPr sz="1200" i="1">
              <a:latin typeface="Bookman Old Style"/>
              <a:ea typeface="Bookman Old Style"/>
              <a:cs typeface="Bookman Old Style"/>
              <a:sym typeface="Bookman Old Style"/>
            </a:endParaRPr>
          </a:p>
        </p:txBody>
      </p:sp>
      <p:sp>
        <p:nvSpPr>
          <p:cNvPr id="197" name="Google Shape;197;p29"/>
          <p:cNvSpPr txBox="1"/>
          <p:nvPr/>
        </p:nvSpPr>
        <p:spPr>
          <a:xfrm>
            <a:off x="-210450" y="3933175"/>
            <a:ext cx="4276200" cy="8568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a:latin typeface="Bookman Old Style"/>
                <a:ea typeface="Bookman Old Style"/>
                <a:cs typeface="Bookman Old Style"/>
                <a:sym typeface="Bookman Old Style"/>
              </a:rPr>
              <a:t>*In cases with prominent breathlessness along with other symptoms, transfer to hospital.</a:t>
            </a:r>
            <a:endParaRPr>
              <a:latin typeface="Bookman Old Style"/>
              <a:ea typeface="Bookman Old Style"/>
              <a:cs typeface="Bookman Old Style"/>
              <a:sym typeface="Bookman Old Styl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ookman Old Style"/>
                <a:ea typeface="Bookman Old Style"/>
                <a:cs typeface="Bookman Old Style"/>
                <a:sym typeface="Bookman Old Style"/>
              </a:rPr>
              <a:t>How to use the IAF Checklist for Triage</a:t>
            </a:r>
            <a:endParaRPr>
              <a:latin typeface="Bookman Old Style"/>
              <a:ea typeface="Bookman Old Style"/>
              <a:cs typeface="Bookman Old Style"/>
              <a:sym typeface="Bookman Old Style"/>
            </a:endParaRPr>
          </a:p>
        </p:txBody>
      </p:sp>
      <p:pic>
        <p:nvPicPr>
          <p:cNvPr id="203" name="Google Shape;203;p30"/>
          <p:cNvPicPr preferRelativeResize="0"/>
          <p:nvPr/>
        </p:nvPicPr>
        <p:blipFill>
          <a:blip r:embed="rId3">
            <a:alphaModFix/>
          </a:blip>
          <a:stretch>
            <a:fillRect/>
          </a:stretch>
        </p:blipFill>
        <p:spPr>
          <a:xfrm>
            <a:off x="4281225" y="1152425"/>
            <a:ext cx="4551065" cy="3686276"/>
          </a:xfrm>
          <a:prstGeom prst="rect">
            <a:avLst/>
          </a:prstGeom>
          <a:noFill/>
          <a:ln>
            <a:noFill/>
          </a:ln>
        </p:spPr>
      </p:pic>
      <p:sp>
        <p:nvSpPr>
          <p:cNvPr id="204" name="Google Shape;204;p30"/>
          <p:cNvSpPr txBox="1"/>
          <p:nvPr/>
        </p:nvSpPr>
        <p:spPr>
          <a:xfrm>
            <a:off x="382175" y="2002600"/>
            <a:ext cx="3352200" cy="78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ookman Old Style"/>
                <a:ea typeface="Bookman Old Style"/>
                <a:cs typeface="Bookman Old Style"/>
                <a:sym typeface="Bookman Old Style"/>
              </a:rPr>
              <a:t>The checklist applies to individual patients and frontline providers who see these patients in an OPD</a:t>
            </a:r>
            <a:endParaRPr>
              <a:latin typeface="Bookman Old Style"/>
              <a:ea typeface="Bookman Old Style"/>
              <a:cs typeface="Bookman Old Style"/>
              <a:sym typeface="Bookman Old Style"/>
            </a:endParaRPr>
          </a:p>
          <a:p>
            <a:pPr marL="0" lvl="0" indent="0" algn="l" rtl="0">
              <a:spcBef>
                <a:spcPts val="0"/>
              </a:spcBef>
              <a:spcAft>
                <a:spcPts val="0"/>
              </a:spcAft>
              <a:buNone/>
            </a:pPr>
            <a:endParaRPr>
              <a:latin typeface="Bookman Old Style"/>
              <a:ea typeface="Bookman Old Style"/>
              <a:cs typeface="Bookman Old Style"/>
              <a:sym typeface="Bookman Old Style"/>
            </a:endParaRPr>
          </a:p>
          <a:p>
            <a:pPr marL="0" lvl="0" indent="0" algn="l" rtl="0">
              <a:spcBef>
                <a:spcPts val="0"/>
              </a:spcBef>
              <a:spcAft>
                <a:spcPts val="0"/>
              </a:spcAft>
              <a:buNone/>
            </a:pPr>
            <a:r>
              <a:rPr lang="en">
                <a:latin typeface="Bookman Old Style"/>
                <a:ea typeface="Bookman Old Style"/>
                <a:cs typeface="Bookman Old Style"/>
                <a:sym typeface="Bookman Old Style"/>
              </a:rPr>
              <a:t>Place a tick mark in the box that </a:t>
            </a:r>
            <a:endParaRPr>
              <a:latin typeface="Bookman Old Style"/>
              <a:ea typeface="Bookman Old Style"/>
              <a:cs typeface="Bookman Old Style"/>
              <a:sym typeface="Bookman Old Style"/>
            </a:endParaRPr>
          </a:p>
          <a:p>
            <a:pPr marL="0" lvl="0" indent="0" algn="l" rtl="0">
              <a:spcBef>
                <a:spcPts val="0"/>
              </a:spcBef>
              <a:spcAft>
                <a:spcPts val="0"/>
              </a:spcAft>
              <a:buNone/>
            </a:pPr>
            <a:r>
              <a:rPr lang="en">
                <a:latin typeface="Bookman Old Style"/>
                <a:ea typeface="Bookman Old Style"/>
                <a:cs typeface="Bookman Old Style"/>
                <a:sym typeface="Bookman Old Style"/>
              </a:rPr>
              <a:t>applies to you in the Checklist</a:t>
            </a:r>
            <a:endParaRPr>
              <a:latin typeface="Bookman Old Style"/>
              <a:ea typeface="Bookman Old Style"/>
              <a:cs typeface="Bookman Old Style"/>
              <a:sym typeface="Bookman Old Style"/>
            </a:endParaRPr>
          </a:p>
          <a:p>
            <a:pPr marL="0" lvl="0" indent="0" algn="l" rtl="0">
              <a:spcBef>
                <a:spcPts val="0"/>
              </a:spcBef>
              <a:spcAft>
                <a:spcPts val="0"/>
              </a:spcAft>
              <a:buNone/>
            </a:pPr>
            <a:endParaRPr>
              <a:latin typeface="Bookman Old Style"/>
              <a:ea typeface="Bookman Old Style"/>
              <a:cs typeface="Bookman Old Style"/>
              <a:sym typeface="Bookman Old Style"/>
            </a:endParaRPr>
          </a:p>
          <a:p>
            <a:pPr marL="0" lvl="0" indent="0" algn="l" rtl="0">
              <a:spcBef>
                <a:spcPts val="0"/>
              </a:spcBef>
              <a:spcAft>
                <a:spcPts val="0"/>
              </a:spcAft>
              <a:buNone/>
            </a:pPr>
            <a:r>
              <a:rPr lang="en">
                <a:latin typeface="Bookman Old Style"/>
                <a:ea typeface="Bookman Old Style"/>
                <a:cs typeface="Bookman Old Style"/>
                <a:sym typeface="Bookman Old Style"/>
              </a:rPr>
              <a:t>Answer all questions from 1 to 11</a:t>
            </a:r>
            <a:endParaRPr>
              <a:latin typeface="Bookman Old Style"/>
              <a:ea typeface="Bookman Old Style"/>
              <a:cs typeface="Bookman Old Style"/>
              <a:sym typeface="Bookman Old Style"/>
            </a:endParaRPr>
          </a:p>
        </p:txBody>
      </p:sp>
      <p:pic>
        <p:nvPicPr>
          <p:cNvPr id="205" name="Google Shape;205;p30"/>
          <p:cNvPicPr preferRelativeResize="0"/>
          <p:nvPr/>
        </p:nvPicPr>
        <p:blipFill>
          <a:blip r:embed="rId4">
            <a:alphaModFix/>
          </a:blip>
          <a:stretch>
            <a:fillRect/>
          </a:stretch>
        </p:blipFill>
        <p:spPr>
          <a:xfrm>
            <a:off x="8331175" y="152400"/>
            <a:ext cx="666750" cy="6762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p31"/>
          <p:cNvPicPr preferRelativeResize="0"/>
          <p:nvPr/>
        </p:nvPicPr>
        <p:blipFill>
          <a:blip r:embed="rId3">
            <a:alphaModFix/>
          </a:blip>
          <a:stretch>
            <a:fillRect/>
          </a:stretch>
        </p:blipFill>
        <p:spPr>
          <a:xfrm>
            <a:off x="2887699" y="134587"/>
            <a:ext cx="5687425" cy="4620174"/>
          </a:xfrm>
          <a:prstGeom prst="rect">
            <a:avLst/>
          </a:prstGeom>
          <a:noFill/>
          <a:ln>
            <a:noFill/>
          </a:ln>
          <a:effectLst>
            <a:outerShdw blurRad="57150" dist="19050" dir="5400000" algn="bl" rotWithShape="0">
              <a:srgbClr val="000000">
                <a:alpha val="50000"/>
              </a:srgbClr>
            </a:outerShdw>
          </a:effectLst>
        </p:spPr>
      </p:pic>
      <p:sp>
        <p:nvSpPr>
          <p:cNvPr id="211" name="Google Shape;211;p31"/>
          <p:cNvSpPr txBox="1"/>
          <p:nvPr/>
        </p:nvSpPr>
        <p:spPr>
          <a:xfrm>
            <a:off x="311700" y="4754750"/>
            <a:ext cx="8732100" cy="26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u="sng">
                <a:solidFill>
                  <a:schemeClr val="hlink"/>
                </a:solidFill>
                <a:hlinkClick r:id="rId4"/>
              </a:rPr>
              <a:t>https://www.businessinsider.in/science/news/how-coronavirus-symptoms-compare-to-those-of-flu-allergies-and-the-common-cold/articleshow/74602420.cms</a:t>
            </a:r>
            <a:endParaRPr sz="9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0" y="0"/>
            <a:ext cx="9144000" cy="1264800"/>
          </a:xfrm>
          <a:prstGeom prst="rect">
            <a:avLst/>
          </a:prstGeom>
          <a:solidFill>
            <a:srgbClr val="51CAF2"/>
          </a:solidFill>
          <a:ln>
            <a:noFill/>
          </a:ln>
        </p:spPr>
        <p:txBody>
          <a:bodyPr spcFirstLastPara="1" wrap="square" lIns="91425" tIns="91425" rIns="91425" bIns="91425" anchor="ctr" anchorCtr="0">
            <a:noAutofit/>
          </a:bodyPr>
          <a:lstStyle/>
          <a:p>
            <a:pPr algn="ctr">
              <a:lnSpc>
                <a:spcPct val="110000"/>
              </a:lnSpc>
            </a:pPr>
            <a:endParaRPr sz="2400" b="1">
              <a:solidFill>
                <a:srgbClr val="FFFFFF"/>
              </a:solidFill>
            </a:endParaRPr>
          </a:p>
          <a:p>
            <a:pPr algn="ctr">
              <a:lnSpc>
                <a:spcPct val="110000"/>
              </a:lnSpc>
            </a:pPr>
            <a:r>
              <a:rPr lang="en" sz="1800" b="1">
                <a:solidFill>
                  <a:srgbClr val="FFFFFF"/>
                </a:solidFill>
              </a:rPr>
              <a:t>Attribution-ShareAlike 2.5 India</a:t>
            </a:r>
            <a:endParaRPr sz="1800" b="1">
              <a:solidFill>
                <a:srgbClr val="FFFFFF"/>
              </a:solidFill>
            </a:endParaRPr>
          </a:p>
          <a:p>
            <a:pPr algn="ctr">
              <a:lnSpc>
                <a:spcPct val="110000"/>
              </a:lnSpc>
              <a:buClr>
                <a:schemeClr val="dk1"/>
              </a:buClr>
              <a:buSzPts val="1100"/>
            </a:pPr>
            <a:r>
              <a:rPr lang="en" sz="1800" b="1">
                <a:solidFill>
                  <a:srgbClr val="FFFFFF"/>
                </a:solidFill>
              </a:rPr>
              <a:t>(CC BY-SA 2.5 IN)</a:t>
            </a:r>
            <a:endParaRPr sz="1800" b="1">
              <a:solidFill>
                <a:srgbClr val="FFFFFF"/>
              </a:solidFill>
            </a:endParaRPr>
          </a:p>
        </p:txBody>
      </p:sp>
      <p:pic>
        <p:nvPicPr>
          <p:cNvPr id="55" name="Google Shape;55;p13" descr="cc logo"/>
          <p:cNvPicPr preferRelativeResize="0"/>
          <p:nvPr/>
        </p:nvPicPr>
        <p:blipFill>
          <a:blip r:embed="rId3">
            <a:alphaModFix/>
          </a:blip>
          <a:stretch>
            <a:fillRect/>
          </a:stretch>
        </p:blipFill>
        <p:spPr>
          <a:xfrm>
            <a:off x="3758404" y="84326"/>
            <a:ext cx="452209" cy="440425"/>
          </a:xfrm>
          <a:prstGeom prst="rect">
            <a:avLst/>
          </a:prstGeom>
          <a:noFill/>
          <a:ln>
            <a:noFill/>
          </a:ln>
        </p:spPr>
      </p:pic>
      <p:pic>
        <p:nvPicPr>
          <p:cNvPr id="56" name="Google Shape;56;p13"/>
          <p:cNvPicPr preferRelativeResize="0"/>
          <p:nvPr/>
        </p:nvPicPr>
        <p:blipFill>
          <a:blip r:embed="rId4">
            <a:alphaModFix/>
          </a:blip>
          <a:stretch>
            <a:fillRect/>
          </a:stretch>
        </p:blipFill>
        <p:spPr>
          <a:xfrm>
            <a:off x="4345896" y="84326"/>
            <a:ext cx="452209" cy="440425"/>
          </a:xfrm>
          <a:prstGeom prst="rect">
            <a:avLst/>
          </a:prstGeom>
          <a:noFill/>
          <a:ln>
            <a:noFill/>
          </a:ln>
        </p:spPr>
      </p:pic>
      <p:pic>
        <p:nvPicPr>
          <p:cNvPr id="57" name="Google Shape;57;p13"/>
          <p:cNvPicPr preferRelativeResize="0"/>
          <p:nvPr/>
        </p:nvPicPr>
        <p:blipFill>
          <a:blip r:embed="rId5">
            <a:alphaModFix/>
          </a:blip>
          <a:stretch>
            <a:fillRect/>
          </a:stretch>
        </p:blipFill>
        <p:spPr>
          <a:xfrm>
            <a:off x="4933364" y="84314"/>
            <a:ext cx="452209" cy="440425"/>
          </a:xfrm>
          <a:prstGeom prst="rect">
            <a:avLst/>
          </a:prstGeom>
          <a:noFill/>
          <a:ln>
            <a:noFill/>
          </a:ln>
        </p:spPr>
      </p:pic>
      <p:pic>
        <p:nvPicPr>
          <p:cNvPr id="58" name="Google Shape;58;p13"/>
          <p:cNvPicPr preferRelativeResize="0"/>
          <p:nvPr/>
        </p:nvPicPr>
        <p:blipFill>
          <a:blip r:embed="rId6">
            <a:alphaModFix/>
          </a:blip>
          <a:stretch>
            <a:fillRect/>
          </a:stretch>
        </p:blipFill>
        <p:spPr>
          <a:xfrm>
            <a:off x="1473201" y="84314"/>
            <a:ext cx="514350" cy="342900"/>
          </a:xfrm>
          <a:prstGeom prst="rect">
            <a:avLst/>
          </a:prstGeom>
          <a:noFill/>
          <a:ln>
            <a:noFill/>
          </a:ln>
        </p:spPr>
      </p:pic>
      <p:sp>
        <p:nvSpPr>
          <p:cNvPr id="59" name="Google Shape;59;p13"/>
          <p:cNvSpPr txBox="1"/>
          <p:nvPr/>
        </p:nvSpPr>
        <p:spPr>
          <a:xfrm>
            <a:off x="337275" y="1614475"/>
            <a:ext cx="5577300" cy="3463500"/>
          </a:xfrm>
          <a:prstGeom prst="rect">
            <a:avLst/>
          </a:prstGeom>
          <a:noFill/>
          <a:ln>
            <a:noFill/>
          </a:ln>
        </p:spPr>
        <p:txBody>
          <a:bodyPr spcFirstLastPara="1" wrap="square" lIns="91425" tIns="91425" rIns="91425" bIns="91425" anchor="t" anchorCtr="0">
            <a:noAutofit/>
          </a:bodyPr>
          <a:lstStyle/>
          <a:p>
            <a:pPr algn="ctr"/>
            <a:r>
              <a:rPr lang="en" sz="1800" b="1" dirty="0"/>
              <a:t>You are free to:</a:t>
            </a:r>
            <a:endParaRPr sz="1800" b="1" dirty="0"/>
          </a:p>
          <a:p>
            <a:pPr algn="ctr">
              <a:buClr>
                <a:schemeClr val="dk1"/>
              </a:buClr>
              <a:buSzPts val="1100"/>
            </a:pPr>
            <a:endParaRPr sz="600" b="1" dirty="0"/>
          </a:p>
          <a:p>
            <a:r>
              <a:rPr lang="en" sz="1800" b="1" dirty="0"/>
              <a:t>Share</a:t>
            </a:r>
            <a:r>
              <a:rPr lang="en" sz="1800" dirty="0"/>
              <a:t> — copy and redistribute the material in any medium or format</a:t>
            </a:r>
            <a:endParaRPr sz="1800" dirty="0"/>
          </a:p>
          <a:p>
            <a:pPr>
              <a:buClr>
                <a:schemeClr val="dk1"/>
              </a:buClr>
              <a:buSzPts val="1100"/>
            </a:pPr>
            <a:endParaRPr sz="1800" dirty="0"/>
          </a:p>
          <a:p>
            <a:pPr>
              <a:buClr>
                <a:schemeClr val="dk1"/>
              </a:buClr>
              <a:buSzPts val="1100"/>
            </a:pPr>
            <a:r>
              <a:rPr lang="en" sz="1800" b="1" dirty="0"/>
              <a:t>Adapt</a:t>
            </a:r>
            <a:r>
              <a:rPr lang="en" sz="1800" dirty="0"/>
              <a:t> — remix, transform, and build upon the material for any purpose, even commercially.</a:t>
            </a:r>
            <a:endParaRPr sz="1800" dirty="0"/>
          </a:p>
          <a:p>
            <a:pPr>
              <a:buClr>
                <a:schemeClr val="dk1"/>
              </a:buClr>
              <a:buSzPts val="1100"/>
            </a:pPr>
            <a:endParaRPr sz="1800" dirty="0"/>
          </a:p>
          <a:p>
            <a:r>
              <a:rPr lang="en" sz="900" dirty="0"/>
              <a:t>The licensor cannot revoke these freedoms as long as you follow the license terms. Under the following terms:</a:t>
            </a:r>
            <a:endParaRPr sz="900" dirty="0"/>
          </a:p>
          <a:p>
            <a:pPr>
              <a:buClr>
                <a:schemeClr val="dk1"/>
              </a:buClr>
              <a:buSzPts val="1100"/>
            </a:pPr>
            <a:endParaRPr sz="450" dirty="0"/>
          </a:p>
          <a:p>
            <a:r>
              <a:rPr lang="en" sz="900" b="1" dirty="0"/>
              <a:t>Attribution</a:t>
            </a:r>
            <a:r>
              <a:rPr lang="en" sz="900" dirty="0"/>
              <a:t> — You must give appropriate credit, provide a link to the license, and indicate if changes were made. You may do so in any reasonable manner, but not in any way that suggests the licensor endorses you or your use.</a:t>
            </a:r>
            <a:endParaRPr sz="900" dirty="0"/>
          </a:p>
          <a:p>
            <a:pPr>
              <a:buClr>
                <a:schemeClr val="dk1"/>
              </a:buClr>
              <a:buSzPts val="1100"/>
            </a:pPr>
            <a:endParaRPr sz="450" dirty="0"/>
          </a:p>
          <a:p>
            <a:r>
              <a:rPr lang="en" sz="900" b="1" dirty="0"/>
              <a:t>ShareAlike</a:t>
            </a:r>
            <a:r>
              <a:rPr lang="en" sz="900" dirty="0"/>
              <a:t> — If you remix, transform, or build upon the material, you must distribute your contributions under the same license as the original.</a:t>
            </a:r>
            <a:endParaRPr sz="900" dirty="0"/>
          </a:p>
          <a:p>
            <a:pPr>
              <a:buClr>
                <a:schemeClr val="dk1"/>
              </a:buClr>
              <a:buSzPts val="1100"/>
            </a:pPr>
            <a:endParaRPr sz="450" dirty="0"/>
          </a:p>
          <a:p>
            <a:pPr>
              <a:buClr>
                <a:schemeClr val="dk1"/>
              </a:buClr>
              <a:buSzPts val="1100"/>
            </a:pPr>
            <a:r>
              <a:rPr lang="en" sz="900" b="1" dirty="0"/>
              <a:t>No additional restrictions</a:t>
            </a:r>
            <a:r>
              <a:rPr lang="en" sz="900" dirty="0"/>
              <a:t> — You may not apply legal terms or technological measures that legally restrict others from doing anything the license permits.</a:t>
            </a:r>
            <a:endParaRPr sz="900" dirty="0"/>
          </a:p>
          <a:p>
            <a:pPr>
              <a:buClr>
                <a:schemeClr val="dk1"/>
              </a:buClr>
              <a:buSzPts val="1100"/>
            </a:pPr>
            <a:endParaRPr sz="900" dirty="0"/>
          </a:p>
          <a:p>
            <a:endParaRPr sz="1200" dirty="0"/>
          </a:p>
        </p:txBody>
      </p:sp>
      <p:sp>
        <p:nvSpPr>
          <p:cNvPr id="60" name="Google Shape;60;p13"/>
          <p:cNvSpPr txBox="1"/>
          <p:nvPr/>
        </p:nvSpPr>
        <p:spPr>
          <a:xfrm>
            <a:off x="12050" y="1271575"/>
            <a:ext cx="9144000" cy="342900"/>
          </a:xfrm>
          <a:prstGeom prst="rect">
            <a:avLst/>
          </a:prstGeom>
          <a:noFill/>
          <a:ln>
            <a:noFill/>
          </a:ln>
        </p:spPr>
        <p:txBody>
          <a:bodyPr spcFirstLastPara="1" wrap="square" lIns="91425" tIns="91425" rIns="91425" bIns="91425" anchor="t" anchorCtr="0">
            <a:noAutofit/>
          </a:bodyPr>
          <a:lstStyle/>
          <a:p>
            <a:pPr algn="ctr">
              <a:buClr>
                <a:schemeClr val="dk1"/>
              </a:buClr>
              <a:buSzPts val="1100"/>
            </a:pPr>
            <a:r>
              <a:rPr lang="en" sz="1000">
                <a:solidFill>
                  <a:schemeClr val="dk1"/>
                </a:solidFill>
              </a:rPr>
              <a:t>This is a human-readable summary of (and not a substitute for) the license available at https://creativecommons.org/licenses/by-sa/2.5/in/legalcode</a:t>
            </a:r>
            <a:endParaRPr sz="1000">
              <a:solidFill>
                <a:schemeClr val="dk1"/>
              </a:solidFill>
            </a:endParaRPr>
          </a:p>
          <a:p>
            <a:pPr algn="ctr"/>
            <a:endParaRPr sz="1800"/>
          </a:p>
        </p:txBody>
      </p:sp>
      <p:pic>
        <p:nvPicPr>
          <p:cNvPr id="61" name="Google Shape;61;p13"/>
          <p:cNvPicPr preferRelativeResize="0"/>
          <p:nvPr/>
        </p:nvPicPr>
        <p:blipFill rotWithShape="1">
          <a:blip r:embed="rId7">
            <a:alphaModFix/>
          </a:blip>
          <a:srcRect/>
          <a:stretch/>
        </p:blipFill>
        <p:spPr>
          <a:xfrm>
            <a:off x="0" y="0"/>
            <a:ext cx="1264800" cy="1264800"/>
          </a:xfrm>
          <a:prstGeom prst="rect">
            <a:avLst/>
          </a:prstGeom>
          <a:noFill/>
          <a:ln>
            <a:noFill/>
          </a:ln>
        </p:spPr>
      </p:pic>
      <p:pic>
        <p:nvPicPr>
          <p:cNvPr id="62" name="Google Shape;62;p13"/>
          <p:cNvPicPr preferRelativeResize="0"/>
          <p:nvPr/>
        </p:nvPicPr>
        <p:blipFill>
          <a:blip r:embed="rId8">
            <a:alphaModFix/>
          </a:blip>
          <a:stretch>
            <a:fillRect/>
          </a:stretch>
        </p:blipFill>
        <p:spPr>
          <a:xfrm>
            <a:off x="68226" y="2081550"/>
            <a:ext cx="269050" cy="262050"/>
          </a:xfrm>
          <a:prstGeom prst="rect">
            <a:avLst/>
          </a:prstGeom>
          <a:noFill/>
          <a:ln>
            <a:noFill/>
          </a:ln>
        </p:spPr>
      </p:pic>
      <p:pic>
        <p:nvPicPr>
          <p:cNvPr id="63" name="Google Shape;63;p13"/>
          <p:cNvPicPr preferRelativeResize="0"/>
          <p:nvPr/>
        </p:nvPicPr>
        <p:blipFill>
          <a:blip r:embed="rId9">
            <a:alphaModFix/>
          </a:blip>
          <a:stretch>
            <a:fillRect/>
          </a:stretch>
        </p:blipFill>
        <p:spPr>
          <a:xfrm>
            <a:off x="68226" y="2464801"/>
            <a:ext cx="269050" cy="262039"/>
          </a:xfrm>
          <a:prstGeom prst="rect">
            <a:avLst/>
          </a:prstGeom>
          <a:noFill/>
          <a:ln>
            <a:noFill/>
          </a:ln>
        </p:spPr>
      </p:pic>
      <p:sp>
        <p:nvSpPr>
          <p:cNvPr id="64" name="Google Shape;64;p13"/>
          <p:cNvSpPr txBox="1"/>
          <p:nvPr/>
        </p:nvSpPr>
        <p:spPr>
          <a:xfrm>
            <a:off x="5914575" y="1621200"/>
            <a:ext cx="2919000" cy="3463500"/>
          </a:xfrm>
          <a:prstGeom prst="rect">
            <a:avLst/>
          </a:prstGeom>
          <a:noFill/>
          <a:ln>
            <a:noFill/>
          </a:ln>
        </p:spPr>
        <p:txBody>
          <a:bodyPr spcFirstLastPara="1" wrap="square" lIns="91425" tIns="91425" rIns="91425" bIns="91425" anchor="t" anchorCtr="0">
            <a:noAutofit/>
          </a:bodyPr>
          <a:lstStyle/>
          <a:p>
            <a:pPr>
              <a:buClr>
                <a:schemeClr val="dk1"/>
              </a:buClr>
              <a:buSzPts val="1100"/>
            </a:pPr>
            <a:r>
              <a:rPr lang="en" sz="800" dirty="0"/>
              <a:t>Notices:</a:t>
            </a:r>
            <a:endParaRPr sz="800" dirty="0"/>
          </a:p>
          <a:p>
            <a:pPr>
              <a:buClr>
                <a:schemeClr val="dk1"/>
              </a:buClr>
              <a:buSzPts val="1100"/>
            </a:pPr>
            <a:r>
              <a:rPr lang="en" sz="800" dirty="0"/>
              <a:t>You do not have to comply with the license for elements of the material in the public domain or where your use is permitted by an applicable exception or limitation.</a:t>
            </a:r>
            <a:endParaRPr sz="800" dirty="0"/>
          </a:p>
          <a:p>
            <a:r>
              <a:rPr lang="en" sz="800" dirty="0"/>
              <a:t>No warranties are given. The license may not give you all of the permissions necessary for your intended use. For example, other rights such as publicity, privacy, or moral rights may limit how you use the material.</a:t>
            </a:r>
            <a:endParaRPr sz="800" dirty="0"/>
          </a:p>
          <a:p>
            <a:endParaRPr sz="800" dirty="0"/>
          </a:p>
          <a:p>
            <a:r>
              <a:rPr lang="en" sz="800" dirty="0"/>
              <a:t>Disclaimer:</a:t>
            </a:r>
            <a:endParaRPr sz="800" dirty="0"/>
          </a:p>
          <a:p>
            <a:r>
              <a:rPr lang="en" sz="800" dirty="0"/>
              <a:t>This deed highlights only some of the key features and terms of the actual license. It is not a license and has no legal value. You should carefully review all of the terms and conditions of the actual license before using the licensed material.</a:t>
            </a:r>
            <a:endParaRPr sz="800" dirty="0"/>
          </a:p>
          <a:p>
            <a:endParaRPr sz="800" dirty="0"/>
          </a:p>
          <a:p>
            <a:r>
              <a:rPr lang="en" sz="800" dirty="0"/>
              <a:t>Appropriate credit:</a:t>
            </a:r>
            <a:endParaRPr sz="800" dirty="0"/>
          </a:p>
          <a:p>
            <a:r>
              <a:rPr lang="en" sz="800" dirty="0"/>
              <a:t>If supplied, you must provide a link to the creator and attribution parties, a copyright notice, a license notice, a disclaimer notice, and a link to the material.</a:t>
            </a:r>
            <a:endParaRPr sz="800" dirty="0"/>
          </a:p>
          <a:p>
            <a:endParaRPr sz="800" dirty="0"/>
          </a:p>
          <a:p>
            <a:r>
              <a:rPr lang="en" sz="800" dirty="0"/>
              <a:t>Indicate if changes were made:</a:t>
            </a:r>
            <a:endParaRPr sz="800" dirty="0"/>
          </a:p>
          <a:p>
            <a:r>
              <a:rPr lang="en" sz="800" dirty="0"/>
              <a:t>You must indicate if you modified the material and retain an indication of previous modifications.</a:t>
            </a:r>
            <a:endParaRPr sz="800" dirty="0"/>
          </a:p>
          <a:p>
            <a:endParaRPr sz="800" dirty="0"/>
          </a:p>
          <a:p>
            <a:r>
              <a:rPr lang="en" sz="800" dirty="0"/>
              <a:t>You may need to get additional permissions before using the material as you intend.</a:t>
            </a:r>
            <a:endParaRPr sz="800" dirty="0"/>
          </a:p>
        </p:txBody>
      </p:sp>
      <p:sp>
        <p:nvSpPr>
          <p:cNvPr id="65" name="Google Shape;65;p13"/>
          <p:cNvSpPr txBox="1"/>
          <p:nvPr/>
        </p:nvSpPr>
        <p:spPr>
          <a:xfrm rot="-5400000">
            <a:off x="7155075" y="3102500"/>
            <a:ext cx="3625800" cy="325200"/>
          </a:xfrm>
          <a:prstGeom prst="rect">
            <a:avLst/>
          </a:prstGeom>
          <a:noFill/>
          <a:ln>
            <a:noFill/>
          </a:ln>
        </p:spPr>
        <p:txBody>
          <a:bodyPr spcFirstLastPara="1" wrap="square" lIns="91425" tIns="91425" rIns="91425" bIns="91425" anchor="t" anchorCtr="0">
            <a:noAutofit/>
          </a:bodyPr>
          <a:lstStyle/>
          <a:p>
            <a:pPr algn="ctr"/>
            <a:r>
              <a:rPr lang="en" sz="800"/>
              <a:t>Based after https://creativecommons.org/licenses/by-sa/2.5/in/</a:t>
            </a:r>
            <a:endParaRPr sz="800"/>
          </a:p>
        </p:txBody>
      </p:sp>
      <p:pic>
        <p:nvPicPr>
          <p:cNvPr id="14" name="Google Shape;75;p14">
            <a:extLst>
              <a:ext uri="{FF2B5EF4-FFF2-40B4-BE49-F238E27FC236}">
                <a16:creationId xmlns:a16="http://schemas.microsoft.com/office/drawing/2014/main" id="{D822CB5D-179C-49BC-98CA-1E16166ACCEB}"/>
              </a:ext>
            </a:extLst>
          </p:cNvPr>
          <p:cNvPicPr preferRelativeResize="0"/>
          <p:nvPr/>
        </p:nvPicPr>
        <p:blipFill>
          <a:blip r:embed="rId10">
            <a:alphaModFix/>
          </a:blip>
          <a:stretch>
            <a:fillRect/>
          </a:stretch>
        </p:blipFill>
        <p:spPr>
          <a:xfrm>
            <a:off x="8331175" y="152400"/>
            <a:ext cx="666750" cy="6762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5"/>
          <p:cNvSpPr txBox="1">
            <a:spLocks noGrp="1"/>
          </p:cNvSpPr>
          <p:nvPr>
            <p:ph type="title"/>
          </p:nvPr>
        </p:nvSpPr>
        <p:spPr>
          <a:xfrm>
            <a:off x="311700" y="26235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ookman Old Style"/>
                <a:ea typeface="Bookman Old Style"/>
                <a:cs typeface="Bookman Old Style"/>
                <a:sym typeface="Bookman Old Style"/>
              </a:rPr>
              <a:t>Post Tele-triage Actions</a:t>
            </a:r>
            <a:endParaRPr>
              <a:latin typeface="Bookman Old Style"/>
              <a:ea typeface="Bookman Old Style"/>
              <a:cs typeface="Bookman Old Style"/>
              <a:sym typeface="Bookman Old Style"/>
            </a:endParaRPr>
          </a:p>
        </p:txBody>
      </p:sp>
      <p:sp>
        <p:nvSpPr>
          <p:cNvPr id="238" name="Google Shape;238;p35"/>
          <p:cNvSpPr txBox="1">
            <a:spLocks noGrp="1"/>
          </p:cNvSpPr>
          <p:nvPr>
            <p:ph type="body" idx="1"/>
          </p:nvPr>
        </p:nvSpPr>
        <p:spPr>
          <a:xfrm>
            <a:off x="311700" y="1208314"/>
            <a:ext cx="8520600" cy="3360636"/>
          </a:xfrm>
          <a:prstGeom prst="rect">
            <a:avLst/>
          </a:prstGeom>
        </p:spPr>
        <p:txBody>
          <a:bodyPr spcFirstLastPara="1" wrap="square" lIns="91425" tIns="91425" rIns="91425" bIns="91425" anchor="t" anchorCtr="0">
            <a:noAutofit/>
          </a:bodyPr>
          <a:lstStyle/>
          <a:p>
            <a:pPr marL="285750" indent="-285750"/>
            <a:r>
              <a:rPr lang="en" dirty="0">
                <a:solidFill>
                  <a:srgbClr val="000000"/>
                </a:solidFill>
                <a:latin typeface="Bookman Old Style"/>
                <a:ea typeface="Bookman Old Style"/>
                <a:cs typeface="Bookman Old Style"/>
                <a:sym typeface="Bookman Old Style"/>
              </a:rPr>
              <a:t>It is very important to check that you have documented properly, especially the patient consent, his identification, contact details and clinical &amp; care details. Preserve this documentation.</a:t>
            </a:r>
          </a:p>
          <a:p>
            <a:pPr marL="285750" indent="-285750"/>
            <a:r>
              <a:rPr lang="en" dirty="0">
                <a:solidFill>
                  <a:srgbClr val="000000"/>
                </a:solidFill>
                <a:latin typeface="Bookman Old Style"/>
                <a:ea typeface="Bookman Old Style"/>
                <a:cs typeface="Bookman Old Style"/>
                <a:sym typeface="Bookman Old Style"/>
              </a:rPr>
              <a:t>Inform the authorities of any suspected cases and share details to ensure followup by the health worker</a:t>
            </a:r>
            <a:endParaRPr dirty="0">
              <a:solidFill>
                <a:srgbClr val="000000"/>
              </a:solidFill>
              <a:latin typeface="Bookman Old Style"/>
              <a:ea typeface="Bookman Old Style"/>
              <a:cs typeface="Bookman Old Style"/>
              <a:sym typeface="Bookman Old Style"/>
            </a:endParaRPr>
          </a:p>
          <a:p>
            <a:pPr marL="285750" indent="-285750">
              <a:spcBef>
                <a:spcPts val="1600"/>
              </a:spcBef>
            </a:pPr>
            <a:r>
              <a:rPr lang="en" dirty="0">
                <a:solidFill>
                  <a:srgbClr val="000000"/>
                </a:solidFill>
                <a:latin typeface="Bookman Old Style"/>
                <a:ea typeface="Bookman Old Style"/>
                <a:cs typeface="Bookman Old Style"/>
                <a:sym typeface="Bookman Old Style"/>
              </a:rPr>
              <a:t>If the patient has been advised emergency evacuation or hospital admission then coordinate with your local hospital to see that :</a:t>
            </a:r>
            <a:endParaRPr dirty="0">
              <a:solidFill>
                <a:srgbClr val="000000"/>
              </a:solidFill>
              <a:latin typeface="Bookman Old Style"/>
              <a:ea typeface="Bookman Old Style"/>
              <a:cs typeface="Bookman Old Style"/>
              <a:sym typeface="Bookman Old Style"/>
            </a:endParaRPr>
          </a:p>
          <a:p>
            <a:pPr>
              <a:spcBef>
                <a:spcPts val="1600"/>
              </a:spcBef>
              <a:buClr>
                <a:srgbClr val="000000"/>
              </a:buClr>
            </a:pPr>
            <a:r>
              <a:rPr lang="en" dirty="0">
                <a:solidFill>
                  <a:srgbClr val="000000"/>
                </a:solidFill>
                <a:latin typeface="Bookman Old Style"/>
                <a:ea typeface="Bookman Old Style"/>
                <a:cs typeface="Bookman Old Style"/>
                <a:sym typeface="Bookman Old Style"/>
              </a:rPr>
              <a:t>The ambulance is despatched to the right person and address</a:t>
            </a:r>
            <a:endParaRPr dirty="0">
              <a:solidFill>
                <a:srgbClr val="000000"/>
              </a:solidFill>
              <a:latin typeface="Bookman Old Style"/>
              <a:ea typeface="Bookman Old Style"/>
              <a:cs typeface="Bookman Old Style"/>
              <a:sym typeface="Bookman Old Style"/>
            </a:endParaRPr>
          </a:p>
          <a:p>
            <a:pPr>
              <a:buClr>
                <a:srgbClr val="000000"/>
              </a:buClr>
            </a:pPr>
            <a:r>
              <a:rPr lang="en" dirty="0">
                <a:solidFill>
                  <a:srgbClr val="000000"/>
                </a:solidFill>
                <a:latin typeface="Bookman Old Style"/>
                <a:ea typeface="Bookman Old Style"/>
                <a:cs typeface="Bookman Old Style"/>
                <a:sym typeface="Bookman Old Style"/>
              </a:rPr>
              <a:t>The patient’s clinical details are shared with the ER doctor</a:t>
            </a:r>
            <a:endParaRPr dirty="0">
              <a:solidFill>
                <a:srgbClr val="000000"/>
              </a:solidFill>
              <a:latin typeface="Bookman Old Style"/>
              <a:ea typeface="Bookman Old Style"/>
              <a:cs typeface="Bookman Old Style"/>
              <a:sym typeface="Bookman Old Style"/>
            </a:endParaRPr>
          </a:p>
          <a:p>
            <a:pPr>
              <a:buClr>
                <a:srgbClr val="000000"/>
              </a:buClr>
            </a:pPr>
            <a:r>
              <a:rPr lang="en" dirty="0">
                <a:solidFill>
                  <a:srgbClr val="000000"/>
                </a:solidFill>
                <a:latin typeface="Bookman Old Style"/>
                <a:ea typeface="Bookman Old Style"/>
                <a:cs typeface="Bookman Old Style"/>
                <a:sym typeface="Bookman Old Style"/>
              </a:rPr>
              <a:t>Transfer the patient’s data to the doctor by software or on the call </a:t>
            </a:r>
            <a:endParaRPr dirty="0">
              <a:solidFill>
                <a:srgbClr val="000000"/>
              </a:solidFill>
              <a:latin typeface="Bookman Old Style"/>
              <a:ea typeface="Bookman Old Style"/>
              <a:cs typeface="Bookman Old Style"/>
              <a:sym typeface="Bookman Old Style"/>
            </a:endParaRPr>
          </a:p>
        </p:txBody>
      </p:sp>
      <p:pic>
        <p:nvPicPr>
          <p:cNvPr id="239" name="Google Shape;239;p35"/>
          <p:cNvPicPr preferRelativeResize="0"/>
          <p:nvPr/>
        </p:nvPicPr>
        <p:blipFill>
          <a:blip r:embed="rId3">
            <a:alphaModFix/>
          </a:blip>
          <a:stretch>
            <a:fillRect/>
          </a:stretch>
        </p:blipFill>
        <p:spPr>
          <a:xfrm>
            <a:off x="8331175" y="152400"/>
            <a:ext cx="666750" cy="6762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8">
                                            <p:txEl>
                                              <p:pRg st="0" end="0"/>
                                            </p:txEl>
                                          </p:spTgt>
                                        </p:tgtEl>
                                        <p:attrNameLst>
                                          <p:attrName>style.visibility</p:attrName>
                                        </p:attrNameLst>
                                      </p:cBhvr>
                                      <p:to>
                                        <p:strVal val="visible"/>
                                      </p:to>
                                    </p:set>
                                    <p:animEffect transition="in" filter="fade">
                                      <p:cBhvr>
                                        <p:cTn id="7" dur="500"/>
                                        <p:tgtEl>
                                          <p:spTgt spid="2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8">
                                            <p:txEl>
                                              <p:pRg st="1" end="1"/>
                                            </p:txEl>
                                          </p:spTgt>
                                        </p:tgtEl>
                                        <p:attrNameLst>
                                          <p:attrName>style.visibility</p:attrName>
                                        </p:attrNameLst>
                                      </p:cBhvr>
                                      <p:to>
                                        <p:strVal val="visible"/>
                                      </p:to>
                                    </p:set>
                                    <p:animEffect transition="in" filter="fade">
                                      <p:cBhvr>
                                        <p:cTn id="12" dur="500"/>
                                        <p:tgtEl>
                                          <p:spTgt spid="2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8">
                                            <p:txEl>
                                              <p:pRg st="2" end="2"/>
                                            </p:txEl>
                                          </p:spTgt>
                                        </p:tgtEl>
                                        <p:attrNameLst>
                                          <p:attrName>style.visibility</p:attrName>
                                        </p:attrNameLst>
                                      </p:cBhvr>
                                      <p:to>
                                        <p:strVal val="visible"/>
                                      </p:to>
                                    </p:set>
                                    <p:animEffect transition="in" filter="fade">
                                      <p:cBhvr>
                                        <p:cTn id="17" dur="500"/>
                                        <p:tgtEl>
                                          <p:spTgt spid="2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8">
                                            <p:txEl>
                                              <p:pRg st="3" end="3"/>
                                            </p:txEl>
                                          </p:spTgt>
                                        </p:tgtEl>
                                        <p:attrNameLst>
                                          <p:attrName>style.visibility</p:attrName>
                                        </p:attrNameLst>
                                      </p:cBhvr>
                                      <p:to>
                                        <p:strVal val="visible"/>
                                      </p:to>
                                    </p:set>
                                    <p:animEffect transition="in" filter="fade">
                                      <p:cBhvr>
                                        <p:cTn id="22" dur="500"/>
                                        <p:tgtEl>
                                          <p:spTgt spid="2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8">
                                            <p:txEl>
                                              <p:pRg st="4" end="4"/>
                                            </p:txEl>
                                          </p:spTgt>
                                        </p:tgtEl>
                                        <p:attrNameLst>
                                          <p:attrName>style.visibility</p:attrName>
                                        </p:attrNameLst>
                                      </p:cBhvr>
                                      <p:to>
                                        <p:strVal val="visible"/>
                                      </p:to>
                                    </p:set>
                                    <p:animEffect transition="in" filter="fade">
                                      <p:cBhvr>
                                        <p:cTn id="27" dur="500"/>
                                        <p:tgtEl>
                                          <p:spTgt spid="23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8">
                                            <p:txEl>
                                              <p:pRg st="5" end="5"/>
                                            </p:txEl>
                                          </p:spTgt>
                                        </p:tgtEl>
                                        <p:attrNameLst>
                                          <p:attrName>style.visibility</p:attrName>
                                        </p:attrNameLst>
                                      </p:cBhvr>
                                      <p:to>
                                        <p:strVal val="visible"/>
                                      </p:to>
                                    </p:set>
                                    <p:animEffect transition="in" filter="fade">
                                      <p:cBhvr>
                                        <p:cTn id="32" dur="500"/>
                                        <p:tgtEl>
                                          <p:spTgt spid="23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a:spLocks noGrp="1"/>
          </p:cNvSpPr>
          <p:nvPr>
            <p:ph type="title"/>
          </p:nvPr>
        </p:nvSpPr>
        <p:spPr>
          <a:xfrm>
            <a:off x="311700" y="445025"/>
            <a:ext cx="7074600" cy="73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ookman Old Style"/>
                <a:ea typeface="Bookman Old Style"/>
                <a:cs typeface="Bookman Old Style"/>
                <a:sym typeface="Bookman Old Style"/>
              </a:rPr>
              <a:t>Tele-triage: Patient to Doctor: by SMS/ missed call</a:t>
            </a:r>
            <a:endParaRPr>
              <a:latin typeface="Bookman Old Style"/>
              <a:ea typeface="Bookman Old Style"/>
              <a:cs typeface="Bookman Old Style"/>
              <a:sym typeface="Bookman Old Style"/>
            </a:endParaRPr>
          </a:p>
        </p:txBody>
      </p:sp>
      <p:sp>
        <p:nvSpPr>
          <p:cNvPr id="217" name="Google Shape;217;p32"/>
          <p:cNvSpPr txBox="1">
            <a:spLocks noGrp="1"/>
          </p:cNvSpPr>
          <p:nvPr>
            <p:ph type="body" idx="1"/>
          </p:nvPr>
        </p:nvSpPr>
        <p:spPr>
          <a:xfrm>
            <a:off x="311700" y="1840800"/>
            <a:ext cx="8520600" cy="27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Bookman Old Style"/>
                <a:ea typeface="Bookman Old Style"/>
                <a:cs typeface="Bookman Old Style"/>
                <a:sym typeface="Bookman Old Style"/>
              </a:rPr>
              <a:t>On receiving the SMS. Note the time received</a:t>
            </a:r>
            <a:endParaRPr>
              <a:solidFill>
                <a:srgbClr val="000000"/>
              </a:solidFill>
              <a:latin typeface="Bookman Old Style"/>
              <a:ea typeface="Bookman Old Style"/>
              <a:cs typeface="Bookman Old Style"/>
              <a:sym typeface="Bookman Old Style"/>
            </a:endParaRPr>
          </a:p>
          <a:p>
            <a:pPr marL="0" lvl="0" indent="0" algn="l" rtl="0">
              <a:spcBef>
                <a:spcPts val="1600"/>
              </a:spcBef>
              <a:spcAft>
                <a:spcPts val="0"/>
              </a:spcAft>
              <a:buNone/>
            </a:pPr>
            <a:r>
              <a:rPr lang="en">
                <a:solidFill>
                  <a:srgbClr val="000000"/>
                </a:solidFill>
                <a:latin typeface="Bookman Old Style"/>
                <a:ea typeface="Bookman Old Style"/>
                <a:cs typeface="Bookman Old Style"/>
                <a:sym typeface="Bookman Old Style"/>
              </a:rPr>
              <a:t>Call the person</a:t>
            </a:r>
            <a:endParaRPr>
              <a:solidFill>
                <a:srgbClr val="000000"/>
              </a:solidFill>
              <a:latin typeface="Bookman Old Style"/>
              <a:ea typeface="Bookman Old Style"/>
              <a:cs typeface="Bookman Old Style"/>
              <a:sym typeface="Bookman Old Style"/>
            </a:endParaRPr>
          </a:p>
          <a:p>
            <a:pPr marL="0" lvl="0" indent="0" algn="l" rtl="0">
              <a:spcBef>
                <a:spcPts val="1600"/>
              </a:spcBef>
              <a:spcAft>
                <a:spcPts val="1600"/>
              </a:spcAft>
              <a:buNone/>
            </a:pPr>
            <a:r>
              <a:rPr lang="en">
                <a:solidFill>
                  <a:srgbClr val="000000"/>
                </a:solidFill>
                <a:latin typeface="Bookman Old Style"/>
                <a:ea typeface="Bookman Old Style"/>
                <a:cs typeface="Bookman Old Style"/>
                <a:sym typeface="Bookman Old Style"/>
              </a:rPr>
              <a:t>Further is the same as a telephonic consult and triage</a:t>
            </a:r>
            <a:endParaRPr>
              <a:solidFill>
                <a:srgbClr val="000000"/>
              </a:solidFill>
              <a:latin typeface="Bookman Old Style"/>
              <a:ea typeface="Bookman Old Style"/>
              <a:cs typeface="Bookman Old Style"/>
              <a:sym typeface="Bookman Old Style"/>
            </a:endParaRPr>
          </a:p>
        </p:txBody>
      </p:sp>
      <p:pic>
        <p:nvPicPr>
          <p:cNvPr id="218" name="Google Shape;218;p32"/>
          <p:cNvPicPr preferRelativeResize="0"/>
          <p:nvPr/>
        </p:nvPicPr>
        <p:blipFill>
          <a:blip r:embed="rId3">
            <a:alphaModFix/>
          </a:blip>
          <a:stretch>
            <a:fillRect/>
          </a:stretch>
        </p:blipFill>
        <p:spPr>
          <a:xfrm>
            <a:off x="8331175" y="152400"/>
            <a:ext cx="666750" cy="6762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3"/>
          <p:cNvSpPr txBox="1">
            <a:spLocks noGrp="1"/>
          </p:cNvSpPr>
          <p:nvPr>
            <p:ph type="title"/>
          </p:nvPr>
        </p:nvSpPr>
        <p:spPr>
          <a:xfrm>
            <a:off x="311700" y="25677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ookman Old Style"/>
                <a:ea typeface="Bookman Old Style"/>
                <a:cs typeface="Bookman Old Style"/>
                <a:sym typeface="Bookman Old Style"/>
              </a:rPr>
              <a:t>Tele-triage: Patient to Doctor: by Chat</a:t>
            </a:r>
            <a:endParaRPr>
              <a:latin typeface="Bookman Old Style"/>
              <a:ea typeface="Bookman Old Style"/>
              <a:cs typeface="Bookman Old Style"/>
              <a:sym typeface="Bookman Old Style"/>
            </a:endParaRPr>
          </a:p>
        </p:txBody>
      </p:sp>
      <p:sp>
        <p:nvSpPr>
          <p:cNvPr id="224" name="Google Shape;224;p33"/>
          <p:cNvSpPr txBox="1">
            <a:spLocks noGrp="1"/>
          </p:cNvSpPr>
          <p:nvPr>
            <p:ph type="body" idx="1"/>
          </p:nvPr>
        </p:nvSpPr>
        <p:spPr>
          <a:xfrm>
            <a:off x="311700" y="1602075"/>
            <a:ext cx="8520600" cy="303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Bookman Old Style"/>
                <a:ea typeface="Bookman Old Style"/>
                <a:cs typeface="Bookman Old Style"/>
                <a:sym typeface="Bookman Old Style"/>
              </a:rPr>
              <a:t>On receiving the Chat. Note the time received</a:t>
            </a:r>
            <a:endParaRPr>
              <a:solidFill>
                <a:srgbClr val="000000"/>
              </a:solidFill>
              <a:latin typeface="Bookman Old Style"/>
              <a:ea typeface="Bookman Old Style"/>
              <a:cs typeface="Bookman Old Style"/>
              <a:sym typeface="Bookman Old Style"/>
            </a:endParaRPr>
          </a:p>
          <a:p>
            <a:pPr marL="0" lvl="0" indent="0" algn="l" rtl="0">
              <a:spcBef>
                <a:spcPts val="1600"/>
              </a:spcBef>
              <a:spcAft>
                <a:spcPts val="0"/>
              </a:spcAft>
              <a:buNone/>
            </a:pPr>
            <a:r>
              <a:rPr lang="en">
                <a:solidFill>
                  <a:srgbClr val="000000"/>
                </a:solidFill>
                <a:latin typeface="Bookman Old Style"/>
                <a:ea typeface="Bookman Old Style"/>
                <a:cs typeface="Bookman Old Style"/>
                <a:sym typeface="Bookman Old Style"/>
              </a:rPr>
              <a:t>Call the person</a:t>
            </a:r>
            <a:endParaRPr>
              <a:solidFill>
                <a:srgbClr val="000000"/>
              </a:solidFill>
              <a:latin typeface="Bookman Old Style"/>
              <a:ea typeface="Bookman Old Style"/>
              <a:cs typeface="Bookman Old Style"/>
              <a:sym typeface="Bookman Old Style"/>
            </a:endParaRPr>
          </a:p>
          <a:p>
            <a:pPr marL="0" lvl="0" indent="0" algn="l" rtl="0">
              <a:spcBef>
                <a:spcPts val="1600"/>
              </a:spcBef>
              <a:spcAft>
                <a:spcPts val="0"/>
              </a:spcAft>
              <a:buNone/>
            </a:pPr>
            <a:r>
              <a:rPr lang="en">
                <a:solidFill>
                  <a:srgbClr val="000000"/>
                </a:solidFill>
                <a:latin typeface="Bookman Old Style"/>
                <a:ea typeface="Bookman Old Style"/>
                <a:cs typeface="Bookman Old Style"/>
                <a:sym typeface="Bookman Old Style"/>
              </a:rPr>
              <a:t>Further is the same as a telephonic consult and triage</a:t>
            </a:r>
            <a:endParaRPr>
              <a:solidFill>
                <a:srgbClr val="000000"/>
              </a:solidFill>
              <a:latin typeface="Bookman Old Style"/>
              <a:ea typeface="Bookman Old Style"/>
              <a:cs typeface="Bookman Old Style"/>
              <a:sym typeface="Bookman Old Style"/>
            </a:endParaRPr>
          </a:p>
          <a:p>
            <a:pPr marL="0" lvl="0" indent="0" algn="l" rtl="0">
              <a:spcBef>
                <a:spcPts val="1600"/>
              </a:spcBef>
              <a:spcAft>
                <a:spcPts val="0"/>
              </a:spcAft>
              <a:buNone/>
            </a:pPr>
            <a:r>
              <a:rPr lang="en">
                <a:solidFill>
                  <a:srgbClr val="000000"/>
                </a:solidFill>
                <a:latin typeface="Bookman Old Style"/>
                <a:ea typeface="Bookman Old Style"/>
                <a:cs typeface="Bookman Old Style"/>
                <a:sym typeface="Bookman Old Style"/>
              </a:rPr>
              <a:t>The person can also share documents and tests on chat to help you with the diagnosis</a:t>
            </a:r>
            <a:endParaRPr>
              <a:solidFill>
                <a:srgbClr val="000000"/>
              </a:solidFill>
              <a:latin typeface="Bookman Old Style"/>
              <a:ea typeface="Bookman Old Style"/>
              <a:cs typeface="Bookman Old Style"/>
              <a:sym typeface="Bookman Old Style"/>
            </a:endParaRPr>
          </a:p>
          <a:p>
            <a:pPr marL="0" lvl="0" indent="0" algn="l" rtl="0">
              <a:spcBef>
                <a:spcPts val="1600"/>
              </a:spcBef>
              <a:spcAft>
                <a:spcPts val="1600"/>
              </a:spcAft>
              <a:buNone/>
            </a:pPr>
            <a:endParaRPr>
              <a:latin typeface="Bookman Old Style"/>
              <a:ea typeface="Bookman Old Style"/>
              <a:cs typeface="Bookman Old Style"/>
              <a:sym typeface="Bookman Old Style"/>
            </a:endParaRPr>
          </a:p>
        </p:txBody>
      </p:sp>
      <p:pic>
        <p:nvPicPr>
          <p:cNvPr id="225" name="Google Shape;225;p33"/>
          <p:cNvPicPr preferRelativeResize="0"/>
          <p:nvPr/>
        </p:nvPicPr>
        <p:blipFill>
          <a:blip r:embed="rId3">
            <a:alphaModFix/>
          </a:blip>
          <a:stretch>
            <a:fillRect/>
          </a:stretch>
        </p:blipFill>
        <p:spPr>
          <a:xfrm>
            <a:off x="8331175" y="152400"/>
            <a:ext cx="666750" cy="6762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4"/>
          <p:cNvSpPr txBox="1">
            <a:spLocks noGrp="1"/>
          </p:cNvSpPr>
          <p:nvPr>
            <p:ph type="title"/>
          </p:nvPr>
        </p:nvSpPr>
        <p:spPr>
          <a:xfrm>
            <a:off x="185200" y="22107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ookman Old Style"/>
                <a:ea typeface="Bookman Old Style"/>
                <a:cs typeface="Bookman Old Style"/>
                <a:sym typeface="Bookman Old Style"/>
              </a:rPr>
              <a:t>Tele-triage: Patient to Doctor: by Video-chat</a:t>
            </a:r>
            <a:endParaRPr>
              <a:latin typeface="Bookman Old Style"/>
              <a:ea typeface="Bookman Old Style"/>
              <a:cs typeface="Bookman Old Style"/>
              <a:sym typeface="Bookman Old Style"/>
            </a:endParaRPr>
          </a:p>
        </p:txBody>
      </p:sp>
      <p:sp>
        <p:nvSpPr>
          <p:cNvPr id="231" name="Google Shape;231;p34"/>
          <p:cNvSpPr txBox="1">
            <a:spLocks noGrp="1"/>
          </p:cNvSpPr>
          <p:nvPr>
            <p:ph type="body" idx="1"/>
          </p:nvPr>
        </p:nvSpPr>
        <p:spPr>
          <a:xfrm>
            <a:off x="295125" y="1494225"/>
            <a:ext cx="8586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latin typeface="Bookman Old Style"/>
                <a:ea typeface="Bookman Old Style"/>
                <a:cs typeface="Bookman Old Style"/>
                <a:sym typeface="Bookman Old Style"/>
              </a:rPr>
              <a:t>The doctor has to be well dressed and presentable (including the surroundings) to accept a video chat</a:t>
            </a:r>
            <a:endParaRPr dirty="0">
              <a:solidFill>
                <a:srgbClr val="000000"/>
              </a:solidFill>
              <a:latin typeface="Bookman Old Style"/>
              <a:ea typeface="Bookman Old Style"/>
              <a:cs typeface="Bookman Old Style"/>
              <a:sym typeface="Bookman Old Style"/>
            </a:endParaRPr>
          </a:p>
          <a:p>
            <a:pPr marL="0" lvl="0" indent="0" algn="l" rtl="0">
              <a:spcBef>
                <a:spcPts val="1600"/>
              </a:spcBef>
              <a:spcAft>
                <a:spcPts val="0"/>
              </a:spcAft>
              <a:buNone/>
            </a:pPr>
            <a:r>
              <a:rPr lang="en" dirty="0">
                <a:solidFill>
                  <a:srgbClr val="000000"/>
                </a:solidFill>
                <a:latin typeface="Bookman Old Style"/>
                <a:ea typeface="Bookman Old Style"/>
                <a:cs typeface="Bookman Old Style"/>
                <a:sym typeface="Bookman Old Style"/>
              </a:rPr>
              <a:t>On receiving the Chat. Note the time received</a:t>
            </a:r>
            <a:endParaRPr dirty="0">
              <a:solidFill>
                <a:srgbClr val="000000"/>
              </a:solidFill>
              <a:latin typeface="Bookman Old Style"/>
              <a:ea typeface="Bookman Old Style"/>
              <a:cs typeface="Bookman Old Style"/>
              <a:sym typeface="Bookman Old Style"/>
            </a:endParaRPr>
          </a:p>
          <a:p>
            <a:pPr marL="0" lvl="0" indent="0" algn="l" rtl="0">
              <a:spcBef>
                <a:spcPts val="1600"/>
              </a:spcBef>
              <a:spcAft>
                <a:spcPts val="0"/>
              </a:spcAft>
              <a:buNone/>
            </a:pPr>
            <a:r>
              <a:rPr lang="en" dirty="0">
                <a:solidFill>
                  <a:srgbClr val="000000"/>
                </a:solidFill>
                <a:latin typeface="Bookman Old Style"/>
                <a:ea typeface="Bookman Old Style"/>
                <a:cs typeface="Bookman Old Style"/>
                <a:sym typeface="Bookman Old Style"/>
              </a:rPr>
              <a:t>You can view the patient’s face as also respiratory rate</a:t>
            </a:r>
            <a:endParaRPr dirty="0">
              <a:solidFill>
                <a:srgbClr val="000000"/>
              </a:solidFill>
              <a:latin typeface="Bookman Old Style"/>
              <a:ea typeface="Bookman Old Style"/>
              <a:cs typeface="Bookman Old Style"/>
              <a:sym typeface="Bookman Old Style"/>
            </a:endParaRPr>
          </a:p>
          <a:p>
            <a:pPr marL="0" lvl="0" indent="0" algn="l" rtl="0">
              <a:spcBef>
                <a:spcPts val="1600"/>
              </a:spcBef>
              <a:spcAft>
                <a:spcPts val="0"/>
              </a:spcAft>
              <a:buNone/>
            </a:pPr>
            <a:r>
              <a:rPr lang="en" dirty="0">
                <a:solidFill>
                  <a:srgbClr val="000000"/>
                </a:solidFill>
                <a:latin typeface="Bookman Old Style"/>
                <a:ea typeface="Bookman Old Style"/>
                <a:cs typeface="Bookman Old Style"/>
                <a:sym typeface="Bookman Old Style"/>
              </a:rPr>
              <a:t>The person can also share documents and tests on chat to help you with the diagnosis</a:t>
            </a:r>
            <a:endParaRPr dirty="0">
              <a:solidFill>
                <a:srgbClr val="000000"/>
              </a:solidFill>
              <a:latin typeface="Bookman Old Style"/>
              <a:ea typeface="Bookman Old Style"/>
              <a:cs typeface="Bookman Old Style"/>
              <a:sym typeface="Bookman Old Style"/>
            </a:endParaRPr>
          </a:p>
          <a:p>
            <a:pPr marL="0" lvl="0" indent="0" algn="l" rtl="0">
              <a:spcBef>
                <a:spcPts val="1600"/>
              </a:spcBef>
              <a:spcAft>
                <a:spcPts val="0"/>
              </a:spcAft>
              <a:buNone/>
            </a:pPr>
            <a:r>
              <a:rPr lang="en" dirty="0">
                <a:solidFill>
                  <a:srgbClr val="000000"/>
                </a:solidFill>
                <a:latin typeface="Bookman Old Style"/>
                <a:ea typeface="Bookman Old Style"/>
                <a:cs typeface="Bookman Old Style"/>
                <a:sym typeface="Bookman Old Style"/>
              </a:rPr>
              <a:t>Further is the same as a telephonic consult and triage</a:t>
            </a:r>
            <a:endParaRPr dirty="0">
              <a:solidFill>
                <a:srgbClr val="000000"/>
              </a:solidFill>
              <a:latin typeface="Bookman Old Style"/>
              <a:ea typeface="Bookman Old Style"/>
              <a:cs typeface="Bookman Old Style"/>
              <a:sym typeface="Bookman Old Style"/>
            </a:endParaRPr>
          </a:p>
          <a:p>
            <a:pPr marL="0" lvl="0" indent="0" algn="l" rtl="0">
              <a:spcBef>
                <a:spcPts val="1600"/>
              </a:spcBef>
              <a:spcAft>
                <a:spcPts val="1600"/>
              </a:spcAft>
              <a:buNone/>
            </a:pPr>
            <a:endParaRPr dirty="0">
              <a:latin typeface="Bookman Old Style"/>
              <a:ea typeface="Bookman Old Style"/>
              <a:cs typeface="Bookman Old Style"/>
              <a:sym typeface="Bookman Old Style"/>
            </a:endParaRPr>
          </a:p>
        </p:txBody>
      </p:sp>
      <p:pic>
        <p:nvPicPr>
          <p:cNvPr id="232" name="Google Shape;232;p34"/>
          <p:cNvPicPr preferRelativeResize="0"/>
          <p:nvPr/>
        </p:nvPicPr>
        <p:blipFill>
          <a:blip r:embed="rId3">
            <a:alphaModFix/>
          </a:blip>
          <a:stretch>
            <a:fillRect/>
          </a:stretch>
        </p:blipFill>
        <p:spPr>
          <a:xfrm>
            <a:off x="8331175" y="152400"/>
            <a:ext cx="666750" cy="6762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1">
                                            <p:txEl>
                                              <p:pRg st="0" end="0"/>
                                            </p:txEl>
                                          </p:spTgt>
                                        </p:tgtEl>
                                        <p:attrNameLst>
                                          <p:attrName>style.visibility</p:attrName>
                                        </p:attrNameLst>
                                      </p:cBhvr>
                                      <p:to>
                                        <p:strVal val="visible"/>
                                      </p:to>
                                    </p:set>
                                    <p:animEffect transition="in" filter="fade">
                                      <p:cBhvr>
                                        <p:cTn id="7" dur="500"/>
                                        <p:tgtEl>
                                          <p:spTgt spid="2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1">
                                            <p:txEl>
                                              <p:pRg st="1" end="1"/>
                                            </p:txEl>
                                          </p:spTgt>
                                        </p:tgtEl>
                                        <p:attrNameLst>
                                          <p:attrName>style.visibility</p:attrName>
                                        </p:attrNameLst>
                                      </p:cBhvr>
                                      <p:to>
                                        <p:strVal val="visible"/>
                                      </p:to>
                                    </p:set>
                                    <p:animEffect transition="in" filter="fade">
                                      <p:cBhvr>
                                        <p:cTn id="12" dur="500"/>
                                        <p:tgtEl>
                                          <p:spTgt spid="2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1">
                                            <p:txEl>
                                              <p:pRg st="2" end="2"/>
                                            </p:txEl>
                                          </p:spTgt>
                                        </p:tgtEl>
                                        <p:attrNameLst>
                                          <p:attrName>style.visibility</p:attrName>
                                        </p:attrNameLst>
                                      </p:cBhvr>
                                      <p:to>
                                        <p:strVal val="visible"/>
                                      </p:to>
                                    </p:set>
                                    <p:animEffect transition="in" filter="fade">
                                      <p:cBhvr>
                                        <p:cTn id="17" dur="500"/>
                                        <p:tgtEl>
                                          <p:spTgt spid="2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1">
                                            <p:txEl>
                                              <p:pRg st="3" end="3"/>
                                            </p:txEl>
                                          </p:spTgt>
                                        </p:tgtEl>
                                        <p:attrNameLst>
                                          <p:attrName>style.visibility</p:attrName>
                                        </p:attrNameLst>
                                      </p:cBhvr>
                                      <p:to>
                                        <p:strVal val="visible"/>
                                      </p:to>
                                    </p:set>
                                    <p:animEffect transition="in" filter="fade">
                                      <p:cBhvr>
                                        <p:cTn id="22" dur="500"/>
                                        <p:tgtEl>
                                          <p:spTgt spid="2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1">
                                            <p:txEl>
                                              <p:pRg st="4" end="4"/>
                                            </p:txEl>
                                          </p:spTgt>
                                        </p:tgtEl>
                                        <p:attrNameLst>
                                          <p:attrName>style.visibility</p:attrName>
                                        </p:attrNameLst>
                                      </p:cBhvr>
                                      <p:to>
                                        <p:strVal val="visible"/>
                                      </p:to>
                                    </p:set>
                                    <p:animEffect transition="in" filter="fade">
                                      <p:cBhvr>
                                        <p:cTn id="27" dur="500"/>
                                        <p:tgtEl>
                                          <p:spTgt spid="2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6"/>
          <p:cNvSpPr txBox="1">
            <a:spLocks noGrp="1"/>
          </p:cNvSpPr>
          <p:nvPr>
            <p:ph type="title"/>
          </p:nvPr>
        </p:nvSpPr>
        <p:spPr>
          <a:xfrm>
            <a:off x="311700" y="22075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ookman Old Style"/>
                <a:ea typeface="Bookman Old Style"/>
                <a:cs typeface="Bookman Old Style"/>
                <a:sym typeface="Bookman Old Style"/>
              </a:rPr>
              <a:t>Scenario 2:</a:t>
            </a:r>
            <a:endParaRPr>
              <a:latin typeface="Bookman Old Style"/>
              <a:ea typeface="Bookman Old Style"/>
              <a:cs typeface="Bookman Old Style"/>
              <a:sym typeface="Bookman Old Style"/>
            </a:endParaRPr>
          </a:p>
          <a:p>
            <a:pPr marL="0" lvl="0" indent="0" algn="l" rtl="0">
              <a:spcBef>
                <a:spcPts val="0"/>
              </a:spcBef>
              <a:spcAft>
                <a:spcPts val="0"/>
              </a:spcAft>
              <a:buNone/>
            </a:pPr>
            <a:r>
              <a:rPr lang="en">
                <a:latin typeface="Bookman Old Style"/>
                <a:ea typeface="Bookman Old Style"/>
                <a:cs typeface="Bookman Old Style"/>
                <a:sym typeface="Bookman Old Style"/>
              </a:rPr>
              <a:t>Tele-triage: Caregiver/guardian to Doctor</a:t>
            </a:r>
            <a:endParaRPr>
              <a:latin typeface="Bookman Old Style"/>
              <a:ea typeface="Bookman Old Style"/>
              <a:cs typeface="Bookman Old Style"/>
              <a:sym typeface="Bookman Old Style"/>
            </a:endParaRPr>
          </a:p>
        </p:txBody>
      </p:sp>
      <p:sp>
        <p:nvSpPr>
          <p:cNvPr id="245" name="Google Shape;245;p36"/>
          <p:cNvSpPr txBox="1">
            <a:spLocks noGrp="1"/>
          </p:cNvSpPr>
          <p:nvPr>
            <p:ph type="body" idx="1"/>
          </p:nvPr>
        </p:nvSpPr>
        <p:spPr>
          <a:xfrm>
            <a:off x="311700" y="2072850"/>
            <a:ext cx="8520600" cy="285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latin typeface="Bookman Old Style"/>
                <a:ea typeface="Bookman Old Style"/>
                <a:cs typeface="Bookman Old Style"/>
                <a:sym typeface="Bookman Old Style"/>
              </a:rPr>
              <a:t>This Triage is similar to that of a patient call tele-triage</a:t>
            </a:r>
            <a:endParaRPr dirty="0">
              <a:solidFill>
                <a:srgbClr val="000000"/>
              </a:solidFill>
              <a:latin typeface="Bookman Old Style"/>
              <a:ea typeface="Bookman Old Style"/>
              <a:cs typeface="Bookman Old Style"/>
              <a:sym typeface="Bookman Old Style"/>
            </a:endParaRPr>
          </a:p>
          <a:p>
            <a:pPr marL="0" lvl="0" indent="0" algn="l" rtl="0">
              <a:spcBef>
                <a:spcPts val="1600"/>
              </a:spcBef>
              <a:spcAft>
                <a:spcPts val="0"/>
              </a:spcAft>
              <a:buNone/>
            </a:pPr>
            <a:r>
              <a:rPr lang="en" dirty="0">
                <a:solidFill>
                  <a:srgbClr val="000000"/>
                </a:solidFill>
                <a:latin typeface="Bookman Old Style"/>
                <a:ea typeface="Bookman Old Style"/>
                <a:cs typeface="Bookman Old Style"/>
                <a:sym typeface="Bookman Old Style"/>
              </a:rPr>
              <a:t>In addition it is important to take down details  of the caregiver AND patient and record them both in the case sheet. </a:t>
            </a:r>
            <a:endParaRPr dirty="0">
              <a:solidFill>
                <a:srgbClr val="000000"/>
              </a:solidFill>
              <a:latin typeface="Bookman Old Style"/>
              <a:ea typeface="Bookman Old Style"/>
              <a:cs typeface="Bookman Old Style"/>
              <a:sym typeface="Bookman Old Style"/>
            </a:endParaRPr>
          </a:p>
          <a:p>
            <a:pPr marL="0" lvl="0" indent="0" algn="l" rtl="0">
              <a:spcBef>
                <a:spcPts val="1600"/>
              </a:spcBef>
              <a:spcAft>
                <a:spcPts val="0"/>
              </a:spcAft>
              <a:buNone/>
            </a:pPr>
            <a:r>
              <a:rPr lang="en" dirty="0">
                <a:solidFill>
                  <a:srgbClr val="000000"/>
                </a:solidFill>
                <a:latin typeface="Bookman Old Style"/>
                <a:ea typeface="Bookman Old Style"/>
                <a:cs typeface="Bookman Old Style"/>
                <a:sym typeface="Bookman Old Style"/>
              </a:rPr>
              <a:t>Details of the caregiver to be collected: full name, phone, relationship to the patient, address (if different from patient)</a:t>
            </a:r>
            <a:endParaRPr dirty="0">
              <a:solidFill>
                <a:srgbClr val="000000"/>
              </a:solidFill>
              <a:latin typeface="Bookman Old Style"/>
              <a:ea typeface="Bookman Old Style"/>
              <a:cs typeface="Bookman Old Style"/>
              <a:sym typeface="Bookman Old Style"/>
            </a:endParaRPr>
          </a:p>
          <a:p>
            <a:pPr marL="0" lvl="0" indent="0" algn="l" rtl="0">
              <a:spcBef>
                <a:spcPts val="1600"/>
              </a:spcBef>
              <a:spcAft>
                <a:spcPts val="0"/>
              </a:spcAft>
              <a:buNone/>
            </a:pPr>
            <a:r>
              <a:rPr lang="en" dirty="0">
                <a:solidFill>
                  <a:srgbClr val="000000"/>
                </a:solidFill>
                <a:latin typeface="Bookman Old Style"/>
                <a:ea typeface="Bookman Old Style"/>
                <a:cs typeface="Bookman Old Style"/>
                <a:sym typeface="Bookman Old Style"/>
              </a:rPr>
              <a:t>The rest is similar to patient tele-triage</a:t>
            </a:r>
            <a:endParaRPr dirty="0">
              <a:solidFill>
                <a:srgbClr val="000000"/>
              </a:solidFill>
              <a:latin typeface="Bookman Old Style"/>
              <a:ea typeface="Bookman Old Style"/>
              <a:cs typeface="Bookman Old Style"/>
              <a:sym typeface="Bookman Old Style"/>
            </a:endParaRPr>
          </a:p>
          <a:p>
            <a:pPr marL="0" lvl="0" indent="0" algn="l" rtl="0">
              <a:spcBef>
                <a:spcPts val="1600"/>
              </a:spcBef>
              <a:spcAft>
                <a:spcPts val="1600"/>
              </a:spcAft>
              <a:buNone/>
            </a:pPr>
            <a:endParaRPr dirty="0">
              <a:latin typeface="Bookman Old Style"/>
              <a:ea typeface="Bookman Old Style"/>
              <a:cs typeface="Bookman Old Style"/>
              <a:sym typeface="Bookman Old Style"/>
            </a:endParaRPr>
          </a:p>
        </p:txBody>
      </p:sp>
      <p:pic>
        <p:nvPicPr>
          <p:cNvPr id="246" name="Google Shape;246;p36"/>
          <p:cNvPicPr preferRelativeResize="0"/>
          <p:nvPr/>
        </p:nvPicPr>
        <p:blipFill>
          <a:blip r:embed="rId3">
            <a:alphaModFix/>
          </a:blip>
          <a:stretch>
            <a:fillRect/>
          </a:stretch>
        </p:blipFill>
        <p:spPr>
          <a:xfrm>
            <a:off x="8331175" y="152400"/>
            <a:ext cx="666750" cy="6762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
                                            <p:txEl>
                                              <p:pRg st="0" end="0"/>
                                            </p:txEl>
                                          </p:spTgt>
                                        </p:tgtEl>
                                        <p:attrNameLst>
                                          <p:attrName>style.visibility</p:attrName>
                                        </p:attrNameLst>
                                      </p:cBhvr>
                                      <p:to>
                                        <p:strVal val="visible"/>
                                      </p:to>
                                    </p:set>
                                    <p:animEffect transition="in" filter="fade">
                                      <p:cBhvr>
                                        <p:cTn id="7" dur="500"/>
                                        <p:tgtEl>
                                          <p:spTgt spid="2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5">
                                            <p:txEl>
                                              <p:pRg st="1" end="1"/>
                                            </p:txEl>
                                          </p:spTgt>
                                        </p:tgtEl>
                                        <p:attrNameLst>
                                          <p:attrName>style.visibility</p:attrName>
                                        </p:attrNameLst>
                                      </p:cBhvr>
                                      <p:to>
                                        <p:strVal val="visible"/>
                                      </p:to>
                                    </p:set>
                                    <p:animEffect transition="in" filter="fade">
                                      <p:cBhvr>
                                        <p:cTn id="12" dur="500"/>
                                        <p:tgtEl>
                                          <p:spTgt spid="2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5">
                                            <p:txEl>
                                              <p:pRg st="2" end="2"/>
                                            </p:txEl>
                                          </p:spTgt>
                                        </p:tgtEl>
                                        <p:attrNameLst>
                                          <p:attrName>style.visibility</p:attrName>
                                        </p:attrNameLst>
                                      </p:cBhvr>
                                      <p:to>
                                        <p:strVal val="visible"/>
                                      </p:to>
                                    </p:set>
                                    <p:animEffect transition="in" filter="fade">
                                      <p:cBhvr>
                                        <p:cTn id="17" dur="500"/>
                                        <p:tgtEl>
                                          <p:spTgt spid="2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5">
                                            <p:txEl>
                                              <p:pRg st="3" end="3"/>
                                            </p:txEl>
                                          </p:spTgt>
                                        </p:tgtEl>
                                        <p:attrNameLst>
                                          <p:attrName>style.visibility</p:attrName>
                                        </p:attrNameLst>
                                      </p:cBhvr>
                                      <p:to>
                                        <p:strVal val="visible"/>
                                      </p:to>
                                    </p:set>
                                    <p:animEffect transition="in" filter="fade">
                                      <p:cBhvr>
                                        <p:cTn id="22" dur="500"/>
                                        <p:tgtEl>
                                          <p:spTgt spid="24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title"/>
          </p:nvPr>
        </p:nvSpPr>
        <p:spPr>
          <a:xfrm>
            <a:off x="311700" y="84325"/>
            <a:ext cx="8520600" cy="72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latin typeface="Bookman Old Style"/>
                <a:ea typeface="Bookman Old Style"/>
                <a:cs typeface="Bookman Old Style"/>
                <a:sym typeface="Bookman Old Style"/>
              </a:rPr>
              <a:t>Scenario 3:</a:t>
            </a:r>
            <a:endParaRPr sz="2800" dirty="0">
              <a:latin typeface="Bookman Old Style"/>
              <a:ea typeface="Bookman Old Style"/>
              <a:cs typeface="Bookman Old Style"/>
              <a:sym typeface="Bookman Old Style"/>
            </a:endParaRPr>
          </a:p>
          <a:p>
            <a:pPr marL="0" lvl="0" indent="0" algn="l" rtl="0">
              <a:spcBef>
                <a:spcPts val="0"/>
              </a:spcBef>
              <a:spcAft>
                <a:spcPts val="0"/>
              </a:spcAft>
              <a:buNone/>
            </a:pPr>
            <a:r>
              <a:rPr lang="en" sz="2400" dirty="0">
                <a:latin typeface="Bookman Old Style"/>
                <a:ea typeface="Bookman Old Style"/>
                <a:cs typeface="Bookman Old Style"/>
                <a:sym typeface="Bookman Old Style"/>
              </a:rPr>
              <a:t>Tele-triage: Medical Assistant (Health worker) to Doctor</a:t>
            </a:r>
            <a:endParaRPr sz="2400" dirty="0">
              <a:latin typeface="Bookman Old Style"/>
              <a:ea typeface="Bookman Old Style"/>
              <a:cs typeface="Bookman Old Style"/>
              <a:sym typeface="Bookman Old Style"/>
            </a:endParaRPr>
          </a:p>
        </p:txBody>
      </p:sp>
      <p:sp>
        <p:nvSpPr>
          <p:cNvPr id="252" name="Google Shape;252;p37"/>
          <p:cNvSpPr txBox="1">
            <a:spLocks noGrp="1"/>
          </p:cNvSpPr>
          <p:nvPr>
            <p:ph type="body" idx="1"/>
          </p:nvPr>
        </p:nvSpPr>
        <p:spPr>
          <a:xfrm>
            <a:off x="477325" y="1338943"/>
            <a:ext cx="8520600" cy="33723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000000"/>
                </a:solidFill>
                <a:latin typeface="Bookman Old Style"/>
                <a:ea typeface="Bookman Old Style"/>
                <a:cs typeface="Bookman Old Style"/>
                <a:sym typeface="Bookman Old Style"/>
              </a:rPr>
              <a:t>Here the patient is first seen by a local medical assistant.</a:t>
            </a:r>
            <a:endParaRPr sz="1600" dirty="0">
              <a:solidFill>
                <a:srgbClr val="000000"/>
              </a:solidFill>
              <a:latin typeface="Bookman Old Style"/>
              <a:ea typeface="Bookman Old Style"/>
              <a:cs typeface="Bookman Old Style"/>
              <a:sym typeface="Bookman Old Style"/>
            </a:endParaRPr>
          </a:p>
          <a:p>
            <a:pPr marL="0" lvl="0" indent="0" algn="l" rtl="0">
              <a:spcBef>
                <a:spcPts val="1600"/>
              </a:spcBef>
              <a:spcAft>
                <a:spcPts val="0"/>
              </a:spcAft>
              <a:buNone/>
            </a:pPr>
            <a:r>
              <a:rPr lang="en" sz="1600" dirty="0">
                <a:solidFill>
                  <a:srgbClr val="000000"/>
                </a:solidFill>
                <a:latin typeface="Bookman Old Style"/>
                <a:ea typeface="Bookman Old Style"/>
                <a:cs typeface="Bookman Old Style"/>
                <a:sym typeface="Bookman Old Style"/>
              </a:rPr>
              <a:t>It is important to take down details  of the medical assistant AND patient and record them both in the case sheet. </a:t>
            </a:r>
            <a:endParaRPr sz="1600" dirty="0">
              <a:solidFill>
                <a:srgbClr val="000000"/>
              </a:solidFill>
              <a:latin typeface="Bookman Old Style"/>
              <a:ea typeface="Bookman Old Style"/>
              <a:cs typeface="Bookman Old Style"/>
              <a:sym typeface="Bookman Old Style"/>
            </a:endParaRPr>
          </a:p>
          <a:p>
            <a:pPr marL="0" lvl="0" indent="0" algn="l" rtl="0">
              <a:spcBef>
                <a:spcPts val="1600"/>
              </a:spcBef>
              <a:spcAft>
                <a:spcPts val="0"/>
              </a:spcAft>
              <a:buNone/>
            </a:pPr>
            <a:r>
              <a:rPr lang="en" sz="1600" dirty="0">
                <a:solidFill>
                  <a:srgbClr val="000000"/>
                </a:solidFill>
                <a:latin typeface="Bookman Old Style"/>
                <a:ea typeface="Bookman Old Style"/>
                <a:cs typeface="Bookman Old Style"/>
                <a:sym typeface="Bookman Old Style"/>
              </a:rPr>
              <a:t>Details of the med asst to be collected: full name, phone, address, Employee ID (if available)</a:t>
            </a:r>
            <a:endParaRPr sz="1600" dirty="0">
              <a:solidFill>
                <a:srgbClr val="000000"/>
              </a:solidFill>
              <a:latin typeface="Bookman Old Style"/>
              <a:ea typeface="Bookman Old Style"/>
              <a:cs typeface="Bookman Old Style"/>
              <a:sym typeface="Bookman Old Style"/>
            </a:endParaRPr>
          </a:p>
          <a:p>
            <a:pPr marL="0" lvl="0" indent="0" algn="l" rtl="0">
              <a:spcBef>
                <a:spcPts val="1600"/>
              </a:spcBef>
              <a:spcAft>
                <a:spcPts val="0"/>
              </a:spcAft>
              <a:buNone/>
            </a:pPr>
            <a:r>
              <a:rPr lang="en" sz="1600" dirty="0">
                <a:solidFill>
                  <a:srgbClr val="000000"/>
                </a:solidFill>
                <a:latin typeface="Bookman Old Style"/>
                <a:ea typeface="Bookman Old Style"/>
                <a:cs typeface="Bookman Old Style"/>
                <a:sym typeface="Bookman Old Style"/>
              </a:rPr>
              <a:t>These interactions are richer since vitals can be collected along with various test results. The local med asst can carry out doctor guided activities like ultrasound, ECG, echocardiography, etc (applies only when interacting with a specialist on referral). In many cases sophisticated software tools are used.(local govt/state rules apply) . The rest is similar to patient tele-triage</a:t>
            </a:r>
            <a:endParaRPr sz="1600" dirty="0">
              <a:solidFill>
                <a:srgbClr val="000000"/>
              </a:solidFill>
              <a:latin typeface="Bookman Old Style"/>
              <a:ea typeface="Bookman Old Style"/>
              <a:cs typeface="Bookman Old Style"/>
              <a:sym typeface="Bookman Old Style"/>
            </a:endParaRPr>
          </a:p>
          <a:p>
            <a:pPr marL="0" lvl="0" indent="0" algn="l" rtl="0">
              <a:spcBef>
                <a:spcPts val="1600"/>
              </a:spcBef>
              <a:spcAft>
                <a:spcPts val="1600"/>
              </a:spcAft>
              <a:buNone/>
            </a:pPr>
            <a:endParaRPr sz="1600" dirty="0">
              <a:latin typeface="Bookman Old Style"/>
              <a:ea typeface="Bookman Old Style"/>
              <a:cs typeface="Bookman Old Style"/>
              <a:sym typeface="Bookman Old Style"/>
            </a:endParaRPr>
          </a:p>
        </p:txBody>
      </p:sp>
      <p:pic>
        <p:nvPicPr>
          <p:cNvPr id="253" name="Google Shape;253;p37"/>
          <p:cNvPicPr preferRelativeResize="0"/>
          <p:nvPr/>
        </p:nvPicPr>
        <p:blipFill>
          <a:blip r:embed="rId3">
            <a:alphaModFix/>
          </a:blip>
          <a:stretch>
            <a:fillRect/>
          </a:stretch>
        </p:blipFill>
        <p:spPr>
          <a:xfrm>
            <a:off x="8331175" y="152400"/>
            <a:ext cx="666750" cy="6762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2">
                                            <p:txEl>
                                              <p:pRg st="0" end="0"/>
                                            </p:txEl>
                                          </p:spTgt>
                                        </p:tgtEl>
                                        <p:attrNameLst>
                                          <p:attrName>style.visibility</p:attrName>
                                        </p:attrNameLst>
                                      </p:cBhvr>
                                      <p:to>
                                        <p:strVal val="visible"/>
                                      </p:to>
                                    </p:set>
                                    <p:animEffect transition="in" filter="fade">
                                      <p:cBhvr>
                                        <p:cTn id="7" dur="500"/>
                                        <p:tgtEl>
                                          <p:spTgt spid="2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2">
                                            <p:txEl>
                                              <p:pRg st="1" end="1"/>
                                            </p:txEl>
                                          </p:spTgt>
                                        </p:tgtEl>
                                        <p:attrNameLst>
                                          <p:attrName>style.visibility</p:attrName>
                                        </p:attrNameLst>
                                      </p:cBhvr>
                                      <p:to>
                                        <p:strVal val="visible"/>
                                      </p:to>
                                    </p:set>
                                    <p:animEffect transition="in" filter="fade">
                                      <p:cBhvr>
                                        <p:cTn id="12" dur="500"/>
                                        <p:tgtEl>
                                          <p:spTgt spid="2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2">
                                            <p:txEl>
                                              <p:pRg st="2" end="2"/>
                                            </p:txEl>
                                          </p:spTgt>
                                        </p:tgtEl>
                                        <p:attrNameLst>
                                          <p:attrName>style.visibility</p:attrName>
                                        </p:attrNameLst>
                                      </p:cBhvr>
                                      <p:to>
                                        <p:strVal val="visible"/>
                                      </p:to>
                                    </p:set>
                                    <p:animEffect transition="in" filter="fade">
                                      <p:cBhvr>
                                        <p:cTn id="17" dur="500"/>
                                        <p:tgtEl>
                                          <p:spTgt spid="2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2">
                                            <p:txEl>
                                              <p:pRg st="3" end="3"/>
                                            </p:txEl>
                                          </p:spTgt>
                                        </p:tgtEl>
                                        <p:attrNameLst>
                                          <p:attrName>style.visibility</p:attrName>
                                        </p:attrNameLst>
                                      </p:cBhvr>
                                      <p:to>
                                        <p:strVal val="visible"/>
                                      </p:to>
                                    </p:set>
                                    <p:animEffect transition="in" filter="fade">
                                      <p:cBhvr>
                                        <p:cTn id="22" dur="500"/>
                                        <p:tgtEl>
                                          <p:spTgt spid="25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8"/>
          <p:cNvSpPr txBox="1">
            <a:spLocks noGrp="1"/>
          </p:cNvSpPr>
          <p:nvPr>
            <p:ph type="title"/>
          </p:nvPr>
        </p:nvSpPr>
        <p:spPr>
          <a:xfrm>
            <a:off x="3117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ookman Old Style"/>
                <a:ea typeface="Bookman Old Style"/>
                <a:cs typeface="Bookman Old Style"/>
                <a:sym typeface="Bookman Old Style"/>
              </a:rPr>
              <a:t>Protocols for Med Asst (Health worker) manned centers</a:t>
            </a:r>
            <a:endParaRPr>
              <a:latin typeface="Bookman Old Style"/>
              <a:ea typeface="Bookman Old Style"/>
              <a:cs typeface="Bookman Old Style"/>
              <a:sym typeface="Bookman Old Style"/>
            </a:endParaRPr>
          </a:p>
        </p:txBody>
      </p:sp>
      <p:sp>
        <p:nvSpPr>
          <p:cNvPr id="259" name="Google Shape;259;p38"/>
          <p:cNvSpPr txBox="1">
            <a:spLocks noGrp="1"/>
          </p:cNvSpPr>
          <p:nvPr>
            <p:ph type="body" idx="1"/>
          </p:nvPr>
        </p:nvSpPr>
        <p:spPr>
          <a:xfrm>
            <a:off x="236950" y="1143825"/>
            <a:ext cx="8823900" cy="39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rgbClr val="000000"/>
                </a:solidFill>
                <a:latin typeface="Bookman Old Style"/>
                <a:ea typeface="Bookman Old Style"/>
                <a:cs typeface="Bookman Old Style"/>
                <a:sym typeface="Bookman Old Style"/>
              </a:rPr>
              <a:t>All patients reporting should be received and examined as per covid19 protocols</a:t>
            </a:r>
            <a:endParaRPr sz="1400" dirty="0">
              <a:solidFill>
                <a:srgbClr val="000000"/>
              </a:solidFill>
              <a:latin typeface="Bookman Old Style"/>
              <a:ea typeface="Bookman Old Style"/>
              <a:cs typeface="Bookman Old Style"/>
              <a:sym typeface="Bookman Old Style"/>
            </a:endParaRPr>
          </a:p>
          <a:p>
            <a:pPr marL="457200" lvl="0" indent="-317500" algn="l" rtl="0">
              <a:spcBef>
                <a:spcPts val="1600"/>
              </a:spcBef>
              <a:spcAft>
                <a:spcPts val="0"/>
              </a:spcAft>
              <a:buClr>
                <a:srgbClr val="000000"/>
              </a:buClr>
              <a:buSzPts val="1400"/>
              <a:buFont typeface="Bookman Old Style"/>
              <a:buAutoNum type="arabicPeriod"/>
            </a:pPr>
            <a:r>
              <a:rPr lang="en" sz="1400" dirty="0">
                <a:solidFill>
                  <a:srgbClr val="000000"/>
                </a:solidFill>
                <a:latin typeface="Bookman Old Style"/>
                <a:ea typeface="Bookman Old Style"/>
                <a:cs typeface="Bookman Old Style"/>
                <a:sym typeface="Bookman Old Style"/>
              </a:rPr>
              <a:t>Patents to be seated/standing  6 feet apart. Outside seating is better.</a:t>
            </a:r>
            <a:endParaRPr sz="1400" dirty="0">
              <a:solidFill>
                <a:srgbClr val="000000"/>
              </a:solidFill>
              <a:latin typeface="Bookman Old Style"/>
              <a:ea typeface="Bookman Old Style"/>
              <a:cs typeface="Bookman Old Style"/>
              <a:sym typeface="Bookman Old Style"/>
            </a:endParaRPr>
          </a:p>
          <a:p>
            <a:pPr marL="457200" lvl="0" indent="-317500" algn="l" rtl="0">
              <a:spcBef>
                <a:spcPts val="0"/>
              </a:spcBef>
              <a:spcAft>
                <a:spcPts val="0"/>
              </a:spcAft>
              <a:buClr>
                <a:srgbClr val="000000"/>
              </a:buClr>
              <a:buSzPts val="1400"/>
              <a:buFont typeface="Bookman Old Style"/>
              <a:buAutoNum type="arabicPeriod"/>
            </a:pPr>
            <a:r>
              <a:rPr lang="en" sz="1400" dirty="0">
                <a:solidFill>
                  <a:srgbClr val="000000"/>
                </a:solidFill>
                <a:latin typeface="Bookman Old Style"/>
                <a:ea typeface="Bookman Old Style"/>
                <a:cs typeface="Bookman Old Style"/>
                <a:sym typeface="Bookman Old Style"/>
              </a:rPr>
              <a:t>Patient should be made to wash their hands with liquid soap/sanitizer on arrival</a:t>
            </a:r>
            <a:endParaRPr sz="1400" dirty="0">
              <a:solidFill>
                <a:srgbClr val="000000"/>
              </a:solidFill>
              <a:latin typeface="Bookman Old Style"/>
              <a:ea typeface="Bookman Old Style"/>
              <a:cs typeface="Bookman Old Style"/>
              <a:sym typeface="Bookman Old Style"/>
            </a:endParaRPr>
          </a:p>
          <a:p>
            <a:pPr marL="457200" lvl="0" indent="-317500" algn="l" rtl="0">
              <a:spcBef>
                <a:spcPts val="0"/>
              </a:spcBef>
              <a:spcAft>
                <a:spcPts val="0"/>
              </a:spcAft>
              <a:buClr>
                <a:srgbClr val="000000"/>
              </a:buClr>
              <a:buSzPts val="1400"/>
              <a:buFont typeface="Bookman Old Style"/>
              <a:buAutoNum type="arabicPeriod"/>
            </a:pPr>
            <a:r>
              <a:rPr lang="en" sz="1400" dirty="0">
                <a:solidFill>
                  <a:srgbClr val="000000"/>
                </a:solidFill>
                <a:latin typeface="Bookman Old Style"/>
                <a:ea typeface="Bookman Old Style"/>
                <a:cs typeface="Bookman Old Style"/>
                <a:sym typeface="Bookman Old Style"/>
              </a:rPr>
              <a:t>Give a surgical mask to wear (where possible) or cover mouth and nose with a cloth/hankie/pallu</a:t>
            </a:r>
            <a:endParaRPr sz="1400" dirty="0">
              <a:solidFill>
                <a:srgbClr val="000000"/>
              </a:solidFill>
              <a:latin typeface="Bookman Old Style"/>
              <a:ea typeface="Bookman Old Style"/>
              <a:cs typeface="Bookman Old Style"/>
              <a:sym typeface="Bookman Old Style"/>
            </a:endParaRPr>
          </a:p>
          <a:p>
            <a:pPr marL="457200" lvl="0" indent="-317500" algn="l" rtl="0">
              <a:spcBef>
                <a:spcPts val="0"/>
              </a:spcBef>
              <a:spcAft>
                <a:spcPts val="0"/>
              </a:spcAft>
              <a:buClr>
                <a:srgbClr val="000000"/>
              </a:buClr>
              <a:buSzPts val="1400"/>
              <a:buFont typeface="Bookman Old Style"/>
              <a:buAutoNum type="arabicPeriod"/>
            </a:pPr>
            <a:r>
              <a:rPr lang="en" sz="1400" dirty="0">
                <a:solidFill>
                  <a:srgbClr val="000000"/>
                </a:solidFill>
                <a:latin typeface="Bookman Old Style"/>
                <a:ea typeface="Bookman Old Style"/>
                <a:cs typeface="Bookman Old Style"/>
                <a:sym typeface="Bookman Old Style"/>
              </a:rPr>
              <a:t>No interaction to happen between patients</a:t>
            </a:r>
            <a:endParaRPr sz="1400" dirty="0">
              <a:solidFill>
                <a:srgbClr val="000000"/>
              </a:solidFill>
              <a:latin typeface="Bookman Old Style"/>
              <a:ea typeface="Bookman Old Style"/>
              <a:cs typeface="Bookman Old Style"/>
              <a:sym typeface="Bookman Old Style"/>
            </a:endParaRPr>
          </a:p>
          <a:p>
            <a:pPr marL="457200" lvl="0" indent="-317500" algn="l" rtl="0">
              <a:spcBef>
                <a:spcPts val="0"/>
              </a:spcBef>
              <a:spcAft>
                <a:spcPts val="0"/>
              </a:spcAft>
              <a:buClr>
                <a:srgbClr val="000000"/>
              </a:buClr>
              <a:buSzPts val="1400"/>
              <a:buFont typeface="Bookman Old Style"/>
              <a:buAutoNum type="arabicPeriod"/>
            </a:pPr>
            <a:r>
              <a:rPr lang="en" sz="1400" dirty="0">
                <a:solidFill>
                  <a:srgbClr val="000000"/>
                </a:solidFill>
                <a:latin typeface="Bookman Old Style"/>
                <a:ea typeface="Bookman Old Style"/>
                <a:cs typeface="Bookman Old Style"/>
                <a:sym typeface="Bookman Old Style"/>
              </a:rPr>
              <a:t>Med Asst to wear a mask, gloves, eye protectors and gown</a:t>
            </a:r>
            <a:endParaRPr sz="1400" dirty="0">
              <a:solidFill>
                <a:srgbClr val="000000"/>
              </a:solidFill>
              <a:latin typeface="Bookman Old Style"/>
              <a:ea typeface="Bookman Old Style"/>
              <a:cs typeface="Bookman Old Style"/>
              <a:sym typeface="Bookman Old Style"/>
            </a:endParaRPr>
          </a:p>
          <a:p>
            <a:pPr marL="457200" lvl="0" indent="-317500" algn="l" rtl="0">
              <a:spcBef>
                <a:spcPts val="0"/>
              </a:spcBef>
              <a:spcAft>
                <a:spcPts val="0"/>
              </a:spcAft>
              <a:buClr>
                <a:srgbClr val="000000"/>
              </a:buClr>
              <a:buSzPts val="1400"/>
              <a:buFont typeface="Bookman Old Style"/>
              <a:buAutoNum type="arabicPeriod"/>
            </a:pPr>
            <a:r>
              <a:rPr lang="en" sz="1400" dirty="0">
                <a:solidFill>
                  <a:srgbClr val="000000"/>
                </a:solidFill>
                <a:latin typeface="Bookman Old Style"/>
                <a:ea typeface="Bookman Old Style"/>
                <a:cs typeface="Bookman Old Style"/>
                <a:sym typeface="Bookman Old Style"/>
              </a:rPr>
              <a:t>His physical contact with the patient to be kept to a minimum and he will see only one patient at a time (no crowding around by patients)</a:t>
            </a:r>
            <a:endParaRPr sz="1400" dirty="0">
              <a:solidFill>
                <a:srgbClr val="000000"/>
              </a:solidFill>
              <a:latin typeface="Bookman Old Style"/>
              <a:ea typeface="Bookman Old Style"/>
              <a:cs typeface="Bookman Old Style"/>
              <a:sym typeface="Bookman Old Style"/>
            </a:endParaRPr>
          </a:p>
          <a:p>
            <a:pPr marL="457200" lvl="0" indent="-317500" algn="l" rtl="0">
              <a:spcBef>
                <a:spcPts val="0"/>
              </a:spcBef>
              <a:spcAft>
                <a:spcPts val="0"/>
              </a:spcAft>
              <a:buClr>
                <a:srgbClr val="000000"/>
              </a:buClr>
              <a:buSzPts val="1400"/>
              <a:buFont typeface="Bookman Old Style"/>
              <a:buAutoNum type="arabicPeriod"/>
            </a:pPr>
            <a:r>
              <a:rPr lang="en" sz="1400" dirty="0">
                <a:solidFill>
                  <a:srgbClr val="000000"/>
                </a:solidFill>
                <a:latin typeface="Bookman Old Style"/>
                <a:ea typeface="Bookman Old Style"/>
                <a:cs typeface="Bookman Old Style"/>
                <a:sym typeface="Bookman Old Style"/>
              </a:rPr>
              <a:t>Telemedicine indemnity form can be temporarily foregone to avoid infection via fomites. Willingness of the patient for telemed consult will be implicit. (BUT, Click a photo of the patient with thumbs up as proof)</a:t>
            </a:r>
            <a:endParaRPr sz="1400" dirty="0">
              <a:solidFill>
                <a:srgbClr val="000000"/>
              </a:solidFill>
              <a:latin typeface="Bookman Old Style"/>
              <a:ea typeface="Bookman Old Style"/>
              <a:cs typeface="Bookman Old Style"/>
              <a:sym typeface="Bookman Old Style"/>
            </a:endParaRPr>
          </a:p>
          <a:p>
            <a:pPr marL="457200" lvl="0" indent="-317500" algn="l" rtl="0">
              <a:spcBef>
                <a:spcPts val="0"/>
              </a:spcBef>
              <a:spcAft>
                <a:spcPts val="0"/>
              </a:spcAft>
              <a:buClr>
                <a:srgbClr val="000000"/>
              </a:buClr>
              <a:buSzPts val="1400"/>
              <a:buFont typeface="Bookman Old Style"/>
              <a:buAutoNum type="arabicPeriod"/>
            </a:pPr>
            <a:r>
              <a:rPr lang="en" sz="1400" dirty="0">
                <a:solidFill>
                  <a:srgbClr val="000000"/>
                </a:solidFill>
                <a:latin typeface="Bookman Old Style"/>
                <a:ea typeface="Bookman Old Style"/>
                <a:cs typeface="Bookman Old Style"/>
                <a:sym typeface="Bookman Old Style"/>
              </a:rPr>
              <a:t>All equipment to be sterilized as per standard protocols, after each use</a:t>
            </a:r>
            <a:endParaRPr sz="1400" dirty="0">
              <a:solidFill>
                <a:srgbClr val="000000"/>
              </a:solidFill>
              <a:latin typeface="Bookman Old Style"/>
              <a:ea typeface="Bookman Old Style"/>
              <a:cs typeface="Bookman Old Style"/>
              <a:sym typeface="Bookman Old Style"/>
            </a:endParaRPr>
          </a:p>
          <a:p>
            <a:pPr marL="457200" lvl="0" indent="-317500" algn="l" rtl="0">
              <a:spcBef>
                <a:spcPts val="0"/>
              </a:spcBef>
              <a:spcAft>
                <a:spcPts val="0"/>
              </a:spcAft>
              <a:buClr>
                <a:srgbClr val="000000"/>
              </a:buClr>
              <a:buSzPts val="1400"/>
              <a:buFont typeface="Bookman Old Style"/>
              <a:buAutoNum type="arabicPeriod"/>
            </a:pPr>
            <a:r>
              <a:rPr lang="en" sz="1400" dirty="0">
                <a:solidFill>
                  <a:srgbClr val="000000"/>
                </a:solidFill>
                <a:latin typeface="Bookman Old Style"/>
                <a:ea typeface="Bookman Old Style"/>
                <a:cs typeface="Bookman Old Style"/>
                <a:sym typeface="Bookman Old Style"/>
              </a:rPr>
              <a:t>Disposables to be disposed off as per biohazard protocols in vogue (see reference section)</a:t>
            </a:r>
            <a:endParaRPr sz="1400" dirty="0">
              <a:solidFill>
                <a:srgbClr val="000000"/>
              </a:solidFill>
              <a:latin typeface="Bookman Old Style"/>
              <a:ea typeface="Bookman Old Style"/>
              <a:cs typeface="Bookman Old Style"/>
              <a:sym typeface="Bookman Old Style"/>
            </a:endParaRPr>
          </a:p>
        </p:txBody>
      </p:sp>
      <p:pic>
        <p:nvPicPr>
          <p:cNvPr id="260" name="Google Shape;260;p38"/>
          <p:cNvPicPr preferRelativeResize="0"/>
          <p:nvPr/>
        </p:nvPicPr>
        <p:blipFill>
          <a:blip r:embed="rId3">
            <a:alphaModFix/>
          </a:blip>
          <a:stretch>
            <a:fillRect/>
          </a:stretch>
        </p:blipFill>
        <p:spPr>
          <a:xfrm>
            <a:off x="8331175" y="152400"/>
            <a:ext cx="666750" cy="6762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9">
                                            <p:txEl>
                                              <p:pRg st="0" end="0"/>
                                            </p:txEl>
                                          </p:spTgt>
                                        </p:tgtEl>
                                        <p:attrNameLst>
                                          <p:attrName>style.visibility</p:attrName>
                                        </p:attrNameLst>
                                      </p:cBhvr>
                                      <p:to>
                                        <p:strVal val="visible"/>
                                      </p:to>
                                    </p:set>
                                    <p:animEffect transition="in" filter="fade">
                                      <p:cBhvr>
                                        <p:cTn id="7" dur="500"/>
                                        <p:tgtEl>
                                          <p:spTgt spid="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9">
                                            <p:txEl>
                                              <p:pRg st="1" end="1"/>
                                            </p:txEl>
                                          </p:spTgt>
                                        </p:tgtEl>
                                        <p:attrNameLst>
                                          <p:attrName>style.visibility</p:attrName>
                                        </p:attrNameLst>
                                      </p:cBhvr>
                                      <p:to>
                                        <p:strVal val="visible"/>
                                      </p:to>
                                    </p:set>
                                    <p:animEffect transition="in" filter="fade">
                                      <p:cBhvr>
                                        <p:cTn id="12" dur="500"/>
                                        <p:tgtEl>
                                          <p:spTgt spid="2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9">
                                            <p:txEl>
                                              <p:pRg st="2" end="2"/>
                                            </p:txEl>
                                          </p:spTgt>
                                        </p:tgtEl>
                                        <p:attrNameLst>
                                          <p:attrName>style.visibility</p:attrName>
                                        </p:attrNameLst>
                                      </p:cBhvr>
                                      <p:to>
                                        <p:strVal val="visible"/>
                                      </p:to>
                                    </p:set>
                                    <p:animEffect transition="in" filter="fade">
                                      <p:cBhvr>
                                        <p:cTn id="17" dur="500"/>
                                        <p:tgtEl>
                                          <p:spTgt spid="2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9">
                                            <p:txEl>
                                              <p:pRg st="3" end="3"/>
                                            </p:txEl>
                                          </p:spTgt>
                                        </p:tgtEl>
                                        <p:attrNameLst>
                                          <p:attrName>style.visibility</p:attrName>
                                        </p:attrNameLst>
                                      </p:cBhvr>
                                      <p:to>
                                        <p:strVal val="visible"/>
                                      </p:to>
                                    </p:set>
                                    <p:animEffect transition="in" filter="fade">
                                      <p:cBhvr>
                                        <p:cTn id="22" dur="500"/>
                                        <p:tgtEl>
                                          <p:spTgt spid="2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9">
                                            <p:txEl>
                                              <p:pRg st="4" end="4"/>
                                            </p:txEl>
                                          </p:spTgt>
                                        </p:tgtEl>
                                        <p:attrNameLst>
                                          <p:attrName>style.visibility</p:attrName>
                                        </p:attrNameLst>
                                      </p:cBhvr>
                                      <p:to>
                                        <p:strVal val="visible"/>
                                      </p:to>
                                    </p:set>
                                    <p:animEffect transition="in" filter="fade">
                                      <p:cBhvr>
                                        <p:cTn id="27" dur="500"/>
                                        <p:tgtEl>
                                          <p:spTgt spid="2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59">
                                            <p:txEl>
                                              <p:pRg st="5" end="5"/>
                                            </p:txEl>
                                          </p:spTgt>
                                        </p:tgtEl>
                                        <p:attrNameLst>
                                          <p:attrName>style.visibility</p:attrName>
                                        </p:attrNameLst>
                                      </p:cBhvr>
                                      <p:to>
                                        <p:strVal val="visible"/>
                                      </p:to>
                                    </p:set>
                                    <p:animEffect transition="in" filter="fade">
                                      <p:cBhvr>
                                        <p:cTn id="32" dur="500"/>
                                        <p:tgtEl>
                                          <p:spTgt spid="25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59">
                                            <p:txEl>
                                              <p:pRg st="6" end="6"/>
                                            </p:txEl>
                                          </p:spTgt>
                                        </p:tgtEl>
                                        <p:attrNameLst>
                                          <p:attrName>style.visibility</p:attrName>
                                        </p:attrNameLst>
                                      </p:cBhvr>
                                      <p:to>
                                        <p:strVal val="visible"/>
                                      </p:to>
                                    </p:set>
                                    <p:animEffect transition="in" filter="fade">
                                      <p:cBhvr>
                                        <p:cTn id="37" dur="500"/>
                                        <p:tgtEl>
                                          <p:spTgt spid="25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9">
                                            <p:txEl>
                                              <p:pRg st="7" end="7"/>
                                            </p:txEl>
                                          </p:spTgt>
                                        </p:tgtEl>
                                        <p:attrNameLst>
                                          <p:attrName>style.visibility</p:attrName>
                                        </p:attrNameLst>
                                      </p:cBhvr>
                                      <p:to>
                                        <p:strVal val="visible"/>
                                      </p:to>
                                    </p:set>
                                    <p:animEffect transition="in" filter="fade">
                                      <p:cBhvr>
                                        <p:cTn id="42" dur="500"/>
                                        <p:tgtEl>
                                          <p:spTgt spid="25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59">
                                            <p:txEl>
                                              <p:pRg st="8" end="8"/>
                                            </p:txEl>
                                          </p:spTgt>
                                        </p:tgtEl>
                                        <p:attrNameLst>
                                          <p:attrName>style.visibility</p:attrName>
                                        </p:attrNameLst>
                                      </p:cBhvr>
                                      <p:to>
                                        <p:strVal val="visible"/>
                                      </p:to>
                                    </p:set>
                                    <p:animEffect transition="in" filter="fade">
                                      <p:cBhvr>
                                        <p:cTn id="47" dur="500"/>
                                        <p:tgtEl>
                                          <p:spTgt spid="25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59">
                                            <p:txEl>
                                              <p:pRg st="9" end="9"/>
                                            </p:txEl>
                                          </p:spTgt>
                                        </p:tgtEl>
                                        <p:attrNameLst>
                                          <p:attrName>style.visibility</p:attrName>
                                        </p:attrNameLst>
                                      </p:cBhvr>
                                      <p:to>
                                        <p:strVal val="visible"/>
                                      </p:to>
                                    </p:set>
                                    <p:animEffect transition="in" filter="fade">
                                      <p:cBhvr>
                                        <p:cTn id="52" dur="500"/>
                                        <p:tgtEl>
                                          <p:spTgt spid="2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9"/>
          <p:cNvSpPr txBox="1">
            <a:spLocks noGrp="1"/>
          </p:cNvSpPr>
          <p:nvPr>
            <p:ph type="title"/>
          </p:nvPr>
        </p:nvSpPr>
        <p:spPr>
          <a:xfrm>
            <a:off x="313993" y="0"/>
            <a:ext cx="86838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Bookman Old Style"/>
                <a:ea typeface="Bookman Old Style"/>
                <a:cs typeface="Bookman Old Style"/>
                <a:sym typeface="Bookman Old Style"/>
              </a:rPr>
              <a:t>Scenario 4:</a:t>
            </a:r>
            <a:endParaRPr dirty="0">
              <a:latin typeface="Bookman Old Style"/>
              <a:ea typeface="Bookman Old Style"/>
              <a:cs typeface="Bookman Old Style"/>
              <a:sym typeface="Bookman Old Style"/>
            </a:endParaRPr>
          </a:p>
          <a:p>
            <a:pPr marL="0" lvl="0" indent="0" algn="l" rtl="0">
              <a:spcBef>
                <a:spcPts val="0"/>
              </a:spcBef>
              <a:spcAft>
                <a:spcPts val="0"/>
              </a:spcAft>
              <a:buNone/>
            </a:pPr>
            <a:r>
              <a:rPr lang="en" dirty="0">
                <a:latin typeface="Bookman Old Style"/>
                <a:ea typeface="Bookman Old Style"/>
                <a:cs typeface="Bookman Old Style"/>
                <a:sym typeface="Bookman Old Style"/>
              </a:rPr>
              <a:t>Tele-triage: Doctor to Specialist</a:t>
            </a:r>
            <a:endParaRPr dirty="0">
              <a:latin typeface="Bookman Old Style"/>
              <a:ea typeface="Bookman Old Style"/>
              <a:cs typeface="Bookman Old Style"/>
              <a:sym typeface="Bookman Old Style"/>
            </a:endParaRPr>
          </a:p>
        </p:txBody>
      </p:sp>
      <p:sp>
        <p:nvSpPr>
          <p:cNvPr id="266" name="Google Shape;266;p39"/>
          <p:cNvSpPr txBox="1">
            <a:spLocks noGrp="1"/>
          </p:cNvSpPr>
          <p:nvPr>
            <p:ph type="body" idx="1"/>
          </p:nvPr>
        </p:nvSpPr>
        <p:spPr>
          <a:xfrm>
            <a:off x="230100" y="1359300"/>
            <a:ext cx="8683800" cy="3784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dirty="0">
                <a:solidFill>
                  <a:srgbClr val="000000"/>
                </a:solidFill>
                <a:latin typeface="Bookman Old Style"/>
                <a:ea typeface="Bookman Old Style"/>
                <a:cs typeface="Bookman Old Style"/>
                <a:sym typeface="Bookman Old Style"/>
              </a:rPr>
              <a:t>Used to contact a specialist for a patient in ER/ ward/ICU</a:t>
            </a:r>
            <a:endParaRPr sz="1600" dirty="0">
              <a:solidFill>
                <a:srgbClr val="000000"/>
              </a:solidFill>
              <a:latin typeface="Bookman Old Style"/>
              <a:ea typeface="Bookman Old Style"/>
              <a:cs typeface="Bookman Old Style"/>
              <a:sym typeface="Bookman Old Style"/>
            </a:endParaRPr>
          </a:p>
          <a:p>
            <a:pPr marL="0" lvl="0" indent="0" algn="l" rtl="0">
              <a:lnSpc>
                <a:spcPct val="100000"/>
              </a:lnSpc>
              <a:spcBef>
                <a:spcPts val="1600"/>
              </a:spcBef>
              <a:spcAft>
                <a:spcPts val="0"/>
              </a:spcAft>
              <a:buNone/>
            </a:pPr>
            <a:r>
              <a:rPr lang="en" sz="1600" dirty="0">
                <a:solidFill>
                  <a:srgbClr val="000000"/>
                </a:solidFill>
                <a:latin typeface="Bookman Old Style"/>
                <a:ea typeface="Bookman Old Style"/>
                <a:cs typeface="Bookman Old Style"/>
                <a:sym typeface="Bookman Old Style"/>
              </a:rPr>
              <a:t>Keep patient age, gender, comorbidities, days in hospital, vitals, lab tests and specific question wrt the patient READY before call/Video call.</a:t>
            </a:r>
            <a:endParaRPr sz="1600" dirty="0">
              <a:solidFill>
                <a:srgbClr val="000000"/>
              </a:solidFill>
              <a:latin typeface="Bookman Old Style"/>
              <a:ea typeface="Bookman Old Style"/>
              <a:cs typeface="Bookman Old Style"/>
              <a:sym typeface="Bookman Old Style"/>
            </a:endParaRPr>
          </a:p>
          <a:p>
            <a:pPr marL="0" lvl="0" indent="0" algn="l" rtl="0">
              <a:lnSpc>
                <a:spcPct val="100000"/>
              </a:lnSpc>
              <a:spcBef>
                <a:spcPts val="1600"/>
              </a:spcBef>
              <a:spcAft>
                <a:spcPts val="0"/>
              </a:spcAft>
              <a:buNone/>
            </a:pPr>
            <a:r>
              <a:rPr lang="en" sz="1600" dirty="0">
                <a:solidFill>
                  <a:srgbClr val="000000"/>
                </a:solidFill>
                <a:latin typeface="Bookman Old Style"/>
                <a:ea typeface="Bookman Old Style"/>
                <a:cs typeface="Bookman Old Style"/>
                <a:sym typeface="Bookman Old Style"/>
              </a:rPr>
              <a:t>The call has to be short, crisp and clear about the answer required. Do’nt waste time</a:t>
            </a:r>
            <a:endParaRPr sz="1600" dirty="0">
              <a:solidFill>
                <a:srgbClr val="000000"/>
              </a:solidFill>
              <a:latin typeface="Bookman Old Style"/>
              <a:ea typeface="Bookman Old Style"/>
              <a:cs typeface="Bookman Old Style"/>
              <a:sym typeface="Bookman Old Style"/>
            </a:endParaRPr>
          </a:p>
          <a:p>
            <a:pPr marL="0" lvl="0" indent="0" algn="l" rtl="0">
              <a:lnSpc>
                <a:spcPct val="100000"/>
              </a:lnSpc>
              <a:spcBef>
                <a:spcPts val="1600"/>
              </a:spcBef>
              <a:spcAft>
                <a:spcPts val="0"/>
              </a:spcAft>
              <a:buNone/>
            </a:pPr>
            <a:r>
              <a:rPr lang="en" sz="1600" dirty="0">
                <a:solidFill>
                  <a:srgbClr val="000000"/>
                </a:solidFill>
                <a:latin typeface="Bookman Old Style"/>
                <a:ea typeface="Bookman Old Style"/>
                <a:cs typeface="Bookman Old Style"/>
                <a:sym typeface="Bookman Old Style"/>
              </a:rPr>
              <a:t>Call the specialist, identify yourself and state the question. “Please advise on patient…. Whose  findings are…...” “ I need to know the line of treatment…..”</a:t>
            </a:r>
          </a:p>
          <a:p>
            <a:pPr marL="0" lvl="0" indent="0" algn="l" rtl="0">
              <a:lnSpc>
                <a:spcPct val="100000"/>
              </a:lnSpc>
              <a:spcBef>
                <a:spcPts val="1600"/>
              </a:spcBef>
              <a:spcAft>
                <a:spcPts val="0"/>
              </a:spcAft>
              <a:buNone/>
            </a:pPr>
            <a:r>
              <a:rPr lang="en" sz="1600" dirty="0">
                <a:solidFill>
                  <a:srgbClr val="000000"/>
                </a:solidFill>
                <a:latin typeface="Bookman Old Style"/>
                <a:ea typeface="Bookman Old Style"/>
                <a:cs typeface="Bookman Old Style"/>
                <a:sym typeface="Bookman Old Style"/>
              </a:rPr>
              <a:t>Software use makes this easy</a:t>
            </a:r>
            <a:endParaRPr sz="1600" dirty="0">
              <a:solidFill>
                <a:srgbClr val="000000"/>
              </a:solidFill>
              <a:latin typeface="Bookman Old Style"/>
              <a:ea typeface="Bookman Old Style"/>
              <a:cs typeface="Bookman Old Style"/>
              <a:sym typeface="Bookman Old Style"/>
            </a:endParaRPr>
          </a:p>
          <a:p>
            <a:pPr marL="0" lvl="0" indent="0" algn="l" rtl="0">
              <a:lnSpc>
                <a:spcPct val="100000"/>
              </a:lnSpc>
              <a:spcBef>
                <a:spcPts val="1600"/>
              </a:spcBef>
              <a:spcAft>
                <a:spcPts val="0"/>
              </a:spcAft>
              <a:buNone/>
            </a:pPr>
            <a:r>
              <a:rPr lang="en" sz="1600" dirty="0">
                <a:solidFill>
                  <a:srgbClr val="000000"/>
                </a:solidFill>
                <a:latin typeface="Bookman Old Style"/>
                <a:ea typeface="Bookman Old Style"/>
                <a:cs typeface="Bookman Old Style"/>
                <a:sym typeface="Bookman Old Style"/>
              </a:rPr>
              <a:t>When free, download and go through the GoI Covid-19 guidelines as below:</a:t>
            </a:r>
            <a:endParaRPr sz="1600" dirty="0">
              <a:solidFill>
                <a:srgbClr val="000000"/>
              </a:solidFill>
              <a:latin typeface="Bookman Old Style"/>
              <a:ea typeface="Bookman Old Style"/>
              <a:cs typeface="Bookman Old Style"/>
              <a:sym typeface="Bookman Old Style"/>
            </a:endParaRPr>
          </a:p>
          <a:p>
            <a:pPr marL="0" lvl="0" indent="0" algn="l" rtl="0">
              <a:lnSpc>
                <a:spcPct val="100000"/>
              </a:lnSpc>
              <a:spcBef>
                <a:spcPts val="1600"/>
              </a:spcBef>
              <a:spcAft>
                <a:spcPts val="0"/>
              </a:spcAft>
              <a:buNone/>
            </a:pPr>
            <a:r>
              <a:rPr lang="en" sz="1400" u="sng" dirty="0">
                <a:solidFill>
                  <a:srgbClr val="000000"/>
                </a:solidFill>
                <a:highlight>
                  <a:srgbClr val="FFFFFF"/>
                </a:highlight>
                <a:latin typeface="Bookman Old Style"/>
                <a:ea typeface="Bookman Old Style"/>
                <a:cs typeface="Bookman Old Style"/>
                <a:sym typeface="Bookman Old Style"/>
                <a:hlinkClick r:id="rId3"/>
              </a:rPr>
              <a:t>https://www.mohfw.gov.in/pdf/GuidelinesonClinicalManagementofCOVID1912020.pdf</a:t>
            </a:r>
            <a:endParaRPr sz="1400" dirty="0">
              <a:solidFill>
                <a:srgbClr val="000000"/>
              </a:solidFill>
              <a:highlight>
                <a:srgbClr val="FFFFFF"/>
              </a:highlight>
              <a:latin typeface="Bookman Old Style"/>
              <a:ea typeface="Bookman Old Style"/>
              <a:cs typeface="Bookman Old Style"/>
              <a:sym typeface="Bookman Old Style"/>
            </a:endParaRPr>
          </a:p>
          <a:p>
            <a:pPr marL="0" lvl="0" indent="0" algn="l" rtl="0">
              <a:lnSpc>
                <a:spcPct val="100000"/>
              </a:lnSpc>
              <a:spcBef>
                <a:spcPts val="1600"/>
              </a:spcBef>
              <a:spcAft>
                <a:spcPts val="0"/>
              </a:spcAft>
              <a:buNone/>
            </a:pPr>
            <a:endParaRPr sz="1600" dirty="0">
              <a:solidFill>
                <a:srgbClr val="000000"/>
              </a:solidFill>
              <a:highlight>
                <a:srgbClr val="FFFFFF"/>
              </a:highlight>
              <a:latin typeface="Bookman Old Style"/>
              <a:ea typeface="Bookman Old Style"/>
              <a:cs typeface="Bookman Old Style"/>
              <a:sym typeface="Bookman Old Style"/>
            </a:endParaRPr>
          </a:p>
          <a:p>
            <a:pPr marL="0" lvl="0" indent="0" algn="l" rtl="0">
              <a:lnSpc>
                <a:spcPct val="100000"/>
              </a:lnSpc>
              <a:spcBef>
                <a:spcPts val="1600"/>
              </a:spcBef>
              <a:spcAft>
                <a:spcPts val="0"/>
              </a:spcAft>
              <a:buNone/>
            </a:pPr>
            <a:endParaRPr sz="1200" dirty="0">
              <a:solidFill>
                <a:srgbClr val="000000"/>
              </a:solidFill>
              <a:highlight>
                <a:srgbClr val="FFFFFF"/>
              </a:highlight>
              <a:latin typeface="Bookman Old Style"/>
              <a:ea typeface="Bookman Old Style"/>
              <a:cs typeface="Bookman Old Style"/>
              <a:sym typeface="Bookman Old Style"/>
            </a:endParaRPr>
          </a:p>
          <a:p>
            <a:pPr marL="0" lvl="0" indent="0" algn="l" rtl="0">
              <a:lnSpc>
                <a:spcPct val="100000"/>
              </a:lnSpc>
              <a:spcBef>
                <a:spcPts val="1600"/>
              </a:spcBef>
              <a:spcAft>
                <a:spcPts val="1600"/>
              </a:spcAft>
              <a:buNone/>
            </a:pPr>
            <a:endParaRPr dirty="0">
              <a:latin typeface="Bookman Old Style"/>
              <a:ea typeface="Bookman Old Style"/>
              <a:cs typeface="Bookman Old Style"/>
              <a:sym typeface="Bookman Old Style"/>
            </a:endParaRPr>
          </a:p>
        </p:txBody>
      </p:sp>
      <p:pic>
        <p:nvPicPr>
          <p:cNvPr id="267" name="Google Shape;267;p39"/>
          <p:cNvPicPr preferRelativeResize="0"/>
          <p:nvPr/>
        </p:nvPicPr>
        <p:blipFill>
          <a:blip r:embed="rId4">
            <a:alphaModFix/>
          </a:blip>
          <a:stretch>
            <a:fillRect/>
          </a:stretch>
        </p:blipFill>
        <p:spPr>
          <a:xfrm>
            <a:off x="8331175" y="152400"/>
            <a:ext cx="666750" cy="6762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
                                            <p:txEl>
                                              <p:pRg st="0" end="0"/>
                                            </p:txEl>
                                          </p:spTgt>
                                        </p:tgtEl>
                                        <p:attrNameLst>
                                          <p:attrName>style.visibility</p:attrName>
                                        </p:attrNameLst>
                                      </p:cBhvr>
                                      <p:to>
                                        <p:strVal val="visible"/>
                                      </p:to>
                                    </p:set>
                                    <p:animEffect transition="in" filter="fade">
                                      <p:cBhvr>
                                        <p:cTn id="7" dur="500"/>
                                        <p:tgtEl>
                                          <p:spTgt spid="2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6">
                                            <p:txEl>
                                              <p:pRg st="1" end="1"/>
                                            </p:txEl>
                                          </p:spTgt>
                                        </p:tgtEl>
                                        <p:attrNameLst>
                                          <p:attrName>style.visibility</p:attrName>
                                        </p:attrNameLst>
                                      </p:cBhvr>
                                      <p:to>
                                        <p:strVal val="visible"/>
                                      </p:to>
                                    </p:set>
                                    <p:animEffect transition="in" filter="fade">
                                      <p:cBhvr>
                                        <p:cTn id="12" dur="500"/>
                                        <p:tgtEl>
                                          <p:spTgt spid="2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6">
                                            <p:txEl>
                                              <p:pRg st="2" end="2"/>
                                            </p:txEl>
                                          </p:spTgt>
                                        </p:tgtEl>
                                        <p:attrNameLst>
                                          <p:attrName>style.visibility</p:attrName>
                                        </p:attrNameLst>
                                      </p:cBhvr>
                                      <p:to>
                                        <p:strVal val="visible"/>
                                      </p:to>
                                    </p:set>
                                    <p:animEffect transition="in" filter="fade">
                                      <p:cBhvr>
                                        <p:cTn id="17" dur="500"/>
                                        <p:tgtEl>
                                          <p:spTgt spid="2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6">
                                            <p:txEl>
                                              <p:pRg st="3" end="3"/>
                                            </p:txEl>
                                          </p:spTgt>
                                        </p:tgtEl>
                                        <p:attrNameLst>
                                          <p:attrName>style.visibility</p:attrName>
                                        </p:attrNameLst>
                                      </p:cBhvr>
                                      <p:to>
                                        <p:strVal val="visible"/>
                                      </p:to>
                                    </p:set>
                                    <p:animEffect transition="in" filter="fade">
                                      <p:cBhvr>
                                        <p:cTn id="22" dur="500"/>
                                        <p:tgtEl>
                                          <p:spTgt spid="26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6">
                                            <p:txEl>
                                              <p:pRg st="4" end="4"/>
                                            </p:txEl>
                                          </p:spTgt>
                                        </p:tgtEl>
                                        <p:attrNameLst>
                                          <p:attrName>style.visibility</p:attrName>
                                        </p:attrNameLst>
                                      </p:cBhvr>
                                      <p:to>
                                        <p:strVal val="visible"/>
                                      </p:to>
                                    </p:set>
                                    <p:animEffect transition="in" filter="fade">
                                      <p:cBhvr>
                                        <p:cTn id="27" dur="500"/>
                                        <p:tgtEl>
                                          <p:spTgt spid="26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6">
                                            <p:txEl>
                                              <p:pRg st="5" end="5"/>
                                            </p:txEl>
                                          </p:spTgt>
                                        </p:tgtEl>
                                        <p:attrNameLst>
                                          <p:attrName>style.visibility</p:attrName>
                                        </p:attrNameLst>
                                      </p:cBhvr>
                                      <p:to>
                                        <p:strVal val="visible"/>
                                      </p:to>
                                    </p:set>
                                    <p:animEffect transition="in" filter="fade">
                                      <p:cBhvr>
                                        <p:cTn id="32" dur="500"/>
                                        <p:tgtEl>
                                          <p:spTgt spid="26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6">
                                            <p:txEl>
                                              <p:pRg st="6" end="6"/>
                                            </p:txEl>
                                          </p:spTgt>
                                        </p:tgtEl>
                                        <p:attrNameLst>
                                          <p:attrName>style.visibility</p:attrName>
                                        </p:attrNameLst>
                                      </p:cBhvr>
                                      <p:to>
                                        <p:strVal val="visible"/>
                                      </p:to>
                                    </p:set>
                                    <p:animEffect transition="in" filter="fade">
                                      <p:cBhvr>
                                        <p:cTn id="37" dur="500"/>
                                        <p:tgtEl>
                                          <p:spTgt spid="26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Bookman Old Style"/>
                <a:ea typeface="Bookman Old Style"/>
                <a:cs typeface="Bookman Old Style"/>
                <a:sym typeface="Bookman Old Style"/>
              </a:rPr>
              <a:t>Flow Charts</a:t>
            </a:r>
            <a:endParaRPr dirty="0">
              <a:latin typeface="Bookman Old Style"/>
              <a:ea typeface="Bookman Old Style"/>
              <a:cs typeface="Bookman Old Style"/>
              <a:sym typeface="Bookman Old Style"/>
            </a:endParaRPr>
          </a:p>
        </p:txBody>
      </p:sp>
      <p:sp>
        <p:nvSpPr>
          <p:cNvPr id="273" name="Google Shape;273;p4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latin typeface="Bookman Old Style"/>
                <a:ea typeface="Bookman Old Style"/>
                <a:cs typeface="Bookman Old Style"/>
                <a:sym typeface="Bookman Old Style"/>
              </a:rPr>
              <a:t>Please visit pages 36 to 42  for all the mandated work flows during tele-triage, in the document:</a:t>
            </a:r>
            <a:endParaRPr sz="1400" dirty="0">
              <a:solidFill>
                <a:srgbClr val="000000"/>
              </a:solidFill>
              <a:latin typeface="Bookman Old Style"/>
              <a:ea typeface="Bookman Old Style"/>
              <a:cs typeface="Bookman Old Style"/>
              <a:sym typeface="Bookman Old Style"/>
            </a:endParaRPr>
          </a:p>
          <a:p>
            <a:pPr marL="0" lvl="0" indent="0" algn="l" rtl="0">
              <a:spcBef>
                <a:spcPts val="1600"/>
              </a:spcBef>
              <a:spcAft>
                <a:spcPts val="0"/>
              </a:spcAft>
              <a:buNone/>
            </a:pPr>
            <a:r>
              <a:rPr lang="en" dirty="0">
                <a:solidFill>
                  <a:srgbClr val="000000"/>
                </a:solidFill>
                <a:latin typeface="Bookman Old Style"/>
                <a:ea typeface="Bookman Old Style"/>
                <a:cs typeface="Bookman Old Style"/>
                <a:sym typeface="Bookman Old Style"/>
              </a:rPr>
              <a:t>’Telemedicine practice Guidelines’, by the BOARD OF GOVERNORS In supersession of the Medical Council of India. Please use the link below to download the said document</a:t>
            </a:r>
            <a:endParaRPr dirty="0">
              <a:solidFill>
                <a:srgbClr val="000000"/>
              </a:solidFill>
              <a:latin typeface="Bookman Old Style"/>
              <a:ea typeface="Bookman Old Style"/>
              <a:cs typeface="Bookman Old Style"/>
              <a:sym typeface="Bookman Old Style"/>
            </a:endParaRPr>
          </a:p>
          <a:p>
            <a:pPr marL="0" lvl="0" indent="0" algn="l" rtl="0">
              <a:spcBef>
                <a:spcPts val="1600"/>
              </a:spcBef>
              <a:spcAft>
                <a:spcPts val="0"/>
              </a:spcAft>
              <a:buNone/>
            </a:pPr>
            <a:r>
              <a:rPr lang="en" u="sng" dirty="0">
                <a:solidFill>
                  <a:srgbClr val="000000"/>
                </a:solidFill>
                <a:latin typeface="Bookman Old Style"/>
                <a:ea typeface="Bookman Old Style"/>
                <a:cs typeface="Bookman Old Style"/>
                <a:sym typeface="Bookman Old Style"/>
                <a:hlinkClick r:id="rId3"/>
              </a:rPr>
              <a:t>https://www.mohfw.gov.in/pdf/Telemedicine.pdf</a:t>
            </a:r>
            <a:endParaRPr lang="en" u="sng" dirty="0">
              <a:solidFill>
                <a:srgbClr val="000000"/>
              </a:solidFill>
              <a:latin typeface="Bookman Old Style"/>
              <a:ea typeface="Bookman Old Style"/>
              <a:cs typeface="Bookman Old Style"/>
              <a:sym typeface="Bookman Old Style"/>
            </a:endParaRPr>
          </a:p>
          <a:p>
            <a:pPr marL="0" lvl="0" indent="0" algn="l" rtl="0">
              <a:spcBef>
                <a:spcPts val="1600"/>
              </a:spcBef>
              <a:spcAft>
                <a:spcPts val="0"/>
              </a:spcAft>
              <a:buNone/>
            </a:pPr>
            <a:r>
              <a:rPr lang="en" u="sng" dirty="0">
                <a:solidFill>
                  <a:srgbClr val="000000"/>
                </a:solidFill>
                <a:latin typeface="Bookman Old Style"/>
                <a:ea typeface="Bookman Old Style"/>
                <a:cs typeface="Bookman Old Style"/>
                <a:sym typeface="Bookman Old Style"/>
              </a:rPr>
              <a:t>It is mandatory for you to completely read this document and fully understand it before taking-up telemedicine services</a:t>
            </a:r>
            <a:endParaRPr dirty="0">
              <a:solidFill>
                <a:srgbClr val="000000"/>
              </a:solidFill>
              <a:latin typeface="Bookman Old Style"/>
              <a:ea typeface="Bookman Old Style"/>
              <a:cs typeface="Bookman Old Style"/>
              <a:sym typeface="Bookman Old Style"/>
            </a:endParaRPr>
          </a:p>
          <a:p>
            <a:pPr marL="0" lvl="0" indent="0" algn="l" rtl="0">
              <a:spcBef>
                <a:spcPts val="1600"/>
              </a:spcBef>
              <a:spcAft>
                <a:spcPts val="1600"/>
              </a:spcAft>
              <a:buNone/>
            </a:pPr>
            <a:endParaRPr dirty="0">
              <a:latin typeface="Bookman Old Style"/>
              <a:ea typeface="Bookman Old Style"/>
              <a:cs typeface="Bookman Old Style"/>
              <a:sym typeface="Bookman Old Styl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ookman Old Style"/>
                <a:ea typeface="Bookman Old Style"/>
                <a:cs typeface="Bookman Old Style"/>
                <a:sym typeface="Bookman Old Style"/>
              </a:rPr>
              <a:t>Case Sheet: Demographics</a:t>
            </a:r>
            <a:endParaRPr>
              <a:latin typeface="Bookman Old Style"/>
              <a:ea typeface="Bookman Old Style"/>
              <a:cs typeface="Bookman Old Style"/>
              <a:sym typeface="Bookman Old Style"/>
            </a:endParaRPr>
          </a:p>
        </p:txBody>
      </p:sp>
      <p:pic>
        <p:nvPicPr>
          <p:cNvPr id="280" name="Google Shape;280;p41"/>
          <p:cNvPicPr preferRelativeResize="0"/>
          <p:nvPr/>
        </p:nvPicPr>
        <p:blipFill>
          <a:blip r:embed="rId3">
            <a:alphaModFix/>
          </a:blip>
          <a:stretch>
            <a:fillRect/>
          </a:stretch>
        </p:blipFill>
        <p:spPr>
          <a:xfrm>
            <a:off x="1868125" y="1780625"/>
            <a:ext cx="5676900" cy="2628900"/>
          </a:xfrm>
          <a:prstGeom prst="rect">
            <a:avLst/>
          </a:prstGeom>
          <a:noFill/>
          <a:ln>
            <a:noFill/>
          </a:ln>
        </p:spPr>
      </p:pic>
      <p:sp>
        <p:nvSpPr>
          <p:cNvPr id="281" name="Google Shape;281;p41"/>
          <p:cNvSpPr txBox="1"/>
          <p:nvPr/>
        </p:nvSpPr>
        <p:spPr>
          <a:xfrm>
            <a:off x="89700" y="136838"/>
            <a:ext cx="1375500" cy="70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ookman Old Style"/>
                <a:ea typeface="Bookman Old Style"/>
                <a:cs typeface="Bookman Old Style"/>
                <a:sym typeface="Bookman Old Style"/>
              </a:rPr>
              <a:t>Annexure ;’A’</a:t>
            </a:r>
            <a:endParaRPr>
              <a:latin typeface="Bookman Old Style"/>
              <a:ea typeface="Bookman Old Style"/>
              <a:cs typeface="Bookman Old Style"/>
              <a:sym typeface="Bookman Old Style"/>
            </a:endParaRPr>
          </a:p>
        </p:txBody>
      </p:sp>
      <p:pic>
        <p:nvPicPr>
          <p:cNvPr id="282" name="Google Shape;282;p41"/>
          <p:cNvPicPr preferRelativeResize="0"/>
          <p:nvPr/>
        </p:nvPicPr>
        <p:blipFill>
          <a:blip r:embed="rId4">
            <a:alphaModFix/>
          </a:blip>
          <a:stretch>
            <a:fillRect/>
          </a:stretch>
        </p:blipFill>
        <p:spPr>
          <a:xfrm>
            <a:off x="8331175" y="152400"/>
            <a:ext cx="666750" cy="676275"/>
          </a:xfrm>
          <a:prstGeom prst="rect">
            <a:avLst/>
          </a:prstGeom>
          <a:noFill/>
          <a:ln>
            <a:noFill/>
          </a:ln>
        </p:spPr>
      </p:pic>
      <p:sp>
        <p:nvSpPr>
          <p:cNvPr id="283" name="Google Shape;283;p41"/>
          <p:cNvSpPr txBox="1"/>
          <p:nvPr/>
        </p:nvSpPr>
        <p:spPr>
          <a:xfrm>
            <a:off x="200725" y="4409525"/>
            <a:ext cx="7344300" cy="8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ookman Old Style"/>
                <a:ea typeface="Bookman Old Style"/>
                <a:cs typeface="Bookman Old Style"/>
                <a:sym typeface="Bookman Old Style"/>
              </a:rPr>
              <a:t>As mandated by the ’Telemedicine practice Guidelines’ Annexure 2</a:t>
            </a:r>
            <a:endParaRPr>
              <a:latin typeface="Bookman Old Style"/>
              <a:ea typeface="Bookman Old Style"/>
              <a:cs typeface="Bookman Old Style"/>
              <a:sym typeface="Bookman Old Style"/>
            </a:endParaRPr>
          </a:p>
          <a:p>
            <a:pPr marL="0" lvl="0" indent="0" algn="l" rtl="0">
              <a:lnSpc>
                <a:spcPct val="115000"/>
              </a:lnSpc>
              <a:spcBef>
                <a:spcPts val="0"/>
              </a:spcBef>
              <a:spcAft>
                <a:spcPts val="0"/>
              </a:spcAft>
              <a:buNone/>
            </a:pPr>
            <a:r>
              <a:rPr lang="en" u="sng">
                <a:latin typeface="Bookman Old Style"/>
                <a:ea typeface="Bookman Old Style"/>
                <a:cs typeface="Bookman Old Style"/>
                <a:sym typeface="Bookman Old Style"/>
                <a:hlinkClick r:id="rId5"/>
              </a:rPr>
              <a:t>https://www.mohfw.gov.in/pdf/Telemedicine.pdf</a:t>
            </a:r>
            <a:endParaRPr>
              <a:latin typeface="Bookman Old Style"/>
              <a:ea typeface="Bookman Old Style"/>
              <a:cs typeface="Bookman Old Style"/>
              <a:sym typeface="Bookman Old Style"/>
            </a:endParaRPr>
          </a:p>
          <a:p>
            <a:pPr marL="0" lvl="0" indent="0" algn="l" rtl="0">
              <a:lnSpc>
                <a:spcPct val="115000"/>
              </a:lnSpc>
              <a:spcBef>
                <a:spcPts val="1600"/>
              </a:spcBef>
              <a:spcAft>
                <a:spcPts val="1600"/>
              </a:spcAft>
              <a:buNone/>
            </a:pPr>
            <a:endParaRPr>
              <a:latin typeface="Bookman Old Style"/>
              <a:ea typeface="Bookman Old Style"/>
              <a:cs typeface="Bookman Old Style"/>
              <a:sym typeface="Bookman Old Style"/>
            </a:endParaRPr>
          </a:p>
        </p:txBody>
      </p:sp>
      <p:sp>
        <p:nvSpPr>
          <p:cNvPr id="2" name="Rectangle 1">
            <a:extLst>
              <a:ext uri="{FF2B5EF4-FFF2-40B4-BE49-F238E27FC236}">
                <a16:creationId xmlns:a16="http://schemas.microsoft.com/office/drawing/2014/main" id="{B0A8DD60-6404-4950-9048-30CCA7653391}"/>
              </a:ext>
            </a:extLst>
          </p:cNvPr>
          <p:cNvSpPr/>
          <p:nvPr/>
        </p:nvSpPr>
        <p:spPr>
          <a:xfrm>
            <a:off x="7545025" y="2291490"/>
            <a:ext cx="1556425" cy="37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Can add details of caregiver here</a:t>
            </a:r>
          </a:p>
        </p:txBody>
      </p:sp>
      <p:sp>
        <p:nvSpPr>
          <p:cNvPr id="3" name="Rectangle 2">
            <a:extLst>
              <a:ext uri="{FF2B5EF4-FFF2-40B4-BE49-F238E27FC236}">
                <a16:creationId xmlns:a16="http://schemas.microsoft.com/office/drawing/2014/main" id="{6383025D-1841-4C02-B3A4-286C63CFBB3B}"/>
              </a:ext>
            </a:extLst>
          </p:cNvPr>
          <p:cNvSpPr/>
          <p:nvPr/>
        </p:nvSpPr>
        <p:spPr>
          <a:xfrm>
            <a:off x="5406390" y="3006091"/>
            <a:ext cx="2011680" cy="274320"/>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Arrow Connector 4">
            <a:extLst>
              <a:ext uri="{FF2B5EF4-FFF2-40B4-BE49-F238E27FC236}">
                <a16:creationId xmlns:a16="http://schemas.microsoft.com/office/drawing/2014/main" id="{DB7A127F-1973-4F01-849A-03C1D4D2EE19}"/>
              </a:ext>
            </a:extLst>
          </p:cNvPr>
          <p:cNvCxnSpPr>
            <a:cxnSpLocks/>
          </p:cNvCxnSpPr>
          <p:nvPr/>
        </p:nvCxnSpPr>
        <p:spPr>
          <a:xfrm flipH="1">
            <a:off x="6869430" y="2674620"/>
            <a:ext cx="675596" cy="3314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840E533-E532-4BC4-BFC3-0458AF650561}"/>
              </a:ext>
            </a:extLst>
          </p:cNvPr>
          <p:cNvSpPr/>
          <p:nvPr/>
        </p:nvSpPr>
        <p:spPr>
          <a:xfrm>
            <a:off x="1986455" y="3781325"/>
            <a:ext cx="1252045" cy="4438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chemeClr val="bg2"/>
                </a:solidFill>
              </a:rPr>
              <a:t>Phone:</a:t>
            </a:r>
          </a:p>
          <a:p>
            <a:r>
              <a:rPr lang="en-IN" sz="1200" dirty="0">
                <a:solidFill>
                  <a:schemeClr val="bg2"/>
                </a:solidFill>
              </a:rPr>
              <a:t>UID: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45025"/>
            <a:ext cx="8520600" cy="421800"/>
          </a:xfrm>
          <a:prstGeom prst="rect">
            <a:avLst/>
          </a:prstGeom>
        </p:spPr>
        <p:txBody>
          <a:bodyPr spcFirstLastPara="1" vert="horz" wrap="square" lIns="91425" tIns="91425" rIns="91425" bIns="91425" rtlCol="0" anchor="t" anchorCtr="0">
            <a:noAutofit/>
          </a:bodyPr>
          <a:lstStyle/>
          <a:p>
            <a:r>
              <a:rPr lang="en" sz="1800" u="sng" dirty="0"/>
              <a:t>Disclaimer</a:t>
            </a:r>
            <a:endParaRPr sz="1800" u="sng" dirty="0"/>
          </a:p>
        </p:txBody>
      </p:sp>
      <p:sp>
        <p:nvSpPr>
          <p:cNvPr id="55" name="Google Shape;55;p13"/>
          <p:cNvSpPr txBox="1">
            <a:spLocks noGrp="1"/>
          </p:cNvSpPr>
          <p:nvPr>
            <p:ph type="body" idx="1"/>
          </p:nvPr>
        </p:nvSpPr>
        <p:spPr>
          <a:xfrm>
            <a:off x="311700" y="866825"/>
            <a:ext cx="8520600" cy="3702000"/>
          </a:xfrm>
          <a:prstGeom prst="rect">
            <a:avLst/>
          </a:prstGeom>
        </p:spPr>
        <p:txBody>
          <a:bodyPr spcFirstLastPara="1" vert="horz" wrap="square" lIns="91425" tIns="91425" rIns="91425" bIns="91425" rtlCol="0" anchor="t" anchorCtr="0">
            <a:noAutofit/>
          </a:bodyPr>
          <a:lstStyle/>
          <a:p>
            <a:pPr marL="0" indent="0">
              <a:buClr>
                <a:schemeClr val="dk1"/>
              </a:buClr>
              <a:buSzPts val="1100"/>
              <a:buNone/>
            </a:pPr>
            <a:r>
              <a:rPr lang="en" sz="1200" dirty="0">
                <a:solidFill>
                  <a:srgbClr val="24292E"/>
                </a:solidFill>
                <a:highlight>
                  <a:srgbClr val="FFFFFF"/>
                </a:highlight>
              </a:rPr>
              <a:t>We strive to maintain the best quality and timeliness of the deliverables, however, these documents do not form a product or service agreement, and there is no service level agreement provided. All collaterals and materials are provided as-is on a best effort basis only. While due diligence and a stringent review process have been followed in producing these documents and artifacts, there may be inadvertent errors of omission or commission that have slipped our process. These offerings are provided without any warranty or liability. The users agree to indemnify the administrators and maintainers of this document, the authors, the Telemedicine Society of India (https://tsi.org.in), the contributors and other associates or volunteers against any direct or indirect damages resulting from the information contained herein. The view expressed by individual contributors need not necessarily reflect the views or opinions of the Telemedicine Society of India, the reviewers and maintainers of these repositories, documents and artifacts.</a:t>
            </a:r>
            <a:endParaRPr sz="1200" dirty="0">
              <a:solidFill>
                <a:srgbClr val="24292E"/>
              </a:solidFill>
              <a:highlight>
                <a:srgbClr val="FFFFFF"/>
              </a:highlight>
            </a:endParaRPr>
          </a:p>
          <a:p>
            <a:pPr marL="0" indent="0">
              <a:spcBef>
                <a:spcPts val="1200"/>
              </a:spcBef>
              <a:buClr>
                <a:schemeClr val="dk1"/>
              </a:buClr>
              <a:buSzPts val="1100"/>
              <a:buNone/>
            </a:pPr>
            <a:r>
              <a:rPr lang="en" sz="1200" dirty="0">
                <a:solidFill>
                  <a:srgbClr val="24292E"/>
                </a:solidFill>
                <a:highlight>
                  <a:srgbClr val="FFFFFF"/>
                </a:highlight>
              </a:rPr>
              <a:t>Users are expected to ascertain the validity of the content against the latest guidelines published by the MoHFW and other departments of the Central Government of India and State Governments. https://www.mohfw.gov.in/pdf/Telemedicine.pdf</a:t>
            </a:r>
            <a:endParaRPr sz="1200" dirty="0">
              <a:solidFill>
                <a:srgbClr val="0366D6"/>
              </a:solidFill>
              <a:highlight>
                <a:srgbClr val="FFFFFF"/>
              </a:highlight>
            </a:endParaRPr>
          </a:p>
          <a:p>
            <a:pPr marL="0" indent="0">
              <a:spcBef>
                <a:spcPts val="1200"/>
              </a:spcBef>
              <a:buNone/>
            </a:pPr>
            <a:r>
              <a:rPr lang="en" sz="1200" dirty="0">
                <a:solidFill>
                  <a:srgbClr val="24292E"/>
                </a:solidFill>
                <a:highlight>
                  <a:srgbClr val="FFFFFF"/>
                </a:highlight>
              </a:rPr>
              <a:t>This material is licensed under "Creative Commons Attribution-ShareAlike 2.5 India". We do NOT guarantee any personal data protection or privacy rights adherence. Users and contributors, alike, are advised to diligently avoid submissions of any information they do not wish to make public. Disputes are subject to the jurisdiction of the courts in New Delhi, India only.</a:t>
            </a:r>
            <a:endParaRPr sz="1200" dirty="0"/>
          </a:p>
        </p:txBody>
      </p:sp>
      <p:pic>
        <p:nvPicPr>
          <p:cNvPr id="4" name="Google Shape;75;p14">
            <a:extLst>
              <a:ext uri="{FF2B5EF4-FFF2-40B4-BE49-F238E27FC236}">
                <a16:creationId xmlns:a16="http://schemas.microsoft.com/office/drawing/2014/main" id="{0410C054-BBDE-4AFD-B6BA-2149D6051BDD}"/>
              </a:ext>
            </a:extLst>
          </p:cNvPr>
          <p:cNvPicPr preferRelativeResize="0"/>
          <p:nvPr/>
        </p:nvPicPr>
        <p:blipFill>
          <a:blip r:embed="rId3">
            <a:alphaModFix/>
          </a:blip>
          <a:stretch>
            <a:fillRect/>
          </a:stretch>
        </p:blipFill>
        <p:spPr>
          <a:xfrm>
            <a:off x="8331175" y="152400"/>
            <a:ext cx="666750" cy="6762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Case Sheet: Clinicals</a:t>
            </a:r>
            <a:endParaRPr/>
          </a:p>
        </p:txBody>
      </p:sp>
      <p:sp>
        <p:nvSpPr>
          <p:cNvPr id="289" name="Google Shape;289;p42"/>
          <p:cNvSpPr txBox="1">
            <a:spLocks noGrp="1"/>
          </p:cNvSpPr>
          <p:nvPr>
            <p:ph type="body" idx="1"/>
          </p:nvPr>
        </p:nvSpPr>
        <p:spPr>
          <a:xfrm>
            <a:off x="311700" y="1266325"/>
            <a:ext cx="35610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000000"/>
                </a:solidFill>
              </a:rPr>
              <a:t>Video Call may allow evaluation of pallor, throat, respiratory rate and work of breathing , cyanosis and general condition</a:t>
            </a:r>
            <a:endParaRPr>
              <a:solidFill>
                <a:srgbClr val="000000"/>
              </a:solidFill>
            </a:endParaRPr>
          </a:p>
        </p:txBody>
      </p:sp>
      <p:pic>
        <p:nvPicPr>
          <p:cNvPr id="290" name="Google Shape;290;p42"/>
          <p:cNvPicPr preferRelativeResize="0"/>
          <p:nvPr/>
        </p:nvPicPr>
        <p:blipFill>
          <a:blip r:embed="rId3">
            <a:alphaModFix/>
          </a:blip>
          <a:stretch>
            <a:fillRect/>
          </a:stretch>
        </p:blipFill>
        <p:spPr>
          <a:xfrm>
            <a:off x="4015425" y="171950"/>
            <a:ext cx="4816875" cy="4799601"/>
          </a:xfrm>
          <a:prstGeom prst="rect">
            <a:avLst/>
          </a:prstGeom>
          <a:noFill/>
          <a:ln>
            <a:noFill/>
          </a:ln>
          <a:effectLst>
            <a:outerShdw blurRad="57150" dist="19050" dir="5400000" algn="bl" rotWithShape="0">
              <a:srgbClr val="000000">
                <a:alpha val="50000"/>
              </a:srgbClr>
            </a:outerShdw>
          </a:effectLst>
        </p:spPr>
      </p:pic>
      <p:sp>
        <p:nvSpPr>
          <p:cNvPr id="291" name="Google Shape;291;p42"/>
          <p:cNvSpPr txBox="1"/>
          <p:nvPr/>
        </p:nvSpPr>
        <p:spPr>
          <a:xfrm>
            <a:off x="149500" y="171950"/>
            <a:ext cx="1621200" cy="70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ookman Old Style"/>
                <a:ea typeface="Bookman Old Style"/>
                <a:cs typeface="Bookman Old Style"/>
                <a:sym typeface="Bookman Old Style"/>
              </a:rPr>
              <a:t>Annexure: ‘’B’</a:t>
            </a:r>
            <a:endParaRPr>
              <a:latin typeface="Bookman Old Style"/>
              <a:ea typeface="Bookman Old Style"/>
              <a:cs typeface="Bookman Old Style"/>
              <a:sym typeface="Bookman Old Style"/>
            </a:endParaRPr>
          </a:p>
        </p:txBody>
      </p:sp>
      <p:pic>
        <p:nvPicPr>
          <p:cNvPr id="292" name="Google Shape;292;p42"/>
          <p:cNvPicPr preferRelativeResize="0"/>
          <p:nvPr/>
        </p:nvPicPr>
        <p:blipFill>
          <a:blip r:embed="rId4">
            <a:alphaModFix/>
          </a:blip>
          <a:stretch>
            <a:fillRect/>
          </a:stretch>
        </p:blipFill>
        <p:spPr>
          <a:xfrm>
            <a:off x="8331175" y="152400"/>
            <a:ext cx="666750" cy="676275"/>
          </a:xfrm>
          <a:prstGeom prst="rect">
            <a:avLst/>
          </a:prstGeom>
          <a:noFill/>
          <a:ln>
            <a:noFill/>
          </a:ln>
        </p:spPr>
      </p:pic>
      <p:sp>
        <p:nvSpPr>
          <p:cNvPr id="293" name="Google Shape;293;p42"/>
          <p:cNvSpPr txBox="1"/>
          <p:nvPr/>
        </p:nvSpPr>
        <p:spPr>
          <a:xfrm>
            <a:off x="149500" y="4286700"/>
            <a:ext cx="7344300" cy="8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As mandated by the ’Telemedicine practice Guidelines’ Annexure 2</a:t>
            </a:r>
            <a:endParaRPr>
              <a:latin typeface="Open Sans"/>
              <a:ea typeface="Open Sans"/>
              <a:cs typeface="Open Sans"/>
              <a:sym typeface="Open Sans"/>
            </a:endParaRPr>
          </a:p>
          <a:p>
            <a:pPr marL="0" lvl="0" indent="0" algn="l" rtl="0">
              <a:lnSpc>
                <a:spcPct val="115000"/>
              </a:lnSpc>
              <a:spcBef>
                <a:spcPts val="0"/>
              </a:spcBef>
              <a:spcAft>
                <a:spcPts val="0"/>
              </a:spcAft>
              <a:buNone/>
            </a:pPr>
            <a:r>
              <a:rPr lang="en" u="sng">
                <a:latin typeface="Open Sans"/>
                <a:ea typeface="Open Sans"/>
                <a:cs typeface="Open Sans"/>
                <a:sym typeface="Open Sans"/>
                <a:hlinkClick r:id="rId5"/>
              </a:rPr>
              <a:t>https://www.mohfw.gov.in/pdf/Telemedicine.pdf</a:t>
            </a:r>
            <a:endParaRPr>
              <a:latin typeface="Open Sans"/>
              <a:ea typeface="Open Sans"/>
              <a:cs typeface="Open Sans"/>
              <a:sym typeface="Open Sans"/>
            </a:endParaRPr>
          </a:p>
          <a:p>
            <a:pPr marL="0" lvl="0" indent="0" algn="l" rtl="0">
              <a:lnSpc>
                <a:spcPct val="115000"/>
              </a:lnSpc>
              <a:spcBef>
                <a:spcPts val="1600"/>
              </a:spcBef>
              <a:spcAft>
                <a:spcPts val="1600"/>
              </a:spcAft>
              <a:buNone/>
            </a:pPr>
            <a:endParaRPr>
              <a:latin typeface="Open Sans"/>
              <a:ea typeface="Open Sans"/>
              <a:cs typeface="Open Sans"/>
              <a:sym typeface="Open San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ookman Old Style"/>
                <a:ea typeface="Bookman Old Style"/>
                <a:cs typeface="Bookman Old Style"/>
                <a:sym typeface="Bookman Old Style"/>
              </a:rPr>
              <a:t>Tele-Triage of Non-Covid-19 cases</a:t>
            </a:r>
            <a:endParaRPr>
              <a:latin typeface="Bookman Old Style"/>
              <a:ea typeface="Bookman Old Style"/>
              <a:cs typeface="Bookman Old Style"/>
              <a:sym typeface="Bookman Old Style"/>
            </a:endParaRPr>
          </a:p>
        </p:txBody>
      </p:sp>
      <p:sp>
        <p:nvSpPr>
          <p:cNvPr id="299" name="Google Shape;299;p4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000000"/>
                </a:solidFill>
                <a:latin typeface="Bookman Old Style"/>
                <a:ea typeface="Bookman Old Style"/>
                <a:cs typeface="Bookman Old Style"/>
                <a:sym typeface="Bookman Old Style"/>
              </a:rPr>
              <a:t>Coming in future</a:t>
            </a:r>
            <a:endParaRPr>
              <a:solidFill>
                <a:srgbClr val="000000"/>
              </a:solidFill>
              <a:latin typeface="Bookman Old Style"/>
              <a:ea typeface="Bookman Old Style"/>
              <a:cs typeface="Bookman Old Style"/>
              <a:sym typeface="Bookman Old Style"/>
            </a:endParaRPr>
          </a:p>
        </p:txBody>
      </p:sp>
      <p:pic>
        <p:nvPicPr>
          <p:cNvPr id="300" name="Google Shape;300;p43"/>
          <p:cNvPicPr preferRelativeResize="0"/>
          <p:nvPr/>
        </p:nvPicPr>
        <p:blipFill>
          <a:blip r:embed="rId3">
            <a:alphaModFix/>
          </a:blip>
          <a:stretch>
            <a:fillRect/>
          </a:stretch>
        </p:blipFill>
        <p:spPr>
          <a:xfrm>
            <a:off x="3693613" y="1350800"/>
            <a:ext cx="4448175" cy="3133725"/>
          </a:xfrm>
          <a:prstGeom prst="rect">
            <a:avLst/>
          </a:prstGeom>
          <a:noFill/>
          <a:ln>
            <a:noFill/>
          </a:ln>
          <a:effectLst>
            <a:outerShdw blurRad="242888" dist="114300" dir="2040000" algn="bl" rotWithShape="0">
              <a:srgbClr val="000000">
                <a:alpha val="50000"/>
              </a:srgbClr>
            </a:outerShdw>
          </a:effectLst>
        </p:spPr>
      </p:pic>
      <p:sp>
        <p:nvSpPr>
          <p:cNvPr id="301" name="Google Shape;301;p43"/>
          <p:cNvSpPr txBox="1"/>
          <p:nvPr/>
        </p:nvSpPr>
        <p:spPr>
          <a:xfrm>
            <a:off x="2009625" y="4569025"/>
            <a:ext cx="6942300" cy="35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latin typeface="Bookman Old Style"/>
                <a:ea typeface="Bookman Old Style"/>
                <a:cs typeface="Bookman Old Style"/>
                <a:sym typeface="Bookman Old Style"/>
              </a:rPr>
              <a:t>Image Source: </a:t>
            </a:r>
            <a:r>
              <a:rPr lang="en" sz="900" u="sng">
                <a:latin typeface="Bookman Old Style"/>
                <a:ea typeface="Bookman Old Style"/>
                <a:cs typeface="Bookman Old Style"/>
                <a:sym typeface="Bookman Old Style"/>
                <a:hlinkClick r:id="rId4"/>
              </a:rPr>
              <a:t>https://commons.wikimedia.org/wiki/File:Jaipur-Tripolia_Bazar-Indian_family_shopping-20131017.jpg</a:t>
            </a:r>
            <a:endParaRPr sz="900">
              <a:latin typeface="Bookman Old Style"/>
              <a:ea typeface="Bookman Old Style"/>
              <a:cs typeface="Bookman Old Style"/>
              <a:sym typeface="Bookman Old Styl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ookman Old Style"/>
                <a:ea typeface="Bookman Old Style"/>
                <a:cs typeface="Bookman Old Style"/>
                <a:sym typeface="Bookman Old Style"/>
              </a:rPr>
              <a:t>Tele-Triage of Maternity and child health cases</a:t>
            </a:r>
            <a:endParaRPr>
              <a:latin typeface="Bookman Old Style"/>
              <a:ea typeface="Bookman Old Style"/>
              <a:cs typeface="Bookman Old Style"/>
              <a:sym typeface="Bookman Old Style"/>
            </a:endParaRPr>
          </a:p>
        </p:txBody>
      </p:sp>
      <p:sp>
        <p:nvSpPr>
          <p:cNvPr id="307" name="Google Shape;307;p44"/>
          <p:cNvSpPr txBox="1">
            <a:spLocks noGrp="1"/>
          </p:cNvSpPr>
          <p:nvPr>
            <p:ph type="body" idx="1"/>
          </p:nvPr>
        </p:nvSpPr>
        <p:spPr>
          <a:xfrm>
            <a:off x="311700" y="1735575"/>
            <a:ext cx="8520600" cy="2833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000000"/>
                </a:solidFill>
                <a:latin typeface="Bookman Old Style"/>
                <a:ea typeface="Bookman Old Style"/>
                <a:cs typeface="Bookman Old Style"/>
                <a:sym typeface="Bookman Old Style"/>
              </a:rPr>
              <a:t>Coming in future</a:t>
            </a:r>
            <a:endParaRPr>
              <a:solidFill>
                <a:srgbClr val="000000"/>
              </a:solidFill>
              <a:latin typeface="Bookman Old Style"/>
              <a:ea typeface="Bookman Old Style"/>
              <a:cs typeface="Bookman Old Style"/>
              <a:sym typeface="Bookman Old Style"/>
            </a:endParaRPr>
          </a:p>
        </p:txBody>
      </p:sp>
      <p:pic>
        <p:nvPicPr>
          <p:cNvPr id="308" name="Google Shape;308;p44"/>
          <p:cNvPicPr preferRelativeResize="0"/>
          <p:nvPr/>
        </p:nvPicPr>
        <p:blipFill>
          <a:blip r:embed="rId3">
            <a:alphaModFix/>
          </a:blip>
          <a:stretch>
            <a:fillRect/>
          </a:stretch>
        </p:blipFill>
        <p:spPr>
          <a:xfrm>
            <a:off x="4234300" y="1312713"/>
            <a:ext cx="3695700" cy="3209925"/>
          </a:xfrm>
          <a:prstGeom prst="rect">
            <a:avLst/>
          </a:prstGeom>
          <a:noFill/>
          <a:ln>
            <a:noFill/>
          </a:ln>
          <a:effectLst>
            <a:outerShdw blurRad="257175" dist="47625" dir="3060000" algn="bl" rotWithShape="0">
              <a:srgbClr val="000000">
                <a:alpha val="62000"/>
              </a:srgbClr>
            </a:outerShdw>
          </a:effectLst>
        </p:spPr>
      </p:pic>
      <p:sp>
        <p:nvSpPr>
          <p:cNvPr id="309" name="Google Shape;309;p44"/>
          <p:cNvSpPr txBox="1"/>
          <p:nvPr/>
        </p:nvSpPr>
        <p:spPr>
          <a:xfrm>
            <a:off x="623475" y="4410675"/>
            <a:ext cx="8520600" cy="15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Bookman Old Style"/>
                <a:ea typeface="Bookman Old Style"/>
                <a:cs typeface="Bookman Old Style"/>
                <a:sym typeface="Bookman Old Style"/>
              </a:rPr>
              <a:t>Image source: </a:t>
            </a:r>
            <a:r>
              <a:rPr lang="en" sz="1200" u="sng">
                <a:solidFill>
                  <a:schemeClr val="hlink"/>
                </a:solidFill>
                <a:latin typeface="Bookman Old Style"/>
                <a:ea typeface="Bookman Old Style"/>
                <a:cs typeface="Bookman Old Style"/>
                <a:sym typeface="Bookman Old Style"/>
                <a:hlinkClick r:id="rId4"/>
              </a:rPr>
              <a:t>https://commons.wikimedia.org/wiki/File:Mother_and_Child_at_Village_of_West_Bengal,India.jpg</a:t>
            </a:r>
            <a:endParaRPr sz="1200">
              <a:latin typeface="Bookman Old Style"/>
              <a:ea typeface="Bookman Old Style"/>
              <a:cs typeface="Bookman Old Style"/>
              <a:sym typeface="Bookman Old Styl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5"/>
          <p:cNvSpPr txBox="1">
            <a:spLocks noGrp="1"/>
          </p:cNvSpPr>
          <p:nvPr>
            <p:ph type="title"/>
          </p:nvPr>
        </p:nvSpPr>
        <p:spPr>
          <a:xfrm>
            <a:off x="273600" y="419775"/>
            <a:ext cx="8596800" cy="4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Bookman Old Style"/>
                <a:ea typeface="Bookman Old Style"/>
                <a:cs typeface="Bookman Old Style"/>
                <a:sym typeface="Bookman Old Style"/>
              </a:rPr>
              <a:t>References and suggested reading..Page 1</a:t>
            </a:r>
            <a:endParaRPr sz="3000">
              <a:latin typeface="Bookman Old Style"/>
              <a:ea typeface="Bookman Old Style"/>
              <a:cs typeface="Bookman Old Style"/>
              <a:sym typeface="Bookman Old Style"/>
            </a:endParaRPr>
          </a:p>
        </p:txBody>
      </p:sp>
      <p:sp>
        <p:nvSpPr>
          <p:cNvPr id="315" name="Google Shape;315;p45"/>
          <p:cNvSpPr txBox="1">
            <a:spLocks noGrp="1"/>
          </p:cNvSpPr>
          <p:nvPr>
            <p:ph type="body" idx="1"/>
          </p:nvPr>
        </p:nvSpPr>
        <p:spPr>
          <a:xfrm>
            <a:off x="311700" y="1151300"/>
            <a:ext cx="8520600" cy="3837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solidFill>
                  <a:srgbClr val="000000"/>
                </a:solidFill>
                <a:latin typeface="Bookman Old Style"/>
                <a:ea typeface="Bookman Old Style"/>
                <a:cs typeface="Bookman Old Style"/>
                <a:sym typeface="Bookman Old Style"/>
              </a:rPr>
              <a:t>In Kaplan, J. A., In Cronin, B., &amp; In Maus, T. (2019). Kaplan's essentials of cardiac anesthesia for noncardiac surgery. </a:t>
            </a:r>
            <a:r>
              <a:rPr lang="en" sz="1200" u="sng">
                <a:solidFill>
                  <a:srgbClr val="000000"/>
                </a:solidFill>
                <a:latin typeface="Bookman Old Style"/>
                <a:ea typeface="Bookman Old Style"/>
                <a:cs typeface="Bookman Old Style"/>
                <a:sym typeface="Bookman Old Style"/>
                <a:hlinkClick r:id="rId3"/>
              </a:rPr>
              <a:t>https://www.elsevier.com/books/essentials-of-cardiac-anesthesia-for-noncardiac-surgery/kaplan/978-0-323-56716-9</a:t>
            </a:r>
            <a:endParaRPr sz="1200">
              <a:solidFill>
                <a:srgbClr val="000000"/>
              </a:solidFill>
              <a:latin typeface="Bookman Old Style"/>
              <a:ea typeface="Bookman Old Style"/>
              <a:cs typeface="Bookman Old Style"/>
              <a:sym typeface="Bookman Old Style"/>
            </a:endParaRPr>
          </a:p>
          <a:p>
            <a:pPr marL="0" lvl="0" indent="0" algn="l" rtl="0">
              <a:lnSpc>
                <a:spcPct val="100000"/>
              </a:lnSpc>
              <a:spcBef>
                <a:spcPts val="1600"/>
              </a:spcBef>
              <a:spcAft>
                <a:spcPts val="0"/>
              </a:spcAft>
              <a:buNone/>
            </a:pPr>
            <a:r>
              <a:rPr lang="en" sz="1200">
                <a:solidFill>
                  <a:srgbClr val="000000"/>
                </a:solidFill>
                <a:latin typeface="Bookman Old Style"/>
                <a:ea typeface="Bookman Old Style"/>
                <a:cs typeface="Bookman Old Style"/>
                <a:sym typeface="Bookman Old Style"/>
              </a:rPr>
              <a:t>Huibers, L., Smits, M., Renaud, V., Giesen, P., &amp; Wensing, M. (2011). Safety of telephone triage in out-of-hours care: a systematic review. Scandinavian journal of primary health care, 29(4), 198–209. </a:t>
            </a:r>
            <a:r>
              <a:rPr lang="en" sz="1200" u="sng">
                <a:solidFill>
                  <a:srgbClr val="000000"/>
                </a:solidFill>
                <a:latin typeface="Bookman Old Style"/>
                <a:ea typeface="Bookman Old Style"/>
                <a:cs typeface="Bookman Old Style"/>
                <a:sym typeface="Bookman Old Style"/>
                <a:hlinkClick r:id="rId4"/>
              </a:rPr>
              <a:t>https://doi.org/10.3109/02813432.2011.629150</a:t>
            </a:r>
            <a:r>
              <a:rPr lang="en" sz="1200">
                <a:solidFill>
                  <a:srgbClr val="000000"/>
                </a:solidFill>
                <a:latin typeface="Bookman Old Style"/>
                <a:ea typeface="Bookman Old Style"/>
                <a:cs typeface="Bookman Old Style"/>
                <a:sym typeface="Bookman Old Style"/>
              </a:rPr>
              <a:t> </a:t>
            </a:r>
            <a:r>
              <a:rPr lang="en" sz="1200" u="sng">
                <a:solidFill>
                  <a:srgbClr val="000000"/>
                </a:solidFill>
                <a:latin typeface="Bookman Old Style"/>
                <a:ea typeface="Bookman Old Style"/>
                <a:cs typeface="Bookman Old Style"/>
                <a:sym typeface="Bookman Old Style"/>
                <a:hlinkClick r:id="rId5"/>
              </a:rPr>
              <a:t>https://www.ncbi.nlm.nih.gov/pmc/articles/PMC3308461/</a:t>
            </a:r>
            <a:endParaRPr sz="1200">
              <a:solidFill>
                <a:srgbClr val="000000"/>
              </a:solidFill>
              <a:latin typeface="Bookman Old Style"/>
              <a:ea typeface="Bookman Old Style"/>
              <a:cs typeface="Bookman Old Style"/>
              <a:sym typeface="Bookman Old Style"/>
            </a:endParaRPr>
          </a:p>
          <a:p>
            <a:pPr marL="0" lvl="0" indent="0" algn="l" rtl="0">
              <a:lnSpc>
                <a:spcPct val="100000"/>
              </a:lnSpc>
              <a:spcBef>
                <a:spcPts val="1600"/>
              </a:spcBef>
              <a:spcAft>
                <a:spcPts val="0"/>
              </a:spcAft>
              <a:buNone/>
            </a:pPr>
            <a:r>
              <a:rPr lang="en" sz="1200">
                <a:solidFill>
                  <a:srgbClr val="000000"/>
                </a:solidFill>
                <a:latin typeface="Bookman Old Style"/>
                <a:ea typeface="Bookman Old Style"/>
                <a:cs typeface="Bookman Old Style"/>
                <a:sym typeface="Bookman Old Style"/>
              </a:rPr>
              <a:t>Smits, M., Hanssen, S., Huibers, L., &amp; Giesen, P. (2016). Telephone triage in general practices: A written case scenario study in the Netherlands. Scandinavian journal of primary health care, 34(1), 28–36. </a:t>
            </a:r>
            <a:r>
              <a:rPr lang="en" sz="1200" u="sng">
                <a:solidFill>
                  <a:srgbClr val="000000"/>
                </a:solidFill>
                <a:latin typeface="Bookman Old Style"/>
                <a:ea typeface="Bookman Old Style"/>
                <a:cs typeface="Bookman Old Style"/>
                <a:sym typeface="Bookman Old Style"/>
                <a:hlinkClick r:id="rId6"/>
              </a:rPr>
              <a:t>https://doi.org/10.3109/02813432.2016.1144431</a:t>
            </a:r>
            <a:r>
              <a:rPr lang="en" sz="1200">
                <a:solidFill>
                  <a:srgbClr val="000000"/>
                </a:solidFill>
                <a:latin typeface="Bookman Old Style"/>
                <a:ea typeface="Bookman Old Style"/>
                <a:cs typeface="Bookman Old Style"/>
                <a:sym typeface="Bookman Old Style"/>
              </a:rPr>
              <a:t> </a:t>
            </a:r>
            <a:r>
              <a:rPr lang="en" sz="1200" u="sng">
                <a:solidFill>
                  <a:srgbClr val="000000"/>
                </a:solidFill>
                <a:latin typeface="Bookman Old Style"/>
                <a:ea typeface="Bookman Old Style"/>
                <a:cs typeface="Bookman Old Style"/>
                <a:sym typeface="Bookman Old Style"/>
                <a:hlinkClick r:id="rId7"/>
              </a:rPr>
              <a:t>https://www.ncbi.nlm.nih.gov/pmc/articles/PMC4911030/</a:t>
            </a:r>
            <a:endParaRPr sz="1200">
              <a:solidFill>
                <a:srgbClr val="000000"/>
              </a:solidFill>
              <a:latin typeface="Bookman Old Style"/>
              <a:ea typeface="Bookman Old Style"/>
              <a:cs typeface="Bookman Old Style"/>
              <a:sym typeface="Bookman Old Style"/>
            </a:endParaRPr>
          </a:p>
          <a:p>
            <a:pPr marL="0" lvl="0" indent="0" algn="l" rtl="0">
              <a:lnSpc>
                <a:spcPct val="100000"/>
              </a:lnSpc>
              <a:spcBef>
                <a:spcPts val="1600"/>
              </a:spcBef>
              <a:spcAft>
                <a:spcPts val="0"/>
              </a:spcAft>
              <a:buNone/>
            </a:pPr>
            <a:r>
              <a:rPr lang="en" sz="1200">
                <a:solidFill>
                  <a:srgbClr val="000000"/>
                </a:solidFill>
                <a:latin typeface="Bookman Old Style"/>
                <a:ea typeface="Bookman Old Style"/>
                <a:cs typeface="Bookman Old Style"/>
                <a:sym typeface="Bookman Old Style"/>
              </a:rPr>
              <a:t>Covid Remote Consultations, a visual guide </a:t>
            </a:r>
            <a:r>
              <a:rPr lang="en" sz="1200" u="sng">
                <a:solidFill>
                  <a:srgbClr val="000000"/>
                </a:solidFill>
                <a:highlight>
                  <a:srgbClr val="FFFFFF"/>
                </a:highlight>
                <a:latin typeface="Bookman Old Style"/>
                <a:ea typeface="Bookman Old Style"/>
                <a:cs typeface="Bookman Old Style"/>
                <a:sym typeface="Bookman Old Style"/>
                <a:hlinkClick r:id="rId8"/>
              </a:rPr>
              <a:t>https://www.bmj.com/content/bmj/368/bmj.m1182/F1.large.jpg</a:t>
            </a:r>
            <a:endParaRPr sz="1200">
              <a:solidFill>
                <a:srgbClr val="000000"/>
              </a:solidFill>
              <a:highlight>
                <a:srgbClr val="FFFFFF"/>
              </a:highlight>
              <a:latin typeface="Bookman Old Style"/>
              <a:ea typeface="Bookman Old Style"/>
              <a:cs typeface="Bookman Old Style"/>
              <a:sym typeface="Bookman Old Style"/>
            </a:endParaRPr>
          </a:p>
          <a:p>
            <a:pPr marL="0" lvl="0" indent="0" algn="l" rtl="0">
              <a:lnSpc>
                <a:spcPct val="100000"/>
              </a:lnSpc>
              <a:spcBef>
                <a:spcPts val="1600"/>
              </a:spcBef>
              <a:spcAft>
                <a:spcPts val="0"/>
              </a:spcAft>
              <a:buNone/>
            </a:pPr>
            <a:r>
              <a:rPr lang="en" sz="1200">
                <a:solidFill>
                  <a:srgbClr val="000000"/>
                </a:solidFill>
                <a:highlight>
                  <a:srgbClr val="FFFFFF"/>
                </a:highlight>
                <a:latin typeface="Bookman Old Style"/>
                <a:ea typeface="Bookman Old Style"/>
                <a:cs typeface="Bookman Old Style"/>
                <a:sym typeface="Bookman Old Style"/>
              </a:rPr>
              <a:t>COVID-19 PREPAREDNESS CHECKLIST FOR RURAL PRIMARY HEALTH CARE &amp; COMMUNITY  </a:t>
            </a:r>
            <a:r>
              <a:rPr lang="en" sz="1200" u="sng">
                <a:solidFill>
                  <a:srgbClr val="000000"/>
                </a:solidFill>
                <a:highlight>
                  <a:srgbClr val="FFFFFF"/>
                </a:highlight>
                <a:latin typeface="Bookman Old Style"/>
                <a:ea typeface="Bookman Old Style"/>
                <a:cs typeface="Bookman Old Style"/>
                <a:sym typeface="Bookman Old Style"/>
                <a:hlinkClick r:id="rId9"/>
              </a:rPr>
              <a:t>https://cdn.georgeinstitute.org/sites/default/files/documents/covid-19-preparedness-guidance_checklist-for-rural-primary-health-care_community-health-settings-in-india-10.pdf</a:t>
            </a:r>
            <a:endParaRPr sz="1200">
              <a:solidFill>
                <a:srgbClr val="000000"/>
              </a:solidFill>
              <a:highlight>
                <a:srgbClr val="FFFFFF"/>
              </a:highlight>
              <a:latin typeface="Bookman Old Style"/>
              <a:ea typeface="Bookman Old Style"/>
              <a:cs typeface="Bookman Old Style"/>
              <a:sym typeface="Bookman Old Style"/>
            </a:endParaRPr>
          </a:p>
          <a:p>
            <a:pPr marL="0" lvl="0" indent="0" algn="l" rtl="0">
              <a:spcBef>
                <a:spcPts val="1600"/>
              </a:spcBef>
              <a:spcAft>
                <a:spcPts val="1600"/>
              </a:spcAft>
              <a:buNone/>
            </a:pPr>
            <a:endParaRPr sz="1200">
              <a:solidFill>
                <a:srgbClr val="000000"/>
              </a:solidFill>
              <a:highlight>
                <a:srgbClr val="FFFFFF"/>
              </a:highlight>
              <a:latin typeface="Bookman Old Style"/>
              <a:ea typeface="Bookman Old Style"/>
              <a:cs typeface="Bookman Old Style"/>
              <a:sym typeface="Bookman Old Style"/>
            </a:endParaRPr>
          </a:p>
        </p:txBody>
      </p:sp>
      <p:sp>
        <p:nvSpPr>
          <p:cNvPr id="316" name="Google Shape;316;p45"/>
          <p:cNvSpPr txBox="1"/>
          <p:nvPr/>
        </p:nvSpPr>
        <p:spPr>
          <a:xfrm>
            <a:off x="0" y="-81075"/>
            <a:ext cx="1616100" cy="70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ookman Old Style"/>
                <a:ea typeface="Bookman Old Style"/>
                <a:cs typeface="Bookman Old Style"/>
                <a:sym typeface="Bookman Old Style"/>
              </a:rPr>
              <a:t>Annexure : ’D’</a:t>
            </a:r>
            <a:endParaRPr>
              <a:latin typeface="Bookman Old Style"/>
              <a:ea typeface="Bookman Old Style"/>
              <a:cs typeface="Bookman Old Style"/>
              <a:sym typeface="Bookman Old Style"/>
            </a:endParaRPr>
          </a:p>
        </p:txBody>
      </p:sp>
      <p:pic>
        <p:nvPicPr>
          <p:cNvPr id="317" name="Google Shape;317;p45"/>
          <p:cNvPicPr preferRelativeResize="0"/>
          <p:nvPr/>
        </p:nvPicPr>
        <p:blipFill>
          <a:blip r:embed="rId10">
            <a:alphaModFix/>
          </a:blip>
          <a:stretch>
            <a:fillRect/>
          </a:stretch>
        </p:blipFill>
        <p:spPr>
          <a:xfrm>
            <a:off x="8331175" y="152400"/>
            <a:ext cx="666750" cy="6762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6"/>
          <p:cNvSpPr txBox="1">
            <a:spLocks noGrp="1"/>
          </p:cNvSpPr>
          <p:nvPr>
            <p:ph type="title"/>
          </p:nvPr>
        </p:nvSpPr>
        <p:spPr>
          <a:xfrm>
            <a:off x="273600" y="352275"/>
            <a:ext cx="8596800" cy="4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Bookman Old Style"/>
                <a:ea typeface="Bookman Old Style"/>
                <a:cs typeface="Bookman Old Style"/>
                <a:sym typeface="Bookman Old Style"/>
              </a:rPr>
              <a:t>References and suggested reading..page 2</a:t>
            </a:r>
            <a:endParaRPr sz="3000">
              <a:latin typeface="Bookman Old Style"/>
              <a:ea typeface="Bookman Old Style"/>
              <a:cs typeface="Bookman Old Style"/>
              <a:sym typeface="Bookman Old Style"/>
            </a:endParaRPr>
          </a:p>
        </p:txBody>
      </p:sp>
      <p:sp>
        <p:nvSpPr>
          <p:cNvPr id="323" name="Google Shape;323;p46"/>
          <p:cNvSpPr txBox="1">
            <a:spLocks noGrp="1"/>
          </p:cNvSpPr>
          <p:nvPr>
            <p:ph type="body" idx="1"/>
          </p:nvPr>
        </p:nvSpPr>
        <p:spPr>
          <a:xfrm>
            <a:off x="311700" y="1054125"/>
            <a:ext cx="8520600" cy="3934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dirty="0">
                <a:solidFill>
                  <a:srgbClr val="000000"/>
                </a:solidFill>
                <a:highlight>
                  <a:srgbClr val="FFFFFF"/>
                </a:highlight>
                <a:latin typeface="Bookman Old Style"/>
                <a:ea typeface="Bookman Old Style"/>
                <a:cs typeface="Bookman Old Style"/>
                <a:sym typeface="Bookman Old Style"/>
              </a:rPr>
              <a:t>Guidelines on Clinical Management of COVID – 19, MoHFW, GoI </a:t>
            </a:r>
            <a:r>
              <a:rPr lang="en" sz="1200" u="sng" dirty="0">
                <a:solidFill>
                  <a:srgbClr val="000000"/>
                </a:solidFill>
                <a:highlight>
                  <a:srgbClr val="FFFFFF"/>
                </a:highlight>
                <a:latin typeface="Bookman Old Style"/>
                <a:ea typeface="Bookman Old Style"/>
                <a:cs typeface="Bookman Old Style"/>
                <a:sym typeface="Bookman Old Style"/>
                <a:hlinkClick r:id="rId3"/>
              </a:rPr>
              <a:t>https://www.mohfw.gov.in/pdf/GuidelinesonClinicalManagementofCOVID1912020.pdf</a:t>
            </a:r>
            <a:endParaRPr sz="1200" dirty="0">
              <a:solidFill>
                <a:srgbClr val="000000"/>
              </a:solidFill>
              <a:highlight>
                <a:srgbClr val="FFFFFF"/>
              </a:highlight>
              <a:latin typeface="Bookman Old Style"/>
              <a:ea typeface="Bookman Old Style"/>
              <a:cs typeface="Bookman Old Style"/>
              <a:sym typeface="Bookman Old Style"/>
            </a:endParaRPr>
          </a:p>
          <a:p>
            <a:pPr marL="0" lvl="0" indent="0" algn="l" rtl="0">
              <a:lnSpc>
                <a:spcPct val="100000"/>
              </a:lnSpc>
              <a:spcBef>
                <a:spcPts val="1600"/>
              </a:spcBef>
              <a:spcAft>
                <a:spcPts val="0"/>
              </a:spcAft>
              <a:buNone/>
            </a:pPr>
            <a:r>
              <a:rPr lang="en" sz="1200" dirty="0">
                <a:solidFill>
                  <a:srgbClr val="000000"/>
                </a:solidFill>
                <a:highlight>
                  <a:srgbClr val="FFFFFF"/>
                </a:highlight>
                <a:latin typeface="Bookman Old Style"/>
                <a:ea typeface="Bookman Old Style"/>
                <a:cs typeface="Bookman Old Style"/>
                <a:sym typeface="Bookman Old Style"/>
              </a:rPr>
              <a:t>Doctor’s Handout </a:t>
            </a:r>
            <a:r>
              <a:rPr lang="en" sz="1200" u="sng" dirty="0">
                <a:solidFill>
                  <a:srgbClr val="000000"/>
                </a:solidFill>
                <a:latin typeface="Bookman Old Style"/>
                <a:ea typeface="Bookman Old Style"/>
                <a:cs typeface="Bookman Old Style"/>
                <a:sym typeface="Bookman Old Style"/>
                <a:hlinkClick r:id="rId4"/>
              </a:rPr>
              <a:t>https://docs.google.com/presentation/d/1UsPFdbzyC6oAL7YBsgrhrMJndhZNVsl0XeyuYpIO9q0/edit#slide=id.g828b212ded_0_124</a:t>
            </a:r>
            <a:endParaRPr sz="1200" dirty="0">
              <a:solidFill>
                <a:srgbClr val="000000"/>
              </a:solidFill>
              <a:highlight>
                <a:schemeClr val="lt1"/>
              </a:highlight>
              <a:latin typeface="Bookman Old Style"/>
              <a:ea typeface="Bookman Old Style"/>
              <a:cs typeface="Bookman Old Style"/>
              <a:sym typeface="Bookman Old Style"/>
            </a:endParaRPr>
          </a:p>
          <a:p>
            <a:pPr marL="0" lvl="0" indent="0" algn="l" rtl="0">
              <a:lnSpc>
                <a:spcPct val="100000"/>
              </a:lnSpc>
              <a:spcBef>
                <a:spcPts val="1600"/>
              </a:spcBef>
              <a:spcAft>
                <a:spcPts val="0"/>
              </a:spcAft>
              <a:buNone/>
            </a:pPr>
            <a:r>
              <a:rPr lang="en" sz="1200" dirty="0">
                <a:solidFill>
                  <a:srgbClr val="000000"/>
                </a:solidFill>
                <a:highlight>
                  <a:schemeClr val="lt1"/>
                </a:highlight>
                <a:latin typeface="Bookman Old Style"/>
                <a:ea typeface="Bookman Old Style"/>
                <a:cs typeface="Bookman Old Style"/>
                <a:sym typeface="Bookman Old Style"/>
              </a:rPr>
              <a:t>Remote consulting: a survival guide</a:t>
            </a:r>
            <a:endParaRPr sz="1200" dirty="0">
              <a:solidFill>
                <a:srgbClr val="000000"/>
              </a:solidFill>
              <a:highlight>
                <a:schemeClr val="lt1"/>
              </a:highlight>
              <a:latin typeface="Bookman Old Style"/>
              <a:ea typeface="Bookman Old Style"/>
              <a:cs typeface="Bookman Old Style"/>
              <a:sym typeface="Bookman Old Style"/>
            </a:endParaRPr>
          </a:p>
          <a:p>
            <a:pPr marL="0" lvl="0" indent="0" algn="l" rtl="0">
              <a:lnSpc>
                <a:spcPct val="100000"/>
              </a:lnSpc>
              <a:spcBef>
                <a:spcPts val="1600"/>
              </a:spcBef>
              <a:spcAft>
                <a:spcPts val="0"/>
              </a:spcAft>
              <a:buNone/>
            </a:pPr>
            <a:r>
              <a:rPr lang="en" sz="1200" u="sng" dirty="0">
                <a:solidFill>
                  <a:srgbClr val="000000"/>
                </a:solidFill>
                <a:highlight>
                  <a:schemeClr val="lt1"/>
                </a:highlight>
                <a:latin typeface="Bookman Old Style"/>
                <a:ea typeface="Bookman Old Style"/>
                <a:cs typeface="Bookman Old Style"/>
                <a:sym typeface="Bookman Old Style"/>
                <a:hlinkClick r:id="rId5"/>
              </a:rPr>
              <a:t>https://www.gp-update.co.uk/SM4/Mutable/Uploads/pdf_file/Remote-consulting-survival-guide---copyedited-FINAL_3.pdf</a:t>
            </a:r>
            <a:endParaRPr sz="1200" dirty="0">
              <a:solidFill>
                <a:srgbClr val="000000"/>
              </a:solidFill>
              <a:highlight>
                <a:schemeClr val="lt1"/>
              </a:highlight>
              <a:latin typeface="Bookman Old Style"/>
              <a:ea typeface="Bookman Old Style"/>
              <a:cs typeface="Bookman Old Style"/>
              <a:sym typeface="Bookman Old Style"/>
            </a:endParaRPr>
          </a:p>
          <a:p>
            <a:pPr marL="0" lvl="0" indent="0" algn="l" rtl="0">
              <a:lnSpc>
                <a:spcPct val="100000"/>
              </a:lnSpc>
              <a:spcBef>
                <a:spcPts val="1600"/>
              </a:spcBef>
              <a:spcAft>
                <a:spcPts val="0"/>
              </a:spcAft>
              <a:buNone/>
            </a:pPr>
            <a:r>
              <a:rPr lang="en" sz="1200" dirty="0">
                <a:solidFill>
                  <a:srgbClr val="000000"/>
                </a:solidFill>
                <a:latin typeface="Bookman Old Style"/>
                <a:ea typeface="Bookman Old Style"/>
                <a:cs typeface="Bookman Old Style"/>
                <a:sym typeface="Bookman Old Style"/>
              </a:rPr>
              <a:t>I Biomedical Waste (Management and Handling) Rules. The Bio-Medical Waste (Management and Handling) Rules; 1998 are conferred by section 6,8, 25 of the Environment (Protection) Act, 1986 (29 of 1986).</a:t>
            </a:r>
            <a:endParaRPr sz="1200" dirty="0">
              <a:solidFill>
                <a:srgbClr val="000000"/>
              </a:solidFill>
              <a:latin typeface="Bookman Old Style"/>
              <a:ea typeface="Bookman Old Style"/>
              <a:cs typeface="Bookman Old Style"/>
              <a:sym typeface="Bookman Old Style"/>
            </a:endParaRPr>
          </a:p>
          <a:p>
            <a:pPr marL="0" lvl="0" indent="0" algn="l" rtl="0">
              <a:lnSpc>
                <a:spcPct val="100000"/>
              </a:lnSpc>
              <a:spcBef>
                <a:spcPts val="1600"/>
              </a:spcBef>
              <a:spcAft>
                <a:spcPts val="0"/>
              </a:spcAft>
              <a:buNone/>
            </a:pPr>
            <a:r>
              <a:rPr lang="en" sz="1200" u="sng" dirty="0">
                <a:solidFill>
                  <a:srgbClr val="000000"/>
                </a:solidFill>
                <a:latin typeface="Bookman Old Style"/>
                <a:ea typeface="Bookman Old Style"/>
                <a:cs typeface="Bookman Old Style"/>
                <a:sym typeface="Bookman Old Style"/>
                <a:hlinkClick r:id="rId6"/>
              </a:rPr>
              <a:t>https://www.gpcb.gov.in/pdf/bmw_ws.pdf</a:t>
            </a:r>
            <a:endParaRPr sz="1200" dirty="0">
              <a:solidFill>
                <a:srgbClr val="000000"/>
              </a:solidFill>
              <a:latin typeface="Bookman Old Style"/>
              <a:ea typeface="Bookman Old Style"/>
              <a:cs typeface="Bookman Old Style"/>
              <a:sym typeface="Bookman Old Style"/>
            </a:endParaRPr>
          </a:p>
          <a:p>
            <a:pPr marL="0" lvl="0" indent="0" algn="l" rtl="0">
              <a:lnSpc>
                <a:spcPct val="100000"/>
              </a:lnSpc>
              <a:spcBef>
                <a:spcPts val="1600"/>
              </a:spcBef>
              <a:spcAft>
                <a:spcPts val="0"/>
              </a:spcAft>
              <a:buNone/>
            </a:pPr>
            <a:r>
              <a:rPr lang="en" sz="1200" dirty="0">
                <a:solidFill>
                  <a:srgbClr val="000000"/>
                </a:solidFill>
                <a:latin typeface="Bookman Old Style"/>
                <a:ea typeface="Bookman Old Style"/>
                <a:cs typeface="Bookman Old Style"/>
                <a:sym typeface="Bookman Old Style"/>
              </a:rPr>
              <a:t>Sample TeleTriage Video-  </a:t>
            </a:r>
            <a:r>
              <a:rPr lang="en" sz="1200" dirty="0">
                <a:solidFill>
                  <a:srgbClr val="000000"/>
                </a:solidFill>
                <a:latin typeface="Bookman Old Style"/>
                <a:ea typeface="Bookman Old Style"/>
                <a:cs typeface="Bookman Old Style"/>
                <a:sym typeface="Bookman Old Style"/>
                <a:hlinkClick r:id="rId7"/>
              </a:rPr>
              <a:t>https://youtu.be/soujM_Bf-9A</a:t>
            </a:r>
            <a:endParaRPr lang="en" sz="1200" dirty="0">
              <a:solidFill>
                <a:srgbClr val="000000"/>
              </a:solidFill>
              <a:latin typeface="Bookman Old Style"/>
              <a:ea typeface="Bookman Old Style"/>
              <a:cs typeface="Bookman Old Style"/>
              <a:sym typeface="Bookman Old Style"/>
            </a:endParaRPr>
          </a:p>
          <a:p>
            <a:pPr marL="0" lvl="0" indent="0" algn="l" rtl="0">
              <a:lnSpc>
                <a:spcPct val="100000"/>
              </a:lnSpc>
              <a:spcBef>
                <a:spcPts val="1600"/>
              </a:spcBef>
              <a:spcAft>
                <a:spcPts val="0"/>
              </a:spcAft>
              <a:buNone/>
            </a:pPr>
            <a:endParaRPr sz="1200" dirty="0">
              <a:solidFill>
                <a:srgbClr val="000000"/>
              </a:solidFill>
              <a:latin typeface="Bookman Old Style"/>
              <a:ea typeface="Bookman Old Style"/>
              <a:cs typeface="Bookman Old Style"/>
              <a:sym typeface="Bookman Old Style"/>
            </a:endParaRPr>
          </a:p>
          <a:p>
            <a:pPr marL="0" lvl="0" indent="0" algn="l" rtl="0">
              <a:spcBef>
                <a:spcPts val="1600"/>
              </a:spcBef>
              <a:spcAft>
                <a:spcPts val="1600"/>
              </a:spcAft>
              <a:buNone/>
            </a:pPr>
            <a:endParaRPr sz="1200" dirty="0">
              <a:solidFill>
                <a:srgbClr val="000000"/>
              </a:solidFill>
              <a:highlight>
                <a:srgbClr val="FFFFFF"/>
              </a:highlight>
              <a:latin typeface="Bookman Old Style"/>
              <a:ea typeface="Bookman Old Style"/>
              <a:cs typeface="Bookman Old Style"/>
              <a:sym typeface="Bookman Old Style"/>
            </a:endParaRPr>
          </a:p>
        </p:txBody>
      </p:sp>
      <p:sp>
        <p:nvSpPr>
          <p:cNvPr id="324" name="Google Shape;324;p46"/>
          <p:cNvSpPr txBox="1"/>
          <p:nvPr/>
        </p:nvSpPr>
        <p:spPr>
          <a:xfrm>
            <a:off x="0" y="-81075"/>
            <a:ext cx="1686300" cy="70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ookman Old Style"/>
                <a:ea typeface="Bookman Old Style"/>
                <a:cs typeface="Bookman Old Style"/>
                <a:sym typeface="Bookman Old Style"/>
              </a:rPr>
              <a:t>Annexure : ’D’</a:t>
            </a:r>
            <a:endParaRPr>
              <a:latin typeface="Bookman Old Style"/>
              <a:ea typeface="Bookman Old Style"/>
              <a:cs typeface="Bookman Old Style"/>
              <a:sym typeface="Bookman Old Style"/>
            </a:endParaRPr>
          </a:p>
        </p:txBody>
      </p:sp>
      <p:pic>
        <p:nvPicPr>
          <p:cNvPr id="325" name="Google Shape;325;p46"/>
          <p:cNvPicPr preferRelativeResize="0"/>
          <p:nvPr/>
        </p:nvPicPr>
        <p:blipFill>
          <a:blip r:embed="rId8">
            <a:alphaModFix/>
          </a:blip>
          <a:stretch>
            <a:fillRect/>
          </a:stretch>
        </p:blipFill>
        <p:spPr>
          <a:xfrm>
            <a:off x="8331175" y="152400"/>
            <a:ext cx="666750" cy="6762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7"/>
          <p:cNvSpPr txBox="1">
            <a:spLocks noGrp="1"/>
          </p:cNvSpPr>
          <p:nvPr>
            <p:ph type="title"/>
          </p:nvPr>
        </p:nvSpPr>
        <p:spPr>
          <a:xfrm>
            <a:off x="311700" y="625375"/>
            <a:ext cx="8520600" cy="52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Bookman Old Style"/>
                <a:ea typeface="Bookman Old Style"/>
                <a:cs typeface="Bookman Old Style"/>
                <a:sym typeface="Bookman Old Style"/>
              </a:rPr>
              <a:t>Covid Checklists, </a:t>
            </a:r>
            <a:r>
              <a:rPr lang="en-IN" dirty="0">
                <a:latin typeface="Bookman Old Style"/>
                <a:ea typeface="Bookman Old Style"/>
                <a:cs typeface="Bookman Old Style"/>
                <a:sym typeface="Bookman Old Style"/>
              </a:rPr>
              <a:t>others</a:t>
            </a:r>
            <a:endParaRPr dirty="0">
              <a:latin typeface="Bookman Old Style"/>
              <a:ea typeface="Bookman Old Style"/>
              <a:cs typeface="Bookman Old Style"/>
              <a:sym typeface="Bookman Old Style"/>
            </a:endParaRPr>
          </a:p>
        </p:txBody>
      </p:sp>
      <p:sp>
        <p:nvSpPr>
          <p:cNvPr id="331" name="Google Shape;331;p47"/>
          <p:cNvSpPr txBox="1">
            <a:spLocks noGrp="1"/>
          </p:cNvSpPr>
          <p:nvPr>
            <p:ph type="body" idx="1"/>
          </p:nvPr>
        </p:nvSpPr>
        <p:spPr>
          <a:xfrm>
            <a:off x="311700" y="1496675"/>
            <a:ext cx="5991129" cy="307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rgbClr val="000000"/>
                </a:solidFill>
                <a:latin typeface="Bookman Old Style"/>
                <a:ea typeface="Bookman Old Style"/>
                <a:cs typeface="Bookman Old Style"/>
                <a:sym typeface="Bookman Old Style"/>
              </a:rPr>
              <a:t>Covid19 checklist and questions for phone/Video call : </a:t>
            </a:r>
            <a:r>
              <a:rPr lang="en" sz="1400" u="sng" dirty="0">
                <a:solidFill>
                  <a:srgbClr val="000000"/>
                </a:solidFill>
                <a:latin typeface="Bookman Old Style"/>
                <a:ea typeface="Bookman Old Style"/>
                <a:cs typeface="Bookman Old Style"/>
                <a:sym typeface="Bookman Old Style"/>
                <a:hlinkClick r:id="rId3"/>
              </a:rPr>
              <a:t>http://www.ambupod.com/covidchecklist.pdf</a:t>
            </a:r>
            <a:endParaRPr sz="1400" dirty="0">
              <a:solidFill>
                <a:srgbClr val="000000"/>
              </a:solidFill>
              <a:latin typeface="Bookman Old Style"/>
              <a:ea typeface="Bookman Old Style"/>
              <a:cs typeface="Bookman Old Style"/>
              <a:sym typeface="Bookman Old Style"/>
            </a:endParaRPr>
          </a:p>
          <a:p>
            <a:pPr marL="0" lvl="0" indent="0" algn="l" rtl="0">
              <a:spcBef>
                <a:spcPts val="1600"/>
              </a:spcBef>
              <a:spcAft>
                <a:spcPts val="0"/>
              </a:spcAft>
              <a:buNone/>
            </a:pPr>
            <a:r>
              <a:rPr lang="en-IN" sz="1400" dirty="0">
                <a:solidFill>
                  <a:srgbClr val="000000"/>
                </a:solidFill>
                <a:latin typeface="Bookman Old Style"/>
                <a:ea typeface="Bookman Old Style"/>
                <a:cs typeface="Bookman Old Style"/>
                <a:sym typeface="Bookman Old Style"/>
              </a:rPr>
              <a:t>This presentation: </a:t>
            </a:r>
            <a:r>
              <a:rPr lang="en-IN" sz="1400" dirty="0">
                <a:solidFill>
                  <a:srgbClr val="000000"/>
                </a:solidFill>
                <a:latin typeface="Bookman Old Style"/>
                <a:ea typeface="Bookman Old Style"/>
                <a:cs typeface="Bookman Old Style"/>
                <a:sym typeface="Bookman Old Style"/>
                <a:hlinkClick r:id="rId4"/>
              </a:rPr>
              <a:t>http://www.ambupod.com/teletriage.pdf</a:t>
            </a:r>
            <a:endParaRPr lang="en-IN" sz="1400" dirty="0">
              <a:solidFill>
                <a:srgbClr val="000000"/>
              </a:solidFill>
              <a:latin typeface="Bookman Old Style"/>
              <a:ea typeface="Bookman Old Style"/>
              <a:cs typeface="Bookman Old Style"/>
              <a:sym typeface="Bookman Old Style"/>
            </a:endParaRPr>
          </a:p>
          <a:p>
            <a:pPr marL="0" lvl="0" indent="0" algn="l" rtl="0">
              <a:spcBef>
                <a:spcPts val="1600"/>
              </a:spcBef>
              <a:spcAft>
                <a:spcPts val="0"/>
              </a:spcAft>
              <a:buNone/>
            </a:pPr>
            <a:endParaRPr sz="1400" dirty="0">
              <a:solidFill>
                <a:srgbClr val="000000"/>
              </a:solidFill>
              <a:latin typeface="Bookman Old Style"/>
              <a:ea typeface="Bookman Old Style"/>
              <a:cs typeface="Bookman Old Style"/>
              <a:sym typeface="Bookman Old Style"/>
            </a:endParaRPr>
          </a:p>
          <a:p>
            <a:pPr marL="0" lvl="0" indent="0" algn="l" rtl="0">
              <a:spcBef>
                <a:spcPts val="1600"/>
              </a:spcBef>
              <a:spcAft>
                <a:spcPts val="0"/>
              </a:spcAft>
              <a:buNone/>
            </a:pPr>
            <a:r>
              <a:rPr lang="en" sz="1400" dirty="0">
                <a:solidFill>
                  <a:srgbClr val="000000"/>
                </a:solidFill>
                <a:highlight>
                  <a:srgbClr val="F9F9F9"/>
                </a:highlight>
                <a:latin typeface="Bookman Old Style"/>
                <a:ea typeface="Bookman Old Style"/>
                <a:cs typeface="Bookman Old Style"/>
                <a:sym typeface="Bookman Old Style"/>
              </a:rPr>
              <a:t>COVID 19 Checklist -Medical Services, Indian Air Force </a:t>
            </a:r>
            <a:endParaRPr sz="1400" dirty="0">
              <a:solidFill>
                <a:srgbClr val="000000"/>
              </a:solidFill>
              <a:highlight>
                <a:srgbClr val="F9F9F9"/>
              </a:highlight>
              <a:latin typeface="Bookman Old Style"/>
              <a:ea typeface="Bookman Old Style"/>
              <a:cs typeface="Bookman Old Style"/>
              <a:sym typeface="Bookman Old Style"/>
            </a:endParaRPr>
          </a:p>
          <a:p>
            <a:pPr marL="0" lvl="0" indent="0" algn="l" rtl="0">
              <a:spcBef>
                <a:spcPts val="0"/>
              </a:spcBef>
              <a:spcAft>
                <a:spcPts val="0"/>
              </a:spcAft>
              <a:buNone/>
            </a:pPr>
            <a:r>
              <a:rPr lang="en" sz="1400" u="sng" dirty="0">
                <a:solidFill>
                  <a:srgbClr val="000000"/>
                </a:solidFill>
                <a:latin typeface="Bookman Old Style"/>
                <a:ea typeface="Bookman Old Style"/>
                <a:cs typeface="Bookman Old Style"/>
                <a:sym typeface="Bookman Old Style"/>
                <a:hlinkClick r:id="rId5"/>
              </a:rPr>
              <a:t>https://www.youtube.com/watch?v=N7BKYKmqNXw</a:t>
            </a:r>
            <a:endParaRPr sz="1400" dirty="0">
              <a:solidFill>
                <a:srgbClr val="000000"/>
              </a:solidFill>
              <a:latin typeface="Bookman Old Style"/>
              <a:ea typeface="Bookman Old Style"/>
              <a:cs typeface="Bookman Old Style"/>
              <a:sym typeface="Bookman Old Style"/>
            </a:endParaRPr>
          </a:p>
          <a:p>
            <a:pPr marL="0" lvl="0" indent="0" algn="l" rtl="0">
              <a:spcBef>
                <a:spcPts val="1600"/>
              </a:spcBef>
              <a:spcAft>
                <a:spcPts val="1600"/>
              </a:spcAft>
              <a:buNone/>
            </a:pPr>
            <a:endParaRPr sz="1200" dirty="0">
              <a:latin typeface="Bookman Old Style"/>
              <a:ea typeface="Bookman Old Style"/>
              <a:cs typeface="Bookman Old Style"/>
              <a:sym typeface="Bookman Old Style"/>
            </a:endParaRPr>
          </a:p>
        </p:txBody>
      </p:sp>
      <p:sp>
        <p:nvSpPr>
          <p:cNvPr id="332" name="Google Shape;332;p47"/>
          <p:cNvSpPr txBox="1"/>
          <p:nvPr/>
        </p:nvSpPr>
        <p:spPr>
          <a:xfrm>
            <a:off x="196750" y="58600"/>
            <a:ext cx="1603800" cy="70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ookman Old Style"/>
                <a:ea typeface="Bookman Old Style"/>
                <a:cs typeface="Bookman Old Style"/>
                <a:sym typeface="Bookman Old Style"/>
              </a:rPr>
              <a:t>Annexure : ’E’</a:t>
            </a:r>
            <a:endParaRPr>
              <a:latin typeface="Bookman Old Style"/>
              <a:ea typeface="Bookman Old Style"/>
              <a:cs typeface="Bookman Old Style"/>
              <a:sym typeface="Bookman Old Style"/>
            </a:endParaRPr>
          </a:p>
        </p:txBody>
      </p:sp>
      <p:pic>
        <p:nvPicPr>
          <p:cNvPr id="333" name="Google Shape;333;p47"/>
          <p:cNvPicPr preferRelativeResize="0"/>
          <p:nvPr/>
        </p:nvPicPr>
        <p:blipFill>
          <a:blip r:embed="rId6">
            <a:alphaModFix/>
          </a:blip>
          <a:stretch>
            <a:fillRect/>
          </a:stretch>
        </p:blipFill>
        <p:spPr>
          <a:xfrm>
            <a:off x="8331175" y="152400"/>
            <a:ext cx="666750" cy="6762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 you, </a:t>
            </a:r>
            <a:r>
              <a:rPr lang="en-IN" dirty="0"/>
              <a:t>Questions?</a:t>
            </a:r>
            <a:endParaRPr dirty="0"/>
          </a:p>
        </p:txBody>
      </p:sp>
      <p:sp>
        <p:nvSpPr>
          <p:cNvPr id="346" name="Google Shape;346;p4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buNone/>
            </a:pPr>
            <a:r>
              <a:rPr lang="en-IN" dirty="0"/>
              <a:t>Dr. Lavanian Dorairaj </a:t>
            </a:r>
          </a:p>
          <a:p>
            <a:pPr marL="0" lvl="0" indent="0" algn="l" rtl="0">
              <a:spcBef>
                <a:spcPts val="0"/>
              </a:spcBef>
              <a:buNone/>
            </a:pPr>
            <a:r>
              <a:rPr lang="en-IN" sz="1200" dirty="0"/>
              <a:t>MBBS (1980), Prim Av Med, Cert Hosp Admin, Certified Expert DICOM and HL7 (USA)</a:t>
            </a:r>
          </a:p>
          <a:p>
            <a:pPr marL="0" lvl="0" indent="0" algn="l" rtl="0">
              <a:lnSpc>
                <a:spcPct val="100000"/>
              </a:lnSpc>
              <a:spcBef>
                <a:spcPts val="0"/>
              </a:spcBef>
              <a:spcAft>
                <a:spcPts val="600"/>
              </a:spcAft>
              <a:buNone/>
            </a:pPr>
            <a:endParaRPr lang="en-IN" sz="1400" dirty="0"/>
          </a:p>
          <a:p>
            <a:pPr marL="0" lvl="0" indent="0" algn="l" rtl="0">
              <a:lnSpc>
                <a:spcPct val="100000"/>
              </a:lnSpc>
              <a:spcBef>
                <a:spcPts val="0"/>
              </a:spcBef>
              <a:spcAft>
                <a:spcPts val="600"/>
              </a:spcAft>
              <a:buNone/>
            </a:pPr>
            <a:r>
              <a:rPr lang="en-IN" sz="1400" dirty="0"/>
              <a:t>Director and CEO</a:t>
            </a:r>
          </a:p>
          <a:p>
            <a:pPr marL="0" lvl="0" indent="0" algn="l" rtl="0">
              <a:lnSpc>
                <a:spcPct val="100000"/>
              </a:lnSpc>
              <a:spcBef>
                <a:spcPts val="0"/>
              </a:spcBef>
              <a:spcAft>
                <a:spcPts val="600"/>
              </a:spcAft>
              <a:buNone/>
            </a:pPr>
            <a:r>
              <a:rPr lang="en-IN" sz="1400" dirty="0"/>
              <a:t>LYNK AmbuPod Pvt Ltd</a:t>
            </a:r>
          </a:p>
          <a:p>
            <a:pPr marL="0" lvl="0" indent="0" algn="l" rtl="0">
              <a:lnSpc>
                <a:spcPct val="100000"/>
              </a:lnSpc>
              <a:spcBef>
                <a:spcPts val="0"/>
              </a:spcBef>
              <a:spcAft>
                <a:spcPts val="600"/>
              </a:spcAft>
              <a:buNone/>
            </a:pPr>
            <a:r>
              <a:rPr lang="en-IN" sz="1400" dirty="0">
                <a:hlinkClick r:id="rId3"/>
              </a:rPr>
              <a:t>www.ambupod.com</a:t>
            </a:r>
            <a:r>
              <a:rPr lang="en-IN" sz="1400" dirty="0"/>
              <a:t> (24/7 affordable rural healthcare)</a:t>
            </a:r>
          </a:p>
          <a:p>
            <a:pPr marL="0" lvl="0" indent="0" algn="l" rtl="0">
              <a:lnSpc>
                <a:spcPct val="100000"/>
              </a:lnSpc>
              <a:spcBef>
                <a:spcPts val="0"/>
              </a:spcBef>
              <a:spcAft>
                <a:spcPts val="600"/>
              </a:spcAft>
              <a:buNone/>
            </a:pPr>
            <a:r>
              <a:rPr lang="en-IN" sz="1400" dirty="0"/>
              <a:t>HCit Consultant</a:t>
            </a:r>
          </a:p>
          <a:p>
            <a:pPr marL="0" lvl="0" indent="0" algn="l" rtl="0">
              <a:lnSpc>
                <a:spcPct val="100000"/>
              </a:lnSpc>
              <a:spcBef>
                <a:spcPts val="0"/>
              </a:spcBef>
              <a:spcAft>
                <a:spcPts val="600"/>
              </a:spcAft>
              <a:buNone/>
            </a:pPr>
            <a:r>
              <a:rPr lang="en-IN" sz="1400" dirty="0">
                <a:hlinkClick r:id="rId4"/>
              </a:rPr>
              <a:t>www.hcitconsultant.com</a:t>
            </a:r>
            <a:r>
              <a:rPr lang="en-IN" sz="1400" dirty="0"/>
              <a:t> (Consultancy in Healthcare IT)</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ookman Old Style"/>
                <a:ea typeface="Bookman Old Style"/>
                <a:cs typeface="Bookman Old Style"/>
                <a:sym typeface="Bookman Old Style"/>
              </a:rPr>
              <a:t>Contributors</a:t>
            </a:r>
            <a:endParaRPr>
              <a:latin typeface="Bookman Old Style"/>
              <a:ea typeface="Bookman Old Style"/>
              <a:cs typeface="Bookman Old Style"/>
              <a:sym typeface="Bookman Old Style"/>
            </a:endParaRPr>
          </a:p>
        </p:txBody>
      </p:sp>
      <p:sp>
        <p:nvSpPr>
          <p:cNvPr id="74" name="Google Shape;74;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Bookman Old Style"/>
                <a:ea typeface="Bookman Old Style"/>
                <a:cs typeface="Bookman Old Style"/>
                <a:sym typeface="Bookman Old Style"/>
              </a:rPr>
              <a:t>Dr. Lavanian Dorairaj</a:t>
            </a:r>
            <a:endParaRPr b="1">
              <a:latin typeface="Bookman Old Style"/>
              <a:ea typeface="Bookman Old Style"/>
              <a:cs typeface="Bookman Old Style"/>
              <a:sym typeface="Bookman Old Style"/>
            </a:endParaRPr>
          </a:p>
          <a:p>
            <a:pPr marL="0" lvl="0" indent="0" algn="l" rtl="0">
              <a:spcBef>
                <a:spcPts val="1600"/>
              </a:spcBef>
              <a:spcAft>
                <a:spcPts val="0"/>
              </a:spcAft>
              <a:buNone/>
            </a:pPr>
            <a:r>
              <a:rPr lang="en" b="1">
                <a:latin typeface="Bookman Old Style"/>
                <a:ea typeface="Bookman Old Style"/>
                <a:cs typeface="Bookman Old Style"/>
                <a:sym typeface="Bookman Old Style"/>
              </a:rPr>
              <a:t>Dr. Gunda Srinivas</a:t>
            </a:r>
            <a:endParaRPr b="1">
              <a:latin typeface="Bookman Old Style"/>
              <a:ea typeface="Bookman Old Style"/>
              <a:cs typeface="Bookman Old Style"/>
              <a:sym typeface="Bookman Old Style"/>
            </a:endParaRPr>
          </a:p>
          <a:p>
            <a:pPr marL="0" lvl="0" indent="0" algn="l" rtl="0">
              <a:spcBef>
                <a:spcPts val="1600"/>
              </a:spcBef>
              <a:spcAft>
                <a:spcPts val="0"/>
              </a:spcAft>
              <a:buNone/>
            </a:pPr>
            <a:r>
              <a:rPr lang="en" b="1">
                <a:latin typeface="Bookman Old Style"/>
                <a:ea typeface="Bookman Old Style"/>
                <a:cs typeface="Bookman Old Style"/>
                <a:sym typeface="Bookman Old Style"/>
              </a:rPr>
              <a:t>Mr. Jai Ganesh Udayasankaran</a:t>
            </a:r>
            <a:endParaRPr b="1">
              <a:latin typeface="Bookman Old Style"/>
              <a:ea typeface="Bookman Old Style"/>
              <a:cs typeface="Bookman Old Style"/>
              <a:sym typeface="Bookman Old Style"/>
            </a:endParaRPr>
          </a:p>
          <a:p>
            <a:pPr marL="0" lvl="0" indent="0" algn="l" rtl="0">
              <a:spcBef>
                <a:spcPts val="1600"/>
              </a:spcBef>
              <a:spcAft>
                <a:spcPts val="0"/>
              </a:spcAft>
              <a:buNone/>
            </a:pPr>
            <a:r>
              <a:rPr lang="en" b="1">
                <a:latin typeface="Bookman Old Style"/>
                <a:ea typeface="Bookman Old Style"/>
                <a:cs typeface="Bookman Old Style"/>
                <a:sym typeface="Bookman Old Style"/>
              </a:rPr>
              <a:t>Dr. Sai Praveen Haranath</a:t>
            </a:r>
            <a:endParaRPr b="1">
              <a:latin typeface="Bookman Old Style"/>
              <a:ea typeface="Bookman Old Style"/>
              <a:cs typeface="Bookman Old Style"/>
              <a:sym typeface="Bookman Old Style"/>
            </a:endParaRPr>
          </a:p>
          <a:p>
            <a:pPr marL="0" lvl="0" indent="0" algn="l" rtl="0">
              <a:spcBef>
                <a:spcPts val="1600"/>
              </a:spcBef>
              <a:spcAft>
                <a:spcPts val="1600"/>
              </a:spcAft>
              <a:buNone/>
            </a:pPr>
            <a:endParaRPr b="1">
              <a:latin typeface="Bookman Old Style"/>
              <a:ea typeface="Bookman Old Style"/>
              <a:cs typeface="Bookman Old Style"/>
              <a:sym typeface="Bookman Old Style"/>
            </a:endParaRPr>
          </a:p>
        </p:txBody>
      </p:sp>
      <p:pic>
        <p:nvPicPr>
          <p:cNvPr id="75" name="Google Shape;75;p14"/>
          <p:cNvPicPr preferRelativeResize="0"/>
          <p:nvPr/>
        </p:nvPicPr>
        <p:blipFill>
          <a:blip r:embed="rId3">
            <a:alphaModFix/>
          </a:blip>
          <a:stretch>
            <a:fillRect/>
          </a:stretch>
        </p:blipFill>
        <p:spPr>
          <a:xfrm>
            <a:off x="8331175" y="152400"/>
            <a:ext cx="666750" cy="6762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91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latin typeface="Bookman Old Style"/>
                <a:ea typeface="Bookman Old Style"/>
                <a:cs typeface="Bookman Old Style"/>
                <a:sym typeface="Bookman Old Style"/>
              </a:rPr>
              <a:t>What we shall learn</a:t>
            </a:r>
            <a:endParaRPr sz="3200" dirty="0">
              <a:latin typeface="Bookman Old Style"/>
              <a:ea typeface="Bookman Old Style"/>
              <a:cs typeface="Bookman Old Style"/>
              <a:sym typeface="Bookman Old Style"/>
            </a:endParaRPr>
          </a:p>
        </p:txBody>
      </p:sp>
      <p:sp>
        <p:nvSpPr>
          <p:cNvPr id="81" name="Google Shape;81;p15"/>
          <p:cNvSpPr txBox="1">
            <a:spLocks noGrp="1"/>
          </p:cNvSpPr>
          <p:nvPr>
            <p:ph type="body" idx="1"/>
          </p:nvPr>
        </p:nvSpPr>
        <p:spPr>
          <a:xfrm>
            <a:off x="311700" y="798425"/>
            <a:ext cx="8520600" cy="946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000000"/>
                </a:solidFill>
                <a:latin typeface="Bookman Old Style"/>
                <a:ea typeface="Bookman Old Style"/>
                <a:cs typeface="Bookman Old Style"/>
                <a:sym typeface="Bookman Old Style"/>
              </a:rPr>
              <a:t>How to triage patients via remote means especially wrt the Covid-19 </a:t>
            </a:r>
            <a:endParaRPr>
              <a:solidFill>
                <a:srgbClr val="000000"/>
              </a:solidFill>
              <a:latin typeface="Bookman Old Style"/>
              <a:ea typeface="Bookman Old Style"/>
              <a:cs typeface="Bookman Old Style"/>
              <a:sym typeface="Bookman Old Style"/>
            </a:endParaRPr>
          </a:p>
        </p:txBody>
      </p:sp>
      <p:sp>
        <p:nvSpPr>
          <p:cNvPr id="82" name="Google Shape;82;p15"/>
          <p:cNvSpPr txBox="1">
            <a:spLocks noGrp="1"/>
          </p:cNvSpPr>
          <p:nvPr>
            <p:ph type="title"/>
          </p:nvPr>
        </p:nvSpPr>
        <p:spPr>
          <a:xfrm>
            <a:off x="311700" y="329725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latin typeface="Bookman Old Style"/>
                <a:ea typeface="Bookman Old Style"/>
                <a:cs typeface="Bookman Old Style"/>
                <a:sym typeface="Bookman Old Style"/>
              </a:rPr>
              <a:t>Who is this for</a:t>
            </a:r>
            <a:endParaRPr sz="3200" dirty="0">
              <a:latin typeface="Bookman Old Style"/>
              <a:ea typeface="Bookman Old Style"/>
              <a:cs typeface="Bookman Old Style"/>
              <a:sym typeface="Bookman Old Style"/>
            </a:endParaRPr>
          </a:p>
        </p:txBody>
      </p:sp>
      <p:sp>
        <p:nvSpPr>
          <p:cNvPr id="83" name="Google Shape;83;p15"/>
          <p:cNvSpPr txBox="1">
            <a:spLocks noGrp="1"/>
          </p:cNvSpPr>
          <p:nvPr>
            <p:ph type="body" idx="1"/>
          </p:nvPr>
        </p:nvSpPr>
        <p:spPr>
          <a:xfrm>
            <a:off x="311700" y="4004650"/>
            <a:ext cx="8520600" cy="94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Bookman Old Style"/>
                <a:ea typeface="Bookman Old Style"/>
                <a:cs typeface="Bookman Old Style"/>
                <a:sym typeface="Bookman Old Style"/>
              </a:rPr>
              <a:t>General Practitioners who can remotely support patients in remote areas</a:t>
            </a:r>
            <a:endParaRPr>
              <a:solidFill>
                <a:srgbClr val="000000"/>
              </a:solidFill>
              <a:latin typeface="Bookman Old Style"/>
              <a:ea typeface="Bookman Old Style"/>
              <a:cs typeface="Bookman Old Style"/>
              <a:sym typeface="Bookman Old Style"/>
            </a:endParaRPr>
          </a:p>
          <a:p>
            <a:pPr marL="0" lvl="0" indent="0" algn="l" rtl="0">
              <a:spcBef>
                <a:spcPts val="1600"/>
              </a:spcBef>
              <a:spcAft>
                <a:spcPts val="1600"/>
              </a:spcAft>
              <a:buNone/>
            </a:pPr>
            <a:r>
              <a:rPr lang="en">
                <a:solidFill>
                  <a:srgbClr val="000000"/>
                </a:solidFill>
                <a:latin typeface="Bookman Old Style"/>
                <a:ea typeface="Bookman Old Style"/>
                <a:cs typeface="Bookman Old Style"/>
                <a:sym typeface="Bookman Old Style"/>
              </a:rPr>
              <a:t>Doctors working in ERs and small hospitals requiring specialist support </a:t>
            </a:r>
            <a:endParaRPr>
              <a:solidFill>
                <a:srgbClr val="000000"/>
              </a:solidFill>
              <a:latin typeface="Bookman Old Style"/>
              <a:ea typeface="Bookman Old Style"/>
              <a:cs typeface="Bookman Old Style"/>
              <a:sym typeface="Bookman Old Style"/>
            </a:endParaRPr>
          </a:p>
        </p:txBody>
      </p:sp>
      <p:sp>
        <p:nvSpPr>
          <p:cNvPr id="84" name="Google Shape;84;p15"/>
          <p:cNvSpPr txBox="1">
            <a:spLocks noGrp="1"/>
          </p:cNvSpPr>
          <p:nvPr>
            <p:ph type="title"/>
          </p:nvPr>
        </p:nvSpPr>
        <p:spPr>
          <a:xfrm>
            <a:off x="265350" y="1146650"/>
            <a:ext cx="86133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latin typeface="Bookman Old Style"/>
                <a:ea typeface="Bookman Old Style"/>
                <a:cs typeface="Bookman Old Style"/>
                <a:sym typeface="Bookman Old Style"/>
              </a:rPr>
              <a:t>Why is it required</a:t>
            </a:r>
            <a:endParaRPr sz="3200" dirty="0">
              <a:latin typeface="Bookman Old Style"/>
              <a:ea typeface="Bookman Old Style"/>
              <a:cs typeface="Bookman Old Style"/>
              <a:sym typeface="Bookman Old Style"/>
            </a:endParaRPr>
          </a:p>
        </p:txBody>
      </p:sp>
      <p:sp>
        <p:nvSpPr>
          <p:cNvPr id="85" name="Google Shape;85;p15"/>
          <p:cNvSpPr txBox="1">
            <a:spLocks noGrp="1"/>
          </p:cNvSpPr>
          <p:nvPr>
            <p:ph type="body" idx="1"/>
          </p:nvPr>
        </p:nvSpPr>
        <p:spPr>
          <a:xfrm>
            <a:off x="311700" y="1854049"/>
            <a:ext cx="8520600" cy="162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Bookman Old Style"/>
                <a:ea typeface="Bookman Old Style"/>
                <a:cs typeface="Bookman Old Style"/>
                <a:sym typeface="Bookman Old Style"/>
              </a:rPr>
              <a:t>To detect, advise, test, monitor, treat and refer/evacuate patients remotely thereby decongesting hospitals while also isolating the disease</a:t>
            </a:r>
            <a:endParaRPr>
              <a:solidFill>
                <a:srgbClr val="000000"/>
              </a:solidFill>
              <a:latin typeface="Bookman Old Style"/>
              <a:ea typeface="Bookman Old Style"/>
              <a:cs typeface="Bookman Old Style"/>
              <a:sym typeface="Bookman Old Style"/>
            </a:endParaRPr>
          </a:p>
          <a:p>
            <a:pPr marL="0" lvl="0" indent="0" algn="l" rtl="0">
              <a:spcBef>
                <a:spcPts val="1600"/>
              </a:spcBef>
              <a:spcAft>
                <a:spcPts val="1600"/>
              </a:spcAft>
              <a:buNone/>
            </a:pPr>
            <a:r>
              <a:rPr lang="en">
                <a:solidFill>
                  <a:srgbClr val="000000"/>
                </a:solidFill>
                <a:highlight>
                  <a:srgbClr val="FFFFFF"/>
                </a:highlight>
                <a:latin typeface="Bookman Old Style"/>
                <a:ea typeface="Bookman Old Style"/>
                <a:cs typeface="Bookman Old Style"/>
                <a:sym typeface="Bookman Old Style"/>
              </a:rPr>
              <a:t>Helps avoid the risk of exposure for the GP which is essential when the health system resources are stretched</a:t>
            </a:r>
            <a:endParaRPr>
              <a:solidFill>
                <a:srgbClr val="000000"/>
              </a:solidFill>
              <a:latin typeface="Bookman Old Style"/>
              <a:ea typeface="Bookman Old Style"/>
              <a:cs typeface="Bookman Old Style"/>
              <a:sym typeface="Bookman Old Style"/>
            </a:endParaRPr>
          </a:p>
        </p:txBody>
      </p:sp>
      <p:pic>
        <p:nvPicPr>
          <p:cNvPr id="86" name="Google Shape;86;p15"/>
          <p:cNvPicPr preferRelativeResize="0"/>
          <p:nvPr/>
        </p:nvPicPr>
        <p:blipFill>
          <a:blip r:embed="rId3">
            <a:alphaModFix/>
          </a:blip>
          <a:stretch>
            <a:fillRect/>
          </a:stretch>
        </p:blipFill>
        <p:spPr>
          <a:xfrm>
            <a:off x="8331175" y="152400"/>
            <a:ext cx="666750" cy="6762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
                                            <p:txEl>
                                              <p:pRg st="0" end="0"/>
                                            </p:txEl>
                                          </p:spTgt>
                                        </p:tgtEl>
                                        <p:attrNameLst>
                                          <p:attrName>style.visibility</p:attrName>
                                        </p:attrNameLst>
                                      </p:cBhvr>
                                      <p:to>
                                        <p:strVal val="visible"/>
                                      </p:to>
                                    </p:set>
                                    <p:animEffect transition="in" filter="fade">
                                      <p:cBhvr>
                                        <p:cTn id="10" dur="500"/>
                                        <p:tgtEl>
                                          <p:spTgt spid="8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fade">
                                      <p:cBhvr>
                                        <p:cTn id="15" dur="500"/>
                                        <p:tgtEl>
                                          <p:spTgt spid="8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5">
                                            <p:txEl>
                                              <p:pRg st="0" end="0"/>
                                            </p:txEl>
                                          </p:spTgt>
                                        </p:tgtEl>
                                        <p:attrNameLst>
                                          <p:attrName>style.visibility</p:attrName>
                                        </p:attrNameLst>
                                      </p:cBhvr>
                                      <p:to>
                                        <p:strVal val="visible"/>
                                      </p:to>
                                    </p:set>
                                    <p:animEffect transition="in" filter="fade">
                                      <p:cBhvr>
                                        <p:cTn id="18" dur="500"/>
                                        <p:tgtEl>
                                          <p:spTgt spid="8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5">
                                            <p:txEl>
                                              <p:pRg st="1" end="1"/>
                                            </p:txEl>
                                          </p:spTgt>
                                        </p:tgtEl>
                                        <p:attrNameLst>
                                          <p:attrName>style.visibility</p:attrName>
                                        </p:attrNameLst>
                                      </p:cBhvr>
                                      <p:to>
                                        <p:strVal val="visible"/>
                                      </p:to>
                                    </p:set>
                                    <p:animEffect transition="in" filter="fade">
                                      <p:cBhvr>
                                        <p:cTn id="23" dur="500"/>
                                        <p:tgtEl>
                                          <p:spTgt spid="85">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2"/>
                                        </p:tgtEl>
                                        <p:attrNameLst>
                                          <p:attrName>style.visibility</p:attrName>
                                        </p:attrNameLst>
                                      </p:cBhvr>
                                      <p:to>
                                        <p:strVal val="visible"/>
                                      </p:to>
                                    </p:set>
                                    <p:animEffect transition="in" filter="fade">
                                      <p:cBhvr>
                                        <p:cTn id="28" dur="500"/>
                                        <p:tgtEl>
                                          <p:spTgt spid="8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3">
                                            <p:txEl>
                                              <p:pRg st="0" end="0"/>
                                            </p:txEl>
                                          </p:spTgt>
                                        </p:tgtEl>
                                        <p:attrNameLst>
                                          <p:attrName>style.visibility</p:attrName>
                                        </p:attrNameLst>
                                      </p:cBhvr>
                                      <p:to>
                                        <p:strVal val="visible"/>
                                      </p:to>
                                    </p:set>
                                    <p:animEffect transition="in" filter="fade">
                                      <p:cBhvr>
                                        <p:cTn id="31" dur="500"/>
                                        <p:tgtEl>
                                          <p:spTgt spid="83">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3">
                                            <p:txEl>
                                              <p:pRg st="1" end="1"/>
                                            </p:txEl>
                                          </p:spTgt>
                                        </p:tgtEl>
                                        <p:attrNameLst>
                                          <p:attrName>style.visibility</p:attrName>
                                        </p:attrNameLst>
                                      </p:cBhvr>
                                      <p:to>
                                        <p:strVal val="visible"/>
                                      </p:to>
                                    </p:set>
                                    <p:animEffect transition="in" filter="fade">
                                      <p:cBhvr>
                                        <p:cTn id="36" dur="500"/>
                                        <p:tgtEl>
                                          <p:spTgt spid="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1" grpId="0" build="p"/>
      <p:bldP spid="82" grpId="0"/>
      <p:bldP spid="83" grpId="0" build="p"/>
      <p:bldP spid="84" grpId="0"/>
      <p:bldP spid="8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311700" y="12127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Bookman Old Style"/>
                <a:ea typeface="Bookman Old Style"/>
                <a:cs typeface="Bookman Old Style"/>
                <a:sym typeface="Bookman Old Style"/>
              </a:rPr>
              <a:t>What is Triage </a:t>
            </a:r>
            <a:endParaRPr dirty="0">
              <a:latin typeface="Bookman Old Style"/>
              <a:ea typeface="Bookman Old Style"/>
              <a:cs typeface="Bookman Old Style"/>
              <a:sym typeface="Bookman Old Style"/>
            </a:endParaRPr>
          </a:p>
        </p:txBody>
      </p:sp>
      <p:sp>
        <p:nvSpPr>
          <p:cNvPr id="99" name="Google Shape;99;p17"/>
          <p:cNvSpPr txBox="1">
            <a:spLocks noGrp="1"/>
          </p:cNvSpPr>
          <p:nvPr>
            <p:ph type="body" idx="1"/>
          </p:nvPr>
        </p:nvSpPr>
        <p:spPr>
          <a:xfrm>
            <a:off x="231025" y="828675"/>
            <a:ext cx="87669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222222"/>
                </a:solidFill>
                <a:highlight>
                  <a:srgbClr val="FFFFFF"/>
                </a:highlight>
                <a:latin typeface="Bookman Old Style"/>
                <a:ea typeface="Bookman Old Style"/>
                <a:cs typeface="Bookman Old Style"/>
                <a:sym typeface="Bookman Old Style"/>
              </a:rPr>
              <a:t>“</a:t>
            </a:r>
            <a:r>
              <a:rPr lang="en" b="1" dirty="0">
                <a:solidFill>
                  <a:srgbClr val="3C4043"/>
                </a:solidFill>
                <a:highlight>
                  <a:srgbClr val="FFFFFF"/>
                </a:highlight>
                <a:latin typeface="Bookman Old Style"/>
                <a:ea typeface="Bookman Old Style"/>
                <a:cs typeface="Bookman Old Style"/>
                <a:sym typeface="Bookman Old Style"/>
              </a:rPr>
              <a:t>Triage can be defined as the process of deciding which patients should be treated first based on degree of sickness or severity of injury</a:t>
            </a:r>
            <a:r>
              <a:rPr lang="en" b="1" dirty="0">
                <a:solidFill>
                  <a:srgbClr val="FF0000"/>
                </a:solidFill>
                <a:highlight>
                  <a:srgbClr val="FFFFFF"/>
                </a:highlight>
                <a:latin typeface="Bookman Old Style"/>
                <a:ea typeface="Bookman Old Style"/>
                <a:cs typeface="Bookman Old Style"/>
                <a:sym typeface="Bookman Old Style"/>
              </a:rPr>
              <a:t>*</a:t>
            </a:r>
            <a:r>
              <a:rPr lang="en" dirty="0">
                <a:solidFill>
                  <a:srgbClr val="222222"/>
                </a:solidFill>
                <a:highlight>
                  <a:srgbClr val="FFFFFF"/>
                </a:highlight>
                <a:latin typeface="Bookman Old Style"/>
                <a:ea typeface="Bookman Old Style"/>
                <a:cs typeface="Bookman Old Style"/>
                <a:sym typeface="Bookman Old Style"/>
              </a:rPr>
              <a:t>”</a:t>
            </a:r>
            <a:endParaRPr dirty="0">
              <a:solidFill>
                <a:srgbClr val="222222"/>
              </a:solidFill>
              <a:highlight>
                <a:srgbClr val="FFFFFF"/>
              </a:highlight>
              <a:latin typeface="Bookman Old Style"/>
              <a:ea typeface="Bookman Old Style"/>
              <a:cs typeface="Bookman Old Style"/>
              <a:sym typeface="Bookman Old Style"/>
            </a:endParaRPr>
          </a:p>
          <a:p>
            <a:pPr marL="0" lvl="0" indent="0" algn="l" rtl="0">
              <a:spcBef>
                <a:spcPts val="1600"/>
              </a:spcBef>
              <a:spcAft>
                <a:spcPts val="0"/>
              </a:spcAft>
              <a:buNone/>
            </a:pPr>
            <a:r>
              <a:rPr lang="en" dirty="0">
                <a:solidFill>
                  <a:srgbClr val="000000"/>
                </a:solidFill>
                <a:highlight>
                  <a:srgbClr val="FFFFFF"/>
                </a:highlight>
                <a:latin typeface="Bookman Old Style"/>
                <a:ea typeface="Bookman Old Style"/>
                <a:cs typeface="Bookman Old Style"/>
                <a:sym typeface="Bookman Old Style"/>
              </a:rPr>
              <a:t>The word is French and means ‘to separate out’ (Trier)</a:t>
            </a:r>
            <a:endParaRPr dirty="0">
              <a:solidFill>
                <a:srgbClr val="000000"/>
              </a:solidFill>
              <a:highlight>
                <a:srgbClr val="FFFFFF"/>
              </a:highlight>
              <a:latin typeface="Bookman Old Style"/>
              <a:ea typeface="Bookman Old Style"/>
              <a:cs typeface="Bookman Old Style"/>
              <a:sym typeface="Bookman Old Style"/>
            </a:endParaRPr>
          </a:p>
          <a:p>
            <a:pPr marL="0" lvl="0" indent="0" algn="l" rtl="0">
              <a:spcBef>
                <a:spcPts val="1600"/>
              </a:spcBef>
              <a:spcAft>
                <a:spcPts val="0"/>
              </a:spcAft>
              <a:buNone/>
            </a:pPr>
            <a:r>
              <a:rPr lang="en" dirty="0">
                <a:solidFill>
                  <a:srgbClr val="000000"/>
                </a:solidFill>
                <a:highlight>
                  <a:srgbClr val="FFFFFF"/>
                </a:highlight>
                <a:latin typeface="Bookman Old Style"/>
                <a:ea typeface="Bookman Old Style"/>
                <a:cs typeface="Bookman Old Style"/>
                <a:sym typeface="Bookman Old Style"/>
              </a:rPr>
              <a:t>Triage is applied when too many serious patients (from accidents, battle, epidemics) come to a doctor simultaneously thereby making it difficult to see all at once. </a:t>
            </a:r>
            <a:endParaRPr dirty="0">
              <a:solidFill>
                <a:srgbClr val="000000"/>
              </a:solidFill>
              <a:highlight>
                <a:srgbClr val="FFFFFF"/>
              </a:highlight>
              <a:latin typeface="Bookman Old Style"/>
              <a:ea typeface="Bookman Old Style"/>
              <a:cs typeface="Bookman Old Style"/>
              <a:sym typeface="Bookman Old Style"/>
            </a:endParaRPr>
          </a:p>
          <a:p>
            <a:pPr marL="0" lvl="0" indent="0" algn="l" rtl="0">
              <a:spcBef>
                <a:spcPts val="1600"/>
              </a:spcBef>
              <a:spcAft>
                <a:spcPts val="0"/>
              </a:spcAft>
              <a:buNone/>
            </a:pPr>
            <a:r>
              <a:rPr lang="en" dirty="0">
                <a:solidFill>
                  <a:srgbClr val="000000"/>
                </a:solidFill>
                <a:highlight>
                  <a:srgbClr val="FFFFFF"/>
                </a:highlight>
                <a:latin typeface="Bookman Old Style"/>
                <a:ea typeface="Bookman Old Style"/>
                <a:cs typeface="Bookman Old Style"/>
                <a:sym typeface="Bookman Old Style"/>
              </a:rPr>
              <a:t>In such a case the doctor quickly assesses each patient to decide who requires immediate treatment or admission and who can receive delayed care.</a:t>
            </a:r>
            <a:endParaRPr dirty="0">
              <a:solidFill>
                <a:srgbClr val="000000"/>
              </a:solidFill>
              <a:highlight>
                <a:srgbClr val="FFFFFF"/>
              </a:highlight>
              <a:latin typeface="Bookman Old Style"/>
              <a:ea typeface="Bookman Old Style"/>
              <a:cs typeface="Bookman Old Style"/>
              <a:sym typeface="Bookman Old Style"/>
            </a:endParaRPr>
          </a:p>
          <a:p>
            <a:pPr marL="0" lvl="0" indent="0" algn="l" rtl="0">
              <a:spcBef>
                <a:spcPts val="1600"/>
              </a:spcBef>
              <a:spcAft>
                <a:spcPts val="0"/>
              </a:spcAft>
              <a:buNone/>
            </a:pPr>
            <a:endParaRPr dirty="0">
              <a:solidFill>
                <a:srgbClr val="222222"/>
              </a:solidFill>
              <a:highlight>
                <a:srgbClr val="FFFFFF"/>
              </a:highlight>
              <a:latin typeface="Bookman Old Style"/>
              <a:ea typeface="Bookman Old Style"/>
              <a:cs typeface="Bookman Old Style"/>
              <a:sym typeface="Bookman Old Style"/>
            </a:endParaRPr>
          </a:p>
          <a:p>
            <a:pPr marL="0" lvl="0" indent="0" algn="l" rtl="0">
              <a:spcBef>
                <a:spcPts val="1600"/>
              </a:spcBef>
              <a:spcAft>
                <a:spcPts val="1600"/>
              </a:spcAft>
              <a:buNone/>
            </a:pPr>
            <a:endParaRPr dirty="0">
              <a:solidFill>
                <a:srgbClr val="222222"/>
              </a:solidFill>
              <a:highlight>
                <a:srgbClr val="FFFFFF"/>
              </a:highlight>
              <a:latin typeface="Bookman Old Style"/>
              <a:ea typeface="Bookman Old Style"/>
              <a:cs typeface="Bookman Old Style"/>
              <a:sym typeface="Bookman Old Style"/>
            </a:endParaRPr>
          </a:p>
        </p:txBody>
      </p:sp>
      <p:sp>
        <p:nvSpPr>
          <p:cNvPr id="100" name="Google Shape;100;p17"/>
          <p:cNvSpPr txBox="1"/>
          <p:nvPr/>
        </p:nvSpPr>
        <p:spPr>
          <a:xfrm>
            <a:off x="311700" y="4349500"/>
            <a:ext cx="8415300" cy="6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FF0000"/>
                </a:solidFill>
                <a:highlight>
                  <a:srgbClr val="FFFFFF"/>
                </a:highlight>
                <a:latin typeface="Bookman Old Style"/>
                <a:ea typeface="Bookman Old Style"/>
                <a:cs typeface="Bookman Old Style"/>
                <a:sym typeface="Bookman Old Style"/>
              </a:rPr>
              <a:t>*Kaplan, J. A., In Cronin, B., &amp; In Maus, T. (2019). Kaplan's essentials of cardiac anesthesia for noncardiac    surgery</a:t>
            </a:r>
            <a:endParaRPr sz="1200" dirty="0">
              <a:solidFill>
                <a:srgbClr val="FF0000"/>
              </a:solidFill>
              <a:latin typeface="Bookman Old Style"/>
              <a:ea typeface="Bookman Old Style"/>
              <a:cs typeface="Bookman Old Style"/>
              <a:sym typeface="Bookman Old Style"/>
            </a:endParaRPr>
          </a:p>
        </p:txBody>
      </p:sp>
      <p:pic>
        <p:nvPicPr>
          <p:cNvPr id="101" name="Google Shape;101;p17"/>
          <p:cNvPicPr preferRelativeResize="0"/>
          <p:nvPr/>
        </p:nvPicPr>
        <p:blipFill>
          <a:blip r:embed="rId3">
            <a:alphaModFix/>
          </a:blip>
          <a:stretch>
            <a:fillRect/>
          </a:stretch>
        </p:blipFill>
        <p:spPr>
          <a:xfrm>
            <a:off x="8331175" y="152400"/>
            <a:ext cx="666750" cy="6762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animEffect transition="in" filter="fade">
                                      <p:cBhvr>
                                        <p:cTn id="7" dur="500"/>
                                        <p:tgtEl>
                                          <p:spTgt spid="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9">
                                            <p:txEl>
                                              <p:pRg st="1" end="1"/>
                                            </p:txEl>
                                          </p:spTgt>
                                        </p:tgtEl>
                                        <p:attrNameLst>
                                          <p:attrName>style.visibility</p:attrName>
                                        </p:attrNameLst>
                                      </p:cBhvr>
                                      <p:to>
                                        <p:strVal val="visible"/>
                                      </p:to>
                                    </p:set>
                                    <p:animEffect transition="in" filter="fade">
                                      <p:cBhvr>
                                        <p:cTn id="12" dur="500"/>
                                        <p:tgtEl>
                                          <p:spTgt spid="9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9">
                                            <p:txEl>
                                              <p:pRg st="2" end="2"/>
                                            </p:txEl>
                                          </p:spTgt>
                                        </p:tgtEl>
                                        <p:attrNameLst>
                                          <p:attrName>style.visibility</p:attrName>
                                        </p:attrNameLst>
                                      </p:cBhvr>
                                      <p:to>
                                        <p:strVal val="visible"/>
                                      </p:to>
                                    </p:set>
                                    <p:animEffect transition="in" filter="fade">
                                      <p:cBhvr>
                                        <p:cTn id="15" dur="500"/>
                                        <p:tgtEl>
                                          <p:spTgt spid="99">
                                            <p:txEl>
                                              <p:pRg st="2" end="2"/>
                                            </p:txEl>
                                          </p:spTgt>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99">
                                            <p:txEl>
                                              <p:pRg st="3" end="3"/>
                                            </p:txEl>
                                          </p:spTgt>
                                        </p:tgtEl>
                                        <p:attrNameLst>
                                          <p:attrName>style.visibility</p:attrName>
                                        </p:attrNameLst>
                                      </p:cBhvr>
                                      <p:to>
                                        <p:strVal val="visible"/>
                                      </p:to>
                                    </p:set>
                                    <p:animEffect transition="in" filter="fade">
                                      <p:cBhvr>
                                        <p:cTn id="19" dur="500"/>
                                        <p:tgtEl>
                                          <p:spTgt spid="99">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0"/>
                                        </p:tgtEl>
                                        <p:attrNameLst>
                                          <p:attrName>style.visibility</p:attrName>
                                        </p:attrNameLst>
                                      </p:cBhvr>
                                      <p:to>
                                        <p:strVal val="visible"/>
                                      </p:to>
                                    </p:set>
                                    <p:animEffect transition="in" filter="fade">
                                      <p:cBhvr>
                                        <p:cTn id="22"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uiExpand="1" build="p"/>
      <p:bldP spid="10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ookman Old Style"/>
                <a:ea typeface="Bookman Old Style"/>
                <a:cs typeface="Bookman Old Style"/>
                <a:sym typeface="Bookman Old Style"/>
              </a:rPr>
              <a:t>What is Tele-Triage</a:t>
            </a:r>
            <a:endParaRPr>
              <a:latin typeface="Bookman Old Style"/>
              <a:ea typeface="Bookman Old Style"/>
              <a:cs typeface="Bookman Old Style"/>
              <a:sym typeface="Bookman Old Style"/>
            </a:endParaRPr>
          </a:p>
        </p:txBody>
      </p:sp>
      <p:sp>
        <p:nvSpPr>
          <p:cNvPr id="107" name="Google Shape;107;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latin typeface="Bookman Old Style"/>
                <a:ea typeface="Bookman Old Style"/>
                <a:cs typeface="Bookman Old Style"/>
                <a:sym typeface="Bookman Old Style"/>
              </a:rPr>
              <a:t>Tele-triage is the triage concept applied to the field of telemedicine to quickly assess the patient’s condition remotely, for appropriate decision making.</a:t>
            </a:r>
            <a:endParaRPr dirty="0">
              <a:solidFill>
                <a:srgbClr val="000000"/>
              </a:solidFill>
              <a:latin typeface="Bookman Old Style"/>
              <a:ea typeface="Bookman Old Style"/>
              <a:cs typeface="Bookman Old Style"/>
              <a:sym typeface="Bookman Old Style"/>
            </a:endParaRPr>
          </a:p>
          <a:p>
            <a:pPr marL="0" lvl="0" indent="0" algn="l" rtl="0">
              <a:spcBef>
                <a:spcPts val="1600"/>
              </a:spcBef>
              <a:spcAft>
                <a:spcPts val="1600"/>
              </a:spcAft>
              <a:buNone/>
            </a:pPr>
            <a:r>
              <a:rPr lang="en" dirty="0">
                <a:solidFill>
                  <a:srgbClr val="000000"/>
                </a:solidFill>
                <a:highlight>
                  <a:srgbClr val="FFFFFF"/>
                </a:highlight>
                <a:latin typeface="Bookman Old Style"/>
                <a:ea typeface="Bookman Old Style"/>
                <a:cs typeface="Bookman Old Style"/>
                <a:sym typeface="Bookman Old Style"/>
              </a:rPr>
              <a:t>Today this extends to not just the phone but also the use of various connectivity options and video, multimedia, remote tests and software applications </a:t>
            </a:r>
            <a:endParaRPr dirty="0">
              <a:solidFill>
                <a:srgbClr val="000000"/>
              </a:solidFill>
              <a:latin typeface="Bookman Old Style"/>
              <a:ea typeface="Bookman Old Style"/>
              <a:cs typeface="Bookman Old Style"/>
              <a:sym typeface="Bookman Old Style"/>
            </a:endParaRPr>
          </a:p>
        </p:txBody>
      </p:sp>
      <p:pic>
        <p:nvPicPr>
          <p:cNvPr id="108" name="Google Shape;108;p18"/>
          <p:cNvPicPr preferRelativeResize="0"/>
          <p:nvPr/>
        </p:nvPicPr>
        <p:blipFill>
          <a:blip r:embed="rId3">
            <a:alphaModFix/>
          </a:blip>
          <a:stretch>
            <a:fillRect/>
          </a:stretch>
        </p:blipFill>
        <p:spPr>
          <a:xfrm>
            <a:off x="8331175" y="152400"/>
            <a:ext cx="666750" cy="6762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7">
                                            <p:txEl>
                                              <p:pRg st="0" end="0"/>
                                            </p:txEl>
                                          </p:spTgt>
                                        </p:tgtEl>
                                        <p:attrNameLst>
                                          <p:attrName>style.visibility</p:attrName>
                                        </p:attrNameLst>
                                      </p:cBhvr>
                                      <p:to>
                                        <p:strVal val="visible"/>
                                      </p:to>
                                    </p:set>
                                    <p:animEffect transition="in" filter="fade">
                                      <p:cBhvr>
                                        <p:cTn id="7" dur="500"/>
                                        <p:tgtEl>
                                          <p:spTgt spid="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7">
                                            <p:txEl>
                                              <p:pRg st="1" end="1"/>
                                            </p:txEl>
                                          </p:spTgt>
                                        </p:tgtEl>
                                        <p:attrNameLst>
                                          <p:attrName>style.visibility</p:attrName>
                                        </p:attrNameLst>
                                      </p:cBhvr>
                                      <p:to>
                                        <p:strVal val="visible"/>
                                      </p:to>
                                    </p:set>
                                    <p:animEffect transition="in" filter="fade">
                                      <p:cBhvr>
                                        <p:cTn id="12" dur="500"/>
                                        <p:tgtEl>
                                          <p:spTgt spid="1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ookman Old Style"/>
                <a:ea typeface="Bookman Old Style"/>
                <a:cs typeface="Bookman Old Style"/>
                <a:sym typeface="Bookman Old Style"/>
              </a:rPr>
              <a:t>Outcomes of Tele-triage</a:t>
            </a:r>
            <a:endParaRPr>
              <a:latin typeface="Bookman Old Style"/>
              <a:ea typeface="Bookman Old Style"/>
              <a:cs typeface="Bookman Old Style"/>
              <a:sym typeface="Bookman Old Style"/>
            </a:endParaRPr>
          </a:p>
        </p:txBody>
      </p:sp>
      <p:sp>
        <p:nvSpPr>
          <p:cNvPr id="115" name="Google Shape;115;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highlight>
                  <a:srgbClr val="FFFFFF"/>
                </a:highlight>
                <a:latin typeface="Bookman Old Style"/>
                <a:ea typeface="Bookman Old Style"/>
                <a:cs typeface="Bookman Old Style"/>
                <a:sym typeface="Bookman Old Style"/>
              </a:rPr>
              <a:t>The outcome of Tele-triage is to classify patients into 3 main categories:</a:t>
            </a:r>
            <a:endParaRPr dirty="0">
              <a:solidFill>
                <a:srgbClr val="000000"/>
              </a:solidFill>
              <a:highlight>
                <a:srgbClr val="FFFFFF"/>
              </a:highlight>
              <a:latin typeface="Bookman Old Style"/>
              <a:ea typeface="Bookman Old Style"/>
              <a:cs typeface="Bookman Old Style"/>
              <a:sym typeface="Bookman Old Style"/>
            </a:endParaRPr>
          </a:p>
          <a:p>
            <a:pPr marL="457200" lvl="0" indent="-342900" algn="l" rtl="0">
              <a:spcBef>
                <a:spcPts val="1600"/>
              </a:spcBef>
              <a:spcAft>
                <a:spcPts val="0"/>
              </a:spcAft>
              <a:buClr>
                <a:srgbClr val="000000"/>
              </a:buClr>
              <a:buSzPts val="1800"/>
              <a:buFont typeface="Bookman Old Style"/>
              <a:buAutoNum type="alphaLcPeriod"/>
            </a:pPr>
            <a:r>
              <a:rPr lang="en" dirty="0">
                <a:solidFill>
                  <a:srgbClr val="000000"/>
                </a:solidFill>
                <a:highlight>
                  <a:srgbClr val="FFFFFF"/>
                </a:highlight>
                <a:latin typeface="Bookman Old Style"/>
                <a:ea typeface="Bookman Old Style"/>
                <a:cs typeface="Bookman Old Style"/>
                <a:sym typeface="Bookman Old Style"/>
              </a:rPr>
              <a:t>Whether he/she is in a life threatening situation and needs to visit a hospital immediately, </a:t>
            </a:r>
            <a:endParaRPr dirty="0">
              <a:solidFill>
                <a:srgbClr val="000000"/>
              </a:solidFill>
              <a:highlight>
                <a:srgbClr val="FFFFFF"/>
              </a:highlight>
              <a:latin typeface="Bookman Old Style"/>
              <a:ea typeface="Bookman Old Style"/>
              <a:cs typeface="Bookman Old Style"/>
              <a:sym typeface="Bookman Old Style"/>
            </a:endParaRPr>
          </a:p>
          <a:p>
            <a:pPr marL="457200" lvl="0" indent="-342900" algn="l" rtl="0">
              <a:spcBef>
                <a:spcPts val="0"/>
              </a:spcBef>
              <a:spcAft>
                <a:spcPts val="0"/>
              </a:spcAft>
              <a:buClr>
                <a:srgbClr val="000000"/>
              </a:buClr>
              <a:buSzPts val="1800"/>
              <a:buFont typeface="Bookman Old Style"/>
              <a:buAutoNum type="alphaLcPeriod"/>
            </a:pPr>
            <a:r>
              <a:rPr lang="en" dirty="0">
                <a:solidFill>
                  <a:srgbClr val="000000"/>
                </a:solidFill>
                <a:highlight>
                  <a:srgbClr val="FFFFFF"/>
                </a:highlight>
                <a:latin typeface="Bookman Old Style"/>
                <a:ea typeface="Bookman Old Style"/>
                <a:cs typeface="Bookman Old Style"/>
                <a:sym typeface="Bookman Old Style"/>
              </a:rPr>
              <a:t>Whether he/she can wait safely to meet the doctor at the next available time physically, </a:t>
            </a:r>
            <a:endParaRPr dirty="0">
              <a:solidFill>
                <a:srgbClr val="000000"/>
              </a:solidFill>
              <a:highlight>
                <a:srgbClr val="FFFFFF"/>
              </a:highlight>
              <a:latin typeface="Bookman Old Style"/>
              <a:ea typeface="Bookman Old Style"/>
              <a:cs typeface="Bookman Old Style"/>
              <a:sym typeface="Bookman Old Style"/>
            </a:endParaRPr>
          </a:p>
          <a:p>
            <a:pPr marL="457200" lvl="0" indent="-342900" algn="l" rtl="0">
              <a:spcBef>
                <a:spcPts val="0"/>
              </a:spcBef>
              <a:spcAft>
                <a:spcPts val="0"/>
              </a:spcAft>
              <a:buClr>
                <a:srgbClr val="000000"/>
              </a:buClr>
              <a:buSzPts val="1800"/>
              <a:buFont typeface="Bookman Old Style"/>
              <a:buAutoNum type="alphaLcPeriod"/>
            </a:pPr>
            <a:r>
              <a:rPr lang="en" dirty="0">
                <a:solidFill>
                  <a:srgbClr val="000000"/>
                </a:solidFill>
                <a:highlight>
                  <a:srgbClr val="FFFFFF"/>
                </a:highlight>
                <a:latin typeface="Bookman Old Style"/>
                <a:ea typeface="Bookman Old Style"/>
                <a:cs typeface="Bookman Old Style"/>
                <a:sym typeface="Bookman Old Style"/>
              </a:rPr>
              <a:t>Whether the patient can be advised on care plan that can be safely managed locally or at home.</a:t>
            </a:r>
            <a:endParaRPr dirty="0">
              <a:solidFill>
                <a:srgbClr val="000000"/>
              </a:solidFill>
              <a:latin typeface="Bookman Old Style"/>
              <a:ea typeface="Bookman Old Style"/>
              <a:cs typeface="Bookman Old Style"/>
              <a:sym typeface="Bookman Old Style"/>
            </a:endParaRPr>
          </a:p>
          <a:p>
            <a:pPr marL="0" lvl="0" indent="0" algn="l" rtl="0">
              <a:spcBef>
                <a:spcPts val="1600"/>
              </a:spcBef>
              <a:spcAft>
                <a:spcPts val="1600"/>
              </a:spcAft>
              <a:buNone/>
            </a:pPr>
            <a:endParaRPr dirty="0">
              <a:latin typeface="Bookman Old Style"/>
              <a:ea typeface="Bookman Old Style"/>
              <a:cs typeface="Bookman Old Style"/>
              <a:sym typeface="Bookman Old Style"/>
            </a:endParaRPr>
          </a:p>
        </p:txBody>
      </p:sp>
      <p:pic>
        <p:nvPicPr>
          <p:cNvPr id="116" name="Google Shape;116;p19"/>
          <p:cNvPicPr preferRelativeResize="0"/>
          <p:nvPr/>
        </p:nvPicPr>
        <p:blipFill>
          <a:blip r:embed="rId3">
            <a:alphaModFix/>
          </a:blip>
          <a:stretch>
            <a:fillRect/>
          </a:stretch>
        </p:blipFill>
        <p:spPr>
          <a:xfrm>
            <a:off x="8331175" y="152400"/>
            <a:ext cx="666750" cy="6762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animEffect transition="in" filter="fade">
                                      <p:cBhvr>
                                        <p:cTn id="7" dur="500"/>
                                        <p:tgtEl>
                                          <p:spTgt spid="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5">
                                            <p:txEl>
                                              <p:pRg st="1" end="1"/>
                                            </p:txEl>
                                          </p:spTgt>
                                        </p:tgtEl>
                                        <p:attrNameLst>
                                          <p:attrName>style.visibility</p:attrName>
                                        </p:attrNameLst>
                                      </p:cBhvr>
                                      <p:to>
                                        <p:strVal val="visible"/>
                                      </p:to>
                                    </p:set>
                                    <p:animEffect transition="in" filter="fade">
                                      <p:cBhvr>
                                        <p:cTn id="12" dur="500"/>
                                        <p:tgtEl>
                                          <p:spTgt spid="1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5">
                                            <p:txEl>
                                              <p:pRg st="2" end="2"/>
                                            </p:txEl>
                                          </p:spTgt>
                                        </p:tgtEl>
                                        <p:attrNameLst>
                                          <p:attrName>style.visibility</p:attrName>
                                        </p:attrNameLst>
                                      </p:cBhvr>
                                      <p:to>
                                        <p:strVal val="visible"/>
                                      </p:to>
                                    </p:set>
                                    <p:animEffect transition="in" filter="fade">
                                      <p:cBhvr>
                                        <p:cTn id="17" dur="500"/>
                                        <p:tgtEl>
                                          <p:spTgt spid="1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5">
                                            <p:txEl>
                                              <p:pRg st="3" end="3"/>
                                            </p:txEl>
                                          </p:spTgt>
                                        </p:tgtEl>
                                        <p:attrNameLst>
                                          <p:attrName>style.visibility</p:attrName>
                                        </p:attrNameLst>
                                      </p:cBhvr>
                                      <p:to>
                                        <p:strVal val="visible"/>
                                      </p:to>
                                    </p:set>
                                    <p:animEffect transition="in" filter="fade">
                                      <p:cBhvr>
                                        <p:cTn id="22" dur="500"/>
                                        <p:tgtEl>
                                          <p:spTgt spid="1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311700" y="24827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ookman Old Style"/>
                <a:ea typeface="Bookman Old Style"/>
                <a:cs typeface="Bookman Old Style"/>
                <a:sym typeface="Bookman Old Style"/>
              </a:rPr>
              <a:t>Types of Telemedicine Triage (tele-triage)</a:t>
            </a:r>
            <a:endParaRPr>
              <a:latin typeface="Bookman Old Style"/>
              <a:ea typeface="Bookman Old Style"/>
              <a:cs typeface="Bookman Old Style"/>
              <a:sym typeface="Bookman Old Style"/>
            </a:endParaRPr>
          </a:p>
        </p:txBody>
      </p:sp>
      <p:sp>
        <p:nvSpPr>
          <p:cNvPr id="122" name="Google Shape;122;p20"/>
          <p:cNvSpPr txBox="1">
            <a:spLocks noGrp="1"/>
          </p:cNvSpPr>
          <p:nvPr>
            <p:ph type="body" idx="1"/>
          </p:nvPr>
        </p:nvSpPr>
        <p:spPr>
          <a:xfrm>
            <a:off x="311700" y="167387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latin typeface="Bookman Old Style"/>
                <a:ea typeface="Bookman Old Style"/>
                <a:cs typeface="Bookman Old Style"/>
                <a:sym typeface="Bookman Old Style"/>
              </a:rPr>
              <a:t>Though there are many types of telemedicine interactions, but we are now focusing on the more important scenarios especially wrt Covid-19 </a:t>
            </a:r>
            <a:endParaRPr dirty="0">
              <a:solidFill>
                <a:srgbClr val="000000"/>
              </a:solidFill>
              <a:latin typeface="Bookman Old Style"/>
              <a:ea typeface="Bookman Old Style"/>
              <a:cs typeface="Bookman Old Style"/>
              <a:sym typeface="Bookman Old Style"/>
            </a:endParaRPr>
          </a:p>
          <a:p>
            <a:pPr marL="0" lvl="0" indent="0" algn="l" rtl="0">
              <a:spcBef>
                <a:spcPts val="1600"/>
              </a:spcBef>
              <a:spcAft>
                <a:spcPts val="0"/>
              </a:spcAft>
              <a:buNone/>
            </a:pPr>
            <a:r>
              <a:rPr lang="en" dirty="0">
                <a:solidFill>
                  <a:srgbClr val="000000"/>
                </a:solidFill>
                <a:latin typeface="Bookman Old Style"/>
                <a:ea typeface="Bookman Old Style"/>
                <a:cs typeface="Bookman Old Style"/>
                <a:sym typeface="Bookman Old Style"/>
              </a:rPr>
              <a:t>The focus is on detecting, treating and monitoring cases at site and triaging them so that only the relevant /serious cases are routed to  hospitals</a:t>
            </a:r>
            <a:endParaRPr dirty="0">
              <a:solidFill>
                <a:srgbClr val="000000"/>
              </a:solidFill>
              <a:latin typeface="Bookman Old Style"/>
              <a:ea typeface="Bookman Old Style"/>
              <a:cs typeface="Bookman Old Style"/>
              <a:sym typeface="Bookman Old Style"/>
            </a:endParaRPr>
          </a:p>
          <a:p>
            <a:pPr marL="0" lvl="0" indent="0" algn="l" rtl="0">
              <a:spcBef>
                <a:spcPts val="1600"/>
              </a:spcBef>
              <a:spcAft>
                <a:spcPts val="0"/>
              </a:spcAft>
              <a:buNone/>
            </a:pPr>
            <a:r>
              <a:rPr lang="en" dirty="0">
                <a:solidFill>
                  <a:srgbClr val="000000"/>
                </a:solidFill>
                <a:latin typeface="Bookman Old Style"/>
                <a:ea typeface="Bookman Old Style"/>
                <a:cs typeface="Bookman Old Style"/>
                <a:sym typeface="Bookman Old Style"/>
              </a:rPr>
              <a:t>This ensures social distancing that prevents spread of Covid-19 </a:t>
            </a:r>
            <a:endParaRPr dirty="0">
              <a:solidFill>
                <a:srgbClr val="000000"/>
              </a:solidFill>
              <a:latin typeface="Bookman Old Style"/>
              <a:ea typeface="Bookman Old Style"/>
              <a:cs typeface="Bookman Old Style"/>
              <a:sym typeface="Bookman Old Style"/>
            </a:endParaRPr>
          </a:p>
          <a:p>
            <a:pPr marL="0" lvl="0" indent="0" algn="l" rtl="0">
              <a:spcBef>
                <a:spcPts val="1600"/>
              </a:spcBef>
              <a:spcAft>
                <a:spcPts val="0"/>
              </a:spcAft>
              <a:buNone/>
            </a:pPr>
            <a:r>
              <a:rPr lang="en" dirty="0">
                <a:solidFill>
                  <a:srgbClr val="000000"/>
                </a:solidFill>
                <a:latin typeface="Bookman Old Style"/>
                <a:ea typeface="Bookman Old Style"/>
                <a:cs typeface="Bookman Old Style"/>
                <a:sym typeface="Bookman Old Style"/>
              </a:rPr>
              <a:t>It also ensures limited patient travel and less crowding of hospitals</a:t>
            </a:r>
            <a:endParaRPr dirty="0">
              <a:solidFill>
                <a:srgbClr val="000000"/>
              </a:solidFill>
              <a:latin typeface="Bookman Old Style"/>
              <a:ea typeface="Bookman Old Style"/>
              <a:cs typeface="Bookman Old Style"/>
              <a:sym typeface="Bookman Old Style"/>
            </a:endParaRPr>
          </a:p>
          <a:p>
            <a:pPr marL="0" lvl="0" indent="0" algn="l" rtl="0">
              <a:spcBef>
                <a:spcPts val="1600"/>
              </a:spcBef>
              <a:spcAft>
                <a:spcPts val="0"/>
              </a:spcAft>
              <a:buNone/>
            </a:pPr>
            <a:endParaRPr dirty="0">
              <a:latin typeface="Bookman Old Style"/>
              <a:ea typeface="Bookman Old Style"/>
              <a:cs typeface="Bookman Old Style"/>
              <a:sym typeface="Bookman Old Style"/>
            </a:endParaRPr>
          </a:p>
          <a:p>
            <a:pPr marL="0" lvl="0" indent="0" algn="l" rtl="0">
              <a:spcBef>
                <a:spcPts val="1600"/>
              </a:spcBef>
              <a:spcAft>
                <a:spcPts val="1600"/>
              </a:spcAft>
              <a:buNone/>
            </a:pPr>
            <a:endParaRPr dirty="0">
              <a:latin typeface="Bookman Old Style"/>
              <a:ea typeface="Bookman Old Style"/>
              <a:cs typeface="Bookman Old Style"/>
              <a:sym typeface="Bookman Old Style"/>
            </a:endParaRPr>
          </a:p>
        </p:txBody>
      </p:sp>
      <p:pic>
        <p:nvPicPr>
          <p:cNvPr id="123" name="Google Shape;123;p20"/>
          <p:cNvPicPr preferRelativeResize="0"/>
          <p:nvPr/>
        </p:nvPicPr>
        <p:blipFill>
          <a:blip r:embed="rId3">
            <a:alphaModFix/>
          </a:blip>
          <a:stretch>
            <a:fillRect/>
          </a:stretch>
        </p:blipFill>
        <p:spPr>
          <a:xfrm>
            <a:off x="8331175" y="152400"/>
            <a:ext cx="666750" cy="6762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
                                            <p:txEl>
                                              <p:pRg st="0" end="0"/>
                                            </p:txEl>
                                          </p:spTgt>
                                        </p:tgtEl>
                                        <p:attrNameLst>
                                          <p:attrName>style.visibility</p:attrName>
                                        </p:attrNameLst>
                                      </p:cBhvr>
                                      <p:to>
                                        <p:strVal val="visible"/>
                                      </p:to>
                                    </p:set>
                                    <p:animEffect transition="in" filter="fade">
                                      <p:cBhvr>
                                        <p:cTn id="7" dur="500"/>
                                        <p:tgtEl>
                                          <p:spTgt spid="1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
                                            <p:txEl>
                                              <p:pRg st="1" end="1"/>
                                            </p:txEl>
                                          </p:spTgt>
                                        </p:tgtEl>
                                        <p:attrNameLst>
                                          <p:attrName>style.visibility</p:attrName>
                                        </p:attrNameLst>
                                      </p:cBhvr>
                                      <p:to>
                                        <p:strVal val="visible"/>
                                      </p:to>
                                    </p:set>
                                    <p:animEffect transition="in" filter="fade">
                                      <p:cBhvr>
                                        <p:cTn id="12" dur="500"/>
                                        <p:tgtEl>
                                          <p:spTgt spid="1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2">
                                            <p:txEl>
                                              <p:pRg st="2" end="2"/>
                                            </p:txEl>
                                          </p:spTgt>
                                        </p:tgtEl>
                                        <p:attrNameLst>
                                          <p:attrName>style.visibility</p:attrName>
                                        </p:attrNameLst>
                                      </p:cBhvr>
                                      <p:to>
                                        <p:strVal val="visible"/>
                                      </p:to>
                                    </p:set>
                                    <p:animEffect transition="in" filter="fade">
                                      <p:cBhvr>
                                        <p:cTn id="17" dur="500"/>
                                        <p:tgtEl>
                                          <p:spTgt spid="1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2">
                                            <p:txEl>
                                              <p:pRg st="3" end="3"/>
                                            </p:txEl>
                                          </p:spTgt>
                                        </p:tgtEl>
                                        <p:attrNameLst>
                                          <p:attrName>style.visibility</p:attrName>
                                        </p:attrNameLst>
                                      </p:cBhvr>
                                      <p:to>
                                        <p:strVal val="visible"/>
                                      </p:to>
                                    </p:set>
                                    <p:animEffect transition="in" filter="fade">
                                      <p:cBhvr>
                                        <p:cTn id="22" dur="500"/>
                                        <p:tgtEl>
                                          <p:spTgt spid="1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build="p"/>
    </p:bldLst>
  </p:timing>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3163</TotalTime>
  <Words>3420</Words>
  <Application>Microsoft Office PowerPoint</Application>
  <PresentationFormat>On-screen Show (16:9)</PresentationFormat>
  <Paragraphs>244</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Bookman Old Style</vt:lpstr>
      <vt:lpstr>Arial</vt:lpstr>
      <vt:lpstr>Open Sans</vt:lpstr>
      <vt:lpstr>PT Sans Narrow</vt:lpstr>
      <vt:lpstr>Tropic</vt:lpstr>
      <vt:lpstr>Tele-Triage 101</vt:lpstr>
      <vt:lpstr>PowerPoint Presentation</vt:lpstr>
      <vt:lpstr>Disclaimer</vt:lpstr>
      <vt:lpstr>Contributors</vt:lpstr>
      <vt:lpstr>What we shall learn</vt:lpstr>
      <vt:lpstr>What is Triage </vt:lpstr>
      <vt:lpstr>What is Tele-Triage</vt:lpstr>
      <vt:lpstr>Outcomes of Tele-triage</vt:lpstr>
      <vt:lpstr>Types of Telemedicine Triage (tele-triage)</vt:lpstr>
      <vt:lpstr>Tele-triage scenarios</vt:lpstr>
      <vt:lpstr>Pre Tele-triage actions</vt:lpstr>
      <vt:lpstr>Scenario 1: Tele-triage: Patient to Doctor: by Phone</vt:lpstr>
      <vt:lpstr>Pre-Tele-Triage Actions</vt:lpstr>
      <vt:lpstr>Tele-triage: Patient to Doctor: by Phone</vt:lpstr>
      <vt:lpstr>Tele-triage...contd</vt:lpstr>
      <vt:lpstr>The Checklist Questions </vt:lpstr>
      <vt:lpstr>Covid-19 Triage Chart for GPs</vt:lpstr>
      <vt:lpstr>How to use the IAF Checklist for Triage</vt:lpstr>
      <vt:lpstr>PowerPoint Presentation</vt:lpstr>
      <vt:lpstr>Post Tele-triage Actions</vt:lpstr>
      <vt:lpstr>Tele-triage: Patient to Doctor: by SMS/ missed call</vt:lpstr>
      <vt:lpstr>Tele-triage: Patient to Doctor: by Chat</vt:lpstr>
      <vt:lpstr>Tele-triage: Patient to Doctor: by Video-chat</vt:lpstr>
      <vt:lpstr>Scenario 2: Tele-triage: Caregiver/guardian to Doctor</vt:lpstr>
      <vt:lpstr>Scenario 3: Tele-triage: Medical Assistant (Health worker) to Doctor</vt:lpstr>
      <vt:lpstr>Protocols for Med Asst (Health worker) manned centers</vt:lpstr>
      <vt:lpstr>Scenario 4: Tele-triage: Doctor to Specialist</vt:lpstr>
      <vt:lpstr>Flow Charts</vt:lpstr>
      <vt:lpstr>Case Sheet: Demographics</vt:lpstr>
      <vt:lpstr>Case Sheet: Clinicals</vt:lpstr>
      <vt:lpstr>Tele-Triage of Non-Covid-19 cases</vt:lpstr>
      <vt:lpstr>Tele-Triage of Maternity and child health cases</vt:lpstr>
      <vt:lpstr>References and suggested reading..Page 1</vt:lpstr>
      <vt:lpstr>References and suggested reading..page 2</vt:lpstr>
      <vt:lpstr>Covid Checklists, others</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Tele-Triage 101</dc:title>
  <cp:lastModifiedBy>Dr. Lavanian Dorairaj</cp:lastModifiedBy>
  <cp:revision>21</cp:revision>
  <dcterms:modified xsi:type="dcterms:W3CDTF">2020-04-06T03:34:10Z</dcterms:modified>
</cp:coreProperties>
</file>