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7D0C23F0-8185-47AE-BBB8-E686EE3144E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fececc"/>
          </a:solidFill>
        </a:fill>
      </a:tcStyle>
    </a:wholeTbl>
    <a:band1H>
      <a:tcTxStyle b="off" i="off"/>
      <a:tcStyle>
        <a:tcBdr/>
        <a:fill>
          <a:solidFill>
            <a:srgbClr val="fd9d9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d9d9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89999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c16c083fa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9" name="Google Shape;239;gfc16c083fa_1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0" name="Google Shape;250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3" name="Google Shape;263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c16c083fa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4" name="Google Shape;274;gfc16c083fa_1_1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" name="Google Shape;9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1" name="Google Shape;111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" name="Google Shape;12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" name="Google Shape;159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" name="Google Shape;174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5" name="Google Shape;185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2" name="Google Shape;202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9" name="Google Shape;219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5.png"  /><Relationship Id="rId4" Type="http://schemas.openxmlformats.org/officeDocument/2006/relationships/image" Target="../media/image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 rot="0">
            <a:off x="-249" y="649909"/>
            <a:ext cx="4080506" cy="477936"/>
            <a:chOff x="7205150" y="2083172"/>
            <a:chExt cx="2397900" cy="769500"/>
          </a:xfrm>
        </p:grpSpPr>
        <p:sp>
          <p:nvSpPr>
            <p:cNvPr id="86" name="Google Shape;86;p1"/>
            <p:cNvSpPr/>
            <p:nvPr/>
          </p:nvSpPr>
          <p:spPr>
            <a:xfrm>
              <a:off x="7205150" y="2083172"/>
              <a:ext cx="2397900" cy="7695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7478871" y="2144724"/>
              <a:ext cx="2122500" cy="680182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2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#팀프로젝트</a:t>
              </a:r>
              <a:endPara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fc16c083fa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fc16c083fa_1_19"/>
          <p:cNvSpPr txBox="1"/>
          <p:nvPr/>
        </p:nvSpPr>
        <p:spPr>
          <a:xfrm>
            <a:off x="4662438" y="16963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fc16c083fa_1_19"/>
          <p:cNvSpPr txBox="1"/>
          <p:nvPr/>
        </p:nvSpPr>
        <p:spPr>
          <a:xfrm>
            <a:off x="8113076" y="16963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fc16c083fa_1_19"/>
          <p:cNvSpPr txBox="1"/>
          <p:nvPr/>
        </p:nvSpPr>
        <p:spPr>
          <a:xfrm>
            <a:off x="5165027" y="2238800"/>
            <a:ext cx="3333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827F"/>
                </a:solidFill>
                <a:latin typeface="Arial"/>
                <a:ea typeface="Arial"/>
                <a:cs typeface="Arial"/>
                <a:sym typeface="Arial"/>
              </a:rPr>
              <a:t>#Logic Process</a:t>
            </a:r>
            <a:endParaRPr b="0" i="0" sz="3300" u="none" cap="none" strike="noStrike">
              <a:solidFill>
                <a:srgbClr val="FD82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gfc16c083fa_1_19"/>
          <p:cNvGrpSpPr/>
          <p:nvPr/>
        </p:nvGrpSpPr>
        <p:grpSpPr>
          <a:xfrm>
            <a:off x="5403863" y="1562379"/>
            <a:ext cx="1798425" cy="577125"/>
            <a:chOff x="7205150" y="2083172"/>
            <a:chExt cx="2397900" cy="769500"/>
          </a:xfrm>
        </p:grpSpPr>
        <p:sp>
          <p:nvSpPr>
            <p:cNvPr id="246" name="Google Shape;246;gfc16c083fa_1_19"/>
            <p:cNvSpPr/>
            <p:nvPr/>
          </p:nvSpPr>
          <p:spPr>
            <a:xfrm>
              <a:off x="7205150" y="2083172"/>
              <a:ext cx="2397900" cy="7695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fc16c083fa_1_19"/>
            <p:cNvSpPr txBox="1"/>
            <p:nvPr/>
          </p:nvSpPr>
          <p:spPr>
            <a:xfrm>
              <a:off x="7394206" y="2144727"/>
              <a:ext cx="1850400" cy="6462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ko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#Part 3</a:t>
              </a:r>
              <a:endParaRPr b="1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5"/>
          <p:cNvCxnSpPr/>
          <p:nvPr/>
        </p:nvCxnSpPr>
        <p:spPr>
          <a:xfrm flipH="1" rot="10800000">
            <a:off x="983152" y="860666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35"/>
          <p:cNvCxnSpPr/>
          <p:nvPr/>
        </p:nvCxnSpPr>
        <p:spPr>
          <a:xfrm flipH="1" rot="10800000">
            <a:off x="983152" y="4816022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5"/>
          <p:cNvSpPr txBox="1"/>
          <p:nvPr/>
        </p:nvSpPr>
        <p:spPr>
          <a:xfrm>
            <a:off x="314833" y="152400"/>
            <a:ext cx="77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Part 3.</a:t>
            </a:r>
            <a:r>
              <a:rPr b="0" i="0" lang="ko" sz="1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1089640" y="160025"/>
            <a:ext cx="753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#Logic Process</a:t>
            </a:r>
            <a:endParaRPr b="0" i="0" sz="6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0" y="257196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0" y="3313304"/>
            <a:ext cx="109998" cy="1528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0" y="1785250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272" y="881300"/>
            <a:ext cx="4523452" cy="39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7025" y="0"/>
            <a:ext cx="926975" cy="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"/>
          <p:cNvSpPr txBox="1"/>
          <p:nvPr/>
        </p:nvSpPr>
        <p:spPr>
          <a:xfrm>
            <a:off x="4662438" y="16963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8113076" y="16963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5165027" y="2238800"/>
            <a:ext cx="3333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827F"/>
                </a:solidFill>
                <a:latin typeface="Arial"/>
                <a:ea typeface="Arial"/>
                <a:cs typeface="Arial"/>
                <a:sym typeface="Arial"/>
              </a:rPr>
              <a:t>#시연 화면</a:t>
            </a:r>
            <a:endParaRPr b="0" i="0" sz="3300" u="none" cap="none" strike="noStrike">
              <a:solidFill>
                <a:srgbClr val="FD82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9"/>
          <p:cNvGrpSpPr/>
          <p:nvPr/>
        </p:nvGrpSpPr>
        <p:grpSpPr>
          <a:xfrm>
            <a:off x="5403863" y="1562379"/>
            <a:ext cx="1798425" cy="577125"/>
            <a:chOff x="7205150" y="2083172"/>
            <a:chExt cx="2397900" cy="769500"/>
          </a:xfrm>
        </p:grpSpPr>
        <p:sp>
          <p:nvSpPr>
            <p:cNvPr id="270" name="Google Shape;270;p9"/>
            <p:cNvSpPr/>
            <p:nvPr/>
          </p:nvSpPr>
          <p:spPr>
            <a:xfrm>
              <a:off x="7205150" y="2083172"/>
              <a:ext cx="2397900" cy="7695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 txBox="1"/>
            <p:nvPr/>
          </p:nvSpPr>
          <p:spPr>
            <a:xfrm>
              <a:off x="7394206" y="2144727"/>
              <a:ext cx="1850400" cy="6465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ko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#Part 4</a:t>
              </a:r>
              <a:endParaRPr b="1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fc16c083fa_1_122"/>
          <p:cNvPicPr preferRelativeResize="0"/>
          <p:nvPr/>
        </p:nvPicPr>
        <p:blipFill rotWithShape="1">
          <a:blip r:embed="rId3">
            <a:alphaModFix/>
          </a:blip>
          <a:srcRect b="17135" l="0" r="0" t="0"/>
          <a:stretch/>
        </p:blipFill>
        <p:spPr>
          <a:xfrm>
            <a:off x="2052000" y="711025"/>
            <a:ext cx="5040001" cy="42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fc16c083fa_1_122"/>
          <p:cNvSpPr txBox="1"/>
          <p:nvPr/>
        </p:nvSpPr>
        <p:spPr>
          <a:xfrm>
            <a:off x="2543525" y="9016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fc16c083fa_1_122"/>
          <p:cNvSpPr txBox="1"/>
          <p:nvPr/>
        </p:nvSpPr>
        <p:spPr>
          <a:xfrm>
            <a:off x="5994164" y="9016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fc16c083fa_1_122"/>
          <p:cNvSpPr txBox="1"/>
          <p:nvPr/>
        </p:nvSpPr>
        <p:spPr>
          <a:xfrm>
            <a:off x="3046115" y="1444100"/>
            <a:ext cx="3333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827F"/>
                </a:solidFill>
                <a:latin typeface="Arial"/>
                <a:ea typeface="Arial"/>
                <a:cs typeface="Arial"/>
                <a:sym typeface="Arial"/>
              </a:rPr>
              <a:t>#감사합니다</a:t>
            </a:r>
            <a:endParaRPr b="0" i="0" sz="3300" u="none" cap="none" strike="noStrike">
              <a:solidFill>
                <a:srgbClr val="FD82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gfc16c083fa_1_122"/>
          <p:cNvGrpSpPr/>
          <p:nvPr/>
        </p:nvGrpSpPr>
        <p:grpSpPr>
          <a:xfrm>
            <a:off x="3284950" y="767679"/>
            <a:ext cx="1798425" cy="577125"/>
            <a:chOff x="7205150" y="2083172"/>
            <a:chExt cx="2397900" cy="769500"/>
          </a:xfrm>
        </p:grpSpPr>
        <p:sp>
          <p:nvSpPr>
            <p:cNvPr id="281" name="Google Shape;281;gfc16c083fa_1_122"/>
            <p:cNvSpPr/>
            <p:nvPr/>
          </p:nvSpPr>
          <p:spPr>
            <a:xfrm>
              <a:off x="7205150" y="2083172"/>
              <a:ext cx="2397900" cy="7695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fc16c083fa_1_122"/>
            <p:cNvSpPr txBox="1"/>
            <p:nvPr/>
          </p:nvSpPr>
          <p:spPr>
            <a:xfrm>
              <a:off x="7394206" y="2144727"/>
              <a:ext cx="1850400" cy="6465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ko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#성공적</a:t>
              </a:r>
              <a:endParaRPr b="1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EDCD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19605" y="863600"/>
            <a:ext cx="11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&lt;목차&gt;</a:t>
            </a:r>
            <a:endParaRPr b="0" i="0" sz="21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260" y="0"/>
            <a:ext cx="553974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"/>
          <p:cNvGrpSpPr/>
          <p:nvPr/>
        </p:nvGrpSpPr>
        <p:grpSpPr>
          <a:xfrm>
            <a:off x="519586" y="1496688"/>
            <a:ext cx="2022556" cy="438581"/>
            <a:chOff x="731520" y="1960582"/>
            <a:chExt cx="2696741" cy="584775"/>
          </a:xfrm>
        </p:grpSpPr>
        <p:sp>
          <p:nvSpPr>
            <p:cNvPr id="97" name="Google Shape;97;p2"/>
            <p:cNvSpPr txBox="1"/>
            <p:nvPr/>
          </p:nvSpPr>
          <p:spPr>
            <a:xfrm flipH="1">
              <a:off x="731520" y="1960582"/>
              <a:ext cx="75184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i="0" sz="2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525361" y="2022133"/>
              <a:ext cx="190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ko" sz="2100" u="none" cap="none" strike="noStrik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#개요</a:t>
              </a:r>
              <a:endParaRPr b="0" i="0" sz="21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519586" y="2276636"/>
            <a:ext cx="2701610" cy="438581"/>
            <a:chOff x="731520" y="1960582"/>
            <a:chExt cx="3602147" cy="584775"/>
          </a:xfrm>
        </p:grpSpPr>
        <p:sp>
          <p:nvSpPr>
            <p:cNvPr id="100" name="Google Shape;100;p2"/>
            <p:cNvSpPr txBox="1"/>
            <p:nvPr/>
          </p:nvSpPr>
          <p:spPr>
            <a:xfrm flipH="1">
              <a:off x="731520" y="1960582"/>
              <a:ext cx="75184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i="0" sz="2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525367" y="2022134"/>
              <a:ext cx="2808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ko" sz="2100" u="none" cap="none" strike="noStrik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#테이블 구성도</a:t>
              </a:r>
              <a:endParaRPr b="0" i="0" sz="21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519586" y="3056584"/>
            <a:ext cx="2701608" cy="438581"/>
            <a:chOff x="731520" y="1960582"/>
            <a:chExt cx="3602144" cy="584775"/>
          </a:xfrm>
        </p:grpSpPr>
        <p:sp>
          <p:nvSpPr>
            <p:cNvPr id="103" name="Google Shape;103;p2"/>
            <p:cNvSpPr txBox="1"/>
            <p:nvPr/>
          </p:nvSpPr>
          <p:spPr>
            <a:xfrm flipH="1">
              <a:off x="731520" y="1960582"/>
              <a:ext cx="75184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i="0" sz="2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525364" y="2022138"/>
              <a:ext cx="2808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ko" sz="2100" u="none" cap="none" strike="noStrik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#Logic Process</a:t>
              </a:r>
              <a:endParaRPr b="0" i="0" sz="21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519586" y="3836532"/>
            <a:ext cx="2387058" cy="438581"/>
            <a:chOff x="731520" y="1960582"/>
            <a:chExt cx="3182744" cy="584775"/>
          </a:xfrm>
        </p:grpSpPr>
        <p:sp>
          <p:nvSpPr>
            <p:cNvPr id="106" name="Google Shape;106;p2"/>
            <p:cNvSpPr txBox="1"/>
            <p:nvPr/>
          </p:nvSpPr>
          <p:spPr>
            <a:xfrm flipH="1">
              <a:off x="731520" y="1960582"/>
              <a:ext cx="75184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" sz="2400" u="none" cap="none" strike="noStrik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i="0" sz="2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525364" y="2022140"/>
              <a:ext cx="238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ko" sz="2100" u="none" cap="none" strike="noStrik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#시연 화면</a:t>
              </a:r>
              <a:endParaRPr b="0" i="0" sz="21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4248" y="0"/>
            <a:ext cx="55397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4662438" y="16963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8113076" y="16963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165027" y="2238800"/>
            <a:ext cx="3333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827F"/>
                </a:solidFill>
                <a:latin typeface="Arial"/>
                <a:ea typeface="Arial"/>
                <a:cs typeface="Arial"/>
                <a:sym typeface="Arial"/>
              </a:rPr>
              <a:t>#개요</a:t>
            </a:r>
            <a:endParaRPr b="0" i="0" sz="3300" u="none" cap="none" strike="noStrike">
              <a:solidFill>
                <a:srgbClr val="FD82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5403863" y="1562379"/>
            <a:ext cx="1798425" cy="577125"/>
            <a:chOff x="7205150" y="2083172"/>
            <a:chExt cx="2397900" cy="769500"/>
          </a:xfrm>
        </p:grpSpPr>
        <p:sp>
          <p:nvSpPr>
            <p:cNvPr id="118" name="Google Shape;118;p3"/>
            <p:cNvSpPr/>
            <p:nvPr/>
          </p:nvSpPr>
          <p:spPr>
            <a:xfrm>
              <a:off x="7205150" y="2083172"/>
              <a:ext cx="2397900" cy="7695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7394206" y="2144727"/>
              <a:ext cx="1850400" cy="6462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ko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#Part 1</a:t>
              </a:r>
              <a:endParaRPr b="1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1"/>
          <p:cNvCxnSpPr/>
          <p:nvPr/>
        </p:nvCxnSpPr>
        <p:spPr>
          <a:xfrm rot="10800000" flipH="1">
            <a:off x="983152" y="860666"/>
            <a:ext cx="8160848" cy="20625"/>
          </a:xfrm>
          <a:prstGeom prst="straightConnector1">
            <a:avLst/>
          </a:prstGeom>
          <a:noFill/>
          <a:ln w="9525" cap="flat" cmpd="sng">
            <a:solidFill>
              <a:srgbClr val="f98f8c"/>
            </a:solidFill>
            <a:prstDash val="solid"/>
            <a:round/>
          </a:ln>
        </p:spPr>
      </p:cxnSp>
      <p:cxnSp>
        <p:nvCxnSpPr>
          <p:cNvPr id="125" name="Google Shape;125;p11"/>
          <p:cNvCxnSpPr/>
          <p:nvPr/>
        </p:nvCxnSpPr>
        <p:spPr>
          <a:xfrm rot="10800000" flipH="1">
            <a:off x="983152" y="4828239"/>
            <a:ext cx="8160848" cy="20625"/>
          </a:xfrm>
          <a:prstGeom prst="straightConnector1">
            <a:avLst/>
          </a:prstGeom>
          <a:noFill/>
          <a:ln w="9525" cap="flat" cmpd="sng">
            <a:solidFill>
              <a:srgbClr val="f98f8c"/>
            </a:solidFill>
            <a:prstDash val="solid"/>
            <a:round/>
          </a:ln>
        </p:spPr>
      </p:cxnSp>
      <p:grpSp>
        <p:nvGrpSpPr>
          <p:cNvPr id="126" name="Google Shape;126;p11"/>
          <p:cNvGrpSpPr/>
          <p:nvPr/>
        </p:nvGrpSpPr>
        <p:grpSpPr>
          <a:xfrm rot="0">
            <a:off x="1066398" y="3174304"/>
            <a:ext cx="1662611" cy="984295"/>
            <a:chOff x="1442718" y="4350765"/>
            <a:chExt cx="3261300" cy="1312395"/>
          </a:xfrm>
        </p:grpSpPr>
        <p:sp>
          <p:nvSpPr>
            <p:cNvPr id="127" name="Google Shape;127;p11"/>
            <p:cNvSpPr txBox="1"/>
            <p:nvPr/>
          </p:nvSpPr>
          <p:spPr>
            <a:xfrm>
              <a:off x="1442718" y="4966220"/>
              <a:ext cx="3261300" cy="696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회원의 글을 작성하며 </a:t>
              </a:r>
              <a:endParaRPr lang="ko-KR" altLang="en-US" sz="10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관심이 있는 </a:t>
              </a:r>
              <a:r>
                <a:rPr lang="ko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사람과</a:t>
              </a:r>
              <a:endParaRPr lang="ko" sz="10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채팅을 할 수 있음</a:t>
              </a:r>
              <a:endParaRPr sz="10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 txBox="1"/>
            <p:nvPr/>
          </p:nvSpPr>
          <p:spPr>
            <a:xfrm>
              <a:off x="2004033" y="4350765"/>
              <a:ext cx="2138701" cy="359894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14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#기능요약</a:t>
              </a:r>
              <a:endParaRPr sz="14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1"/>
          <p:cNvGrpSpPr/>
          <p:nvPr/>
        </p:nvGrpSpPr>
        <p:grpSpPr>
          <a:xfrm rot="0">
            <a:off x="5008894" y="3174408"/>
            <a:ext cx="1704943" cy="984190"/>
            <a:chOff x="1442724" y="4350763"/>
            <a:chExt cx="3344338" cy="1312252"/>
          </a:xfrm>
        </p:grpSpPr>
        <p:sp>
          <p:nvSpPr>
            <p:cNvPr id="130" name="Google Shape;130;p11"/>
            <p:cNvSpPr txBox="1"/>
            <p:nvPr/>
          </p:nvSpPr>
          <p:spPr>
            <a:xfrm>
              <a:off x="1442724" y="4966050"/>
              <a:ext cx="3344338" cy="6969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75" tIns="34275" rIns="68575" bIns="34275" anchor="t" anchorCtr="0">
              <a:spAutoFit/>
            </a:bodyPr>
            <a:lstStyle/>
            <a:p>
              <a:pPr marR="0" lvl="0" algn="just"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000">
                  <a:solidFill>
                    <a:srgbClr val="fd9d9a"/>
                  </a:solidFill>
                </a:rPr>
                <a:t>새로운 만남이 힘든 시점에 </a:t>
              </a:r>
              <a:r>
                <a:rPr lang="ko-KR" altLang="en-US" sz="1000" b="0" spc="-100">
                  <a:solidFill>
                    <a:srgbClr val="fd9d9a"/>
                  </a:solidFill>
                </a:rPr>
                <a:t>자연스러운 만남을 목적으로 만듬</a:t>
              </a:r>
              <a:endParaRPr lang="ko-KR" altLang="en-US" sz="1000" b="0" spc="-100">
                <a:solidFill>
                  <a:srgbClr val="fd9d9a"/>
                </a:solidFill>
              </a:endParaRPr>
            </a:p>
          </p:txBody>
        </p:sp>
        <p:sp>
          <p:nvSpPr>
            <p:cNvPr id="131" name="Google Shape;131;p11"/>
            <p:cNvSpPr txBox="1"/>
            <p:nvPr/>
          </p:nvSpPr>
          <p:spPr>
            <a:xfrm>
              <a:off x="2004035" y="4350763"/>
              <a:ext cx="2138699" cy="359754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14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#기획목적</a:t>
              </a:r>
              <a:endParaRPr sz="14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1"/>
          <p:cNvGrpSpPr/>
          <p:nvPr/>
        </p:nvGrpSpPr>
        <p:grpSpPr>
          <a:xfrm rot="0">
            <a:off x="6980138" y="3174408"/>
            <a:ext cx="1662611" cy="1136592"/>
            <a:chOff x="1442719" y="4350762"/>
            <a:chExt cx="3261300" cy="1515454"/>
          </a:xfrm>
        </p:grpSpPr>
        <p:sp>
          <p:nvSpPr>
            <p:cNvPr id="133" name="Google Shape;133;p11"/>
            <p:cNvSpPr txBox="1"/>
            <p:nvPr/>
          </p:nvSpPr>
          <p:spPr>
            <a:xfrm>
              <a:off x="1442719" y="4966132"/>
              <a:ext cx="3261300" cy="9000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68575" tIns="34275" rIns="68575" bIns="34275" anchor="t" anchorCtr="0">
              <a:spAutoFit/>
            </a:bodyPr>
            <a:lstStyle/>
            <a:p>
              <a:pPr marR="0" lvl="0" algn="just"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000" b="0" spc="-100">
                  <a:solidFill>
                    <a:srgbClr val="fd9d9a"/>
                  </a:solidFill>
                </a:rPr>
                <a:t>자신과 같은 가치관을 가진 사람을 자연스럽게 만날수있는 희망을 가지고 만듬</a:t>
              </a:r>
              <a:endParaRPr lang="ko-KR" altLang="en-US" sz="1000" b="0" spc="-100">
                <a:solidFill>
                  <a:srgbClr val="fd9d9a"/>
                </a:solidFill>
              </a:endParaRPr>
            </a:p>
          </p:txBody>
        </p:sp>
        <p:sp>
          <p:nvSpPr>
            <p:cNvPr id="134" name="Google Shape;134;p11"/>
            <p:cNvSpPr txBox="1"/>
            <p:nvPr/>
          </p:nvSpPr>
          <p:spPr>
            <a:xfrm>
              <a:off x="2004035" y="4350762"/>
              <a:ext cx="2138699" cy="359755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14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#기획배경</a:t>
              </a:r>
              <a:endParaRPr sz="14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1"/>
          <p:cNvGrpSpPr/>
          <p:nvPr/>
        </p:nvGrpSpPr>
        <p:grpSpPr>
          <a:xfrm rot="0">
            <a:off x="3037645" y="3174409"/>
            <a:ext cx="1662611" cy="1136590"/>
            <a:chOff x="1442719" y="4350763"/>
            <a:chExt cx="3261300" cy="1515453"/>
          </a:xfrm>
        </p:grpSpPr>
        <p:sp>
          <p:nvSpPr>
            <p:cNvPr id="136" name="Google Shape;136;p11"/>
            <p:cNvSpPr txBox="1"/>
            <p:nvPr/>
          </p:nvSpPr>
          <p:spPr>
            <a:xfrm>
              <a:off x="1442719" y="4966221"/>
              <a:ext cx="3261300" cy="899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회원</a:t>
              </a:r>
              <a:r>
                <a:rPr lang="ko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들의 일상이나 좋아</a:t>
              </a:r>
              <a:endParaRPr lang="ko" sz="10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하는 것들에 대해 알 수</a:t>
              </a:r>
              <a:endParaRPr lang="ko" sz="10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있으며, 새로운 인연을</a:t>
              </a:r>
              <a:endParaRPr lang="ko" sz="10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10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만들 수 있음</a:t>
              </a:r>
              <a:endParaRPr sz="10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 txBox="1"/>
            <p:nvPr/>
          </p:nvSpPr>
          <p:spPr>
            <a:xfrm>
              <a:off x="2004035" y="4350763"/>
              <a:ext cx="2138699" cy="359754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" sz="1400" b="0" i="0" u="none" strike="noStrike" cap="none">
                  <a:solidFill>
                    <a:srgbClr val="fd9d9a"/>
                  </a:solidFill>
                  <a:latin typeface="Arial"/>
                  <a:ea typeface="Arial"/>
                  <a:cs typeface="Arial"/>
                  <a:sym typeface="Arial"/>
                </a:rPr>
                <a:t>#기대효과</a:t>
              </a:r>
              <a:endParaRPr sz="14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1"/>
          <p:cNvSpPr/>
          <p:nvPr/>
        </p:nvSpPr>
        <p:spPr>
          <a:xfrm>
            <a:off x="1215151" y="1350169"/>
            <a:ext cx="1350300" cy="1485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miter/>
          </a:ln>
        </p:spPr>
        <p:txBody>
          <a:bodyPr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1620202" y="1782223"/>
            <a:ext cx="540066" cy="675084"/>
          </a:xfrm>
          <a:custGeom>
            <a:avLst/>
            <a:gdLst/>
            <a:rect l="l" t="t" r="r" b="b"/>
            <a:pathLst>
              <a:path w="3491" h="3097" extrusionOk="0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3186398" y="1350169"/>
            <a:ext cx="1350300" cy="14853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miter/>
          </a:ln>
        </p:spPr>
        <p:txBody>
          <a:bodyPr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5157645" y="1350169"/>
            <a:ext cx="1350300" cy="14853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miter/>
          </a:ln>
        </p:spPr>
        <p:txBody>
          <a:bodyPr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7128891" y="1350169"/>
            <a:ext cx="1350300" cy="1485300"/>
          </a:xfrm>
          <a:prstGeom prst="ellipse">
            <a:avLst/>
          </a:prstGeom>
          <a:noFill/>
          <a:ln w="25400" cap="flat" cmpd="sng">
            <a:solidFill>
              <a:schemeClr val="accent4"/>
            </a:solidFill>
            <a:prstDash val="solid"/>
            <a:miter/>
          </a:ln>
        </p:spPr>
        <p:txBody>
          <a:bodyPr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43" name="Google Shape;143;p11"/>
          <p:cNvGrpSpPr/>
          <p:nvPr/>
        </p:nvGrpSpPr>
        <p:grpSpPr>
          <a:xfrm rot="0">
            <a:off x="7534125" y="1782220"/>
            <a:ext cx="540082" cy="675083"/>
            <a:chOff x="4006850" y="1601788"/>
            <a:chExt cx="322264" cy="357187"/>
          </a:xfrm>
        </p:grpSpPr>
        <p:sp>
          <p:nvSpPr>
            <p:cNvPr id="144" name="Google Shape;144;p11"/>
            <p:cNvSpPr/>
            <p:nvPr/>
          </p:nvSpPr>
          <p:spPr>
            <a:xfrm>
              <a:off x="4125913" y="1674813"/>
              <a:ext cx="141288" cy="109539"/>
            </a:xfrm>
            <a:custGeom>
              <a:avLst/>
              <a:gdLst/>
              <a:rect l="l" t="t" r="r" b="b"/>
              <a:pathLst>
                <a:path w="1255" h="963" extrusionOk="0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4006850" y="1725613"/>
              <a:ext cx="234949" cy="233362"/>
            </a:xfrm>
            <a:custGeom>
              <a:avLst/>
              <a:gdLst/>
              <a:rect l="l" t="t" r="r" b="b"/>
              <a:pathLst>
                <a:path w="2072" h="2058" extrusionOk="0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4191000" y="1716088"/>
              <a:ext cx="111126" cy="141287"/>
            </a:xfrm>
            <a:custGeom>
              <a:avLst/>
              <a:gdLst/>
              <a:rect l="l" t="t" r="r" b="b"/>
              <a:pathLst>
                <a:path w="984" h="1236" extrusionOk="0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4267200" y="1601788"/>
              <a:ext cx="61914" cy="114300"/>
            </a:xfrm>
            <a:custGeom>
              <a:avLst/>
              <a:gdLst/>
              <a:rect l="l" t="t" r="r" b="b"/>
              <a:pathLst>
                <a:path w="546" h="1016" extrusionOk="0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4211638" y="1727200"/>
              <a:ext cx="41275" cy="39688"/>
            </a:xfrm>
            <a:custGeom>
              <a:avLst/>
              <a:gdLst/>
              <a:rect l="l" t="t" r="r" b="b"/>
              <a:pathLst>
                <a:path w="366" h="351" extrusionOk="0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68550" tIns="34275" rIns="68550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149" name="Google Shape;149;p1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217025" y="0"/>
            <a:ext cx="926975" cy="8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 txBox="1"/>
          <p:nvPr/>
        </p:nvSpPr>
        <p:spPr>
          <a:xfrm>
            <a:off x="314833" y="152400"/>
            <a:ext cx="774900" cy="300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15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Part 1.</a:t>
            </a:r>
            <a:r>
              <a:rPr lang="ko" sz="15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1089640" y="160025"/>
            <a:ext cx="7537500" cy="57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" sz="3300" b="0" i="0" u="none" strike="noStrike" cap="non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#개요</a:t>
            </a:r>
            <a:endParaRPr sz="600" b="0" i="0" u="none" strike="noStrike" cap="non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0" y="257196"/>
            <a:ext cx="109998" cy="1528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0" y="3313304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1785250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3645455" y="1782223"/>
            <a:ext cx="540070" cy="675087"/>
          </a:xfrm>
          <a:custGeom>
            <a:avLst/>
            <a:gd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5562696" y="1782223"/>
            <a:ext cx="540070" cy="675080"/>
          </a:xfrm>
          <a:custGeom>
            <a:avLst/>
            <a:gdLst/>
            <a:rect l="l" t="t" r="r" b="b"/>
            <a:pathLst>
              <a:path w="1926" h="4045" extrusionOk="0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2"/>
          <p:cNvCxnSpPr/>
          <p:nvPr/>
        </p:nvCxnSpPr>
        <p:spPr>
          <a:xfrm flipH="1" rot="10800000">
            <a:off x="983152" y="860666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2"/>
          <p:cNvCxnSpPr/>
          <p:nvPr/>
        </p:nvCxnSpPr>
        <p:spPr>
          <a:xfrm flipH="1" rot="10800000">
            <a:off x="983152" y="4841358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2"/>
          <p:cNvSpPr txBox="1"/>
          <p:nvPr/>
        </p:nvSpPr>
        <p:spPr>
          <a:xfrm>
            <a:off x="314833" y="152400"/>
            <a:ext cx="77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Part 1.</a:t>
            </a:r>
            <a:r>
              <a:rPr b="0" i="0" lang="ko" sz="1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1089640" y="160025"/>
            <a:ext cx="753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#개요</a:t>
            </a:r>
            <a:endParaRPr b="0" i="0" sz="6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0" y="257196"/>
            <a:ext cx="109998" cy="1528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0" y="3313304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0" y="1785250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12"/>
          <p:cNvGraphicFramePr/>
          <p:nvPr/>
        </p:nvGraphicFramePr>
        <p:xfrm>
          <a:off x="1041135" y="19552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{7D0C23F0-8185-47AE-BBB8-E686EE3144E9}</a:tableStyleId>
              </a:tblPr>
              <a:tblGrid>
                <a:gridCol w="1278375"/>
                <a:gridCol w="1278375"/>
                <a:gridCol w="1278375"/>
                <a:gridCol w="1278375"/>
                <a:gridCol w="1278375"/>
                <a:gridCol w="1595375"/>
              </a:tblGrid>
              <a:tr h="64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accent4"/>
                          </a:solidFill>
                        </a:rPr>
                        <a:t>IDE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accent4"/>
                          </a:solidFill>
                        </a:rPr>
                        <a:t>Language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accent4"/>
                          </a:solidFill>
                        </a:rPr>
                        <a:t>Build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accent4"/>
                          </a:solidFill>
                        </a:rPr>
                        <a:t>FrameWork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accent4"/>
                          </a:solidFill>
                        </a:rPr>
                        <a:t>Database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accent4"/>
                          </a:solidFill>
                        </a:rPr>
                        <a:t>WAS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01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STS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(Spring Tool Sutie),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DBeaver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EC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JAVA,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JSP,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HTML/CSS,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JAVASCRIPT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(Ajax),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JPA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EC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Gradle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EC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MyBatis 3.5.4,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Spring boot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EC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Mysql 8.0</a:t>
                      </a:r>
                      <a:endParaRPr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EC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accent6"/>
                          </a:solidFill>
                        </a:rPr>
                        <a:t>Apache Tomcat 9.0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ECECC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2"/>
          <p:cNvSpPr txBox="1"/>
          <p:nvPr/>
        </p:nvSpPr>
        <p:spPr>
          <a:xfrm>
            <a:off x="1041738" y="1118446"/>
            <a:ext cx="189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#개발환경</a:t>
            </a:r>
            <a:endParaRPr b="0" i="0" sz="24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2"/>
          <p:cNvCxnSpPr/>
          <p:nvPr/>
        </p:nvCxnSpPr>
        <p:spPr>
          <a:xfrm flipH="1" rot="10800000">
            <a:off x="983152" y="1679280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025" y="0"/>
            <a:ext cx="926975" cy="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4662438" y="16963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113076" y="1696343"/>
            <a:ext cx="60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b="1" i="0" lang="ko" sz="10400" u="none" cap="none" strike="noStrike">
                <a:solidFill>
                  <a:srgbClr val="FECECC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b="1" i="0" sz="10400" u="none" cap="none" strike="noStrike">
              <a:solidFill>
                <a:srgbClr val="FECE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5165027" y="2238800"/>
            <a:ext cx="3333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827F"/>
                </a:solidFill>
                <a:latin typeface="Arial"/>
                <a:ea typeface="Arial"/>
                <a:cs typeface="Arial"/>
                <a:sym typeface="Arial"/>
              </a:rPr>
              <a:t>#테이블 구성도</a:t>
            </a:r>
            <a:endParaRPr b="0" i="0" sz="3300" u="none" cap="none" strike="noStrike">
              <a:solidFill>
                <a:srgbClr val="FD82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5403863" y="1562379"/>
            <a:ext cx="1798425" cy="577125"/>
            <a:chOff x="7205150" y="2083172"/>
            <a:chExt cx="2397900" cy="769500"/>
          </a:xfrm>
        </p:grpSpPr>
        <p:sp>
          <p:nvSpPr>
            <p:cNvPr id="181" name="Google Shape;181;p6"/>
            <p:cNvSpPr/>
            <p:nvPr/>
          </p:nvSpPr>
          <p:spPr>
            <a:xfrm>
              <a:off x="7205150" y="2083172"/>
              <a:ext cx="2397900" cy="7695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7394206" y="2144727"/>
              <a:ext cx="1850400" cy="646200"/>
            </a:xfrm>
            <a:prstGeom prst="rect">
              <a:avLst/>
            </a:prstGeom>
            <a:solidFill>
              <a:srgbClr val="FECE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ko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#Part 2</a:t>
              </a:r>
              <a:endParaRPr b="1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19"/>
          <p:cNvCxnSpPr/>
          <p:nvPr/>
        </p:nvCxnSpPr>
        <p:spPr>
          <a:xfrm flipH="1" rot="10800000">
            <a:off x="983152" y="860666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9"/>
          <p:cNvCxnSpPr/>
          <p:nvPr/>
        </p:nvCxnSpPr>
        <p:spPr>
          <a:xfrm flipH="1" rot="10800000">
            <a:off x="983152" y="4816022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9"/>
          <p:cNvSpPr txBox="1"/>
          <p:nvPr/>
        </p:nvSpPr>
        <p:spPr>
          <a:xfrm>
            <a:off x="314833" y="152400"/>
            <a:ext cx="77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r>
              <a:rPr b="0" i="0" lang="ko" sz="1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089640" y="160025"/>
            <a:ext cx="753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#테이블 구성도</a:t>
            </a:r>
            <a:endParaRPr b="0" i="0" sz="6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0" y="257196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0" y="3313304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785250"/>
            <a:ext cx="109998" cy="1528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9"/>
          <p:cNvCxnSpPr/>
          <p:nvPr/>
        </p:nvCxnSpPr>
        <p:spPr>
          <a:xfrm>
            <a:off x="4858390" y="870978"/>
            <a:ext cx="0" cy="3945044"/>
          </a:xfrm>
          <a:prstGeom prst="straightConnector1">
            <a:avLst/>
          </a:prstGeom>
          <a:noFill/>
          <a:ln cap="flat" cmpd="sng" w="9525">
            <a:solidFill>
              <a:srgbClr val="FECE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9"/>
          <p:cNvSpPr/>
          <p:nvPr/>
        </p:nvSpPr>
        <p:spPr>
          <a:xfrm>
            <a:off x="1131694" y="920088"/>
            <a:ext cx="932400" cy="407100"/>
          </a:xfrm>
          <a:prstGeom prst="flowChartMagneticTape">
            <a:avLst/>
          </a:prstGeom>
          <a:solidFill>
            <a:schemeClr val="accent4"/>
          </a:solidFill>
          <a:ln cap="flat" cmpd="sng" w="9525">
            <a:solidFill>
              <a:srgbClr val="FED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4916549" y="897250"/>
            <a:ext cx="1530549" cy="407100"/>
          </a:xfrm>
          <a:prstGeom prst="flowChartMagneticTape">
            <a:avLst/>
          </a:prstGeom>
          <a:solidFill>
            <a:schemeClr val="accent4"/>
          </a:solidFill>
          <a:ln cap="flat" cmpd="sng" w="9525">
            <a:solidFill>
              <a:srgbClr val="FED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whiteboard</a:t>
            </a:r>
            <a:endParaRPr b="0" i="0" sz="14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575" y="1365985"/>
            <a:ext cx="2965955" cy="345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7975" y="1365985"/>
            <a:ext cx="3129165" cy="345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7025" y="0"/>
            <a:ext cx="926975" cy="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33"/>
          <p:cNvCxnSpPr/>
          <p:nvPr/>
        </p:nvCxnSpPr>
        <p:spPr>
          <a:xfrm flipH="1" rot="10800000">
            <a:off x="983152" y="860666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33"/>
          <p:cNvCxnSpPr/>
          <p:nvPr/>
        </p:nvCxnSpPr>
        <p:spPr>
          <a:xfrm flipH="1" rot="10800000">
            <a:off x="983152" y="4816022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3"/>
          <p:cNvSpPr txBox="1"/>
          <p:nvPr/>
        </p:nvSpPr>
        <p:spPr>
          <a:xfrm>
            <a:off x="314833" y="152400"/>
            <a:ext cx="77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r>
              <a:rPr b="0" i="0" lang="ko" sz="1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089640" y="160025"/>
            <a:ext cx="753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#테이블 구성도</a:t>
            </a:r>
            <a:endParaRPr b="0" i="0" sz="6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0" y="257196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0" y="3313304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0" y="1785250"/>
            <a:ext cx="109998" cy="1528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>
            <a:off x="4858390" y="870978"/>
            <a:ext cx="0" cy="3945044"/>
          </a:xfrm>
          <a:prstGeom prst="straightConnector1">
            <a:avLst/>
          </a:prstGeom>
          <a:noFill/>
          <a:ln cap="flat" cmpd="sng" w="9525">
            <a:solidFill>
              <a:srgbClr val="FECE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33"/>
          <p:cNvSpPr/>
          <p:nvPr/>
        </p:nvSpPr>
        <p:spPr>
          <a:xfrm>
            <a:off x="1117600" y="914938"/>
            <a:ext cx="932400" cy="407100"/>
          </a:xfrm>
          <a:prstGeom prst="flowChartMagneticTape">
            <a:avLst/>
          </a:prstGeom>
          <a:solidFill>
            <a:schemeClr val="accent4"/>
          </a:solidFill>
          <a:ln cap="flat" cmpd="sng" w="9525">
            <a:solidFill>
              <a:srgbClr val="FED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follow</a:t>
            </a:r>
            <a:endParaRPr b="0" i="0" sz="14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4962324" y="911525"/>
            <a:ext cx="1311154" cy="407100"/>
          </a:xfrm>
          <a:prstGeom prst="flowChartMagneticTape">
            <a:avLst/>
          </a:prstGeom>
          <a:solidFill>
            <a:schemeClr val="accent4"/>
          </a:solidFill>
          <a:ln cap="flat" cmpd="sng" w="9525">
            <a:solidFill>
              <a:srgbClr val="FED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 b="0" i="0" sz="14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76" y="1454628"/>
            <a:ext cx="3664566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388" y="1409975"/>
            <a:ext cx="32099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7025" y="0"/>
            <a:ext cx="926975" cy="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34"/>
          <p:cNvCxnSpPr/>
          <p:nvPr/>
        </p:nvCxnSpPr>
        <p:spPr>
          <a:xfrm flipH="1" rot="10800000">
            <a:off x="983152" y="860666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34"/>
          <p:cNvCxnSpPr/>
          <p:nvPr/>
        </p:nvCxnSpPr>
        <p:spPr>
          <a:xfrm flipH="1" rot="10800000">
            <a:off x="983152" y="4816022"/>
            <a:ext cx="8160848" cy="20625"/>
          </a:xfrm>
          <a:prstGeom prst="straightConnector1">
            <a:avLst/>
          </a:prstGeom>
          <a:noFill/>
          <a:ln cap="flat" cmpd="sng" w="9525">
            <a:solidFill>
              <a:srgbClr val="F98F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34"/>
          <p:cNvSpPr txBox="1"/>
          <p:nvPr/>
        </p:nvSpPr>
        <p:spPr>
          <a:xfrm>
            <a:off x="314833" y="152400"/>
            <a:ext cx="774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r>
              <a:rPr b="0" i="0" lang="ko" sz="1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1089640" y="160025"/>
            <a:ext cx="753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#테이블 구성도</a:t>
            </a:r>
            <a:endParaRPr b="0" i="0" sz="6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0" y="257196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0" y="3313304"/>
            <a:ext cx="109998" cy="1528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0" y="1785250"/>
            <a:ext cx="109998" cy="1528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34"/>
          <p:cNvCxnSpPr/>
          <p:nvPr/>
        </p:nvCxnSpPr>
        <p:spPr>
          <a:xfrm>
            <a:off x="3550290" y="860666"/>
            <a:ext cx="0" cy="3945044"/>
          </a:xfrm>
          <a:prstGeom prst="straightConnector1">
            <a:avLst/>
          </a:prstGeom>
          <a:noFill/>
          <a:ln cap="flat" cmpd="sng" w="9525">
            <a:solidFill>
              <a:srgbClr val="FECE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34"/>
          <p:cNvCxnSpPr/>
          <p:nvPr/>
        </p:nvCxnSpPr>
        <p:spPr>
          <a:xfrm>
            <a:off x="6344290" y="881291"/>
            <a:ext cx="0" cy="3945044"/>
          </a:xfrm>
          <a:prstGeom prst="straightConnector1">
            <a:avLst/>
          </a:prstGeom>
          <a:noFill/>
          <a:ln cap="flat" cmpd="sng" w="9525">
            <a:solidFill>
              <a:srgbClr val="FECE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805" y="2012595"/>
            <a:ext cx="1122373" cy="1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/>
          <p:nvPr/>
        </p:nvSpPr>
        <p:spPr>
          <a:xfrm>
            <a:off x="1117600" y="914938"/>
            <a:ext cx="932400" cy="407100"/>
          </a:xfrm>
          <a:prstGeom prst="flowChartMagneticTape">
            <a:avLst/>
          </a:prstGeom>
          <a:solidFill>
            <a:schemeClr val="accent4"/>
          </a:solidFill>
          <a:ln cap="flat" cmpd="sng" w="9525">
            <a:solidFill>
              <a:srgbClr val="FED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  <a:endParaRPr b="0" i="0" sz="14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4719" y="1490570"/>
            <a:ext cx="2760931" cy="28276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3633873" y="914938"/>
            <a:ext cx="932400" cy="407100"/>
          </a:xfrm>
          <a:prstGeom prst="flowChartMagneticTape">
            <a:avLst/>
          </a:prstGeom>
          <a:solidFill>
            <a:schemeClr val="accent4"/>
          </a:solidFill>
          <a:ln cap="flat" cmpd="sng" w="9525">
            <a:solidFill>
              <a:srgbClr val="FED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heart</a:t>
            </a:r>
            <a:endParaRPr b="0" i="0" sz="14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6434721" y="914938"/>
            <a:ext cx="1574959" cy="407100"/>
          </a:xfrm>
          <a:prstGeom prst="flowChartMagneticTape">
            <a:avLst/>
          </a:prstGeom>
          <a:solidFill>
            <a:schemeClr val="accent4"/>
          </a:solidFill>
          <a:ln cap="flat" cmpd="sng" w="9525">
            <a:solidFill>
              <a:srgbClr val="FEDC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D9D9A"/>
                </a:solidFill>
                <a:latin typeface="Arial"/>
                <a:ea typeface="Arial"/>
                <a:cs typeface="Arial"/>
                <a:sym typeface="Arial"/>
              </a:rPr>
              <a:t>interception</a:t>
            </a:r>
            <a:endParaRPr b="0" i="0" sz="1400" u="none" cap="none" strike="noStrike">
              <a:solidFill>
                <a:srgbClr val="FD9D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075" y="1668462"/>
            <a:ext cx="2793761" cy="23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17025" y="0"/>
            <a:ext cx="926975" cy="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2020 pink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fd9693"/>
      </a:accent1>
      <a:accent2>
        <a:srgbClr val="c76843"/>
      </a:accent2>
      <a:accent3>
        <a:srgbClr val="fdb483"/>
      </a:accent3>
      <a:accent4>
        <a:srgbClr val="ffe7e3"/>
      </a:accent4>
      <a:accent5>
        <a:srgbClr val="cf9999"/>
      </a:accent5>
      <a:accent6>
        <a:srgbClr val="f36657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/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Beomki</cp:lastModifiedBy>
  <dcterms:modified xsi:type="dcterms:W3CDTF">2021-12-06T02:46:09.335</dcterms:modified>
  <cp:revision>2</cp:revision>
  <cp:version>1000.0000.01</cp:version>
</cp:coreProperties>
</file>