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931E17"/>
    <a:srgbClr val="4A7EBB"/>
    <a:srgbClr val="254061"/>
    <a:srgbClr val="49B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5"/>
    <p:restoredTop sz="86383"/>
  </p:normalViewPr>
  <p:slideViewPr>
    <p:cSldViewPr snapToGrid="0" snapToObjects="1">
      <p:cViewPr varScale="1">
        <p:scale>
          <a:sx n="99" d="100"/>
          <a:sy n="99" d="100"/>
        </p:scale>
        <p:origin x="184" y="8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6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1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F1A-0F1D-014F-9B98-7F30913538CD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46F0-CFBC-7040-B479-5913C097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739" y="120315"/>
            <a:ext cx="7077742" cy="110251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SemiBold" charset="0"/>
                <a:ea typeface="Gill Sans SemiBold" charset="0"/>
                <a:cs typeface="Gill Sans SemiBold" charset="0"/>
              </a:rPr>
              <a:t>Forecasting Heroin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Gill Sans SemiBold" charset="0"/>
                <a:ea typeface="Gill Sans SemiBold" charset="0"/>
                <a:cs typeface="Gill Sans SemiBold" charset="0"/>
              </a:rPr>
              <a:t>Overdose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SemiBold" charset="0"/>
                <a:ea typeface="Gill Sans SemiBold" charset="0"/>
                <a:cs typeface="Gill Sans SemiBold" charset="0"/>
              </a:rPr>
              <a:t> Occurrences from </a:t>
            </a:r>
            <a:r>
              <a:rPr lang="en-US" sz="3200" b="1" dirty="0" smtClean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Crime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SemiBold" charset="0"/>
                <a:ea typeface="Gill Sans SemiBold" charset="0"/>
                <a:cs typeface="Gill Sans SemiBold" charset="0"/>
              </a:rPr>
              <a:t> Incidents</a:t>
            </a:r>
            <a:r>
              <a:rPr lang="en-US" altLang="en-US" sz="2400" dirty="0" smtClean="0">
                <a:solidFill>
                  <a:srgbClr val="254061"/>
                </a:solidFill>
                <a:latin typeface="Calibri (Body)"/>
                <a:cs typeface="Calibri (Body)"/>
              </a:rPr>
              <a:t/>
            </a:r>
            <a:br>
              <a:rPr lang="en-US" altLang="en-US" sz="2400" dirty="0" smtClean="0">
                <a:solidFill>
                  <a:srgbClr val="254061"/>
                </a:solidFill>
                <a:latin typeface="Calibri (Body)"/>
                <a:cs typeface="Calibri (Body)"/>
              </a:rPr>
            </a:b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Ali </a:t>
            </a:r>
            <a:r>
              <a:rPr lang="en-US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Mert</a:t>
            </a: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Ertugrul</a:t>
            </a: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tr-T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Yu-Ru</a:t>
            </a:r>
            <a:r>
              <a:rPr lang="tr-T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Lin</a:t>
            </a: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Christina </a:t>
            </a:r>
            <a:r>
              <a:rPr lang="en-US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Mair</a:t>
            </a: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Tugba</a:t>
            </a: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Taskaya</a:t>
            </a:r>
            <a:r>
              <a:rPr lang="en-US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Temizel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" name="Picture 4" descr="Logo_of_METU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50" y="4632719"/>
            <a:ext cx="535444" cy="44685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181313" y="2274296"/>
            <a:ext cx="2853357" cy="1710720"/>
          </a:xfrm>
          <a:prstGeom prst="roundRect">
            <a:avLst/>
          </a:prstGeom>
          <a:noFill/>
          <a:ln w="762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28445" y="3845894"/>
            <a:ext cx="1943809" cy="1192320"/>
          </a:xfrm>
          <a:prstGeom prst="roundRect">
            <a:avLst/>
          </a:prstGeom>
          <a:solidFill>
            <a:srgbClr val="FFFFFF"/>
          </a:solidFill>
          <a:ln w="76200" cmpd="sng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0710" y="2274296"/>
            <a:ext cx="2941630" cy="1594080"/>
          </a:xfrm>
          <a:prstGeom prst="roundRect">
            <a:avLst/>
          </a:prstGeom>
          <a:solidFill>
            <a:srgbClr val="FFFFFF"/>
          </a:solidFill>
          <a:ln w="762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8-06-24 at 17.02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2" y="2484104"/>
            <a:ext cx="2767565" cy="1235416"/>
          </a:xfrm>
          <a:prstGeom prst="rect">
            <a:avLst/>
          </a:prstGeom>
        </p:spPr>
      </p:pic>
      <p:pic>
        <p:nvPicPr>
          <p:cNvPr id="10" name="Picture 9" descr="local_dynami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88" y="3966451"/>
            <a:ext cx="1703782" cy="961761"/>
          </a:xfrm>
          <a:prstGeom prst="rect">
            <a:avLst/>
          </a:prstGeom>
        </p:spPr>
      </p:pic>
      <p:pic>
        <p:nvPicPr>
          <p:cNvPr id="11" name="Picture 10" descr="full_spatial_at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54" y="2471316"/>
            <a:ext cx="2645048" cy="13401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710" y="3975494"/>
            <a:ext cx="2941630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spatiotemporal patterns of crime incidents to forecast future heroin overdose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occurrences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681" y="3379248"/>
            <a:ext cx="265653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Identification of significant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static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and dynamic 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1347" y="4065262"/>
            <a:ext cx="284404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lang="en-US" sz="1400" dirty="0" smtClean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Discovering the predictive hotspot neighborhoods</a:t>
            </a:r>
            <a:endParaRPr lang="en-US" sz="1400" dirty="0">
              <a:solidFill>
                <a:srgbClr val="C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2949352" y="4273957"/>
            <a:ext cx="331195" cy="485422"/>
          </a:xfrm>
          <a:prstGeom prst="ben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 flipH="1">
            <a:off x="5773021" y="4346849"/>
            <a:ext cx="485318" cy="331266"/>
          </a:xfrm>
          <a:prstGeom prst="ben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 descr="pitt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71" y="4632719"/>
            <a:ext cx="440979" cy="446859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210548" y="1367416"/>
            <a:ext cx="2792557" cy="1731328"/>
          </a:xfrm>
          <a:prstGeom prst="roundRect">
            <a:avLst/>
          </a:prstGeom>
          <a:solidFill>
            <a:schemeClr val="bg1"/>
          </a:solidFill>
          <a:ln w="76200" cmpd="sng">
            <a:solidFill>
              <a:srgbClr val="EEEC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31E17"/>
              </a:solidFill>
            </a:endParaRPr>
          </a:p>
        </p:txBody>
      </p:sp>
      <p:pic>
        <p:nvPicPr>
          <p:cNvPr id="27" name="Picture 26" descr="zig-zag-arrow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0" y="1500995"/>
            <a:ext cx="386189" cy="38618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28445" y="1433456"/>
            <a:ext cx="237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Opioid overdose has increased at an alarming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6783" y="1871007"/>
            <a:ext cx="268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/>
              <a:buChar char="•"/>
              <a:tabLst>
                <a:tab pos="87313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enhance the overdose surveillance </a:t>
            </a:r>
          </a:p>
          <a:p>
            <a:pPr marL="87313" indent="-87313">
              <a:buFont typeface="Arial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To identify the areas in need of prevention effort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 explore the forecasting capability of heroin overdose occurrences using real-time crime data.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67</Words>
  <Application>Microsoft Macintosh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(Body)</vt:lpstr>
      <vt:lpstr>Gill Sans</vt:lpstr>
      <vt:lpstr>Gill Sans SemiBold</vt:lpstr>
      <vt:lpstr>Wingdings</vt:lpstr>
      <vt:lpstr>Arial</vt:lpstr>
      <vt:lpstr>Office Theme</vt:lpstr>
      <vt:lpstr>Forecasting Heroin Overdose Occurrences from Crime Incidents Ali Mert Ertugrul, Yu-Ru Lin, Christina Mair, Tugba Taskaya Temizel</vt:lpstr>
    </vt:vector>
  </TitlesOfParts>
  <Company>METU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Heroin Overdose Occurrences from Crime Incidents Ali Mert Ertuğrul, Yu-Ru Lin, Christina Mair, Tuğba Taşkaya Temizel</dc:title>
  <dc:creator>Itir Onal</dc:creator>
  <cp:lastModifiedBy>Lin, Yuru</cp:lastModifiedBy>
  <cp:revision>23</cp:revision>
  <dcterms:created xsi:type="dcterms:W3CDTF">2018-06-25T06:35:39Z</dcterms:created>
  <dcterms:modified xsi:type="dcterms:W3CDTF">2018-07-09T01:23:25Z</dcterms:modified>
</cp:coreProperties>
</file>