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66" r:id="rId3"/>
    <p:sldId id="268" r:id="rId4"/>
    <p:sldId id="267" r:id="rId5"/>
    <p:sldId id="258" r:id="rId6"/>
    <p:sldId id="259" r:id="rId7"/>
    <p:sldId id="265" r:id="rId8"/>
    <p:sldId id="260" r:id="rId9"/>
    <p:sldId id="262" r:id="rId10"/>
    <p:sldId id="261" r:id="rId11"/>
    <p:sldId id="263"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827"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4/1/2014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4/1/2014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lvl2pPr>
              <a:defRPr>
                <a:solidFill>
                  <a:schemeClr val="tx1"/>
                </a:solidFill>
              </a:defRPr>
            </a:lvl2pPr>
            <a:lvl4pPr>
              <a:defRPr>
                <a:solidFill>
                  <a:schemeClr val="tx1"/>
                </a:solidFill>
              </a:defRPr>
            </a:lvl4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4/1/2014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4/1/2014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4/1/2014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4/1/2014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4/1/2014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4/1/2014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4/1/2014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1"/>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1"/>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19400"/>
            <a:ext cx="6400800" cy="1905000"/>
          </a:xfrm>
        </p:spPr>
        <p:txBody>
          <a:bodyPr>
            <a:normAutofit/>
          </a:bodyPr>
          <a:lstStyle/>
          <a:p>
            <a:r>
              <a:rPr lang="en-US" dirty="0" smtClean="0"/>
              <a:t>The SBP 2014 Grand Data </a:t>
            </a:r>
            <a:r>
              <a:rPr lang="en-US" dirty="0" smtClean="0"/>
              <a:t>Challenge</a:t>
            </a:r>
          </a:p>
          <a:p>
            <a:endParaRPr lang="en-US" dirty="0" smtClean="0"/>
          </a:p>
          <a:p>
            <a:r>
              <a:rPr lang="en-US" dirty="0" smtClean="0"/>
              <a:t>Kevin </a:t>
            </a:r>
            <a:r>
              <a:rPr lang="en-US" dirty="0" smtClean="0"/>
              <a:t>S. Xu</a:t>
            </a:r>
          </a:p>
          <a:p>
            <a:r>
              <a:rPr lang="en-US" dirty="0" smtClean="0"/>
              <a:t>Wen Dong</a:t>
            </a:r>
          </a:p>
          <a:p>
            <a:r>
              <a:rPr lang="en-US" dirty="0" smtClean="0"/>
              <a:t>Fred Morstatter</a:t>
            </a:r>
          </a:p>
          <a:p>
            <a:r>
              <a:rPr lang="en-US" dirty="0" smtClean="0"/>
              <a:t>Katherine </a:t>
            </a:r>
            <a:r>
              <a:rPr lang="en-US" dirty="0" smtClean="0"/>
              <a:t>Chuang</a:t>
            </a:r>
            <a:endParaRPr lang="en-US" dirty="0" smtClean="0"/>
          </a:p>
        </p:txBody>
      </p:sp>
      <p:sp>
        <p:nvSpPr>
          <p:cNvPr id="2" name="Title 1"/>
          <p:cNvSpPr>
            <a:spLocks noGrp="1"/>
          </p:cNvSpPr>
          <p:nvPr>
            <p:ph type="ctrTitle"/>
          </p:nvPr>
        </p:nvSpPr>
        <p:spPr/>
        <p:txBody>
          <a:bodyPr/>
          <a:lstStyle/>
          <a:p>
            <a:r>
              <a:rPr lang="en-US" dirty="0" smtClean="0"/>
              <a:t>Computing human society through the global news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Winner of SBP challenge</a:t>
            </a:r>
            <a:endParaRPr lang="en-US" dirty="0"/>
          </a:p>
        </p:txBody>
      </p:sp>
      <p:sp>
        <p:nvSpPr>
          <p:cNvPr id="3" name="Content Placeholder 2"/>
          <p:cNvSpPr>
            <a:spLocks noGrp="1"/>
          </p:cNvSpPr>
          <p:nvPr>
            <p:ph sz="quarter" idx="1"/>
          </p:nvPr>
        </p:nvSpPr>
        <p:spPr/>
        <p:txBody>
          <a:bodyPr/>
          <a:lstStyle/>
          <a:p>
            <a:r>
              <a:rPr lang="en-US" dirty="0" smtClean="0"/>
              <a:t>Selection of comments from judges</a:t>
            </a:r>
          </a:p>
          <a:p>
            <a:pPr lvl="1"/>
            <a:r>
              <a:rPr lang="en-US" dirty="0" smtClean="0"/>
              <a:t>“The results showed the importance of effective communication between countries (as encoded in GDELT) in dictating the pace and direction of the world financial markets, when compared with material exchanges between the countries.”</a:t>
            </a:r>
          </a:p>
          <a:p>
            <a:pPr lvl="1"/>
            <a:r>
              <a:rPr lang="en-US" dirty="0" smtClean="0"/>
              <a:t>“The method used is a quite rigorous approach with appropriate priors and inferences for time series data.  The insights gained are interesting.”</a:t>
            </a:r>
          </a:p>
          <a:p>
            <a:pPr lvl="1"/>
            <a:r>
              <a:rPr lang="en-US" dirty="0" smtClean="0"/>
              <a:t>“Technically rigorous paper. Not sure what </a:t>
            </a:r>
            <a:r>
              <a:rPr lang="en-US" dirty="0" smtClean="0"/>
              <a:t>we’ve </a:t>
            </a:r>
            <a:r>
              <a:rPr lang="en-US" dirty="0" smtClean="0"/>
              <a:t>learned.”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381000"/>
            <a:ext cx="7315200" cy="1384995"/>
          </a:xfrm>
          <a:prstGeom prst="rect">
            <a:avLst/>
          </a:prstGeom>
        </p:spPr>
        <p:txBody>
          <a:bodyPr wrap="square">
            <a:spAutoFit/>
          </a:bodyPr>
          <a:lstStyle/>
          <a:p>
            <a:pPr algn="ctr"/>
            <a:r>
              <a:rPr lang="en-US" sz="2800" dirty="0" smtClean="0"/>
              <a:t>Friends in Joy and Sorrow: an Analysis of 2007-2012 Global Financial Crisis via Bayesian Nonparametric Dynamic Networks</a:t>
            </a:r>
            <a:endParaRPr lang="en-US" sz="2800" dirty="0"/>
          </a:p>
        </p:txBody>
      </p:sp>
      <p:sp>
        <p:nvSpPr>
          <p:cNvPr id="5" name="TextBox 4"/>
          <p:cNvSpPr txBox="1"/>
          <p:nvPr/>
        </p:nvSpPr>
        <p:spPr>
          <a:xfrm>
            <a:off x="1219200" y="1912203"/>
            <a:ext cx="3158892" cy="830997"/>
          </a:xfrm>
          <a:prstGeom prst="rect">
            <a:avLst/>
          </a:prstGeom>
          <a:noFill/>
        </p:spPr>
        <p:txBody>
          <a:bodyPr wrap="square" rtlCol="0">
            <a:spAutoFit/>
          </a:bodyPr>
          <a:lstStyle/>
          <a:p>
            <a:pPr algn="ctr"/>
            <a:r>
              <a:rPr lang="en-US" sz="2400" dirty="0" smtClean="0"/>
              <a:t>Daniele Durante</a:t>
            </a:r>
          </a:p>
          <a:p>
            <a:pPr algn="ctr"/>
            <a:r>
              <a:rPr lang="en-US" sz="2400" dirty="0" smtClean="0"/>
              <a:t>University of Padua</a:t>
            </a:r>
            <a:endParaRPr lang="en-US" sz="2400" dirty="0"/>
          </a:p>
        </p:txBody>
      </p:sp>
      <p:sp>
        <p:nvSpPr>
          <p:cNvPr id="6" name="TextBox 5"/>
          <p:cNvSpPr txBox="1"/>
          <p:nvPr/>
        </p:nvSpPr>
        <p:spPr>
          <a:xfrm>
            <a:off x="4724400" y="1912203"/>
            <a:ext cx="3311294" cy="830997"/>
          </a:xfrm>
          <a:prstGeom prst="rect">
            <a:avLst/>
          </a:prstGeom>
          <a:noFill/>
        </p:spPr>
        <p:txBody>
          <a:bodyPr wrap="square" rtlCol="0">
            <a:spAutoFit/>
          </a:bodyPr>
          <a:lstStyle/>
          <a:p>
            <a:pPr algn="ctr"/>
            <a:r>
              <a:rPr lang="en-US" sz="2400" dirty="0" smtClean="0"/>
              <a:t>David B. </a:t>
            </a:r>
            <a:r>
              <a:rPr lang="en-US" sz="2400" dirty="0" err="1" smtClean="0"/>
              <a:t>Dunson</a:t>
            </a:r>
            <a:endParaRPr lang="en-US" sz="2400" dirty="0" smtClean="0"/>
          </a:p>
          <a:p>
            <a:pPr algn="ctr"/>
            <a:r>
              <a:rPr lang="en-US" sz="2400" dirty="0" smtClean="0"/>
              <a:t>Duke University</a:t>
            </a:r>
            <a:endParaRPr lang="en-US" sz="2400" dirty="0"/>
          </a:p>
        </p:txBody>
      </p:sp>
      <p:pic>
        <p:nvPicPr>
          <p:cNvPr id="8" name="Picture 7" descr="Durante word cloud.png"/>
          <p:cNvPicPr>
            <a:picLocks noChangeAspect="1"/>
          </p:cNvPicPr>
          <p:nvPr/>
        </p:nvPicPr>
        <p:blipFill>
          <a:blip r:embed="rId2" cstate="print"/>
          <a:stretch>
            <a:fillRect/>
          </a:stretch>
        </p:blipFill>
        <p:spPr>
          <a:xfrm>
            <a:off x="1659705" y="2877778"/>
            <a:ext cx="5867074" cy="329442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SBP 2015 challenge</a:t>
            </a:r>
            <a:endParaRPr lang="en-US" dirty="0"/>
          </a:p>
        </p:txBody>
      </p:sp>
      <p:sp>
        <p:nvSpPr>
          <p:cNvPr id="4" name="Content Placeholder 3"/>
          <p:cNvSpPr>
            <a:spLocks noGrp="1"/>
          </p:cNvSpPr>
          <p:nvPr>
            <p:ph sz="quarter" idx="1"/>
          </p:nvPr>
        </p:nvSpPr>
        <p:spPr>
          <a:xfrm>
            <a:off x="301752" y="1527048"/>
            <a:ext cx="8503920" cy="1978152"/>
          </a:xfrm>
        </p:spPr>
        <p:txBody>
          <a:bodyPr/>
          <a:lstStyle/>
          <a:p>
            <a:r>
              <a:rPr lang="en-US" dirty="0" smtClean="0"/>
              <a:t>SBP will run another challenge problem in 2015</a:t>
            </a:r>
          </a:p>
          <a:p>
            <a:r>
              <a:rPr lang="en-US" dirty="0" smtClean="0"/>
              <a:t>Please contact SBP 2014 challenge co-chairs with suggestions on interesting problems and data sets relevant to the SBP community</a:t>
            </a:r>
            <a:r>
              <a:rPr lang="en-US" dirty="0" smtClean="0"/>
              <a:t>!</a:t>
            </a:r>
          </a:p>
        </p:txBody>
      </p:sp>
      <p:pic>
        <p:nvPicPr>
          <p:cNvPr id="5" name="Picture 4" descr="KevinXu.jpg"/>
          <p:cNvPicPr>
            <a:picLocks noChangeAspect="1"/>
          </p:cNvPicPr>
          <p:nvPr/>
        </p:nvPicPr>
        <p:blipFill>
          <a:blip r:embed="rId2" cstate="print"/>
          <a:srcRect b="8389"/>
          <a:stretch>
            <a:fillRect/>
          </a:stretch>
        </p:blipFill>
        <p:spPr>
          <a:xfrm>
            <a:off x="609600" y="3962400"/>
            <a:ext cx="1121790" cy="1295400"/>
          </a:xfrm>
          <a:prstGeom prst="rect">
            <a:avLst/>
          </a:prstGeom>
        </p:spPr>
      </p:pic>
      <p:pic>
        <p:nvPicPr>
          <p:cNvPr id="6" name="Picture 5" descr="WenDong.jpg"/>
          <p:cNvPicPr>
            <a:picLocks noChangeAspect="1"/>
          </p:cNvPicPr>
          <p:nvPr/>
        </p:nvPicPr>
        <p:blipFill>
          <a:blip r:embed="rId3" cstate="print"/>
          <a:stretch>
            <a:fillRect/>
          </a:stretch>
        </p:blipFill>
        <p:spPr>
          <a:xfrm>
            <a:off x="2438400" y="3581400"/>
            <a:ext cx="1676400" cy="1676400"/>
          </a:xfrm>
          <a:prstGeom prst="rect">
            <a:avLst/>
          </a:prstGeom>
        </p:spPr>
      </p:pic>
      <p:pic>
        <p:nvPicPr>
          <p:cNvPr id="7" name="Picture 6" descr="KatherineChuang.jpg"/>
          <p:cNvPicPr>
            <a:picLocks noChangeAspect="1"/>
          </p:cNvPicPr>
          <p:nvPr/>
        </p:nvPicPr>
        <p:blipFill>
          <a:blip r:embed="rId4" cstate="print"/>
          <a:stretch>
            <a:fillRect/>
          </a:stretch>
        </p:blipFill>
        <p:spPr>
          <a:xfrm>
            <a:off x="4810502" y="4038600"/>
            <a:ext cx="1290170" cy="1212760"/>
          </a:xfrm>
          <a:prstGeom prst="rect">
            <a:avLst/>
          </a:prstGeom>
        </p:spPr>
      </p:pic>
      <p:pic>
        <p:nvPicPr>
          <p:cNvPr id="8" name="Picture 7" descr="FredMorstatter.jpg"/>
          <p:cNvPicPr>
            <a:picLocks noChangeAspect="1"/>
          </p:cNvPicPr>
          <p:nvPr/>
        </p:nvPicPr>
        <p:blipFill>
          <a:blip r:embed="rId5" cstate="print"/>
          <a:srcRect l="24000" t="40994" r="25000"/>
          <a:stretch>
            <a:fillRect/>
          </a:stretch>
        </p:blipFill>
        <p:spPr>
          <a:xfrm>
            <a:off x="6781800" y="3657600"/>
            <a:ext cx="1752600" cy="1632324"/>
          </a:xfrm>
          <a:prstGeom prst="rect">
            <a:avLst/>
          </a:prstGeom>
        </p:spPr>
      </p:pic>
      <p:sp>
        <p:nvSpPr>
          <p:cNvPr id="9" name="TextBox 8"/>
          <p:cNvSpPr txBox="1"/>
          <p:nvPr/>
        </p:nvSpPr>
        <p:spPr>
          <a:xfrm>
            <a:off x="557502" y="5410200"/>
            <a:ext cx="1233031" cy="400110"/>
          </a:xfrm>
          <a:prstGeom prst="rect">
            <a:avLst/>
          </a:prstGeom>
          <a:noFill/>
        </p:spPr>
        <p:txBody>
          <a:bodyPr wrap="none" rtlCol="0">
            <a:spAutoFit/>
          </a:bodyPr>
          <a:lstStyle/>
          <a:p>
            <a:pPr algn="ctr"/>
            <a:r>
              <a:rPr lang="en-US" sz="2000" dirty="0" smtClean="0"/>
              <a:t>Kevin Xu</a:t>
            </a:r>
            <a:endParaRPr lang="en-US" sz="2000" dirty="0"/>
          </a:p>
        </p:txBody>
      </p:sp>
      <p:sp>
        <p:nvSpPr>
          <p:cNvPr id="10" name="TextBox 9"/>
          <p:cNvSpPr txBox="1"/>
          <p:nvPr/>
        </p:nvSpPr>
        <p:spPr>
          <a:xfrm>
            <a:off x="2583942" y="5410200"/>
            <a:ext cx="1385316" cy="400110"/>
          </a:xfrm>
          <a:prstGeom prst="rect">
            <a:avLst/>
          </a:prstGeom>
          <a:noFill/>
        </p:spPr>
        <p:txBody>
          <a:bodyPr wrap="none" rtlCol="0">
            <a:spAutoFit/>
          </a:bodyPr>
          <a:lstStyle/>
          <a:p>
            <a:pPr algn="ctr"/>
            <a:r>
              <a:rPr lang="en-US" sz="2000" dirty="0" smtClean="0"/>
              <a:t>Wen Dong</a:t>
            </a:r>
            <a:endParaRPr lang="en-US" sz="2000" dirty="0"/>
          </a:p>
        </p:txBody>
      </p:sp>
      <p:sp>
        <p:nvSpPr>
          <p:cNvPr id="11" name="TextBox 10"/>
          <p:cNvSpPr txBox="1"/>
          <p:nvPr/>
        </p:nvSpPr>
        <p:spPr>
          <a:xfrm>
            <a:off x="4800600" y="5410200"/>
            <a:ext cx="1309974" cy="707886"/>
          </a:xfrm>
          <a:prstGeom prst="rect">
            <a:avLst/>
          </a:prstGeom>
          <a:noFill/>
        </p:spPr>
        <p:txBody>
          <a:bodyPr wrap="none" rtlCol="0">
            <a:spAutoFit/>
          </a:bodyPr>
          <a:lstStyle/>
          <a:p>
            <a:pPr algn="ctr"/>
            <a:r>
              <a:rPr lang="en-US" sz="2000" dirty="0" smtClean="0"/>
              <a:t>Katherine</a:t>
            </a:r>
          </a:p>
          <a:p>
            <a:pPr algn="ctr"/>
            <a:r>
              <a:rPr lang="en-US" sz="2000" dirty="0" smtClean="0"/>
              <a:t>Chuang</a:t>
            </a:r>
            <a:endParaRPr lang="en-US" sz="2000" dirty="0"/>
          </a:p>
        </p:txBody>
      </p:sp>
      <p:sp>
        <p:nvSpPr>
          <p:cNvPr id="12" name="TextBox 11"/>
          <p:cNvSpPr txBox="1"/>
          <p:nvPr/>
        </p:nvSpPr>
        <p:spPr>
          <a:xfrm>
            <a:off x="6958229" y="5410200"/>
            <a:ext cx="1399743" cy="707886"/>
          </a:xfrm>
          <a:prstGeom prst="rect">
            <a:avLst/>
          </a:prstGeom>
          <a:noFill/>
        </p:spPr>
        <p:txBody>
          <a:bodyPr wrap="none" rtlCol="0">
            <a:spAutoFit/>
          </a:bodyPr>
          <a:lstStyle/>
          <a:p>
            <a:pPr algn="ctr"/>
            <a:r>
              <a:rPr lang="en-US" sz="2000" dirty="0" smtClean="0"/>
              <a:t>Fred</a:t>
            </a:r>
          </a:p>
          <a:p>
            <a:pPr algn="ctr"/>
            <a:r>
              <a:rPr lang="en-US" sz="2000" dirty="0" smtClean="0"/>
              <a:t>Morstatter</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news media to understand society</a:t>
            </a:r>
            <a:endParaRPr lang="en-US" dirty="0"/>
          </a:p>
        </p:txBody>
      </p:sp>
      <p:sp>
        <p:nvSpPr>
          <p:cNvPr id="3" name="Content Placeholder 2"/>
          <p:cNvSpPr>
            <a:spLocks noGrp="1"/>
          </p:cNvSpPr>
          <p:nvPr>
            <p:ph sz="quarter" idx="1"/>
          </p:nvPr>
        </p:nvSpPr>
        <p:spPr/>
        <p:txBody>
          <a:bodyPr/>
          <a:lstStyle/>
          <a:p>
            <a:r>
              <a:rPr lang="en-US" dirty="0" smtClean="0"/>
              <a:t>Global news media has long been used as a key archive of human society</a:t>
            </a:r>
          </a:p>
          <a:p>
            <a:r>
              <a:rPr lang="en-US" dirty="0" smtClean="0"/>
              <a:t>Massive explosion in availability of global news presents great opportunities for computing human society at a global scale and fine resolution</a:t>
            </a:r>
          </a:p>
          <a:p>
            <a:r>
              <a:rPr lang="en-US" dirty="0" smtClean="0"/>
              <a:t>Global Database of Events, Language, and Tone (GDELT) is an initiative to construct a quantitative catalog of societal-scale behavior and beliefs across the world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GDELT data set</a:t>
            </a:r>
            <a:endParaRPr lang="en-US" dirty="0"/>
          </a:p>
        </p:txBody>
      </p:sp>
      <p:sp>
        <p:nvSpPr>
          <p:cNvPr id="3" name="Content Placeholder 2"/>
          <p:cNvSpPr>
            <a:spLocks noGrp="1"/>
          </p:cNvSpPr>
          <p:nvPr>
            <p:ph sz="quarter" idx="1"/>
          </p:nvPr>
        </p:nvSpPr>
        <p:spPr/>
        <p:txBody>
          <a:bodyPr/>
          <a:lstStyle/>
          <a:p>
            <a:r>
              <a:rPr lang="en-US" dirty="0" smtClean="0"/>
              <a:t>GDELT data set contains nearly a quarter-billion geo-referenced dyadic </a:t>
            </a:r>
            <a:r>
              <a:rPr lang="en-US" dirty="0" smtClean="0"/>
              <a:t>event records </a:t>
            </a:r>
            <a:r>
              <a:rPr lang="en-US" dirty="0" smtClean="0"/>
              <a:t>that capture global behavior covering 1979 to present</a:t>
            </a:r>
          </a:p>
          <a:p>
            <a:pPr lvl="1"/>
            <a:r>
              <a:rPr lang="en-US" dirty="0" smtClean="0"/>
              <a:t>“Who </a:t>
            </a:r>
            <a:r>
              <a:rPr lang="en-US" dirty="0" smtClean="0"/>
              <a:t>did what to whom, when, and </a:t>
            </a:r>
            <a:r>
              <a:rPr lang="en-US" dirty="0" smtClean="0"/>
              <a:t>where”</a:t>
            </a:r>
            <a:endParaRPr lang="en-US" dirty="0" smtClean="0"/>
          </a:p>
          <a:p>
            <a:r>
              <a:rPr lang="en-US" dirty="0" smtClean="0"/>
              <a:t>Events captured in taxonomy of over 300 categories of global political behavior from riots and protests to diplomatic exchanges and peace </a:t>
            </a:r>
            <a:r>
              <a:rPr lang="en-US" dirty="0" smtClean="0"/>
              <a:t>appeals</a:t>
            </a:r>
          </a:p>
          <a:p>
            <a:r>
              <a:rPr lang="en-US" dirty="0" smtClean="0"/>
              <a:t>Event records geo-referenced to city level and updated daily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SBP 2014 Grand Data Challenge Problem</a:t>
            </a:r>
            <a:endParaRPr lang="en-US" dirty="0"/>
          </a:p>
        </p:txBody>
      </p:sp>
      <p:sp>
        <p:nvSpPr>
          <p:cNvPr id="3" name="Content Placeholder 2"/>
          <p:cNvSpPr>
            <a:spLocks noGrp="1"/>
          </p:cNvSpPr>
          <p:nvPr>
            <p:ph sz="quarter" idx="1"/>
          </p:nvPr>
        </p:nvSpPr>
        <p:spPr>
          <a:xfrm>
            <a:off x="301752" y="1527048"/>
            <a:ext cx="8503920" cy="4721352"/>
          </a:xfrm>
        </p:spPr>
        <p:txBody>
          <a:bodyPr>
            <a:normAutofit/>
          </a:bodyPr>
          <a:lstStyle/>
          <a:p>
            <a:r>
              <a:rPr lang="en-US" dirty="0" smtClean="0"/>
              <a:t>How do we synthesize </a:t>
            </a:r>
            <a:r>
              <a:rPr lang="en-US" dirty="0" smtClean="0"/>
              <a:t>and integrate </a:t>
            </a:r>
            <a:r>
              <a:rPr lang="en-US" dirty="0" smtClean="0"/>
              <a:t>the </a:t>
            </a:r>
            <a:r>
              <a:rPr lang="en-US" dirty="0" smtClean="0"/>
              <a:t>rapidly increasing pace and volume of </a:t>
            </a:r>
            <a:r>
              <a:rPr lang="en-US" dirty="0" smtClean="0"/>
              <a:t>global news data to understand human society?</a:t>
            </a:r>
          </a:p>
          <a:p>
            <a:endParaRPr lang="en-US" dirty="0" smtClean="0"/>
          </a:p>
          <a:p>
            <a:endParaRPr lang="en-US" dirty="0" smtClean="0"/>
          </a:p>
          <a:p>
            <a:endParaRPr lang="en-US" dirty="0" smtClean="0"/>
          </a:p>
          <a:p>
            <a:endParaRPr lang="en-US" dirty="0" smtClean="0"/>
          </a:p>
          <a:p>
            <a:r>
              <a:rPr lang="en-US" dirty="0" smtClean="0"/>
              <a:t>SBP 2014 Grand Data Challenge invites participants to explore the GDELT data set to address various aspects of this problem</a:t>
            </a:r>
          </a:p>
        </p:txBody>
      </p:sp>
      <p:pic>
        <p:nvPicPr>
          <p:cNvPr id="5" name="Picture 4" descr="heatmapper-2014-civilian-conflict.png"/>
          <p:cNvPicPr>
            <a:picLocks noChangeAspect="1"/>
          </p:cNvPicPr>
          <p:nvPr/>
        </p:nvPicPr>
        <p:blipFill>
          <a:blip r:embed="rId2" cstate="print"/>
          <a:srcRect t="8671" b="21098"/>
          <a:stretch>
            <a:fillRect/>
          </a:stretch>
        </p:blipFill>
        <p:spPr>
          <a:xfrm>
            <a:off x="1524000" y="2895600"/>
            <a:ext cx="6248400" cy="18516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of submissions</a:t>
            </a:r>
            <a:endParaRPr lang="en-US" dirty="0"/>
          </a:p>
        </p:txBody>
      </p:sp>
      <p:sp>
        <p:nvSpPr>
          <p:cNvPr id="3" name="Content Placeholder 2"/>
          <p:cNvSpPr>
            <a:spLocks noGrp="1"/>
          </p:cNvSpPr>
          <p:nvPr>
            <p:ph sz="quarter" idx="1"/>
          </p:nvPr>
        </p:nvSpPr>
        <p:spPr/>
        <p:txBody>
          <a:bodyPr/>
          <a:lstStyle/>
          <a:p>
            <a:r>
              <a:rPr lang="en-US" dirty="0" smtClean="0"/>
              <a:t>Submissions </a:t>
            </a:r>
            <a:r>
              <a:rPr lang="en-US" dirty="0" smtClean="0"/>
              <a:t>evaluated by an interdisciplinary panel of judges who perform research in SBP or closely related areas</a:t>
            </a:r>
          </a:p>
          <a:p>
            <a:r>
              <a:rPr lang="en-US" dirty="0" smtClean="0"/>
              <a:t>Submissions evaluated on</a:t>
            </a:r>
          </a:p>
          <a:p>
            <a:pPr lvl="1"/>
            <a:r>
              <a:rPr lang="en-US" dirty="0" smtClean="0"/>
              <a:t>Novelty</a:t>
            </a:r>
          </a:p>
          <a:p>
            <a:pPr lvl="1"/>
            <a:r>
              <a:rPr lang="en-US" dirty="0" smtClean="0"/>
              <a:t>Scientific rigor</a:t>
            </a:r>
          </a:p>
          <a:p>
            <a:pPr lvl="1"/>
            <a:r>
              <a:rPr lang="en-US" dirty="0" smtClean="0"/>
              <a:t>Quality of presentation</a:t>
            </a:r>
          </a:p>
          <a:p>
            <a:pPr lvl="1"/>
            <a:r>
              <a:rPr lang="en-US" dirty="0" smtClean="0"/>
              <a:t>Expected impact to the SBP community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Submitted entries</a:t>
            </a:r>
            <a:endParaRPr lang="en-US" dirty="0"/>
          </a:p>
        </p:txBody>
      </p:sp>
      <p:graphicFrame>
        <p:nvGraphicFramePr>
          <p:cNvPr id="4" name="Content Placeholder 3"/>
          <p:cNvGraphicFramePr>
            <a:graphicFrameLocks noGrp="1"/>
          </p:cNvGraphicFramePr>
          <p:nvPr>
            <p:ph sz="quarter" idx="1"/>
          </p:nvPr>
        </p:nvGraphicFramePr>
        <p:xfrm>
          <a:off x="301625" y="1527175"/>
          <a:ext cx="8504238" cy="4297680"/>
        </p:xfrm>
        <a:graphic>
          <a:graphicData uri="http://schemas.openxmlformats.org/drawingml/2006/table">
            <a:tbl>
              <a:tblPr>
                <a:tableStyleId>{2D5ABB26-0587-4C30-8999-92F81FD0307C}</a:tableStyleId>
              </a:tblPr>
              <a:tblGrid>
                <a:gridCol w="2060575"/>
                <a:gridCol w="4776165"/>
                <a:gridCol w="1667498"/>
              </a:tblGrid>
              <a:tr h="370840">
                <a:tc>
                  <a:txBody>
                    <a:bodyPr/>
                    <a:lstStyle/>
                    <a:p>
                      <a:r>
                        <a:rPr lang="en-US" dirty="0" err="1" smtClean="0"/>
                        <a:t>Amirjavid</a:t>
                      </a:r>
                      <a:r>
                        <a:rPr lang="en-US" dirty="0" smtClean="0"/>
                        <a:t>, F. &amp;</a:t>
                      </a:r>
                      <a:r>
                        <a:rPr lang="en-US" baseline="0" dirty="0" smtClean="0"/>
                        <a:t> </a:t>
                      </a:r>
                      <a:r>
                        <a:rPr lang="en-US" baseline="0" dirty="0" err="1" smtClean="0"/>
                        <a:t>Adda</a:t>
                      </a:r>
                      <a:r>
                        <a:rPr lang="en-US" baseline="0" dirty="0" smtClean="0"/>
                        <a:t>, M.</a:t>
                      </a:r>
                      <a:endParaRPr lang="en-US" dirty="0"/>
                    </a:p>
                  </a:txBody>
                  <a:tcPr marL="100050" marR="100050"/>
                </a:tc>
                <a:tc>
                  <a:txBody>
                    <a:bodyPr/>
                    <a:lstStyle/>
                    <a:p>
                      <a:r>
                        <a:rPr lang="en-US" dirty="0" smtClean="0"/>
                        <a:t>Data-Driven Modeling and Analysis of Simultaneous Plans Case Study: Behavior Prediction of Human Societies on GDELT dataset</a:t>
                      </a:r>
                      <a:endParaRPr lang="en-US" dirty="0"/>
                    </a:p>
                  </a:txBody>
                  <a:tcPr marL="100050" marR="100050"/>
                </a:tc>
                <a:tc>
                  <a:txBody>
                    <a:bodyPr/>
                    <a:lstStyle/>
                    <a:p>
                      <a:endParaRPr lang="en-US" dirty="0"/>
                    </a:p>
                  </a:txBody>
                  <a:tcPr marL="100050" marR="100050"/>
                </a:tc>
              </a:tr>
              <a:tr h="370840">
                <a:tc>
                  <a:txBody>
                    <a:bodyPr/>
                    <a:lstStyle/>
                    <a:p>
                      <a:r>
                        <a:rPr lang="en-US" dirty="0" smtClean="0"/>
                        <a:t>Yoshioka, M. &amp; </a:t>
                      </a:r>
                      <a:r>
                        <a:rPr lang="en-US" dirty="0" err="1" smtClean="0"/>
                        <a:t>Kando</a:t>
                      </a:r>
                      <a:r>
                        <a:rPr lang="en-US" dirty="0" smtClean="0"/>
                        <a:t>, N.</a:t>
                      </a:r>
                      <a:endParaRPr lang="en-US" dirty="0"/>
                    </a:p>
                  </a:txBody>
                  <a:tcPr marL="100050" marR="100050"/>
                </a:tc>
                <a:tc>
                  <a:txBody>
                    <a:bodyPr/>
                    <a:lstStyle/>
                    <a:p>
                      <a:r>
                        <a:rPr lang="en-US" dirty="0" smtClean="0"/>
                        <a:t>Comparative Analysis of GDELT Data Using the</a:t>
                      </a:r>
                      <a:r>
                        <a:rPr lang="en-US" baseline="0" dirty="0" smtClean="0"/>
                        <a:t> </a:t>
                      </a:r>
                      <a:r>
                        <a:rPr lang="en-US" dirty="0" smtClean="0"/>
                        <a:t>News Site Contrast System</a:t>
                      </a:r>
                      <a:endParaRPr lang="en-US" dirty="0"/>
                    </a:p>
                  </a:txBody>
                  <a:tcPr marL="100050" marR="100050"/>
                </a:tc>
                <a:tc>
                  <a:txBody>
                    <a:bodyPr/>
                    <a:lstStyle/>
                    <a:p>
                      <a:endParaRPr lang="en-US"/>
                    </a:p>
                  </a:txBody>
                  <a:tcPr marL="100050" marR="100050"/>
                </a:tc>
              </a:tr>
              <a:tr h="370840">
                <a:tc>
                  <a:txBody>
                    <a:bodyPr/>
                    <a:lstStyle/>
                    <a:p>
                      <a:r>
                        <a:rPr lang="en-US" dirty="0" smtClean="0"/>
                        <a:t>Durante, D. &amp; </a:t>
                      </a:r>
                      <a:r>
                        <a:rPr lang="en-US" dirty="0" err="1" smtClean="0"/>
                        <a:t>Dunson</a:t>
                      </a:r>
                      <a:r>
                        <a:rPr lang="en-US" dirty="0" smtClean="0"/>
                        <a:t>, D. B.</a:t>
                      </a:r>
                      <a:endParaRPr lang="en-US" dirty="0"/>
                    </a:p>
                  </a:txBody>
                  <a:tcPr marL="100050" marR="100050"/>
                </a:tc>
                <a:tc>
                  <a:txBody>
                    <a:bodyPr/>
                    <a:lstStyle/>
                    <a:p>
                      <a:r>
                        <a:rPr lang="en-US" dirty="0" smtClean="0"/>
                        <a:t>Friends in Joy and Sorrow: an Analysis of</a:t>
                      </a:r>
                    </a:p>
                    <a:p>
                      <a:r>
                        <a:rPr lang="en-US" dirty="0" smtClean="0"/>
                        <a:t>2007-2012 Global Financial Crisis via </a:t>
                      </a:r>
                      <a:r>
                        <a:rPr lang="en-US" dirty="0" smtClean="0"/>
                        <a:t>Bayesian Nonparametric </a:t>
                      </a:r>
                      <a:r>
                        <a:rPr lang="en-US" dirty="0" smtClean="0"/>
                        <a:t>Dynamic Networks</a:t>
                      </a:r>
                      <a:endParaRPr lang="en-US" dirty="0"/>
                    </a:p>
                  </a:txBody>
                  <a:tcPr marL="100050" marR="100050"/>
                </a:tc>
                <a:tc>
                  <a:txBody>
                    <a:bodyPr/>
                    <a:lstStyle/>
                    <a:p>
                      <a:endParaRPr lang="en-US" dirty="0"/>
                    </a:p>
                  </a:txBody>
                  <a:tcPr marL="100050" marR="100050"/>
                </a:tc>
              </a:tr>
              <a:tr h="370840">
                <a:tc>
                  <a:txBody>
                    <a:bodyPr/>
                    <a:lstStyle/>
                    <a:p>
                      <a:r>
                        <a:rPr lang="en-US" dirty="0" err="1" smtClean="0"/>
                        <a:t>Phua</a:t>
                      </a:r>
                      <a:r>
                        <a:rPr lang="en-US" dirty="0" smtClean="0"/>
                        <a:t>, C., </a:t>
                      </a:r>
                      <a:r>
                        <a:rPr lang="en-US" dirty="0" err="1" smtClean="0"/>
                        <a:t>Feng</a:t>
                      </a:r>
                      <a:r>
                        <a:rPr lang="en-US" dirty="0" smtClean="0"/>
                        <a:t>, Y., </a:t>
                      </a:r>
                      <a:r>
                        <a:rPr lang="en-US" dirty="0" err="1" smtClean="0"/>
                        <a:t>Ji</a:t>
                      </a:r>
                      <a:r>
                        <a:rPr lang="en-US" dirty="0" smtClean="0"/>
                        <a:t>, J. &amp; </a:t>
                      </a:r>
                      <a:r>
                        <a:rPr lang="en-US" dirty="0" err="1" smtClean="0"/>
                        <a:t>Soh</a:t>
                      </a:r>
                      <a:r>
                        <a:rPr lang="en-US" dirty="0" smtClean="0"/>
                        <a:t>, T.</a:t>
                      </a:r>
                      <a:endParaRPr lang="en-US" dirty="0"/>
                    </a:p>
                  </a:txBody>
                  <a:tcPr marL="100050" marR="100050"/>
                </a:tc>
                <a:tc>
                  <a:txBody>
                    <a:bodyPr/>
                    <a:lstStyle/>
                    <a:p>
                      <a:r>
                        <a:rPr lang="en-US" dirty="0" smtClean="0"/>
                        <a:t>Visual and Predictive Analytics</a:t>
                      </a:r>
                      <a:r>
                        <a:rPr lang="en-US" baseline="0" dirty="0" smtClean="0"/>
                        <a:t> </a:t>
                      </a:r>
                      <a:r>
                        <a:rPr lang="en-US" dirty="0" smtClean="0"/>
                        <a:t>on Singapore News: Experiments on GDELT, Wikipedia, and ˆSTI</a:t>
                      </a:r>
                      <a:endParaRPr lang="en-US" dirty="0"/>
                    </a:p>
                  </a:txBody>
                  <a:tcPr marL="100050" marR="100050"/>
                </a:tc>
                <a:tc>
                  <a:txBody>
                    <a:bodyPr/>
                    <a:lstStyle/>
                    <a:p>
                      <a:endParaRPr lang="en-US" dirty="0"/>
                    </a:p>
                  </a:txBody>
                  <a:tcPr marL="100050" marR="100050"/>
                </a:tc>
              </a:tr>
              <a:tr h="370840">
                <a:tc>
                  <a:txBody>
                    <a:bodyPr/>
                    <a:lstStyle/>
                    <a:p>
                      <a:r>
                        <a:rPr lang="en-US" dirty="0" smtClean="0"/>
                        <a:t>Jiang,</a:t>
                      </a:r>
                      <a:r>
                        <a:rPr lang="en-US" baseline="0" dirty="0" smtClean="0"/>
                        <a:t> L. and Mai, F.</a:t>
                      </a:r>
                      <a:endParaRPr lang="en-US" dirty="0"/>
                    </a:p>
                  </a:txBody>
                  <a:tcPr marL="100050" marR="100050"/>
                </a:tc>
                <a:tc>
                  <a:txBody>
                    <a:bodyPr/>
                    <a:lstStyle/>
                    <a:p>
                      <a:r>
                        <a:rPr lang="en-US" dirty="0" smtClean="0"/>
                        <a:t>Discovering Bilateral and Multilateral Causal</a:t>
                      </a:r>
                      <a:r>
                        <a:rPr lang="en-US" baseline="0" dirty="0" smtClean="0"/>
                        <a:t> </a:t>
                      </a:r>
                      <a:r>
                        <a:rPr lang="en-US" dirty="0" smtClean="0"/>
                        <a:t>Events in GDELT</a:t>
                      </a:r>
                      <a:endParaRPr lang="en-US" dirty="0"/>
                    </a:p>
                  </a:txBody>
                  <a:tcPr marL="100050" marR="100050"/>
                </a:tc>
                <a:tc>
                  <a:txBody>
                    <a:bodyPr/>
                    <a:lstStyle/>
                    <a:p>
                      <a:endParaRPr lang="en-US"/>
                    </a:p>
                  </a:txBody>
                  <a:tcPr marL="100050" marR="100050"/>
                </a:tc>
              </a:tr>
            </a:tbl>
          </a:graphicData>
        </a:graphic>
      </p:graphicFrame>
      <p:pic>
        <p:nvPicPr>
          <p:cNvPr id="6" name="Picture 5" descr="Singapore.png"/>
          <p:cNvPicPr>
            <a:picLocks noChangeAspect="1"/>
          </p:cNvPicPr>
          <p:nvPr/>
        </p:nvPicPr>
        <p:blipFill>
          <a:blip r:embed="rId2" cstate="print"/>
          <a:stretch>
            <a:fillRect/>
          </a:stretch>
        </p:blipFill>
        <p:spPr>
          <a:xfrm>
            <a:off x="7239000" y="4419600"/>
            <a:ext cx="541867" cy="541867"/>
          </a:xfrm>
          <a:prstGeom prst="rect">
            <a:avLst/>
          </a:prstGeom>
        </p:spPr>
      </p:pic>
      <p:pic>
        <p:nvPicPr>
          <p:cNvPr id="7" name="Picture 6" descr="Canada.png"/>
          <p:cNvPicPr>
            <a:picLocks noChangeAspect="1"/>
          </p:cNvPicPr>
          <p:nvPr/>
        </p:nvPicPr>
        <p:blipFill>
          <a:blip r:embed="rId3" cstate="print"/>
          <a:stretch>
            <a:fillRect/>
          </a:stretch>
        </p:blipFill>
        <p:spPr>
          <a:xfrm>
            <a:off x="7239000" y="1744133"/>
            <a:ext cx="541867" cy="541867"/>
          </a:xfrm>
          <a:prstGeom prst="rect">
            <a:avLst/>
          </a:prstGeom>
        </p:spPr>
      </p:pic>
      <p:pic>
        <p:nvPicPr>
          <p:cNvPr id="8" name="Picture 7" descr="Japan.png"/>
          <p:cNvPicPr>
            <a:picLocks noChangeAspect="1"/>
          </p:cNvPicPr>
          <p:nvPr/>
        </p:nvPicPr>
        <p:blipFill>
          <a:blip r:embed="rId4" cstate="print"/>
          <a:stretch>
            <a:fillRect/>
          </a:stretch>
        </p:blipFill>
        <p:spPr>
          <a:xfrm>
            <a:off x="7239000" y="2734733"/>
            <a:ext cx="541867" cy="541867"/>
          </a:xfrm>
          <a:prstGeom prst="rect">
            <a:avLst/>
          </a:prstGeom>
        </p:spPr>
      </p:pic>
      <p:pic>
        <p:nvPicPr>
          <p:cNvPr id="9" name="Picture 8" descr="Italy.png"/>
          <p:cNvPicPr>
            <a:picLocks noChangeAspect="1"/>
          </p:cNvPicPr>
          <p:nvPr/>
        </p:nvPicPr>
        <p:blipFill>
          <a:blip r:embed="rId5" cstate="print"/>
          <a:stretch>
            <a:fillRect/>
          </a:stretch>
        </p:blipFill>
        <p:spPr>
          <a:xfrm>
            <a:off x="7239000" y="3429000"/>
            <a:ext cx="541867" cy="541867"/>
          </a:xfrm>
          <a:prstGeom prst="rect">
            <a:avLst/>
          </a:prstGeom>
        </p:spPr>
      </p:pic>
      <p:pic>
        <p:nvPicPr>
          <p:cNvPr id="10" name="Picture 9" descr="United-States.png"/>
          <p:cNvPicPr>
            <a:picLocks noChangeAspect="1"/>
          </p:cNvPicPr>
          <p:nvPr/>
        </p:nvPicPr>
        <p:blipFill>
          <a:blip r:embed="rId6" cstate="print"/>
          <a:stretch>
            <a:fillRect/>
          </a:stretch>
        </p:blipFill>
        <p:spPr>
          <a:xfrm>
            <a:off x="7924800" y="3429000"/>
            <a:ext cx="541867" cy="541867"/>
          </a:xfrm>
          <a:prstGeom prst="rect">
            <a:avLst/>
          </a:prstGeom>
        </p:spPr>
      </p:pic>
      <p:pic>
        <p:nvPicPr>
          <p:cNvPr id="11" name="Picture 10" descr="United-States.png"/>
          <p:cNvPicPr>
            <a:picLocks noChangeAspect="1"/>
          </p:cNvPicPr>
          <p:nvPr/>
        </p:nvPicPr>
        <p:blipFill>
          <a:blip r:embed="rId6" cstate="print"/>
          <a:stretch>
            <a:fillRect/>
          </a:stretch>
        </p:blipFill>
        <p:spPr>
          <a:xfrm>
            <a:off x="7239000" y="5181600"/>
            <a:ext cx="541867" cy="54186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Judges</a:t>
            </a:r>
            <a:endParaRPr lang="en-US" dirty="0"/>
          </a:p>
        </p:txBody>
      </p:sp>
      <p:sp>
        <p:nvSpPr>
          <p:cNvPr id="3" name="Content Placeholder 2"/>
          <p:cNvSpPr>
            <a:spLocks noGrp="1"/>
          </p:cNvSpPr>
          <p:nvPr>
            <p:ph sz="quarter" idx="1"/>
          </p:nvPr>
        </p:nvSpPr>
        <p:spPr>
          <a:xfrm>
            <a:off x="301752" y="1527048"/>
            <a:ext cx="8503920" cy="4721352"/>
          </a:xfrm>
        </p:spPr>
        <p:txBody>
          <a:bodyPr>
            <a:normAutofit/>
          </a:bodyPr>
          <a:lstStyle/>
          <a:p>
            <a:r>
              <a:rPr lang="en-US" dirty="0" smtClean="0"/>
              <a:t>Don </a:t>
            </a:r>
            <a:r>
              <a:rPr lang="en-US" dirty="0" err="1" smtClean="0"/>
              <a:t>Adjeroh</a:t>
            </a:r>
            <a:endParaRPr lang="en-US" dirty="0" smtClean="0"/>
          </a:p>
          <a:p>
            <a:pPr lvl="1"/>
            <a:r>
              <a:rPr lang="en-US" dirty="0" smtClean="0"/>
              <a:t>Professor, </a:t>
            </a:r>
            <a:r>
              <a:rPr lang="en-US" dirty="0" smtClean="0"/>
              <a:t>Lane Department of Computer Science and Electrical Engineering</a:t>
            </a:r>
            <a:r>
              <a:rPr lang="en-US" dirty="0" smtClean="0"/>
              <a:t>, West Virginia University</a:t>
            </a:r>
          </a:p>
          <a:p>
            <a:r>
              <a:rPr lang="en-US" dirty="0" smtClean="0"/>
              <a:t>Nathan </a:t>
            </a:r>
            <a:r>
              <a:rPr lang="en-US" dirty="0" err="1" smtClean="0"/>
              <a:t>Bos</a:t>
            </a:r>
            <a:endParaRPr lang="en-US" dirty="0" smtClean="0"/>
          </a:p>
          <a:p>
            <a:pPr lvl="1"/>
            <a:r>
              <a:rPr lang="en-US" dirty="0" smtClean="0"/>
              <a:t>Senior </a:t>
            </a:r>
            <a:r>
              <a:rPr lang="en-US" dirty="0" smtClean="0"/>
              <a:t>Research </a:t>
            </a:r>
            <a:r>
              <a:rPr lang="en-US" dirty="0" smtClean="0"/>
              <a:t>Scientist, Applied </a:t>
            </a:r>
            <a:r>
              <a:rPr lang="en-US" dirty="0" smtClean="0"/>
              <a:t>Physics </a:t>
            </a:r>
            <a:r>
              <a:rPr lang="en-US" dirty="0" smtClean="0"/>
              <a:t>Laboratory, </a:t>
            </a:r>
            <a:r>
              <a:rPr lang="en-US" dirty="0" smtClean="0"/>
              <a:t>Johns Hopkins </a:t>
            </a:r>
            <a:r>
              <a:rPr lang="en-US" dirty="0" smtClean="0"/>
              <a:t>University</a:t>
            </a:r>
          </a:p>
          <a:p>
            <a:r>
              <a:rPr lang="en-US" dirty="0" err="1" smtClean="0"/>
              <a:t>Jürgen</a:t>
            </a:r>
            <a:r>
              <a:rPr lang="en-US" dirty="0" smtClean="0"/>
              <a:t> </a:t>
            </a:r>
            <a:r>
              <a:rPr lang="en-US" dirty="0" err="1" smtClean="0"/>
              <a:t>Pfeffer</a:t>
            </a:r>
            <a:endParaRPr lang="en-US" dirty="0" smtClean="0"/>
          </a:p>
          <a:p>
            <a:pPr lvl="1"/>
            <a:r>
              <a:rPr lang="en-US" dirty="0" smtClean="0"/>
              <a:t>Assistant </a:t>
            </a:r>
            <a:r>
              <a:rPr lang="en-US" dirty="0" smtClean="0"/>
              <a:t>Research </a:t>
            </a:r>
            <a:r>
              <a:rPr lang="en-US" dirty="0" smtClean="0"/>
              <a:t>Professor, School </a:t>
            </a:r>
            <a:r>
              <a:rPr lang="en-US" dirty="0" smtClean="0"/>
              <a:t>of Computer </a:t>
            </a:r>
            <a:r>
              <a:rPr lang="en-US" dirty="0" smtClean="0"/>
              <a:t>Science, Carnegie </a:t>
            </a:r>
            <a:r>
              <a:rPr lang="en-US" dirty="0" smtClean="0"/>
              <a:t>Mellon </a:t>
            </a:r>
            <a:r>
              <a:rPr lang="en-US" dirty="0" smtClean="0"/>
              <a:t>University</a:t>
            </a:r>
          </a:p>
          <a:p>
            <a:r>
              <a:rPr lang="en-US" dirty="0" smtClean="0"/>
              <a:t>Winter Mason</a:t>
            </a:r>
          </a:p>
          <a:p>
            <a:pPr lvl="1"/>
            <a:r>
              <a:rPr lang="en-US" dirty="0" smtClean="0"/>
              <a:t>Data Scientist, </a:t>
            </a:r>
            <a:r>
              <a:rPr lang="en-US" dirty="0" err="1" smtClean="0"/>
              <a:t>Facebook</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Runner-up of SBP challenge</a:t>
            </a:r>
            <a:endParaRPr lang="en-US" dirty="0"/>
          </a:p>
        </p:txBody>
      </p:sp>
      <p:sp>
        <p:nvSpPr>
          <p:cNvPr id="5" name="Content Placeholder 4"/>
          <p:cNvSpPr>
            <a:spLocks noGrp="1"/>
          </p:cNvSpPr>
          <p:nvPr>
            <p:ph sz="quarter" idx="1"/>
          </p:nvPr>
        </p:nvSpPr>
        <p:spPr/>
        <p:txBody>
          <a:bodyPr>
            <a:normAutofit/>
          </a:bodyPr>
          <a:lstStyle/>
          <a:p>
            <a:r>
              <a:rPr lang="en-US" dirty="0" smtClean="0"/>
              <a:t>Selection of comments from judges</a:t>
            </a:r>
          </a:p>
          <a:p>
            <a:pPr lvl="1"/>
            <a:r>
              <a:rPr lang="en-US" dirty="0" smtClean="0"/>
              <a:t>“The idea of using the GDELT dataset to identify Granger-causal relationships </a:t>
            </a:r>
            <a:r>
              <a:rPr lang="en-US" smtClean="0"/>
              <a:t>between </a:t>
            </a:r>
            <a:r>
              <a:rPr lang="en-US" smtClean="0"/>
              <a:t>countries’ </a:t>
            </a:r>
            <a:r>
              <a:rPr lang="en-US" dirty="0" smtClean="0"/>
              <a:t>events is a good one, and showing that using multiple relations improves prediction is also good.”</a:t>
            </a:r>
          </a:p>
          <a:p>
            <a:pPr lvl="1"/>
            <a:r>
              <a:rPr lang="en-US" dirty="0" smtClean="0"/>
              <a:t>“Interesting approach comparing multiple time series.”</a:t>
            </a:r>
          </a:p>
          <a:p>
            <a:pPr lvl="1"/>
            <a:r>
              <a:rPr lang="en-US" dirty="0" smtClean="0"/>
              <a:t>“Would like to see it more broadly applied to GDELT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381000"/>
            <a:ext cx="7315200" cy="954107"/>
          </a:xfrm>
          <a:prstGeom prst="rect">
            <a:avLst/>
          </a:prstGeom>
        </p:spPr>
        <p:txBody>
          <a:bodyPr wrap="square">
            <a:spAutoFit/>
          </a:bodyPr>
          <a:lstStyle/>
          <a:p>
            <a:pPr algn="ctr"/>
            <a:r>
              <a:rPr lang="en-US" sz="2800" dirty="0" smtClean="0"/>
              <a:t>Discovering Bilateral and Multilateral Causal Events in GDELT</a:t>
            </a:r>
            <a:endParaRPr lang="en-US" sz="2800" dirty="0"/>
          </a:p>
        </p:txBody>
      </p:sp>
      <p:sp>
        <p:nvSpPr>
          <p:cNvPr id="5" name="TextBox 4"/>
          <p:cNvSpPr txBox="1"/>
          <p:nvPr/>
        </p:nvSpPr>
        <p:spPr>
          <a:xfrm>
            <a:off x="1219200" y="1447800"/>
            <a:ext cx="3158892" cy="830997"/>
          </a:xfrm>
          <a:prstGeom prst="rect">
            <a:avLst/>
          </a:prstGeom>
          <a:noFill/>
        </p:spPr>
        <p:txBody>
          <a:bodyPr wrap="square" rtlCol="0">
            <a:spAutoFit/>
          </a:bodyPr>
          <a:lstStyle/>
          <a:p>
            <a:pPr algn="ctr"/>
            <a:r>
              <a:rPr lang="en-US" sz="2400" dirty="0" smtClean="0"/>
              <a:t>Lei Jiang</a:t>
            </a:r>
          </a:p>
          <a:p>
            <a:pPr algn="ctr"/>
            <a:r>
              <a:rPr lang="en-US" sz="2400" dirty="0" err="1" smtClean="0"/>
              <a:t>Tapjoy</a:t>
            </a:r>
            <a:r>
              <a:rPr lang="en-US" sz="2400" dirty="0" smtClean="0"/>
              <a:t>, Inc.</a:t>
            </a:r>
            <a:endParaRPr lang="en-US" sz="2400" dirty="0"/>
          </a:p>
        </p:txBody>
      </p:sp>
      <p:sp>
        <p:nvSpPr>
          <p:cNvPr id="6" name="TextBox 5"/>
          <p:cNvSpPr txBox="1"/>
          <p:nvPr/>
        </p:nvSpPr>
        <p:spPr>
          <a:xfrm>
            <a:off x="4765906" y="1447800"/>
            <a:ext cx="3311294" cy="830997"/>
          </a:xfrm>
          <a:prstGeom prst="rect">
            <a:avLst/>
          </a:prstGeom>
          <a:noFill/>
        </p:spPr>
        <p:txBody>
          <a:bodyPr wrap="square" rtlCol="0">
            <a:spAutoFit/>
          </a:bodyPr>
          <a:lstStyle/>
          <a:p>
            <a:pPr algn="ctr"/>
            <a:r>
              <a:rPr lang="en-US" sz="2400" dirty="0" smtClean="0"/>
              <a:t>Fan Mai</a:t>
            </a:r>
          </a:p>
          <a:p>
            <a:pPr algn="ctr"/>
            <a:r>
              <a:rPr lang="en-US" sz="2400" dirty="0" smtClean="0"/>
              <a:t>University of Virginia</a:t>
            </a:r>
            <a:endParaRPr lang="en-US" sz="2400" dirty="0"/>
          </a:p>
        </p:txBody>
      </p:sp>
      <p:pic>
        <p:nvPicPr>
          <p:cNvPr id="7" name="Picture 6" descr="Jiang word cloud.png"/>
          <p:cNvPicPr>
            <a:picLocks noChangeAspect="1"/>
          </p:cNvPicPr>
          <p:nvPr/>
        </p:nvPicPr>
        <p:blipFill>
          <a:blip r:embed="rId2" cstate="print"/>
          <a:stretch>
            <a:fillRect/>
          </a:stretch>
        </p:blipFill>
        <p:spPr>
          <a:xfrm>
            <a:off x="1600200" y="2416248"/>
            <a:ext cx="5987466" cy="3864046"/>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368</TotalTime>
  <Words>652</Words>
  <Application>Microsoft Office PowerPoint</Application>
  <PresentationFormat>On-screen Show (4:3)</PresentationFormat>
  <Paragraphs>80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Civic</vt:lpstr>
      <vt:lpstr>Computing human society through the global news</vt:lpstr>
      <vt:lpstr>Using news media to understand society</vt:lpstr>
      <vt:lpstr>The GDELT data set</vt:lpstr>
      <vt:lpstr>SBP 2014 Grand Data Challenge Problem</vt:lpstr>
      <vt:lpstr>Evaluation of submissions</vt:lpstr>
      <vt:lpstr>Submitted entries</vt:lpstr>
      <vt:lpstr>Judges</vt:lpstr>
      <vt:lpstr>Runner-up of SBP challenge</vt:lpstr>
      <vt:lpstr>Slide 9</vt:lpstr>
      <vt:lpstr>Winner of SBP challenge</vt:lpstr>
      <vt:lpstr>Slide 11</vt:lpstr>
      <vt:lpstr>SBP 2015 challenge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human society through the global news</dc:title>
  <dc:creator>Xu Kevin</dc:creator>
  <cp:lastModifiedBy>Kevin S. Xu</cp:lastModifiedBy>
  <cp:revision>33</cp:revision>
  <dcterms:created xsi:type="dcterms:W3CDTF">2006-08-16T00:00:00Z</dcterms:created>
  <dcterms:modified xsi:type="dcterms:W3CDTF">2014-04-02T02:10:38Z</dcterms:modified>
</cp:coreProperties>
</file>