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Discovering bilateral and multilateral causal events in GDELT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63520" y="4003040"/>
            <a:ext cx="70916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Lei Jiang (</a:t>
            </a:r>
            <a:r>
              <a:rPr lang="en-US" sz="3200" dirty="0" err="1" smtClean="0"/>
              <a:t>Tapjoy</a:t>
            </a:r>
            <a:r>
              <a:rPr lang="en-US" sz="3200" dirty="0" smtClean="0"/>
              <a:t> Inc.)</a:t>
            </a:r>
          </a:p>
          <a:p>
            <a:pPr algn="ctr"/>
            <a:r>
              <a:rPr lang="en-US" sz="3200" dirty="0" smtClean="0"/>
              <a:t>Fan Mai (University of Virginia)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04-02-2014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6876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" y="10160"/>
            <a:ext cx="1107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Causal links - 2</a:t>
            </a:r>
            <a:endParaRPr lang="en-US" sz="5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1343024"/>
            <a:ext cx="11672890" cy="488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" y="10160"/>
            <a:ext cx="1107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Causal links - 3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" y="1266824"/>
            <a:ext cx="11880411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" y="10160"/>
            <a:ext cx="1107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Causal links – 4 (Multilateral events)</a:t>
            </a:r>
            <a:endParaRPr lang="en-US" sz="5400" b="1" dirty="0"/>
          </a:p>
        </p:txBody>
      </p:sp>
      <p:sp>
        <p:nvSpPr>
          <p:cNvPr id="3" name="Rectangle 2"/>
          <p:cNvSpPr/>
          <p:nvPr/>
        </p:nvSpPr>
        <p:spPr>
          <a:xfrm>
            <a:off x="571500" y="1535996"/>
            <a:ext cx="111061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Multivariate Granger test is not preferred: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Search space increases exponentially </a:t>
            </a:r>
            <a:r>
              <a:rPr lang="en-US" sz="2400" dirty="0" smtClean="0"/>
              <a:t>(curse of dimensionality)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Overfitting</a:t>
            </a:r>
            <a:r>
              <a:rPr lang="en-US" sz="3600" dirty="0" smtClean="0"/>
              <a:t> is possible to affect accuracy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Instead,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 heuristic framework is derived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Multilateral events are considered as optimization to bivariate links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83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" y="10160"/>
            <a:ext cx="1107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Causal links – 5 (Multilateral events)</a:t>
            </a:r>
            <a:endParaRPr lang="en-US" sz="5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52450" y="933490"/>
                <a:ext cx="11106150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en-US" sz="3600" dirty="0" smtClean="0"/>
                  <a:t>Assuming transitive relation: A</a:t>
                </a:r>
                <a:r>
                  <a:rPr lang="en-US" sz="3600" dirty="0" smtClean="0">
                    <a:sym typeface="Wingdings" panose="05000000000000000000" pitchFamily="2" charset="2"/>
                  </a:rPr>
                  <a:t></a:t>
                </a:r>
                <a:r>
                  <a:rPr lang="en-US" sz="3600" dirty="0" smtClean="0"/>
                  <a:t>B + B</a:t>
                </a:r>
                <a:r>
                  <a:rPr lang="en-US" sz="3600" dirty="0" smtClean="0">
                    <a:sym typeface="Wingdings" panose="05000000000000000000" pitchFamily="2" charset="2"/>
                  </a:rPr>
                  <a:t></a:t>
                </a:r>
                <a:r>
                  <a:rPr lang="en-US" sz="3600" dirty="0" smtClean="0"/>
                  <a:t>C  ~ A</a:t>
                </a:r>
                <a:r>
                  <a:rPr lang="en-US" sz="3600" dirty="0" smtClean="0">
                    <a:sym typeface="Wingdings" panose="05000000000000000000" pitchFamily="2" charset="2"/>
                  </a:rPr>
                  <a:t></a:t>
                </a:r>
                <a:r>
                  <a:rPr lang="en-US" sz="3600" dirty="0" smtClean="0"/>
                  <a:t>C</a:t>
                </a: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endParaRPr lang="en-US" sz="3600" dirty="0"/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en-US" sz="3600" dirty="0" smtClean="0"/>
                  <a:t>Step 1: Find bivariate links A</a:t>
                </a:r>
                <a:r>
                  <a:rPr lang="en-US" sz="3600" dirty="0" smtClean="0">
                    <a:sym typeface="Wingdings" panose="05000000000000000000" pitchFamily="2" charset="2"/>
                  </a:rPr>
                  <a:t> X1…Xi  and Y1…</a:t>
                </a:r>
                <a:r>
                  <a:rPr lang="en-US" sz="3600" dirty="0" err="1">
                    <a:sym typeface="Wingdings" panose="05000000000000000000" pitchFamily="2" charset="2"/>
                  </a:rPr>
                  <a:t>Y</a:t>
                </a:r>
                <a:r>
                  <a:rPr lang="en-US" sz="3600" dirty="0" err="1" smtClean="0">
                    <a:sym typeface="Wingdings" panose="05000000000000000000" pitchFamily="2" charset="2"/>
                  </a:rPr>
                  <a:t>j</a:t>
                </a:r>
                <a:r>
                  <a:rPr lang="en-US" sz="3600" dirty="0" smtClean="0">
                    <a:sym typeface="Wingdings" panose="05000000000000000000" pitchFamily="2" charset="2"/>
                  </a:rPr>
                  <a:t>  A</a:t>
                </a: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endParaRPr lang="en-US" sz="3600" dirty="0">
                  <a:sym typeface="Wingdings" panose="05000000000000000000" pitchFamily="2" charset="2"/>
                </a:endParaRP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ym typeface="Wingdings" panose="05000000000000000000" pitchFamily="2" charset="2"/>
                  </a:rPr>
                  <a:t>Step 2: Between X1…Xi and Y1…</a:t>
                </a:r>
                <a:r>
                  <a:rPr lang="en-US" sz="3600" dirty="0" err="1" smtClean="0">
                    <a:sym typeface="Wingdings" panose="05000000000000000000" pitchFamily="2" charset="2"/>
                  </a:rPr>
                  <a:t>Yj</a:t>
                </a:r>
                <a:r>
                  <a:rPr lang="en-US" sz="3600" dirty="0" smtClean="0">
                    <a:sym typeface="Wingdings" panose="05000000000000000000" pitchFamily="2" charset="2"/>
                  </a:rPr>
                  <a:t>, find any X  Y or YX</a:t>
                </a: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endParaRPr lang="en-US" sz="3600" dirty="0">
                  <a:sym typeface="Wingdings" panose="05000000000000000000" pitchFamily="2" charset="2"/>
                </a:endParaRP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ym typeface="Wingdings" panose="05000000000000000000" pitchFamily="2" charset="2"/>
                  </a:rPr>
                  <a:t>Reduce search complexity from </a:t>
                </a:r>
                <a:r>
                  <a:rPr lang="en-US" sz="3600" dirty="0" smtClean="0">
                    <a:sym typeface="Wingdings" panose="05000000000000000000" pitchFamily="2" charset="2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3600" dirty="0" smtClean="0"/>
                  <a:t> to </a:t>
                </a:r>
                <a:r>
                  <a:rPr lang="en-US" sz="3600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 smtClean="0"/>
                  <a:t>) </a:t>
                </a:r>
                <a:endParaRPr lang="en-US" sz="3600" dirty="0" smtClean="0"/>
              </a:p>
              <a:p>
                <a:pPr marL="1485900" lvl="2" indent="-5715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A</a:t>
                </a:r>
                <a:r>
                  <a:rPr lang="en-US" sz="3600" dirty="0" smtClean="0"/>
                  <a:t>nd prove to be effective in predictive analysis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" y="933490"/>
                <a:ext cx="11106150" cy="5632311"/>
              </a:xfrm>
              <a:prstGeom prst="rect">
                <a:avLst/>
              </a:prstGeom>
              <a:blipFill rotWithShape="0">
                <a:blip r:embed="rId2"/>
                <a:stretch>
                  <a:fillRect t="-1840" r="-1317" b="-3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" y="700086"/>
            <a:ext cx="12706350" cy="64627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938" y="0"/>
            <a:ext cx="11253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Causal links – </a:t>
            </a:r>
            <a:r>
              <a:rPr lang="en-US" sz="5400" b="1" dirty="0" smtClean="0"/>
              <a:t>6 </a:t>
            </a:r>
            <a:r>
              <a:rPr lang="en-US" sz="3600" b="1" dirty="0" smtClean="0"/>
              <a:t>(3-party Causal links over time)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6326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7938" y="0"/>
            <a:ext cx="11253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Causal links – 7</a:t>
            </a:r>
            <a:r>
              <a:rPr lang="en-US" sz="5400" b="1" dirty="0" smtClean="0"/>
              <a:t> </a:t>
            </a:r>
            <a:r>
              <a:rPr lang="en-US" sz="3600" b="1" dirty="0" smtClean="0"/>
              <a:t>(3-party Causal links over time)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571500" y="1535996"/>
            <a:ext cx="111061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Insights: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Network </a:t>
            </a:r>
            <a:r>
              <a:rPr lang="en-US" sz="3600" dirty="0" err="1" smtClean="0"/>
              <a:t>assortativity</a:t>
            </a:r>
            <a:r>
              <a:rPr lang="en-US" sz="3600" dirty="0" smtClean="0"/>
              <a:t> increases when more causal links emerge in total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Influence/activeness can be reflected for an individual country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US/China follow global trending, Russia doesn’t </a:t>
            </a:r>
          </a:p>
        </p:txBody>
      </p:sp>
    </p:spTree>
    <p:extLst>
      <p:ext uri="{BB962C8B-B14F-4D97-AF65-F5344CB8AC3E}">
        <p14:creationId xmlns:p14="http://schemas.microsoft.com/office/powerpoint/2010/main" val="122367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7938" y="0"/>
            <a:ext cx="11253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/>
              <a:t>Predictive Analysis – 1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571500" y="1535996"/>
            <a:ext cx="111061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Problem definition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Find a third/fourth country that can help with predicting #bilateral events (regression task)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Additional data source as auxiliary time series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Use Sum of </a:t>
            </a:r>
            <a:r>
              <a:rPr lang="en-US" sz="3600" dirty="0" smtClean="0"/>
              <a:t>Squares </a:t>
            </a:r>
            <a:r>
              <a:rPr lang="en-US" sz="3600" dirty="0" smtClean="0"/>
              <a:t>(SSQ) as criteria</a:t>
            </a:r>
          </a:p>
        </p:txBody>
      </p:sp>
    </p:spTree>
    <p:extLst>
      <p:ext uri="{BB962C8B-B14F-4D97-AF65-F5344CB8AC3E}">
        <p14:creationId xmlns:p14="http://schemas.microsoft.com/office/powerpoint/2010/main" val="15937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7938" y="0"/>
            <a:ext cx="11253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/>
              <a:t>Predictive Analysis – 2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24204"/>
            <a:ext cx="9239250" cy="603379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57250" y="2476500"/>
            <a:ext cx="10744200" cy="1905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57250" y="3841102"/>
            <a:ext cx="10744200" cy="1905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57250" y="5205704"/>
            <a:ext cx="10744200" cy="1905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33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7938" y="0"/>
            <a:ext cx="11253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/>
              <a:t>Conclusion and possible future work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571500" y="1535996"/>
            <a:ext cx="111061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Causal links are good indicator for revealing country-country relationship with a real-world metaphor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More information in GDELT can be used for building finer models: e.g. event type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Larger-scale analysis and visualization can lead to even more interesting results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9584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525" y="1799617"/>
            <a:ext cx="10364451" cy="1596177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Thank you !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Questions …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764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680" y="467360"/>
            <a:ext cx="1107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Guideline</a:t>
            </a:r>
            <a:endParaRPr 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7360" y="1910080"/>
            <a:ext cx="117246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Exploratory analysis on GDELT event (spatial) time series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Causal discovery: bilateral and multilateral events as causal links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Predictive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6607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680" y="467360"/>
            <a:ext cx="1107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Introduction</a:t>
            </a:r>
            <a:endParaRPr 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7360" y="1390690"/>
            <a:ext cx="117246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A snapshot of GDELT (Global Database of Events, Languages and Tone) data: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u="sng" dirty="0" smtClean="0"/>
              <a:t>210 spatial time series </a:t>
            </a:r>
            <a:r>
              <a:rPr lang="en-US" sz="2800" b="1" u="sng" dirty="0"/>
              <a:t>o</a:t>
            </a:r>
            <a:r>
              <a:rPr lang="en-US" sz="2800" b="1" u="sng" dirty="0" smtClean="0"/>
              <a:t>f events between 15 countries (2000-2005)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Default assumption</a:t>
            </a:r>
            <a:r>
              <a:rPr lang="en-US" sz="3600" dirty="0" smtClean="0"/>
              <a:t>: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bilateral and multilateral events would be reported by each involved country, and/or other countries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The importance of events can be reflected by the frequency of news reports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754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680" y="467360"/>
            <a:ext cx="1107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Introduction-2</a:t>
            </a:r>
            <a:endParaRPr 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7360" y="1390690"/>
            <a:ext cx="117246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Time series of cross-country events could be correlated, which somehow reveals the relationship between countries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relationship could be even more complex when considering more than two countries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It could eventually form a network --- with dynamics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7078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430" y="105410"/>
            <a:ext cx="1107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Exploratory analysis  - 1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929025"/>
            <a:ext cx="10800080" cy="583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3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" y="10160"/>
            <a:ext cx="1107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Exploratory analysis  - 2</a:t>
            </a:r>
            <a:endParaRPr lang="en-US" sz="5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71537"/>
            <a:ext cx="11468100" cy="612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5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" y="10160"/>
            <a:ext cx="1107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Exploratory analysis  - 3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90550" y="1257300"/>
            <a:ext cx="10344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Correlation coefficient doesn’t seem to be a good indicator for linking multiple countries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2781439"/>
            <a:ext cx="9790467" cy="361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8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" y="10160"/>
            <a:ext cx="1107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Causal links - 0</a:t>
            </a:r>
            <a:endParaRPr 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7360" y="1390690"/>
            <a:ext cx="11724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Granger causality </a:t>
            </a:r>
            <a:r>
              <a:rPr lang="en-US" sz="2400" dirty="0" smtClean="0"/>
              <a:t>(Granger, 1969)</a:t>
            </a:r>
            <a:r>
              <a:rPr lang="en-US" sz="3600" dirty="0" smtClean="0"/>
              <a:t>: examine whether a time series is useful for forecasting another one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2666384"/>
            <a:ext cx="11530954" cy="1300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20710"/>
            <a:ext cx="12416321" cy="82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23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1535996"/>
            <a:ext cx="111061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Unidirectional relationship is revealed: </a:t>
            </a:r>
            <a:r>
              <a:rPr lang="en-US" sz="3600" dirty="0"/>
              <a:t>assuming there is one single “initiator” in country-country relationship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By </a:t>
            </a:r>
            <a:r>
              <a:rPr lang="en-US" sz="3600" dirty="0" smtClean="0"/>
              <a:t>Granger testing with </a:t>
            </a:r>
            <a:r>
              <a:rPr lang="en-US" sz="3600" dirty="0"/>
              <a:t>events series: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With </a:t>
            </a:r>
            <a:r>
              <a:rPr lang="en-US" sz="3600" dirty="0"/>
              <a:t>p-value of 0.05, causal links are established </a:t>
            </a:r>
            <a:endParaRPr lang="en-US" sz="36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If p-value &lt; 0.05 for both directions, link with smaller p-value is chosen</a:t>
            </a: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A causality-graph is thereby constructed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280" y="10160"/>
            <a:ext cx="1107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Causal links - 1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02106551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916</TotalTime>
  <Words>501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Tw Cen MT</vt:lpstr>
      <vt:lpstr>Wingdings</vt:lpstr>
      <vt:lpstr>Droplet</vt:lpstr>
      <vt:lpstr>Discovering bilateral and multilateral causal events in GDELT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  Questions 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bilateral and multilateral causal events in GDELT</dc:title>
  <dc:creator>Lionel</dc:creator>
  <cp:lastModifiedBy>Lionel</cp:lastModifiedBy>
  <cp:revision>28</cp:revision>
  <dcterms:created xsi:type="dcterms:W3CDTF">2014-03-23T21:14:47Z</dcterms:created>
  <dcterms:modified xsi:type="dcterms:W3CDTF">2014-04-02T14:39:59Z</dcterms:modified>
</cp:coreProperties>
</file>