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5" r:id="rId5"/>
    <p:sldId id="267" r:id="rId6"/>
    <p:sldId id="268"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59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2F6BBF-5970-4682-BA26-F693DB715353}"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0075-D13C-44D4-AD93-F9E272F91C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F6BBF-5970-4682-BA26-F693DB715353}"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0075-D13C-44D4-AD93-F9E272F91C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F6BBF-5970-4682-BA26-F693DB715353}"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0075-D13C-44D4-AD93-F9E272F91C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F6BBF-5970-4682-BA26-F693DB715353}"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0075-D13C-44D4-AD93-F9E272F91C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F6BBF-5970-4682-BA26-F693DB715353}"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0075-D13C-44D4-AD93-F9E272F91C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2F6BBF-5970-4682-BA26-F693DB715353}"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30075-D13C-44D4-AD93-F9E272F91C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2F6BBF-5970-4682-BA26-F693DB715353}" type="datetimeFigureOut">
              <a:rPr lang="en-US" smtClean="0"/>
              <a:pPr/>
              <a:t>6/17/2022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30075-D13C-44D4-AD93-F9E272F91C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2F6BBF-5970-4682-BA26-F693DB715353}" type="datetimeFigureOut">
              <a:rPr lang="en-US" smtClean="0"/>
              <a:pPr/>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30075-D13C-44D4-AD93-F9E272F91C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F6BBF-5970-4682-BA26-F693DB715353}" type="datetimeFigureOut">
              <a:rPr lang="en-US" smtClean="0"/>
              <a:pPr/>
              <a:t>6/17/2022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B30075-D13C-44D4-AD93-F9E272F91C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F6BBF-5970-4682-BA26-F693DB715353}"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30075-D13C-44D4-AD93-F9E272F91C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F6BBF-5970-4682-BA26-F693DB715353}"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30075-D13C-44D4-AD93-F9E272F91C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F6BBF-5970-4682-BA26-F693DB715353}" type="datetimeFigureOut">
              <a:rPr lang="en-US" smtClean="0"/>
              <a:pPr/>
              <a:t>6/17/2022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30075-D13C-44D4-AD93-F9E272F91C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685800" y="1371600"/>
            <a:ext cx="7772040" cy="1493640"/>
          </a:xfrm>
          <a:prstGeom prst="rect">
            <a:avLst/>
          </a:prstGeom>
          <a:noFill/>
          <a:ln>
            <a:noFill/>
          </a:ln>
        </p:spPr>
        <p:txBody>
          <a:bodyPr anchor="ctr">
            <a:noAutofit/>
          </a:bodyPr>
          <a:lstStyle/>
          <a:p>
            <a:pPr algn="ctr">
              <a:lnSpc>
                <a:spcPct val="100000"/>
              </a:lnSpc>
            </a:pPr>
            <a:r>
              <a:rPr lang="en-IN" sz="2400" b="1" spc="-1" dirty="0">
                <a:solidFill>
                  <a:srgbClr val="000000"/>
                </a:solidFill>
                <a:latin typeface="Times New Roman"/>
              </a:rPr>
              <a:t>HOME SECURITY</a:t>
            </a:r>
            <a:r>
              <a:rPr lang="en-IN" sz="2400" b="1" strike="noStrike" spc="-1" dirty="0">
                <a:solidFill>
                  <a:srgbClr val="000000"/>
                </a:solidFill>
                <a:latin typeface="Times New Roman"/>
              </a:rPr>
              <a:t> SYSTEM WITH GSM </a:t>
            </a:r>
            <a:endParaRPr lang="en-US" sz="2400" b="0" strike="noStrike" spc="-1" dirty="0">
              <a:solidFill>
                <a:srgbClr val="000000"/>
              </a:solidFill>
              <a:latin typeface="Calibri"/>
            </a:endParaRPr>
          </a:p>
        </p:txBody>
      </p:sp>
      <p:sp>
        <p:nvSpPr>
          <p:cNvPr id="127" name="TextShape 2"/>
          <p:cNvSpPr txBox="1"/>
          <p:nvPr/>
        </p:nvSpPr>
        <p:spPr>
          <a:xfrm>
            <a:off x="571472" y="2865240"/>
            <a:ext cx="8286808" cy="3300064"/>
          </a:xfrm>
          <a:prstGeom prst="rect">
            <a:avLst/>
          </a:prstGeom>
          <a:noFill/>
          <a:ln>
            <a:noFill/>
          </a:ln>
        </p:spPr>
        <p:txBody>
          <a:bodyPr>
            <a:normAutofit/>
          </a:bodyPr>
          <a:lstStyle/>
          <a:p>
            <a:pPr>
              <a:lnSpc>
                <a:spcPct val="100000"/>
              </a:lnSpc>
              <a:spcBef>
                <a:spcPts val="400"/>
              </a:spcBef>
              <a:tabLst>
                <a:tab pos="0" algn="l"/>
              </a:tabLst>
            </a:pPr>
            <a:r>
              <a:rPr lang="en-IN" sz="2000" b="1" strike="noStrike" spc="-1" dirty="0">
                <a:solidFill>
                  <a:srgbClr val="000000"/>
                </a:solidFill>
                <a:latin typeface="Times New Roman"/>
              </a:rPr>
              <a:t>Team Leader:</a:t>
            </a:r>
            <a:endParaRPr lang="en-GB" sz="2000" b="1" strike="noStrike" spc="-1" dirty="0">
              <a:latin typeface="Arial"/>
            </a:endParaRPr>
          </a:p>
          <a:p>
            <a:pPr>
              <a:lnSpc>
                <a:spcPct val="100000"/>
              </a:lnSpc>
              <a:spcBef>
                <a:spcPts val="400"/>
              </a:spcBef>
              <a:tabLst>
                <a:tab pos="0" algn="l"/>
              </a:tabLst>
            </a:pPr>
            <a:r>
              <a:rPr lang="en-IN" sz="2000" b="0" strike="noStrike" spc="-1" dirty="0">
                <a:solidFill>
                  <a:srgbClr val="000000"/>
                </a:solidFill>
                <a:latin typeface="Times New Roman"/>
              </a:rPr>
              <a:t>     </a:t>
            </a:r>
            <a:r>
              <a:rPr lang="en-IN" spc="-1" dirty="0">
                <a:solidFill>
                  <a:srgbClr val="000000"/>
                </a:solidFill>
                <a:latin typeface="Times New Roman"/>
              </a:rPr>
              <a:t>YASWANTH K M</a:t>
            </a:r>
            <a:r>
              <a:rPr lang="en-IN" b="0" strike="noStrike" spc="-1" dirty="0">
                <a:solidFill>
                  <a:srgbClr val="000000"/>
                </a:solidFill>
                <a:latin typeface="Times New Roman"/>
              </a:rPr>
              <a:t> - 19BEC4237</a:t>
            </a:r>
            <a:endParaRPr lang="en-GB" sz="2000" b="0" strike="noStrike" spc="-1" dirty="0">
              <a:latin typeface="Arial"/>
            </a:endParaRPr>
          </a:p>
          <a:p>
            <a:pPr>
              <a:lnSpc>
                <a:spcPct val="100000"/>
              </a:lnSpc>
              <a:spcBef>
                <a:spcPts val="400"/>
              </a:spcBef>
              <a:tabLst>
                <a:tab pos="0" algn="l"/>
              </a:tabLst>
            </a:pPr>
            <a:r>
              <a:rPr lang="en-IN" sz="2000" b="1" strike="noStrike" spc="-1" dirty="0">
                <a:solidFill>
                  <a:srgbClr val="000000"/>
                </a:solidFill>
                <a:latin typeface="Times New Roman"/>
              </a:rPr>
              <a:t>Team</a:t>
            </a:r>
            <a:r>
              <a:rPr lang="en-US" sz="2000" b="1" strike="noStrike" spc="-1" dirty="0">
                <a:solidFill>
                  <a:srgbClr val="000000"/>
                </a:solidFill>
                <a:latin typeface="Times New Roman"/>
              </a:rPr>
              <a:t> Members: </a:t>
            </a:r>
            <a:r>
              <a:rPr lang="en-US" sz="2000" b="0" strike="noStrike" spc="-1" dirty="0">
                <a:solidFill>
                  <a:srgbClr val="000000"/>
                </a:solidFill>
                <a:latin typeface="Times New Roman"/>
              </a:rPr>
              <a:t>                                                           </a:t>
            </a:r>
            <a:r>
              <a:rPr lang="en-US" sz="2000" b="1" strike="noStrike" spc="-1" dirty="0">
                <a:solidFill>
                  <a:srgbClr val="000000"/>
                </a:solidFill>
                <a:latin typeface="Times New Roman"/>
              </a:rPr>
              <a:t> GUIDED BY:</a:t>
            </a:r>
            <a:endParaRPr lang="en-GB" sz="2000" b="1" strike="noStrike" spc="-1" dirty="0">
              <a:latin typeface="Arial"/>
            </a:endParaRPr>
          </a:p>
          <a:p>
            <a:pPr marL="342900" indent="-342900">
              <a:lnSpc>
                <a:spcPct val="100000"/>
              </a:lnSpc>
              <a:spcBef>
                <a:spcPts val="400"/>
              </a:spcBef>
              <a:buAutoNum type="arabicPeriod"/>
              <a:tabLst>
                <a:tab pos="0" algn="l"/>
              </a:tabLst>
            </a:pPr>
            <a:r>
              <a:rPr lang="en-US" spc="-1" dirty="0">
                <a:solidFill>
                  <a:srgbClr val="000000"/>
                </a:solidFill>
                <a:latin typeface="Times New Roman"/>
              </a:rPr>
              <a:t>SATHEESHKUMAR N - 19BEC4185                          Dr.C.NANDHAGOPAL</a:t>
            </a:r>
          </a:p>
          <a:p>
            <a:pPr marL="342900" indent="-342900">
              <a:lnSpc>
                <a:spcPct val="100000"/>
              </a:lnSpc>
              <a:spcBef>
                <a:spcPts val="400"/>
              </a:spcBef>
              <a:buAutoNum type="arabicPeriod"/>
              <a:tabLst>
                <a:tab pos="0" algn="l"/>
              </a:tabLst>
            </a:pPr>
            <a:r>
              <a:rPr lang="en-US" spc="-1" dirty="0">
                <a:solidFill>
                  <a:srgbClr val="000000"/>
                </a:solidFill>
                <a:latin typeface="Times New Roman"/>
              </a:rPr>
              <a:t>SATHISHKUMAR S B - 19BEC4188                                    AP/ECE.</a:t>
            </a:r>
          </a:p>
          <a:p>
            <a:pPr marL="342900" indent="-342900">
              <a:lnSpc>
                <a:spcPct val="100000"/>
              </a:lnSpc>
              <a:spcBef>
                <a:spcPts val="400"/>
              </a:spcBef>
              <a:buAutoNum type="arabicPeriod"/>
              <a:tabLst>
                <a:tab pos="0" algn="l"/>
              </a:tabLst>
            </a:pPr>
            <a:r>
              <a:rPr lang="en-US" spc="-1" dirty="0">
                <a:solidFill>
                  <a:srgbClr val="000000"/>
                </a:solidFill>
                <a:latin typeface="Times New Roman"/>
              </a:rPr>
              <a:t>VISHNURAM T            - 19BEC4236</a:t>
            </a:r>
            <a:endParaRPr lang="en-GB" spc="-1" dirty="0">
              <a:latin typeface="Arial"/>
            </a:endParaRPr>
          </a:p>
        </p:txBody>
      </p:sp>
      <p:pic>
        <p:nvPicPr>
          <p:cNvPr id="128" name="image2.jpg" descr="C:\Users\Staff\Downloads\MKCE logo.jpg"/>
          <p:cNvPicPr/>
          <p:nvPr/>
        </p:nvPicPr>
        <p:blipFill>
          <a:blip r:embed="rId2"/>
          <a:stretch/>
        </p:blipFill>
        <p:spPr>
          <a:xfrm>
            <a:off x="304920" y="304920"/>
            <a:ext cx="3028680" cy="933120"/>
          </a:xfrm>
          <a:prstGeom prst="rect">
            <a:avLst/>
          </a:prstGeom>
          <a:ln>
            <a:noFill/>
          </a:ln>
        </p:spPr>
      </p:pic>
      <p:pic>
        <p:nvPicPr>
          <p:cNvPr id="129" name="image1.jpg"/>
          <p:cNvPicPr/>
          <p:nvPr/>
        </p:nvPicPr>
        <p:blipFill>
          <a:blip r:embed="rId3"/>
          <a:stretch/>
        </p:blipFill>
        <p:spPr>
          <a:xfrm>
            <a:off x="7636680" y="243000"/>
            <a:ext cx="1318680" cy="92844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457200" y="274680"/>
            <a:ext cx="8229240" cy="868304"/>
          </a:xfrm>
          <a:prstGeom prst="rect">
            <a:avLst/>
          </a:prstGeom>
          <a:noFill/>
          <a:ln>
            <a:noFill/>
          </a:ln>
        </p:spPr>
        <p:txBody>
          <a:bodyPr anchor="ctr">
            <a:normAutofit/>
          </a:bodyPr>
          <a:lstStyle/>
          <a:p>
            <a:pPr algn="ctr">
              <a:lnSpc>
                <a:spcPct val="100000"/>
              </a:lnSpc>
            </a:pPr>
            <a:r>
              <a:rPr lang="en-US" sz="3200" b="1" strike="noStrike" spc="-1" dirty="0">
                <a:solidFill>
                  <a:srgbClr val="000000"/>
                </a:solidFill>
                <a:latin typeface="Times New Roman"/>
              </a:rPr>
              <a:t>ABSTRACT</a:t>
            </a:r>
            <a:endParaRPr lang="en-US" sz="3200" b="1" strike="noStrike" spc="-1" dirty="0">
              <a:solidFill>
                <a:srgbClr val="000000"/>
              </a:solidFill>
              <a:latin typeface="Calibri"/>
            </a:endParaRPr>
          </a:p>
        </p:txBody>
      </p:sp>
      <p:sp>
        <p:nvSpPr>
          <p:cNvPr id="5" name="Subtitle 4"/>
          <p:cNvSpPr>
            <a:spLocks noGrp="1"/>
          </p:cNvSpPr>
          <p:nvPr>
            <p:ph type="subTitle"/>
          </p:nvPr>
        </p:nvSpPr>
        <p:spPr>
          <a:xfrm>
            <a:off x="500034" y="1142984"/>
            <a:ext cx="8229240" cy="3942200"/>
          </a:xfrm>
        </p:spPr>
        <p:txBody>
          <a:bodyPr>
            <a:normAutofit lnSpcReduction="10000"/>
          </a:bodyPr>
          <a:lstStyle/>
          <a:p>
            <a:pPr algn="just"/>
            <a:r>
              <a:rPr lang="en-GB" sz="1800" dirty="0"/>
              <a:t>	</a:t>
            </a:r>
            <a:r>
              <a:rPr lang="en-GB" sz="1900" dirty="0">
                <a:latin typeface="Times New Roman" panose="02020603050405020304" pitchFamily="18" charset="0"/>
                <a:cs typeface="Times New Roman" panose="02020603050405020304" pitchFamily="18" charset="0"/>
              </a:rPr>
              <a:t>In this paper passive Infrared sensor “PIR” based security system is introduced. With this sensor we can save power, and effective management at low cost and requires small memory space. </a:t>
            </a:r>
          </a:p>
          <a:p>
            <a:pPr algn="just"/>
            <a:endParaRPr lang="en-GB" sz="1900" dirty="0">
              <a:latin typeface="Times New Roman" panose="02020603050405020304" pitchFamily="18" charset="0"/>
              <a:cs typeface="Times New Roman" panose="02020603050405020304" pitchFamily="18" charset="0"/>
            </a:endParaRPr>
          </a:p>
          <a:p>
            <a:pPr algn="just"/>
            <a:r>
              <a:rPr lang="en-GB" sz="1900" dirty="0">
                <a:latin typeface="Times New Roman" panose="02020603050405020304" pitchFamily="18" charset="0"/>
                <a:cs typeface="Times New Roman" panose="02020603050405020304" pitchFamily="18" charset="0"/>
              </a:rPr>
              <a:t>	The PIR sensor is responsible for detecting the change in infrared radiation levels when an intruder or human is passed through the system or space where it is arranged.</a:t>
            </a:r>
          </a:p>
          <a:p>
            <a:pPr algn="just"/>
            <a:endParaRPr lang="en-GB" sz="1900" dirty="0">
              <a:latin typeface="Times New Roman" panose="02020603050405020304" pitchFamily="18" charset="0"/>
              <a:cs typeface="Times New Roman" panose="02020603050405020304" pitchFamily="18" charset="0"/>
            </a:endParaRPr>
          </a:p>
          <a:p>
            <a:pPr algn="just"/>
            <a:r>
              <a:rPr lang="en-GB" sz="1900" dirty="0">
                <a:latin typeface="Times New Roman" panose="02020603050405020304" pitchFamily="18" charset="0"/>
                <a:cs typeface="Times New Roman" panose="02020603050405020304" pitchFamily="18" charset="0"/>
              </a:rPr>
              <a:t>	 Depending on the change in radiation levels the change in voltages occurs and then with this voltage the signal is amplified and hence the sound will be produced. Thus it is helpful in various applications and areas .</a:t>
            </a:r>
          </a:p>
          <a:p>
            <a:pPr algn="just"/>
            <a:endParaRPr lang="en-GB" sz="1900" dirty="0">
              <a:latin typeface="Times New Roman" panose="02020603050405020304" pitchFamily="18" charset="0"/>
              <a:cs typeface="Times New Roman" panose="02020603050405020304" pitchFamily="18" charset="0"/>
            </a:endParaRPr>
          </a:p>
          <a:p>
            <a:pPr algn="just"/>
            <a:r>
              <a:rPr lang="en-GB" sz="1900" dirty="0">
                <a:latin typeface="Times New Roman" panose="02020603050405020304" pitchFamily="18" charset="0"/>
                <a:cs typeface="Times New Roman" panose="02020603050405020304" pitchFamily="18" charset="0"/>
              </a:rPr>
              <a:t>	 This type of system has many advantages compared to the existing system.</a:t>
            </a:r>
            <a:endParaRPr lang="en-US"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86940" cy="1142640"/>
          </a:xfrm>
        </p:spPr>
        <p:txBody>
          <a:bodyPr/>
          <a:lstStyle/>
          <a:p>
            <a:pPr algn="ctr"/>
            <a:r>
              <a:rPr lang="en-IN" sz="3200" b="1" dirty="0">
                <a:latin typeface="Times New Roman" pitchFamily="18" charset="0"/>
                <a:cs typeface="Times New Roman" pitchFamily="18" charset="0"/>
              </a:rPr>
              <a:t>BLOCK DIAGRAM (or) CIRCUIT DIAGRAM</a:t>
            </a:r>
            <a:endParaRPr lang="en-US" sz="3200" b="1" dirty="0">
              <a:latin typeface="Times New Roman" pitchFamily="18" charset="0"/>
              <a:cs typeface="Times New Roman" pitchFamily="18" charset="0"/>
            </a:endParaRPr>
          </a:p>
        </p:txBody>
      </p:sp>
      <p:sp>
        <p:nvSpPr>
          <p:cNvPr id="6" name="Rectangle 5"/>
          <p:cNvSpPr/>
          <p:nvPr/>
        </p:nvSpPr>
        <p:spPr>
          <a:xfrm>
            <a:off x="7143768" y="1214422"/>
            <a:ext cx="1071570" cy="3571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142640"/>
            <a:ext cx="8496944" cy="50946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EXPLANATION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28596" y="1214422"/>
            <a:ext cx="8229600" cy="5043510"/>
          </a:xfrm>
        </p:spPr>
        <p:txBody>
          <a:bodyPr>
            <a:normAutofit/>
          </a:bodyPr>
          <a:lstStyle/>
          <a:p>
            <a:pPr algn="just">
              <a:buNone/>
            </a:pPr>
            <a:r>
              <a:rPr lang="en-US" sz="1800" dirty="0">
                <a:solidFill>
                  <a:schemeClr val="tx1"/>
                </a:solidFill>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A GSM home alarm system is a wireless home security product. The security alarm itself, as well as its motion sensors and door and window opening sensors, link up to a mobile network. Basically, your GSM home security alarm will communicate with the wider GSM network using a SIM card.</a:t>
            </a:r>
          </a:p>
          <a:p>
            <a:pPr algn="just">
              <a:buNone/>
            </a:pPr>
            <a:r>
              <a:rPr lang="en-GB" sz="1800" dirty="0">
                <a:latin typeface="Times New Roman" panose="02020603050405020304" pitchFamily="18" charset="0"/>
                <a:cs typeface="Times New Roman" panose="02020603050405020304" pitchFamily="18" charset="0"/>
              </a:rPr>
              <a:t>                               PIR sensor is the short form of passive Infrared sensor. The main ideology is to provide security. This is based on PIR sensor with an IC that produces siren or buzzer sound. The PIR sensor detects the IR radiation which is emitted from the humans and then it produces a digital output. Mostly it is used in motion detectors, security alarms, and automatic lighting applications. In general they detect movement i.e. changes the amount of infrared radiation. In turn this digital output is given to the Arduino Uno. after getting digital signal from the PIR sensor, the Arduino UNO then triggers the UM3561 siren. Thus it produces the sound when only human is detected. The UM3561 is a ROM IC. It is used to generate ambulance siren, machine gun sound, fire engine siren, police sounds etc.</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642918"/>
            <a:ext cx="8229600" cy="1143000"/>
          </a:xfrm>
        </p:spPr>
        <p:txBody>
          <a:bodyPr>
            <a:normAutofit fontScale="90000"/>
          </a:bodyPr>
          <a:lstStyle/>
          <a:p>
            <a:r>
              <a:rPr lang="en-GB" sz="3600" b="1" dirty="0">
                <a:latin typeface="Times New Roman" pitchFamily="18" charset="0"/>
                <a:cs typeface="Times New Roman" pitchFamily="18" charset="0"/>
              </a:rPr>
              <a:t>ADVANTAGES</a:t>
            </a:r>
            <a:r>
              <a:rPr lang="en-GB" sz="3100" dirty="0"/>
              <a:t> </a:t>
            </a:r>
            <a:br>
              <a:rPr lang="en-GB" dirty="0"/>
            </a:br>
            <a:endParaRPr lang="en-US" dirty="0"/>
          </a:p>
        </p:txBody>
      </p:sp>
      <p:sp>
        <p:nvSpPr>
          <p:cNvPr id="3" name="Content Placeholder 2"/>
          <p:cNvSpPr>
            <a:spLocks noGrp="1"/>
          </p:cNvSpPr>
          <p:nvPr>
            <p:ph idx="1"/>
          </p:nvPr>
        </p:nvSpPr>
        <p:spPr/>
        <p:txBody>
          <a:bodyPr>
            <a:noAutofit/>
          </a:bodyPr>
          <a:lstStyle/>
          <a:p>
            <a:pPr>
              <a:buFont typeface="Wingdings" pitchFamily="2" charset="2"/>
              <a:buChar char="v"/>
            </a:pPr>
            <a:r>
              <a:rPr lang="en-GB" sz="1800" dirty="0">
                <a:latin typeface="Times New Roman" pitchFamily="18" charset="0"/>
                <a:cs typeface="Times New Roman" pitchFamily="18" charset="0"/>
              </a:rPr>
              <a:t>Provide the ability to monitor the activities happening on your property when you are away.</a:t>
            </a:r>
          </a:p>
          <a:p>
            <a:pPr>
              <a:buFont typeface="Wingdings" pitchFamily="2" charset="2"/>
              <a:buChar char="v"/>
            </a:pPr>
            <a:r>
              <a:rPr lang="en-GB" sz="1800" dirty="0">
                <a:latin typeface="Times New Roman" pitchFamily="18" charset="0"/>
                <a:cs typeface="Times New Roman" pitchFamily="18" charset="0"/>
              </a:rPr>
              <a:t>Main Advantage of the project is to reduce the aspects of some other robbery.</a:t>
            </a:r>
          </a:p>
          <a:p>
            <a:pPr>
              <a:buFont typeface="Wingdings" pitchFamily="2" charset="2"/>
              <a:buChar char="v"/>
            </a:pPr>
            <a:r>
              <a:rPr lang="en-GB" sz="1800" dirty="0">
                <a:latin typeface="Times New Roman" pitchFamily="18" charset="0"/>
                <a:cs typeface="Times New Roman" pitchFamily="18" charset="0"/>
              </a:rPr>
              <a:t>Improve the home as well as protected without using high Wages.</a:t>
            </a:r>
          </a:p>
          <a:p>
            <a:pPr>
              <a:buFont typeface="Wingdings" pitchFamily="2" charset="2"/>
              <a:buChar char="v"/>
            </a:pPr>
            <a:r>
              <a:rPr lang="en-GB" sz="1800" dirty="0">
                <a:latin typeface="Times New Roman" pitchFamily="18" charset="0"/>
                <a:cs typeface="Times New Roman" pitchFamily="18" charset="0"/>
              </a:rPr>
              <a:t>It is easy to control.</a:t>
            </a:r>
          </a:p>
          <a:p>
            <a:pPr>
              <a:buFont typeface="Wingdings" pitchFamily="2" charset="2"/>
              <a:buChar char="v"/>
            </a:pPr>
            <a:r>
              <a:rPr lang="en-GB" sz="1800" dirty="0">
                <a:latin typeface="Times New Roman" pitchFamily="18" charset="0"/>
                <a:cs typeface="Times New Roman" pitchFamily="18" charset="0"/>
              </a:rPr>
              <a:t>Save Electricity.</a:t>
            </a:r>
          </a:p>
          <a:p>
            <a:pPr>
              <a:buFont typeface="Wingdings" pitchFamily="2" charset="2"/>
              <a:buChar char="v"/>
            </a:pPr>
            <a:endParaRPr lang="en-GB" sz="1800" dirty="0">
              <a:latin typeface="Times New Roman" pitchFamily="18" charset="0"/>
              <a:cs typeface="Times New Roman" pitchFamily="18" charset="0"/>
            </a:endParaRPr>
          </a:p>
          <a:p>
            <a:pPr>
              <a:buFont typeface="Wingdings" pitchFamily="2" charset="2"/>
              <a:buChar char="v"/>
            </a:pPr>
            <a:endParaRPr lang="en-GB" sz="1800" dirty="0">
              <a:latin typeface="Times New Roman" pitchFamily="18" charset="0"/>
              <a:cs typeface="Times New Roman" pitchFamily="18" charset="0"/>
            </a:endParaRPr>
          </a:p>
          <a:p>
            <a:pPr marL="0" indent="0">
              <a:buNone/>
            </a:pPr>
            <a:endParaRPr lang="en-GB" sz="1800" dirty="0">
              <a:latin typeface="Times New Roman" pitchFamily="18" charset="0"/>
              <a:cs typeface="Times New Roman" pitchFamily="18" charset="0"/>
            </a:endParaRPr>
          </a:p>
          <a:p>
            <a:pPr marL="0" indent="0">
              <a:buNone/>
            </a:pPr>
            <a:endParaRPr lang="en-GB" sz="1800" dirty="0">
              <a:latin typeface="Times New Roman" pitchFamily="18" charset="0"/>
              <a:cs typeface="Times New Roman" pitchFamily="18" charset="0"/>
            </a:endParaRPr>
          </a:p>
          <a:p>
            <a:pPr>
              <a:buFont typeface="Wingdings" pitchFamily="2" charset="2"/>
              <a:buChar char="v"/>
            </a:pPr>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PATENT PROCESS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457200" y="1600200"/>
            <a:ext cx="8229240" cy="4525560"/>
          </a:xfrm>
          <a:prstGeom prst="rect">
            <a:avLst/>
          </a:prstGeom>
          <a:noFill/>
          <a:ln>
            <a:noFill/>
          </a:ln>
        </p:spPr>
        <p:txBody>
          <a:bodyPr>
            <a:normAutofit/>
          </a:bodyPr>
          <a:lstStyle/>
          <a:p>
            <a:pPr marL="343080" indent="-342720" algn="ctr">
              <a:lnSpc>
                <a:spcPct val="100000"/>
              </a:lnSpc>
              <a:spcBef>
                <a:spcPts val="641"/>
              </a:spcBef>
              <a:tabLst>
                <a:tab pos="0" algn="l"/>
              </a:tabLst>
            </a:pPr>
            <a:endParaRPr lang="en-US" sz="3200" b="0" strike="noStrike" spc="-1" dirty="0">
              <a:solidFill>
                <a:srgbClr val="000000"/>
              </a:solidFill>
              <a:latin typeface="Calibri"/>
            </a:endParaRPr>
          </a:p>
          <a:p>
            <a:pPr marL="343080" indent="-342720" algn="ctr">
              <a:lnSpc>
                <a:spcPct val="100000"/>
              </a:lnSpc>
              <a:spcBef>
                <a:spcPts val="641"/>
              </a:spcBef>
              <a:tabLst>
                <a:tab pos="0" algn="l"/>
              </a:tabLst>
            </a:pPr>
            <a:endParaRPr lang="en-US" sz="3200" b="0" strike="noStrike" spc="-1" dirty="0">
              <a:solidFill>
                <a:srgbClr val="000000"/>
              </a:solidFill>
              <a:latin typeface="Calibri"/>
            </a:endParaRPr>
          </a:p>
          <a:p>
            <a:pPr marL="343080" indent="-342720" algn="ctr">
              <a:lnSpc>
                <a:spcPct val="100000"/>
              </a:lnSpc>
              <a:spcBef>
                <a:spcPts val="1080"/>
              </a:spcBef>
              <a:tabLst>
                <a:tab pos="0" algn="l"/>
              </a:tabLst>
            </a:pPr>
            <a:r>
              <a:rPr lang="en-US" sz="5400" b="1" u="sng" strike="noStrike" spc="-1" dirty="0">
                <a:solidFill>
                  <a:srgbClr val="000000"/>
                </a:solidFill>
                <a:latin typeface="Times New Roman" pitchFamily="18" charset="0"/>
                <a:cs typeface="Times New Roman" pitchFamily="18" charset="0"/>
              </a:rPr>
              <a:t>THANK YOU</a:t>
            </a:r>
            <a:endParaRPr lang="en-US" sz="5400" b="0" u="sng" strike="noStrike" spc="-1" dirty="0">
              <a:solidFill>
                <a:srgbClr val="00000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501</Words>
  <Application>Microsoft Office PowerPoint</Application>
  <PresentationFormat>On-screen Show (4:3)</PresentationFormat>
  <Paragraphs>32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BLOCK DIAGRAM (or) CIRCUIT DIAGRAM</vt:lpstr>
      <vt:lpstr>EXPLANATION</vt:lpstr>
      <vt:lpstr>ADVANTAGES  </vt:lpstr>
      <vt:lpstr>PATENT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Athish Saminathan</dc:creator>
  <cp:lastModifiedBy>VISHNURAM T</cp:lastModifiedBy>
  <cp:revision>26</cp:revision>
  <dcterms:created xsi:type="dcterms:W3CDTF">2021-04-28T02:05:15Z</dcterms:created>
  <dcterms:modified xsi:type="dcterms:W3CDTF">2022-06-17T15:20:07Z</dcterms:modified>
</cp:coreProperties>
</file>