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61" r:id="rId4"/>
    <p:sldId id="262" r:id="rId5"/>
    <p:sldId id="263" r:id="rId6"/>
    <p:sldId id="264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941"/>
    <a:srgbClr val="C00000"/>
    <a:srgbClr val="4E7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102B0-2118-F54A-8943-96AA2CC034D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0FAFB-E864-9349-B827-87C96BF4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0FAFB-E864-9349-B827-87C96BF4B6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6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0FAFB-E864-9349-B827-87C96BF4B6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0FAFB-E864-9349-B827-87C96BF4B6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6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0FAFB-E864-9349-B827-87C96BF4B6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0FAFB-E864-9349-B827-87C96BF4B6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01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0FAFB-E864-9349-B827-87C96BF4B6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1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0FAFB-E864-9349-B827-87C96BF4B6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4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0FAFB-E864-9349-B827-87C96BF4B6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64E3-9BB9-B949-8A68-92B7068E156F}" type="datetime1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8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BEEC-F629-E84C-B2CB-3D893C3E671E}" type="datetime1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6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616F-4B64-C242-ADC8-D0FB7D495B62}" type="datetime1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A517-9C54-B342-B118-B39C08115A35}" type="datetime1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5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F7D4-3C30-6846-BF23-D8F6DE1C4FE8}" type="datetime1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6F17-D541-D94E-A558-5C26CF3E9186}" type="datetime1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603D-FF37-6043-A034-F30945882723}" type="datetime1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26B2-4B30-704A-BC16-81E70483D58F}" type="datetime1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8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0E33-0237-0E4A-877F-4765C03CEE8D}" type="datetime1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5730-2E28-6744-B1DF-D3FC5302A70E}" type="datetime1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88-AC47-9141-9176-4E097F9BDCB3}" type="datetime1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A763-31E8-CA4B-BE2F-23F55F9E8774}" type="datetime1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D4F5-E981-6B40-9F7A-4E9D97C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7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7899B8D-32E7-544F-87AF-924CAF653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6214" r="62530"/>
          <a:stretch/>
        </p:blipFill>
        <p:spPr>
          <a:xfrm>
            <a:off x="5992657" y="-1473708"/>
            <a:ext cx="6810637" cy="98054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F3FB9F-4CBE-F746-BFC6-193CAE1C23F1}"/>
              </a:ext>
            </a:extLst>
          </p:cNvPr>
          <p:cNvSpPr/>
          <p:nvPr/>
        </p:nvSpPr>
        <p:spPr>
          <a:xfrm>
            <a:off x="357351" y="0"/>
            <a:ext cx="199697" cy="6858000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41A70-8E8F-FF4A-AB2B-DE96BC99FBA8}"/>
              </a:ext>
            </a:extLst>
          </p:cNvPr>
          <p:cNvSpPr txBox="1"/>
          <p:nvPr/>
        </p:nvSpPr>
        <p:spPr>
          <a:xfrm>
            <a:off x="2303079" y="3271643"/>
            <a:ext cx="4724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Roboto Medium" panose="02000000000000000000" pitchFamily="2" charset="0"/>
                <a:ea typeface="Roboto Medium" panose="02000000000000000000" pitchFamily="2" charset="0"/>
                <a:cs typeface="Gotu" pitchFamily="2" charset="0"/>
              </a:rPr>
              <a:t>Introduction to NumPy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0C2DE-9C54-1C40-B4AD-65C4272C47AC}"/>
              </a:ext>
            </a:extLst>
          </p:cNvPr>
          <p:cNvSpPr txBox="1"/>
          <p:nvPr/>
        </p:nvSpPr>
        <p:spPr>
          <a:xfrm>
            <a:off x="4044741" y="6150114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Roboto Thin" panose="02000000000000000000" pitchFamily="2" charset="0"/>
                <a:ea typeface="Roboto Thin" panose="02000000000000000000" pitchFamily="2" charset="0"/>
                <a:cs typeface="Gotu" pitchFamily="2" charset="0"/>
              </a:rPr>
              <a:t>Provided by: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9B98B-DDB0-1546-9A74-EF4AFE668EE4}"/>
              </a:ext>
            </a:extLst>
          </p:cNvPr>
          <p:cNvSpPr txBox="1"/>
          <p:nvPr/>
        </p:nvSpPr>
        <p:spPr>
          <a:xfrm>
            <a:off x="3467659" y="6488668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Gotu" pitchFamily="2" charset="0"/>
              </a:rPr>
              <a:t>Mohammad Hashemi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DFFE4B-9767-094D-A33E-F15187FB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844" y="3902585"/>
            <a:ext cx="2792308" cy="125653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A88A451-7685-924D-8087-6B079D9BF5CE}"/>
              </a:ext>
            </a:extLst>
          </p:cNvPr>
          <p:cNvGrpSpPr/>
          <p:nvPr/>
        </p:nvGrpSpPr>
        <p:grpSpPr>
          <a:xfrm>
            <a:off x="2811801" y="369332"/>
            <a:ext cx="4008308" cy="1109599"/>
            <a:chOff x="2782837" y="657917"/>
            <a:chExt cx="4008308" cy="11095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B4027D-2F9B-CD46-A87C-6715DA15EE67}"/>
                </a:ext>
              </a:extLst>
            </p:cNvPr>
            <p:cNvSpPr txBox="1"/>
            <p:nvPr/>
          </p:nvSpPr>
          <p:spPr>
            <a:xfrm>
              <a:off x="3705044" y="716382"/>
              <a:ext cx="30861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4D23A41-E009-164E-8BEF-02475991D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82837" y="657917"/>
              <a:ext cx="1109599" cy="110959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D2C6E6-8A67-574C-9C14-7CA924F5E919}"/>
                </a:ext>
              </a:extLst>
            </p:cNvPr>
            <p:cNvSpPr txBox="1"/>
            <p:nvPr/>
          </p:nvSpPr>
          <p:spPr>
            <a:xfrm>
              <a:off x="3719369" y="133332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06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263788" y="12967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F38BD6-202E-5A4B-AF52-AAC8B9917D05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2991EB-7439-D54A-B669-29F6A1AA51AD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99A4F3-7A6F-8943-A913-3E92B167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FAFD19-188A-FC48-8DE8-93F4686C3872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53DAE5B-C8CD-A149-AAFF-31D63AA445EF}"/>
              </a:ext>
            </a:extLst>
          </p:cNvPr>
          <p:cNvSpPr txBox="1"/>
          <p:nvPr/>
        </p:nvSpPr>
        <p:spPr>
          <a:xfrm>
            <a:off x="774984" y="1828234"/>
            <a:ext cx="623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boto Light" panose="02000000000000000000" pitchFamily="2" charset="0"/>
                <a:ea typeface="Roboto Light" panose="02000000000000000000" pitchFamily="2" charset="0"/>
              </a:rPr>
              <a:t>3. Support Vector Machines (SVM)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234EF-1884-9349-A374-2631BE25F165}"/>
              </a:ext>
            </a:extLst>
          </p:cNvPr>
          <p:cNvSpPr txBox="1"/>
          <p:nvPr/>
        </p:nvSpPr>
        <p:spPr>
          <a:xfrm>
            <a:off x="774983" y="2583078"/>
            <a:ext cx="8251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One of the most common classification algorithms that regularly produces impressive results. It is an application of the concept of 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Vector Spaces 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in Linear Algebra.</a:t>
            </a:r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F666FA-8002-0F4E-AEF3-2CA552D2C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993" y="3616532"/>
            <a:ext cx="2830013" cy="27251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B981785-D13D-4849-88D8-D5E37BAE7367}"/>
              </a:ext>
            </a:extLst>
          </p:cNvPr>
          <p:cNvSpPr txBox="1"/>
          <p:nvPr/>
        </p:nvSpPr>
        <p:spPr>
          <a:xfrm>
            <a:off x="774984" y="1173704"/>
            <a:ext cx="412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Linear Algebra in </a:t>
            </a:r>
            <a:r>
              <a:rPr lang="en-US" sz="2000" dirty="0">
                <a:solidFill>
                  <a:srgbClr val="A7B94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0874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263788" y="12967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F38BD6-202E-5A4B-AF52-AAC8B9917D05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2991EB-7439-D54A-B669-29F6A1AA51AD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99A4F3-7A6F-8943-A913-3E92B167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FAFD19-188A-FC48-8DE8-93F4686C3872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2CF7C9C-4011-5E42-9A7C-B03379AAC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92" y="2834805"/>
            <a:ext cx="3243413" cy="28036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F8DEAD-1BF8-324F-9679-08316BC674A1}"/>
              </a:ext>
            </a:extLst>
          </p:cNvPr>
          <p:cNvSpPr txBox="1"/>
          <p:nvPr/>
        </p:nvSpPr>
        <p:spPr>
          <a:xfrm>
            <a:off x="2450206" y="1880897"/>
            <a:ext cx="4243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Kernel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122B9A-CF01-8049-B7F6-54B4DC456AAE}"/>
                  </a:ext>
                </a:extLst>
              </p:cNvPr>
              <p:cNvSpPr txBox="1"/>
              <p:nvPr/>
            </p:nvSpPr>
            <p:spPr>
              <a:xfrm>
                <a:off x="3952983" y="3816192"/>
                <a:ext cx="1238031" cy="27699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122B9A-CF01-8049-B7F6-54B4DC456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83" y="3816192"/>
                <a:ext cx="1238031" cy="276999"/>
              </a:xfrm>
              <a:prstGeom prst="rect">
                <a:avLst/>
              </a:prstGeom>
              <a:blipFill>
                <a:blip r:embed="rId5"/>
                <a:stretch>
                  <a:fillRect l="-1000" t="-4348" b="-26087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60A8A34-584B-6341-BACB-0CB28201B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092" y="2888801"/>
            <a:ext cx="3243413" cy="2765122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D7B2697B-BE1B-F142-BC39-E5B657344ED3}"/>
              </a:ext>
            </a:extLst>
          </p:cNvPr>
          <p:cNvSpPr/>
          <p:nvPr/>
        </p:nvSpPr>
        <p:spPr>
          <a:xfrm>
            <a:off x="4262491" y="4112738"/>
            <a:ext cx="619018" cy="324465"/>
          </a:xfrm>
          <a:prstGeom prst="rightArrow">
            <a:avLst/>
          </a:prstGeom>
          <a:solidFill>
            <a:srgbClr val="A7B941"/>
          </a:solidFill>
          <a:ln>
            <a:solidFill>
              <a:srgbClr val="A7B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263788" y="12967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F38BD6-202E-5A4B-AF52-AAC8B9917D05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2991EB-7439-D54A-B669-29F6A1AA51AD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99A4F3-7A6F-8943-A913-3E92B167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FAFD19-188A-FC48-8DE8-93F4686C3872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53DAE5B-C8CD-A149-AAFF-31D63AA445EF}"/>
              </a:ext>
            </a:extLst>
          </p:cNvPr>
          <p:cNvSpPr txBox="1"/>
          <p:nvPr/>
        </p:nvSpPr>
        <p:spPr>
          <a:xfrm>
            <a:off x="774983" y="1828234"/>
            <a:ext cx="6636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boto Light" panose="02000000000000000000" pitchFamily="2" charset="0"/>
                <a:ea typeface="Roboto Light" panose="02000000000000000000" pitchFamily="2" charset="0"/>
              </a:rPr>
              <a:t>1. Principal Component Analysis (PCA)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234EF-1884-9349-A374-2631BE25F165}"/>
              </a:ext>
            </a:extLst>
          </p:cNvPr>
          <p:cNvSpPr txBox="1"/>
          <p:nvPr/>
        </p:nvSpPr>
        <p:spPr>
          <a:xfrm>
            <a:off x="774983" y="2583078"/>
            <a:ext cx="796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PCA finds the 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directions of maximum variance 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and projects the data along them to reduce the dimensions.</a:t>
            </a:r>
            <a:endParaRPr lang="en-US" sz="11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981785-D13D-4849-88D8-D5E37BAE7367}"/>
              </a:ext>
            </a:extLst>
          </p:cNvPr>
          <p:cNvSpPr txBox="1"/>
          <p:nvPr/>
        </p:nvSpPr>
        <p:spPr>
          <a:xfrm>
            <a:off x="774984" y="1173704"/>
            <a:ext cx="497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Linear Algebra in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Dimensionality Reduction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268E94-0D79-004C-95E7-8DD4D3D1A71D}"/>
              </a:ext>
            </a:extLst>
          </p:cNvPr>
          <p:cNvSpPr txBox="1"/>
          <p:nvPr/>
        </p:nvSpPr>
        <p:spPr>
          <a:xfrm>
            <a:off x="774983" y="3438666"/>
            <a:ext cx="796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Without going into the math, these directions are the </a:t>
            </a:r>
            <a:r>
              <a:rPr lang="en-US" sz="1600" dirty="0">
                <a:solidFill>
                  <a:srgbClr val="A7B9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eigenvectors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 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of the covariance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matrix of the data.</a:t>
            </a:r>
            <a:endParaRPr lang="en-US" sz="105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2672C-211E-2648-9F29-7E6710313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479" y="4023441"/>
            <a:ext cx="2732854" cy="24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263788" y="12967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F38BD6-202E-5A4B-AF52-AAC8B9917D05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2991EB-7439-D54A-B669-29F6A1AA51AD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99A4F3-7A6F-8943-A913-3E92B167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FAFD19-188A-FC48-8DE8-93F4686C3872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5EA925-13FA-D842-8AA0-4C25D2822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226" y="1740956"/>
            <a:ext cx="4694124" cy="43926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BE9671-2A08-2C42-8068-0C7D4ACCE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13" y="2037935"/>
            <a:ext cx="2324100" cy="1371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62BDD0-39EB-4D47-9EB3-F986364067DB}"/>
              </a:ext>
            </a:extLst>
          </p:cNvPr>
          <p:cNvSpPr txBox="1"/>
          <p:nvPr/>
        </p:nvSpPr>
        <p:spPr>
          <a:xfrm>
            <a:off x="1277288" y="3469984"/>
            <a:ext cx="1191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Digit Dataset</a:t>
            </a:r>
          </a:p>
        </p:txBody>
      </p:sp>
    </p:spTree>
    <p:extLst>
      <p:ext uri="{BB962C8B-B14F-4D97-AF65-F5344CB8AC3E}">
        <p14:creationId xmlns:p14="http://schemas.microsoft.com/office/powerpoint/2010/main" val="325056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263788" y="12967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F38BD6-202E-5A4B-AF52-AAC8B9917D05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2991EB-7439-D54A-B669-29F6A1AA51AD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99A4F3-7A6F-8943-A913-3E92B167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FAFD19-188A-FC48-8DE8-93F4686C3872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53DAE5B-C8CD-A149-AAFF-31D63AA445EF}"/>
              </a:ext>
            </a:extLst>
          </p:cNvPr>
          <p:cNvSpPr txBox="1"/>
          <p:nvPr/>
        </p:nvSpPr>
        <p:spPr>
          <a:xfrm>
            <a:off x="774983" y="1828234"/>
            <a:ext cx="7117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boto Light" panose="02000000000000000000" pitchFamily="2" charset="0"/>
                <a:ea typeface="Roboto Light" panose="02000000000000000000" pitchFamily="2" charset="0"/>
              </a:rPr>
              <a:t>2. Singular Value Decomposition (SVD)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981785-D13D-4849-88D8-D5E37BAE7367}"/>
              </a:ext>
            </a:extLst>
          </p:cNvPr>
          <p:cNvSpPr txBox="1"/>
          <p:nvPr/>
        </p:nvSpPr>
        <p:spPr>
          <a:xfrm>
            <a:off x="774984" y="1173704"/>
            <a:ext cx="497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Linear Algebra in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Dimensionality Reduction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E11A5-2126-9B4D-A96B-1B4B99D39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833" y="2528154"/>
            <a:ext cx="2494048" cy="1456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1514C-5D72-9548-84F4-86E971241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63" y="4228218"/>
            <a:ext cx="6248473" cy="22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66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263788" y="12967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15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F38BD6-202E-5A4B-AF52-AAC8B9917D05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2991EB-7439-D54A-B669-29F6A1AA51AD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99A4F3-7A6F-8943-A913-3E92B167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FAFD19-188A-FC48-8DE8-93F4686C3872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C5E0A6-1FE3-4C42-8CE3-D84A1222C477}"/>
              </a:ext>
            </a:extLst>
          </p:cNvPr>
          <p:cNvGrpSpPr/>
          <p:nvPr/>
        </p:nvGrpSpPr>
        <p:grpSpPr>
          <a:xfrm>
            <a:off x="1503600" y="1584480"/>
            <a:ext cx="2488361" cy="2367949"/>
            <a:chOff x="2036171" y="4224176"/>
            <a:chExt cx="2488361" cy="236794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89872F8-B55B-444A-9D1B-8E13080223B2}"/>
                </a:ext>
              </a:extLst>
            </p:cNvPr>
            <p:cNvSpPr/>
            <p:nvPr/>
          </p:nvSpPr>
          <p:spPr>
            <a:xfrm>
              <a:off x="2036171" y="6222793"/>
              <a:ext cx="2488361" cy="369332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>
                  <a:alpha val="50196"/>
                </a:srgb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Natural Language Processing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7FBBE-8BF0-4D48-B004-502D8D128C1B}"/>
                </a:ext>
              </a:extLst>
            </p:cNvPr>
            <p:cNvSpPr/>
            <p:nvPr/>
          </p:nvSpPr>
          <p:spPr>
            <a:xfrm>
              <a:off x="2036171" y="4224176"/>
              <a:ext cx="2488361" cy="1917427"/>
            </a:xfrm>
            <a:prstGeom prst="rect">
              <a:avLst/>
            </a:prstGeom>
            <a:blipFill>
              <a:blip r:embed="rId3"/>
              <a:srcRect/>
              <a:stretch>
                <a:fillRect t="6742" b="6742"/>
              </a:stretch>
            </a:blipFill>
            <a:ln>
              <a:solidFill>
                <a:srgbClr val="C00000">
                  <a:alpha val="56078"/>
                </a:srgb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E118B2-0183-6042-8F12-78B1F1F4BEE7}"/>
              </a:ext>
            </a:extLst>
          </p:cNvPr>
          <p:cNvGrpSpPr/>
          <p:nvPr/>
        </p:nvGrpSpPr>
        <p:grpSpPr>
          <a:xfrm>
            <a:off x="4932318" y="1584480"/>
            <a:ext cx="2488361" cy="2367949"/>
            <a:chOff x="4636029" y="4224176"/>
            <a:chExt cx="2488361" cy="23679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523309-8C99-C842-9C25-A72A943555B4}"/>
                </a:ext>
              </a:extLst>
            </p:cNvPr>
            <p:cNvSpPr/>
            <p:nvPr/>
          </p:nvSpPr>
          <p:spPr>
            <a:xfrm>
              <a:off x="4636029" y="6222793"/>
              <a:ext cx="2488361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solidFill>
                <a:schemeClr val="accent4">
                  <a:lumMod val="60000"/>
                  <a:lumOff val="40000"/>
                  <a:alpha val="50196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Natural Language Processing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5C798E-2E1F-114D-9240-9A4B135307DB}"/>
                </a:ext>
              </a:extLst>
            </p:cNvPr>
            <p:cNvSpPr/>
            <p:nvPr/>
          </p:nvSpPr>
          <p:spPr>
            <a:xfrm>
              <a:off x="4636029" y="4224176"/>
              <a:ext cx="2488361" cy="1917427"/>
            </a:xfrm>
            <a:prstGeom prst="rect">
              <a:avLst/>
            </a:prstGeom>
            <a:blipFill>
              <a:blip r:embed="rId4"/>
              <a:srcRect/>
              <a:stretch>
                <a:fillRect l="8903" r="8903"/>
              </a:stretch>
            </a:blipFill>
            <a:ln>
              <a:solidFill>
                <a:schemeClr val="accent4">
                  <a:lumMod val="60000"/>
                  <a:lumOff val="40000"/>
                  <a:alpha val="56078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FEDA1A7-F37C-E249-ADB5-EA905EEAE71F}"/>
              </a:ext>
            </a:extLst>
          </p:cNvPr>
          <p:cNvSpPr txBox="1"/>
          <p:nvPr/>
        </p:nvSpPr>
        <p:spPr>
          <a:xfrm>
            <a:off x="1344947" y="437871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Word Embeddings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84B9E1-1006-5044-A401-528B2C605216}"/>
              </a:ext>
            </a:extLst>
          </p:cNvPr>
          <p:cNvSpPr txBox="1"/>
          <p:nvPr/>
        </p:nvSpPr>
        <p:spPr>
          <a:xfrm>
            <a:off x="1344947" y="4778828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Latent Semantic Analysis (LSA)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3914CA-537D-F848-84C3-B6B9041F72A9}"/>
              </a:ext>
            </a:extLst>
          </p:cNvPr>
          <p:cNvSpPr txBox="1"/>
          <p:nvPr/>
        </p:nvSpPr>
        <p:spPr>
          <a:xfrm>
            <a:off x="1344946" y="517433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40EDB8-E552-9048-B3E1-EEB02027C1F7}"/>
              </a:ext>
            </a:extLst>
          </p:cNvPr>
          <p:cNvSpPr txBox="1"/>
          <p:nvPr/>
        </p:nvSpPr>
        <p:spPr>
          <a:xfrm>
            <a:off x="4932318" y="437871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Image Representation as Tensors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D8BF85-CDDD-1645-AB98-44F6C8A4FC0E}"/>
              </a:ext>
            </a:extLst>
          </p:cNvPr>
          <p:cNvSpPr txBox="1"/>
          <p:nvPr/>
        </p:nvSpPr>
        <p:spPr>
          <a:xfrm>
            <a:off x="4932318" y="4778828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Convolution &amp; Image Processing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CAB0B5-A52D-7747-BF30-32A81C9EACB7}"/>
              </a:ext>
            </a:extLst>
          </p:cNvPr>
          <p:cNvSpPr txBox="1"/>
          <p:nvPr/>
        </p:nvSpPr>
        <p:spPr>
          <a:xfrm>
            <a:off x="4932317" y="517433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1D1EA4-849D-394A-A032-2CABCF4FDD4C}"/>
              </a:ext>
            </a:extLst>
          </p:cNvPr>
          <p:cNvSpPr txBox="1"/>
          <p:nvPr/>
        </p:nvSpPr>
        <p:spPr>
          <a:xfrm>
            <a:off x="0" y="6538913"/>
            <a:ext cx="7170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https://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www.analyticsvidhya.com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/blog/2019/07/10-applications-linear-algebra-data-science</a:t>
            </a:r>
          </a:p>
        </p:txBody>
      </p:sp>
    </p:spTree>
    <p:extLst>
      <p:ext uri="{BB962C8B-B14F-4D97-AF65-F5344CB8AC3E}">
        <p14:creationId xmlns:p14="http://schemas.microsoft.com/office/powerpoint/2010/main" val="132583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61A4E6-D08D-4841-835C-2F506DA92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-229" r="41"/>
          <a:stretch/>
        </p:blipFill>
        <p:spPr>
          <a:xfrm>
            <a:off x="836745" y="1672792"/>
            <a:ext cx="7820231" cy="35124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16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4FC94-6C42-D54D-8909-29118E8C3F76}"/>
              </a:ext>
            </a:extLst>
          </p:cNvPr>
          <p:cNvSpPr txBox="1"/>
          <p:nvPr/>
        </p:nvSpPr>
        <p:spPr>
          <a:xfrm>
            <a:off x="3835382" y="2106104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An introduction to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2D0EB-0AF8-E84C-9D8C-6FD512D0418C}"/>
              </a:ext>
            </a:extLst>
          </p:cNvPr>
          <p:cNvSpPr/>
          <p:nvPr/>
        </p:nvSpPr>
        <p:spPr>
          <a:xfrm>
            <a:off x="357351" y="0"/>
            <a:ext cx="199697" cy="6858000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30FD69-6300-C541-BC63-B348ABED60D7}"/>
              </a:ext>
            </a:extLst>
          </p:cNvPr>
          <p:cNvGrpSpPr/>
          <p:nvPr/>
        </p:nvGrpSpPr>
        <p:grpSpPr>
          <a:xfrm>
            <a:off x="3624154" y="6111350"/>
            <a:ext cx="1895692" cy="580489"/>
            <a:chOff x="2361687" y="595069"/>
            <a:chExt cx="1895692" cy="5804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F36B01-6953-A541-BDE1-DD3BCA1D42E8}"/>
                </a:ext>
              </a:extLst>
            </p:cNvPr>
            <p:cNvSpPr txBox="1"/>
            <p:nvPr/>
          </p:nvSpPr>
          <p:spPr>
            <a:xfrm>
              <a:off x="2783899" y="595069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14D9B67-3A1B-2B4C-B193-A546B683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0E7023-7100-CC49-BAE3-949F958BA2F9}"/>
                </a:ext>
              </a:extLst>
            </p:cNvPr>
            <p:cNvSpPr txBox="1"/>
            <p:nvPr/>
          </p:nvSpPr>
          <p:spPr>
            <a:xfrm>
              <a:off x="2798038" y="842496"/>
              <a:ext cx="8194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2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TA session #1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298939-7275-774D-9600-ED3A59E894DC}"/>
                </a:ext>
              </a:extLst>
            </p:cNvPr>
            <p:cNvSpPr txBox="1"/>
            <p:nvPr/>
          </p:nvSpPr>
          <p:spPr>
            <a:xfrm>
              <a:off x="2812001" y="987345"/>
              <a:ext cx="49725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9ABA8AB-03DD-A843-8724-FD141EB99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l="6214" r="62530"/>
          <a:stretch/>
        </p:blipFill>
        <p:spPr>
          <a:xfrm>
            <a:off x="5992657" y="-1473708"/>
            <a:ext cx="6810637" cy="98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7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648509" y="12967"/>
            <a:ext cx="1846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NumPy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F9746-7A7E-2E4F-939C-E53C791653AE}"/>
              </a:ext>
            </a:extLst>
          </p:cNvPr>
          <p:cNvSpPr txBox="1"/>
          <p:nvPr/>
        </p:nvSpPr>
        <p:spPr>
          <a:xfrm>
            <a:off x="1426991" y="1368929"/>
            <a:ext cx="3337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What is NumPy ?!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BF2071-4186-DF43-8F03-EC7E70DB0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-229" r="64086"/>
          <a:stretch/>
        </p:blipFill>
        <p:spPr>
          <a:xfrm>
            <a:off x="294581" y="974682"/>
            <a:ext cx="1102993" cy="13732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889D4C-63CC-6145-BBE4-059DB18CF4DC}"/>
              </a:ext>
            </a:extLst>
          </p:cNvPr>
          <p:cNvSpPr txBox="1"/>
          <p:nvPr/>
        </p:nvSpPr>
        <p:spPr>
          <a:xfrm>
            <a:off x="797545" y="3479910"/>
            <a:ext cx="8029762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3.     Can be utilized to perform a number of mathematical operations</a:t>
            </a:r>
            <a:b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	 on arrays. Therefore, the library contains a large number of</a:t>
            </a:r>
            <a:b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	 mathematical,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algebraic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and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transformation functions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6C6D9-DF1B-D647-8FCB-75F1AAC31AD0}"/>
              </a:ext>
            </a:extLst>
          </p:cNvPr>
          <p:cNvSpPr txBox="1"/>
          <p:nvPr/>
        </p:nvSpPr>
        <p:spPr>
          <a:xfrm>
            <a:off x="810797" y="2423700"/>
            <a:ext cx="5335115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An open-source numerical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library.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6FDD2-9D28-EE48-8F88-9491C2F0989F}"/>
              </a:ext>
            </a:extLst>
          </p:cNvPr>
          <p:cNvSpPr txBox="1"/>
          <p:nvPr/>
        </p:nvSpPr>
        <p:spPr>
          <a:xfrm>
            <a:off x="806321" y="2951805"/>
            <a:ext cx="765786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2.     Contains a multi-dimensional array and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matrix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data structures.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FAF62-3290-D440-8021-36972BB0DC0C}"/>
              </a:ext>
            </a:extLst>
          </p:cNvPr>
          <p:cNvSpPr txBox="1"/>
          <p:nvPr/>
        </p:nvSpPr>
        <p:spPr>
          <a:xfrm>
            <a:off x="841463" y="4931344"/>
            <a:ext cx="5990743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4.     It is a wrapper around library implemented in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431724-75F8-3641-A6F4-5AEB445A4EB9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B96425-C2E0-AB4E-B2C1-59D9590B9918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DEEEAAD-CA13-F041-B41B-1600AFE7C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F31FDB-7E19-F246-B374-0524F39A5639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22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648509" y="12967"/>
            <a:ext cx="1846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NumPy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F9746-7A7E-2E4F-939C-E53C791653AE}"/>
              </a:ext>
            </a:extLst>
          </p:cNvPr>
          <p:cNvSpPr txBox="1"/>
          <p:nvPr/>
        </p:nvSpPr>
        <p:spPr>
          <a:xfrm>
            <a:off x="1426991" y="1368929"/>
            <a:ext cx="4248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How to install NumPy?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45E66-FC83-1F4A-8F8E-7971A5D03E40}"/>
              </a:ext>
            </a:extLst>
          </p:cNvPr>
          <p:cNvSpPr txBox="1"/>
          <p:nvPr/>
        </p:nvSpPr>
        <p:spPr>
          <a:xfrm>
            <a:off x="1426991" y="2366167"/>
            <a:ext cx="746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If you already have Python, NumPy can be installed with: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BF0F21-C1EF-5E43-B63F-63847C22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989" y="3179930"/>
            <a:ext cx="2222500" cy="116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E6E9B5-D06B-0C4B-8983-B2D41E1AE55D}"/>
              </a:ext>
            </a:extLst>
          </p:cNvPr>
          <p:cNvSpPr txBox="1"/>
          <p:nvPr/>
        </p:nvSpPr>
        <p:spPr>
          <a:xfrm>
            <a:off x="1382371" y="4904297"/>
            <a:ext cx="746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If not, you might want to consider using 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Anaconda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It is the easiest way for getting started and has all the major packages pre-installed.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CE4342-BFD7-3844-BAB5-31305C73155B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91D482-F4D9-3547-961E-5BFC3FB1E7D7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18C96B5-AD20-6140-B4DF-AC01CC02D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7CA9DD-EF5D-A449-AD84-7D483C23F568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404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648509" y="12967"/>
            <a:ext cx="1846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NumPy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F9746-7A7E-2E4F-939C-E53C791653AE}"/>
              </a:ext>
            </a:extLst>
          </p:cNvPr>
          <p:cNvSpPr txBox="1"/>
          <p:nvPr/>
        </p:nvSpPr>
        <p:spPr>
          <a:xfrm>
            <a:off x="2367715" y="3429000"/>
            <a:ext cx="4408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Let’s Do Some Code! 🧑🏻‍💻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B6ED0B-87E9-8A4F-9076-46FEAD8F20D5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7ED21F-200F-074E-B7C0-D3B5BB4AB301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8C19FB5-8396-E349-8CD5-6F74E1B5D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F049A3-2E38-374F-A7B1-23A849850756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54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674958" y="12967"/>
            <a:ext cx="1794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Outline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BF15DA-D93B-C54F-92E0-5B0E52D8E2FD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E37F1D-7848-8447-9714-390A4A9DEF04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F736EE-6D67-844D-B46F-16528A503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23AF26-E13C-9C43-B128-8462D2285C82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94B5446-C950-8741-B23C-274B6EA5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25E28-29A6-FC41-BAD7-9C6D5285E54F}"/>
              </a:ext>
            </a:extLst>
          </p:cNvPr>
          <p:cNvSpPr txBox="1"/>
          <p:nvPr/>
        </p:nvSpPr>
        <p:spPr>
          <a:xfrm>
            <a:off x="698940" y="1261012"/>
            <a:ext cx="4620176" cy="1225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600" dirty="0">
                <a:latin typeface="Roboto Light" panose="02000000000000000000" pitchFamily="2" charset="0"/>
                <a:ea typeface="Roboto Light" panose="02000000000000000000" pitchFamily="2" charset="0"/>
              </a:rPr>
              <a:t>Motivations for learning LA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600" dirty="0">
                <a:latin typeface="Roboto Light" panose="02000000000000000000" pitchFamily="2" charset="0"/>
                <a:ea typeface="Roboto Light" panose="02000000000000000000" pitchFamily="2" charset="0"/>
              </a:rPr>
              <a:t>An introduction to NumPy</a:t>
            </a:r>
          </a:p>
        </p:txBody>
      </p:sp>
    </p:spTree>
    <p:extLst>
      <p:ext uri="{BB962C8B-B14F-4D97-AF65-F5344CB8AC3E}">
        <p14:creationId xmlns:p14="http://schemas.microsoft.com/office/powerpoint/2010/main" val="1876718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B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A2C8B9CD-7EEF-364F-B090-2DEE35FAB4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589422" y="-1137471"/>
            <a:ext cx="8271167" cy="82711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D7BC24-585F-B542-AE16-6FB52E99E292}"/>
              </a:ext>
            </a:extLst>
          </p:cNvPr>
          <p:cNvSpPr txBox="1"/>
          <p:nvPr/>
        </p:nvSpPr>
        <p:spPr>
          <a:xfrm>
            <a:off x="1078918" y="2998113"/>
            <a:ext cx="2409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Thanks.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FF4AAE-4806-8C47-BB16-E1B13BF36CEE}"/>
              </a:ext>
            </a:extLst>
          </p:cNvPr>
          <p:cNvSpPr/>
          <p:nvPr/>
        </p:nvSpPr>
        <p:spPr>
          <a:xfrm>
            <a:off x="357351" y="0"/>
            <a:ext cx="1996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88230F-A904-0A47-81CB-4E48859E80FE}"/>
              </a:ext>
            </a:extLst>
          </p:cNvPr>
          <p:cNvSpPr txBox="1"/>
          <p:nvPr/>
        </p:nvSpPr>
        <p:spPr>
          <a:xfrm>
            <a:off x="1078918" y="4902877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Mohammad Hashemi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67BF28-F6A6-D041-A0B6-ED49ED1EA15C}"/>
              </a:ext>
            </a:extLst>
          </p:cNvPr>
          <p:cNvSpPr txBox="1"/>
          <p:nvPr/>
        </p:nvSpPr>
        <p:spPr>
          <a:xfrm>
            <a:off x="1093021" y="5308760"/>
            <a:ext cx="352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mohammad99hashemi@gmail.com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674305-1841-DA40-BA9C-059DFD47756D}"/>
              </a:ext>
            </a:extLst>
          </p:cNvPr>
          <p:cNvSpPr txBox="1"/>
          <p:nvPr/>
        </p:nvSpPr>
        <p:spPr>
          <a:xfrm>
            <a:off x="1078918" y="5841596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Narges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Ghasemi</a:t>
            </a: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F482BE-363F-9E4C-A0BE-800711229FDB}"/>
              </a:ext>
            </a:extLst>
          </p:cNvPr>
          <p:cNvSpPr txBox="1"/>
          <p:nvPr/>
        </p:nvSpPr>
        <p:spPr>
          <a:xfrm>
            <a:off x="1100652" y="6241706"/>
            <a:ext cx="3217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ghasemi.narges2000@gmail.com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EF9E65-E8D6-3346-AEDD-6671A6027733}"/>
              </a:ext>
            </a:extLst>
          </p:cNvPr>
          <p:cNvSpPr txBox="1"/>
          <p:nvPr/>
        </p:nvSpPr>
        <p:spPr>
          <a:xfrm>
            <a:off x="5470496" y="4902877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Hanieh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Mahdavi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E8B13D-3D5A-CD4E-B8F9-CC965490C688}"/>
              </a:ext>
            </a:extLst>
          </p:cNvPr>
          <p:cNvSpPr txBox="1"/>
          <p:nvPr/>
        </p:nvSpPr>
        <p:spPr>
          <a:xfrm>
            <a:off x="5480121" y="5308760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haniehmahdavi@yahoo.com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E305B4-59B1-DC45-BEF1-D183721AA7E2}"/>
              </a:ext>
            </a:extLst>
          </p:cNvPr>
          <p:cNvSpPr txBox="1"/>
          <p:nvPr/>
        </p:nvSpPr>
        <p:spPr>
          <a:xfrm>
            <a:off x="5470496" y="5841596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Peyman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Alavi</a:t>
            </a: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28D59B-94B9-2448-BE42-2B7E42EBBFC3}"/>
              </a:ext>
            </a:extLst>
          </p:cNvPr>
          <p:cNvSpPr txBox="1"/>
          <p:nvPr/>
        </p:nvSpPr>
        <p:spPr>
          <a:xfrm>
            <a:off x="5470496" y="6241706"/>
            <a:ext cx="2509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peymanalavy@gmail.com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3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263788" y="12967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5D332-C820-9542-9BA3-EB5F47BDDD05}"/>
              </a:ext>
            </a:extLst>
          </p:cNvPr>
          <p:cNvSpPr txBox="1"/>
          <p:nvPr/>
        </p:nvSpPr>
        <p:spPr>
          <a:xfrm>
            <a:off x="1357013" y="1690277"/>
            <a:ext cx="6429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Why should I learn Linear Algebra?!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01CC13-F386-AA49-B372-4AF822C53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85"/>
          <a:stretch/>
        </p:blipFill>
        <p:spPr>
          <a:xfrm>
            <a:off x="1961203" y="2935398"/>
            <a:ext cx="5221583" cy="276060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366F66E-35FA-6C4E-A599-A5536ECA37A2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685093-EAB2-0E4C-9E8D-46B69EA5E23B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CA18FE-188A-7140-91AD-326EF28DC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A5445F-E3B9-294C-A384-011FB21001DF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03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263788" y="12967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54619-A3CF-184C-96D2-D683D2C48232}"/>
              </a:ext>
            </a:extLst>
          </p:cNvPr>
          <p:cNvSpPr/>
          <p:nvPr/>
        </p:nvSpPr>
        <p:spPr>
          <a:xfrm>
            <a:off x="1255806" y="3429000"/>
            <a:ext cx="2180121" cy="8728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Computer Hardware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946EE-73C5-5C4F-ACE8-C048E623E6BE}"/>
              </a:ext>
            </a:extLst>
          </p:cNvPr>
          <p:cNvSpPr/>
          <p:nvPr/>
        </p:nvSpPr>
        <p:spPr>
          <a:xfrm>
            <a:off x="3598959" y="3429000"/>
            <a:ext cx="2180121" cy="8728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Computer Software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16D2B0-CEBC-A144-B899-8D6BB8C11D46}"/>
              </a:ext>
            </a:extLst>
          </p:cNvPr>
          <p:cNvSpPr/>
          <p:nvPr/>
        </p:nvSpPr>
        <p:spPr>
          <a:xfrm>
            <a:off x="5942112" y="3429000"/>
            <a:ext cx="2180121" cy="8728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Artificial Intelligence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4007B-C700-5E4D-8A07-BE634C19D89A}"/>
              </a:ext>
            </a:extLst>
          </p:cNvPr>
          <p:cNvSpPr txBox="1"/>
          <p:nvPr/>
        </p:nvSpPr>
        <p:spPr>
          <a:xfrm>
            <a:off x="1158952" y="2274300"/>
            <a:ext cx="602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Fields of CE as graduate studies: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E278C4-A070-3D43-87EE-639DF41E236D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7789C9-0B72-194E-A664-DDE9212D1DDF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8D394A1-7B93-0147-B3DC-253A66E3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53CBBB-A1A7-D144-9F8F-7EEC634F705C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512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263788" y="12967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F7CB8-2848-2449-A85E-EAB4E5FFEB5C}"/>
              </a:ext>
            </a:extLst>
          </p:cNvPr>
          <p:cNvSpPr txBox="1"/>
          <p:nvPr/>
        </p:nvSpPr>
        <p:spPr>
          <a:xfrm>
            <a:off x="1158952" y="2274300"/>
            <a:ext cx="602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Fields of CE as graduate studies: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54619-A3CF-184C-96D2-D683D2C48232}"/>
              </a:ext>
            </a:extLst>
          </p:cNvPr>
          <p:cNvSpPr/>
          <p:nvPr/>
        </p:nvSpPr>
        <p:spPr>
          <a:xfrm>
            <a:off x="1255806" y="3429000"/>
            <a:ext cx="2180121" cy="872836"/>
          </a:xfrm>
          <a:prstGeom prst="rect">
            <a:avLst/>
          </a:prstGeom>
          <a:ln>
            <a:solidFill>
              <a:srgbClr val="A7B9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Computer Hardware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946EE-73C5-5C4F-ACE8-C048E623E6BE}"/>
              </a:ext>
            </a:extLst>
          </p:cNvPr>
          <p:cNvSpPr/>
          <p:nvPr/>
        </p:nvSpPr>
        <p:spPr>
          <a:xfrm>
            <a:off x="3598959" y="3429000"/>
            <a:ext cx="2180121" cy="872836"/>
          </a:xfrm>
          <a:prstGeom prst="rect">
            <a:avLst/>
          </a:prstGeom>
          <a:ln>
            <a:solidFill>
              <a:srgbClr val="A7B9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Computer Software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16D2B0-CEBC-A144-B899-8D6BB8C11D46}"/>
              </a:ext>
            </a:extLst>
          </p:cNvPr>
          <p:cNvSpPr/>
          <p:nvPr/>
        </p:nvSpPr>
        <p:spPr>
          <a:xfrm>
            <a:off x="5942112" y="3429000"/>
            <a:ext cx="2180121" cy="872836"/>
          </a:xfrm>
          <a:prstGeom prst="rect">
            <a:avLst/>
          </a:prstGeom>
          <a:solidFill>
            <a:srgbClr val="A7B94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Artificial Intelligence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6E48A4-F08C-AE4F-B807-F2CB1F7B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17" y="4361575"/>
            <a:ext cx="2908300" cy="20828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81CF9B9-D527-CE45-BBD8-EBBBD079D784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AC83EF-E303-AE47-B159-5DB257640341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F06241E-438B-4042-AE65-CA3D50306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89788B-DB9B-7944-BEBB-5AFCE5AA548D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96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263788" y="12967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6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0B937-9FB0-7A46-9C7A-EC0E3B304304}"/>
              </a:ext>
            </a:extLst>
          </p:cNvPr>
          <p:cNvSpPr txBox="1"/>
          <p:nvPr/>
        </p:nvSpPr>
        <p:spPr>
          <a:xfrm>
            <a:off x="307851" y="1000247"/>
            <a:ext cx="85282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>
                <a:latin typeface="Roboto Light" panose="02000000000000000000" pitchFamily="2" charset="0"/>
                <a:ea typeface="Roboto Light" panose="02000000000000000000" pitchFamily="2" charset="0"/>
              </a:rPr>
              <a:t>‘If Data Science was </a:t>
            </a:r>
            <a:r>
              <a:rPr lang="en-US" sz="2500" i="1" dirty="0">
                <a:solidFill>
                  <a:srgbClr val="A7B94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Batman</a:t>
            </a:r>
            <a:r>
              <a:rPr lang="en-US" sz="2500" i="1" dirty="0">
                <a:latin typeface="Roboto Light" panose="02000000000000000000" pitchFamily="2" charset="0"/>
                <a:ea typeface="Roboto Light" panose="02000000000000000000" pitchFamily="2" charset="0"/>
              </a:rPr>
              <a:t>, Linear Algebra would be </a:t>
            </a:r>
            <a:r>
              <a:rPr lang="en-US" sz="2500" i="1" dirty="0">
                <a:solidFill>
                  <a:srgbClr val="A7B94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Robin</a:t>
            </a:r>
            <a:r>
              <a:rPr lang="en-US" sz="2500" i="1" dirty="0">
                <a:latin typeface="Roboto Light" panose="02000000000000000000" pitchFamily="2" charset="0"/>
                <a:ea typeface="Roboto Light" panose="02000000000000000000" pitchFamily="2" charset="0"/>
              </a:rPr>
              <a:t>.’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F38BD6-202E-5A4B-AF52-AAC8B9917D05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2991EB-7439-D54A-B669-29F6A1AA51AD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99A4F3-7A6F-8943-A913-3E92B167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FAFD19-188A-FC48-8DE8-93F4686C3872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89245E-6E9C-7F46-85BF-5AA19C06AA9B}"/>
              </a:ext>
            </a:extLst>
          </p:cNvPr>
          <p:cNvGrpSpPr/>
          <p:nvPr/>
        </p:nvGrpSpPr>
        <p:grpSpPr>
          <a:xfrm>
            <a:off x="2036171" y="1705749"/>
            <a:ext cx="2488361" cy="2367947"/>
            <a:chOff x="2036171" y="1705749"/>
            <a:chExt cx="2488361" cy="236794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75A559-A520-C446-B3E8-A9C63668A559}"/>
                </a:ext>
              </a:extLst>
            </p:cNvPr>
            <p:cNvSpPr/>
            <p:nvPr/>
          </p:nvSpPr>
          <p:spPr>
            <a:xfrm>
              <a:off x="2036171" y="3704364"/>
              <a:ext cx="2488361" cy="369332"/>
            </a:xfrm>
            <a:prstGeom prst="rect">
              <a:avLst/>
            </a:prstGeom>
            <a:solidFill>
              <a:srgbClr val="A7B941"/>
            </a:solidFill>
            <a:ln>
              <a:solidFill>
                <a:srgbClr val="A7B94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Machine Learning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2C316E-8B84-9B49-B672-95BBCB9A80BD}"/>
                </a:ext>
              </a:extLst>
            </p:cNvPr>
            <p:cNvSpPr/>
            <p:nvPr/>
          </p:nvSpPr>
          <p:spPr>
            <a:xfrm>
              <a:off x="2036171" y="1705749"/>
              <a:ext cx="2488361" cy="1917427"/>
            </a:xfrm>
            <a:prstGeom prst="rect">
              <a:avLst/>
            </a:prstGeom>
            <a:blipFill>
              <a:blip r:embed="rId3"/>
              <a:srcRect/>
              <a:stretch>
                <a:fillRect l="15812" t="6815" r="15812" b="6815"/>
              </a:stretch>
            </a:blipFill>
            <a:ln>
              <a:solidFill>
                <a:srgbClr val="A7B94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926B91-378D-6A46-B8CF-30C4A58E14C8}"/>
              </a:ext>
            </a:extLst>
          </p:cNvPr>
          <p:cNvGrpSpPr/>
          <p:nvPr/>
        </p:nvGrpSpPr>
        <p:grpSpPr>
          <a:xfrm>
            <a:off x="4636029" y="1705748"/>
            <a:ext cx="2488361" cy="2367948"/>
            <a:chOff x="4636029" y="1705748"/>
            <a:chExt cx="2488361" cy="236794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167EA4-236F-4E4C-B523-2095DD95C4CE}"/>
                </a:ext>
              </a:extLst>
            </p:cNvPr>
            <p:cNvSpPr/>
            <p:nvPr/>
          </p:nvSpPr>
          <p:spPr>
            <a:xfrm>
              <a:off x="4636029" y="3704364"/>
              <a:ext cx="2488361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Dimensionality Reduction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305625A-8773-B440-93BA-5ABA238BF2CA}"/>
                </a:ext>
              </a:extLst>
            </p:cNvPr>
            <p:cNvSpPr/>
            <p:nvPr/>
          </p:nvSpPr>
          <p:spPr>
            <a:xfrm>
              <a:off x="4636029" y="1705748"/>
              <a:ext cx="2488361" cy="1917427"/>
            </a:xfrm>
            <a:prstGeom prst="rect">
              <a:avLst/>
            </a:prstGeom>
            <a:blipFill>
              <a:blip r:embed="rId4"/>
              <a:srcRect/>
              <a:stretch>
                <a:fillRect l="6933" r="6933"/>
              </a:stretch>
            </a:blip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C5E0A6-1FE3-4C42-8CE3-D84A1222C477}"/>
              </a:ext>
            </a:extLst>
          </p:cNvPr>
          <p:cNvGrpSpPr/>
          <p:nvPr/>
        </p:nvGrpSpPr>
        <p:grpSpPr>
          <a:xfrm>
            <a:off x="2036171" y="4224176"/>
            <a:ext cx="2488361" cy="2367949"/>
            <a:chOff x="2036171" y="4224176"/>
            <a:chExt cx="2488361" cy="236794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89872F8-B55B-444A-9D1B-8E13080223B2}"/>
                </a:ext>
              </a:extLst>
            </p:cNvPr>
            <p:cNvSpPr/>
            <p:nvPr/>
          </p:nvSpPr>
          <p:spPr>
            <a:xfrm>
              <a:off x="2036171" y="6222793"/>
              <a:ext cx="2488361" cy="369332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>
                  <a:alpha val="50196"/>
                </a:srgb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Natural Language Processing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7FBBE-8BF0-4D48-B004-502D8D128C1B}"/>
                </a:ext>
              </a:extLst>
            </p:cNvPr>
            <p:cNvSpPr/>
            <p:nvPr/>
          </p:nvSpPr>
          <p:spPr>
            <a:xfrm>
              <a:off x="2036171" y="4224176"/>
              <a:ext cx="2488361" cy="1917427"/>
            </a:xfrm>
            <a:prstGeom prst="rect">
              <a:avLst/>
            </a:prstGeom>
            <a:blipFill>
              <a:blip r:embed="rId5"/>
              <a:srcRect/>
              <a:stretch>
                <a:fillRect t="6742" b="6742"/>
              </a:stretch>
            </a:blipFill>
            <a:ln>
              <a:solidFill>
                <a:srgbClr val="C00000">
                  <a:alpha val="56078"/>
                </a:srgb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E118B2-0183-6042-8F12-78B1F1F4BEE7}"/>
              </a:ext>
            </a:extLst>
          </p:cNvPr>
          <p:cNvGrpSpPr/>
          <p:nvPr/>
        </p:nvGrpSpPr>
        <p:grpSpPr>
          <a:xfrm>
            <a:off x="4636029" y="4224176"/>
            <a:ext cx="2488361" cy="2367949"/>
            <a:chOff x="4636029" y="4224176"/>
            <a:chExt cx="2488361" cy="23679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523309-8C99-C842-9C25-A72A943555B4}"/>
                </a:ext>
              </a:extLst>
            </p:cNvPr>
            <p:cNvSpPr/>
            <p:nvPr/>
          </p:nvSpPr>
          <p:spPr>
            <a:xfrm>
              <a:off x="4636029" y="6222793"/>
              <a:ext cx="2488361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solidFill>
                <a:schemeClr val="accent4">
                  <a:lumMod val="60000"/>
                  <a:lumOff val="40000"/>
                  <a:alpha val="50196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Computer Vision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5C798E-2E1F-114D-9240-9A4B135307DB}"/>
                </a:ext>
              </a:extLst>
            </p:cNvPr>
            <p:cNvSpPr/>
            <p:nvPr/>
          </p:nvSpPr>
          <p:spPr>
            <a:xfrm>
              <a:off x="4636029" y="4224176"/>
              <a:ext cx="2488361" cy="1917427"/>
            </a:xfrm>
            <a:prstGeom prst="rect">
              <a:avLst/>
            </a:prstGeom>
            <a:blipFill>
              <a:blip r:embed="rId6"/>
              <a:srcRect/>
              <a:stretch>
                <a:fillRect l="8903" r="8903"/>
              </a:stretch>
            </a:blipFill>
            <a:ln>
              <a:solidFill>
                <a:schemeClr val="accent4">
                  <a:lumMod val="60000"/>
                  <a:lumOff val="40000"/>
                  <a:alpha val="56078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24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263788" y="12967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F38BD6-202E-5A4B-AF52-AAC8B9917D05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2991EB-7439-D54A-B669-29F6A1AA51AD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99A4F3-7A6F-8943-A913-3E92B167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FAFD19-188A-FC48-8DE8-93F4686C3872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53DAE5B-C8CD-A149-AAFF-31D63AA445EF}"/>
              </a:ext>
            </a:extLst>
          </p:cNvPr>
          <p:cNvSpPr txBox="1"/>
          <p:nvPr/>
        </p:nvSpPr>
        <p:spPr>
          <a:xfrm>
            <a:off x="774984" y="1828234"/>
            <a:ext cx="3443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boto Light" panose="02000000000000000000" pitchFamily="2" charset="0"/>
                <a:ea typeface="Roboto Light" panose="02000000000000000000" pitchFamily="2" charset="0"/>
              </a:rPr>
              <a:t>1. Loss Functions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A8BE2D-0032-2549-AFF8-F2E3509555D4}"/>
              </a:ext>
            </a:extLst>
          </p:cNvPr>
          <p:cNvGrpSpPr/>
          <p:nvPr/>
        </p:nvGrpSpPr>
        <p:grpSpPr>
          <a:xfrm>
            <a:off x="5311942" y="3655827"/>
            <a:ext cx="3507594" cy="2725129"/>
            <a:chOff x="793135" y="2806307"/>
            <a:chExt cx="4086942" cy="30842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EF22EC-B01A-6345-A925-CDA0F64AF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135" y="2806307"/>
              <a:ext cx="4086942" cy="269738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A2D378-5CB7-6F4D-9195-82FE2B58B19A}"/>
                </a:ext>
              </a:extLst>
            </p:cNvPr>
            <p:cNvSpPr txBox="1"/>
            <p:nvPr/>
          </p:nvSpPr>
          <p:spPr>
            <a:xfrm>
              <a:off x="1907203" y="5542199"/>
              <a:ext cx="1858806" cy="34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Linear Regression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0377BDD-0171-B840-9BF2-C5394C0FBD8B}"/>
              </a:ext>
            </a:extLst>
          </p:cNvPr>
          <p:cNvSpPr txBox="1"/>
          <p:nvPr/>
        </p:nvSpPr>
        <p:spPr>
          <a:xfrm>
            <a:off x="774984" y="2693335"/>
            <a:ext cx="6566221" cy="1159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Start with some arbitrary function (i.e. A linear function).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Calculate how far-off the predicted output is from the actual output.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Use GD optimize your prediction function.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D32B6B-334C-F04E-8E6E-D44AD62CE810}"/>
              </a:ext>
            </a:extLst>
          </p:cNvPr>
          <p:cNvSpPr txBox="1"/>
          <p:nvPr/>
        </p:nvSpPr>
        <p:spPr>
          <a:xfrm>
            <a:off x="7092228" y="3097118"/>
            <a:ext cx="988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  <a:latin typeface="Avenir Next Condensed Medium" panose="020B0506020202020204" pitchFamily="34" charset="0"/>
                <a:ea typeface="Roboto Light" panose="02000000000000000000" pitchFamily="2" charset="0"/>
              </a:rPr>
              <a:t>How?!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BF0D28-6C56-CD49-A90A-D2653AB882F9}"/>
              </a:ext>
            </a:extLst>
          </p:cNvPr>
          <p:cNvSpPr txBox="1"/>
          <p:nvPr/>
        </p:nvSpPr>
        <p:spPr>
          <a:xfrm>
            <a:off x="774984" y="1173704"/>
            <a:ext cx="412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Linear Algebra in </a:t>
            </a:r>
            <a:r>
              <a:rPr lang="en-US" sz="2000" dirty="0">
                <a:solidFill>
                  <a:srgbClr val="A7B94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6239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263788" y="12967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F38BD6-202E-5A4B-AF52-AAC8B9917D05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2991EB-7439-D54A-B669-29F6A1AA51AD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99A4F3-7A6F-8943-A913-3E92B167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FAFD19-188A-FC48-8DE8-93F4686C3872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53DAE5B-C8CD-A149-AAFF-31D63AA445EF}"/>
              </a:ext>
            </a:extLst>
          </p:cNvPr>
          <p:cNvSpPr txBox="1"/>
          <p:nvPr/>
        </p:nvSpPr>
        <p:spPr>
          <a:xfrm>
            <a:off x="774984" y="1828234"/>
            <a:ext cx="3443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boto Light" panose="02000000000000000000" pitchFamily="2" charset="0"/>
                <a:ea typeface="Roboto Light" panose="02000000000000000000" pitchFamily="2" charset="0"/>
              </a:rPr>
              <a:t>1. Loss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8504B-35A1-B641-83A4-FDE7F0990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11" y="3047019"/>
            <a:ext cx="3810000" cy="285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D3197D-1533-AE4C-BD54-4893E2FDF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229" y="3047019"/>
            <a:ext cx="3810001" cy="2857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30C7A1-D31F-3047-B249-6B6D83A1C901}"/>
              </a:ext>
            </a:extLst>
          </p:cNvPr>
          <p:cNvSpPr txBox="1"/>
          <p:nvPr/>
        </p:nvSpPr>
        <p:spPr>
          <a:xfrm>
            <a:off x="774984" y="1173704"/>
            <a:ext cx="412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Linear Algebra in </a:t>
            </a:r>
            <a:r>
              <a:rPr lang="en-US" sz="2000" dirty="0">
                <a:solidFill>
                  <a:srgbClr val="A7B94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6222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81B4-EF08-1348-89E4-0CB54BE02358}"/>
              </a:ext>
            </a:extLst>
          </p:cNvPr>
          <p:cNvSpPr txBox="1"/>
          <p:nvPr/>
        </p:nvSpPr>
        <p:spPr>
          <a:xfrm>
            <a:off x="3263788" y="12967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043-55B8-F349-81A1-3EDDE0D1AA50}"/>
              </a:ext>
            </a:extLst>
          </p:cNvPr>
          <p:cNvSpPr/>
          <p:nvPr/>
        </p:nvSpPr>
        <p:spPr>
          <a:xfrm rot="5400000">
            <a:off x="4548320" y="-3823881"/>
            <a:ext cx="47360" cy="9144002"/>
          </a:xfrm>
          <a:prstGeom prst="rect">
            <a:avLst/>
          </a:prstGeom>
          <a:solidFill>
            <a:srgbClr val="A7B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934E-1E9B-4B43-981F-648BBE9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F5-E981-6B40-9F7A-4E9D97CDABC5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F38BD6-202E-5A4B-AF52-AAC8B9917D05}"/>
              </a:ext>
            </a:extLst>
          </p:cNvPr>
          <p:cNvGrpSpPr/>
          <p:nvPr/>
        </p:nvGrpSpPr>
        <p:grpSpPr>
          <a:xfrm>
            <a:off x="0" y="84906"/>
            <a:ext cx="2070067" cy="554270"/>
            <a:chOff x="2361687" y="621288"/>
            <a:chExt cx="2070067" cy="5542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2991EB-7439-D54A-B669-29F6A1AA51AD}"/>
                </a:ext>
              </a:extLst>
            </p:cNvPr>
            <p:cNvSpPr txBox="1"/>
            <p:nvPr/>
          </p:nvSpPr>
          <p:spPr>
            <a:xfrm>
              <a:off x="2801179" y="621288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Linear Algebra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99A4F3-7A6F-8943-A913-3E92B167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BAC964"/>
                </a:clrFrom>
                <a:clrTo>
                  <a:srgbClr val="BAC96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687" y="623157"/>
              <a:ext cx="552401" cy="5524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FAFD19-188A-FC48-8DE8-93F4686C3872}"/>
                </a:ext>
              </a:extLst>
            </p:cNvPr>
            <p:cNvSpPr txBox="1"/>
            <p:nvPr/>
          </p:nvSpPr>
          <p:spPr>
            <a:xfrm>
              <a:off x="2812001" y="922810"/>
              <a:ext cx="6495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A7B94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Gotu" pitchFamily="2" charset="0"/>
                </a:rPr>
                <a:t>Fall 2021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C468D88-94B4-6A4C-883F-244975A51683}"/>
              </a:ext>
            </a:extLst>
          </p:cNvPr>
          <p:cNvSpPr txBox="1"/>
          <p:nvPr/>
        </p:nvSpPr>
        <p:spPr>
          <a:xfrm>
            <a:off x="774984" y="1173704"/>
            <a:ext cx="412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Linear Algebra in </a:t>
            </a:r>
            <a:r>
              <a:rPr lang="en-US" sz="2000" dirty="0">
                <a:solidFill>
                  <a:srgbClr val="A7B94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Machine Learning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3DAE5B-C8CD-A149-AAFF-31D63AA445EF}"/>
              </a:ext>
            </a:extLst>
          </p:cNvPr>
          <p:cNvSpPr txBox="1"/>
          <p:nvPr/>
        </p:nvSpPr>
        <p:spPr>
          <a:xfrm>
            <a:off x="774984" y="1828234"/>
            <a:ext cx="3443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boto Light" panose="02000000000000000000" pitchFamily="2" charset="0"/>
                <a:ea typeface="Roboto Light" panose="02000000000000000000" pitchFamily="2" charset="0"/>
              </a:rPr>
              <a:t>2. Regularization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90C11-ACFA-C149-8C83-39DF02E79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751" y="4442821"/>
            <a:ext cx="6690496" cy="1690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C234EF-1884-9349-A374-2631BE25F165}"/>
              </a:ext>
            </a:extLst>
          </p:cNvPr>
          <p:cNvSpPr txBox="1"/>
          <p:nvPr/>
        </p:nvSpPr>
        <p:spPr>
          <a:xfrm>
            <a:off x="774983" y="2583078"/>
            <a:ext cx="8251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Regularization is a very important concept in data science. It’s a technique we use to prevent models from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overfitting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 Regularization is actually another application of the 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Norm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42AB1-C7E3-E64D-83F2-5A7F5832E923}"/>
              </a:ext>
            </a:extLst>
          </p:cNvPr>
          <p:cNvSpPr txBox="1"/>
          <p:nvPr/>
        </p:nvSpPr>
        <p:spPr>
          <a:xfrm>
            <a:off x="1394415" y="3295168"/>
            <a:ext cx="4618572" cy="789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L1 regularization used with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Lasso Regression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L2 regularization used with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Ridge Regression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87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1742</TotalTime>
  <Words>604</Words>
  <Application>Microsoft Macintosh PowerPoint</Application>
  <PresentationFormat>On-screen Show (4:3)</PresentationFormat>
  <Paragraphs>155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Avenir Next Condensed Medium</vt:lpstr>
      <vt:lpstr>Calibri</vt:lpstr>
      <vt:lpstr>Calibri Light</vt:lpstr>
      <vt:lpstr>Cambria Math</vt:lpstr>
      <vt:lpstr>Roboto</vt:lpstr>
      <vt:lpstr>Roboto Light</vt:lpstr>
      <vt:lpstr>Roboto Medium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73</cp:revision>
  <dcterms:created xsi:type="dcterms:W3CDTF">2021-09-21T09:59:19Z</dcterms:created>
  <dcterms:modified xsi:type="dcterms:W3CDTF">2021-11-09T18:55:12Z</dcterms:modified>
</cp:coreProperties>
</file>