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00d37729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0d37729a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0d3772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0d37729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0d37729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0d37729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d37729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 Welcome to the Heart Basement</a:t>
            </a:r>
            <a:endParaRPr/>
          </a:p>
        </p:txBody>
      </p:sp>
      <p:sp>
        <p:nvSpPr>
          <p:cNvPr id="56" name="Google Shape;56;p13"/>
          <p:cNvSpPr txBox="1">
            <a:spLocks noGrp="1"/>
          </p:cNvSpPr>
          <p:nvPr>
            <p:ph type="body" idx="1"/>
          </p:nvPr>
        </p:nvSpPr>
        <p:spPr>
          <a:xfrm>
            <a:off x="311700" y="1152475"/>
            <a:ext cx="5511900" cy="4075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You are about to play a game in which you will think about practical ways to get the water out of your flooded basement, throughout the game, we will pause and make some changes to the terminology (to medical/pharmacological/physiological terms) and by analogy demonstrate how these principles that you are already familiar with apply to the treatment of heart failure. So, lets begin:</a:t>
            </a:r>
            <a:endParaRPr sz="1200">
              <a:solidFill>
                <a:schemeClr val="dk1"/>
              </a:solidFill>
            </a:endParaRPr>
          </a:p>
          <a:p>
            <a:pPr marL="0" lvl="0" indent="0" algn="l" rtl="0">
              <a:spcBef>
                <a:spcPts val="1200"/>
              </a:spcBef>
              <a:spcAft>
                <a:spcPts val="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200">
              <a:solidFill>
                <a:schemeClr val="dk1"/>
              </a:solidFill>
            </a:endParaRPr>
          </a:p>
          <a:p>
            <a:pPr marL="0" lvl="0" indent="0" algn="l" rtl="0">
              <a:spcBef>
                <a:spcPts val="1200"/>
              </a:spcBef>
              <a:spcAft>
                <a:spcPts val="1200"/>
              </a:spcAft>
              <a:buNone/>
            </a:pPr>
            <a:r>
              <a:rPr lang="en" sz="1200">
                <a:solidFill>
                  <a:schemeClr val="dk1"/>
                </a:solidFill>
              </a:rPr>
              <a:t>In the next slide, we will focus on the heart.</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35650" y="401900"/>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Chapter 9: End of Game</a:t>
            </a:r>
            <a:endParaRPr dirty="0"/>
          </a:p>
        </p:txBody>
      </p:sp>
      <p:sp>
        <p:nvSpPr>
          <p:cNvPr id="118" name="Google Shape;118;p22"/>
          <p:cNvSpPr txBox="1">
            <a:spLocks noGrp="1"/>
          </p:cNvSpPr>
          <p:nvPr>
            <p:ph type="body" idx="1"/>
          </p:nvPr>
        </p:nvSpPr>
        <p:spPr>
          <a:xfrm>
            <a:off x="117850" y="1017500"/>
            <a:ext cx="8956200" cy="46104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tx1"/>
                </a:solidFill>
              </a:rPr>
              <a:t>Through our Flooded Basement, we hope to have provided you with some of the thought processes used in the treatment of heart failure. Some of the “common sense” you applied to pumping the water from the basement are similar to principles in treatment of heart failure. Some of these include:</a:t>
            </a:r>
            <a:endParaRPr sz="1600" dirty="0">
              <a:solidFill>
                <a:schemeClr val="tx1"/>
              </a:solidFill>
            </a:endParaRPr>
          </a:p>
          <a:p>
            <a:pPr marL="0" lvl="0" indent="0" algn="l" rtl="0">
              <a:spcBef>
                <a:spcPts val="1200"/>
              </a:spcBef>
              <a:spcAft>
                <a:spcPts val="0"/>
              </a:spcAft>
              <a:buNone/>
            </a:pPr>
            <a:r>
              <a:rPr lang="en" sz="1600" dirty="0">
                <a:solidFill>
                  <a:schemeClr val="tx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New House is a cardiac transplant. Other things cardiologist may consider include valvular abnormalities and rhythm problems which if correctable may improve cardiac function. In addition there are some other medications which can help which include diuretics (increase urination) and nitrates (to improve blood flow to the heart muscle to improve contractility and cardiac output.</a:t>
            </a:r>
            <a:endParaRPr sz="1600" dirty="0">
              <a:solidFill>
                <a:schemeClr val="tx1"/>
              </a:solidFill>
            </a:endParaRPr>
          </a:p>
          <a:p>
            <a:pPr marL="0" lvl="0" indent="0" algn="l" rtl="0">
              <a:spcBef>
                <a:spcPts val="1200"/>
              </a:spcBef>
              <a:spcAft>
                <a:spcPts val="1200"/>
              </a:spcAft>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6900" y="4450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1: Get Pump (Heart) from Hardware Store</a:t>
            </a:r>
            <a:endParaRPr/>
          </a:p>
        </p:txBody>
      </p:sp>
      <p:sp>
        <p:nvSpPr>
          <p:cNvPr id="62" name="Google Shape;62;p14"/>
          <p:cNvSpPr txBox="1">
            <a:spLocks noGrp="1"/>
          </p:cNvSpPr>
          <p:nvPr>
            <p:ph type="body" idx="1"/>
          </p:nvPr>
        </p:nvSpPr>
        <p:spPr>
          <a:xfrm>
            <a:off x="320200" y="1145750"/>
            <a:ext cx="5054400" cy="3039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63" name="Google Shape;63;p14"/>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64" name="Google Shape;64;p14"/>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36225" y="445025"/>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2: Try New Parts (Improve Cardiac Function)</a:t>
            </a:r>
            <a:endParaRPr/>
          </a:p>
        </p:txBody>
      </p:sp>
      <p:sp>
        <p:nvSpPr>
          <p:cNvPr id="70" name="Google Shape;70;p15"/>
          <p:cNvSpPr txBox="1">
            <a:spLocks noGrp="1"/>
          </p:cNvSpPr>
          <p:nvPr>
            <p:ph type="body" idx="1"/>
          </p:nvPr>
        </p:nvSpPr>
        <p:spPr>
          <a:xfrm>
            <a:off x="0" y="1153450"/>
            <a:ext cx="5779800" cy="2616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rPr>
              <a:t>So, the longer handle increases stroke volume and if you pump at an adequate rate (say 70 beats / min or pump cycles per min) with the longer handle you have improved the output as opposed using to the shorter handle. </a:t>
            </a:r>
            <a:endParaRPr sz="1000">
              <a:solidFill>
                <a:schemeClr val="dk1"/>
              </a:solidFill>
            </a:endParaRPr>
          </a:p>
          <a:p>
            <a:pPr marL="0" lvl="0" indent="0" algn="l" rtl="0">
              <a:spcBef>
                <a:spcPts val="1200"/>
              </a:spcBef>
              <a:spcAft>
                <a:spcPts val="1200"/>
              </a:spcAft>
              <a:buNone/>
            </a:pPr>
            <a:r>
              <a:rPr lang="en" sz="1000">
                <a:solidFill>
                  <a:schemeClr val="dk1"/>
                </a:solidFill>
              </a:rPr>
              <a:t>Now, 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000">
              <a:solidFill>
                <a:schemeClr val="dk1"/>
              </a:solidFill>
            </a:endParaRPr>
          </a:p>
        </p:txBody>
      </p:sp>
      <p:sp>
        <p:nvSpPr>
          <p:cNvPr id="71" name="Google Shape;71;p15"/>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2" name="Google Shape;72;p15"/>
          <p:cNvPicPr preferRelativeResize="0"/>
          <p:nvPr/>
        </p:nvPicPr>
        <p:blipFill rotWithShape="1">
          <a:blip r:embed="rId3">
            <a:alphaModFix/>
          </a:blip>
          <a:srcRect l="10704" r="10237" b="6838"/>
          <a:stretch/>
        </p:blipFill>
        <p:spPr>
          <a:xfrm>
            <a:off x="5719375" y="1262600"/>
            <a:ext cx="3373526" cy="2236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3: Recruit Muscle</a:t>
            </a:r>
            <a:endParaRPr/>
          </a:p>
        </p:txBody>
      </p:sp>
      <p:sp>
        <p:nvSpPr>
          <p:cNvPr id="78" name="Google Shape;78;p16"/>
          <p:cNvSpPr txBox="1">
            <a:spLocks noGrp="1"/>
          </p:cNvSpPr>
          <p:nvPr>
            <p:ph type="body" idx="1"/>
          </p:nvPr>
        </p:nvSpPr>
        <p:spPr>
          <a:xfrm>
            <a:off x="311700" y="1152475"/>
            <a:ext cx="85206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sz="12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84" name="Google Shape;84;p17"/>
          <p:cNvSpPr txBox="1">
            <a:spLocks noGrp="1"/>
          </p:cNvSpPr>
          <p:nvPr>
            <p:ph type="body" idx="1"/>
          </p:nvPr>
        </p:nvSpPr>
        <p:spPr>
          <a:xfrm>
            <a:off x="311700" y="1152475"/>
            <a:ext cx="42603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encourages him to stay around and help us. This is the recruitment of and improvement in cardiac muscle function in the medical world. Physiologically the heart follows the Starling curve and it helps to explain some of the treatments which are similar in many ways to the things you are doing to get the water out of the basement.</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4724400" y="1213025"/>
            <a:ext cx="4267200" cy="2400300"/>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71425" y="409050"/>
            <a:ext cx="43914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Chapter 5: Second Flood</a:t>
            </a:r>
            <a:endParaRPr/>
          </a:p>
        </p:txBody>
      </p:sp>
      <p:sp>
        <p:nvSpPr>
          <p:cNvPr id="91" name="Google Shape;91;p18"/>
          <p:cNvSpPr txBox="1">
            <a:spLocks noGrp="1"/>
          </p:cNvSpPr>
          <p:nvPr>
            <p:ph type="body" idx="1"/>
          </p:nvPr>
        </p:nvSpPr>
        <p:spPr>
          <a:xfrm>
            <a:off x="81075" y="1070050"/>
            <a:ext cx="5577300" cy="2918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So, the basement is full of water. We have talked about some of the things you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Here are some of the drugs used to treat heart failure.</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5715025" y="165450"/>
            <a:ext cx="3307375" cy="365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Order Electric Pump</a:t>
            </a:r>
            <a:endParaRPr/>
          </a:p>
        </p:txBody>
      </p:sp>
      <p:sp>
        <p:nvSpPr>
          <p:cNvPr id="98" name="Google Shape;98;p19"/>
          <p:cNvSpPr txBox="1">
            <a:spLocks noGrp="1"/>
          </p:cNvSpPr>
          <p:nvPr>
            <p:ph type="body" idx="1"/>
          </p:nvPr>
        </p:nvSpPr>
        <p:spPr>
          <a:xfrm>
            <a:off x="311700" y="1152475"/>
            <a:ext cx="5350200" cy="2918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to our bilge pump to improve the efficiency. The “longer handle” is to increase Stroke Volume (Cardiac Output = Stroke Volume x Heart Rate). We have recruited more muscle (our Friend Tony) and we have corrected valve problems in our pump (fixed the leak), and used a larger diameter hose (reduced the afterload). These are all things your cardiologist would be doing to improve your heart function if you had heart failure. But it is not enough, so you go back to the hardware store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661900" y="1213025"/>
            <a:ext cx="3329700" cy="2575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Fix Electric Pump</a:t>
            </a:r>
            <a:endParaRPr/>
          </a:p>
        </p:txBody>
      </p:sp>
      <p:sp>
        <p:nvSpPr>
          <p:cNvPr id="105" name="Google Shape;105;p20"/>
          <p:cNvSpPr txBox="1"/>
          <p:nvPr/>
        </p:nvSpPr>
        <p:spPr>
          <a:xfrm>
            <a:off x="311700" y="1106825"/>
            <a:ext cx="3522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LVAD (Left Ventricular Assist Device) is an electric pump. Just like the natural heart, we need to have it functioning properly and efficiently. It is sometimes referred to as a bridge to transplantation. In our game, the transplantation would be a new house which you may have seen the “For Sale” sign on that house on the top of the hill in your trips to the Hardware Store. A Heart Transplant would be the final treatment for Heart Failure.</a:t>
            </a:r>
            <a:endParaRPr/>
          </a:p>
        </p:txBody>
      </p:sp>
      <p:pic>
        <p:nvPicPr>
          <p:cNvPr id="106" name="Google Shape;106;p20"/>
          <p:cNvPicPr preferRelativeResize="0"/>
          <p:nvPr/>
        </p:nvPicPr>
        <p:blipFill>
          <a:blip r:embed="rId3">
            <a:alphaModFix/>
          </a:blip>
          <a:stretch>
            <a:fillRect/>
          </a:stretch>
        </p:blipFill>
        <p:spPr>
          <a:xfrm>
            <a:off x="3925500" y="1143025"/>
            <a:ext cx="4952625" cy="261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8: Buy a New House</a:t>
            </a:r>
            <a:endParaRPr/>
          </a:p>
        </p:txBody>
      </p:sp>
      <p:sp>
        <p:nvSpPr>
          <p:cNvPr id="112" name="Google Shape;112;p21"/>
          <p:cNvSpPr txBox="1">
            <a:spLocks noGrp="1"/>
          </p:cNvSpPr>
          <p:nvPr>
            <p:ph type="body" idx="1"/>
          </p:nvPr>
        </p:nvSpPr>
        <p:spPr>
          <a:xfrm>
            <a:off x="198200" y="1166025"/>
            <a:ext cx="5743800" cy="257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solidFill>
                  <a:schemeClr val="tx1"/>
                </a:solidFill>
              </a:rPr>
              <a:t>The LVAD (or electric pump) used to treat heart failure is sometimes referred to as a “Bridge to Transplantation”. Heart transplants while more common now are major surgical procedures with many challenges post-operatively including the body’s immune system rejecting the transplanted heart. In our game, the concept of a heart transplant was represented by our character’s option to buy the other house (on the top of the hill).</a:t>
            </a:r>
            <a:r>
              <a:rPr lang="en" dirty="0">
                <a:solidFill>
                  <a:schemeClr val="tx1"/>
                </a:solidFill>
              </a:rPr>
              <a:t> </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1828</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Intro: Welcome to the Heart Basement</vt:lpstr>
      <vt:lpstr>Chapt 1: Get Pump (Heart) from Hardware Store</vt:lpstr>
      <vt:lpstr>Chapt 2: Try New Parts (Improve Cardiac Function)</vt:lpstr>
      <vt:lpstr>Chapter 3: Recruit Muscle</vt:lpstr>
      <vt:lpstr>Chapter 4: Order Pizza &amp; Beer</vt:lpstr>
      <vt:lpstr>Chapter 5: Second Flood</vt:lpstr>
      <vt:lpstr>Chapter 6:  Order Electric Pump</vt:lpstr>
      <vt:lpstr>Chapter 7:  Fix Electric Pump</vt:lpstr>
      <vt:lpstr>Chapter 8: Buy a New House</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Welcome to the Heart Basement</dc:title>
  <dc:creator>Luke Kaicher</dc:creator>
  <cp:lastModifiedBy>Luke Kaicher</cp:lastModifiedBy>
  <cp:revision>2</cp:revision>
  <dcterms:modified xsi:type="dcterms:W3CDTF">2023-07-22T14:51:47Z</dcterms:modified>
</cp:coreProperties>
</file>