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00d37729a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00d37729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0d37729a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0d37729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0d37729a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0d37729a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00d37729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00d37729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0d37729a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0d37729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00d37729a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00d37729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0d37729a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0d37729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0d37729a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0d37729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0d37729a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0d37729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d37729a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d37729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336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387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Intro: Welcome to the Heart Basement</a:t>
            </a:r>
            <a:endParaRPr/>
          </a:p>
        </p:txBody>
      </p:sp>
      <p:sp>
        <p:nvSpPr>
          <p:cNvPr id="56" name="Google Shape;56;p13"/>
          <p:cNvSpPr txBox="1">
            <a:spLocks noGrp="1"/>
          </p:cNvSpPr>
          <p:nvPr>
            <p:ph type="body" idx="1"/>
          </p:nvPr>
        </p:nvSpPr>
        <p:spPr>
          <a:xfrm>
            <a:off x="147250" y="1126150"/>
            <a:ext cx="5614500" cy="4075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You are about to play a game in which you will think about practical ways to get the water out of your flooded basement, throughout the game, we will pause and make some changes to the terminology (to medical/pharmacological/physiological terms) and by analogy demonstrate how these principles that you are already familiar with apply to the treatment of heart failure. So, lets begin:</a:t>
            </a:r>
            <a:endParaRPr sz="1200">
              <a:solidFill>
                <a:schemeClr val="dk1"/>
              </a:solidFill>
            </a:endParaRPr>
          </a:p>
          <a:p>
            <a:pPr marL="0" lvl="0" indent="0" algn="l" rtl="0">
              <a:spcBef>
                <a:spcPts val="1200"/>
              </a:spcBef>
              <a:spcAft>
                <a:spcPts val="0"/>
              </a:spcAft>
              <a:buNone/>
            </a:pPr>
            <a:r>
              <a:rPr lang="en" sz="12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sz="1200">
              <a:solidFill>
                <a:schemeClr val="dk1"/>
              </a:solidFill>
            </a:endParaRPr>
          </a:p>
          <a:p>
            <a:pPr marL="0" lvl="0" indent="0" algn="l" rtl="0">
              <a:spcBef>
                <a:spcPts val="1200"/>
              </a:spcBef>
              <a:spcAft>
                <a:spcPts val="1200"/>
              </a:spcAft>
              <a:buNone/>
            </a:pPr>
            <a:r>
              <a:rPr lang="en" sz="1200">
                <a:solidFill>
                  <a:schemeClr val="dk1"/>
                </a:solidFill>
              </a:rPr>
              <a:t>In the next slide, we will focus on the heart.</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914250" y="453850"/>
            <a:ext cx="68868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9: End of Game</a:t>
            </a:r>
            <a:endParaRPr/>
          </a:p>
        </p:txBody>
      </p:sp>
      <p:sp>
        <p:nvSpPr>
          <p:cNvPr id="118" name="Google Shape;118;p22"/>
          <p:cNvSpPr txBox="1">
            <a:spLocks noGrp="1"/>
          </p:cNvSpPr>
          <p:nvPr>
            <p:ph type="body" idx="1"/>
          </p:nvPr>
        </p:nvSpPr>
        <p:spPr>
          <a:xfrm>
            <a:off x="71825" y="1210200"/>
            <a:ext cx="5703000" cy="39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Through our Flooded Basement, we hope to have provided you with some of the thought processes drugs and therapies used in the treatment of heart failure. Some of the “common sense” you applied to pumping the water from the basement are similar to principles in treatment of heart failure. Some of these include:</a:t>
            </a:r>
            <a:endParaRPr sz="1200"/>
          </a:p>
          <a:p>
            <a:pPr marL="0" lvl="0" indent="0" algn="l" rtl="0">
              <a:spcBef>
                <a:spcPts val="1200"/>
              </a:spcBef>
              <a:spcAft>
                <a:spcPts val="0"/>
              </a:spcAft>
              <a:buNone/>
            </a:pPr>
            <a:r>
              <a:rPr lang="en" sz="1200"/>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a:p>
          <a:p>
            <a:pPr marL="0" lvl="0" indent="0" algn="l" rtl="0">
              <a:spcBef>
                <a:spcPts val="1200"/>
              </a:spcBef>
              <a:spcAft>
                <a:spcPts val="1200"/>
              </a:spcAft>
              <a:buNone/>
            </a:pP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46900" y="445025"/>
            <a:ext cx="86757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 1: Get Pump (Heart) from Hardware Store</a:t>
            </a:r>
            <a:endParaRPr/>
          </a:p>
        </p:txBody>
      </p:sp>
      <p:sp>
        <p:nvSpPr>
          <p:cNvPr id="62" name="Google Shape;62;p14"/>
          <p:cNvSpPr txBox="1">
            <a:spLocks noGrp="1"/>
          </p:cNvSpPr>
          <p:nvPr>
            <p:ph type="body" idx="1"/>
          </p:nvPr>
        </p:nvSpPr>
        <p:spPr>
          <a:xfrm>
            <a:off x="320200" y="1145750"/>
            <a:ext cx="5054400" cy="3039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“The Pump” you get from the Hardware Store (or in our medical analogy, the medical supply store, drug store, etc) is analogous to the Heart. Realize the heart is a pump. It is designed to pump blood/oxygen to meet the metabolic demands of the body. Now, let us consider the definition of Heart Failure - Heart Failure is the inability of the heart to provide (pump) enough blood to meet the needs of the body. The objective measure of how well the is working is the CARDIAC OUTPUT. The Cardiac Output is the Product of the Stroke Volume (how much blood the heart pumps with each beat) multiplied by the heart rate (beats/minute). 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sz="1100">
              <a:solidFill>
                <a:schemeClr val="dk1"/>
              </a:solidFill>
            </a:endParaRPr>
          </a:p>
          <a:p>
            <a:pPr marL="0" lvl="0" indent="0" algn="l" rtl="0">
              <a:spcBef>
                <a:spcPts val="1200"/>
              </a:spcBef>
              <a:spcAft>
                <a:spcPts val="1200"/>
              </a:spcAft>
              <a:buNone/>
            </a:pPr>
            <a:endParaRPr sz="1100">
              <a:solidFill>
                <a:schemeClr val="dk1"/>
              </a:solidFill>
            </a:endParaRPr>
          </a:p>
        </p:txBody>
      </p:sp>
      <p:pic>
        <p:nvPicPr>
          <p:cNvPr id="63" name="Google Shape;63;p14"/>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64" name="Google Shape;64;p14"/>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dist="95250" dir="18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36225" y="445025"/>
            <a:ext cx="88290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 2: Try New Parts (Improve Cardiac Function)</a:t>
            </a:r>
            <a:endParaRPr/>
          </a:p>
        </p:txBody>
      </p:sp>
      <p:sp>
        <p:nvSpPr>
          <p:cNvPr id="70" name="Google Shape;70;p15"/>
          <p:cNvSpPr txBox="1">
            <a:spLocks noGrp="1"/>
          </p:cNvSpPr>
          <p:nvPr>
            <p:ph type="body" idx="1"/>
          </p:nvPr>
        </p:nvSpPr>
        <p:spPr>
          <a:xfrm>
            <a:off x="0" y="1153450"/>
            <a:ext cx="5196000" cy="3428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So, the longer handle increases stroke volume and if you pump at an adequate rate (say 70 beats / min or pump cycles per min) with the longer handle you have improved the output as opposed using to the shorter handle. </a:t>
            </a:r>
            <a:endParaRPr sz="1100">
              <a:solidFill>
                <a:schemeClr val="dk1"/>
              </a:solidFill>
            </a:endParaRPr>
          </a:p>
          <a:p>
            <a:pPr marL="0" lvl="0" indent="0" algn="l" rtl="0">
              <a:spcBef>
                <a:spcPts val="1200"/>
              </a:spcBef>
              <a:spcAft>
                <a:spcPts val="1200"/>
              </a:spcAft>
              <a:buNone/>
            </a:pPr>
            <a:r>
              <a:rPr lang="en" sz="1100">
                <a:solidFill>
                  <a:schemeClr val="dk1"/>
                </a:solidFill>
              </a:rPr>
              <a:t>Now, you may have also purchased the larger diameter (larger circle) hose at the hardware store. This is physiologically like giving some medication (a vasodilator) which will decrease what is called "afterload". Afterload is the resistance the heart must pump against. So, decreasing the afterload (getting a larger diameter hose) decreases the work of the heart. If you pump water through a 1 inch diameter garden hose, it will be easier than trying to pump the same amount of water through a ¼ inch diameter drinking straw. 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sz="1100">
              <a:solidFill>
                <a:schemeClr val="dk1"/>
              </a:solidFill>
            </a:endParaRPr>
          </a:p>
        </p:txBody>
      </p:sp>
      <p:sp>
        <p:nvSpPr>
          <p:cNvPr id="71" name="Google Shape;71;p15"/>
          <p:cNvSpPr txBox="1"/>
          <p:nvPr/>
        </p:nvSpPr>
        <p:spPr>
          <a:xfrm rot="10800000" flipH="1">
            <a:off x="7747700" y="3212225"/>
            <a:ext cx="1345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highlight>
                <a:srgbClr val="FFFFFF"/>
              </a:highlight>
            </a:endParaRPr>
          </a:p>
        </p:txBody>
      </p:sp>
      <p:pic>
        <p:nvPicPr>
          <p:cNvPr id="72" name="Google Shape;72;p15"/>
          <p:cNvPicPr preferRelativeResize="0"/>
          <p:nvPr/>
        </p:nvPicPr>
        <p:blipFill rotWithShape="1">
          <a:blip r:embed="rId3">
            <a:alphaModFix/>
          </a:blip>
          <a:srcRect l="10704" r="10237" b="6838"/>
          <a:stretch/>
        </p:blipFill>
        <p:spPr>
          <a:xfrm>
            <a:off x="5123400" y="1262600"/>
            <a:ext cx="3969501" cy="3319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3: Recruit Muscle</a:t>
            </a:r>
            <a:endParaRPr/>
          </a:p>
        </p:txBody>
      </p:sp>
      <p:sp>
        <p:nvSpPr>
          <p:cNvPr id="78" name="Google Shape;78;p16"/>
          <p:cNvSpPr txBox="1">
            <a:spLocks noGrp="1"/>
          </p:cNvSpPr>
          <p:nvPr>
            <p:ph type="body" idx="1"/>
          </p:nvPr>
        </p:nvSpPr>
        <p:spPr>
          <a:xfrm>
            <a:off x="311700" y="1152475"/>
            <a:ext cx="8520600" cy="2281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sz="12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5600"/>
          </a:xfrm>
          <a:prstGeom prst="rect">
            <a:avLst/>
          </a:prstGeom>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Chapter 4: Order Pizza &amp; Beer</a:t>
            </a:r>
            <a:endParaRPr/>
          </a:p>
        </p:txBody>
      </p:sp>
      <p:sp>
        <p:nvSpPr>
          <p:cNvPr id="84" name="Google Shape;84;p17"/>
          <p:cNvSpPr txBox="1">
            <a:spLocks noGrp="1"/>
          </p:cNvSpPr>
          <p:nvPr>
            <p:ph type="body" idx="1"/>
          </p:nvPr>
        </p:nvSpPr>
        <p:spPr>
          <a:xfrm>
            <a:off x="311700" y="1152475"/>
            <a:ext cx="3917700" cy="39804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The Pizza and Beer can be equated to the Digoxin (and other medications like diuretics - HCTZ) which improve the heart muscle’s ability to pump. So, if we consider our friend Tony to be the muscle, the pizza and beer is like the Digoxin and HCTZ which further aids him to pump more efficiently (the Digoxin allows him to have “increased strength”) while the HCTZ is like you grabbing the bucket to get rid of additional water while he works on the pump. This is the recruitment of and improvement in cardiac muscle function in the medical world. Physiologically the heart follows what is called the Starling curve and it helps to explain some of the treatments which are similar in many ways to the things you are doing to get the water out of the basement. The heart is in a unique situation since the heart literally has to pump all the blood in the system (or the blood that is returned to it through the cardiovascular system).</a:t>
            </a:r>
            <a:endParaRPr sz="1200">
              <a:solidFill>
                <a:schemeClr val="dk1"/>
              </a:solidFill>
            </a:endParaRPr>
          </a:p>
        </p:txBody>
      </p:sp>
      <p:pic>
        <p:nvPicPr>
          <p:cNvPr id="85" name="Google Shape;85;p17"/>
          <p:cNvPicPr preferRelativeResize="0"/>
          <p:nvPr/>
        </p:nvPicPr>
        <p:blipFill>
          <a:blip r:embed="rId3">
            <a:alphaModFix/>
          </a:blip>
          <a:stretch>
            <a:fillRect/>
          </a:stretch>
        </p:blipFill>
        <p:spPr>
          <a:xfrm>
            <a:off x="4229400" y="1213025"/>
            <a:ext cx="4762202" cy="3739725"/>
          </a:xfrm>
          <a:prstGeom prst="rect">
            <a:avLst/>
          </a:prstGeom>
          <a:noFill/>
          <a:ln>
            <a:noFill/>
          </a:ln>
          <a:effectLst>
            <a:outerShdw blurRad="57150" dist="95250" dir="3180000" algn="bl" rotWithShape="0">
              <a:srgbClr val="000000">
                <a:alpha val="3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71425" y="409050"/>
            <a:ext cx="7113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Chapter 5: The Second Flood</a:t>
            </a:r>
            <a:endParaRPr/>
          </a:p>
        </p:txBody>
      </p:sp>
      <p:sp>
        <p:nvSpPr>
          <p:cNvPr id="91" name="Google Shape;91;p18"/>
          <p:cNvSpPr txBox="1">
            <a:spLocks noGrp="1"/>
          </p:cNvSpPr>
          <p:nvPr>
            <p:ph type="body" idx="1"/>
          </p:nvPr>
        </p:nvSpPr>
        <p:spPr>
          <a:xfrm>
            <a:off x="81075" y="1287100"/>
            <a:ext cx="5577300" cy="3343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So, the basement is full of water. We have talked about some of the things you can do to improve your ability to get the water out of the basement. And your logical thinking about pumping water out of the basement is being translated to similar things you can do to treat heart failure. So, now let’s look at our pump a bit more. You may have noticed some leaking around one of the valves in the pump and perhaps you are thinking about a larger diameter hose from the pump to the window. In the medical world, leaking (regurgitant) or narrowed (stenotic) heart valves can be a part of, or be the primary cause of heart failure. In addition, if you noticed an improvement in your ability to pump the water out of the basement with the larger diameter hose, this is similar to reducing “afterload” which is the resistance the heart must pump against. It is shown in the picture on the last slide. Here are some of the drugs used to treat heart failure. Not all drugs are appropriate for all patients so your cardiologist may not want to offer certain medications to you as they may be harmful to your heart or interact badly with other medications you take for other medical problems.</a:t>
            </a:r>
            <a:endParaRPr sz="1200">
              <a:solidFill>
                <a:schemeClr val="dk1"/>
              </a:solidFill>
            </a:endParaRPr>
          </a:p>
        </p:txBody>
      </p:sp>
      <p:pic>
        <p:nvPicPr>
          <p:cNvPr id="92" name="Google Shape;92;p18"/>
          <p:cNvPicPr preferRelativeResize="0"/>
          <p:nvPr/>
        </p:nvPicPr>
        <p:blipFill>
          <a:blip r:embed="rId3">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6:  Order Electric Pump</a:t>
            </a:r>
            <a:endParaRPr/>
          </a:p>
        </p:txBody>
      </p:sp>
      <p:sp>
        <p:nvSpPr>
          <p:cNvPr id="98" name="Google Shape;98;p19"/>
          <p:cNvSpPr txBox="1">
            <a:spLocks noGrp="1"/>
          </p:cNvSpPr>
          <p:nvPr>
            <p:ph type="body" idx="1"/>
          </p:nvPr>
        </p:nvSpPr>
        <p:spPr>
          <a:xfrm>
            <a:off x="180150" y="1152475"/>
            <a:ext cx="5350200" cy="37680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Now, as we are fighting to get the water out of the basement, we have made a number of adjustments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so you get on the phone and you now order up an electric pump. This will certainly help get the water out of the basement. Medically, in a similar 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99" name="Google Shape;99;p19"/>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7:  Fix Electric Pump</a:t>
            </a:r>
            <a:endParaRPr/>
          </a:p>
        </p:txBody>
      </p:sp>
      <p:sp>
        <p:nvSpPr>
          <p:cNvPr id="105" name="Google Shape;105;p20"/>
          <p:cNvSpPr txBox="1"/>
          <p:nvPr/>
        </p:nvSpPr>
        <p:spPr>
          <a:xfrm>
            <a:off x="171000" y="1106825"/>
            <a:ext cx="36633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LVAD (Left Ventricular Assist Device) is an electric pump. Just like the natural heart, we need to have it functioning properly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06" name="Google Shape;106;p20"/>
          <p:cNvPicPr preferRelativeResize="0"/>
          <p:nvPr/>
        </p:nvPicPr>
        <p:blipFill>
          <a:blip r:embed="rId3">
            <a:alphaModFix/>
          </a:blip>
          <a:stretch>
            <a:fillRect/>
          </a:stretch>
        </p:blipFill>
        <p:spPr>
          <a:xfrm>
            <a:off x="3925500" y="1300875"/>
            <a:ext cx="4952625" cy="321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8: Buy a New House</a:t>
            </a:r>
            <a:endParaRPr/>
          </a:p>
        </p:txBody>
      </p:sp>
      <p:sp>
        <p:nvSpPr>
          <p:cNvPr id="112" name="Google Shape;112;p21"/>
          <p:cNvSpPr txBox="1">
            <a:spLocks noGrp="1"/>
          </p:cNvSpPr>
          <p:nvPr>
            <p:ph type="body" idx="1"/>
          </p:nvPr>
        </p:nvSpPr>
        <p:spPr>
          <a:xfrm>
            <a:off x="198200" y="1166025"/>
            <a:ext cx="5576700" cy="257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The LVAD (or electric pump) which is used to treat heart failure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the other house (on the top of the hill).</a:t>
            </a:r>
            <a:r>
              <a:rPr lang="en"/>
              <a:t>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2084</Words>
  <Application>Microsoft Office PowerPoint</Application>
  <PresentationFormat>On-screen Show (16:9)</PresentationFormat>
  <Paragraphs>24</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Intro: Welcome to the Heart Basement</vt:lpstr>
      <vt:lpstr>Chapt 1: Get Pump (Heart) from Hardware Store</vt:lpstr>
      <vt:lpstr>Chapt 2: Try New Parts (Improve Cardiac Function)</vt:lpstr>
      <vt:lpstr>Chapter 3: Recruit Muscle</vt:lpstr>
      <vt:lpstr>Chapter 4: Order Pizza &amp; Beer</vt:lpstr>
      <vt:lpstr>Chapter 5: The Second Flood</vt:lpstr>
      <vt:lpstr>Chapter 6:  Order Electric Pump</vt:lpstr>
      <vt:lpstr>Chapter 7:  Fix Electric Pump</vt:lpstr>
      <vt:lpstr>Chapter 8: Buy a New House</vt:lpstr>
      <vt:lpstr>Chapter 9: End of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Welcome to the Heart Basement</dc:title>
  <cp:lastModifiedBy>Luke Kaicher</cp:lastModifiedBy>
  <cp:revision>1</cp:revision>
  <dcterms:modified xsi:type="dcterms:W3CDTF">2023-08-03T13:14:05Z</dcterms:modified>
</cp:coreProperties>
</file>