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ke Kaicher"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5-06T21:23:49.676" idx="1">
    <p:pos x="6000" y="0"/>
    <p:text>New</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5-06T21:22:27.195" idx="2">
    <p:pos x="6000" y="0"/>
    <p:text>Edited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05-06T22:17:27.982" idx="3">
    <p:pos x="6000" y="0"/>
    <p:text>Edited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4-05-06T22:17:39.448" idx="4">
    <p:pos x="6000" y="0"/>
    <p:text>Edited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4-05-06T21:23:01.978" idx="5">
    <p:pos x="6000" y="0"/>
    <p:text>Edited</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4-05-06T22:18:06.855" idx="6">
    <p:pos x="6000" y="0"/>
    <p:text>Edited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e0ef81a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ce0ef8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Heart Basement!</a:t>
            </a:r>
            <a:endParaRPr/>
          </a:p>
          <a:p>
            <a:pPr marL="0" lvl="0" indent="0" algn="l" rtl="0">
              <a:spcBef>
                <a:spcPts val="0"/>
              </a:spcBef>
              <a:spcAft>
                <a:spcPts val="0"/>
              </a:spcAft>
              <a:buNone/>
            </a:pPr>
            <a:endParaRPr/>
          </a:p>
          <a:p>
            <a:pPr marL="0" lvl="0" indent="0" algn="l" rtl="0">
              <a:spcBef>
                <a:spcPts val="0"/>
              </a:spcBef>
              <a:spcAft>
                <a:spcPts val="0"/>
              </a:spcAft>
              <a:buNone/>
            </a:pPr>
            <a:r>
              <a:rPr lang="en"/>
              <a:t>The Bucket is your heart, 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00d37729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0d37729a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Heart Basement!</a:t>
            </a:r>
            <a:endParaRPr/>
          </a:p>
          <a:p>
            <a:pPr marL="0" lvl="0" indent="0" algn="l" rtl="0">
              <a:spcBef>
                <a:spcPts val="0"/>
              </a:spcBef>
              <a:spcAft>
                <a:spcPts val="0"/>
              </a:spcAft>
              <a:buNone/>
            </a:pPr>
            <a:endParaRPr/>
          </a:p>
          <a:p>
            <a:pPr marL="0" lvl="0" indent="0" algn="l" rtl="0">
              <a:spcBef>
                <a:spcPts val="0"/>
              </a:spcBef>
              <a:spcAft>
                <a:spcPts val="0"/>
              </a:spcAft>
              <a:buNone/>
            </a:pPr>
            <a:r>
              <a:rPr lang="en"/>
              <a:t>The Bucket is your heart, 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0d37729a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0d37729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d37729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00d37729a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0d37729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d37729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0d37729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00d37729a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387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Introduction: Welcome to the Heart Basement</a:t>
            </a:r>
            <a:endParaRPr/>
          </a:p>
        </p:txBody>
      </p:sp>
      <p:sp>
        <p:nvSpPr>
          <p:cNvPr id="56" name="Google Shape;56;p13"/>
          <p:cNvSpPr txBox="1">
            <a:spLocks noGrp="1"/>
          </p:cNvSpPr>
          <p:nvPr>
            <p:ph type="body" idx="1"/>
          </p:nvPr>
        </p:nvSpPr>
        <p:spPr>
          <a:xfrm>
            <a:off x="209800" y="1313950"/>
            <a:ext cx="5846700" cy="2924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rPr>
              <a:t>In this game, you will think about practical ways to get the water out of your flooded basement.</a:t>
            </a:r>
            <a:endParaRPr sz="2000">
              <a:solidFill>
                <a:schemeClr val="dk1"/>
              </a:solidFill>
            </a:endParaRPr>
          </a:p>
          <a:p>
            <a:pPr marL="0" lvl="0" indent="0" algn="l" rtl="0">
              <a:spcBef>
                <a:spcPts val="1200"/>
              </a:spcBef>
              <a:spcAft>
                <a:spcPts val="0"/>
              </a:spcAft>
              <a:buNone/>
            </a:pPr>
            <a:r>
              <a:rPr lang="en" sz="2000">
                <a:solidFill>
                  <a:schemeClr val="dk1"/>
                </a:solidFill>
              </a:rPr>
              <a:t>By analogy, we will demonstrate how familiar principles apply to the treatment of heart failure. </a:t>
            </a:r>
            <a:endParaRPr sz="2000">
              <a:solidFill>
                <a:schemeClr val="dk1"/>
              </a:solidFill>
            </a:endParaRPr>
          </a:p>
          <a:p>
            <a:pPr marL="0" lvl="0" indent="0" algn="l" rtl="0">
              <a:spcBef>
                <a:spcPts val="1200"/>
              </a:spcBef>
              <a:spcAft>
                <a:spcPts val="1200"/>
              </a:spcAft>
              <a:buNone/>
            </a:pPr>
            <a:r>
              <a:rPr lang="en" sz="2000">
                <a:solidFill>
                  <a:schemeClr val="dk1"/>
                </a:solidFill>
              </a:rPr>
              <a:t>At the end of each chapter, we will introduce medical, pharmacological, and physiological terms which correspond to the events that occured.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615523"/>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Chapter 8: Use Electric Pump </a:t>
            </a:r>
            <a:endParaRPr dirty="0"/>
          </a:p>
        </p:txBody>
      </p:sp>
      <p:sp>
        <p:nvSpPr>
          <p:cNvPr id="121" name="Google Shape;121;p22"/>
          <p:cNvSpPr txBox="1">
            <a:spLocks noGrp="1"/>
          </p:cNvSpPr>
          <p:nvPr>
            <p:ph type="body" idx="1"/>
          </p:nvPr>
        </p:nvSpPr>
        <p:spPr>
          <a:xfrm>
            <a:off x="198199" y="1166025"/>
            <a:ext cx="5638057" cy="3366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dirty="0">
                <a:solidFill>
                  <a:schemeClr val="dk1"/>
                </a:solidFill>
              </a:rPr>
              <a:t> </a:t>
            </a: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914250" y="453850"/>
            <a:ext cx="68868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9: End of Game</a:t>
            </a:r>
            <a:endParaRPr/>
          </a:p>
        </p:txBody>
      </p:sp>
      <p:sp>
        <p:nvSpPr>
          <p:cNvPr id="127" name="Google Shape;127;p23"/>
          <p:cNvSpPr txBox="1">
            <a:spLocks noGrp="1"/>
          </p:cNvSpPr>
          <p:nvPr>
            <p:ph type="body" idx="1"/>
          </p:nvPr>
        </p:nvSpPr>
        <p:spPr>
          <a:xfrm>
            <a:off x="71825" y="1210200"/>
            <a:ext cx="5764432" cy="39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rPr>
              <a:t>Congratulations! Working 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Some of these include:</a:t>
            </a:r>
            <a:endParaRPr sz="1200" dirty="0">
              <a:solidFill>
                <a:schemeClr val="dk1"/>
              </a:solidFill>
            </a:endParaRPr>
          </a:p>
          <a:p>
            <a:pPr marL="0" lvl="0" indent="0" algn="l" rtl="0">
              <a:spcBef>
                <a:spcPts val="1200"/>
              </a:spcBef>
              <a:spcAft>
                <a:spcPts val="0"/>
              </a:spcAft>
              <a:buNone/>
            </a:pPr>
            <a:r>
              <a:rPr lang="en" sz="1200" dirty="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dirty="0">
              <a:solidFill>
                <a:schemeClr val="dk1"/>
              </a:solidFill>
            </a:endParaRPr>
          </a:p>
          <a:p>
            <a:pPr marL="0" lvl="0" indent="0" algn="l" rtl="0">
              <a:spcBef>
                <a:spcPts val="1200"/>
              </a:spcBef>
              <a:spcAft>
                <a:spcPts val="1200"/>
              </a:spcAft>
              <a:buNone/>
            </a:pP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0: Use the Bucket</a:t>
            </a:r>
            <a:endParaRPr/>
          </a:p>
        </p:txBody>
      </p:sp>
      <p:sp>
        <p:nvSpPr>
          <p:cNvPr id="62" name="Google Shape;62;p14"/>
          <p:cNvSpPr txBox="1">
            <a:spLocks noGrp="1"/>
          </p:cNvSpPr>
          <p:nvPr>
            <p:ph type="body" idx="1"/>
          </p:nvPr>
        </p:nvSpPr>
        <p:spPr>
          <a:xfrm>
            <a:off x="1300100" y="5325475"/>
            <a:ext cx="5614500" cy="2281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a:solidFill>
                <a:schemeClr val="dk1"/>
              </a:solidFill>
            </a:endParaRPr>
          </a:p>
        </p:txBody>
      </p:sp>
      <p:sp>
        <p:nvSpPr>
          <p:cNvPr id="63" name="Google Shape;63;p14"/>
          <p:cNvSpPr txBox="1"/>
          <p:nvPr/>
        </p:nvSpPr>
        <p:spPr>
          <a:xfrm>
            <a:off x="311700" y="1279775"/>
            <a:ext cx="5691300" cy="335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chemeClr val="dk1"/>
                </a:solidFill>
              </a:rPr>
              <a:t>The bucket is analogous to the kidney. </a:t>
            </a:r>
            <a:endParaRPr sz="2000">
              <a:solidFill>
                <a:schemeClr val="dk1"/>
              </a:solidFill>
            </a:endParaRPr>
          </a:p>
          <a:p>
            <a:pPr marL="0" lvl="0" indent="0" algn="l" rtl="0">
              <a:lnSpc>
                <a:spcPct val="115000"/>
              </a:lnSpc>
              <a:spcBef>
                <a:spcPts val="1000"/>
              </a:spcBef>
              <a:spcAft>
                <a:spcPts val="0"/>
              </a:spcAft>
              <a:buNone/>
            </a:pPr>
            <a:r>
              <a:rPr lang="en" sz="2000">
                <a:solidFill>
                  <a:schemeClr val="dk1"/>
                </a:solidFill>
              </a:rPr>
              <a:t>The kidney is overwhelmed while getting rid of water.  </a:t>
            </a:r>
            <a:endParaRPr sz="2000">
              <a:solidFill>
                <a:schemeClr val="dk1"/>
              </a:solidFill>
            </a:endParaRPr>
          </a:p>
          <a:p>
            <a:pPr marL="0" lvl="0" indent="0" algn="l" rtl="0">
              <a:lnSpc>
                <a:spcPct val="115000"/>
              </a:lnSpc>
              <a:spcBef>
                <a:spcPts val="1000"/>
              </a:spcBef>
              <a:spcAft>
                <a:spcPts val="0"/>
              </a:spcAft>
              <a:buNone/>
            </a:pPr>
            <a:r>
              <a:rPr lang="en" sz="2000">
                <a:solidFill>
                  <a:schemeClr val="dk1"/>
                </a:solidFill>
              </a:rPr>
              <a:t>When the heart fails, the kidney may retain water due to not seeing an adequate flow of blood. </a:t>
            </a:r>
            <a:endParaRPr sz="2000">
              <a:solidFill>
                <a:schemeClr val="dk1"/>
              </a:solidFill>
            </a:endParaRPr>
          </a:p>
          <a:p>
            <a:pPr marL="0" lvl="0" indent="0" algn="l" rtl="0">
              <a:lnSpc>
                <a:spcPct val="115000"/>
              </a:lnSpc>
              <a:spcBef>
                <a:spcPts val="1000"/>
              </a:spcBef>
              <a:spcAft>
                <a:spcPts val="1000"/>
              </a:spcAft>
              <a:buNone/>
            </a:pPr>
            <a:r>
              <a:rPr lang="en" sz="2000">
                <a:solidFill>
                  <a:schemeClr val="dk1"/>
                </a:solidFill>
              </a:rPr>
              <a:t>This causes fluid to build up, which leads to edema or swelling, and possibly shortness of breath and weight gain. </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46900" y="445025"/>
            <a:ext cx="86757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1: Use Pump from Hardware Store</a:t>
            </a:r>
            <a:endParaRPr/>
          </a:p>
        </p:txBody>
      </p:sp>
      <p:sp>
        <p:nvSpPr>
          <p:cNvPr id="69" name="Google Shape;69;p15"/>
          <p:cNvSpPr txBox="1">
            <a:spLocks noGrp="1"/>
          </p:cNvSpPr>
          <p:nvPr>
            <p:ph type="body" idx="1"/>
          </p:nvPr>
        </p:nvSpPr>
        <p:spPr>
          <a:xfrm>
            <a:off x="189775" y="1229200"/>
            <a:ext cx="5054400" cy="349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400">
                <a:solidFill>
                  <a:schemeClr val="dk1"/>
                </a:solidFill>
              </a:rPr>
              <a:t>The Pump you get from the Hardware Store is analogous to the Heart. </a:t>
            </a:r>
            <a:endParaRPr sz="1400">
              <a:solidFill>
                <a:schemeClr val="dk1"/>
              </a:solidFill>
            </a:endParaRPr>
          </a:p>
          <a:p>
            <a:pPr marL="0" lvl="0" indent="0" algn="l" rtl="0">
              <a:spcBef>
                <a:spcPts val="1200"/>
              </a:spcBef>
              <a:spcAft>
                <a:spcPts val="0"/>
              </a:spcAft>
              <a:buNone/>
            </a:pPr>
            <a:r>
              <a:rPr lang="en" sz="1400">
                <a:solidFill>
                  <a:schemeClr val="dk1"/>
                </a:solidFill>
              </a:rPr>
              <a:t>The heart is a pump, it is designed to pump oxygenated blood to meet the metabolic demands of the body. </a:t>
            </a:r>
            <a:endParaRPr sz="1400">
              <a:solidFill>
                <a:schemeClr val="dk1"/>
              </a:solidFill>
            </a:endParaRPr>
          </a:p>
          <a:p>
            <a:pPr marL="0" lvl="0" indent="0" algn="l" rtl="0">
              <a:spcBef>
                <a:spcPts val="1200"/>
              </a:spcBef>
              <a:spcAft>
                <a:spcPts val="0"/>
              </a:spcAft>
              <a:buNone/>
            </a:pPr>
            <a:r>
              <a:rPr lang="en" sz="1400">
                <a:solidFill>
                  <a:schemeClr val="dk1"/>
                </a:solidFill>
              </a:rPr>
              <a:t>Heart Failure is the inability of the heart to provide (pump) enough blood to meet the needs of the body. </a:t>
            </a:r>
            <a:endParaRPr sz="1400">
              <a:solidFill>
                <a:schemeClr val="dk1"/>
              </a:solidFill>
            </a:endParaRPr>
          </a:p>
          <a:p>
            <a:pPr marL="0" lvl="0" indent="0" algn="l" rtl="0">
              <a:spcBef>
                <a:spcPts val="1200"/>
              </a:spcBef>
              <a:spcAft>
                <a:spcPts val="0"/>
              </a:spcAft>
              <a:buNone/>
            </a:pPr>
            <a:r>
              <a:rPr lang="en" sz="1400">
                <a:solidFill>
                  <a:schemeClr val="dk1"/>
                </a:solidFill>
              </a:rPr>
              <a:t>The Cardiac Output is the objective measure of how well the heart is working. It is the Product of the Stroke Volume (how much blood the heart pumps with each beat) multiplied by the heart rate (beats/minute). </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pic>
        <p:nvPicPr>
          <p:cNvPr id="70" name="Google Shape;70;p15"/>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71" name="Google Shape;71;p15"/>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dist="95250" dir="180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36225" y="445025"/>
            <a:ext cx="88290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Chapter 2: Try New Parts</a:t>
            </a:r>
            <a:endParaRPr dirty="0"/>
          </a:p>
        </p:txBody>
      </p:sp>
      <p:sp>
        <p:nvSpPr>
          <p:cNvPr id="77" name="Google Shape;77;p16"/>
          <p:cNvSpPr txBox="1">
            <a:spLocks noGrp="1"/>
          </p:cNvSpPr>
          <p:nvPr>
            <p:ph type="body" idx="1"/>
          </p:nvPr>
        </p:nvSpPr>
        <p:spPr>
          <a:xfrm>
            <a:off x="-20875" y="1143350"/>
            <a:ext cx="5274000" cy="4083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400">
                <a:solidFill>
                  <a:schemeClr val="dk1"/>
                </a:solidFill>
              </a:rPr>
              <a:t>Trying the new parts on the pump is analogous to improving cardiac function.</a:t>
            </a:r>
            <a:endParaRPr sz="1400">
              <a:solidFill>
                <a:schemeClr val="dk1"/>
              </a:solidFill>
            </a:endParaRPr>
          </a:p>
          <a:p>
            <a:pPr marL="0" lvl="0" indent="0" algn="l" rtl="0">
              <a:spcBef>
                <a:spcPts val="1200"/>
              </a:spcBef>
              <a:spcAft>
                <a:spcPts val="0"/>
              </a:spcAft>
              <a:buNone/>
            </a:pPr>
            <a:r>
              <a:rPr lang="en" sz="1400">
                <a:solidFill>
                  <a:schemeClr val="dk1"/>
                </a:solidFill>
              </a:rPr>
              <a:t>The longer handle increases stroke volume, and if you pump at an adequate rate (say 70 beats / min ) with the longer handle, you have improved the output as opposed using to the shorter handle. </a:t>
            </a:r>
            <a:endParaRPr sz="1400">
              <a:solidFill>
                <a:schemeClr val="dk1"/>
              </a:solidFill>
            </a:endParaRPr>
          </a:p>
          <a:p>
            <a:pPr marL="0" lvl="0" indent="0" algn="l" rtl="0">
              <a:spcBef>
                <a:spcPts val="1200"/>
              </a:spcBef>
              <a:spcAft>
                <a:spcPts val="0"/>
              </a:spcAft>
              <a:buNone/>
            </a:pPr>
            <a:r>
              <a:rPr lang="en" sz="1400">
                <a:solidFill>
                  <a:schemeClr val="dk1"/>
                </a:solidFill>
              </a:rPr>
              <a:t>The larger diameter hose is physiologically equivalent to giving some vasodilator medication, which decreases "afterload", the resistance the heart must pump against. So, decreasing the afterload (by getting a larger diameter hose) decreases the work of the heart (pump).  If you pump water through a 1 inch diameter garden hose, it will be easier than trying to pump the same amount of water through a ¼ inch diameter drinking straw. </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
        <p:nvSpPr>
          <p:cNvPr id="78" name="Google Shape;78;p16"/>
          <p:cNvSpPr txBox="1"/>
          <p:nvPr/>
        </p:nvSpPr>
        <p:spPr>
          <a:xfrm rot="10800000" flipH="1">
            <a:off x="7747700" y="3212225"/>
            <a:ext cx="1345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highlight>
                <a:srgbClr val="FFFFFF"/>
              </a:highlight>
            </a:endParaRPr>
          </a:p>
        </p:txBody>
      </p:sp>
      <p:pic>
        <p:nvPicPr>
          <p:cNvPr id="79" name="Google Shape;79;p16"/>
          <p:cNvPicPr preferRelativeResize="0"/>
          <p:nvPr/>
        </p:nvPicPr>
        <p:blipFill rotWithShape="1">
          <a:blip r:embed="rId3">
            <a:alphaModFix/>
          </a:blip>
          <a:srcRect l="10704" r="10237" b="6838"/>
          <a:stretch/>
        </p:blipFill>
        <p:spPr>
          <a:xfrm>
            <a:off x="5123400" y="1301950"/>
            <a:ext cx="3969501" cy="3319549"/>
          </a:xfrm>
          <a:prstGeom prst="rect">
            <a:avLst/>
          </a:prstGeom>
          <a:noFill/>
          <a:ln>
            <a:noFill/>
          </a:ln>
        </p:spPr>
      </p:pic>
      <p:sp>
        <p:nvSpPr>
          <p:cNvPr id="80" name="Google Shape;80;p16"/>
          <p:cNvSpPr txBox="1"/>
          <p:nvPr/>
        </p:nvSpPr>
        <p:spPr>
          <a:xfrm>
            <a:off x="3954100" y="5226950"/>
            <a:ext cx="30000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rPr>
              <a:t>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a:p>
        </p:txBody>
      </p:sp>
      <p:sp>
        <p:nvSpPr>
          <p:cNvPr id="81" name="Google Shape;81;p16"/>
          <p:cNvSpPr txBox="1"/>
          <p:nvPr/>
        </p:nvSpPr>
        <p:spPr>
          <a:xfrm>
            <a:off x="448600" y="5545175"/>
            <a:ext cx="3000000" cy="23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a:solidFill>
                  <a:schemeClr val="dk1"/>
                </a:solidFill>
              </a:rPr>
              <a:t>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Chapter 3: Recruit Muscle</a:t>
            </a:r>
            <a:endParaRPr dirty="0"/>
          </a:p>
        </p:txBody>
      </p:sp>
      <p:sp>
        <p:nvSpPr>
          <p:cNvPr id="87" name="Google Shape;87;p17"/>
          <p:cNvSpPr txBox="1">
            <a:spLocks noGrp="1"/>
          </p:cNvSpPr>
          <p:nvPr>
            <p:ph type="body" idx="1"/>
          </p:nvPr>
        </p:nvSpPr>
        <p:spPr>
          <a:xfrm>
            <a:off x="311700" y="1152475"/>
            <a:ext cx="5492752" cy="4139564"/>
          </a:xfrm>
          <a:prstGeom prst="rect">
            <a:avLst/>
          </a:prstGeom>
        </p:spPr>
        <p:txBody>
          <a:bodyPr spcFirstLastPara="1" wrap="square" lIns="91425" tIns="91425" rIns="91425" bIns="91425" anchor="t" anchorCtr="0">
            <a:spAutoFit/>
          </a:bodyPr>
          <a:lstStyle/>
          <a:p>
            <a:pPr marL="114300" indent="0" rtl="0">
              <a:spcBef>
                <a:spcPts val="0"/>
              </a:spcBef>
              <a:spcAft>
                <a:spcPts val="1200"/>
              </a:spcAft>
              <a:buNone/>
            </a:pPr>
            <a:r>
              <a:rPr lang="en-US" sz="1200" b="0" i="0" u="none" strike="noStrike" dirty="0">
                <a:solidFill>
                  <a:srgbClr val="000000"/>
                </a:solidFill>
                <a:effectLst/>
                <a:latin typeface="Arial" panose="020B0604020202020204" pitchFamily="34" charset="0"/>
              </a:rPr>
              <a:t>The heart muscle can be weakened by a variety of problems, including pump problems and electrical problems. </a:t>
            </a:r>
            <a:endParaRPr lang="en-US" sz="1200" b="0" dirty="0">
              <a:effectLst/>
            </a:endParaRPr>
          </a:p>
          <a:p>
            <a:pPr marL="114300" indent="0" rtl="0">
              <a:spcBef>
                <a:spcPts val="0"/>
              </a:spcBef>
              <a:spcAft>
                <a:spcPts val="1200"/>
              </a:spcAft>
              <a:buNone/>
            </a:pPr>
            <a:r>
              <a:rPr lang="en-US" sz="1200" b="0" i="0" u="none" strike="noStrike" dirty="0">
                <a:solidFill>
                  <a:srgbClr val="000000"/>
                </a:solidFill>
                <a:effectLst/>
                <a:latin typeface="Arial" panose="020B0604020202020204" pitchFamily="34" charset="0"/>
              </a:rPr>
              <a:t>Pump problems include things like angina, a lack of blood flow and oxygen which weakens the heart muscle. You would be increasingly tired if you could not take a break to get some food and a drink. </a:t>
            </a:r>
            <a:endParaRPr lang="en-US" sz="1200" b="0" dirty="0">
              <a:effectLst/>
            </a:endParaRPr>
          </a:p>
          <a:p>
            <a:pPr marL="114300" indent="0" rtl="0">
              <a:spcBef>
                <a:spcPts val="0"/>
              </a:spcBef>
              <a:spcAft>
                <a:spcPts val="1200"/>
              </a:spcAft>
              <a:buNone/>
            </a:pPr>
            <a:r>
              <a:rPr lang="en-US" sz="1200" b="0" i="0" u="none" strike="noStrike" dirty="0">
                <a:solidFill>
                  <a:srgbClr val="000000"/>
                </a:solidFill>
                <a:effectLst/>
                <a:latin typeface="Arial" panose="020B0604020202020204" pitchFamily="34" charset="0"/>
              </a:rPr>
              <a:t>Other pump problems in the real heart include things like leaky (regurgitant) or tight (stenotic) valves, which can impact cardiac output or affect the unidirectional flow of blood. </a:t>
            </a:r>
            <a:endParaRPr lang="en-US" sz="1200" b="0" dirty="0">
              <a:effectLst/>
            </a:endParaRPr>
          </a:p>
          <a:p>
            <a:pPr marL="114300" indent="0" rtl="0">
              <a:spcBef>
                <a:spcPts val="0"/>
              </a:spcBef>
              <a:spcAft>
                <a:spcPts val="1200"/>
              </a:spcAft>
              <a:buNone/>
            </a:pPr>
            <a:r>
              <a:rPr lang="en-US" sz="1200" b="0" i="0" u="none" strike="noStrike" dirty="0">
                <a:solidFill>
                  <a:srgbClr val="000000"/>
                </a:solidFill>
                <a:effectLst/>
                <a:latin typeface="Arial" panose="020B0604020202020204" pitchFamily="34" charset="0"/>
              </a:rPr>
              <a:t>Electrical problems can include things like cardiac arrhythmias (like </a:t>
            </a:r>
            <a:r>
              <a:rPr lang="en-US" sz="1200" b="0" i="0" u="none" strike="noStrike" dirty="0" err="1">
                <a:solidFill>
                  <a:srgbClr val="000000"/>
                </a:solidFill>
                <a:effectLst/>
                <a:latin typeface="Arial" panose="020B0604020202020204" pitchFamily="34" charset="0"/>
              </a:rPr>
              <a:t>afib</a:t>
            </a:r>
            <a:r>
              <a:rPr lang="en-US" sz="1200" b="0" i="0" u="none" strike="noStrike" dirty="0">
                <a:solidFill>
                  <a:srgbClr val="000000"/>
                </a:solidFill>
                <a:effectLst/>
                <a:latin typeface="Arial" panose="020B0604020202020204" pitchFamily="34" charset="0"/>
              </a:rPr>
              <a:t> or others in the heart) or electrical problems with a pump. </a:t>
            </a:r>
            <a:endParaRPr lang="en-US" sz="1200" b="0" dirty="0">
              <a:effectLst/>
            </a:endParaRPr>
          </a:p>
          <a:p>
            <a:pPr marL="114300" indent="0" rtl="0">
              <a:spcBef>
                <a:spcPts val="0"/>
              </a:spcBef>
              <a:spcAft>
                <a:spcPts val="1200"/>
              </a:spcAft>
              <a:buNone/>
            </a:pPr>
            <a:r>
              <a:rPr lang="en-US" sz="1200" b="0" i="0" u="none" strike="noStrike" dirty="0">
                <a:solidFill>
                  <a:srgbClr val="000000"/>
                </a:solidFill>
                <a:effectLst/>
                <a:latin typeface="Arial" panose="020B0604020202020204" pitchFamily="34" charset="0"/>
              </a:rPr>
              <a:t>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lang="en-US" sz="1200" b="0" dirty="0">
              <a:effectLst/>
            </a:endParaRPr>
          </a:p>
          <a:p>
            <a:pPr marL="114300" indent="0">
              <a:buNone/>
            </a:pPr>
            <a:endParaRPr lang="en-US" sz="1200" b="1"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15600"/>
          </a:xfrm>
          <a:prstGeom prst="rect">
            <a:avLst/>
          </a:prstGeom>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Chapter 4: Order Pizza &amp; Beer</a:t>
            </a:r>
            <a:endParaRPr/>
          </a:p>
        </p:txBody>
      </p:sp>
      <p:sp>
        <p:nvSpPr>
          <p:cNvPr id="93" name="Google Shape;93;p18"/>
          <p:cNvSpPr txBox="1">
            <a:spLocks noGrp="1"/>
          </p:cNvSpPr>
          <p:nvPr>
            <p:ph type="body" idx="1"/>
          </p:nvPr>
        </p:nvSpPr>
        <p:spPr>
          <a:xfrm>
            <a:off x="311700" y="1152475"/>
            <a:ext cx="3989400" cy="390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If we consider our friend Tony to be the muscle, the pizza and beer is like the medication Digoxin which further aids him to pump more efficiently by increasing the strength of the muscle. This is equivalent to the recruitment of and improvement in cardiac muscle function.</a:t>
            </a:r>
            <a:endParaRPr sz="1500">
              <a:solidFill>
                <a:schemeClr val="dk1"/>
              </a:solidFill>
            </a:endParaRPr>
          </a:p>
          <a:p>
            <a:pPr marL="0" lvl="0" indent="0" algn="l" rtl="0">
              <a:spcBef>
                <a:spcPts val="1200"/>
              </a:spcBef>
              <a:spcAft>
                <a:spcPts val="0"/>
              </a:spcAft>
              <a:buNone/>
            </a:pPr>
            <a:r>
              <a:rPr lang="en" sz="1500">
                <a:solidFill>
                  <a:schemeClr val="dk1"/>
                </a:solidFill>
              </a:rPr>
              <a:t>Physiologically, the cardiac output follows the “Starling curve” in relation to the preload, of which the methods of treatment are directed towards improving.</a:t>
            </a:r>
            <a:endParaRPr sz="1500">
              <a:solidFill>
                <a:schemeClr val="dk1"/>
              </a:solidFill>
            </a:endParaRPr>
          </a:p>
          <a:p>
            <a:pPr marL="0" lvl="0" indent="0" algn="l" rtl="0">
              <a:spcBef>
                <a:spcPts val="1200"/>
              </a:spcBef>
              <a:spcAft>
                <a:spcPts val="1200"/>
              </a:spcAft>
              <a:buNone/>
            </a:pPr>
            <a:r>
              <a:rPr lang="en" sz="1500">
                <a:solidFill>
                  <a:schemeClr val="dk1"/>
                </a:solidFill>
              </a:rPr>
              <a:t>The heart is solely responsible for pumping all of the blood in the cardiovascular system. </a:t>
            </a:r>
            <a:endParaRPr sz="1500">
              <a:solidFill>
                <a:schemeClr val="dk1"/>
              </a:solidFill>
            </a:endParaRPr>
          </a:p>
        </p:txBody>
      </p:sp>
      <p:pic>
        <p:nvPicPr>
          <p:cNvPr id="94" name="Google Shape;94;p18"/>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71425" y="409050"/>
            <a:ext cx="7113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5: The Second Flood</a:t>
            </a:r>
            <a:endParaRPr/>
          </a:p>
        </p:txBody>
      </p:sp>
      <p:sp>
        <p:nvSpPr>
          <p:cNvPr id="100" name="Google Shape;100;p19"/>
          <p:cNvSpPr txBox="1">
            <a:spLocks noGrp="1"/>
          </p:cNvSpPr>
          <p:nvPr>
            <p:ph type="body" idx="1"/>
          </p:nvPr>
        </p:nvSpPr>
        <p:spPr>
          <a:xfrm>
            <a:off x="58900" y="1261150"/>
            <a:ext cx="5577300" cy="3133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So, now let’s look at our pump a bit more. You may have noticed some leaking around one of the valves in the pump. In the medical world, leaking (regurgitant) or narrowed (stenotic) heart valves can be a part of, or be the primary cause of heart failure.</a:t>
            </a:r>
            <a:endParaRPr sz="1600">
              <a:solidFill>
                <a:schemeClr val="dk1"/>
              </a:solidFill>
            </a:endParaRPr>
          </a:p>
          <a:p>
            <a:pPr marL="0" lvl="0" indent="0" algn="l" rtl="0">
              <a:spcBef>
                <a:spcPts val="1200"/>
              </a:spcBef>
              <a:spcAft>
                <a:spcPts val="1200"/>
              </a:spcAft>
              <a:buNone/>
            </a:pPr>
            <a:r>
              <a:rPr lang="en" sz="1600">
                <a:solidFill>
                  <a:schemeClr val="dk1"/>
                </a:solidFill>
              </a:rPr>
              <a:t>The table shows some of the drugs used to treat heart failure. Not all drugs are appropriate for all patients, so a cardiologist may not want to offer certain medications to a patient as they may be harmful to their heart or interact badly with other medications they may be taking.</a:t>
            </a:r>
            <a:endParaRPr sz="1600">
              <a:solidFill>
                <a:schemeClr val="dk1"/>
              </a:solidFill>
            </a:endParaRPr>
          </a:p>
        </p:txBody>
      </p:sp>
      <p:pic>
        <p:nvPicPr>
          <p:cNvPr id="101" name="Google Shape;101;p19"/>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6:  Fixing the Bilge Pump</a:t>
            </a:r>
            <a:endParaRPr/>
          </a:p>
        </p:txBody>
      </p:sp>
      <p:sp>
        <p:nvSpPr>
          <p:cNvPr id="107" name="Google Shape;107;p20"/>
          <p:cNvSpPr txBox="1">
            <a:spLocks noGrp="1"/>
          </p:cNvSpPr>
          <p:nvPr>
            <p:ph type="body" idx="1"/>
          </p:nvPr>
        </p:nvSpPr>
        <p:spPr>
          <a:xfrm>
            <a:off x="180150" y="1152475"/>
            <a:ext cx="5350200" cy="37680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so you get on the phone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108" name="Google Shape;108;p20"/>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7:  “Transplanting” to a New House</a:t>
            </a:r>
            <a:endParaRPr/>
          </a:p>
        </p:txBody>
      </p:sp>
      <p:sp>
        <p:nvSpPr>
          <p:cNvPr id="114" name="Google Shape;114;p21"/>
          <p:cNvSpPr txBox="1"/>
          <p:nvPr/>
        </p:nvSpPr>
        <p:spPr>
          <a:xfrm>
            <a:off x="171000" y="1106825"/>
            <a:ext cx="3663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 LVAD (Left Ventricular Assist Device) is an electric pump. Just like the natural heart, we need to have it functioning properly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15" name="Google Shape;115;p21"/>
          <p:cNvPicPr preferRelativeResize="0"/>
          <p:nvPr/>
        </p:nvPicPr>
        <p:blipFill>
          <a:blip r:embed="rId3">
            <a:alphaModFix/>
          </a:blip>
          <a:stretch>
            <a:fillRect/>
          </a:stretch>
        </p:blipFill>
        <p:spPr>
          <a:xfrm>
            <a:off x="3834300" y="1272208"/>
            <a:ext cx="5309700" cy="333880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1862</Words>
  <Application>Microsoft Macintosh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Introduction: Welcome to the Heart Basement</vt:lpstr>
      <vt:lpstr>Chapter 0: Use the Bucket</vt:lpstr>
      <vt:lpstr>Chapter 1: Use Pump from Hardware Store</vt:lpstr>
      <vt:lpstr>Chapter 2: Try New Parts</vt:lpstr>
      <vt:lpstr>Chapter 3: Recruit Muscle</vt:lpstr>
      <vt:lpstr>Chapter 4: Order Pizza &amp; Beer</vt:lpstr>
      <vt:lpstr>Chapter 5: The Second Flood</vt:lpstr>
      <vt:lpstr>Chapter 6:  Fixing the Bilge Pump</vt:lpstr>
      <vt:lpstr>Chapter 7:  “Transplanting” to a New House</vt:lpstr>
      <vt:lpstr>Chapter 8: Use Electric Pump </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Welcome to the Heart Basement</dc:title>
  <cp:lastModifiedBy>Luke Kaicher</cp:lastModifiedBy>
  <cp:revision>2</cp:revision>
  <dcterms:modified xsi:type="dcterms:W3CDTF">2024-05-24T22:35:27Z</dcterms:modified>
</cp:coreProperties>
</file>