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e003373f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e003373f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00d37729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0d37729a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Heart Basement!</a:t>
            </a:r>
            <a:endParaRPr/>
          </a:p>
          <a:p>
            <a:pPr marL="0" lvl="0" indent="0" algn="l" rtl="0">
              <a:spcBef>
                <a:spcPts val="0"/>
              </a:spcBef>
              <a:spcAft>
                <a:spcPts val="0"/>
              </a:spcAft>
              <a:buNone/>
            </a:pPr>
            <a:endParaRPr/>
          </a:p>
          <a:p>
            <a:pPr marL="0" lvl="0" indent="0" algn="l" rtl="0">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e003373f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e003373f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d3772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0d37729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0d37729a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d37729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879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Introduction: Welcome to the Heart Basement</a:t>
            </a:r>
            <a:endParaRPr/>
          </a:p>
        </p:txBody>
      </p:sp>
      <p:sp>
        <p:nvSpPr>
          <p:cNvPr id="56" name="Google Shape;56;p13"/>
          <p:cNvSpPr txBox="1">
            <a:spLocks noGrp="1"/>
          </p:cNvSpPr>
          <p:nvPr>
            <p:ph type="body" idx="1"/>
          </p:nvPr>
        </p:nvSpPr>
        <p:spPr>
          <a:xfrm>
            <a:off x="174425" y="1265525"/>
            <a:ext cx="5881500" cy="2924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a:solidFill>
                  <a:schemeClr val="dk1"/>
                </a:solidFill>
              </a:rPr>
              <a:t>In this game, you will think about practical ways to get the water out of your flooded basement.</a:t>
            </a:r>
            <a:endParaRPr sz="2000">
              <a:solidFill>
                <a:schemeClr val="dk1"/>
              </a:solidFill>
            </a:endParaRPr>
          </a:p>
          <a:p>
            <a:pPr marL="0" lvl="0" indent="0" algn="l" rtl="0">
              <a:spcBef>
                <a:spcPts val="1200"/>
              </a:spcBef>
              <a:spcAft>
                <a:spcPts val="0"/>
              </a:spcAft>
              <a:buClr>
                <a:schemeClr val="dk1"/>
              </a:buClr>
              <a:buSzPts val="1100"/>
              <a:buFont typeface="Arial"/>
              <a:buNone/>
            </a:pPr>
            <a:r>
              <a:rPr lang="en" sz="2000">
                <a:solidFill>
                  <a:schemeClr val="dk1"/>
                </a:solidFill>
              </a:rPr>
              <a:t>By analogy, we will demonstrate how familiar principles apply to the treatment of heart failure. </a:t>
            </a:r>
            <a:endParaRPr sz="2000">
              <a:solidFill>
                <a:schemeClr val="dk1"/>
              </a:solidFill>
            </a:endParaRPr>
          </a:p>
          <a:p>
            <a:pPr marL="0" lvl="0" indent="0" algn="l" rtl="0">
              <a:spcBef>
                <a:spcPts val="1200"/>
              </a:spcBef>
              <a:spcAft>
                <a:spcPts val="1200"/>
              </a:spcAft>
              <a:buClr>
                <a:schemeClr val="dk1"/>
              </a:buClr>
              <a:buSzPts val="1100"/>
              <a:buFont typeface="Arial"/>
              <a:buNone/>
            </a:pPr>
            <a:r>
              <a:rPr lang="en" sz="2000">
                <a:solidFill>
                  <a:schemeClr val="dk1"/>
                </a:solidFill>
              </a:rPr>
              <a:t>At the end of each chapter, we will introduce medical, pharmacological, and physiological terms which correspond to the events that occured.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8: Use Electric Pump</a:t>
            </a:r>
            <a:endParaRPr/>
          </a:p>
        </p:txBody>
      </p:sp>
      <p:sp>
        <p:nvSpPr>
          <p:cNvPr id="119" name="Google Shape;119;p22"/>
          <p:cNvSpPr txBox="1">
            <a:spLocks noGrp="1"/>
          </p:cNvSpPr>
          <p:nvPr>
            <p:ph type="body" idx="1"/>
          </p:nvPr>
        </p:nvSpPr>
        <p:spPr>
          <a:xfrm>
            <a:off x="141675" y="1254850"/>
            <a:ext cx="5664000" cy="3366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914250" y="453850"/>
            <a:ext cx="68868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9: End of Game</a:t>
            </a:r>
            <a:endParaRPr/>
          </a:p>
        </p:txBody>
      </p:sp>
      <p:sp>
        <p:nvSpPr>
          <p:cNvPr id="125" name="Google Shape;125;p23"/>
          <p:cNvSpPr txBox="1">
            <a:spLocks noGrp="1"/>
          </p:cNvSpPr>
          <p:nvPr>
            <p:ph type="body" idx="1"/>
          </p:nvPr>
        </p:nvSpPr>
        <p:spPr>
          <a:xfrm>
            <a:off x="0" y="1210200"/>
            <a:ext cx="5830800" cy="39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Congratulations! Working 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a:t>
            </a:r>
            <a:endParaRPr sz="1200">
              <a:solidFill>
                <a:schemeClr val="dk1"/>
              </a:solidFill>
            </a:endParaRPr>
          </a:p>
          <a:p>
            <a:pPr marL="0" lvl="0" indent="0" algn="l" rtl="0">
              <a:spcBef>
                <a:spcPts val="1200"/>
              </a:spcBef>
              <a:spcAft>
                <a:spcPts val="0"/>
              </a:spcAft>
              <a:buNone/>
            </a:pPr>
            <a:r>
              <a:rPr lang="en" sz="1200">
                <a:solidFill>
                  <a:schemeClr val="dk1"/>
                </a:solidFill>
              </a:rPr>
              <a:t>Some of these include:</a:t>
            </a:r>
            <a:endParaRPr sz="1200">
              <a:solidFill>
                <a:schemeClr val="dk1"/>
              </a:solidFill>
            </a:endParaRPr>
          </a:p>
          <a:p>
            <a:pPr marL="0" lvl="0" indent="0" algn="l" rtl="0">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marL="0" lvl="0" indent="0" algn="l" rtl="0">
              <a:spcBef>
                <a:spcPts val="1200"/>
              </a:spcBef>
              <a:spcAft>
                <a:spcPts val="1200"/>
              </a:spcAft>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0: Use the Bucket</a:t>
            </a:r>
            <a:endParaRPr/>
          </a:p>
        </p:txBody>
      </p:sp>
      <p:sp>
        <p:nvSpPr>
          <p:cNvPr id="62" name="Google Shape;62;p14"/>
          <p:cNvSpPr txBox="1">
            <a:spLocks noGrp="1"/>
          </p:cNvSpPr>
          <p:nvPr>
            <p:ph type="body" idx="1"/>
          </p:nvPr>
        </p:nvSpPr>
        <p:spPr>
          <a:xfrm>
            <a:off x="155325" y="1198800"/>
            <a:ext cx="5680932" cy="389026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500" dirty="0">
              <a:solidFill>
                <a:schemeClr val="dk1"/>
              </a:solidFill>
            </a:endParaRPr>
          </a:p>
          <a:p>
            <a:pPr marL="0" lvl="0" indent="0" algn="l" rtl="0">
              <a:spcBef>
                <a:spcPts val="1200"/>
              </a:spcBef>
              <a:spcAft>
                <a:spcPts val="1200"/>
              </a:spcAft>
              <a:buNone/>
            </a:pPr>
            <a:endParaRPr sz="12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34150" y="4127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1: Get Pump from Hardware Store</a:t>
            </a:r>
            <a:endParaRPr/>
          </a:p>
        </p:txBody>
      </p:sp>
      <p:sp>
        <p:nvSpPr>
          <p:cNvPr id="68" name="Google Shape;68;p15"/>
          <p:cNvSpPr txBox="1">
            <a:spLocks noGrp="1"/>
          </p:cNvSpPr>
          <p:nvPr>
            <p:ph type="body" idx="1"/>
          </p:nvPr>
        </p:nvSpPr>
        <p:spPr>
          <a:xfrm>
            <a:off x="304050" y="1145750"/>
            <a:ext cx="5054400" cy="3959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3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69" name="Google Shape;69;p15"/>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70" name="Google Shape;70;p15"/>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
        <p:nvSpPr>
          <p:cNvPr id="71" name="Google Shape;71;p15"/>
          <p:cNvSpPr txBox="1"/>
          <p:nvPr/>
        </p:nvSpPr>
        <p:spPr>
          <a:xfrm>
            <a:off x="3682000" y="3116775"/>
            <a:ext cx="465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57500" y="420800"/>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2: Try New Parts </a:t>
            </a:r>
            <a:endParaRPr/>
          </a:p>
        </p:txBody>
      </p:sp>
      <p:sp>
        <p:nvSpPr>
          <p:cNvPr id="77" name="Google Shape;77;p16"/>
          <p:cNvSpPr txBox="1">
            <a:spLocks noGrp="1"/>
          </p:cNvSpPr>
          <p:nvPr>
            <p:ph type="body" idx="1"/>
          </p:nvPr>
        </p:nvSpPr>
        <p:spPr>
          <a:xfrm>
            <a:off x="-48450" y="1080800"/>
            <a:ext cx="5321100" cy="3921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The longer handle increases stroke volume and if you pump at an adequate rate (say 70 beats / min or pump cycles per min) with the longer handle you have improved the output as opposed using to the shorter handle. </a:t>
            </a:r>
            <a:endParaRPr sz="1200">
              <a:solidFill>
                <a:schemeClr val="dk1"/>
              </a:solidFill>
            </a:endParaRPr>
          </a:p>
          <a:p>
            <a:pPr marL="0" lvl="0" indent="0" algn="l" rtl="0">
              <a:spcBef>
                <a:spcPts val="1200"/>
              </a:spcBef>
              <a:spcAft>
                <a:spcPts val="1200"/>
              </a:spcAft>
              <a:buNone/>
            </a:pPr>
            <a:r>
              <a:rPr lang="en" sz="1200">
                <a:solidFill>
                  <a:schemeClr val="dk1"/>
                </a:solidFill>
              </a:rPr>
              <a:t>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200">
              <a:solidFill>
                <a:schemeClr val="dk1"/>
              </a:solidFill>
            </a:endParaRPr>
          </a:p>
        </p:txBody>
      </p:sp>
      <p:sp>
        <p:nvSpPr>
          <p:cNvPr id="78" name="Google Shape;78;p16"/>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9" name="Google Shape;79;p16"/>
          <p:cNvPicPr preferRelativeResize="0"/>
          <p:nvPr/>
        </p:nvPicPr>
        <p:blipFill rotWithShape="1">
          <a:blip r:embed="rId3">
            <a:alphaModFix/>
          </a:blip>
          <a:srcRect l="10704" r="10237" b="6838"/>
          <a:stretch/>
        </p:blipFill>
        <p:spPr>
          <a:xfrm>
            <a:off x="5174500" y="1310025"/>
            <a:ext cx="3969501" cy="3319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3: Recruit Muscle</a:t>
            </a:r>
            <a:endParaRPr/>
          </a:p>
        </p:txBody>
      </p:sp>
      <p:sp>
        <p:nvSpPr>
          <p:cNvPr id="85" name="Google Shape;85;p17"/>
          <p:cNvSpPr txBox="1">
            <a:spLocks noGrp="1"/>
          </p:cNvSpPr>
          <p:nvPr>
            <p:ph type="body" idx="1"/>
          </p:nvPr>
        </p:nvSpPr>
        <p:spPr>
          <a:xfrm>
            <a:off x="311700" y="1152475"/>
            <a:ext cx="5260500" cy="35556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sz="12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91" name="Google Shape;91;p18"/>
          <p:cNvSpPr txBox="1">
            <a:spLocks noGrp="1"/>
          </p:cNvSpPr>
          <p:nvPr>
            <p:ph type="body" idx="1"/>
          </p:nvPr>
        </p:nvSpPr>
        <p:spPr>
          <a:xfrm>
            <a:off x="311700" y="1152475"/>
            <a:ext cx="3917700" cy="3980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871425" y="409050"/>
            <a:ext cx="7113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5: The Second Flood</a:t>
            </a:r>
            <a:endParaRPr/>
          </a:p>
        </p:txBody>
      </p:sp>
      <p:sp>
        <p:nvSpPr>
          <p:cNvPr id="98" name="Google Shape;98;p19"/>
          <p:cNvSpPr txBox="1">
            <a:spLocks noGrp="1"/>
          </p:cNvSpPr>
          <p:nvPr>
            <p:ph type="body" idx="1"/>
          </p:nvPr>
        </p:nvSpPr>
        <p:spPr>
          <a:xfrm>
            <a:off x="81075" y="1287100"/>
            <a:ext cx="5608350" cy="35556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dirty="0">
                <a:solidFill>
                  <a:schemeClr val="dk1"/>
                </a:solidFill>
              </a:rPr>
              <a:t>So, the basement is full of water. We have talked about some of the things you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The table shows some of the drugs used to treat heart failure. Not all drugs are appropriate for all patients, so your cardiologist may not want to offer certain medications to you as they may be harmful to your heart or interact badly with other medications you may be taking for other medical problems.</a:t>
            </a:r>
            <a:endParaRPr sz="1200" dirty="0">
              <a:solidFill>
                <a:schemeClr val="dk1"/>
              </a:solidFill>
            </a:endParaRPr>
          </a:p>
        </p:txBody>
      </p:sp>
      <p:pic>
        <p:nvPicPr>
          <p:cNvPr id="99" name="Google Shape;99;p19"/>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Fixing the Bilge Pump</a:t>
            </a:r>
            <a:endParaRPr/>
          </a:p>
        </p:txBody>
      </p:sp>
      <p:sp>
        <p:nvSpPr>
          <p:cNvPr id="105" name="Google Shape;105;p20"/>
          <p:cNvSpPr txBox="1">
            <a:spLocks noGrp="1"/>
          </p:cNvSpPr>
          <p:nvPr>
            <p:ph type="body" idx="1"/>
          </p:nvPr>
        </p:nvSpPr>
        <p:spPr>
          <a:xfrm>
            <a:off x="180150" y="1152475"/>
            <a:ext cx="5350200" cy="376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so you get on the phone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6" name="Google Shape;106;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“Transplanting” to a New House</a:t>
            </a:r>
            <a:endParaRPr/>
          </a:p>
        </p:txBody>
      </p:sp>
      <p:sp>
        <p:nvSpPr>
          <p:cNvPr id="112" name="Google Shape;112;p21"/>
          <p:cNvSpPr txBox="1"/>
          <p:nvPr/>
        </p:nvSpPr>
        <p:spPr>
          <a:xfrm>
            <a:off x="171000" y="1106825"/>
            <a:ext cx="3663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 LVAD (Left Ventricular Assist Device) is an electric pump. Just like the natural heart, we need to have it functioning properly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3" name="Google Shape;113;p21"/>
          <p:cNvPicPr preferRelativeResize="0"/>
          <p:nvPr/>
        </p:nvPicPr>
        <p:blipFill>
          <a:blip r:embed="rId3">
            <a:alphaModFix/>
          </a:blip>
          <a:stretch>
            <a:fillRect/>
          </a:stretch>
        </p:blipFill>
        <p:spPr>
          <a:xfrm>
            <a:off x="3796325" y="1292800"/>
            <a:ext cx="5280525" cy="3430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2105</Words>
  <Application>Microsoft Macintosh PowerPoint</Application>
  <PresentationFormat>On-screen Show (16:9)</PresentationFormat>
  <Paragraphs>30</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Introduction: Welcome to the Heart Basement</vt:lpstr>
      <vt:lpstr>Chapter 0: Use the Bucket</vt:lpstr>
      <vt:lpstr>Chapter 1: Get Pump from Hardware Store</vt:lpstr>
      <vt:lpstr>Chapter 2: Try New Parts </vt:lpstr>
      <vt:lpstr>Chapter 3: Recruit Muscle</vt:lpstr>
      <vt:lpstr>Chapter 4: Order Pizza &amp; Beer</vt:lpstr>
      <vt:lpstr>Chapter 5: The Second Flood</vt:lpstr>
      <vt:lpstr>Chapter 6:  Fixing the Bilge Pump</vt:lpstr>
      <vt:lpstr>Chapter 7:  “Transplanting” to a New House</vt:lpstr>
      <vt:lpstr>Chapter 8: Use Electric Pump</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Welcome to the Heart Basement</dc:title>
  <cp:lastModifiedBy>Luke Kaicher</cp:lastModifiedBy>
  <cp:revision>1</cp:revision>
  <dcterms:modified xsi:type="dcterms:W3CDTF">2024-05-24T22:45:18Z</dcterms:modified>
</cp:coreProperties>
</file>