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7" r:id="rId2"/>
    <p:sldId id="258" r:id="rId3"/>
    <p:sldId id="315" r:id="rId4"/>
    <p:sldId id="316" r:id="rId5"/>
    <p:sldId id="307" r:id="rId6"/>
    <p:sldId id="308" r:id="rId7"/>
    <p:sldId id="305" r:id="rId8"/>
    <p:sldId id="306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09" r:id="rId25"/>
    <p:sldId id="310" r:id="rId26"/>
    <p:sldId id="311" r:id="rId27"/>
    <p:sldId id="339" r:id="rId28"/>
    <p:sldId id="259" r:id="rId29"/>
    <p:sldId id="260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12" r:id="rId43"/>
    <p:sldId id="313" r:id="rId44"/>
    <p:sldId id="314" r:id="rId45"/>
    <p:sldId id="317" r:id="rId46"/>
    <p:sldId id="319" r:id="rId47"/>
    <p:sldId id="331" r:id="rId48"/>
    <p:sldId id="332" r:id="rId49"/>
    <p:sldId id="333" r:id="rId50"/>
    <p:sldId id="329" r:id="rId51"/>
    <p:sldId id="330" r:id="rId52"/>
    <p:sldId id="318" r:id="rId53"/>
    <p:sldId id="320" r:id="rId54"/>
    <p:sldId id="321" r:id="rId55"/>
    <p:sldId id="322" r:id="rId56"/>
    <p:sldId id="323" r:id="rId57"/>
    <p:sldId id="400" r:id="rId58"/>
    <p:sldId id="404" r:id="rId59"/>
    <p:sldId id="337" r:id="rId60"/>
    <p:sldId id="401" r:id="rId61"/>
    <p:sldId id="402" r:id="rId62"/>
    <p:sldId id="405" r:id="rId63"/>
    <p:sldId id="403" r:id="rId64"/>
    <p:sldId id="340" r:id="rId65"/>
    <p:sldId id="341" r:id="rId66"/>
    <p:sldId id="342" r:id="rId67"/>
    <p:sldId id="343" r:id="rId68"/>
    <p:sldId id="345" r:id="rId69"/>
    <p:sldId id="346" r:id="rId70"/>
    <p:sldId id="344" r:id="rId71"/>
    <p:sldId id="347" r:id="rId72"/>
    <p:sldId id="348" r:id="rId73"/>
    <p:sldId id="349" r:id="rId74"/>
    <p:sldId id="325" r:id="rId75"/>
    <p:sldId id="334" r:id="rId76"/>
    <p:sldId id="326" r:id="rId77"/>
    <p:sldId id="327" r:id="rId78"/>
    <p:sldId id="261" r:id="rId79"/>
    <p:sldId id="266" r:id="rId80"/>
    <p:sldId id="268" r:id="rId81"/>
    <p:sldId id="269" r:id="rId82"/>
    <p:sldId id="270" r:id="rId83"/>
    <p:sldId id="271" r:id="rId84"/>
    <p:sldId id="272" r:id="rId85"/>
    <p:sldId id="274" r:id="rId86"/>
    <p:sldId id="276" r:id="rId87"/>
    <p:sldId id="284" r:id="rId88"/>
    <p:sldId id="369" r:id="rId89"/>
    <p:sldId id="370" r:id="rId90"/>
    <p:sldId id="371" r:id="rId91"/>
    <p:sldId id="372" r:id="rId92"/>
    <p:sldId id="373" r:id="rId93"/>
    <p:sldId id="374" r:id="rId94"/>
    <p:sldId id="375" r:id="rId95"/>
    <p:sldId id="385" r:id="rId96"/>
    <p:sldId id="376" r:id="rId97"/>
    <p:sldId id="377" r:id="rId98"/>
    <p:sldId id="378" r:id="rId99"/>
    <p:sldId id="379" r:id="rId100"/>
    <p:sldId id="380" r:id="rId101"/>
    <p:sldId id="381" r:id="rId102"/>
    <p:sldId id="382" r:id="rId103"/>
    <p:sldId id="384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4" r:id="rId112"/>
    <p:sldId id="393" r:id="rId113"/>
    <p:sldId id="395" r:id="rId114"/>
    <p:sldId id="396" r:id="rId115"/>
    <p:sldId id="397" r:id="rId116"/>
    <p:sldId id="398" r:id="rId117"/>
    <p:sldId id="399" r:id="rId118"/>
    <p:sldId id="285" r:id="rId119"/>
    <p:sldId id="286" r:id="rId120"/>
    <p:sldId id="287" r:id="rId121"/>
    <p:sldId id="288" r:id="rId122"/>
    <p:sldId id="289" r:id="rId123"/>
    <p:sldId id="290" r:id="rId124"/>
    <p:sldId id="291" r:id="rId125"/>
    <p:sldId id="292" r:id="rId1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8505E-611A-4DC0-B739-32A43215BD5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B41F4-F94E-416B-B85B-BB4203E1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12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120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13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14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16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18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19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59399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22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23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24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4096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25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26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27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28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29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47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30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7578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6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8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3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4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9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5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652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8575" y="801688"/>
            <a:ext cx="4260850" cy="3195637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3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8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5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CA43-1B71-42B9-AE71-1FB557BBCDD0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5D9CA-2585-4A3C-8420-A4F1C807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5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n.wikipedia.org/wiki/Emil_Pos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logic.pdmi.ras.ru/Markov/fotografii/portrait%5e.jpg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Rete.JP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reports-archive.adm.cs.cmu.edu/anon/1995/CMU-CS-95-113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bsc.com/rulebase.html" TargetMode="External"/><Relationship Id="rId2" Type="http://schemas.openxmlformats.org/officeDocument/2006/relationships/hyperlink" Target="http://en.wikipedia.org/wiki/Category:Knowledge_representation_langu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.org/2001/sw/wiki/Category:Development_Environment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</p:spPr>
        <p:txBody>
          <a:bodyPr anchor="ctr">
            <a:normAutofit/>
          </a:bodyPr>
          <a:lstStyle/>
          <a:p>
            <a:r>
              <a:rPr lang="en-GB" b="1" dirty="0" err="1" smtClean="0"/>
              <a:t>Sistemi</a:t>
            </a:r>
            <a:r>
              <a:rPr lang="en-GB" b="1" dirty="0" smtClean="0"/>
              <a:t> </a:t>
            </a:r>
            <a:r>
              <a:rPr lang="en-GB" b="1" dirty="0" err="1" smtClean="0"/>
              <a:t>ba</a:t>
            </a:r>
            <a:r>
              <a:rPr lang="sr-Latn-RS" b="1" dirty="0" smtClean="0"/>
              <a:t>z</a:t>
            </a:r>
            <a:r>
              <a:rPr lang="en-GB" b="1" dirty="0" err="1" smtClean="0"/>
              <a:t>irani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b="1" dirty="0" smtClean="0"/>
              <a:t> </a:t>
            </a:r>
            <a:r>
              <a:rPr lang="sr-Latn-RS" b="1" dirty="0" smtClean="0"/>
              <a:t>z</a:t>
            </a:r>
            <a:r>
              <a:rPr lang="en-GB" b="1" dirty="0" err="1" smtClean="0"/>
              <a:t>nanju</a:t>
            </a:r>
            <a:endParaRPr lang="en-GB" b="1" dirty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/>
            <a:r>
              <a:rPr lang="sr-Latn-RS" dirty="0" smtClean="0"/>
              <a:t>UVOD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046474"/>
      </p:ext>
    </p:extLst>
  </p:cSld>
  <p:clrMapOvr>
    <a:masterClrMapping/>
  </p:clrMapOvr>
  <p:transition advTm="3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MACSYMA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Mathlab</a:t>
            </a:r>
            <a:r>
              <a:rPr lang="en-GB" dirty="0"/>
              <a:t> Group</a:t>
            </a:r>
          </a:p>
          <a:p>
            <a:r>
              <a:rPr lang="en-GB" dirty="0" smtClean="0"/>
              <a:t>Project MAC</a:t>
            </a:r>
            <a:endParaRPr lang="sr-Latn-RS" dirty="0" smtClean="0"/>
          </a:p>
          <a:p>
            <a:r>
              <a:rPr lang="sr-Latn-RS" dirty="0" smtClean="0"/>
              <a:t>Sistem za simboličku manipulaciju u matematici</a:t>
            </a:r>
          </a:p>
          <a:p>
            <a:r>
              <a:rPr lang="sr-Latn-RS" dirty="0" smtClean="0"/>
              <a:t>Za razliku od prethodnika pokriva širok spektar problema:</a:t>
            </a:r>
          </a:p>
          <a:p>
            <a:pPr lvl="1"/>
            <a:r>
              <a:rPr lang="sr-Latn-RS" dirty="0" smtClean="0"/>
              <a:t>Simbolička integracija</a:t>
            </a:r>
          </a:p>
          <a:p>
            <a:pPr lvl="1"/>
            <a:r>
              <a:rPr lang="sr-Latn-RS" dirty="0" smtClean="0"/>
              <a:t>Razvoj u red</a:t>
            </a:r>
          </a:p>
          <a:p>
            <a:pPr lvl="1"/>
            <a:r>
              <a:rPr lang="sr-Latn-RS" dirty="0" smtClean="0"/>
              <a:t>Faktorizacija polinoma</a:t>
            </a:r>
          </a:p>
          <a:p>
            <a:pPr lvl="1"/>
            <a:r>
              <a:rPr lang="sr-Latn-RS" dirty="0" smtClean="0"/>
              <a:t>Rad sa matricama</a:t>
            </a:r>
          </a:p>
          <a:p>
            <a:pPr lvl="1"/>
            <a:r>
              <a:rPr lang="sr-Latn-RS" dirty="0" smtClean="0"/>
              <a:t>Tenzori</a:t>
            </a:r>
          </a:p>
          <a:p>
            <a:pPr lvl="1"/>
            <a:r>
              <a:rPr lang="sr-Latn-RS" dirty="0" smtClean="0"/>
              <a:t>...</a:t>
            </a:r>
          </a:p>
          <a:p>
            <a:r>
              <a:rPr lang="sr-Latn-RS" dirty="0" smtClean="0"/>
              <a:t>Realan problem, ne može da se svede na lepu ilustraciju AI tehnologija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2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Napredni</a:t>
            </a:r>
            <a:r>
              <a:rPr lang="sr-Latn-RS" dirty="0"/>
              <a:t> (advanced)</a:t>
            </a:r>
            <a:r>
              <a:rPr lang="sr-Latn-RS" dirty="0" smtClean="0"/>
              <a:t> početnik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Uočavanje značajnih </a:t>
            </a:r>
            <a:r>
              <a:rPr lang="sr-Latn-RS" i="1" dirty="0" smtClean="0"/>
              <a:t>kontekstnih karakteristika </a:t>
            </a:r>
            <a:r>
              <a:rPr lang="sr-Latn-RS" dirty="0" smtClean="0"/>
              <a:t>problema</a:t>
            </a:r>
            <a:endParaRPr lang="sr-Latn-RS" i="1" dirty="0" smtClean="0"/>
          </a:p>
          <a:p>
            <a:r>
              <a:rPr lang="sr-Latn-RS" dirty="0" smtClean="0"/>
              <a:t>Kombinovanje </a:t>
            </a:r>
            <a:r>
              <a:rPr lang="sr-Latn-RS" i="1" dirty="0" smtClean="0"/>
              <a:t>kontektstno nezavisnih</a:t>
            </a:r>
            <a:r>
              <a:rPr lang="sr-Latn-RS" dirty="0" smtClean="0"/>
              <a:t> (početnik) sa </a:t>
            </a:r>
            <a:r>
              <a:rPr lang="sr-Latn-RS" i="1" dirty="0" smtClean="0"/>
              <a:t>kontekstnim </a:t>
            </a:r>
            <a:r>
              <a:rPr lang="sr-Latn-RS" dirty="0" smtClean="0"/>
              <a:t>karakteristikama problema (napredni početnik)</a:t>
            </a:r>
          </a:p>
          <a:p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1790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2. Napredni početnik vozač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Kontekstno nezavisne karakteristike problema:</a:t>
            </a:r>
          </a:p>
          <a:p>
            <a:pPr lvl="1"/>
            <a:r>
              <a:rPr lang="sr-Latn-RS" dirty="0" smtClean="0"/>
              <a:t>Brzina</a:t>
            </a:r>
          </a:p>
          <a:p>
            <a:pPr lvl="1"/>
            <a:r>
              <a:rPr lang="sr-Latn-RS" dirty="0" smtClean="0"/>
              <a:t>Rastojanje</a:t>
            </a:r>
          </a:p>
          <a:p>
            <a:r>
              <a:rPr lang="sr-Latn-RS" dirty="0" smtClean="0"/>
              <a:t>Kontestno zavisne</a:t>
            </a:r>
          </a:p>
          <a:p>
            <a:pPr lvl="1"/>
            <a:r>
              <a:rPr lang="sr-Latn-RS" dirty="0" smtClean="0"/>
              <a:t>Zvuk motora</a:t>
            </a:r>
          </a:p>
          <a:p>
            <a:pPr lvl="1"/>
            <a:r>
              <a:rPr lang="sr-Latn-RS" dirty="0" smtClean="0"/>
              <a:t>Da li je vozač u kolima pored nervozan ili pijan?</a:t>
            </a:r>
            <a:endParaRPr lang="sr-Latn-RS" dirty="0"/>
          </a:p>
          <a:p>
            <a:pPr lvl="1"/>
            <a:r>
              <a:rPr lang="sr-Latn-RS" dirty="0" smtClean="0"/>
              <a:t>Najbolje se uči kroz odabrane primere</a:t>
            </a:r>
          </a:p>
        </p:txBody>
      </p:sp>
    </p:spTree>
    <p:extLst>
      <p:ext uri="{BB962C8B-B14F-4D97-AF65-F5344CB8AC3E}">
        <p14:creationId xmlns:p14="http://schemas.microsoft.com/office/powerpoint/2010/main" val="2706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Napredni početnik </a:t>
            </a:r>
            <a:r>
              <a:rPr lang="sr-Latn-RS" dirty="0" smtClean="0"/>
              <a:t>šahista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Kontekstno zavisne karakteristike problema:</a:t>
            </a:r>
          </a:p>
          <a:p>
            <a:pPr lvl="1"/>
            <a:r>
              <a:rPr lang="sr-Latn-RS" dirty="0" smtClean="0"/>
              <a:t>Oslabljen kralj</a:t>
            </a:r>
          </a:p>
          <a:p>
            <a:pPr lvl="1"/>
            <a:r>
              <a:rPr lang="sr-Latn-RS" dirty="0" smtClean="0"/>
              <a:t>Jaka struktura piona</a:t>
            </a:r>
          </a:p>
          <a:p>
            <a:pPr lvl="1"/>
            <a:r>
              <a:rPr lang="sr-Latn-RS" dirty="0" smtClean="0"/>
              <a:t>Ne koristi se formalna definicija, prepoznaje se konkretna situacija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1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Napredni početnik programer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4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3. Kompetentnost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Sa porastom iskustva, broj kontestno zavisnih svojstava postaje sve veći</a:t>
            </a:r>
          </a:p>
          <a:p>
            <a:r>
              <a:rPr lang="sr-Latn-RS" dirty="0" smtClean="0"/>
              <a:t>Usvaja se hijerarhijski pristup donošenju odluka</a:t>
            </a:r>
          </a:p>
          <a:p>
            <a:pPr lvl="1"/>
            <a:r>
              <a:rPr lang="sr-Latn-RS" dirty="0" smtClean="0"/>
              <a:t>Prvo se izabere plan, cilj ili perspektiva</a:t>
            </a:r>
          </a:p>
          <a:p>
            <a:pPr lvl="1"/>
            <a:r>
              <a:rPr lang="sr-Latn-RS" dirty="0" smtClean="0"/>
              <a:t>Time se ograniči skup svojstava koji su relevantni za tu perspektivu</a:t>
            </a:r>
          </a:p>
          <a:p>
            <a:pPr lvl="1"/>
            <a:r>
              <a:rPr lang="sr-Latn-RS" dirty="0" smtClean="0"/>
              <a:t>Ljudi čestno ne uspeju da pređe na ovaj nivo (nikada ne uspeju da prepoznaju da li je neko svojstvo relevantno ili nije)</a:t>
            </a:r>
          </a:p>
          <a:p>
            <a:r>
              <a:rPr lang="sr-Latn-RS" dirty="0" smtClean="0"/>
              <a:t>Karakteristike kompenetnosti:</a:t>
            </a:r>
          </a:p>
          <a:p>
            <a:pPr lvl="1"/>
            <a:r>
              <a:rPr lang="sr-Latn-RS" dirty="0" smtClean="0"/>
              <a:t>Odabir perspektive</a:t>
            </a:r>
          </a:p>
          <a:p>
            <a:pPr lvl="1"/>
            <a:r>
              <a:rPr lang="sr-Latn-RS" dirty="0" smtClean="0"/>
              <a:t>Svesna evaluacija svojstava problema koji su bitni za odabranu perspektivu</a:t>
            </a:r>
          </a:p>
          <a:p>
            <a:pPr lvl="1"/>
            <a:r>
              <a:rPr lang="sr-Latn-RS" dirty="0" smtClean="0"/>
              <a:t>Odabir akcije</a:t>
            </a:r>
          </a:p>
          <a:p>
            <a:pPr lvl="1"/>
            <a:r>
              <a:rPr lang="sr-Latn-RS" dirty="0" smtClean="0"/>
              <a:t>Emocionalna uključenost u realizaciju plana</a:t>
            </a:r>
          </a:p>
          <a:p>
            <a:pPr lvl="1"/>
            <a:r>
              <a:rPr lang="sr-Latn-RS" dirty="0" smtClean="0"/>
              <a:t>Ne postoje pravila za odabir perspektive – perspektiva određuje pravila rešavanja problema</a:t>
            </a:r>
          </a:p>
        </p:txBody>
      </p:sp>
    </p:spTree>
    <p:extLst>
      <p:ext uri="{BB962C8B-B14F-4D97-AF65-F5344CB8AC3E}">
        <p14:creationId xmlns:p14="http://schemas.microsoft.com/office/powerpoint/2010/main" val="35944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3. Kompetetni vozač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Put počinje odlukom, na primer, da želi najbrže da stigne na odredište</a:t>
            </a:r>
          </a:p>
          <a:p>
            <a:pPr lvl="1"/>
            <a:r>
              <a:rPr lang="sr-Latn-RS" dirty="0" smtClean="0"/>
              <a:t>Odabira adekvatnu rutu</a:t>
            </a:r>
          </a:p>
          <a:p>
            <a:pPr lvl="1"/>
            <a:r>
              <a:rPr lang="sr-Latn-RS" dirty="0" smtClean="0"/>
              <a:t>Zanemaruje uživanje u vožnji</a:t>
            </a:r>
          </a:p>
          <a:p>
            <a:pPr lvl="1"/>
            <a:r>
              <a:rPr lang="sr-Latn-RS" dirty="0" smtClean="0"/>
              <a:t>Zanemaruje udobnost putnika u kolima</a:t>
            </a:r>
          </a:p>
          <a:p>
            <a:pPr lvl="1"/>
            <a:r>
              <a:rPr lang="sr-Latn-RS" dirty="0" smtClean="0"/>
              <a:t>Povremeno krši saobraćajne propise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804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3. Kompetentni šahista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je prepoznao da je oslabljen kralj, odlučuje se na napad</a:t>
            </a:r>
          </a:p>
          <a:p>
            <a:pPr lvl="1"/>
            <a:r>
              <a:rPr lang="sr-Latn-RS" dirty="0" smtClean="0"/>
              <a:t>Zanemaruje svoje slabe pozicije</a:t>
            </a:r>
          </a:p>
          <a:p>
            <a:pPr lvl="1"/>
            <a:r>
              <a:rPr lang="sr-Latn-RS" dirty="0" smtClean="0"/>
              <a:t>Zanemaruje gubitak figura koje su nepotrebne za napad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52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3. Kompetentni </a:t>
            </a:r>
            <a:r>
              <a:rPr lang="sr-Latn-RS" dirty="0"/>
              <a:t>programer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4. </a:t>
            </a:r>
            <a:r>
              <a:rPr lang="sr-Latn-RS" dirty="0"/>
              <a:t>Profesionalnost </a:t>
            </a:r>
            <a:r>
              <a:rPr lang="sr-Latn-RS" dirty="0" smtClean="0"/>
              <a:t>(proficiency</a:t>
            </a:r>
            <a:r>
              <a:rPr lang="sr-Latn-RS" dirty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 potrebno analitički odabrati perspektivu</a:t>
            </a:r>
          </a:p>
          <a:p>
            <a:r>
              <a:rPr lang="sr-Latn-RS" dirty="0" smtClean="0"/>
              <a:t>Perspektiva se „sama pokazuje“</a:t>
            </a:r>
          </a:p>
          <a:p>
            <a:r>
              <a:rPr lang="sr-Latn-RS" dirty="0" smtClean="0"/>
              <a:t>Još uvek je potrebno svesno doneti odluku kako da se rešavaju problemi relevantni za tu perspektivu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6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4. Profesionalni vozač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Ukoliko prebrzo vozi po kiši, prepoznaje perspektivu sigurne vožnje, i napušta perspektivu najbržeg stizanja na odredište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8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Moses o simboličkoj integraciji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„</a:t>
            </a:r>
            <a:r>
              <a:rPr lang="sr-Latn-RS" dirty="0" smtClean="0"/>
              <a:t>Nije nam bio cilj da izučavamo specifične mehanizme rešavanja problema, već smo želeli da napravimo moćan program za simboličku integraciju koji se po mogućnostima približava ljutskom ekspertu</a:t>
            </a:r>
            <a:r>
              <a:rPr lang="en-GB" dirty="0" smtClean="0"/>
              <a:t>."</a:t>
            </a:r>
            <a:endParaRPr lang="en-GB" dirty="0"/>
          </a:p>
          <a:p>
            <a:r>
              <a:rPr lang="en-GB" dirty="0" smtClean="0"/>
              <a:t>„</a:t>
            </a:r>
            <a:r>
              <a:rPr lang="sr-Latn-RS" dirty="0" smtClean="0"/>
              <a:t>Akcenat u SINu je na analizi domena problema. Kada SIN rešava problem, najprimetnije je koliko brzo odlučuje koju strategiju da sledi, kao i na koliko direktan način stiže do rešenja</a:t>
            </a:r>
            <a:r>
              <a:rPr lang="en-GB" dirty="0" smtClean="0"/>
              <a:t>."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0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4. Profesionalni šahista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Automatski prepoznaje širok repertoar skupa pozicija na tabli</a:t>
            </a:r>
          </a:p>
          <a:p>
            <a:r>
              <a:rPr lang="sr-Latn-RS" dirty="0" smtClean="0"/>
              <a:t>Bez razmišljanja odabira koju strategiju da sledi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79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4</a:t>
            </a:r>
            <a:r>
              <a:rPr lang="sr-Latn-RS" dirty="0" smtClean="0"/>
              <a:t>. Profesionalni </a:t>
            </a:r>
            <a:r>
              <a:rPr lang="sr-Latn-RS" dirty="0"/>
              <a:t>programer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3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5. Ekspretiza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Dekompozicija klase slučajeva na podklase od kojih svaka ima svoje</a:t>
            </a:r>
          </a:p>
          <a:p>
            <a:pPr lvl="1"/>
            <a:r>
              <a:rPr lang="sr-Latn-RS" dirty="0" smtClean="0"/>
              <a:t>Odluke</a:t>
            </a:r>
          </a:p>
          <a:p>
            <a:pPr lvl="1"/>
            <a:r>
              <a:rPr lang="sr-Latn-RS" dirty="0" smtClean="0"/>
              <a:t>Akcije</a:t>
            </a:r>
          </a:p>
          <a:p>
            <a:pPr lvl="1"/>
            <a:r>
              <a:rPr lang="sr-Latn-RS" dirty="0" smtClean="0"/>
              <a:t>Taktike</a:t>
            </a:r>
          </a:p>
          <a:p>
            <a:pPr lvl="1"/>
            <a:r>
              <a:rPr lang="sr-Latn-RS" dirty="0" smtClean="0"/>
              <a:t>...</a:t>
            </a:r>
          </a:p>
          <a:p>
            <a:r>
              <a:rPr lang="sr-Latn-RS" dirty="0" smtClean="0"/>
              <a:t>Automatski odabir ne samo perspektive, već i akcija koje će se izvršavati za svaki od konkretnih problema u toj perspektivi</a:t>
            </a:r>
          </a:p>
          <a:p>
            <a:r>
              <a:rPr lang="sr-Latn-RS" dirty="0" smtClean="0"/>
              <a:t>„</a:t>
            </a:r>
            <a:r>
              <a:rPr lang="en-GB" b="1" dirty="0"/>
              <a:t>What must be done, simply </a:t>
            </a:r>
            <a:r>
              <a:rPr lang="en-GB" b="1" dirty="0" smtClean="0"/>
              <a:t>is</a:t>
            </a:r>
            <a:r>
              <a:rPr lang="sr-Latn-RS" b="1" dirty="0" smtClean="0"/>
              <a:t> </a:t>
            </a:r>
            <a:r>
              <a:rPr lang="en-GB" b="1" dirty="0" smtClean="0"/>
              <a:t>done.</a:t>
            </a:r>
            <a:r>
              <a:rPr lang="sr-Latn-RS" dirty="0" smtClean="0"/>
              <a:t>“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0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5. Ekspert šahista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Intuitivno odlučuje koje poteze da povuče</a:t>
            </a:r>
          </a:p>
          <a:p>
            <a:r>
              <a:rPr lang="sr-Latn-RS" dirty="0" smtClean="0"/>
              <a:t>Može da odlično igra partije u kojima je vreme za potez ograničeno na 5 sekundi</a:t>
            </a:r>
          </a:p>
          <a:p>
            <a:r>
              <a:rPr lang="sr-Latn-RS" dirty="0" smtClean="0"/>
              <a:t>Analitičke veštine mogu da mu budu angažovane za potrebe nečeg drugog</a:t>
            </a:r>
          </a:p>
        </p:txBody>
      </p:sp>
    </p:spTree>
    <p:extLst>
      <p:ext uri="{BB962C8B-B14F-4D97-AF65-F5344CB8AC3E}">
        <p14:creationId xmlns:p14="http://schemas.microsoft.com/office/powerpoint/2010/main" val="13985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5. Eksper vozač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Nije potrebno da se koncentriše na put i da razmišlja o vožnji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5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5. Ekspert programer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7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Dodatak 6. Master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Odabira značaj pad performanse da bi isprobao novi prostor za definisanje perspektiva</a:t>
            </a:r>
          </a:p>
          <a:p>
            <a:r>
              <a:rPr lang="sr-Latn-RS" dirty="0" smtClean="0"/>
              <a:t>Osnivanje pravca u umetnosti (Munk, Pikaso, Kandinski, Maljevič, Polok, Vorhol, Bejkon)</a:t>
            </a:r>
          </a:p>
          <a:p>
            <a:r>
              <a:rPr lang="sr-Latn-RS" dirty="0" smtClean="0"/>
              <a:t>U programiranju?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85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usvajanja veština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Početnik koristi pravila, činjenice i heuristike za rešavanje problema</a:t>
            </a:r>
          </a:p>
          <a:p>
            <a:r>
              <a:rPr lang="sr-Latn-RS" dirty="0" smtClean="0"/>
              <a:t>Ekspert ima direktnu situacionu svest na osnovu koje deluje</a:t>
            </a:r>
          </a:p>
          <a:p>
            <a:r>
              <a:rPr lang="sr-Latn-RS" dirty="0" smtClean="0"/>
              <a:t>Posledice po ES</a:t>
            </a:r>
            <a:r>
              <a:rPr lang="sr-Latn-RS" dirty="0" smtClean="0"/>
              <a:t>:</a:t>
            </a:r>
            <a:endParaRPr lang="sr-Latn-RS" dirty="0" smtClean="0"/>
          </a:p>
          <a:p>
            <a:pPr lvl="1"/>
            <a:r>
              <a:rPr lang="sr-Latn-RS" dirty="0" smtClean="0"/>
              <a:t>Početnik koji zna mnogo činjenica može da bude veoma veoma koristan, posebno za obavljanje dosadnih poslova (rule based sistemi)</a:t>
            </a:r>
          </a:p>
          <a:p>
            <a:pPr lvl="1"/>
            <a:r>
              <a:rPr lang="sr-Latn-RS" dirty="0" smtClean="0"/>
              <a:t>Postoji potreba da analiziramo i druge „prostore perspektiva“ u sistemima baziranim na znanju, osim rule based sistema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 smtClean="0">
                <a:solidFill>
                  <a:schemeClr val="tx1"/>
                </a:solidFill>
                <a:latin typeface="Arial" charset="0"/>
              </a:rPr>
              <a:t>Mogući ES-i</a:t>
            </a:r>
            <a:r>
              <a:rPr lang="en-GB" sz="3200" b="1" dirty="0" smtClean="0">
                <a:solidFill>
                  <a:schemeClr val="tx1"/>
                </a:solidFill>
                <a:latin typeface="Arial" charset="0"/>
              </a:rPr>
              <a:t> – </a:t>
            </a:r>
            <a:r>
              <a:rPr lang="sr-Latn-RS" sz="3200" b="1" dirty="0" smtClean="0">
                <a:solidFill>
                  <a:schemeClr val="tx1"/>
                </a:solidFill>
                <a:latin typeface="Arial" charset="0"/>
              </a:rPr>
              <a:t>istorije slučaja</a:t>
            </a:r>
            <a:endParaRPr lang="en-GB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sr-Latn-RS" dirty="0" smtClean="0"/>
              <a:t>Ovo je za diskusiju</a:t>
            </a:r>
            <a:r>
              <a:rPr lang="en-GB" dirty="0" smtClean="0"/>
              <a:t>. </a:t>
            </a:r>
          </a:p>
          <a:p>
            <a:r>
              <a:rPr lang="sr-Latn-RS" dirty="0" smtClean="0"/>
              <a:t>Sledećih sedam problema mogu, a ne moraju da budu pogodni za kompujterizaciju putem ES-a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32813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</a:t>
            </a:r>
            <a:r>
              <a:rPr lang="sr-Latn-RS" sz="3200" b="1" dirty="0" smtClean="0">
                <a:latin typeface="Arial" charset="0"/>
              </a:rPr>
              <a:t>slučaja - 1</a:t>
            </a:r>
            <a:endParaRPr lang="en-GB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4876800"/>
          </a:xfrm>
          <a:noFill/>
        </p:spPr>
        <p:txBody>
          <a:bodyPr>
            <a:normAutofit/>
          </a:bodyPr>
          <a:lstStyle/>
          <a:p>
            <a:pPr algn="just"/>
            <a:r>
              <a:rPr lang="sr-Latn-RS" dirty="0" smtClean="0"/>
              <a:t>Siromašna zemlja ima veliku populaciju, malo lekara i nedovoljne resurse da se obuči više lekara.</a:t>
            </a:r>
          </a:p>
          <a:p>
            <a:pPr algn="just"/>
            <a:r>
              <a:rPr lang="sr-Latn-RS" dirty="0" smtClean="0"/>
              <a:t>Predlog je da se obezbede bolničari koji se mogu relativno jeftino i brzo obučiti i da se opreme prenosivim personalnim računarom na kome je instaliran ekspertski sistem koji bi ih savetovao po pitanju dijagnostifikovanja i terapije za različite uobičajene bolesti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1246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Strategija tri faze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Najtipičniji slučajevi rešavaju se jednom jedinom metodom integracije po faktorima.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Pored toga, postoji 11 specifičnih metoda</a:t>
            </a:r>
            <a:r>
              <a:rPr lang="sr-Cyrl-RS" dirty="0"/>
              <a:t> </a:t>
            </a:r>
            <a:r>
              <a:rPr lang="sr-Latn-RS" dirty="0" smtClean="0"/>
              <a:t>pomoću kojih se prepozanju karakteristike problema zbog kojih ne mogu da se reše integracijom po faktorima. </a:t>
            </a:r>
          </a:p>
          <a:p>
            <a:pPr lvl="1"/>
            <a:r>
              <a:rPr lang="sr-Latn-RS" dirty="0" smtClean="0"/>
              <a:t>Te karakteristike se lokalno otklnjaju.</a:t>
            </a:r>
          </a:p>
          <a:p>
            <a:pPr lvl="1"/>
            <a:r>
              <a:rPr lang="sr-Latn-RS" dirty="0" smtClean="0"/>
              <a:t>Problem se prevodi u oblik koji je rešiv prvim pristupom</a:t>
            </a:r>
          </a:p>
          <a:p>
            <a:r>
              <a:rPr lang="sr-Latn-RS" dirty="0" smtClean="0"/>
              <a:t>Na primer, neuspeh integracije može da bude posledica složenog izraza ispod korena.</a:t>
            </a:r>
          </a:p>
          <a:p>
            <a:pPr lvl="1"/>
            <a:r>
              <a:rPr lang="sr-Latn-RS" dirty="0" smtClean="0"/>
              <a:t>U tom slučaju, prvo je potrebno faktorizovati izraz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sr-Latn-RS" dirty="0" smtClean="0"/>
              <a:t>Treća faza je primena general purpose problem solver-a kojim se probaju nove putanje rešavanja problema.</a:t>
            </a:r>
          </a:p>
          <a:p>
            <a:r>
              <a:rPr lang="sr-Latn-RS" dirty="0" smtClean="0"/>
              <a:t>Jedino ova faza je „kreativno“ rešavanje problema</a:t>
            </a:r>
          </a:p>
          <a:p>
            <a:pPr lvl="1"/>
            <a:r>
              <a:rPr lang="sr-Latn-RS" dirty="0" smtClean="0"/>
              <a:t>Ovaj pristup se retko koristi, a kada se koristi dešava se da ne uspe da pronađe rešenje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3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</a:t>
            </a:r>
            <a:r>
              <a:rPr lang="sr-Latn-RS" sz="3200" b="1" dirty="0" smtClean="0">
                <a:latin typeface="Arial" charset="0"/>
              </a:rPr>
              <a:t>2</a:t>
            </a:r>
            <a:endParaRPr lang="en-GB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4876800"/>
          </a:xfrm>
          <a:noFill/>
        </p:spPr>
        <p:txBody>
          <a:bodyPr>
            <a:normAutofit/>
          </a:bodyPr>
          <a:lstStyle/>
          <a:p>
            <a:pPr algn="just"/>
            <a:r>
              <a:rPr lang="sr-Latn-RS" dirty="0" smtClean="0"/>
              <a:t>Zaposleni u stambenoj agenciji u malom Britanskom gradu su premoreni, a promet koji ostvaruju je nizak. Veliki deo posla zaposlenih su intervjui sa klijentima za koje postoji vrlo jasan protokol postavljanja pitanja (koja malo variraju zavisno od okolnosti u kojima je klijent)</a:t>
            </a:r>
            <a:r>
              <a:rPr lang="en-GB" dirty="0" smtClean="0"/>
              <a:t>. </a:t>
            </a:r>
            <a:endParaRPr lang="sr-Latn-RS" dirty="0" smtClean="0"/>
          </a:p>
          <a:p>
            <a:pPr algn="just"/>
            <a:r>
              <a:rPr lang="sr-Latn-RS" dirty="0" smtClean="0"/>
              <a:t>Predlog je da se napravi ekspertski sistem koji bi usmeravao proces ispitivanja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7722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</a:t>
            </a:r>
            <a:r>
              <a:rPr lang="sr-Latn-RS" sz="3200" b="1" dirty="0" smtClean="0">
                <a:latin typeface="Arial" charset="0"/>
              </a:rPr>
              <a:t>3</a:t>
            </a:r>
            <a:endParaRPr lang="en-GB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sr-Latn-RS" dirty="0" smtClean="0"/>
              <a:t>Firma koja uvozi vina se u velikoj meri oslanja na svog glavnog vinskog eksperta koji ima sposobnost da, na bazi boje, ukusa, arome, itd.,  odabere vina koja postaju popularna. Uskoro odlazi u penziju.</a:t>
            </a:r>
          </a:p>
          <a:p>
            <a:pPr algn="just"/>
            <a:r>
              <a:rPr lang="sr-Latn-RS" dirty="0" smtClean="0"/>
              <a:t>Predlog je da se napravi ekspertski sistem koji će omogućiti da se toj veštini nauči nekoliko mlađih vinskih specijalista i da oni preuzmu taj posao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9462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</a:t>
            </a:r>
            <a:r>
              <a:rPr lang="sr-Latn-RS" sz="3200" b="1" dirty="0" smtClean="0">
                <a:latin typeface="Arial" charset="0"/>
              </a:rPr>
              <a:t>4</a:t>
            </a:r>
            <a:endParaRPr lang="en-GB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sr-Latn-RS" dirty="0" smtClean="0"/>
              <a:t>Školska uprava ima veliki nedostatak učitelja osnovne škole. </a:t>
            </a:r>
          </a:p>
          <a:p>
            <a:pPr algn="just"/>
            <a:r>
              <a:rPr lang="sr-Latn-RS" dirty="0" smtClean="0"/>
              <a:t>Predlog je da se napravi ekspertski sistem koji bi podučavao decu staru pet godina engleskom jeziku i aritmetici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40370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</a:t>
            </a:r>
            <a:r>
              <a:rPr lang="sr-Latn-RS" sz="3200" b="1" dirty="0" smtClean="0">
                <a:latin typeface="Arial" charset="0"/>
              </a:rPr>
              <a:t>5</a:t>
            </a:r>
            <a:endParaRPr lang="en-GB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sr-Latn-RS" dirty="0" smtClean="0"/>
              <a:t>Softverska kpompanije planira da razvije ekspertski sistem za vođenje računovodstva malih komercijalnih udruženja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5044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</a:t>
            </a:r>
            <a:r>
              <a:rPr lang="sr-Latn-RS" sz="3200" b="1" dirty="0" smtClean="0">
                <a:latin typeface="Arial" charset="0"/>
              </a:rPr>
              <a:t>6</a:t>
            </a:r>
            <a:endParaRPr lang="en-GB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sr-Latn-RS" dirty="0" smtClean="0"/>
              <a:t>Veliki proizvođač dizel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sr-Latn-RS" dirty="0" smtClean="0"/>
              <a:t> električnih lokomotiva ima problem da obezbedi dovoljan broj radnika na održavanju, a koji su dovoljno iskusni da lociraju otkaze u tim veoma složenim lokomotivama.</a:t>
            </a:r>
          </a:p>
          <a:p>
            <a:pPr algn="just"/>
            <a:r>
              <a:rPr lang="sr-Latn-RS" dirty="0"/>
              <a:t>P</a:t>
            </a:r>
            <a:r>
              <a:rPr lang="sr-Latn-RS" dirty="0" smtClean="0"/>
              <a:t>redlog je da se napravi ekspertski sistem koji će biti u stanju da locira delove koji su otkazalina takvim mašinama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8075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sz="3200" b="1" dirty="0">
                <a:latin typeface="Arial" charset="0"/>
              </a:rPr>
              <a:t>Mogući ES-i</a:t>
            </a:r>
            <a:r>
              <a:rPr lang="en-GB" sz="3200" b="1" dirty="0">
                <a:latin typeface="Arial" charset="0"/>
              </a:rPr>
              <a:t> – </a:t>
            </a:r>
            <a:r>
              <a:rPr lang="sr-Latn-RS" sz="3200" b="1" dirty="0">
                <a:latin typeface="Arial" charset="0"/>
              </a:rPr>
              <a:t>istorije slučaja - </a:t>
            </a:r>
            <a:r>
              <a:rPr lang="sr-Latn-RS" sz="3200" b="1" dirty="0" smtClean="0">
                <a:latin typeface="Arial" charset="0"/>
              </a:rPr>
              <a:t>7</a:t>
            </a:r>
            <a:endParaRPr lang="en-GB" sz="3200" b="1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 smtClean="0"/>
              <a:t>Rudarska kompanija želi da proširi posao, što obuhvata i traganje za neotkrivenim ležištima vrednih metalnih ruda. Nedostaju joj iskusni geolozi.</a:t>
            </a:r>
          </a:p>
          <a:p>
            <a:r>
              <a:rPr lang="sr-Latn-RS" dirty="0" smtClean="0"/>
              <a:t>Predlog je da se napravi ekspertski sistem koji će ocenjivati geološke lokacije i zaključivati kolika je verovatnoća da u njima postoje ležišta rude.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431072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MACSYM</a:t>
            </a:r>
            <a:r>
              <a:rPr lang="sr-Latn-RS" dirty="0" smtClean="0"/>
              <a:t>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SIN je postao deo </a:t>
            </a:r>
            <a:r>
              <a:rPr lang="en-GB" dirty="0" smtClean="0"/>
              <a:t>MACSYMA-e</a:t>
            </a:r>
            <a:r>
              <a:rPr lang="sr-Latn-RS" dirty="0" smtClean="0"/>
              <a:t> i još uvek igra značajnu ulogu</a:t>
            </a:r>
          </a:p>
          <a:p>
            <a:r>
              <a:rPr lang="sr-Latn-RS" dirty="0" smtClean="0"/>
              <a:t>Progres simboličke integracije doveo je do Rišovog algoritma</a:t>
            </a:r>
          </a:p>
          <a:p>
            <a:r>
              <a:rPr lang="sr-Latn-RS" dirty="0" smtClean="0"/>
              <a:t>Prva i druga faza SIN-a još uvek se koriste jer daju kompaktnija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elegantnija</a:t>
            </a:r>
            <a:r>
              <a:rPr lang="sr-Latn-RS" dirty="0" smtClean="0"/>
              <a:t> rešenja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56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Uspeh </a:t>
            </a:r>
            <a:r>
              <a:rPr lang="en-GB" dirty="0"/>
              <a:t>MACSYM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Bill Martin </a:t>
            </a:r>
            <a:r>
              <a:rPr lang="sr-Latn-RS" dirty="0" smtClean="0"/>
              <a:t>je, na primeru </a:t>
            </a:r>
            <a:r>
              <a:rPr lang="en-GB" dirty="0" smtClean="0"/>
              <a:t>MACSYM</a:t>
            </a:r>
            <a:r>
              <a:rPr lang="sr-Latn-RS" dirty="0" smtClean="0"/>
              <a:t>A</a:t>
            </a:r>
            <a:r>
              <a:rPr lang="en-GB" dirty="0" smtClean="0"/>
              <a:t>-</a:t>
            </a:r>
            <a:r>
              <a:rPr lang="sr-Latn-RS" dirty="0" smtClean="0"/>
              <a:t>e identifikovao sledeće faktore koji na uspešnost razvoja SBZ (</a:t>
            </a:r>
            <a:r>
              <a:rPr lang="sr-Latn-RS" b="1" dirty="0" smtClean="0"/>
              <a:t>faktori su poređani po važnosti!</a:t>
            </a:r>
            <a:r>
              <a:rPr lang="sr-Latn-RS" dirty="0" smtClean="0"/>
              <a:t>):</a:t>
            </a:r>
          </a:p>
          <a:p>
            <a:pPr lvl="1"/>
            <a:r>
              <a:rPr lang="sr-Latn-RS" b="1" dirty="0" smtClean="0"/>
              <a:t>Osnovne ideje</a:t>
            </a:r>
            <a:r>
              <a:rPr lang="sr-Latn-RS" dirty="0" smtClean="0"/>
              <a:t>: svaki SBZ bi treba da sadrži mali broj opštih osnovnih ideja</a:t>
            </a:r>
          </a:p>
          <a:p>
            <a:pPr lvl="2"/>
            <a:r>
              <a:rPr lang="sr-Latn-RS" dirty="0" smtClean="0"/>
              <a:t>Na primer korišćenje rekurzije ili analiziraj/rešavaj posebne slučajeve u SIN-u</a:t>
            </a:r>
          </a:p>
          <a:p>
            <a:pPr lvl="1"/>
            <a:r>
              <a:rPr lang="sr-Latn-RS" b="1" dirty="0" smtClean="0"/>
              <a:t>Trikovi</a:t>
            </a:r>
            <a:r>
              <a:rPr lang="sr-Latn-RS" dirty="0" smtClean="0"/>
              <a:t>: korišćenje tehnika koje su karakteristične za domen</a:t>
            </a:r>
          </a:p>
          <a:p>
            <a:pPr lvl="2"/>
            <a:r>
              <a:rPr lang="sr-Latn-RS" dirty="0" smtClean="0"/>
              <a:t>Na primer Rišov ili Euklidov algoritam</a:t>
            </a:r>
          </a:p>
          <a:p>
            <a:pPr lvl="1"/>
            <a:r>
              <a:rPr lang="sr-Latn-RS" b="1" dirty="0" smtClean="0"/>
              <a:t>Neizbežna inženjerska rešenja</a:t>
            </a:r>
            <a:r>
              <a:rPr lang="sr-Latn-RS" dirty="0" smtClean="0"/>
              <a:t>: dobar odabir neizbežnih inženjerskih rešenja koja doprinose uniformnosti i upotrebljivosti sistema</a:t>
            </a:r>
          </a:p>
          <a:p>
            <a:pPr lvl="2"/>
            <a:r>
              <a:rPr lang="sr-Latn-RS" dirty="0" smtClean="0"/>
              <a:t>Na primer prevođenje unarnog minusa u poseban izraz</a:t>
            </a:r>
          </a:p>
          <a:p>
            <a:pPr lvl="2"/>
            <a:r>
              <a:rPr lang="sr-Latn-RS" dirty="0" smtClean="0"/>
              <a:t>Ili odabir softverske arhitekture</a:t>
            </a:r>
          </a:p>
          <a:p>
            <a:pPr lvl="1"/>
            <a:r>
              <a:rPr lang="sr-Latn-RS" b="1" dirty="0" smtClean="0"/>
              <a:t>Manje bitna inženjerska rešenja</a:t>
            </a:r>
          </a:p>
        </p:txBody>
      </p:sp>
    </p:spTree>
    <p:extLst>
      <p:ext uri="{BB962C8B-B14F-4D97-AF65-F5344CB8AC3E}">
        <p14:creationId xmlns:p14="http://schemas.microsoft.com/office/powerpoint/2010/main" val="39955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DENDRA</a:t>
            </a:r>
            <a:r>
              <a:rPr lang="sr-Latn-RS" dirty="0" smtClean="0"/>
              <a:t>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 fontScale="92500" lnSpcReduction="20000"/>
          </a:bodyPr>
          <a:lstStyle/>
          <a:p>
            <a:r>
              <a:rPr lang="sr-Latn-RS" dirty="0" smtClean="0"/>
              <a:t>Identifikovanje trodimenzionalne strukture (</a:t>
            </a:r>
            <a:r>
              <a:rPr lang="en-GB" dirty="0" err="1" smtClean="0"/>
              <a:t>prostornih</a:t>
            </a:r>
            <a:r>
              <a:rPr lang="en-GB" dirty="0" smtClean="0"/>
              <a:t> </a:t>
            </a:r>
            <a:r>
              <a:rPr lang="sr-Latn-RS" dirty="0" smtClean="0"/>
              <a:t>izomera) hemijskog jedinjenja na osnovu masene spektroskopije i iz NMR podataka.</a:t>
            </a:r>
            <a:endParaRPr lang="en-GB" dirty="0"/>
          </a:p>
        </p:txBody>
      </p:sp>
      <p:pic>
        <p:nvPicPr>
          <p:cNvPr id="1027" name="Picture 3" descr="C:\Users\milansegedinac\Downloads\cocain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67099"/>
            <a:ext cx="43815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8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Naivan pristup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Napraviti mapu u kojoj su ključevi svi mogući maseni spektri</a:t>
            </a:r>
          </a:p>
          <a:p>
            <a:pPr lvl="1"/>
            <a:r>
              <a:rPr lang="sr-Latn-RS" dirty="0" smtClean="0"/>
              <a:t>Prepoznavanje izomera je onda samo uz</a:t>
            </a:r>
            <a:r>
              <a:rPr lang="en-GB" dirty="0" err="1" smtClean="0"/>
              <a:t>i</a:t>
            </a:r>
            <a:r>
              <a:rPr lang="sr-Latn-RS" dirty="0" smtClean="0"/>
              <a:t>manje vrednosti iz rečnika</a:t>
            </a:r>
          </a:p>
          <a:p>
            <a:r>
              <a:rPr lang="sr-Latn-RS" dirty="0" smtClean="0"/>
              <a:t>Mogli bismo da pronađemo jedino jedinjenja koja imamo u rečniku!</a:t>
            </a:r>
          </a:p>
          <a:p>
            <a:r>
              <a:rPr lang="sr-Latn-RS" dirty="0" smtClean="0"/>
              <a:t>Umesto toga, možemo da iskoristimo činjenicu da je maseni spektar uslovljen strukturom i da je struktura u velikoj meri predvidljiva na osnovu spektra.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3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Izomeri za </a:t>
            </a:r>
            <a:r>
              <a:rPr lang="en-GB" dirty="0" smtClean="0"/>
              <a:t>e</a:t>
            </a:r>
            <a:r>
              <a:rPr lang="sr-Latn-RS" dirty="0" smtClean="0"/>
              <a:t>mpirjsku formulu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Ako ekspert zna empirjsku (sumarnu) formulu dobijenog jedinjenja, može da predvidi sve moguće trodimenzionalne strukture.</a:t>
            </a:r>
          </a:p>
          <a:p>
            <a:endParaRPr lang="sr-Latn-RS" sz="2000" dirty="0"/>
          </a:p>
          <a:p>
            <a:endParaRPr lang="sr-Latn-RS" sz="2000" dirty="0" smtClean="0"/>
          </a:p>
          <a:p>
            <a:endParaRPr lang="sr-Latn-RS" sz="2000" dirty="0"/>
          </a:p>
          <a:p>
            <a:pPr marL="0" indent="0">
              <a:buNone/>
            </a:pPr>
            <a:r>
              <a:rPr lang="sr-Latn-RS" sz="3600" dirty="0" smtClean="0"/>
              <a:t>	</a:t>
            </a:r>
            <a:r>
              <a:rPr lang="en-GB" sz="3600" dirty="0" smtClean="0"/>
              <a:t>C</a:t>
            </a:r>
            <a:r>
              <a:rPr lang="en-GB" sz="3600" baseline="-25000" dirty="0" smtClean="0"/>
              <a:t>17</a:t>
            </a:r>
            <a:r>
              <a:rPr lang="en-GB" sz="3600" dirty="0" smtClean="0"/>
              <a:t>H</a:t>
            </a:r>
            <a:r>
              <a:rPr lang="en-GB" sz="3600" baseline="-25000" dirty="0" smtClean="0"/>
              <a:t>21</a:t>
            </a:r>
            <a:r>
              <a:rPr lang="en-GB" sz="3600" dirty="0" smtClean="0"/>
              <a:t>NO</a:t>
            </a:r>
            <a:r>
              <a:rPr lang="en-GB" sz="3600" baseline="-25000" dirty="0" smtClean="0"/>
              <a:t>4</a:t>
            </a:r>
            <a:endParaRPr lang="en-GB" sz="3600" dirty="0"/>
          </a:p>
        </p:txBody>
      </p:sp>
      <p:pic>
        <p:nvPicPr>
          <p:cNvPr id="2050" name="Picture 2" descr="C:\Users\milansegedinac\Downloads\Cocaine_Stereoisomer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96383"/>
            <a:ext cx="2846523" cy="414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1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Izomeri za </a:t>
            </a:r>
            <a:r>
              <a:rPr lang="sr-Latn-RS" dirty="0" smtClean="0"/>
              <a:t>empirjsku </a:t>
            </a:r>
            <a:r>
              <a:rPr lang="sr-Latn-RS" dirty="0"/>
              <a:t>formulu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Modelujući fragmentaciju u masenog spektra, moguće je predvideti koje veze u svakoj od struktura će se raskinuti, a time i </a:t>
            </a:r>
            <a:r>
              <a:rPr lang="sr-Latn-RS" b="1" dirty="0" smtClean="0"/>
              <a:t>koje fragmente ćemo videti na spektru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Identifikovanje trodimenzionalne strukture hemijskog jedinjenja za zadatu formulu se svodi na </a:t>
            </a:r>
          </a:p>
          <a:p>
            <a:pPr lvl="1"/>
            <a:r>
              <a:rPr lang="sr-Latn-RS" dirty="0" smtClean="0"/>
              <a:t>identifikovanje svih mogućih struktura za zadatu emprijsku formulu </a:t>
            </a:r>
          </a:p>
          <a:p>
            <a:pPr lvl="1"/>
            <a:r>
              <a:rPr lang="sr-Latn-RS" dirty="0" smtClean="0"/>
              <a:t>simuliranje procesa masene spektrometrije za svaku struturu i</a:t>
            </a:r>
          </a:p>
          <a:p>
            <a:pPr lvl="1"/>
            <a:r>
              <a:rPr lang="sr-Latn-RS" dirty="0"/>
              <a:t>p</a:t>
            </a:r>
            <a:r>
              <a:rPr lang="sr-Latn-RS" dirty="0" smtClean="0"/>
              <a:t>oređenje predviđenog spektra sa dobijenim </a:t>
            </a:r>
          </a:p>
          <a:p>
            <a:r>
              <a:rPr lang="sr-Latn-RS" dirty="0" smtClean="0"/>
              <a:t>Dinamički se generiše biblioteka spektara za svaku empirijsku formulu umesto da se pravi biblioteka spektara za sva jedinjenja</a:t>
            </a:r>
          </a:p>
          <a:p>
            <a:r>
              <a:rPr lang="sr-Latn-RS" dirty="0"/>
              <a:t>I</a:t>
            </a:r>
            <a:r>
              <a:rPr lang="en-GB" dirty="0" err="1" smtClean="0"/>
              <a:t>ntractable</a:t>
            </a:r>
            <a:r>
              <a:rPr lang="sr-Latn-RS" dirty="0" smtClean="0"/>
              <a:t> problem! Broj strukturnih izomera za emprijsku formulu često bude veći od 1 000 000.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22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Podstrukture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Eksperti (ljudi) ipak uspevaju da rešavaju ovaj problem...</a:t>
            </a:r>
          </a:p>
          <a:p>
            <a:r>
              <a:rPr lang="sr-Latn-RS" dirty="0" smtClean="0"/>
              <a:t>Umesto da prave biblioteku svih mogućih izomera, prepoznaju podstrutkutre na osnovu spektra</a:t>
            </a:r>
          </a:p>
          <a:p>
            <a:r>
              <a:rPr lang="sr-Latn-RS" dirty="0" smtClean="0"/>
              <a:t>Uzimaju u obzir samo one izomere koji imaju te podstrukture</a:t>
            </a:r>
          </a:p>
          <a:p>
            <a:pPr marL="0" indent="0">
              <a:buNone/>
            </a:pPr>
            <a:endParaRPr lang="sr-Latn-R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1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b="1" dirty="0" smtClean="0"/>
              <a:t>O kursu</a:t>
            </a:r>
            <a:endParaRPr lang="en-GB" b="1" dirty="0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Ovaj kurs se bavi</a:t>
            </a:r>
            <a:r>
              <a:rPr lang="en-GB" dirty="0" smtClean="0"/>
              <a:t> </a:t>
            </a:r>
          </a:p>
          <a:p>
            <a:pPr lvl="1">
              <a:buSzPct val="80000"/>
            </a:pPr>
            <a:r>
              <a:rPr lang="sr-Latn-RS" dirty="0" smtClean="0"/>
              <a:t>Sistemima baziranim na znanju (</a:t>
            </a:r>
            <a:r>
              <a:rPr lang="sr-Latn-RS" i="1" dirty="0" smtClean="0"/>
              <a:t>K</a:t>
            </a:r>
            <a:r>
              <a:rPr lang="en-GB" i="1" dirty="0" err="1" smtClean="0"/>
              <a:t>nowledge</a:t>
            </a:r>
            <a:r>
              <a:rPr lang="en-GB" i="1" dirty="0" smtClean="0"/>
              <a:t>-based systems</a:t>
            </a:r>
            <a:r>
              <a:rPr lang="sr-Latn-RS" dirty="0" smtClean="0"/>
              <a:t>)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Ekspertskim sistemima (</a:t>
            </a:r>
            <a:r>
              <a:rPr lang="sr-Latn-RS" i="1" dirty="0" smtClean="0"/>
              <a:t>E</a:t>
            </a:r>
            <a:r>
              <a:rPr lang="en-GB" i="1" dirty="0" err="1" smtClean="0"/>
              <a:t>xpert</a:t>
            </a:r>
            <a:r>
              <a:rPr lang="en-GB" i="1" dirty="0" smtClean="0"/>
              <a:t> systems</a:t>
            </a:r>
            <a:r>
              <a:rPr lang="sr-Latn-RS" dirty="0" smtClean="0"/>
              <a:t>)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Sistemima znanja (</a:t>
            </a:r>
            <a:r>
              <a:rPr lang="sr-Latn-RS" i="1" dirty="0" smtClean="0"/>
              <a:t>K</a:t>
            </a:r>
            <a:r>
              <a:rPr lang="en-GB" i="1" dirty="0" err="1" smtClean="0"/>
              <a:t>nowledge</a:t>
            </a:r>
            <a:r>
              <a:rPr lang="en-GB" i="1" dirty="0" smtClean="0"/>
              <a:t> systems</a:t>
            </a:r>
            <a:r>
              <a:rPr lang="sr-Latn-RS" dirty="0" smtClean="0"/>
              <a:t>)</a:t>
            </a:r>
            <a:r>
              <a:rPr lang="en-GB" dirty="0" smtClean="0"/>
              <a:t> </a:t>
            </a:r>
            <a:endParaRPr lang="sr-Latn-RS" dirty="0" smtClean="0"/>
          </a:p>
          <a:p>
            <a:pPr>
              <a:buSzPct val="80000"/>
            </a:pPr>
            <a:r>
              <a:rPr lang="sr-Latn-RS" dirty="0" smtClean="0"/>
              <a:t>Znači </a:t>
            </a:r>
            <a:r>
              <a:rPr lang="sr-Latn-RS" b="1" dirty="0" smtClean="0"/>
              <a:t>bavićemo se sa tri teme</a:t>
            </a:r>
            <a:r>
              <a:rPr lang="sr-Latn-RS" dirty="0" smtClean="0"/>
              <a:t>?</a:t>
            </a:r>
          </a:p>
          <a:p>
            <a:pPr lvl="1">
              <a:buSzPct val="80000"/>
            </a:pPr>
            <a:r>
              <a:rPr lang="sr-Latn-RS" dirty="0" smtClean="0"/>
              <a:t>Nećemo, </a:t>
            </a:r>
            <a:r>
              <a:rPr lang="sr-Latn-RS" b="1" dirty="0" smtClean="0"/>
              <a:t>bavićemo se jednom temom</a:t>
            </a:r>
            <a:r>
              <a:rPr lang="sr-Latn-RS" dirty="0" smtClean="0"/>
              <a:t> jer sva tri termina označavaju manje-više istu stvar</a:t>
            </a:r>
          </a:p>
          <a:p>
            <a:pPr>
              <a:buSzPct val="80000"/>
            </a:pPr>
            <a:r>
              <a:rPr lang="sr-Latn-RS" dirty="0" smtClean="0"/>
              <a:t>Mogli bismo reći da je u pitanju </a:t>
            </a:r>
            <a:r>
              <a:rPr lang="sr-Latn-RS" b="1" i="1" dirty="0" smtClean="0">
                <a:solidFill>
                  <a:srgbClr val="FF0000"/>
                </a:solidFill>
              </a:rPr>
              <a:t>primenjena veštačka inteligencija</a:t>
            </a:r>
            <a:r>
              <a:rPr lang="en-GB" dirty="0" smtClean="0"/>
              <a:t> </a:t>
            </a:r>
            <a:r>
              <a:rPr lang="sr-Latn-RS" dirty="0" smtClean="0"/>
              <a:t>		</a:t>
            </a:r>
            <a:endParaRPr lang="en-GB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617828110"/>
      </p:ext>
    </p:extLst>
  </p:cSld>
  <p:clrMapOvr>
    <a:masterClrMapping/>
  </p:clrMapOvr>
  <p:transition advTm="791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DENDRAL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Koristi domensko znanje da identifikuje delove rešenje</a:t>
            </a:r>
          </a:p>
          <a:p>
            <a:r>
              <a:rPr lang="sr-Latn-RS" dirty="0" smtClean="0"/>
              <a:t>Za preostale atome, koristi general-purpose pristup (generisanje svih mogućih izomera)</a:t>
            </a:r>
          </a:p>
        </p:txBody>
      </p:sp>
    </p:spTree>
    <p:extLst>
      <p:ext uri="{BB962C8B-B14F-4D97-AF65-F5344CB8AC3E}">
        <p14:creationId xmlns:p14="http://schemas.microsoft.com/office/powerpoint/2010/main" val="401367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DENDRAL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DENDRAL sadrži velik broj specijalizovanih podprograma, koji identifikuju podstrukture na osnovu spektra.</a:t>
            </a:r>
          </a:p>
          <a:p>
            <a:r>
              <a:rPr lang="sr-Latn-RS" dirty="0" smtClean="0"/>
              <a:t>Ovi podprogrami su napravljeni na osnovu ekspretskog znanja.</a:t>
            </a:r>
          </a:p>
        </p:txBody>
      </p:sp>
    </p:spTree>
    <p:extLst>
      <p:ext uri="{BB962C8B-B14F-4D97-AF65-F5344CB8AC3E}">
        <p14:creationId xmlns:p14="http://schemas.microsoft.com/office/powerpoint/2010/main" val="6019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potprograma – ketoni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800" dirty="0" smtClean="0"/>
              <a:t>Ugljenični lanac ima jednaku verovatnoću da se raskine sa obe strane dvostruke karbonatne veze sa kiseonikom.</a:t>
            </a:r>
          </a:p>
          <a:p>
            <a:r>
              <a:rPr lang="sr-Latn-RS" sz="2800" dirty="0" smtClean="0"/>
              <a:t>Očekujemo da će jedan pik na spektru ostatku lanca sa CO, a da će drugi pik odgovarati </a:t>
            </a:r>
            <a:r>
              <a:rPr lang="en-GB" sz="2800" dirty="0" smtClean="0"/>
              <a:t> </a:t>
            </a:r>
            <a:r>
              <a:rPr lang="sr-Latn-RS" sz="2800" dirty="0" smtClean="0"/>
              <a:t>ostatku lanca bez CO.</a:t>
            </a:r>
          </a:p>
          <a:p>
            <a:r>
              <a:rPr lang="sr-Latn-RS" sz="2800" dirty="0"/>
              <a:t>Potprogram koji idenfikuje ketone dat je na slici pored:</a:t>
            </a:r>
          </a:p>
          <a:p>
            <a:pPr marL="0" indent="0">
              <a:buNone/>
            </a:pPr>
            <a:endParaRPr lang="sr-Latn-R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800600"/>
            <a:ext cx="60198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8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Rezultati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Tabela prikazuje:</a:t>
            </a:r>
          </a:p>
          <a:p>
            <a:pPr lvl="1"/>
            <a:r>
              <a:rPr lang="sr-Latn-RS" dirty="0" smtClean="0"/>
              <a:t>Ukupan broj izomera</a:t>
            </a:r>
          </a:p>
          <a:p>
            <a:pPr lvl="1"/>
            <a:r>
              <a:rPr lang="sr-Latn-RS" dirty="0" smtClean="0"/>
              <a:t>Broj izomera ako se u obzir uzmu maseni spektri</a:t>
            </a:r>
          </a:p>
          <a:p>
            <a:pPr lvl="1"/>
            <a:r>
              <a:rPr lang="sr-Latn-RS" dirty="0" smtClean="0"/>
              <a:t>Broj izomera ako se u obzir uzmu i maseni spektri i NMR podaci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7231442" cy="182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17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4CE74B5D-50C9-4BDF-A30E-A222D6123FE7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SBZ – </a:t>
            </a:r>
            <a:r>
              <a:rPr lang="sr-Latn-RS" dirty="0" smtClean="0"/>
              <a:t>Terminologija</a:t>
            </a:r>
            <a:endParaRPr lang="en-US" dirty="0" smtClean="0"/>
          </a:p>
        </p:txBody>
      </p:sp>
      <p:sp>
        <p:nvSpPr>
          <p:cNvPr id="1741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smtClean="0"/>
              <a:t>Podatak</a:t>
            </a:r>
            <a:endParaRPr lang="en-US" smtClean="0"/>
          </a:p>
          <a:p>
            <a:r>
              <a:rPr lang="sr-Latn-RS" smtClean="0"/>
              <a:t>Informacija</a:t>
            </a:r>
            <a:endParaRPr lang="en-US" smtClean="0"/>
          </a:p>
          <a:p>
            <a:r>
              <a:rPr lang="sr-Latn-RS" smtClean="0"/>
              <a:t>Znanje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46939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395413" y="6457950"/>
            <a:ext cx="255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7ED8165C-94B1-4810-8699-88E2787EF231}" type="slidenum">
              <a:rPr lang="en-US" sz="1000">
                <a:latin typeface="Arial" pitchFamily="34" charset="0"/>
                <a:ea typeface="ヒラギノ角ゴ ProN W3" charset="0"/>
                <a:sym typeface="Arial" pitchFamily="34" charset="0"/>
              </a:rPr>
              <a:pPr algn="ctr"/>
              <a:t>25</a:t>
            </a:fld>
            <a:endParaRPr lang="en-US" sz="1000">
              <a:latin typeface="Arial" pitchFamily="34" charset="0"/>
              <a:ea typeface="ヒラギノ角ゴ ProN W3" charset="0"/>
              <a:sym typeface="Arial" pitchFamily="34" charset="0"/>
            </a:endParaRP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xfrm>
            <a:off x="393700" y="76200"/>
            <a:ext cx="8229600" cy="1143000"/>
          </a:xfrm>
        </p:spPr>
        <p:txBody>
          <a:bodyPr rIns="132080"/>
          <a:lstStyle/>
          <a:p>
            <a:r>
              <a:rPr lang="sr-Latn-RS" sz="2400" dirty="0" smtClean="0">
                <a:solidFill>
                  <a:srgbClr val="003300"/>
                </a:solidFill>
              </a:rPr>
              <a:t>Piramida Podataka i kompjuterski baziranih sistema</a:t>
            </a:r>
            <a:endParaRPr lang="en-US" sz="4000" dirty="0" smtClean="0">
              <a:solidFill>
                <a:srgbClr val="003300"/>
              </a:solidFill>
            </a:endParaRPr>
          </a:p>
        </p:txBody>
      </p:sp>
      <p:grpSp>
        <p:nvGrpSpPr>
          <p:cNvPr id="18438" name="Group 32"/>
          <p:cNvGrpSpPr>
            <a:grpSpLocks/>
          </p:cNvGrpSpPr>
          <p:nvPr/>
        </p:nvGrpSpPr>
        <p:grpSpPr bwMode="auto">
          <a:xfrm>
            <a:off x="152400" y="1016000"/>
            <a:ext cx="8837613" cy="5081588"/>
            <a:chOff x="0" y="128"/>
            <a:chExt cx="5567" cy="3201"/>
          </a:xfrm>
        </p:grpSpPr>
        <p:sp>
          <p:nvSpPr>
            <p:cNvPr id="18439" name="AutoShape 5"/>
            <p:cNvSpPr>
              <a:spLocks/>
            </p:cNvSpPr>
            <p:nvPr/>
          </p:nvSpPr>
          <p:spPr bwMode="auto">
            <a:xfrm>
              <a:off x="2517" y="365"/>
              <a:ext cx="441" cy="473"/>
            </a:xfrm>
            <a:custGeom>
              <a:avLst/>
              <a:gdLst>
                <a:gd name="T0" fmla="*/ 5 w 21600"/>
                <a:gd name="T1" fmla="*/ 0 h 21600"/>
                <a:gd name="T2" fmla="*/ 9 w 21600"/>
                <a:gd name="T3" fmla="*/ 10 h 21600"/>
                <a:gd name="T4" fmla="*/ 0 w 21600"/>
                <a:gd name="T5" fmla="*/ 10 h 21600"/>
                <a:gd name="T6" fmla="*/ 5 w 21600"/>
                <a:gd name="T7" fmla="*/ 0 h 21600"/>
                <a:gd name="T8" fmla="*/ 5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lnTo>
                    <a:pt x="10800" y="0"/>
                  </a:lnTo>
                  <a:close/>
                  <a:moveTo>
                    <a:pt x="10800" y="0"/>
                  </a:moveTo>
                </a:path>
              </a:pathLst>
            </a:custGeom>
            <a:solidFill>
              <a:srgbClr val="FFCCFF"/>
            </a:solidFill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0" name="AutoShape 6"/>
            <p:cNvSpPr>
              <a:spLocks/>
            </p:cNvSpPr>
            <p:nvPr/>
          </p:nvSpPr>
          <p:spPr bwMode="auto">
            <a:xfrm>
              <a:off x="2260" y="838"/>
              <a:ext cx="952" cy="556"/>
            </a:xfrm>
            <a:custGeom>
              <a:avLst/>
              <a:gdLst>
                <a:gd name="T0" fmla="*/ 11 w 21600"/>
                <a:gd name="T1" fmla="*/ 0 h 21600"/>
                <a:gd name="T2" fmla="*/ 31 w 21600"/>
                <a:gd name="T3" fmla="*/ 0 h 21600"/>
                <a:gd name="T4" fmla="*/ 42 w 21600"/>
                <a:gd name="T5" fmla="*/ 14 h 21600"/>
                <a:gd name="T6" fmla="*/ 0 w 21600"/>
                <a:gd name="T7" fmla="*/ 14 h 21600"/>
                <a:gd name="T8" fmla="*/ 11 w 21600"/>
                <a:gd name="T9" fmla="*/ 0 h 21600"/>
                <a:gd name="T10" fmla="*/ 1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5787" y="0"/>
                  </a:moveTo>
                  <a:lnTo>
                    <a:pt x="15812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5787" y="0"/>
                  </a:lnTo>
                  <a:close/>
                  <a:moveTo>
                    <a:pt x="5787" y="0"/>
                  </a:moveTo>
                </a:path>
              </a:pathLst>
            </a:custGeom>
            <a:solidFill>
              <a:srgbClr val="FFCC99"/>
            </a:solidFill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1" name="AutoShape 7"/>
            <p:cNvSpPr>
              <a:spLocks/>
            </p:cNvSpPr>
            <p:nvPr/>
          </p:nvSpPr>
          <p:spPr bwMode="auto">
            <a:xfrm>
              <a:off x="2008" y="1394"/>
              <a:ext cx="1456" cy="555"/>
            </a:xfrm>
            <a:custGeom>
              <a:avLst/>
              <a:gdLst>
                <a:gd name="T0" fmla="*/ 17 w 21600"/>
                <a:gd name="T1" fmla="*/ 0 h 21600"/>
                <a:gd name="T2" fmla="*/ 81 w 21600"/>
                <a:gd name="T3" fmla="*/ 0 h 21600"/>
                <a:gd name="T4" fmla="*/ 98 w 21600"/>
                <a:gd name="T5" fmla="*/ 14 h 21600"/>
                <a:gd name="T6" fmla="*/ 0 w 21600"/>
                <a:gd name="T7" fmla="*/ 14 h 21600"/>
                <a:gd name="T8" fmla="*/ 17 w 21600"/>
                <a:gd name="T9" fmla="*/ 0 h 21600"/>
                <a:gd name="T10" fmla="*/ 17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3768" y="0"/>
                  </a:moveTo>
                  <a:lnTo>
                    <a:pt x="17831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3768" y="0"/>
                  </a:lnTo>
                  <a:close/>
                  <a:moveTo>
                    <a:pt x="3768" y="0"/>
                  </a:moveTo>
                </a:path>
              </a:pathLst>
            </a:custGeom>
            <a:solidFill>
              <a:srgbClr val="FFFF99"/>
            </a:solidFill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2" name="AutoShape 8"/>
            <p:cNvSpPr>
              <a:spLocks/>
            </p:cNvSpPr>
            <p:nvPr/>
          </p:nvSpPr>
          <p:spPr bwMode="auto">
            <a:xfrm>
              <a:off x="1750" y="1946"/>
              <a:ext cx="1971" cy="556"/>
            </a:xfrm>
            <a:custGeom>
              <a:avLst/>
              <a:gdLst>
                <a:gd name="T0" fmla="*/ 23 w 21600"/>
                <a:gd name="T1" fmla="*/ 0 h 21600"/>
                <a:gd name="T2" fmla="*/ 157 w 21600"/>
                <a:gd name="T3" fmla="*/ 0 h 21600"/>
                <a:gd name="T4" fmla="*/ 180 w 21600"/>
                <a:gd name="T5" fmla="*/ 14 h 21600"/>
                <a:gd name="T6" fmla="*/ 0 w 21600"/>
                <a:gd name="T7" fmla="*/ 14 h 21600"/>
                <a:gd name="T8" fmla="*/ 23 w 21600"/>
                <a:gd name="T9" fmla="*/ 0 h 21600"/>
                <a:gd name="T10" fmla="*/ 23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793" y="0"/>
                  </a:moveTo>
                  <a:lnTo>
                    <a:pt x="18806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2793" y="0"/>
                  </a:lnTo>
                  <a:close/>
                  <a:moveTo>
                    <a:pt x="2793" y="0"/>
                  </a:moveTo>
                </a:path>
              </a:pathLst>
            </a:custGeom>
            <a:solidFill>
              <a:srgbClr val="C9FFC9"/>
            </a:solidFill>
            <a:ln w="9525" cap="rnd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43" name="Rectangle 9"/>
            <p:cNvSpPr>
              <a:spLocks/>
            </p:cNvSpPr>
            <p:nvPr/>
          </p:nvSpPr>
          <p:spPr bwMode="auto">
            <a:xfrm>
              <a:off x="0" y="2038"/>
              <a:ext cx="198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sr-Latn-RS" sz="900" b="1"/>
                <a:t>Osnovne transakcije operativaca korišćenjem sistema za obradu podataka (Transaction processibg Systems - TPS)</a:t>
              </a:r>
              <a:r>
                <a:rPr lang="en-US" sz="900" b="1"/>
                <a:t> </a:t>
              </a:r>
            </a:p>
          </p:txBody>
        </p:sp>
        <p:sp>
          <p:nvSpPr>
            <p:cNvPr id="18444" name="Rectangle 10"/>
            <p:cNvSpPr>
              <a:spLocks/>
            </p:cNvSpPr>
            <p:nvPr/>
          </p:nvSpPr>
          <p:spPr bwMode="auto">
            <a:xfrm>
              <a:off x="0" y="1407"/>
              <a:ext cx="2309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sr-Latn-RS" sz="900" b="1"/>
                <a:t>Menadžment srednjeg nivoa koristi izveštaje/informacije generisane analitičkim postupcima</a:t>
              </a:r>
              <a:endParaRPr lang="en-US" sz="900" b="1"/>
            </a:p>
          </p:txBody>
        </p:sp>
        <p:sp>
          <p:nvSpPr>
            <p:cNvPr id="18445" name="Rectangle 11"/>
            <p:cNvSpPr>
              <a:spLocks/>
            </p:cNvSpPr>
            <p:nvPr/>
          </p:nvSpPr>
          <p:spPr bwMode="auto">
            <a:xfrm>
              <a:off x="0" y="1006"/>
              <a:ext cx="2198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sr-Latn-RS" sz="900" b="1"/>
                <a:t>Menadžment višeg nivoa generiše znanje sintezom informacija</a:t>
              </a:r>
              <a:endParaRPr lang="en-US" sz="900" b="1"/>
            </a:p>
          </p:txBody>
        </p:sp>
        <p:sp>
          <p:nvSpPr>
            <p:cNvPr id="18446" name="Rectangle 12"/>
            <p:cNvSpPr>
              <a:spLocks/>
            </p:cNvSpPr>
            <p:nvPr/>
          </p:nvSpPr>
          <p:spPr bwMode="auto">
            <a:xfrm>
              <a:off x="0" y="490"/>
              <a:ext cx="2309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/>
              <a:r>
                <a:rPr lang="sr-Latn-RS" sz="900" b="1"/>
                <a:t>Stratezi primenjuju moral, principe i iskustvo za generisanje politika</a:t>
              </a:r>
              <a:endParaRPr lang="en-US" sz="900" b="1"/>
            </a:p>
          </p:txBody>
        </p:sp>
        <p:sp>
          <p:nvSpPr>
            <p:cNvPr id="18447" name="Rectangle 13"/>
            <p:cNvSpPr>
              <a:spLocks/>
            </p:cNvSpPr>
            <p:nvPr/>
          </p:nvSpPr>
          <p:spPr bwMode="auto">
            <a:xfrm>
              <a:off x="3064" y="490"/>
              <a:ext cx="14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sr-Latn-RS" sz="1000" b="1">
                  <a:solidFill>
                    <a:srgbClr val="220011"/>
                  </a:solidFill>
                </a:rPr>
                <a:t>Mudrost</a:t>
              </a:r>
              <a:r>
                <a:rPr lang="en-US" sz="1000" b="1">
                  <a:solidFill>
                    <a:srgbClr val="220011"/>
                  </a:solidFill>
                </a:rPr>
                <a:t> </a:t>
              </a:r>
              <a:r>
                <a:rPr lang="en-US" sz="1000">
                  <a:solidFill>
                    <a:srgbClr val="220011"/>
                  </a:solidFill>
                </a:rPr>
                <a:t>(</a:t>
              </a:r>
              <a:r>
                <a:rPr lang="sr-Latn-RS" sz="1000">
                  <a:solidFill>
                    <a:srgbClr val="220011"/>
                  </a:solidFill>
                </a:rPr>
                <a:t>iskustvo</a:t>
              </a:r>
              <a:r>
                <a:rPr lang="en-US" sz="1000">
                  <a:solidFill>
                    <a:srgbClr val="220011"/>
                  </a:solidFill>
                </a:rPr>
                <a:t>)</a:t>
              </a:r>
            </a:p>
          </p:txBody>
        </p:sp>
        <p:sp>
          <p:nvSpPr>
            <p:cNvPr id="18448" name="Rectangle 14"/>
            <p:cNvSpPr>
              <a:spLocks/>
            </p:cNvSpPr>
            <p:nvPr/>
          </p:nvSpPr>
          <p:spPr bwMode="auto">
            <a:xfrm>
              <a:off x="3283" y="980"/>
              <a:ext cx="128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sr-Latn-RS" sz="1000" b="1">
                  <a:solidFill>
                    <a:srgbClr val="220011"/>
                  </a:solidFill>
                </a:rPr>
                <a:t>Znanje</a:t>
              </a:r>
              <a:r>
                <a:rPr lang="en-US" sz="1000" b="1">
                  <a:solidFill>
                    <a:srgbClr val="220011"/>
                  </a:solidFill>
                </a:rPr>
                <a:t> </a:t>
              </a:r>
              <a:r>
                <a:rPr lang="en-US" sz="1000">
                  <a:solidFill>
                    <a:srgbClr val="220011"/>
                  </a:solidFill>
                </a:rPr>
                <a:t>(s</a:t>
              </a:r>
              <a:r>
                <a:rPr lang="sr-Latn-RS" sz="1000">
                  <a:solidFill>
                    <a:srgbClr val="220011"/>
                  </a:solidFill>
                </a:rPr>
                <a:t>inteza</a:t>
              </a:r>
              <a:r>
                <a:rPr lang="en-US" sz="1000">
                  <a:solidFill>
                    <a:srgbClr val="220011"/>
                  </a:solidFill>
                </a:rPr>
                <a:t>)</a:t>
              </a:r>
            </a:p>
          </p:txBody>
        </p:sp>
        <p:sp>
          <p:nvSpPr>
            <p:cNvPr id="18449" name="Rectangle 15"/>
            <p:cNvSpPr>
              <a:spLocks/>
            </p:cNvSpPr>
            <p:nvPr/>
          </p:nvSpPr>
          <p:spPr bwMode="auto">
            <a:xfrm>
              <a:off x="3392" y="1522"/>
              <a:ext cx="149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en-US" sz="1000" b="1">
                  <a:solidFill>
                    <a:srgbClr val="220011"/>
                  </a:solidFill>
                </a:rPr>
                <a:t>Informa</a:t>
              </a:r>
              <a:r>
                <a:rPr lang="sr-Latn-RS" sz="1000" b="1">
                  <a:solidFill>
                    <a:srgbClr val="220011"/>
                  </a:solidFill>
                </a:rPr>
                <a:t>cije</a:t>
              </a:r>
              <a:r>
                <a:rPr lang="en-US" sz="1000" b="1">
                  <a:solidFill>
                    <a:srgbClr val="220011"/>
                  </a:solidFill>
                </a:rPr>
                <a:t> </a:t>
              </a:r>
              <a:r>
                <a:rPr lang="en-US" sz="1000">
                  <a:solidFill>
                    <a:srgbClr val="220011"/>
                  </a:solidFill>
                </a:rPr>
                <a:t>(anal</a:t>
              </a:r>
              <a:r>
                <a:rPr lang="sr-Latn-RS" sz="1000">
                  <a:solidFill>
                    <a:srgbClr val="220011"/>
                  </a:solidFill>
                </a:rPr>
                <a:t>iza</a:t>
              </a:r>
              <a:r>
                <a:rPr lang="en-US" sz="1000">
                  <a:solidFill>
                    <a:srgbClr val="220011"/>
                  </a:solidFill>
                </a:rPr>
                <a:t>)</a:t>
              </a:r>
            </a:p>
          </p:txBody>
        </p:sp>
        <p:sp>
          <p:nvSpPr>
            <p:cNvPr id="18450" name="Rectangle 16"/>
            <p:cNvSpPr>
              <a:spLocks/>
            </p:cNvSpPr>
            <p:nvPr/>
          </p:nvSpPr>
          <p:spPr bwMode="auto">
            <a:xfrm>
              <a:off x="3626" y="2038"/>
              <a:ext cx="19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r>
                <a:rPr lang="sr-Latn-RS" sz="1000" b="1">
                  <a:solidFill>
                    <a:srgbClr val="220011"/>
                  </a:solidFill>
                </a:rPr>
                <a:t>Podaci</a:t>
              </a:r>
              <a:r>
                <a:rPr lang="en-US" sz="1000" b="1">
                  <a:solidFill>
                    <a:srgbClr val="220011"/>
                  </a:solidFill>
                </a:rPr>
                <a:t> </a:t>
              </a:r>
              <a:r>
                <a:rPr lang="en-US" sz="1000">
                  <a:solidFill>
                    <a:srgbClr val="220011"/>
                  </a:solidFill>
                </a:rPr>
                <a:t>(</a:t>
              </a:r>
              <a:r>
                <a:rPr lang="sr-Latn-RS" sz="1000">
                  <a:solidFill>
                    <a:srgbClr val="220011"/>
                  </a:solidFill>
                </a:rPr>
                <a:t>obrada sirovih opažanja</a:t>
              </a:r>
              <a:r>
                <a:rPr lang="en-US" sz="1000">
                  <a:solidFill>
                    <a:srgbClr val="220011"/>
                  </a:solidFill>
                </a:rPr>
                <a:t>)</a:t>
              </a:r>
            </a:p>
          </p:txBody>
        </p:sp>
        <p:sp>
          <p:nvSpPr>
            <p:cNvPr id="18451" name="Line 17"/>
            <p:cNvSpPr>
              <a:spLocks noChangeShapeType="1"/>
            </p:cNvSpPr>
            <p:nvPr/>
          </p:nvSpPr>
          <p:spPr bwMode="auto">
            <a:xfrm>
              <a:off x="2358" y="360"/>
              <a:ext cx="1" cy="2323"/>
            </a:xfrm>
            <a:prstGeom prst="line">
              <a:avLst/>
            </a:prstGeom>
            <a:noFill/>
            <a:ln w="6350">
              <a:solidFill>
                <a:srgbClr val="00008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>
              <a:off x="3022" y="360"/>
              <a:ext cx="1" cy="232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 type="triangle" w="sm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8453" name="Group 21"/>
            <p:cNvGrpSpPr>
              <a:grpSpLocks/>
            </p:cNvGrpSpPr>
            <p:nvPr/>
          </p:nvGrpSpPr>
          <p:grpSpPr bwMode="auto">
            <a:xfrm>
              <a:off x="1750" y="2684"/>
              <a:ext cx="657" cy="257"/>
              <a:chOff x="0" y="0"/>
              <a:chExt cx="656" cy="256"/>
            </a:xfrm>
          </p:grpSpPr>
          <p:sp>
            <p:nvSpPr>
              <p:cNvPr id="18464" name="Rectangle 19"/>
              <p:cNvSpPr>
                <a:spLocks/>
              </p:cNvSpPr>
              <p:nvPr/>
            </p:nvSpPr>
            <p:spPr bwMode="auto">
              <a:xfrm>
                <a:off x="0" y="0"/>
                <a:ext cx="656" cy="2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65" name="Rectangle 20"/>
              <p:cNvSpPr>
                <a:spLocks/>
              </p:cNvSpPr>
              <p:nvPr/>
            </p:nvSpPr>
            <p:spPr bwMode="auto">
              <a:xfrm>
                <a:off x="0" y="0"/>
                <a:ext cx="656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/>
                <a:r>
                  <a:rPr lang="sr-Latn-RS" sz="1200" b="1"/>
                  <a:t>Količina</a:t>
                </a:r>
                <a:endParaRPr lang="en-US" sz="1200" b="1"/>
              </a:p>
            </p:txBody>
          </p:sp>
        </p:grpSp>
        <p:grpSp>
          <p:nvGrpSpPr>
            <p:cNvPr id="18454" name="Group 24"/>
            <p:cNvGrpSpPr>
              <a:grpSpLocks/>
            </p:cNvGrpSpPr>
            <p:nvPr/>
          </p:nvGrpSpPr>
          <p:grpSpPr bwMode="auto">
            <a:xfrm>
              <a:off x="2952" y="2684"/>
              <a:ext cx="1317" cy="645"/>
              <a:chOff x="0" y="0"/>
              <a:chExt cx="1316" cy="644"/>
            </a:xfrm>
          </p:grpSpPr>
          <p:sp>
            <p:nvSpPr>
              <p:cNvPr id="18462" name="Rectangle 22"/>
              <p:cNvSpPr>
                <a:spLocks/>
              </p:cNvSpPr>
              <p:nvPr/>
            </p:nvSpPr>
            <p:spPr bwMode="auto">
              <a:xfrm>
                <a:off x="1" y="0"/>
                <a:ext cx="1314" cy="6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8463" name="Rectangle 23"/>
              <p:cNvSpPr>
                <a:spLocks/>
              </p:cNvSpPr>
              <p:nvPr/>
            </p:nvSpPr>
            <p:spPr bwMode="auto">
              <a:xfrm>
                <a:off x="0" y="0"/>
                <a:ext cx="1316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1200" b="1"/>
                  <a:t>Sofisticiranost i kompleksnost</a:t>
                </a:r>
                <a:endParaRPr lang="en-US" sz="1200" b="1"/>
              </a:p>
            </p:txBody>
          </p:sp>
        </p:grpSp>
        <p:sp>
          <p:nvSpPr>
            <p:cNvPr id="18455" name="Rectangle 25"/>
            <p:cNvSpPr>
              <a:spLocks/>
            </p:cNvSpPr>
            <p:nvPr/>
          </p:nvSpPr>
          <p:spPr bwMode="auto">
            <a:xfrm>
              <a:off x="2189" y="2038"/>
              <a:ext cx="110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sz="1200" b="1"/>
                <a:t>TPS</a:t>
              </a:r>
            </a:p>
          </p:txBody>
        </p:sp>
        <p:sp>
          <p:nvSpPr>
            <p:cNvPr id="18456" name="Rectangle 26"/>
            <p:cNvSpPr>
              <a:spLocks/>
            </p:cNvSpPr>
            <p:nvPr/>
          </p:nvSpPr>
          <p:spPr bwMode="auto">
            <a:xfrm>
              <a:off x="2149" y="1476"/>
              <a:ext cx="1105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sz="1200" b="1"/>
                <a:t>DSS, MIS</a:t>
              </a:r>
            </a:p>
          </p:txBody>
        </p:sp>
        <p:sp>
          <p:nvSpPr>
            <p:cNvPr id="18457" name="Rectangle 27"/>
            <p:cNvSpPr>
              <a:spLocks/>
            </p:cNvSpPr>
            <p:nvPr/>
          </p:nvSpPr>
          <p:spPr bwMode="auto">
            <a:xfrm>
              <a:off x="2149" y="1006"/>
              <a:ext cx="110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sz="1200" b="1"/>
                <a:t>KBS</a:t>
              </a:r>
            </a:p>
          </p:txBody>
        </p:sp>
        <p:sp>
          <p:nvSpPr>
            <p:cNvPr id="18458" name="Rectangle 28"/>
            <p:cNvSpPr>
              <a:spLocks/>
            </p:cNvSpPr>
            <p:nvPr/>
          </p:nvSpPr>
          <p:spPr bwMode="auto">
            <a:xfrm>
              <a:off x="2463" y="527"/>
              <a:ext cx="55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sz="1200" b="1"/>
                <a:t>WBS</a:t>
              </a:r>
            </a:p>
          </p:txBody>
        </p:sp>
        <p:sp>
          <p:nvSpPr>
            <p:cNvPr id="18459" name="Rectangle 29"/>
            <p:cNvSpPr>
              <a:spLocks/>
            </p:cNvSpPr>
            <p:nvPr/>
          </p:nvSpPr>
          <p:spPr bwMode="auto">
            <a:xfrm>
              <a:off x="2465" y="128"/>
              <a:ext cx="55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en-US" sz="1200" b="1"/>
                <a:t>IS</a:t>
              </a:r>
            </a:p>
          </p:txBody>
        </p:sp>
        <p:sp>
          <p:nvSpPr>
            <p:cNvPr id="18460" name="Oval 30"/>
            <p:cNvSpPr>
              <a:spLocks/>
            </p:cNvSpPr>
            <p:nvPr/>
          </p:nvSpPr>
          <p:spPr bwMode="auto">
            <a:xfrm>
              <a:off x="2689" y="259"/>
              <a:ext cx="110" cy="130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461" name="Rectangle 31"/>
            <p:cNvSpPr>
              <a:spLocks/>
            </p:cNvSpPr>
            <p:nvPr/>
          </p:nvSpPr>
          <p:spPr bwMode="auto">
            <a:xfrm>
              <a:off x="783" y="3007"/>
              <a:ext cx="404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40639" bIns="0"/>
            <a:lstStyle/>
            <a:p>
              <a:pPr marL="39688" algn="ctr"/>
              <a:r>
                <a:rPr lang="sr-Latn-RS" sz="1400" b="1">
                  <a:solidFill>
                    <a:srgbClr val="000080"/>
                  </a:solidFill>
                </a:rPr>
                <a:t>Slika</a:t>
              </a:r>
              <a:r>
                <a:rPr lang="en-US" sz="1400" b="1">
                  <a:solidFill>
                    <a:srgbClr val="000080"/>
                  </a:solidFill>
                </a:rPr>
                <a:t> 1.7: </a:t>
              </a:r>
              <a:r>
                <a:rPr lang="sr-Latn-RS" sz="1400" b="1">
                  <a:solidFill>
                    <a:srgbClr val="000080"/>
                  </a:solidFill>
                </a:rPr>
                <a:t>Piramida podataka</a:t>
              </a:r>
              <a:r>
                <a:rPr lang="en-US" sz="1400" b="1">
                  <a:solidFill>
                    <a:srgbClr val="000080"/>
                  </a:solidFill>
                </a:rPr>
                <a:t>: </a:t>
              </a:r>
              <a:r>
                <a:rPr lang="sr-Latn-RS" sz="1400" b="1">
                  <a:solidFill>
                    <a:srgbClr val="000080"/>
                  </a:solidFill>
                </a:rPr>
                <a:t>Menadžerska perspektiva</a:t>
              </a:r>
              <a:endParaRPr lang="en-US" sz="1400" b="1">
                <a:solidFill>
                  <a:srgbClr val="0000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4742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395413" y="6457950"/>
            <a:ext cx="255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56C62D5C-C8B0-425B-9DA9-23B504BB4FBB}" type="slidenum">
              <a:rPr lang="en-US" sz="1000">
                <a:latin typeface="Arial" pitchFamily="34" charset="0"/>
                <a:ea typeface="ヒラギノ角ゴ ProN W3" charset="0"/>
                <a:sym typeface="Arial" pitchFamily="34" charset="0"/>
              </a:rPr>
              <a:pPr algn="ctr"/>
              <a:t>26</a:t>
            </a:fld>
            <a:endParaRPr lang="en-US" sz="1000">
              <a:latin typeface="Arial" pitchFamily="34" charset="0"/>
              <a:ea typeface="ヒラギノ角ゴ ProN W3" charset="0"/>
              <a:sym typeface="Arial" pitchFamily="34" charset="0"/>
            </a:endParaRPr>
          </a:p>
        </p:txBody>
      </p:sp>
      <p:sp>
        <p:nvSpPr>
          <p:cNvPr id="19461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r>
              <a:rPr lang="sr-Latn-RS" sz="2400" smtClean="0">
                <a:solidFill>
                  <a:srgbClr val="003300"/>
                </a:solidFill>
              </a:rPr>
              <a:t>Piramida Podataka i kompjuterski baziranih sistema</a:t>
            </a:r>
            <a:endParaRPr lang="en-US" sz="2400" smtClean="0">
              <a:solidFill>
                <a:srgbClr val="003300"/>
              </a:solidFill>
            </a:endParaRPr>
          </a:p>
        </p:txBody>
      </p:sp>
      <p:grpSp>
        <p:nvGrpSpPr>
          <p:cNvPr id="19462" name="Group 85"/>
          <p:cNvGrpSpPr>
            <a:grpSpLocks/>
          </p:cNvGrpSpPr>
          <p:nvPr/>
        </p:nvGrpSpPr>
        <p:grpSpPr bwMode="auto">
          <a:xfrm>
            <a:off x="531813" y="1538288"/>
            <a:ext cx="8170862" cy="4960937"/>
            <a:chOff x="0" y="0"/>
            <a:chExt cx="5664" cy="3808"/>
          </a:xfrm>
        </p:grpSpPr>
        <p:grpSp>
          <p:nvGrpSpPr>
            <p:cNvPr id="19463" name="Group 9"/>
            <p:cNvGrpSpPr>
              <a:grpSpLocks/>
            </p:cNvGrpSpPr>
            <p:nvPr/>
          </p:nvGrpSpPr>
          <p:grpSpPr bwMode="auto">
            <a:xfrm>
              <a:off x="2133" y="1936"/>
              <a:ext cx="660" cy="552"/>
              <a:chOff x="0" y="0"/>
              <a:chExt cx="659" cy="552"/>
            </a:xfrm>
          </p:grpSpPr>
          <p:sp>
            <p:nvSpPr>
              <p:cNvPr id="19539" name="Oval 5"/>
              <p:cNvSpPr>
                <a:spLocks/>
              </p:cNvSpPr>
              <p:nvPr/>
            </p:nvSpPr>
            <p:spPr bwMode="auto">
              <a:xfrm>
                <a:off x="0" y="0"/>
                <a:ext cx="659" cy="552"/>
              </a:xfrm>
              <a:prstGeom prst="ellipse">
                <a:avLst/>
              </a:prstGeom>
              <a:solidFill>
                <a:srgbClr val="CCFFCC"/>
              </a:solidFill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9540" name="Group 8"/>
              <p:cNvGrpSpPr>
                <a:grpSpLocks/>
              </p:cNvGrpSpPr>
              <p:nvPr/>
            </p:nvGrpSpPr>
            <p:grpSpPr bwMode="auto">
              <a:xfrm>
                <a:off x="64" y="165"/>
                <a:ext cx="530" cy="221"/>
                <a:chOff x="0" y="0"/>
                <a:chExt cx="530" cy="220"/>
              </a:xfrm>
            </p:grpSpPr>
            <p:sp>
              <p:nvSpPr>
                <p:cNvPr id="19541" name="Rectangle 6"/>
                <p:cNvSpPr>
                  <a:spLocks/>
                </p:cNvSpPr>
                <p:nvPr/>
              </p:nvSpPr>
              <p:spPr bwMode="auto">
                <a:xfrm>
                  <a:off x="1" y="0"/>
                  <a:ext cx="527" cy="220"/>
                </a:xfrm>
                <a:prstGeom prst="rect">
                  <a:avLst/>
                </a:prstGeom>
                <a:solidFill>
                  <a:srgbClr val="CC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42" name="Rectangle 7"/>
                <p:cNvSpPr>
                  <a:spLocks/>
                </p:cNvSpPr>
                <p:nvPr/>
              </p:nvSpPr>
              <p:spPr bwMode="auto">
                <a:xfrm>
                  <a:off x="0" y="0"/>
                  <a:ext cx="530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r>
                    <a:rPr lang="sr-Latn-RS" sz="800" b="1"/>
                    <a:t>Podaci</a:t>
                  </a:r>
                  <a:endParaRPr lang="en-US" sz="800" b="1"/>
                </a:p>
              </p:txBody>
            </p:sp>
          </p:grpSp>
        </p:grpSp>
        <p:grpSp>
          <p:nvGrpSpPr>
            <p:cNvPr id="19464" name="Group 14"/>
            <p:cNvGrpSpPr>
              <a:grpSpLocks/>
            </p:cNvGrpSpPr>
            <p:nvPr/>
          </p:nvGrpSpPr>
          <p:grpSpPr bwMode="auto">
            <a:xfrm>
              <a:off x="2560" y="1304"/>
              <a:ext cx="853" cy="693"/>
              <a:chOff x="0" y="0"/>
              <a:chExt cx="853" cy="693"/>
            </a:xfrm>
          </p:grpSpPr>
          <p:sp>
            <p:nvSpPr>
              <p:cNvPr id="19535" name="Oval 10"/>
              <p:cNvSpPr>
                <a:spLocks/>
              </p:cNvSpPr>
              <p:nvPr/>
            </p:nvSpPr>
            <p:spPr bwMode="auto">
              <a:xfrm>
                <a:off x="0" y="0"/>
                <a:ext cx="853" cy="693"/>
              </a:xfrm>
              <a:prstGeom prst="ellipse">
                <a:avLst/>
              </a:prstGeom>
              <a:solidFill>
                <a:srgbClr val="FFFF99"/>
              </a:solidFill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9536" name="Group 13"/>
              <p:cNvGrpSpPr>
                <a:grpSpLocks/>
              </p:cNvGrpSpPr>
              <p:nvPr/>
            </p:nvGrpSpPr>
            <p:grpSpPr bwMode="auto">
              <a:xfrm>
                <a:off x="84" y="208"/>
                <a:ext cx="685" cy="277"/>
                <a:chOff x="0" y="0"/>
                <a:chExt cx="685" cy="277"/>
              </a:xfrm>
            </p:grpSpPr>
            <p:sp>
              <p:nvSpPr>
                <p:cNvPr id="19537" name="Rectangle 11"/>
                <p:cNvSpPr>
                  <a:spLocks/>
                </p:cNvSpPr>
                <p:nvPr/>
              </p:nvSpPr>
              <p:spPr bwMode="auto">
                <a:xfrm>
                  <a:off x="1" y="0"/>
                  <a:ext cx="683" cy="277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38" name="Rectangle 12"/>
                <p:cNvSpPr>
                  <a:spLocks/>
                </p:cNvSpPr>
                <p:nvPr/>
              </p:nvSpPr>
              <p:spPr bwMode="auto">
                <a:xfrm>
                  <a:off x="0" y="0"/>
                  <a:ext cx="685" cy="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r>
                    <a:rPr lang="sr-Latn-RS" sz="900" b="1"/>
                    <a:t>Informacije</a:t>
                  </a:r>
                  <a:endParaRPr lang="en-US" sz="900" b="1"/>
                </a:p>
              </p:txBody>
            </p:sp>
          </p:grpSp>
        </p:grpSp>
        <p:grpSp>
          <p:nvGrpSpPr>
            <p:cNvPr id="19465" name="Group 19"/>
            <p:cNvGrpSpPr>
              <a:grpSpLocks/>
            </p:cNvGrpSpPr>
            <p:nvPr/>
          </p:nvGrpSpPr>
          <p:grpSpPr bwMode="auto">
            <a:xfrm>
              <a:off x="3181" y="641"/>
              <a:ext cx="853" cy="810"/>
              <a:chOff x="0" y="0"/>
              <a:chExt cx="853" cy="810"/>
            </a:xfrm>
          </p:grpSpPr>
          <p:sp>
            <p:nvSpPr>
              <p:cNvPr id="19531" name="Oval 15"/>
              <p:cNvSpPr>
                <a:spLocks/>
              </p:cNvSpPr>
              <p:nvPr/>
            </p:nvSpPr>
            <p:spPr bwMode="auto">
              <a:xfrm>
                <a:off x="0" y="0"/>
                <a:ext cx="853" cy="810"/>
              </a:xfrm>
              <a:prstGeom prst="ellipse">
                <a:avLst/>
              </a:prstGeom>
              <a:solidFill>
                <a:srgbClr val="FFCC99"/>
              </a:solidFill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9532" name="Group 18"/>
              <p:cNvGrpSpPr>
                <a:grpSpLocks/>
              </p:cNvGrpSpPr>
              <p:nvPr/>
            </p:nvGrpSpPr>
            <p:grpSpPr bwMode="auto">
              <a:xfrm>
                <a:off x="84" y="243"/>
                <a:ext cx="685" cy="324"/>
                <a:chOff x="0" y="0"/>
                <a:chExt cx="685" cy="324"/>
              </a:xfrm>
            </p:grpSpPr>
            <p:sp>
              <p:nvSpPr>
                <p:cNvPr id="19533" name="Rectangle 16"/>
                <p:cNvSpPr>
                  <a:spLocks/>
                </p:cNvSpPr>
                <p:nvPr/>
              </p:nvSpPr>
              <p:spPr bwMode="auto">
                <a:xfrm>
                  <a:off x="1" y="0"/>
                  <a:ext cx="683" cy="324"/>
                </a:xfrm>
                <a:prstGeom prst="rect">
                  <a:avLst/>
                </a:prstGeom>
                <a:solidFill>
                  <a:srgbClr val="FF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34" name="Rectangle 17"/>
                <p:cNvSpPr>
                  <a:spLocks/>
                </p:cNvSpPr>
                <p:nvPr/>
              </p:nvSpPr>
              <p:spPr bwMode="auto">
                <a:xfrm>
                  <a:off x="0" y="0"/>
                  <a:ext cx="685" cy="1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r>
                    <a:rPr lang="sr-Latn-RS" sz="900" b="1"/>
                    <a:t>Znanje</a:t>
                  </a:r>
                  <a:endParaRPr lang="en-US" sz="900" b="1"/>
                </a:p>
              </p:txBody>
            </p:sp>
          </p:grpSp>
        </p:grpSp>
        <p:grpSp>
          <p:nvGrpSpPr>
            <p:cNvPr id="19466" name="Group 24"/>
            <p:cNvGrpSpPr>
              <a:grpSpLocks/>
            </p:cNvGrpSpPr>
            <p:nvPr/>
          </p:nvGrpSpPr>
          <p:grpSpPr bwMode="auto">
            <a:xfrm>
              <a:off x="3835" y="0"/>
              <a:ext cx="931" cy="810"/>
              <a:chOff x="0" y="0"/>
              <a:chExt cx="931" cy="810"/>
            </a:xfrm>
          </p:grpSpPr>
          <p:sp>
            <p:nvSpPr>
              <p:cNvPr id="19527" name="Oval 20"/>
              <p:cNvSpPr>
                <a:spLocks/>
              </p:cNvSpPr>
              <p:nvPr/>
            </p:nvSpPr>
            <p:spPr bwMode="auto">
              <a:xfrm>
                <a:off x="0" y="0"/>
                <a:ext cx="931" cy="810"/>
              </a:xfrm>
              <a:prstGeom prst="ellipse">
                <a:avLst/>
              </a:prstGeom>
              <a:solidFill>
                <a:srgbClr val="FF99CC"/>
              </a:solidFill>
              <a:ln w="9525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grpSp>
            <p:nvGrpSpPr>
              <p:cNvPr id="19528" name="Group 23"/>
              <p:cNvGrpSpPr>
                <a:grpSpLocks/>
              </p:cNvGrpSpPr>
              <p:nvPr/>
            </p:nvGrpSpPr>
            <p:grpSpPr bwMode="auto">
              <a:xfrm>
                <a:off x="90" y="243"/>
                <a:ext cx="750" cy="324"/>
                <a:chOff x="0" y="0"/>
                <a:chExt cx="750" cy="324"/>
              </a:xfrm>
            </p:grpSpPr>
            <p:sp>
              <p:nvSpPr>
                <p:cNvPr id="19529" name="Rectangle 21"/>
                <p:cNvSpPr>
                  <a:spLocks/>
                </p:cNvSpPr>
                <p:nvPr/>
              </p:nvSpPr>
              <p:spPr bwMode="auto">
                <a:xfrm>
                  <a:off x="2" y="0"/>
                  <a:ext cx="745" cy="324"/>
                </a:xfrm>
                <a:prstGeom prst="rect">
                  <a:avLst/>
                </a:prstGeom>
                <a:solidFill>
                  <a:srgbClr val="FF99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FF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30" name="Rectangle 22"/>
                <p:cNvSpPr>
                  <a:spLocks/>
                </p:cNvSpPr>
                <p:nvPr/>
              </p:nvSpPr>
              <p:spPr bwMode="auto">
                <a:xfrm>
                  <a:off x="0" y="0"/>
                  <a:ext cx="750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r>
                    <a:rPr lang="sr-Latn-RS" sz="1000" b="1"/>
                    <a:t>Mudrost</a:t>
                  </a:r>
                  <a:endParaRPr lang="en-US" sz="1000" b="1"/>
                </a:p>
              </p:txBody>
            </p:sp>
          </p:grpSp>
        </p:grpSp>
        <p:sp>
          <p:nvSpPr>
            <p:cNvPr id="19467" name="Line 25"/>
            <p:cNvSpPr>
              <a:spLocks noChangeShapeType="1"/>
            </p:cNvSpPr>
            <p:nvPr/>
          </p:nvSpPr>
          <p:spPr bwMode="auto">
            <a:xfrm>
              <a:off x="2062" y="2599"/>
              <a:ext cx="3097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68" name="Line 26"/>
            <p:cNvSpPr>
              <a:spLocks noChangeShapeType="1"/>
            </p:cNvSpPr>
            <p:nvPr/>
          </p:nvSpPr>
          <p:spPr bwMode="auto">
            <a:xfrm rot="10800000">
              <a:off x="2017" y="52"/>
              <a:ext cx="26" cy="254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9469" name="Group 29"/>
            <p:cNvGrpSpPr>
              <a:grpSpLocks/>
            </p:cNvGrpSpPr>
            <p:nvPr/>
          </p:nvGrpSpPr>
          <p:grpSpPr bwMode="auto">
            <a:xfrm>
              <a:off x="2916" y="2301"/>
              <a:ext cx="1196" cy="233"/>
              <a:chOff x="0" y="0"/>
              <a:chExt cx="1196" cy="233"/>
            </a:xfrm>
          </p:grpSpPr>
          <p:sp>
            <p:nvSpPr>
              <p:cNvPr id="19525" name="Rectangle 27"/>
              <p:cNvSpPr>
                <a:spLocks/>
              </p:cNvSpPr>
              <p:nvPr/>
            </p:nvSpPr>
            <p:spPr bwMode="auto">
              <a:xfrm>
                <a:off x="0" y="0"/>
                <a:ext cx="1196" cy="17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26" name="Rectangle 28"/>
              <p:cNvSpPr>
                <a:spLocks/>
              </p:cNvSpPr>
              <p:nvPr/>
            </p:nvSpPr>
            <p:spPr bwMode="auto">
              <a:xfrm>
                <a:off x="3" y="0"/>
                <a:ext cx="118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1000" b="1">
                    <a:solidFill>
                      <a:srgbClr val="000080"/>
                    </a:solidFill>
                  </a:rPr>
                  <a:t>Razumevanje</a:t>
                </a:r>
                <a:endParaRPr lang="en-US" sz="1000" b="1">
                  <a:solidFill>
                    <a:srgbClr val="000080"/>
                  </a:solidFill>
                </a:endParaRPr>
              </a:p>
            </p:txBody>
          </p:sp>
        </p:grpSp>
        <p:grpSp>
          <p:nvGrpSpPr>
            <p:cNvPr id="19470" name="Group 32"/>
            <p:cNvGrpSpPr>
              <a:grpSpLocks/>
            </p:cNvGrpSpPr>
            <p:nvPr/>
          </p:nvGrpSpPr>
          <p:grpSpPr bwMode="auto">
            <a:xfrm>
              <a:off x="3995" y="1525"/>
              <a:ext cx="970" cy="233"/>
              <a:chOff x="0" y="0"/>
              <a:chExt cx="969" cy="233"/>
            </a:xfrm>
          </p:grpSpPr>
          <p:sp>
            <p:nvSpPr>
              <p:cNvPr id="19523" name="Rectangle 30"/>
              <p:cNvSpPr>
                <a:spLocks/>
              </p:cNvSpPr>
              <p:nvPr/>
            </p:nvSpPr>
            <p:spPr bwMode="auto">
              <a:xfrm>
                <a:off x="0" y="0"/>
                <a:ext cx="969" cy="2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24" name="Rectangle 31"/>
              <p:cNvSpPr>
                <a:spLocks/>
              </p:cNvSpPr>
              <p:nvPr/>
            </p:nvSpPr>
            <p:spPr bwMode="auto">
              <a:xfrm>
                <a:off x="0" y="0"/>
                <a:ext cx="96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1000" b="1">
                    <a:solidFill>
                      <a:srgbClr val="000080"/>
                    </a:solidFill>
                  </a:rPr>
                  <a:t>Isklustvo</a:t>
                </a:r>
                <a:endParaRPr lang="en-US" sz="1000" b="1">
                  <a:solidFill>
                    <a:srgbClr val="000080"/>
                  </a:solidFill>
                </a:endParaRPr>
              </a:p>
            </p:txBody>
          </p:sp>
        </p:grpSp>
        <p:grpSp>
          <p:nvGrpSpPr>
            <p:cNvPr id="19471" name="Group 35"/>
            <p:cNvGrpSpPr>
              <a:grpSpLocks/>
            </p:cNvGrpSpPr>
            <p:nvPr/>
          </p:nvGrpSpPr>
          <p:grpSpPr bwMode="auto">
            <a:xfrm>
              <a:off x="4732" y="788"/>
              <a:ext cx="699" cy="233"/>
              <a:chOff x="0" y="0"/>
              <a:chExt cx="698" cy="233"/>
            </a:xfrm>
          </p:grpSpPr>
          <p:sp>
            <p:nvSpPr>
              <p:cNvPr id="19521" name="Rectangle 33"/>
              <p:cNvSpPr>
                <a:spLocks/>
              </p:cNvSpPr>
              <p:nvPr/>
            </p:nvSpPr>
            <p:spPr bwMode="auto">
              <a:xfrm>
                <a:off x="0" y="0"/>
                <a:ext cx="698" cy="2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22" name="Rectangle 34"/>
              <p:cNvSpPr>
                <a:spLocks/>
              </p:cNvSpPr>
              <p:nvPr/>
            </p:nvSpPr>
            <p:spPr bwMode="auto">
              <a:xfrm>
                <a:off x="0" y="0"/>
                <a:ext cx="69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1000" b="1">
                    <a:solidFill>
                      <a:srgbClr val="000080"/>
                    </a:solidFill>
                  </a:rPr>
                  <a:t>Originalnost</a:t>
                </a:r>
                <a:endParaRPr lang="en-US" sz="1000" b="1">
                  <a:solidFill>
                    <a:srgbClr val="000080"/>
                  </a:solidFill>
                </a:endParaRPr>
              </a:p>
            </p:txBody>
          </p:sp>
        </p:grpSp>
        <p:sp>
          <p:nvSpPr>
            <p:cNvPr id="19472" name="Line 36"/>
            <p:cNvSpPr>
              <a:spLocks noChangeShapeType="1"/>
            </p:cNvSpPr>
            <p:nvPr/>
          </p:nvSpPr>
          <p:spPr bwMode="auto">
            <a:xfrm rot="10800000" flipH="1">
              <a:off x="2832" y="346"/>
              <a:ext cx="2288" cy="2142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prstDash val="dash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9473" name="Group 39"/>
            <p:cNvGrpSpPr>
              <a:grpSpLocks/>
            </p:cNvGrpSpPr>
            <p:nvPr/>
          </p:nvGrpSpPr>
          <p:grpSpPr bwMode="auto">
            <a:xfrm>
              <a:off x="1706" y="2666"/>
              <a:ext cx="3893" cy="405"/>
              <a:chOff x="0" y="0"/>
              <a:chExt cx="3892" cy="405"/>
            </a:xfrm>
          </p:grpSpPr>
          <p:sp>
            <p:nvSpPr>
              <p:cNvPr id="19519" name="Rectangle 37"/>
              <p:cNvSpPr>
                <a:spLocks/>
              </p:cNvSpPr>
              <p:nvPr/>
            </p:nvSpPr>
            <p:spPr bwMode="auto">
              <a:xfrm>
                <a:off x="0" y="0"/>
                <a:ext cx="3892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20" name="Rectangle 38"/>
              <p:cNvSpPr>
                <a:spLocks/>
              </p:cNvSpPr>
              <p:nvPr/>
            </p:nvSpPr>
            <p:spPr bwMode="auto">
              <a:xfrm>
                <a:off x="0" y="0"/>
                <a:ext cx="389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/>
                <a:r>
                  <a:rPr lang="sr-Latn-RS" sz="900" b="1"/>
                  <a:t>Istraživanje</a:t>
                </a:r>
                <a:r>
                  <a:rPr lang="en-US" sz="900" b="1"/>
                  <a:t>      </a:t>
                </a:r>
                <a:r>
                  <a:rPr lang="sr-Latn-RS" sz="900" b="1"/>
                  <a:t>Apsorbovanje</a:t>
                </a:r>
                <a:r>
                  <a:rPr lang="en-US" sz="900" b="1"/>
                  <a:t>     </a:t>
                </a:r>
                <a:r>
                  <a:rPr lang="sr-Latn-RS" sz="900" b="1"/>
                  <a:t>Činjenje</a:t>
                </a:r>
                <a:r>
                  <a:rPr lang="en-US" sz="900" b="1"/>
                  <a:t>     </a:t>
                </a:r>
                <a:r>
                  <a:rPr lang="sr-Latn-RS" sz="900" b="1"/>
                  <a:t>Interakcija</a:t>
                </a:r>
                <a:r>
                  <a:rPr lang="en-US" sz="900" b="1"/>
                  <a:t>     </a:t>
                </a:r>
                <a:r>
                  <a:rPr lang="sr-Latn-RS" sz="900" b="1"/>
                  <a:t>Refleksija</a:t>
                </a:r>
                <a:r>
                  <a:rPr lang="en-US" sz="900" b="1"/>
                  <a:t>  </a:t>
                </a:r>
              </a:p>
            </p:txBody>
          </p:sp>
        </p:grpSp>
        <p:grpSp>
          <p:nvGrpSpPr>
            <p:cNvPr id="19474" name="Group 45"/>
            <p:cNvGrpSpPr>
              <a:grpSpLocks/>
            </p:cNvGrpSpPr>
            <p:nvPr/>
          </p:nvGrpSpPr>
          <p:grpSpPr bwMode="auto">
            <a:xfrm>
              <a:off x="1514" y="2408"/>
              <a:ext cx="380" cy="221"/>
              <a:chOff x="0" y="0"/>
              <a:chExt cx="380" cy="220"/>
            </a:xfrm>
          </p:grpSpPr>
          <p:sp>
            <p:nvSpPr>
              <p:cNvPr id="19514" name="AutoShape 40"/>
              <p:cNvSpPr>
                <a:spLocks/>
              </p:cNvSpPr>
              <p:nvPr/>
            </p:nvSpPr>
            <p:spPr bwMode="auto">
              <a:xfrm>
                <a:off x="31" y="0"/>
                <a:ext cx="349" cy="220"/>
              </a:xfrm>
              <a:custGeom>
                <a:avLst/>
                <a:gdLst>
                  <a:gd name="T0" fmla="*/ 1 w 21264"/>
                  <a:gd name="T1" fmla="*/ 1 h 20623"/>
                  <a:gd name="T2" fmla="*/ 0 w 21264"/>
                  <a:gd name="T3" fmla="*/ 1 h 20623"/>
                  <a:gd name="T4" fmla="*/ 0 w 21264"/>
                  <a:gd name="T5" fmla="*/ 1 h 20623"/>
                  <a:gd name="T6" fmla="*/ 0 w 21264"/>
                  <a:gd name="T7" fmla="*/ 1 h 20623"/>
                  <a:gd name="T8" fmla="*/ 0 w 21264"/>
                  <a:gd name="T9" fmla="*/ 2 h 20623"/>
                  <a:gd name="T10" fmla="*/ 1 w 21264"/>
                  <a:gd name="T11" fmla="*/ 2 h 20623"/>
                  <a:gd name="T12" fmla="*/ 1 w 21264"/>
                  <a:gd name="T13" fmla="*/ 2 h 20623"/>
                  <a:gd name="T14" fmla="*/ 2 w 21264"/>
                  <a:gd name="T15" fmla="*/ 2 h 20623"/>
                  <a:gd name="T16" fmla="*/ 2 w 21264"/>
                  <a:gd name="T17" fmla="*/ 2 h 20623"/>
                  <a:gd name="T18" fmla="*/ 2 w 21264"/>
                  <a:gd name="T19" fmla="*/ 2 h 20623"/>
                  <a:gd name="T20" fmla="*/ 3 w 21264"/>
                  <a:gd name="T21" fmla="*/ 2 h 20623"/>
                  <a:gd name="T22" fmla="*/ 4 w 21264"/>
                  <a:gd name="T23" fmla="*/ 2 h 20623"/>
                  <a:gd name="T24" fmla="*/ 4 w 21264"/>
                  <a:gd name="T25" fmla="*/ 2 h 20623"/>
                  <a:gd name="T26" fmla="*/ 5 w 21264"/>
                  <a:gd name="T27" fmla="*/ 2 h 20623"/>
                  <a:gd name="T28" fmla="*/ 5 w 21264"/>
                  <a:gd name="T29" fmla="*/ 2 h 20623"/>
                  <a:gd name="T30" fmla="*/ 5 w 21264"/>
                  <a:gd name="T31" fmla="*/ 2 h 20623"/>
                  <a:gd name="T32" fmla="*/ 6 w 21264"/>
                  <a:gd name="T33" fmla="*/ 1 h 20623"/>
                  <a:gd name="T34" fmla="*/ 6 w 21264"/>
                  <a:gd name="T35" fmla="*/ 1 h 20623"/>
                  <a:gd name="T36" fmla="*/ 6 w 21264"/>
                  <a:gd name="T37" fmla="*/ 1 h 20623"/>
                  <a:gd name="T38" fmla="*/ 5 w 21264"/>
                  <a:gd name="T39" fmla="*/ 0 h 20623"/>
                  <a:gd name="T40" fmla="*/ 5 w 21264"/>
                  <a:gd name="T41" fmla="*/ 0 h 20623"/>
                  <a:gd name="T42" fmla="*/ 5 w 21264"/>
                  <a:gd name="T43" fmla="*/ 0 h 20623"/>
                  <a:gd name="T44" fmla="*/ 4 w 21264"/>
                  <a:gd name="T45" fmla="*/ 0 h 20623"/>
                  <a:gd name="T46" fmla="*/ 4 w 21264"/>
                  <a:gd name="T47" fmla="*/ 0 h 20623"/>
                  <a:gd name="T48" fmla="*/ 4 w 21264"/>
                  <a:gd name="T49" fmla="*/ 0 h 20623"/>
                  <a:gd name="T50" fmla="*/ 3 w 21264"/>
                  <a:gd name="T51" fmla="*/ 0 h 20623"/>
                  <a:gd name="T52" fmla="*/ 3 w 21264"/>
                  <a:gd name="T53" fmla="*/ 0 h 20623"/>
                  <a:gd name="T54" fmla="*/ 3 w 21264"/>
                  <a:gd name="T55" fmla="*/ 0 h 20623"/>
                  <a:gd name="T56" fmla="*/ 2 w 21264"/>
                  <a:gd name="T57" fmla="*/ 0 h 20623"/>
                  <a:gd name="T58" fmla="*/ 2 w 21264"/>
                  <a:gd name="T59" fmla="*/ 0 h 20623"/>
                  <a:gd name="T60" fmla="*/ 2 w 21264"/>
                  <a:gd name="T61" fmla="*/ 0 h 20623"/>
                  <a:gd name="T62" fmla="*/ 1 w 21264"/>
                  <a:gd name="T63" fmla="*/ 0 h 20623"/>
                  <a:gd name="T64" fmla="*/ 1 w 21264"/>
                  <a:gd name="T65" fmla="*/ 1 h 20623"/>
                  <a:gd name="T66" fmla="*/ 1 w 21264"/>
                  <a:gd name="T67" fmla="*/ 1 h 20623"/>
                  <a:gd name="T68" fmla="*/ 1 w 21264"/>
                  <a:gd name="T69" fmla="*/ 1 h 2062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21264" h="20623">
                    <a:moveTo>
                      <a:pt x="1919" y="6857"/>
                    </a:moveTo>
                    <a:cubicBezTo>
                      <a:pt x="744" y="7018"/>
                      <a:pt x="-110" y="8412"/>
                      <a:pt x="11" y="9971"/>
                    </a:cubicBezTo>
                    <a:cubicBezTo>
                      <a:pt x="81" y="10871"/>
                      <a:pt x="470" y="11672"/>
                      <a:pt x="1058" y="12130"/>
                    </a:cubicBezTo>
                    <a:lnTo>
                      <a:pt x="1047" y="12097"/>
                    </a:lnTo>
                    <a:cubicBezTo>
                      <a:pt x="237" y="13237"/>
                      <a:pt x="282" y="15025"/>
                      <a:pt x="1147" y="16091"/>
                    </a:cubicBezTo>
                    <a:cubicBezTo>
                      <a:pt x="1608" y="16659"/>
                      <a:pt x="2236" y="16931"/>
                      <a:pt x="2864" y="16834"/>
                    </a:cubicBezTo>
                    <a:lnTo>
                      <a:pt x="2853" y="16853"/>
                    </a:lnTo>
                    <a:cubicBezTo>
                      <a:pt x="3897" y="19265"/>
                      <a:pt x="6219" y="20100"/>
                      <a:pt x="8040" y="18718"/>
                    </a:cubicBezTo>
                    <a:cubicBezTo>
                      <a:pt x="8063" y="18700"/>
                      <a:pt x="8086" y="18683"/>
                      <a:pt x="8108" y="18665"/>
                    </a:cubicBezTo>
                    <a:lnTo>
                      <a:pt x="8102" y="18668"/>
                    </a:lnTo>
                    <a:cubicBezTo>
                      <a:pt x="9122" y="20688"/>
                      <a:pt x="11186" y="21231"/>
                      <a:pt x="12712" y="19881"/>
                    </a:cubicBezTo>
                    <a:cubicBezTo>
                      <a:pt x="13352" y="19315"/>
                      <a:pt x="13823" y="18473"/>
                      <a:pt x="14046" y="17498"/>
                    </a:cubicBezTo>
                    <a:lnTo>
                      <a:pt x="14050" y="17522"/>
                    </a:lnTo>
                    <a:cubicBezTo>
                      <a:pt x="15384" y="18621"/>
                      <a:pt x="17141" y="18085"/>
                      <a:pt x="17974" y="16325"/>
                    </a:cubicBezTo>
                    <a:cubicBezTo>
                      <a:pt x="18252" y="15737"/>
                      <a:pt x="18401" y="15059"/>
                      <a:pt x="18406" y="14366"/>
                    </a:cubicBezTo>
                    <a:lnTo>
                      <a:pt x="18400" y="14357"/>
                    </a:lnTo>
                    <a:cubicBezTo>
                      <a:pt x="20223" y="14013"/>
                      <a:pt x="21490" y="11783"/>
                      <a:pt x="21229" y="9377"/>
                    </a:cubicBezTo>
                    <a:cubicBezTo>
                      <a:pt x="21148" y="8627"/>
                      <a:pt x="20922" y="7918"/>
                      <a:pt x="20573" y="7318"/>
                    </a:cubicBezTo>
                    <a:lnTo>
                      <a:pt x="20566" y="7316"/>
                    </a:lnTo>
                    <a:cubicBezTo>
                      <a:pt x="21137" y="5554"/>
                      <a:pt x="20520" y="3512"/>
                      <a:pt x="19188" y="2756"/>
                    </a:cubicBezTo>
                    <a:cubicBezTo>
                      <a:pt x="19076" y="2693"/>
                      <a:pt x="18961" y="2640"/>
                      <a:pt x="18843" y="2597"/>
                    </a:cubicBezTo>
                    <a:lnTo>
                      <a:pt x="18852" y="2591"/>
                    </a:lnTo>
                    <a:cubicBezTo>
                      <a:pt x="18618" y="879"/>
                      <a:pt x="17375" y="-258"/>
                      <a:pt x="16075" y="50"/>
                    </a:cubicBezTo>
                    <a:cubicBezTo>
                      <a:pt x="15529" y="180"/>
                      <a:pt x="15034" y="555"/>
                      <a:pt x="14675" y="1113"/>
                    </a:cubicBezTo>
                    <a:lnTo>
                      <a:pt x="14679" y="1117"/>
                    </a:lnTo>
                    <a:cubicBezTo>
                      <a:pt x="13960" y="-129"/>
                      <a:pt x="12611" y="-369"/>
                      <a:pt x="11668" y="582"/>
                    </a:cubicBezTo>
                    <a:cubicBezTo>
                      <a:pt x="11406" y="845"/>
                      <a:pt x="11194" y="1183"/>
                      <a:pt x="11048" y="1572"/>
                    </a:cubicBezTo>
                    <a:lnTo>
                      <a:pt x="11055" y="1618"/>
                    </a:lnTo>
                    <a:cubicBezTo>
                      <a:pt x="10022" y="274"/>
                      <a:pt x="8360" y="291"/>
                      <a:pt x="7343" y="1657"/>
                    </a:cubicBezTo>
                    <a:cubicBezTo>
                      <a:pt x="7165" y="1895"/>
                      <a:pt x="7014" y="2167"/>
                      <a:pt x="6895" y="2463"/>
                    </a:cubicBezTo>
                    <a:lnTo>
                      <a:pt x="6887" y="2485"/>
                    </a:lnTo>
                    <a:cubicBezTo>
                      <a:pt x="5303" y="1260"/>
                      <a:pt x="3266" y="1962"/>
                      <a:pt x="2338" y="4053"/>
                    </a:cubicBezTo>
                    <a:cubicBezTo>
                      <a:pt x="1962" y="4900"/>
                      <a:pt x="1812" y="5889"/>
                      <a:pt x="1913" y="6862"/>
                    </a:cubicBezTo>
                    <a:lnTo>
                      <a:pt x="1919" y="6857"/>
                    </a:lnTo>
                    <a:close/>
                    <a:moveTo>
                      <a:pt x="1919" y="6857"/>
                    </a:moveTo>
                  </a:path>
                </a:pathLst>
              </a:custGeom>
              <a:gradFill rotWithShape="0">
                <a:gsLst>
                  <a:gs pos="0">
                    <a:srgbClr val="005CBF"/>
                  </a:gs>
                  <a:gs pos="12500">
                    <a:srgbClr val="0087E6"/>
                  </a:gs>
                  <a:gs pos="37500">
                    <a:srgbClr val="21D6E0"/>
                  </a:gs>
                  <a:gs pos="50000">
                    <a:srgbClr val="03D4A8"/>
                  </a:gs>
                  <a:gs pos="62500">
                    <a:srgbClr val="21D6E0"/>
                  </a:gs>
                  <a:gs pos="87500">
                    <a:srgbClr val="0087E6"/>
                  </a:gs>
                  <a:gs pos="100000">
                    <a:srgbClr val="005CBF"/>
                  </a:gs>
                </a:gsLst>
                <a:lin ang="5400000" scaled="1"/>
              </a:gradFill>
              <a:ln w="6350" cap="rnd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15" name="AutoShape 41"/>
              <p:cNvSpPr>
                <a:spLocks/>
              </p:cNvSpPr>
              <p:nvPr/>
            </p:nvSpPr>
            <p:spPr bwMode="auto">
              <a:xfrm>
                <a:off x="0" y="109"/>
                <a:ext cx="58" cy="3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gradFill rotWithShape="0">
                <a:gsLst>
                  <a:gs pos="0">
                    <a:srgbClr val="005CBF"/>
                  </a:gs>
                  <a:gs pos="12500">
                    <a:srgbClr val="0087E6"/>
                  </a:gs>
                  <a:gs pos="37500">
                    <a:srgbClr val="21D6E0"/>
                  </a:gs>
                  <a:gs pos="50000">
                    <a:srgbClr val="03D4A8"/>
                  </a:gs>
                  <a:gs pos="62500">
                    <a:srgbClr val="21D6E0"/>
                  </a:gs>
                  <a:gs pos="87500">
                    <a:srgbClr val="0087E6"/>
                  </a:gs>
                  <a:gs pos="100000">
                    <a:srgbClr val="005CBF"/>
                  </a:gs>
                </a:gsLst>
                <a:lin ang="5400000" scaled="1"/>
              </a:gradFill>
              <a:ln w="6350" cap="rnd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16" name="AutoShape 42"/>
              <p:cNvSpPr>
                <a:spLocks/>
              </p:cNvSpPr>
              <p:nvPr/>
            </p:nvSpPr>
            <p:spPr bwMode="auto">
              <a:xfrm>
                <a:off x="24" y="113"/>
                <a:ext cx="39" cy="2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gradFill rotWithShape="0">
                <a:gsLst>
                  <a:gs pos="0">
                    <a:srgbClr val="005CBF"/>
                  </a:gs>
                  <a:gs pos="12500">
                    <a:srgbClr val="0087E6"/>
                  </a:gs>
                  <a:gs pos="37500">
                    <a:srgbClr val="21D6E0"/>
                  </a:gs>
                  <a:gs pos="50000">
                    <a:srgbClr val="03D4A8"/>
                  </a:gs>
                  <a:gs pos="62500">
                    <a:srgbClr val="21D6E0"/>
                  </a:gs>
                  <a:gs pos="87500">
                    <a:srgbClr val="0087E6"/>
                  </a:gs>
                  <a:gs pos="100000">
                    <a:srgbClr val="005CBF"/>
                  </a:gs>
                </a:gsLst>
                <a:lin ang="5400000" scaled="1"/>
              </a:gradFill>
              <a:ln w="6350" cap="rnd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17" name="AutoShape 43"/>
              <p:cNvSpPr>
                <a:spLocks/>
              </p:cNvSpPr>
              <p:nvPr/>
            </p:nvSpPr>
            <p:spPr bwMode="auto">
              <a:xfrm>
                <a:off x="30" y="120"/>
                <a:ext cx="19" cy="1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gradFill rotWithShape="0">
                <a:gsLst>
                  <a:gs pos="0">
                    <a:srgbClr val="005CBF"/>
                  </a:gs>
                  <a:gs pos="12500">
                    <a:srgbClr val="0087E6"/>
                  </a:gs>
                  <a:gs pos="37500">
                    <a:srgbClr val="21D6E0"/>
                  </a:gs>
                  <a:gs pos="50000">
                    <a:srgbClr val="03D4A8"/>
                  </a:gs>
                  <a:gs pos="62500">
                    <a:srgbClr val="21D6E0"/>
                  </a:gs>
                  <a:gs pos="87500">
                    <a:srgbClr val="0087E6"/>
                  </a:gs>
                  <a:gs pos="100000">
                    <a:srgbClr val="005CBF"/>
                  </a:gs>
                </a:gsLst>
                <a:lin ang="5400000" scaled="1"/>
              </a:gradFill>
              <a:ln w="6350" cap="rnd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18" name="AutoShape 44"/>
              <p:cNvSpPr>
                <a:spLocks/>
              </p:cNvSpPr>
              <p:nvPr/>
            </p:nvSpPr>
            <p:spPr bwMode="auto">
              <a:xfrm>
                <a:off x="48" y="11"/>
                <a:ext cx="320" cy="188"/>
              </a:xfrm>
              <a:custGeom>
                <a:avLst/>
                <a:gdLst>
                  <a:gd name="T0" fmla="*/ 0 w 21600"/>
                  <a:gd name="T1" fmla="*/ 1 h 21600"/>
                  <a:gd name="T2" fmla="*/ 0 w 21600"/>
                  <a:gd name="T3" fmla="*/ 1 h 21600"/>
                  <a:gd name="T4" fmla="*/ 0 w 21600"/>
                  <a:gd name="T5" fmla="*/ 1 h 21600"/>
                  <a:gd name="T6" fmla="*/ 1 w 21600"/>
                  <a:gd name="T7" fmla="*/ 1 h 21600"/>
                  <a:gd name="T8" fmla="*/ 2 w 21600"/>
                  <a:gd name="T9" fmla="*/ 2 h 21600"/>
                  <a:gd name="T10" fmla="*/ 2 w 21600"/>
                  <a:gd name="T11" fmla="*/ 2 h 21600"/>
                  <a:gd name="T12" fmla="*/ 3 w 21600"/>
                  <a:gd name="T13" fmla="*/ 2 h 21600"/>
                  <a:gd name="T14" fmla="*/ 3 w 21600"/>
                  <a:gd name="T15" fmla="*/ 1 h 21600"/>
                  <a:gd name="T16" fmla="*/ 4 w 21600"/>
                  <a:gd name="T17" fmla="*/ 1 h 21600"/>
                  <a:gd name="T18" fmla="*/ 4 w 21600"/>
                  <a:gd name="T19" fmla="*/ 1 h 21600"/>
                  <a:gd name="T20" fmla="*/ 5 w 21600"/>
                  <a:gd name="T21" fmla="*/ 1 h 21600"/>
                  <a:gd name="T22" fmla="*/ 5 w 21600"/>
                  <a:gd name="T23" fmla="*/ 1 h 21600"/>
                  <a:gd name="T24" fmla="*/ 4 w 21600"/>
                  <a:gd name="T25" fmla="*/ 0 h 21600"/>
                  <a:gd name="T26" fmla="*/ 4 w 21600"/>
                  <a:gd name="T27" fmla="*/ 0 h 21600"/>
                  <a:gd name="T28" fmla="*/ 3 w 21600"/>
                  <a:gd name="T29" fmla="*/ 0 h 21600"/>
                  <a:gd name="T30" fmla="*/ 3 w 21600"/>
                  <a:gd name="T31" fmla="*/ 0 h 21600"/>
                  <a:gd name="T32" fmla="*/ 2 w 21600"/>
                  <a:gd name="T33" fmla="*/ 0 h 21600"/>
                  <a:gd name="T34" fmla="*/ 2 w 21600"/>
                  <a:gd name="T35" fmla="*/ 0 h 21600"/>
                  <a:gd name="T36" fmla="*/ 2 w 21600"/>
                  <a:gd name="T37" fmla="*/ 0 h 21600"/>
                  <a:gd name="T38" fmla="*/ 1 w 21600"/>
                  <a:gd name="T39" fmla="*/ 0 h 21600"/>
                  <a:gd name="T40" fmla="*/ 0 w 21600"/>
                  <a:gd name="T41" fmla="*/ 1 h 21600"/>
                  <a:gd name="T42" fmla="*/ 0 w 21600"/>
                  <a:gd name="T43" fmla="*/ 1 h 216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1600" h="21600">
                    <a:moveTo>
                      <a:pt x="0" y="13555"/>
                    </a:moveTo>
                    <a:cubicBezTo>
                      <a:pt x="417" y="13915"/>
                      <a:pt x="899" y="14078"/>
                      <a:pt x="1381" y="14023"/>
                    </a:cubicBezTo>
                    <a:moveTo>
                      <a:pt x="2000" y="19344"/>
                    </a:moveTo>
                    <a:cubicBezTo>
                      <a:pt x="2207" y="19308"/>
                      <a:pt x="2410" y="19233"/>
                      <a:pt x="2604" y="19120"/>
                    </a:cubicBezTo>
                    <a:moveTo>
                      <a:pt x="7435" y="20578"/>
                    </a:moveTo>
                    <a:cubicBezTo>
                      <a:pt x="7532" y="20937"/>
                      <a:pt x="7654" y="21279"/>
                      <a:pt x="7799" y="21600"/>
                    </a:cubicBezTo>
                    <a:moveTo>
                      <a:pt x="14381" y="20160"/>
                    </a:moveTo>
                    <a:cubicBezTo>
                      <a:pt x="14456" y="19795"/>
                      <a:pt x="14505" y="19419"/>
                      <a:pt x="14527" y="19039"/>
                    </a:cubicBezTo>
                    <a:moveTo>
                      <a:pt x="19208" y="16307"/>
                    </a:moveTo>
                    <a:cubicBezTo>
                      <a:pt x="19218" y="14526"/>
                      <a:pt x="18528" y="12895"/>
                      <a:pt x="17436" y="12115"/>
                    </a:cubicBezTo>
                    <a:moveTo>
                      <a:pt x="20811" y="9204"/>
                    </a:moveTo>
                    <a:cubicBezTo>
                      <a:pt x="21153" y="8777"/>
                      <a:pt x="21423" y="8239"/>
                      <a:pt x="21600" y="7632"/>
                    </a:cubicBezTo>
                    <a:moveTo>
                      <a:pt x="19744" y="2561"/>
                    </a:moveTo>
                    <a:cubicBezTo>
                      <a:pt x="19747" y="2312"/>
                      <a:pt x="19733" y="2063"/>
                      <a:pt x="19702" y="1818"/>
                    </a:cubicBezTo>
                    <a:moveTo>
                      <a:pt x="15078" y="0"/>
                    </a:moveTo>
                    <a:cubicBezTo>
                      <a:pt x="14912" y="285"/>
                      <a:pt x="14776" y="604"/>
                      <a:pt x="14673" y="947"/>
                    </a:cubicBezTo>
                    <a:moveTo>
                      <a:pt x="11061" y="564"/>
                    </a:moveTo>
                    <a:cubicBezTo>
                      <a:pt x="10973" y="823"/>
                      <a:pt x="10907" y="1098"/>
                      <a:pt x="10865" y="1381"/>
                    </a:cubicBezTo>
                    <a:moveTo>
                      <a:pt x="7163" y="2480"/>
                    </a:moveTo>
                    <a:cubicBezTo>
                      <a:pt x="6949" y="2175"/>
                      <a:pt x="6711" y="1909"/>
                      <a:pt x="6454" y="1688"/>
                    </a:cubicBezTo>
                    <a:moveTo>
                      <a:pt x="946" y="7074"/>
                    </a:moveTo>
                    <a:cubicBezTo>
                      <a:pt x="973" y="7356"/>
                      <a:pt x="1014" y="7635"/>
                      <a:pt x="1070" y="7907"/>
                    </a:cubicBezTo>
                  </a:path>
                </a:pathLst>
              </a:custGeom>
              <a:noFill/>
              <a:ln w="6350" cap="rnd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9475" name="Oval 46"/>
            <p:cNvSpPr>
              <a:spLocks/>
            </p:cNvSpPr>
            <p:nvPr/>
          </p:nvSpPr>
          <p:spPr bwMode="auto">
            <a:xfrm>
              <a:off x="1545" y="1598"/>
              <a:ext cx="194" cy="190"/>
            </a:xfrm>
            <a:prstGeom prst="ellipse">
              <a:avLst/>
            </a:prstGeom>
            <a:solidFill>
              <a:srgbClr val="FFFF99"/>
            </a:solidFill>
            <a:ln w="6350" cap="rnd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476" name="AutoShape 47"/>
            <p:cNvSpPr>
              <a:spLocks/>
            </p:cNvSpPr>
            <p:nvPr/>
          </p:nvSpPr>
          <p:spPr bwMode="auto">
            <a:xfrm>
              <a:off x="1521" y="1709"/>
              <a:ext cx="447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 w="6350" cap="rnd">
              <a:solidFill>
                <a:srgbClr val="FF00FF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9477" name="Group 55"/>
            <p:cNvGrpSpPr>
              <a:grpSpLocks/>
            </p:cNvGrpSpPr>
            <p:nvPr/>
          </p:nvGrpSpPr>
          <p:grpSpPr bwMode="auto">
            <a:xfrm>
              <a:off x="1196" y="862"/>
              <a:ext cx="743" cy="337"/>
              <a:chOff x="0" y="0"/>
              <a:chExt cx="743" cy="337"/>
            </a:xfrm>
          </p:grpSpPr>
          <p:sp>
            <p:nvSpPr>
              <p:cNvPr id="19507" name="Oval 48"/>
              <p:cNvSpPr>
                <a:spLocks/>
              </p:cNvSpPr>
              <p:nvPr/>
            </p:nvSpPr>
            <p:spPr bwMode="auto">
              <a:xfrm>
                <a:off x="394" y="0"/>
                <a:ext cx="349" cy="331"/>
              </a:xfrm>
              <a:prstGeom prst="ellipse">
                <a:avLst/>
              </a:prstGeom>
              <a:solidFill>
                <a:srgbClr val="FFFF99"/>
              </a:solidFill>
              <a:ln w="63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08" name="AutoShape 49"/>
              <p:cNvSpPr>
                <a:spLocks/>
              </p:cNvSpPr>
              <p:nvPr/>
            </p:nvSpPr>
            <p:spPr bwMode="auto">
              <a:xfrm>
                <a:off x="434" y="24"/>
                <a:ext cx="268" cy="147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6350" cap="rnd">
                <a:solidFill>
                  <a:srgbClr val="FF00FF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09" name="Oval 50"/>
              <p:cNvSpPr>
                <a:spLocks/>
              </p:cNvSpPr>
              <p:nvPr/>
            </p:nvSpPr>
            <p:spPr bwMode="auto">
              <a:xfrm>
                <a:off x="510" y="153"/>
                <a:ext cx="117" cy="110"/>
              </a:xfrm>
              <a:prstGeom prst="ellipse">
                <a:avLst/>
              </a:prstGeom>
              <a:solidFill>
                <a:srgbClr val="99CC00"/>
              </a:solidFill>
              <a:ln w="6350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10" name="Oval 51"/>
              <p:cNvSpPr>
                <a:spLocks/>
              </p:cNvSpPr>
              <p:nvPr/>
            </p:nvSpPr>
            <p:spPr bwMode="auto">
              <a:xfrm>
                <a:off x="0" y="6"/>
                <a:ext cx="349" cy="331"/>
              </a:xfrm>
              <a:prstGeom prst="ellipse">
                <a:avLst/>
              </a:prstGeom>
              <a:solidFill>
                <a:srgbClr val="FFFF99"/>
              </a:solidFill>
              <a:ln w="6350" cap="rnd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11" name="AutoShape 52"/>
              <p:cNvSpPr>
                <a:spLocks/>
              </p:cNvSpPr>
              <p:nvPr/>
            </p:nvSpPr>
            <p:spPr bwMode="auto">
              <a:xfrm>
                <a:off x="33" y="36"/>
                <a:ext cx="268" cy="148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 w="6350" cap="rnd">
                <a:solidFill>
                  <a:srgbClr val="FF00FF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12" name="Rectangle 53"/>
              <p:cNvSpPr>
                <a:spLocks/>
              </p:cNvSpPr>
              <p:nvPr/>
            </p:nvSpPr>
            <p:spPr bwMode="auto">
              <a:xfrm>
                <a:off x="45" y="165"/>
                <a:ext cx="116" cy="111"/>
              </a:xfrm>
              <a:prstGeom prst="rect">
                <a:avLst/>
              </a:prstGeom>
              <a:solidFill>
                <a:srgbClr val="99CC00"/>
              </a:solidFill>
              <a:ln w="6350" cap="rnd">
                <a:solidFill>
                  <a:srgbClr val="0000FF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513" name="Rectangle 54"/>
              <p:cNvSpPr>
                <a:spLocks/>
              </p:cNvSpPr>
              <p:nvPr/>
            </p:nvSpPr>
            <p:spPr bwMode="auto">
              <a:xfrm>
                <a:off x="187" y="165"/>
                <a:ext cx="116" cy="111"/>
              </a:xfrm>
              <a:prstGeom prst="rect">
                <a:avLst/>
              </a:prstGeom>
              <a:solidFill>
                <a:srgbClr val="99CC00"/>
              </a:solidFill>
              <a:ln w="6350" cap="rnd">
                <a:solidFill>
                  <a:srgbClr val="0000FF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19478" name="Rectangle 56"/>
            <p:cNvSpPr>
              <a:spLocks/>
            </p:cNvSpPr>
            <p:nvPr/>
          </p:nvSpPr>
          <p:spPr bwMode="auto">
            <a:xfrm>
              <a:off x="1396" y="1709"/>
              <a:ext cx="194" cy="190"/>
            </a:xfrm>
            <a:prstGeom prst="rect">
              <a:avLst/>
            </a:prstGeom>
            <a:solidFill>
              <a:srgbClr val="99CC00"/>
            </a:solidFill>
            <a:ln w="6350" cap="rnd">
              <a:solidFill>
                <a:srgbClr val="0000FF"/>
              </a:solidFill>
              <a:prstDash val="sysDot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19479" name="Group 69"/>
            <p:cNvGrpSpPr>
              <a:grpSpLocks/>
            </p:cNvGrpSpPr>
            <p:nvPr/>
          </p:nvGrpSpPr>
          <p:grpSpPr bwMode="auto">
            <a:xfrm>
              <a:off x="1086" y="88"/>
              <a:ext cx="860" cy="332"/>
              <a:chOff x="0" y="0"/>
              <a:chExt cx="859" cy="331"/>
            </a:xfrm>
          </p:grpSpPr>
          <p:grpSp>
            <p:nvGrpSpPr>
              <p:cNvPr id="19495" name="Group 60"/>
              <p:cNvGrpSpPr>
                <a:grpSpLocks/>
              </p:cNvGrpSpPr>
              <p:nvPr/>
            </p:nvGrpSpPr>
            <p:grpSpPr bwMode="auto">
              <a:xfrm>
                <a:off x="286" y="0"/>
                <a:ext cx="287" cy="331"/>
                <a:chOff x="0" y="0"/>
                <a:chExt cx="286" cy="331"/>
              </a:xfrm>
            </p:grpSpPr>
            <p:sp>
              <p:nvSpPr>
                <p:cNvPr id="19504" name="Oval 57"/>
                <p:cNvSpPr>
                  <a:spLocks/>
                </p:cNvSpPr>
                <p:nvPr/>
              </p:nvSpPr>
              <p:spPr bwMode="auto">
                <a:xfrm>
                  <a:off x="0" y="0"/>
                  <a:ext cx="286" cy="331"/>
                </a:xfrm>
                <a:prstGeom prst="ellipse">
                  <a:avLst/>
                </a:prstGeom>
                <a:solidFill>
                  <a:srgbClr val="FFFF99"/>
                </a:solidFill>
                <a:ln w="6350" cap="rnd">
                  <a:solidFill>
                    <a:srgbClr val="0000FF"/>
                  </a:solidFill>
                  <a:prstDash val="sysDot"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05" name="AutoShape 58"/>
                <p:cNvSpPr>
                  <a:spLocks/>
                </p:cNvSpPr>
                <p:nvPr/>
              </p:nvSpPr>
              <p:spPr bwMode="auto">
                <a:xfrm>
                  <a:off x="32" y="24"/>
                  <a:ext cx="221" cy="14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CCFF"/>
                </a:solidFill>
                <a:ln w="6350" cap="rnd">
                  <a:solidFill>
                    <a:srgbClr val="FF00FF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06" name="Oval 59"/>
                <p:cNvSpPr>
                  <a:spLocks/>
                </p:cNvSpPr>
                <p:nvPr/>
              </p:nvSpPr>
              <p:spPr bwMode="auto">
                <a:xfrm>
                  <a:off x="95" y="153"/>
                  <a:ext cx="96" cy="110"/>
                </a:xfrm>
                <a:prstGeom prst="ellipse">
                  <a:avLst/>
                </a:prstGeom>
                <a:solidFill>
                  <a:srgbClr val="99CC00"/>
                </a:solidFill>
                <a:ln w="6350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9496" name="Group 64"/>
              <p:cNvGrpSpPr>
                <a:grpSpLocks/>
              </p:cNvGrpSpPr>
              <p:nvPr/>
            </p:nvGrpSpPr>
            <p:grpSpPr bwMode="auto">
              <a:xfrm rot="10800000">
                <a:off x="0" y="0"/>
                <a:ext cx="286" cy="331"/>
                <a:chOff x="0" y="0"/>
                <a:chExt cx="286" cy="331"/>
              </a:xfrm>
            </p:grpSpPr>
            <p:sp>
              <p:nvSpPr>
                <p:cNvPr id="19501" name="Oval 61"/>
                <p:cNvSpPr>
                  <a:spLocks/>
                </p:cNvSpPr>
                <p:nvPr/>
              </p:nvSpPr>
              <p:spPr bwMode="auto">
                <a:xfrm>
                  <a:off x="0" y="0"/>
                  <a:ext cx="286" cy="331"/>
                </a:xfrm>
                <a:prstGeom prst="ellipse">
                  <a:avLst/>
                </a:prstGeom>
                <a:solidFill>
                  <a:srgbClr val="FFFF99"/>
                </a:solidFill>
                <a:ln w="6350" cap="rnd">
                  <a:solidFill>
                    <a:srgbClr val="0000FF"/>
                  </a:solidFill>
                  <a:prstDash val="sysDot"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02" name="AutoShape 62"/>
                <p:cNvSpPr>
                  <a:spLocks/>
                </p:cNvSpPr>
                <p:nvPr/>
              </p:nvSpPr>
              <p:spPr bwMode="auto">
                <a:xfrm>
                  <a:off x="32" y="24"/>
                  <a:ext cx="221" cy="14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CCFF"/>
                </a:solidFill>
                <a:ln w="6350" cap="rnd">
                  <a:solidFill>
                    <a:srgbClr val="FF00FF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03" name="Oval 63"/>
                <p:cNvSpPr>
                  <a:spLocks/>
                </p:cNvSpPr>
                <p:nvPr/>
              </p:nvSpPr>
              <p:spPr bwMode="auto">
                <a:xfrm>
                  <a:off x="95" y="153"/>
                  <a:ext cx="96" cy="110"/>
                </a:xfrm>
                <a:prstGeom prst="ellipse">
                  <a:avLst/>
                </a:prstGeom>
                <a:solidFill>
                  <a:srgbClr val="99CC00"/>
                </a:solidFill>
                <a:ln w="6350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  <p:grpSp>
            <p:nvGrpSpPr>
              <p:cNvPr id="19497" name="Group 68"/>
              <p:cNvGrpSpPr>
                <a:grpSpLocks/>
              </p:cNvGrpSpPr>
              <p:nvPr/>
            </p:nvGrpSpPr>
            <p:grpSpPr bwMode="auto">
              <a:xfrm rot="10800000">
                <a:off x="573" y="0"/>
                <a:ext cx="286" cy="331"/>
                <a:chOff x="0" y="0"/>
                <a:chExt cx="286" cy="331"/>
              </a:xfrm>
            </p:grpSpPr>
            <p:sp>
              <p:nvSpPr>
                <p:cNvPr id="19498" name="Oval 65"/>
                <p:cNvSpPr>
                  <a:spLocks/>
                </p:cNvSpPr>
                <p:nvPr/>
              </p:nvSpPr>
              <p:spPr bwMode="auto">
                <a:xfrm>
                  <a:off x="0" y="0"/>
                  <a:ext cx="286" cy="331"/>
                </a:xfrm>
                <a:prstGeom prst="ellipse">
                  <a:avLst/>
                </a:prstGeom>
                <a:solidFill>
                  <a:srgbClr val="FFFF99"/>
                </a:solidFill>
                <a:ln w="6350" cap="rnd">
                  <a:solidFill>
                    <a:srgbClr val="0000FF"/>
                  </a:solidFill>
                  <a:prstDash val="sysDot"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499" name="AutoShape 66"/>
                <p:cNvSpPr>
                  <a:spLocks/>
                </p:cNvSpPr>
                <p:nvPr/>
              </p:nvSpPr>
              <p:spPr bwMode="auto">
                <a:xfrm>
                  <a:off x="32" y="24"/>
                  <a:ext cx="221" cy="14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CCFF"/>
                </a:solidFill>
                <a:ln w="6350" cap="rnd">
                  <a:solidFill>
                    <a:srgbClr val="FF00FF"/>
                  </a:solidFill>
                  <a:prstDash val="sysDot"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  <p:sp>
              <p:nvSpPr>
                <p:cNvPr id="19500" name="Oval 67"/>
                <p:cNvSpPr>
                  <a:spLocks/>
                </p:cNvSpPr>
                <p:nvPr/>
              </p:nvSpPr>
              <p:spPr bwMode="auto">
                <a:xfrm>
                  <a:off x="95" y="153"/>
                  <a:ext cx="96" cy="110"/>
                </a:xfrm>
                <a:prstGeom prst="ellipse">
                  <a:avLst/>
                </a:prstGeom>
                <a:solidFill>
                  <a:srgbClr val="99CC00"/>
                </a:solidFill>
                <a:ln w="6350" cap="rnd">
                  <a:solidFill>
                    <a:srgbClr val="FF0000"/>
                  </a:solidFill>
                  <a:prstDash val="sysDot"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80" name="Group 72"/>
            <p:cNvGrpSpPr>
              <a:grpSpLocks/>
            </p:cNvGrpSpPr>
            <p:nvPr/>
          </p:nvGrpSpPr>
          <p:grpSpPr bwMode="auto">
            <a:xfrm>
              <a:off x="0" y="2316"/>
              <a:ext cx="1163" cy="332"/>
              <a:chOff x="0" y="0"/>
              <a:chExt cx="1163" cy="331"/>
            </a:xfrm>
          </p:grpSpPr>
          <p:sp>
            <p:nvSpPr>
              <p:cNvPr id="19493" name="Rectangle 70"/>
              <p:cNvSpPr>
                <a:spLocks/>
              </p:cNvSpPr>
              <p:nvPr/>
            </p:nvSpPr>
            <p:spPr bwMode="auto">
              <a:xfrm>
                <a:off x="0" y="0"/>
                <a:ext cx="1163" cy="3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494" name="Rectangle 71"/>
              <p:cNvSpPr>
                <a:spLocks/>
              </p:cNvSpPr>
              <p:nvPr/>
            </p:nvSpPr>
            <p:spPr bwMode="auto">
              <a:xfrm>
                <a:off x="0" y="0"/>
                <a:ext cx="1163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sr-Latn-RS" sz="900" b="1">
                    <a:solidFill>
                      <a:srgbClr val="000080"/>
                    </a:solidFill>
                  </a:rPr>
                  <a:t>Sirovi podaci iz činjenica</a:t>
                </a:r>
                <a:endParaRPr lang="en-US" sz="900" b="1">
                  <a:solidFill>
                    <a:srgbClr val="000080"/>
                  </a:solidFill>
                </a:endParaRPr>
              </a:p>
            </p:txBody>
          </p:sp>
        </p:grpSp>
        <p:grpSp>
          <p:nvGrpSpPr>
            <p:cNvPr id="19481" name="Group 75"/>
            <p:cNvGrpSpPr>
              <a:grpSpLocks/>
            </p:cNvGrpSpPr>
            <p:nvPr/>
          </p:nvGrpSpPr>
          <p:grpSpPr bwMode="auto">
            <a:xfrm>
              <a:off x="232" y="1678"/>
              <a:ext cx="699" cy="221"/>
              <a:chOff x="0" y="0"/>
              <a:chExt cx="698" cy="220"/>
            </a:xfrm>
          </p:grpSpPr>
          <p:sp>
            <p:nvSpPr>
              <p:cNvPr id="19491" name="Rectangle 73"/>
              <p:cNvSpPr>
                <a:spLocks/>
              </p:cNvSpPr>
              <p:nvPr/>
            </p:nvSpPr>
            <p:spPr bwMode="auto">
              <a:xfrm>
                <a:off x="0" y="0"/>
                <a:ext cx="698" cy="2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492" name="Rectangle 74"/>
              <p:cNvSpPr>
                <a:spLocks/>
              </p:cNvSpPr>
              <p:nvPr/>
            </p:nvSpPr>
            <p:spPr bwMode="auto">
              <a:xfrm>
                <a:off x="0" y="0"/>
                <a:ext cx="698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sr-Latn-RS" sz="900" b="1">
                    <a:solidFill>
                      <a:srgbClr val="000080"/>
                    </a:solidFill>
                  </a:rPr>
                  <a:t>Koncepti</a:t>
                </a:r>
                <a:r>
                  <a:rPr lang="en-US" sz="900" b="1">
                    <a:solidFill>
                      <a:srgbClr val="000080"/>
                    </a:solidFill>
                  </a:rPr>
                  <a:t> </a:t>
                </a:r>
              </a:p>
            </p:txBody>
          </p:sp>
        </p:grpSp>
        <p:grpSp>
          <p:nvGrpSpPr>
            <p:cNvPr id="19482" name="Group 78"/>
            <p:cNvGrpSpPr>
              <a:grpSpLocks/>
            </p:cNvGrpSpPr>
            <p:nvPr/>
          </p:nvGrpSpPr>
          <p:grpSpPr bwMode="auto">
            <a:xfrm>
              <a:off x="232" y="935"/>
              <a:ext cx="699" cy="221"/>
              <a:chOff x="0" y="0"/>
              <a:chExt cx="698" cy="220"/>
            </a:xfrm>
          </p:grpSpPr>
          <p:sp>
            <p:nvSpPr>
              <p:cNvPr id="19489" name="Rectangle 76"/>
              <p:cNvSpPr>
                <a:spLocks/>
              </p:cNvSpPr>
              <p:nvPr/>
            </p:nvSpPr>
            <p:spPr bwMode="auto">
              <a:xfrm>
                <a:off x="0" y="0"/>
                <a:ext cx="698" cy="2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490" name="Rectangle 77"/>
              <p:cNvSpPr>
                <a:spLocks/>
              </p:cNvSpPr>
              <p:nvPr/>
            </p:nvSpPr>
            <p:spPr bwMode="auto">
              <a:xfrm>
                <a:off x="0" y="0"/>
                <a:ext cx="698" cy="1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sr-Latn-RS" sz="900" b="1">
                    <a:solidFill>
                      <a:srgbClr val="000080"/>
                    </a:solidFill>
                  </a:rPr>
                  <a:t>Pravila</a:t>
                </a:r>
                <a:endParaRPr lang="en-US" sz="900" b="1">
                  <a:solidFill>
                    <a:srgbClr val="000080"/>
                  </a:solidFill>
                </a:endParaRPr>
              </a:p>
            </p:txBody>
          </p:sp>
        </p:grpSp>
        <p:grpSp>
          <p:nvGrpSpPr>
            <p:cNvPr id="19483" name="Group 81"/>
            <p:cNvGrpSpPr>
              <a:grpSpLocks/>
            </p:cNvGrpSpPr>
            <p:nvPr/>
          </p:nvGrpSpPr>
          <p:grpSpPr bwMode="auto">
            <a:xfrm>
              <a:off x="310" y="52"/>
              <a:ext cx="698" cy="362"/>
              <a:chOff x="0" y="0"/>
              <a:chExt cx="698" cy="362"/>
            </a:xfrm>
          </p:grpSpPr>
          <p:sp>
            <p:nvSpPr>
              <p:cNvPr id="19487" name="Rectangle 79"/>
              <p:cNvSpPr>
                <a:spLocks/>
              </p:cNvSpPr>
              <p:nvPr/>
            </p:nvSpPr>
            <p:spPr bwMode="auto">
              <a:xfrm>
                <a:off x="0" y="0"/>
                <a:ext cx="698" cy="36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488" name="Rectangle 80"/>
              <p:cNvSpPr>
                <a:spLocks/>
              </p:cNvSpPr>
              <p:nvPr/>
            </p:nvSpPr>
            <p:spPr bwMode="auto">
              <a:xfrm>
                <a:off x="0" y="0"/>
                <a:ext cx="69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sr-Latn-RS" sz="900" b="1">
                    <a:solidFill>
                      <a:srgbClr val="000080"/>
                    </a:solidFill>
                  </a:rPr>
                  <a:t>Heuristike i modeli</a:t>
                </a:r>
                <a:endParaRPr lang="en-US" sz="900" b="1">
                  <a:solidFill>
                    <a:srgbClr val="000080"/>
                  </a:solidFill>
                </a:endParaRPr>
              </a:p>
            </p:txBody>
          </p:sp>
        </p:grpSp>
        <p:grpSp>
          <p:nvGrpSpPr>
            <p:cNvPr id="19484" name="Group 84"/>
            <p:cNvGrpSpPr>
              <a:grpSpLocks/>
            </p:cNvGrpSpPr>
            <p:nvPr/>
          </p:nvGrpSpPr>
          <p:grpSpPr bwMode="auto">
            <a:xfrm>
              <a:off x="184" y="3079"/>
              <a:ext cx="5480" cy="729"/>
              <a:chOff x="-9" y="-287"/>
              <a:chExt cx="5479" cy="728"/>
            </a:xfrm>
          </p:grpSpPr>
          <p:sp>
            <p:nvSpPr>
              <p:cNvPr id="19485" name="Rectangle 82"/>
              <p:cNvSpPr>
                <a:spLocks/>
              </p:cNvSpPr>
              <p:nvPr/>
            </p:nvSpPr>
            <p:spPr bwMode="auto">
              <a:xfrm>
                <a:off x="0" y="0"/>
                <a:ext cx="5470" cy="44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19486" name="Rectangle 83"/>
              <p:cNvSpPr>
                <a:spLocks/>
              </p:cNvSpPr>
              <p:nvPr/>
            </p:nvSpPr>
            <p:spPr bwMode="auto">
              <a:xfrm>
                <a:off x="-9" y="-287"/>
                <a:ext cx="547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1400" b="1">
                    <a:solidFill>
                      <a:srgbClr val="000080"/>
                    </a:solidFill>
                  </a:rPr>
                  <a:t>Slika</a:t>
                </a:r>
                <a:r>
                  <a:rPr lang="en-US" sz="1400" b="1">
                    <a:solidFill>
                      <a:srgbClr val="000080"/>
                    </a:solidFill>
                  </a:rPr>
                  <a:t> 1.6: </a:t>
                </a:r>
                <a:r>
                  <a:rPr lang="sr-Latn-RS" sz="1400" b="1">
                    <a:solidFill>
                      <a:srgbClr val="000080"/>
                    </a:solidFill>
                  </a:rPr>
                  <a:t>Konvergencija od podataka do inteligencije</a:t>
                </a:r>
                <a:endParaRPr lang="en-US" sz="1400" b="1">
                  <a:solidFill>
                    <a:srgbClr val="00008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481204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>
                <a:solidFill>
                  <a:srgbClr val="003300"/>
                </a:solidFill>
              </a:rPr>
              <a:t>Piramida </a:t>
            </a:r>
            <a:r>
              <a:rPr lang="en-GB" dirty="0">
                <a:solidFill>
                  <a:srgbClr val="003300"/>
                </a:solidFill>
              </a:rPr>
              <a:t>p</a:t>
            </a:r>
            <a:r>
              <a:rPr lang="sr-Latn-RS" dirty="0" smtClean="0">
                <a:solidFill>
                  <a:srgbClr val="003300"/>
                </a:solidFill>
              </a:rPr>
              <a:t>odataka</a:t>
            </a:r>
            <a:endParaRPr lang="en-GB" dirty="0"/>
          </a:p>
        </p:txBody>
      </p:sp>
      <p:pic>
        <p:nvPicPr>
          <p:cNvPr id="1026" name="Picture 2" descr="C:\Users\milansegedinac\Downloads\Wisdom-Knowledge-Information-Data-Pyramid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469062" cy="485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 smtClean="0"/>
              <a:t>Sistemi bazirani na znanju</a:t>
            </a:r>
            <a:r>
              <a:rPr lang="en-GB" dirty="0" smtClean="0"/>
              <a:t> &amp; </a:t>
            </a:r>
            <a:r>
              <a:rPr lang="sr-Latn-RS" dirty="0" smtClean="0"/>
              <a:t>Znanje</a:t>
            </a:r>
            <a:endParaRPr lang="en-GB" dirty="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 smtClean="0"/>
              <a:t>Šta je sistem baziran na znanju</a:t>
            </a:r>
            <a:r>
              <a:rPr lang="en-GB" dirty="0" smtClean="0"/>
              <a:t>?</a:t>
            </a:r>
          </a:p>
          <a:p>
            <a:pPr lvl="1">
              <a:buSzPct val="80000"/>
            </a:pPr>
            <a:r>
              <a:rPr lang="sr-Latn-RS" dirty="0" smtClean="0"/>
              <a:t>Sistem koji se oslanja na bazu znanja, t.j. kolekciju znanja preuzetog </a:t>
            </a:r>
            <a:r>
              <a:rPr lang="sr-Latn-RS" dirty="0" smtClean="0">
                <a:solidFill>
                  <a:srgbClr val="FF0000"/>
                </a:solidFill>
              </a:rPr>
              <a:t>od ljudi (ne nužno)</a:t>
            </a:r>
            <a:r>
              <a:rPr lang="sr-Latn-RS" dirty="0" smtClean="0"/>
              <a:t> i skladištenog u sistemu tako da sistem može da </a:t>
            </a:r>
            <a:r>
              <a:rPr lang="sr-Latn-RS" i="1" dirty="0" smtClean="0"/>
              <a:t>rasuđuje</a:t>
            </a:r>
            <a:r>
              <a:rPr lang="sr-Latn-RS" dirty="0" smtClean="0"/>
              <a:t> (</a:t>
            </a:r>
            <a:r>
              <a:rPr lang="sr-Latn-RS" i="1" dirty="0" smtClean="0"/>
              <a:t>rezonuje</a:t>
            </a:r>
            <a:r>
              <a:rPr lang="sr-Latn-RS" dirty="0" smtClean="0"/>
              <a:t>) koristeći to znanje</a:t>
            </a:r>
            <a:r>
              <a:rPr lang="en-GB" dirty="0" smtClean="0"/>
              <a:t>.</a:t>
            </a:r>
          </a:p>
          <a:p>
            <a:r>
              <a:rPr lang="sr-Latn-RS" dirty="0" smtClean="0"/>
              <a:t>Šta je znanje</a:t>
            </a:r>
            <a:r>
              <a:rPr lang="en-GB" dirty="0" smtClean="0"/>
              <a:t>?</a:t>
            </a:r>
          </a:p>
          <a:p>
            <a:pPr lvl="1">
              <a:buSzPct val="80000"/>
            </a:pPr>
            <a:r>
              <a:rPr lang="sr-Latn-RS" dirty="0" smtClean="0"/>
              <a:t>Znanje je vrsta informacije koju </a:t>
            </a:r>
            <a:r>
              <a:rPr lang="sr-Latn-RS" dirty="0" smtClean="0">
                <a:solidFill>
                  <a:srgbClr val="FF0000"/>
                </a:solidFill>
              </a:rPr>
              <a:t>ljudi (ne nužno)</a:t>
            </a:r>
            <a:r>
              <a:rPr lang="sr-Latn-RS" dirty="0" smtClean="0"/>
              <a:t> koriste za rešavanje problema</a:t>
            </a:r>
            <a:r>
              <a:rPr lang="en-GB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5411564"/>
      </p:ext>
    </p:extLst>
  </p:cSld>
  <p:clrMapOvr>
    <a:masterClrMapping/>
  </p:clrMapOvr>
  <p:transition advTm="11809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 smtClean="0"/>
              <a:t>Znanje</a:t>
            </a:r>
            <a:endParaRPr lang="en-GB" dirty="0" smtClean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sr-Latn-RS" dirty="0" smtClean="0"/>
              <a:t>Značenje termina znanje je oduvek bilo i biće predmet diskusija koje rezultuju velikim brojem različitih</a:t>
            </a:r>
            <a:r>
              <a:rPr lang="en-US" dirty="0" smtClean="0"/>
              <a:t> </a:t>
            </a:r>
            <a:r>
              <a:rPr lang="sr-Latn-RS" dirty="0" smtClean="0"/>
              <a:t> </a:t>
            </a:r>
            <a:r>
              <a:rPr lang="en-US" dirty="0" smtClean="0"/>
              <a:t>”</a:t>
            </a:r>
            <a:r>
              <a:rPr lang="sr-Latn-RS" dirty="0" smtClean="0"/>
              <a:t>definicija</a:t>
            </a:r>
            <a:r>
              <a:rPr lang="en-US" dirty="0" smtClean="0"/>
              <a:t>”. </a:t>
            </a:r>
            <a:endParaRPr lang="sr-Latn-RS" dirty="0" smtClean="0"/>
          </a:p>
          <a:p>
            <a:pPr lvl="1"/>
            <a:r>
              <a:rPr lang="sr-Latn-RS" dirty="0" smtClean="0"/>
              <a:t>Znanje je </a:t>
            </a:r>
            <a:r>
              <a:rPr lang="sr-Latn-RS" b="1" dirty="0" smtClean="0"/>
              <a:t>opravdano (</a:t>
            </a:r>
            <a:r>
              <a:rPr lang="en-US" b="1" dirty="0" err="1" smtClean="0"/>
              <a:t>obra</a:t>
            </a:r>
            <a:r>
              <a:rPr lang="sr-Latn-RS" b="1" dirty="0" smtClean="0"/>
              <a:t>zloženo)</a:t>
            </a:r>
            <a:r>
              <a:rPr lang="sr-Latn-RS" dirty="0" smtClean="0"/>
              <a:t> </a:t>
            </a:r>
            <a:r>
              <a:rPr lang="sr-Latn-RS" b="1" dirty="0" smtClean="0"/>
              <a:t>istinito</a:t>
            </a:r>
            <a:r>
              <a:rPr lang="sr-Latn-RS" dirty="0" smtClean="0"/>
              <a:t> </a:t>
            </a:r>
            <a:r>
              <a:rPr lang="sr-Latn-RS" b="1" dirty="0" smtClean="0"/>
              <a:t>uverenje </a:t>
            </a:r>
            <a:r>
              <a:rPr lang="sr-Latn-RS" dirty="0" smtClean="0"/>
              <a:t>(Platon (</a:t>
            </a:r>
            <a:r>
              <a:rPr lang="el-GR" dirty="0"/>
              <a:t> </a:t>
            </a:r>
            <a:r>
              <a:rPr lang="el-GR" dirty="0" smtClean="0"/>
              <a:t>Πλάτων</a:t>
            </a:r>
            <a:r>
              <a:rPr lang="sr-Latn-RS" dirty="0" smtClean="0"/>
              <a:t>), 428 – 348 PNE)</a:t>
            </a:r>
            <a:r>
              <a:rPr lang="en-US" dirty="0" smtClean="0"/>
              <a:t>.</a:t>
            </a:r>
            <a:r>
              <a:rPr lang="sr-Latn-RS" dirty="0" smtClean="0"/>
              <a:t> Ova definicija je začetak tzv. </a:t>
            </a:r>
            <a:r>
              <a:rPr lang="sr-Latn-RS" i="1" dirty="0"/>
              <a:t>t</a:t>
            </a:r>
            <a:r>
              <a:rPr lang="sr-Latn-RS" i="1" dirty="0" smtClean="0"/>
              <a:t>ripartitnog pogleda na znanje</a:t>
            </a:r>
            <a:r>
              <a:rPr lang="sr-Latn-RS" dirty="0" smtClean="0"/>
              <a:t> (</a:t>
            </a:r>
            <a:r>
              <a:rPr lang="sr-Latn-RS" b="1" dirty="0" smtClean="0"/>
              <a:t>obrazloženost, istinitost, uveren</a:t>
            </a:r>
            <a:r>
              <a:rPr lang="en-US" b="1" dirty="0" err="1" smtClean="0"/>
              <a:t>ost</a:t>
            </a:r>
            <a:r>
              <a:rPr lang="sr-Latn-RS" dirty="0" smtClean="0"/>
              <a:t>). Ovde se postavlja pitanje da li su obrazloženost, istinitost i uverenost potpuno nezavisni. Postoje pristupi koji eleminišu ili relaksiraju neki od elemenata.</a:t>
            </a:r>
          </a:p>
          <a:p>
            <a:pPr lvl="1"/>
            <a:r>
              <a:rPr lang="sr-Latn-RS" dirty="0" smtClean="0"/>
              <a:t>Krajem 20tog veka znanje se definiše kao </a:t>
            </a:r>
            <a:r>
              <a:rPr lang="sr-Latn-RS" b="1" dirty="0" smtClean="0"/>
              <a:t>neka vrsta informacije </a:t>
            </a:r>
            <a:r>
              <a:rPr lang="en-US" dirty="0" smtClean="0"/>
              <a:t>(</a:t>
            </a:r>
            <a:r>
              <a:rPr lang="sr-Latn-RS" dirty="0" smtClean="0"/>
              <a:t>Frederik </a:t>
            </a:r>
            <a:r>
              <a:rPr lang="en-US" dirty="0" err="1" smtClean="0"/>
              <a:t>Dre</a:t>
            </a:r>
            <a:r>
              <a:rPr lang="sr-Latn-RS" dirty="0" smtClean="0"/>
              <a:t>c</a:t>
            </a:r>
            <a:r>
              <a:rPr lang="en-US" dirty="0" err="1" smtClean="0"/>
              <a:t>ke</a:t>
            </a:r>
            <a:r>
              <a:rPr lang="sr-Latn-RS" dirty="0" smtClean="0"/>
              <a:t>, 1932 - 2013</a:t>
            </a:r>
            <a:r>
              <a:rPr lang="en-US" dirty="0" smtClean="0"/>
              <a:t>).</a:t>
            </a:r>
            <a:r>
              <a:rPr lang="sr-Latn-RS" dirty="0" smtClean="0"/>
              <a:t> </a:t>
            </a:r>
          </a:p>
          <a:p>
            <a:pPr marL="740664" lvl="1" indent="0">
              <a:buNone/>
            </a:pPr>
            <a:r>
              <a:rPr lang="sr-Latn-RS" dirty="0" smtClean="0"/>
              <a:t>Ali i tu postoje različiti pristupi, čak neki autori definišu </a:t>
            </a:r>
            <a:r>
              <a:rPr lang="sr-Latn-RS" i="1" dirty="0" smtClean="0"/>
              <a:t>znanje posredstvom informacije</a:t>
            </a:r>
            <a:r>
              <a:rPr lang="sr-Latn-RS" dirty="0" smtClean="0"/>
              <a:t>, a drugi definišu </a:t>
            </a:r>
            <a:r>
              <a:rPr lang="sr-Latn-RS" i="1" dirty="0" smtClean="0"/>
              <a:t>informaciju posredstvom znanja</a:t>
            </a:r>
            <a:r>
              <a:rPr lang="sr-Latn-RS" dirty="0" smtClean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38510375"/>
      </p:ext>
    </p:extLst>
  </p:cSld>
  <p:clrMapOvr>
    <a:masterClrMapping/>
  </p:clrMapOvr>
  <p:transition advTm="1093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b="1" dirty="0" smtClean="0"/>
              <a:t>Veštačka inteligencija</a:t>
            </a:r>
            <a:endParaRPr lang="en-GB" b="1" dirty="0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62500" lnSpcReduction="20000"/>
          </a:bodyPr>
          <a:lstStyle/>
          <a:p>
            <a:r>
              <a:rPr lang="sr-Latn-RS" dirty="0" smtClean="0"/>
              <a:t>Veštačka inteligencija </a:t>
            </a:r>
            <a:r>
              <a:rPr lang="en-GB" dirty="0" smtClean="0"/>
              <a:t>(</a:t>
            </a:r>
            <a:r>
              <a:rPr lang="sr-Latn-RS" dirty="0" smtClean="0"/>
              <a:t>V</a:t>
            </a:r>
            <a:r>
              <a:rPr lang="en-GB" dirty="0" smtClean="0"/>
              <a:t>I) </a:t>
            </a:r>
            <a:r>
              <a:rPr lang="sr-Latn-RS" dirty="0" smtClean="0"/>
              <a:t>bavi se istraživanjem aspekata mentalnih aktivnosti l</a:t>
            </a:r>
            <a:r>
              <a:rPr lang="en-GB" dirty="0" smtClean="0"/>
              <a:t>j</a:t>
            </a:r>
            <a:r>
              <a:rPr lang="sr-Latn-RS" dirty="0" smtClean="0"/>
              <a:t>udske vrste (i drugih životinjskih vrsta) kao što su</a:t>
            </a:r>
            <a:r>
              <a:rPr lang="en-GB" dirty="0" smtClean="0"/>
              <a:t>: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sr-Latn-RS" dirty="0" smtClean="0"/>
              <a:t>razumevanje</a:t>
            </a:r>
            <a:r>
              <a:rPr lang="en-GB" dirty="0" smtClean="0"/>
              <a:t>	</a:t>
            </a:r>
            <a:r>
              <a:rPr lang="en-GB" sz="2000" dirty="0" smtClean="0">
                <a:latin typeface="Monotype Sorts" pitchFamily="2" charset="2"/>
              </a:rPr>
              <a:t></a:t>
            </a:r>
            <a:r>
              <a:rPr lang="en-GB" sz="2000" dirty="0" smtClean="0"/>
              <a:t> </a:t>
            </a:r>
            <a:r>
              <a:rPr lang="sr-Latn-RS" dirty="0" smtClean="0"/>
              <a:t>kreativnost</a:t>
            </a:r>
            <a:r>
              <a:rPr lang="en-GB" dirty="0" smtClean="0"/>
              <a:t>	</a:t>
            </a:r>
          </a:p>
          <a:p>
            <a:pPr lvl="1">
              <a:buClr>
                <a:schemeClr val="tx1"/>
              </a:buClr>
              <a:buSzPct val="80000"/>
            </a:pPr>
            <a:r>
              <a:rPr lang="sr-Latn-RS" dirty="0" smtClean="0"/>
              <a:t>percepcija</a:t>
            </a:r>
            <a:r>
              <a:rPr lang="en-GB" dirty="0" smtClean="0"/>
              <a:t>	</a:t>
            </a:r>
            <a:r>
              <a:rPr lang="sr-Latn-RS" dirty="0" smtClean="0"/>
              <a:t>	</a:t>
            </a:r>
            <a:r>
              <a:rPr lang="en-GB" sz="2000" dirty="0" smtClean="0">
                <a:latin typeface="Monotype Sorts" pitchFamily="2" charset="2"/>
              </a:rPr>
              <a:t></a:t>
            </a:r>
            <a:r>
              <a:rPr lang="en-GB" sz="2000" dirty="0" smtClean="0"/>
              <a:t> </a:t>
            </a:r>
            <a:r>
              <a:rPr lang="sr-Latn-RS" dirty="0" smtClean="0"/>
              <a:t>rešavanje problema</a:t>
            </a:r>
            <a:endParaRPr lang="en-GB" dirty="0" smtClean="0"/>
          </a:p>
          <a:p>
            <a:pPr lvl="1">
              <a:buClr>
                <a:schemeClr val="tx1"/>
              </a:buClr>
              <a:buSzPct val="80000"/>
            </a:pPr>
            <a:r>
              <a:rPr lang="sr-Latn-RS" dirty="0" smtClean="0"/>
              <a:t>svesnost</a:t>
            </a:r>
            <a:r>
              <a:rPr lang="en-GB" dirty="0" smtClean="0"/>
              <a:t>	 </a:t>
            </a:r>
            <a:r>
              <a:rPr lang="sr-Latn-RS" dirty="0" smtClean="0"/>
              <a:t>	</a:t>
            </a:r>
            <a:r>
              <a:rPr lang="en-GB" sz="2000" dirty="0" smtClean="0">
                <a:latin typeface="Monotype Sorts" pitchFamily="2" charset="2"/>
              </a:rPr>
              <a:t></a:t>
            </a:r>
            <a:r>
              <a:rPr lang="en-GB" sz="2000" dirty="0" smtClean="0"/>
              <a:t> </a:t>
            </a:r>
            <a:r>
              <a:rPr lang="sr-Latn-RS" dirty="0" smtClean="0"/>
              <a:t>korišćenje jezika</a:t>
            </a:r>
            <a:endParaRPr lang="en-GB" dirty="0" smtClean="0"/>
          </a:p>
          <a:p>
            <a:pPr lvl="1">
              <a:buClr>
                <a:schemeClr val="tx1"/>
              </a:buClr>
              <a:buSzPct val="80000"/>
            </a:pPr>
            <a:r>
              <a:rPr lang="sr-Latn-RS" dirty="0" smtClean="0"/>
              <a:t>inteligencija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r>
              <a:rPr lang="sr-Latn-RS" dirty="0" smtClean="0"/>
              <a:t>tako što </a:t>
            </a:r>
            <a:r>
              <a:rPr lang="sr-Latn-RS" b="1" dirty="0" smtClean="0"/>
              <a:t>te aktivnosti simulira pomoću računara</a:t>
            </a:r>
            <a:r>
              <a:rPr lang="en-GB" dirty="0" smtClean="0"/>
              <a:t>. </a:t>
            </a:r>
            <a:endParaRPr lang="sr-Latn-RS" dirty="0" smtClean="0"/>
          </a:p>
          <a:p>
            <a:r>
              <a:rPr lang="sr-Latn-RS" dirty="0" smtClean="0"/>
              <a:t>Zbog tema kojima se bavi, tesno je povezana sa društveno-humanističkim naukama kao što su</a:t>
            </a:r>
            <a:r>
              <a:rPr lang="en-GB" dirty="0" smtClean="0"/>
              <a:t>:</a:t>
            </a:r>
            <a:endParaRPr lang="en-GB" dirty="0"/>
          </a:p>
          <a:p>
            <a:pPr lvl="1">
              <a:buSzPct val="80000"/>
            </a:pPr>
            <a:r>
              <a:rPr lang="sr-Latn-RS" dirty="0" smtClean="0"/>
              <a:t>psihologija</a:t>
            </a:r>
            <a:endParaRPr lang="en-GB" dirty="0"/>
          </a:p>
          <a:p>
            <a:pPr lvl="1">
              <a:buSzPct val="80000"/>
            </a:pPr>
            <a:r>
              <a:rPr lang="sr-Latn-RS" dirty="0" smtClean="0"/>
              <a:t>lingvistika</a:t>
            </a:r>
            <a:endParaRPr lang="en-GB" dirty="0"/>
          </a:p>
          <a:p>
            <a:pPr lvl="1">
              <a:buSzPct val="80000"/>
            </a:pPr>
            <a:r>
              <a:rPr lang="sr-Latn-RS" dirty="0" smtClean="0"/>
              <a:t>Filozofija</a:t>
            </a:r>
          </a:p>
          <a:p>
            <a:pPr>
              <a:buSzPct val="80000"/>
            </a:pPr>
            <a:r>
              <a:rPr lang="sr-Latn-RS" dirty="0" smtClean="0"/>
              <a:t>Zbog sredstva koje koristi, tesno je povezana sa:</a:t>
            </a:r>
          </a:p>
          <a:p>
            <a:pPr lvl="1">
              <a:buSzPct val="80000"/>
            </a:pPr>
            <a:r>
              <a:rPr lang="sr-Latn-RS" dirty="0"/>
              <a:t>r</a:t>
            </a:r>
            <a:r>
              <a:rPr lang="sr-Latn-RS" dirty="0" smtClean="0"/>
              <a:t>aznim oblastima matematike</a:t>
            </a:r>
          </a:p>
          <a:p>
            <a:pPr lvl="1">
              <a:buSzPct val="80000"/>
            </a:pPr>
            <a:r>
              <a:rPr lang="sr-Latn-RS" dirty="0"/>
              <a:t>r</a:t>
            </a:r>
            <a:r>
              <a:rPr lang="sr-Latn-RS" dirty="0" smtClean="0"/>
              <a:t>ačunarskom naukom </a:t>
            </a:r>
          </a:p>
          <a:p>
            <a:pPr lvl="1">
              <a:buSzPct val="80000"/>
            </a:pPr>
            <a:r>
              <a:rPr lang="sr-Latn-RS" dirty="0" smtClean="0"/>
              <a:t>računarskim inženjerstvom </a:t>
            </a:r>
            <a:endParaRPr lang="en-GB" dirty="0"/>
          </a:p>
          <a:p>
            <a:pPr>
              <a:buFont typeface="Monotype Sorts" pitchFamily="2" charset="2"/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197942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Znanje u našem vremenu: čemu znanje</a:t>
            </a:r>
            <a:r>
              <a:rPr lang="en-US" dirty="0" smtClean="0"/>
              <a:t> “</a:t>
            </a:r>
            <a:r>
              <a:rPr lang="sr-Latn-RS" dirty="0" smtClean="0"/>
              <a:t>liči</a:t>
            </a:r>
            <a:r>
              <a:rPr lang="en-US" dirty="0" smtClean="0"/>
              <a:t>”, </a:t>
            </a:r>
            <a:r>
              <a:rPr lang="sr-Latn-RS" dirty="0" smtClean="0"/>
              <a:t>šta ono</a:t>
            </a:r>
            <a:r>
              <a:rPr lang="en-US" dirty="0" smtClean="0"/>
              <a:t> “</a:t>
            </a:r>
            <a:r>
              <a:rPr lang="sr-Latn-RS" dirty="0" smtClean="0"/>
              <a:t>može da uradi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sr-Latn-RS" dirty="0" smtClean="0"/>
              <a:t>Zato što je znanje pogonska snaga društava baziranih na znanju, fokus je na </a:t>
            </a:r>
            <a:r>
              <a:rPr lang="sr-Latn-RS" b="1" dirty="0" smtClean="0"/>
              <a:t>praktičnim mogućnostima</a:t>
            </a:r>
            <a:r>
              <a:rPr lang="sr-Latn-RS" dirty="0" smtClean="0"/>
              <a:t>, a ne na suštini (pretpostavljenoj) znanja (Niels Gottschalk-Mazouz: </a:t>
            </a:r>
            <a:r>
              <a:rPr lang="en-US" dirty="0" smtClean="0"/>
              <a:t>“Internet and the flow of knowledge:</a:t>
            </a:r>
            <a:r>
              <a:rPr lang="sr-Latn-RS" dirty="0" smtClean="0"/>
              <a:t> </a:t>
            </a:r>
            <a:r>
              <a:rPr lang="en-US" dirty="0" smtClean="0"/>
              <a:t>Which ethical and political challenges</a:t>
            </a:r>
            <a:r>
              <a:rPr lang="sr-Latn-RS" dirty="0" smtClean="0"/>
              <a:t> </a:t>
            </a:r>
            <a:r>
              <a:rPr lang="en-US" dirty="0" smtClean="0"/>
              <a:t>will we face?”</a:t>
            </a:r>
            <a:r>
              <a:rPr lang="sr-Latn-RS" dirty="0" smtClean="0"/>
              <a:t>) </a:t>
            </a:r>
          </a:p>
          <a:p>
            <a:r>
              <a:rPr lang="en-US" dirty="0" smtClean="0"/>
              <a:t>‘</a:t>
            </a:r>
            <a:r>
              <a:rPr lang="sr-Latn-RS" dirty="0" smtClean="0"/>
              <a:t>Znanje</a:t>
            </a:r>
            <a:r>
              <a:rPr lang="en-US" dirty="0" smtClean="0"/>
              <a:t>’ </a:t>
            </a:r>
            <a:r>
              <a:rPr lang="sr-Latn-RS" dirty="0" smtClean="0"/>
              <a:t>se rekonstruiše kao kompleksan koncept</a:t>
            </a:r>
            <a:r>
              <a:rPr lang="en-US" dirty="0" smtClean="0"/>
              <a:t>, </a:t>
            </a:r>
            <a:r>
              <a:rPr lang="sr-Latn-RS" dirty="0" smtClean="0"/>
              <a:t>sličan konceptu klastera u lingvistici koji se sastoji od 7 karakteristika (ni potrebnih ni dovoljnih) koje znanje čine pogonskom snagom društava baziranih na znanju</a:t>
            </a:r>
          </a:p>
          <a:p>
            <a:pPr lvl="2"/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5790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Sedam karakteristika koncepta znanja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Znanje ima praktičan aspekt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Znanje jeste ili nije personalno ograničeno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Znanje ima normativnu strukturu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Znanje je interno umreženo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Znanje je eksterno umreženo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Znanje je dinamično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Znanje ima institucionalne kontekste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F1 - Znanje ima praktičan aspekt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r-Latn-RS" dirty="0" smtClean="0"/>
              <a:t>Znanje </a:t>
            </a:r>
            <a:r>
              <a:rPr lang="sr-Latn-RS" b="1" dirty="0" smtClean="0"/>
              <a:t>ima vrednost zato što pomaže pri rešavanju problema</a:t>
            </a:r>
            <a:r>
              <a:rPr lang="sr-Latn-RS" dirty="0" smtClean="0"/>
              <a:t>. Obuhvaćeni su problemi orijentacije, evaluacije i refleksije. Dakle, znanje se ne sastoji samo u poznavanju objektivnih činjenica. Štaviše, zbog svog praktičnog aspekta, svaki </a:t>
            </a:r>
            <a:r>
              <a:rPr lang="en-US" dirty="0" smtClean="0"/>
              <a:t>“</a:t>
            </a:r>
            <a:r>
              <a:rPr lang="sr-Latn-RS" dirty="0" smtClean="0"/>
              <a:t>komad</a:t>
            </a:r>
            <a:r>
              <a:rPr lang="en-US" dirty="0" smtClean="0"/>
              <a:t>”</a:t>
            </a:r>
            <a:r>
              <a:rPr lang="sr-Latn-RS" dirty="0" smtClean="0"/>
              <a:t> znanja povezan je sa (praktičnim) situacijama, ne samo sa jednom situacijom već (obično) sa sličnim situacijama iz (praktično definisanog, šireg ili specifičnijeg) domena znanja.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8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F2 - Znanje jeste ili nije personalno ograničeno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Znanje dolazi u dva vida: </a:t>
            </a:r>
          </a:p>
          <a:p>
            <a:pPr lvl="1"/>
            <a:r>
              <a:rPr lang="sr-Latn-RS" dirty="0" smtClean="0"/>
              <a:t>(1) kao personalno ograničeno - </a:t>
            </a:r>
            <a:r>
              <a:rPr lang="sr-Latn-RS" i="1" dirty="0" smtClean="0"/>
              <a:t>personalizovano</a:t>
            </a:r>
            <a:r>
              <a:rPr lang="sr-Latn-RS" dirty="0" smtClean="0"/>
              <a:t> (kao prirodno u psihologiji); </a:t>
            </a:r>
          </a:p>
          <a:p>
            <a:pPr lvl="1"/>
            <a:r>
              <a:rPr lang="sr-Latn-RS" dirty="0" smtClean="0"/>
              <a:t>(2) kao personalno neograničeno - (</a:t>
            </a:r>
            <a:r>
              <a:rPr lang="sr-Latn-RS" i="1" dirty="0" smtClean="0"/>
              <a:t>eksterno</a:t>
            </a:r>
            <a:r>
              <a:rPr lang="sr-Latn-RS" dirty="0" smtClean="0"/>
              <a:t>) </a:t>
            </a:r>
            <a:r>
              <a:rPr lang="sr-Latn-RS" i="1" dirty="0" smtClean="0"/>
              <a:t>reprezentovano</a:t>
            </a:r>
            <a:r>
              <a:rPr lang="sr-Latn-RS" dirty="0" smtClean="0"/>
              <a:t> (ali ipak ograničeno na ili inkoroprirano u objekte</a:t>
            </a:r>
            <a:r>
              <a:rPr lang="en-US" dirty="0" smtClean="0"/>
              <a:t>). </a:t>
            </a:r>
            <a:endParaRPr lang="sr-Latn-RS" dirty="0" smtClean="0"/>
          </a:p>
          <a:p>
            <a:r>
              <a:rPr lang="sr-Latn-RS" dirty="0" smtClean="0"/>
              <a:t>Eksterne</a:t>
            </a:r>
            <a:r>
              <a:rPr lang="en-GB" dirty="0" smtClean="0"/>
              <a:t> </a:t>
            </a:r>
            <a:r>
              <a:rPr lang="sr-Latn-RS" dirty="0" smtClean="0"/>
              <a:t>simboličke reprezentacije mogu da budu u obliku teksta, slike, zvuka – svega što se može razumeti, odnosno svega što može da bude nosač znanja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sr-Latn-RS" dirty="0" smtClean="0"/>
              <a:t>Celokupna dinamika nastajanja i korišćenja znanja ne može se razumeti bez uključivanja oba vida znanja i njihovih međuzavisnosti</a:t>
            </a:r>
            <a:r>
              <a:rPr lang="en-US" dirty="0" smtClean="0"/>
              <a:t>. </a:t>
            </a:r>
            <a:endParaRPr lang="sr-Latn-RS" dirty="0" smtClean="0"/>
          </a:p>
          <a:p>
            <a:pPr lvl="1"/>
            <a:r>
              <a:rPr lang="sr-Latn-RS" dirty="0" smtClean="0"/>
              <a:t>Za nastajanje i korišćenje personalizovanog znanja potrebno je reprezentovano znanje i obrnuto; dakle, potreban je </a:t>
            </a:r>
            <a:r>
              <a:rPr lang="sr-Latn-RS" b="1" dirty="0" smtClean="0"/>
              <a:t>mehanizam transmisije personalizovanog znanja između dve individue</a:t>
            </a:r>
            <a:r>
              <a:rPr lang="sr-Latn-RS" dirty="0" smtClean="0"/>
              <a:t> i </a:t>
            </a:r>
            <a:r>
              <a:rPr lang="sr-Latn-RS" b="1" dirty="0" smtClean="0"/>
              <a:t>mehanizam prevođenja eksterne reprezentacije u personalnu</a:t>
            </a:r>
            <a:r>
              <a:rPr lang="sr-Latn-R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F3 - Znanje ima normativnu strukturu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Normativna struktura: Trajno važeći paterni </a:t>
            </a:r>
            <a:r>
              <a:rPr lang="en-GB" dirty="0"/>
              <a:t>(</a:t>
            </a:r>
            <a:r>
              <a:rPr lang="sr-Latn-RS" dirty="0" smtClean="0"/>
              <a:t>norm</a:t>
            </a:r>
            <a:r>
              <a:rPr lang="en-GB" dirty="0" smtClean="0"/>
              <a:t>e)</a:t>
            </a:r>
            <a:r>
              <a:rPr lang="sr-Latn-RS" dirty="0" smtClean="0"/>
              <a:t> </a:t>
            </a:r>
            <a:r>
              <a:rPr lang="sr-Latn-RS" b="1" dirty="0" smtClean="0"/>
              <a:t>očekivanog ponašanja </a:t>
            </a:r>
            <a:r>
              <a:rPr lang="sr-Latn-RS" dirty="0" smtClean="0"/>
              <a:t>u društvu ili organizaciji</a:t>
            </a:r>
            <a:endParaRPr lang="en-US" b="1" dirty="0"/>
          </a:p>
          <a:p>
            <a:r>
              <a:rPr lang="sr-Latn-RS" dirty="0" smtClean="0"/>
              <a:t>Fina normativna struktura znanja je najmanje dvostruka</a:t>
            </a:r>
            <a:r>
              <a:rPr lang="en-US" dirty="0" smtClean="0"/>
              <a:t>: </a:t>
            </a:r>
            <a:endParaRPr lang="sr-Latn-RS" dirty="0" smtClean="0"/>
          </a:p>
          <a:p>
            <a:pPr lvl="1"/>
            <a:r>
              <a:rPr lang="sr-Latn-RS" dirty="0" smtClean="0"/>
              <a:t>Znanje se sastoji od </a:t>
            </a:r>
            <a:r>
              <a:rPr lang="sr-Latn-RS" b="1" dirty="0" smtClean="0"/>
              <a:t>prepoznatih tvrđenja</a:t>
            </a:r>
            <a:r>
              <a:rPr lang="sr-Latn-RS" dirty="0" smtClean="0"/>
              <a:t>, tj. </a:t>
            </a:r>
            <a:r>
              <a:rPr lang="sr-Latn-RS" dirty="0"/>
              <a:t>t</a:t>
            </a:r>
            <a:r>
              <a:rPr lang="sr-Latn-RS" dirty="0" smtClean="0"/>
              <a:t>vrđenja koja nisu samo prepoznata kao tvrđenja (</a:t>
            </a:r>
            <a:r>
              <a:rPr lang="en-US" dirty="0" smtClean="0"/>
              <a:t> “</a:t>
            </a:r>
            <a:r>
              <a:rPr lang="sr-Latn-RS" dirty="0" smtClean="0"/>
              <a:t>kandidatsko znanje</a:t>
            </a:r>
            <a:r>
              <a:rPr lang="en-US" dirty="0" smtClean="0"/>
              <a:t>”)</a:t>
            </a:r>
            <a:r>
              <a:rPr lang="sr-Latn-RS" dirty="0" smtClean="0"/>
              <a:t>, već i kao </a:t>
            </a:r>
            <a:r>
              <a:rPr lang="sr-Latn-RS" b="1" dirty="0" smtClean="0"/>
              <a:t>uspešna tvrđenja</a:t>
            </a:r>
            <a:r>
              <a:rPr lang="sr-Latn-RS" dirty="0" smtClean="0"/>
              <a:t>. U odnosu na osobinu F1, može se reći da su kandidatska znanja moguća rešenja za manje ili više datih problema. </a:t>
            </a:r>
          </a:p>
          <a:p>
            <a:pPr lvl="1"/>
            <a:r>
              <a:rPr lang="sr-Latn-RS" b="1" dirty="0" smtClean="0"/>
              <a:t>Normativne komponente tih tvrđenja mogu se dalje analizirati</a:t>
            </a:r>
            <a:r>
              <a:rPr lang="sr-Latn-RS" dirty="0" smtClean="0"/>
              <a:t>, n.pr. </a:t>
            </a:r>
            <a:r>
              <a:rPr lang="sr-Latn-RS" dirty="0"/>
              <a:t>k</a:t>
            </a:r>
            <a:r>
              <a:rPr lang="sr-Latn-RS" dirty="0" smtClean="0"/>
              <a:t>ao sačinjene od normativnih posvećenosti i prava što dozvoljava da se reformulišu neki dublji pogledi u tripartitnu definiciju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F4 – Znanje je interno umreženo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 smtClean="0"/>
              <a:t>Entitet koji predstavlja znanje </a:t>
            </a:r>
            <a:r>
              <a:rPr lang="sr-Latn-RS" b="1" dirty="0" smtClean="0"/>
              <a:t>ima svoju internu strukturu </a:t>
            </a:r>
            <a:r>
              <a:rPr lang="sr-Latn-RS" dirty="0" smtClean="0"/>
              <a:t>(delovi su u određenim međusobnim relacijama) a celokupni </a:t>
            </a:r>
            <a:r>
              <a:rPr lang="sr-Latn-RS" b="1" dirty="0" smtClean="0"/>
              <a:t>entitet je u određenim relacijama sa drugim </a:t>
            </a:r>
            <a:r>
              <a:rPr lang="sr-Latn-RS" dirty="0" smtClean="0"/>
              <a:t>(eksternim entitetima)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sr-Latn-RS" dirty="0" smtClean="0"/>
              <a:t>Predlog je da se ove relacije osmisle po analogiji sa mrežom. </a:t>
            </a:r>
            <a:endParaRPr lang="en-GB" dirty="0" smtClean="0"/>
          </a:p>
          <a:p>
            <a:r>
              <a:rPr lang="sr-Latn-RS" b="1" dirty="0" smtClean="0"/>
              <a:t>Učenje </a:t>
            </a:r>
            <a:r>
              <a:rPr lang="en-GB" b="1" dirty="0" smtClean="0"/>
              <a:t>je </a:t>
            </a:r>
            <a:r>
              <a:rPr lang="sr-Latn-RS" b="1" dirty="0" smtClean="0"/>
              <a:t>integracij</a:t>
            </a:r>
            <a:r>
              <a:rPr lang="en-GB" b="1" dirty="0" smtClean="0"/>
              <a:t>a</a:t>
            </a:r>
            <a:r>
              <a:rPr lang="sr-Latn-RS" b="1" dirty="0" smtClean="0"/>
              <a:t> znanaja u postojeć</a:t>
            </a:r>
            <a:r>
              <a:rPr lang="en-GB" b="1" dirty="0" smtClean="0"/>
              <a:t>u </a:t>
            </a:r>
            <a:r>
              <a:rPr lang="en-GB" b="1" dirty="0" err="1" smtClean="0"/>
              <a:t>strukturu</a:t>
            </a:r>
            <a:r>
              <a:rPr lang="sr-Latn-RS" b="1" dirty="0" smtClean="0"/>
              <a:t> znanje</a:t>
            </a:r>
            <a:r>
              <a:rPr lang="sr-Latn-RS" dirty="0" smtClean="0"/>
              <a:t>, a ta integracija se dešava u eksplicitnom ili implicitnom procesu interpretacije, obrazlaganja, primene, dopunjavanja, itd. </a:t>
            </a:r>
            <a:endParaRPr lang="en-GB" dirty="0" smtClean="0"/>
          </a:p>
          <a:p>
            <a:r>
              <a:rPr lang="sr-Latn-RS" dirty="0" smtClean="0"/>
              <a:t>Zbog toga </a:t>
            </a:r>
            <a:r>
              <a:rPr lang="sr-Latn-RS" b="1" dirty="0" smtClean="0"/>
              <a:t>znanje ima internu strukturu čiji su delovi opet znanja</a:t>
            </a:r>
            <a:r>
              <a:rPr lang="sr-Latn-RS" dirty="0" smtClean="0"/>
              <a:t>, ali na različitom nivou formacije. </a:t>
            </a:r>
            <a:endParaRPr lang="en-GB" dirty="0" smtClean="0"/>
          </a:p>
          <a:p>
            <a:r>
              <a:rPr lang="sr-Latn-RS" dirty="0" smtClean="0"/>
              <a:t>Metaforički rečeno, znanje je mreža koja dozvoljava da se uhvati određena vrsta ribe u zadatom okruženju (n.pr. spoznaja i rešavanje problema u određenom domenu)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F5 – Znanje je eksterno umreženo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Znanje mora da bude </a:t>
            </a:r>
            <a:r>
              <a:rPr lang="sr-Latn-RS" b="1" dirty="0" smtClean="0"/>
              <a:t>povezano sa drugim znanjem </a:t>
            </a:r>
            <a:r>
              <a:rPr lang="sr-Latn-RS" dirty="0" smtClean="0"/>
              <a:t>da bi bilo znanje</a:t>
            </a:r>
            <a:r>
              <a:rPr lang="en-US" dirty="0" smtClean="0"/>
              <a:t>.</a:t>
            </a:r>
          </a:p>
          <a:p>
            <a:r>
              <a:rPr lang="sr-Latn-RS" dirty="0" smtClean="0"/>
              <a:t>To već važi i u Platonovoj definiciji: da bi uverenje bilo znanje, </a:t>
            </a:r>
            <a:r>
              <a:rPr lang="sr-Latn-RS" b="1" dirty="0" smtClean="0"/>
              <a:t>uverenje se mora opravdati (obrazložiti) nečim drugim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sr-Latn-RS" dirty="0" smtClean="0"/>
              <a:t>znanja mora da bude</a:t>
            </a:r>
            <a:r>
              <a:rPr lang="en-GB" dirty="0" smtClean="0"/>
              <a:t> </a:t>
            </a:r>
            <a:r>
              <a:rPr lang="sr-Latn-RS" dirty="0" smtClean="0"/>
              <a:t>konzistentan</a:t>
            </a:r>
          </a:p>
          <a:p>
            <a:r>
              <a:rPr lang="en-GB" dirty="0" err="1" smtClean="0"/>
              <a:t>Konzistentnost</a:t>
            </a:r>
            <a:r>
              <a:rPr lang="sr-Latn-RS" dirty="0" smtClean="0"/>
              <a:t> sistema nije dovoljna da bi se mogla tvrditi validnost znanja</a:t>
            </a:r>
          </a:p>
          <a:p>
            <a:pPr lvl="1"/>
            <a:r>
              <a:rPr lang="sr-Latn-RS" dirty="0" smtClean="0"/>
              <a:t>Na primer, paranoindne ideje mogu da budu </a:t>
            </a:r>
            <a:r>
              <a:rPr lang="en-GB" dirty="0" err="1" smtClean="0"/>
              <a:t>konzistentne</a:t>
            </a:r>
            <a:endParaRPr lang="en-US" dirty="0" smtClean="0"/>
          </a:p>
          <a:p>
            <a:r>
              <a:rPr lang="sr-Latn-RS" dirty="0" smtClean="0"/>
              <a:t>Obrazloženje je takođe obrazloženo nečim drugim, a sva ta obrazloženja mogu da budu različita </a:t>
            </a:r>
          </a:p>
          <a:p>
            <a:pPr lvl="1"/>
            <a:r>
              <a:rPr lang="sr-Latn-RS" dirty="0"/>
              <a:t>V</a:t>
            </a:r>
            <a:r>
              <a:rPr lang="sr-Latn-RS" dirty="0" smtClean="0"/>
              <a:t>rlo je retko da postoji nešto što je razlog svemu ostalom - </a:t>
            </a:r>
            <a:r>
              <a:rPr lang="en-GB" dirty="0" err="1" smtClean="0"/>
              <a:t>Ungrund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sr-Latn-RS" dirty="0" smtClean="0"/>
              <a:t>Dakle, mrežni karakter znanja nas vodi ka holističkoj (</a:t>
            </a:r>
            <a:r>
              <a:rPr lang="el-GR" dirty="0" smtClean="0"/>
              <a:t>ὅλος</a:t>
            </a:r>
            <a:r>
              <a:rPr lang="sr-Latn-RS" dirty="0" smtClean="0"/>
              <a:t> na grčkom – celina) slici umreženog znanja</a:t>
            </a:r>
            <a:r>
              <a:rPr lang="en-US" dirty="0" smtClean="0"/>
              <a:t>: </a:t>
            </a:r>
            <a:r>
              <a:rPr lang="sr-Latn-RS" dirty="0" smtClean="0"/>
              <a:t>znanje je umreženo sa znanjem i interno (sastoji se od znanja) i eksterno (podržava drugo znanje kao znanje)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sr-Latn-RS" dirty="0" smtClean="0"/>
              <a:t>Sledi da naše web znanja nećemo moći da rekonstruišemo na način da se kreće od jednog jedinog znanja potpuno tačnog, već znanje pretpostavlja drugo znanje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0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F6 – Znanje je dinamično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r-Latn-RS" dirty="0" smtClean="0"/>
              <a:t>Manuel </a:t>
            </a:r>
            <a:r>
              <a:rPr lang="sr-Latn-RS" dirty="0"/>
              <a:t>K</a:t>
            </a:r>
            <a:r>
              <a:rPr lang="en-US" dirty="0" err="1" smtClean="0"/>
              <a:t>astels</a:t>
            </a:r>
            <a:r>
              <a:rPr lang="en-US" dirty="0" smtClean="0"/>
              <a:t> </a:t>
            </a:r>
            <a:r>
              <a:rPr lang="sr-Latn-RS" dirty="0" smtClean="0"/>
              <a:t>(1942) je karakterisao znanje kao </a:t>
            </a:r>
            <a:r>
              <a:rPr lang="sr-Latn-RS" b="1" dirty="0" smtClean="0"/>
              <a:t>generisanje znanja u </a:t>
            </a:r>
            <a:r>
              <a:rPr lang="en-US" b="1" dirty="0" smtClean="0"/>
              <a:t>“</a:t>
            </a:r>
            <a:r>
              <a:rPr lang="sr-Latn-RS" b="1" dirty="0" smtClean="0"/>
              <a:t>kumulativnoj povratnoj sprezi</a:t>
            </a:r>
            <a:r>
              <a:rPr lang="en-US" b="1" dirty="0" smtClean="0"/>
              <a:t>”</a:t>
            </a:r>
            <a:r>
              <a:rPr lang="en-US" dirty="0" smtClean="0"/>
              <a:t>. </a:t>
            </a:r>
            <a:r>
              <a:rPr lang="sr-Latn-RS" dirty="0" smtClean="0"/>
              <a:t>Ićiro Nonaka (1935) i Hirotaka Takeuči (1946) su napisali da je to  </a:t>
            </a:r>
            <a:r>
              <a:rPr lang="en-US" dirty="0" smtClean="0"/>
              <a:t>”</a:t>
            </a:r>
            <a:r>
              <a:rPr lang="sr-Latn-RS" dirty="0" smtClean="0"/>
              <a:t>dinamički ljudima svojstven proces opravdavanja ličnih uverenje radi dostizanja </a:t>
            </a:r>
            <a:r>
              <a:rPr lang="en-US" dirty="0" smtClean="0"/>
              <a:t>‘</a:t>
            </a:r>
            <a:r>
              <a:rPr lang="sr-Latn-RS" dirty="0" smtClean="0"/>
              <a:t>istine</a:t>
            </a:r>
            <a:r>
              <a:rPr lang="en-US" dirty="0" smtClean="0"/>
              <a:t>’.” </a:t>
            </a:r>
            <a:r>
              <a:rPr lang="sr-Latn-RS" dirty="0" smtClean="0"/>
              <a:t> Time su eksplicitno pridodali značenje </a:t>
            </a:r>
            <a:r>
              <a:rPr lang="en-US" dirty="0" smtClean="0"/>
              <a:t>“</a:t>
            </a:r>
            <a:r>
              <a:rPr lang="sr-Latn-RS" dirty="0" smtClean="0"/>
              <a:t>dinamičko</a:t>
            </a:r>
            <a:r>
              <a:rPr lang="en-US" dirty="0" smtClean="0"/>
              <a:t>” </a:t>
            </a:r>
            <a:r>
              <a:rPr lang="sr-Latn-RS" dirty="0" smtClean="0"/>
              <a:t>takvoj definiciji </a:t>
            </a:r>
            <a:r>
              <a:rPr lang="sr-Latn-RS" b="1" dirty="0" smtClean="0"/>
              <a:t>karakterišući znanje u potpunosti kao proces, a ne kao stanje ili propoziciju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sr-Latn-RS" dirty="0" smtClean="0"/>
              <a:t>Da je znanje dinamičko znači da se ono menja i da ta promena nije samo porast, </a:t>
            </a:r>
            <a:r>
              <a:rPr lang="sr-Latn-RS" dirty="0"/>
              <a:t>(</a:t>
            </a:r>
            <a:r>
              <a:rPr lang="sr-Latn-RS" dirty="0" smtClean="0"/>
              <a:t>iako jeste porast?) i to nelinearan u vremenu. Znanje se prikuplja, stavlja na raspolaganje, prepoznaje se, koristi/primenjuje, prodaje i kupuje, beleži, prenosi, deli sa drugima ili drži u tajnosti, reformuliše, itd.  Novo znanje može da obezvredi staro ili da mu poveća vrednost. Znanje se može i zaboraviti, ili može da nestane ako se dugo ne koristi. </a:t>
            </a:r>
          </a:p>
          <a:p>
            <a:r>
              <a:rPr lang="sr-Latn-RS" dirty="0" smtClean="0"/>
              <a:t>Povremeno, može da dođe i </a:t>
            </a:r>
            <a:r>
              <a:rPr lang="sr-Latn-RS" b="1" dirty="0" smtClean="0"/>
              <a:t>do velikih konceptualnih promena</a:t>
            </a:r>
            <a:r>
              <a:rPr lang="sr-Latn-RS" dirty="0" smtClean="0"/>
              <a:t> (Zemlja je ravna ploča, Zemlja je lopta)</a:t>
            </a:r>
            <a:r>
              <a:rPr lang="en-US" dirty="0" smtClean="0"/>
              <a:t>.</a:t>
            </a:r>
          </a:p>
          <a:p>
            <a:r>
              <a:rPr lang="sr-Latn-RS" b="1" dirty="0" smtClean="0"/>
              <a:t>Znanje živi u vremenu, ali i u prostoru</a:t>
            </a:r>
            <a:r>
              <a:rPr lang="sr-Latn-RS" dirty="0" smtClean="0"/>
              <a:t>; postoje </a:t>
            </a:r>
            <a:r>
              <a:rPr lang="sr-Latn-RS" b="1" dirty="0" smtClean="0"/>
              <a:t>lokalne kulture znanja</a:t>
            </a:r>
            <a:r>
              <a:rPr lang="sr-Latn-RS" dirty="0" smtClean="0"/>
              <a:t> sa jedne strane i </a:t>
            </a:r>
            <a:r>
              <a:rPr lang="sr-Latn-RS" b="1" dirty="0" smtClean="0"/>
              <a:t>globalna cirkulacija (nekih) znanja</a:t>
            </a:r>
            <a:r>
              <a:rPr lang="sr-Latn-RS" dirty="0" smtClean="0"/>
              <a:t> sa druge strane i postoje interakcije između njih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F7 – Znanje ima institucionalne kontekste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b="1" dirty="0" smtClean="0"/>
              <a:t>Produkcija i distribucija znanja su važni za institucije</a:t>
            </a:r>
            <a:r>
              <a:rPr lang="en-US" dirty="0" smtClean="0"/>
              <a:t>:</a:t>
            </a:r>
            <a:r>
              <a:rPr lang="sr-Latn-RS" dirty="0" smtClean="0"/>
              <a:t> škole, univerziteti, laboratorije, biblioteke, arhive, ..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Ali i bolnice, azile, zatvore, vojne institucije, ...</a:t>
            </a:r>
            <a:endParaRPr lang="en-US" dirty="0" smtClean="0"/>
          </a:p>
          <a:p>
            <a:r>
              <a:rPr lang="sr-Latn-RS" dirty="0" smtClean="0"/>
              <a:t>Potvrdi nečega kao znanja prethodi </a:t>
            </a:r>
            <a:r>
              <a:rPr lang="en-US" dirty="0" smtClean="0"/>
              <a:t>“</a:t>
            </a:r>
            <a:r>
              <a:rPr lang="en-US" b="1" dirty="0" smtClean="0"/>
              <a:t>individual</a:t>
            </a:r>
            <a:r>
              <a:rPr lang="sr-Latn-RS" b="1" dirty="0" smtClean="0"/>
              <a:t>no i institucionalno prepoznavanje</a:t>
            </a:r>
            <a:r>
              <a:rPr lang="en-US" dirty="0" smtClean="0"/>
              <a:t>”, </a:t>
            </a:r>
            <a:r>
              <a:rPr lang="sr-Latn-RS" dirty="0" smtClean="0"/>
              <a:t>kako je to izrazio Kristof </a:t>
            </a:r>
            <a:r>
              <a:rPr lang="en-US" dirty="0" err="1" smtClean="0"/>
              <a:t>Hubig</a:t>
            </a:r>
            <a:r>
              <a:rPr lang="en-US" dirty="0" smtClean="0"/>
              <a:t> (</a:t>
            </a:r>
            <a:r>
              <a:rPr lang="sr-Latn-RS" dirty="0" smtClean="0"/>
              <a:t>Nemački filozof, rođen 1952.)</a:t>
            </a:r>
            <a:r>
              <a:rPr lang="en-US" dirty="0" smtClean="0"/>
              <a:t>: </a:t>
            </a:r>
            <a:r>
              <a:rPr lang="sr-Latn-RS" dirty="0" smtClean="0"/>
              <a:t>To je prepoznavanje od strane drugih institucija ili,  u krajnjem slučaju, individualno prepoznavanje koje datu instituciju čini nadležnom ili čini da ona postane zastarela.  </a:t>
            </a:r>
          </a:p>
          <a:p>
            <a:r>
              <a:rPr lang="sr-Latn-RS" dirty="0" smtClean="0"/>
              <a:t>U savremenom društvu oni koji poseduju znanje više nisu samo pojedinci ili male grupe i </a:t>
            </a:r>
            <a:r>
              <a:rPr lang="sr-Latn-RS" b="1" dirty="0" smtClean="0"/>
              <a:t>teško da bilo koji pojedinac može relevantno znanje danas da prikupi sam</a:t>
            </a:r>
            <a:r>
              <a:rPr lang="sr-Latn-RS" dirty="0" smtClean="0"/>
              <a:t>.</a:t>
            </a:r>
          </a:p>
          <a:p>
            <a:r>
              <a:rPr lang="sr-Latn-RS" dirty="0" smtClean="0"/>
              <a:t>I obrnuto, </a:t>
            </a:r>
            <a:r>
              <a:rPr lang="sr-Latn-RS" b="1" dirty="0" smtClean="0"/>
              <a:t>znanje je veoma važno za održavanje institucija</a:t>
            </a:r>
            <a:r>
              <a:rPr lang="sr-Latn-RS" dirty="0" smtClean="0"/>
              <a:t>. Peter </a:t>
            </a:r>
            <a:r>
              <a:rPr lang="en-US" dirty="0" smtClean="0"/>
              <a:t>Berger</a:t>
            </a:r>
            <a:r>
              <a:rPr lang="sr-Latn-RS" dirty="0" smtClean="0"/>
              <a:t> (američki sociolog austrijskog porekla, rođen 1929) i Tomas (Tomaž) Lukman (američki sociolog austrijsko-slovenačkog porekla, rođen 1927) u knjizi </a:t>
            </a:r>
            <a:r>
              <a:rPr lang="en-US" dirty="0" smtClean="0"/>
              <a:t>“</a:t>
            </a:r>
            <a:r>
              <a:rPr lang="sr-Latn-RS" dirty="0" smtClean="0"/>
              <a:t>Društvena konstrukcija stvarnosti</a:t>
            </a:r>
            <a:r>
              <a:rPr lang="en-US" dirty="0" smtClean="0"/>
              <a:t>” </a:t>
            </a:r>
            <a:r>
              <a:rPr lang="sr-Latn-RS" dirty="0" smtClean="0"/>
              <a:t>(</a:t>
            </a:r>
            <a:r>
              <a:rPr lang="en-US" dirty="0" smtClean="0"/>
              <a:t>1966)</a:t>
            </a:r>
            <a:r>
              <a:rPr lang="sr-Latn-RS" dirty="0" smtClean="0"/>
              <a:t> govore o </a:t>
            </a:r>
            <a:r>
              <a:rPr lang="sr-Latn-RS" b="1" dirty="0" smtClean="0"/>
              <a:t>znanju kao o </a:t>
            </a:r>
            <a:r>
              <a:rPr lang="en-US" b="1" dirty="0" smtClean="0"/>
              <a:t>“</a:t>
            </a:r>
            <a:r>
              <a:rPr lang="sr-Latn-RS" b="1" dirty="0" smtClean="0"/>
              <a:t>zaštitnim nadstrešnicama nad institucionalnim redom</a:t>
            </a:r>
            <a:r>
              <a:rPr lang="en-US" b="1" dirty="0" smtClean="0"/>
              <a:t>”</a:t>
            </a:r>
            <a:r>
              <a:rPr lang="sr-Latn-RS" dirty="0" smtClean="0"/>
              <a:t>. Dakle, znanjem vladaju institucije ali znanje takođe stabiliše institucije (i relacije prakse i moći koje sa njima idu).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Kako se to slaže sa Platonovom definicijom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b="1" dirty="0" smtClean="0"/>
              <a:t>Uveren</a:t>
            </a:r>
            <a:r>
              <a:rPr lang="en-US" b="1" dirty="0" err="1" smtClean="0"/>
              <a:t>ost</a:t>
            </a:r>
            <a:r>
              <a:rPr lang="sr-Latn-RS" b="1" dirty="0" smtClean="0"/>
              <a:t> </a:t>
            </a:r>
            <a:r>
              <a:rPr lang="sr-Latn-RS" dirty="0" smtClean="0"/>
              <a:t> je zastupljeno u karakteristici </a:t>
            </a:r>
            <a:r>
              <a:rPr lang="en-US" dirty="0" smtClean="0"/>
              <a:t>F2 (“</a:t>
            </a:r>
            <a:r>
              <a:rPr lang="sr-Latn-RS" dirty="0" smtClean="0"/>
              <a:t>personalno ograničeno</a:t>
            </a:r>
            <a:r>
              <a:rPr lang="en-US" dirty="0" smtClean="0"/>
              <a:t>”)</a:t>
            </a:r>
            <a:r>
              <a:rPr lang="sr-Latn-RS" dirty="0" smtClean="0"/>
              <a:t> i u</a:t>
            </a:r>
            <a:r>
              <a:rPr lang="en-US" dirty="0" smtClean="0"/>
              <a:t> F7 (</a:t>
            </a:r>
            <a:r>
              <a:rPr lang="sr-Latn-RS" dirty="0" smtClean="0"/>
              <a:t>kao individualno prepoznato</a:t>
            </a:r>
            <a:r>
              <a:rPr lang="en-US" dirty="0" smtClean="0"/>
              <a:t>). </a:t>
            </a:r>
            <a:endParaRPr lang="sr-Latn-RS" dirty="0" smtClean="0"/>
          </a:p>
          <a:p>
            <a:r>
              <a:rPr lang="sr-Latn-RS" b="1" dirty="0" smtClean="0"/>
              <a:t>Opravdan</a:t>
            </a:r>
            <a:r>
              <a:rPr lang="en-US" b="1" dirty="0" err="1" smtClean="0"/>
              <a:t>ost</a:t>
            </a:r>
            <a:r>
              <a:rPr lang="sr-Latn-RS" b="1" dirty="0" smtClean="0"/>
              <a:t> </a:t>
            </a:r>
            <a:r>
              <a:rPr lang="sr-Latn-RS" dirty="0" smtClean="0"/>
              <a:t> je zastupljeno u karakteristici </a:t>
            </a:r>
            <a:r>
              <a:rPr lang="en-US" dirty="0" smtClean="0"/>
              <a:t>F5 (</a:t>
            </a:r>
            <a:r>
              <a:rPr lang="sr-Latn-RS" dirty="0" smtClean="0"/>
              <a:t>eksterno inferencijalno umreženo</a:t>
            </a:r>
            <a:r>
              <a:rPr lang="en-US" dirty="0" smtClean="0"/>
              <a:t>), </a:t>
            </a:r>
            <a:endParaRPr lang="sr-Latn-RS" dirty="0" smtClean="0"/>
          </a:p>
          <a:p>
            <a:r>
              <a:rPr lang="sr-Latn-RS" b="1" dirty="0" smtClean="0"/>
              <a:t>Istinitost </a:t>
            </a:r>
            <a:r>
              <a:rPr lang="sr-Latn-RS" dirty="0" smtClean="0"/>
              <a:t> zavisi od konkretne teorije istinitosti u</a:t>
            </a:r>
            <a:r>
              <a:rPr lang="en-US" dirty="0" smtClean="0"/>
              <a:t> F1 (</a:t>
            </a:r>
            <a:r>
              <a:rPr lang="sr-Latn-RS" dirty="0" smtClean="0"/>
              <a:t>pragmatska</a:t>
            </a:r>
            <a:r>
              <a:rPr lang="en-US" dirty="0" smtClean="0"/>
              <a:t>), F5 (</a:t>
            </a:r>
            <a:r>
              <a:rPr lang="sr-Latn-RS" dirty="0" smtClean="0"/>
              <a:t>koherentistička</a:t>
            </a:r>
            <a:r>
              <a:rPr lang="en-US" dirty="0" smtClean="0"/>
              <a:t>) </a:t>
            </a:r>
            <a:r>
              <a:rPr lang="sr-Latn-RS" dirty="0" smtClean="0"/>
              <a:t>ili</a:t>
            </a:r>
            <a:r>
              <a:rPr lang="en-US" dirty="0" smtClean="0"/>
              <a:t> F2/F7 (</a:t>
            </a:r>
            <a:r>
              <a:rPr lang="sr-Latn-RS" dirty="0" smtClean="0"/>
              <a:t>konstruktivistička</a:t>
            </a:r>
            <a:r>
              <a:rPr lang="en-US" dirty="0" smtClean="0"/>
              <a:t>). </a:t>
            </a:r>
            <a:endParaRPr lang="sr-Latn-RS" dirty="0" smtClean="0"/>
          </a:p>
          <a:p>
            <a:r>
              <a:rPr lang="sr-Latn-RS" dirty="0" smtClean="0"/>
              <a:t>U svakom slučaju, komponentne tripartitnih definicija nisu ni potrebni ni dovoljni uslovi za znanje onako kako ga posmatra Gottschalk- Mazouz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6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b="1" dirty="0" smtClean="0"/>
              <a:t>Primenjena veštačka inteligencija</a:t>
            </a:r>
            <a:endParaRPr lang="en-GB" b="1" dirty="0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sr-Latn-RS" dirty="0" smtClean="0"/>
              <a:t>Primenjena VI bavi se pr</a:t>
            </a:r>
            <a:r>
              <a:rPr lang="en-GB" dirty="0" err="1" smtClean="0"/>
              <a:t>av</a:t>
            </a:r>
            <a:r>
              <a:rPr lang="sr-Latn-RS" dirty="0" smtClean="0"/>
              <a:t>ljenjem softvera koji je </a:t>
            </a:r>
            <a:r>
              <a:rPr lang="en-GB" dirty="0" smtClean="0"/>
              <a:t>“</a:t>
            </a:r>
            <a:r>
              <a:rPr lang="en-GB" dirty="0" err="1" smtClean="0"/>
              <a:t>inteligent</a:t>
            </a:r>
            <a:r>
              <a:rPr lang="sr-Latn-RS" dirty="0" smtClean="0"/>
              <a:t>an</a:t>
            </a:r>
            <a:r>
              <a:rPr lang="en-GB" dirty="0" smtClean="0"/>
              <a:t>”</a:t>
            </a:r>
          </a:p>
          <a:p>
            <a:r>
              <a:rPr lang="sr-Latn-RS" dirty="0" smtClean="0"/>
              <a:t>Inteligentan utoliko što je zasnovan onome što mi znamo o ljudskom rasuđivanju i drugim mentalnim sposobnostima</a:t>
            </a:r>
            <a:endParaRPr lang="en-GB" dirty="0" smtClean="0"/>
          </a:p>
          <a:p>
            <a:r>
              <a:rPr lang="sr-Latn-RS" dirty="0" smtClean="0"/>
              <a:t>Zbog toga se može reći da je u pitanju grana naprednog računarstva – računarska tehnologija -  a ne društveno-humanistička nauka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385453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Znanje – šta obuhvata i kakvo može da bude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Bez daljih pretenzija na obuhvatnost – dakle, u okvirima ovoga kursa znanje:</a:t>
            </a:r>
          </a:p>
          <a:p>
            <a:r>
              <a:rPr lang="sr-Latn-RS" dirty="0" smtClean="0"/>
              <a:t>obuhvata</a:t>
            </a:r>
            <a:r>
              <a:rPr lang="en-GB" dirty="0" smtClean="0"/>
              <a:t>:</a:t>
            </a:r>
          </a:p>
          <a:p>
            <a:pPr lvl="1">
              <a:buSzPct val="80000"/>
            </a:pPr>
            <a:r>
              <a:rPr lang="sr-Latn-RS" dirty="0" smtClean="0"/>
              <a:t>činjenice</a:t>
            </a:r>
            <a:r>
              <a:rPr lang="en-GB" dirty="0" smtClean="0"/>
              <a:t>, </a:t>
            </a:r>
            <a:r>
              <a:rPr lang="sr-Latn-RS" dirty="0" smtClean="0"/>
              <a:t>koncepte</a:t>
            </a:r>
            <a:r>
              <a:rPr lang="en-GB" dirty="0" smtClean="0"/>
              <a:t>, procedure, model</a:t>
            </a:r>
            <a:r>
              <a:rPr lang="sr-Latn-RS" dirty="0" smtClean="0"/>
              <a:t>e</a:t>
            </a:r>
            <a:r>
              <a:rPr lang="en-GB" dirty="0" smtClean="0"/>
              <a:t>, </a:t>
            </a:r>
            <a:r>
              <a:rPr lang="sr-Latn-RS" dirty="0" smtClean="0"/>
              <a:t>heuristuke</a:t>
            </a:r>
            <a:r>
              <a:rPr lang="en-GB" dirty="0" smtClean="0"/>
              <a:t>, </a:t>
            </a:r>
            <a:r>
              <a:rPr lang="sr-Latn-RS" dirty="0" smtClean="0"/>
              <a:t>primere</a:t>
            </a:r>
            <a:r>
              <a:rPr lang="en-GB" dirty="0" smtClean="0"/>
              <a:t>.</a:t>
            </a:r>
          </a:p>
          <a:p>
            <a:r>
              <a:rPr lang="sr-Latn-RS" dirty="0"/>
              <a:t>m</a:t>
            </a:r>
            <a:r>
              <a:rPr lang="sr-Latn-RS" dirty="0" smtClean="0"/>
              <a:t>ože da bude</a:t>
            </a:r>
            <a:r>
              <a:rPr lang="en-GB" dirty="0" smtClean="0"/>
              <a:t>:</a:t>
            </a:r>
          </a:p>
          <a:p>
            <a:pPr lvl="1">
              <a:buSzPct val="80000"/>
            </a:pPr>
            <a:r>
              <a:rPr lang="sr-Latn-RS" dirty="0" smtClean="0"/>
              <a:t>Specifično ili opšte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Egzaktno ili približno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Proceduralno ili deklarativno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Komponente znanja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b="1" dirty="0" smtClean="0"/>
              <a:t>Činjenica</a:t>
            </a:r>
            <a:r>
              <a:rPr lang="sr-Latn-RS" dirty="0" smtClean="0"/>
              <a:t>: </a:t>
            </a:r>
            <a:r>
              <a:rPr lang="sr-Latn-RS" b="1" dirty="0" smtClean="0"/>
              <a:t>stvar koja se zna</a:t>
            </a:r>
            <a:r>
              <a:rPr lang="sr-Latn-RS" dirty="0" smtClean="0"/>
              <a:t> ili je dokazano da je istinita.</a:t>
            </a:r>
          </a:p>
          <a:p>
            <a:r>
              <a:rPr lang="sr-Latn-RS" b="1" dirty="0" smtClean="0"/>
              <a:t>Koncept</a:t>
            </a:r>
            <a:r>
              <a:rPr lang="sr-Latn-RS" dirty="0" smtClean="0"/>
              <a:t>: apstrakcija ili </a:t>
            </a:r>
            <a:r>
              <a:rPr lang="sr-Latn-RS" b="1" dirty="0" smtClean="0"/>
              <a:t>uopštenje iskustva</a:t>
            </a:r>
            <a:r>
              <a:rPr lang="sr-Latn-RS" dirty="0" smtClean="0"/>
              <a:t> ili rezultat transformacije postojećih koncepata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b="1" dirty="0" smtClean="0"/>
              <a:t>Procedura</a:t>
            </a:r>
            <a:r>
              <a:rPr lang="sr-Latn-RS" dirty="0" smtClean="0"/>
              <a:t>: uspostavljen ili službeni način činjenja nečega; </a:t>
            </a:r>
            <a:r>
              <a:rPr lang="sr-Latn-RS" b="1" dirty="0" smtClean="0"/>
              <a:t>niz akcija koje se sprovode po određenom redosledu i načinu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b="1" dirty="0" smtClean="0"/>
              <a:t>Model</a:t>
            </a:r>
            <a:r>
              <a:rPr lang="sr-Latn-RS" dirty="0" smtClean="0"/>
              <a:t>: </a:t>
            </a:r>
            <a:r>
              <a:rPr lang="en-US" dirty="0"/>
              <a:t> </a:t>
            </a:r>
            <a:r>
              <a:rPr lang="sr-Latn-RS" dirty="0" smtClean="0"/>
              <a:t> </a:t>
            </a:r>
            <a:r>
              <a:rPr lang="sr-Latn-RS" b="1" dirty="0" smtClean="0"/>
              <a:t>reprezentacija</a:t>
            </a:r>
            <a:r>
              <a:rPr lang="sr-Latn-RS" dirty="0" smtClean="0"/>
              <a:t> (obično pojednostavljena) </a:t>
            </a:r>
            <a:r>
              <a:rPr lang="sr-Latn-RS" b="1" dirty="0" smtClean="0"/>
              <a:t>sistema</a:t>
            </a:r>
            <a:r>
              <a:rPr lang="sr-Latn-RS" dirty="0" smtClean="0"/>
              <a:t> ili složenog entiteta. </a:t>
            </a:r>
          </a:p>
          <a:p>
            <a:r>
              <a:rPr lang="sr-Latn-RS" b="1" dirty="0" smtClean="0"/>
              <a:t>Heuristika</a:t>
            </a:r>
            <a:r>
              <a:rPr lang="sr-Latn-RS" dirty="0" smtClean="0"/>
              <a:t>: </a:t>
            </a:r>
            <a:r>
              <a:rPr lang="sr-Latn-RS" b="1" dirty="0" smtClean="0"/>
              <a:t>iskustveno bazirana tehnika za rešavanje problema</a:t>
            </a:r>
            <a:r>
              <a:rPr lang="sr-Latn-RS" dirty="0" smtClean="0"/>
              <a:t>, učenje i otkrivanje kojom se dolazi do </a:t>
            </a:r>
            <a:r>
              <a:rPr lang="sr-Latn-RS" b="1" dirty="0" smtClean="0"/>
              <a:t>rešenja koje nije garantovano optimalno</a:t>
            </a:r>
            <a:r>
              <a:rPr lang="sr-Latn-RS" dirty="0" smtClean="0"/>
              <a:t> ali je dovoljno dobro za zadati skup ciljeva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b="1" dirty="0" smtClean="0"/>
              <a:t>Primer</a:t>
            </a:r>
            <a:r>
              <a:rPr lang="sr-Latn-RS" dirty="0" smtClean="0"/>
              <a:t>: jedna od više stvari, ili deo nečega što se </a:t>
            </a:r>
            <a:r>
              <a:rPr lang="sr-Latn-RS" b="1" dirty="0" smtClean="0"/>
              <a:t>uzima da pokaže karakter celine</a:t>
            </a:r>
            <a:r>
              <a:rPr lang="sr-Latn-R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Sistem baziran na znanju </a:t>
            </a:r>
            <a:r>
              <a:rPr lang="en-US" dirty="0" smtClean="0"/>
              <a:t>(</a:t>
            </a:r>
            <a:r>
              <a:rPr lang="sr-Latn-RS" dirty="0" smtClean="0"/>
              <a:t>S</a:t>
            </a:r>
            <a:r>
              <a:rPr lang="en-US" dirty="0" smtClean="0"/>
              <a:t>B</a:t>
            </a:r>
            <a:r>
              <a:rPr lang="sr-Latn-RS" dirty="0"/>
              <a:t>Z</a:t>
            </a:r>
            <a:r>
              <a:rPr lang="en-US" dirty="0" smtClean="0"/>
              <a:t>)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Oslanja se na (najčešće simbolički i eksplicitno) reprezentovano znanje da bi izvršio zadatke.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Koristi metode rasuđivanja/zaključivanja da bi izveo novo znanje.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Obično je ograničen na specifični </a:t>
            </a:r>
            <a:r>
              <a:rPr lang="en-GB" dirty="0" smtClean="0"/>
              <a:t>p</a:t>
            </a:r>
            <a:r>
              <a:rPr lang="sr-Latn-RS" dirty="0" smtClean="0"/>
              <a:t>roblemski domen, iako postoje sistemi koji pokušavaju da obuhvate zdravorazumsko znanje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en-US" dirty="0" smtClean="0"/>
              <a:t>General Problem Solver (Newell, Shaw, Simon)</a:t>
            </a:r>
          </a:p>
          <a:p>
            <a:pPr marL="685800" lvl="1" fontAlgn="auto">
              <a:spcAft>
                <a:spcPts val="0"/>
              </a:spcAft>
              <a:defRPr/>
            </a:pPr>
            <a:r>
              <a:rPr lang="en-US" dirty="0" err="1" smtClean="0"/>
              <a:t>Cyc</a:t>
            </a:r>
            <a:r>
              <a:rPr lang="en-US" dirty="0" smtClean="0"/>
              <a:t> (</a:t>
            </a:r>
            <a:r>
              <a:rPr lang="en-US" dirty="0" err="1" smtClean="0"/>
              <a:t>Lenat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92205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B1E5FAF3-D0EA-4B7C-87A7-A3A527C13FDB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35843" name="Rectangle 4"/>
          <p:cNvSpPr>
            <a:spLocks/>
          </p:cNvSpPr>
          <p:nvPr/>
        </p:nvSpPr>
        <p:spPr bwMode="auto">
          <a:xfrm>
            <a:off x="3068638" y="6553200"/>
            <a:ext cx="2984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6EB7D7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© Franz J. Kurfess</a:t>
            </a: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Glavne komponente SBZ</a:t>
            </a:r>
            <a:endParaRPr lang="en-US" dirty="0" smtClean="0"/>
          </a:p>
        </p:txBody>
      </p:sp>
      <p:sp>
        <p:nvSpPr>
          <p:cNvPr id="35845" name="Rectangle 6"/>
          <p:cNvSpPr>
            <a:spLocks/>
          </p:cNvSpPr>
          <p:nvPr/>
        </p:nvSpPr>
        <p:spPr bwMode="auto">
          <a:xfrm>
            <a:off x="457200" y="1219200"/>
            <a:ext cx="8382000" cy="5181600"/>
          </a:xfrm>
          <a:prstGeom prst="rect">
            <a:avLst/>
          </a:prstGeom>
          <a:solidFill>
            <a:srgbClr val="FCFEB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5846" name="Group 9"/>
          <p:cNvGrpSpPr>
            <a:grpSpLocks/>
          </p:cNvGrpSpPr>
          <p:nvPr/>
        </p:nvGrpSpPr>
        <p:grpSpPr bwMode="auto">
          <a:xfrm rot="-5400000">
            <a:off x="1714500" y="3314700"/>
            <a:ext cx="4343400" cy="1066800"/>
            <a:chOff x="0" y="0"/>
            <a:chExt cx="2736" cy="672"/>
          </a:xfrm>
        </p:grpSpPr>
        <p:sp>
          <p:nvSpPr>
            <p:cNvPr id="35866" name="Rectangle 7"/>
            <p:cNvSpPr>
              <a:spLocks/>
            </p:cNvSpPr>
            <p:nvPr/>
          </p:nvSpPr>
          <p:spPr bwMode="auto">
            <a:xfrm>
              <a:off x="0" y="0"/>
              <a:ext cx="2736" cy="672"/>
            </a:xfrm>
            <a:prstGeom prst="rect">
              <a:avLst/>
            </a:prstGeom>
            <a:solidFill>
              <a:srgbClr val="FFE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7" name="Rectangle 8"/>
            <p:cNvSpPr>
              <a:spLocks/>
            </p:cNvSpPr>
            <p:nvPr/>
          </p:nvSpPr>
          <p:spPr bwMode="auto">
            <a:xfrm>
              <a:off x="585" y="220"/>
              <a:ext cx="15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Korisnički interfejs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4800600" y="1600200"/>
            <a:ext cx="3733800" cy="2057400"/>
            <a:chOff x="0" y="0"/>
            <a:chExt cx="2352" cy="1296"/>
          </a:xfrm>
        </p:grpSpPr>
        <p:sp>
          <p:nvSpPr>
            <p:cNvPr id="35864" name="Rectangle 10"/>
            <p:cNvSpPr>
              <a:spLocks/>
            </p:cNvSpPr>
            <p:nvPr/>
          </p:nvSpPr>
          <p:spPr bwMode="auto">
            <a:xfrm>
              <a:off x="0" y="0"/>
              <a:ext cx="2352" cy="1296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5" name="Rectangle 11"/>
            <p:cNvSpPr>
              <a:spLocks/>
            </p:cNvSpPr>
            <p:nvPr/>
          </p:nvSpPr>
          <p:spPr bwMode="auto">
            <a:xfrm>
              <a:off x="641" y="532"/>
              <a:ext cx="10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Baza znanja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35848" name="Group 15"/>
          <p:cNvGrpSpPr>
            <a:grpSpLocks/>
          </p:cNvGrpSpPr>
          <p:nvPr/>
        </p:nvGrpSpPr>
        <p:grpSpPr bwMode="auto">
          <a:xfrm>
            <a:off x="4800600" y="4038600"/>
            <a:ext cx="3733800" cy="2057400"/>
            <a:chOff x="0" y="0"/>
            <a:chExt cx="2352" cy="1296"/>
          </a:xfrm>
        </p:grpSpPr>
        <p:sp>
          <p:nvSpPr>
            <p:cNvPr id="35862" name="Rectangle 13"/>
            <p:cNvSpPr>
              <a:spLocks/>
            </p:cNvSpPr>
            <p:nvPr/>
          </p:nvSpPr>
          <p:spPr bwMode="auto">
            <a:xfrm>
              <a:off x="0" y="0"/>
              <a:ext cx="2352" cy="129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863" name="Rectangle 14"/>
            <p:cNvSpPr>
              <a:spLocks/>
            </p:cNvSpPr>
            <p:nvPr/>
          </p:nvSpPr>
          <p:spPr bwMode="auto">
            <a:xfrm>
              <a:off x="202" y="532"/>
              <a:ext cx="19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Modul za zaključivanje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sp>
        <p:nvSpPr>
          <p:cNvPr id="35849" name="AutoShape 16"/>
          <p:cNvSpPr>
            <a:spLocks/>
          </p:cNvSpPr>
          <p:nvPr/>
        </p:nvSpPr>
        <p:spPr bwMode="auto">
          <a:xfrm rot="5400000">
            <a:off x="6229351" y="3408362"/>
            <a:ext cx="723900" cy="8413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0" name="AutoShape 17"/>
          <p:cNvSpPr>
            <a:spLocks/>
          </p:cNvSpPr>
          <p:nvPr/>
        </p:nvSpPr>
        <p:spPr bwMode="auto">
          <a:xfrm>
            <a:off x="2286000" y="2514600"/>
            <a:ext cx="1295400" cy="304800"/>
          </a:xfrm>
          <a:prstGeom prst="leftArrow">
            <a:avLst>
              <a:gd name="adj1" fmla="val 50000"/>
              <a:gd name="adj2" fmla="val 106250"/>
            </a:avLst>
          </a:prstGeom>
          <a:solidFill>
            <a:srgbClr val="ED181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1" name="AutoShape 18"/>
          <p:cNvSpPr>
            <a:spLocks/>
          </p:cNvSpPr>
          <p:nvPr/>
        </p:nvSpPr>
        <p:spPr bwMode="auto">
          <a:xfrm>
            <a:off x="1828800" y="4876800"/>
            <a:ext cx="1752600" cy="304800"/>
          </a:xfrm>
          <a:prstGeom prst="leftArrow">
            <a:avLst>
              <a:gd name="adj1" fmla="val 50000"/>
              <a:gd name="adj2" fmla="val 143750"/>
            </a:avLst>
          </a:prstGeom>
          <a:solidFill>
            <a:srgbClr val="ED181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2" name="Rectangle 19"/>
          <p:cNvSpPr>
            <a:spLocks/>
          </p:cNvSpPr>
          <p:nvPr/>
        </p:nvSpPr>
        <p:spPr bwMode="auto">
          <a:xfrm>
            <a:off x="2209800" y="2057400"/>
            <a:ext cx="143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Ekspertiza</a:t>
            </a:r>
            <a:endParaRPr lang="en-US" sz="2400">
              <a:solidFill>
                <a:srgbClr val="00025A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35853" name="Rectangle 20"/>
          <p:cNvSpPr>
            <a:spLocks/>
          </p:cNvSpPr>
          <p:nvPr/>
        </p:nvSpPr>
        <p:spPr bwMode="auto">
          <a:xfrm>
            <a:off x="2093913" y="5105400"/>
            <a:ext cx="1438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Ekspertiza</a:t>
            </a:r>
            <a:endParaRPr lang="en-US" sz="2400">
              <a:solidFill>
                <a:srgbClr val="00025A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35854" name="Rectangle 21"/>
          <p:cNvSpPr>
            <a:spLocks/>
          </p:cNvSpPr>
          <p:nvPr/>
        </p:nvSpPr>
        <p:spPr bwMode="auto">
          <a:xfrm>
            <a:off x="1066800" y="3657600"/>
            <a:ext cx="23828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0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Činjenice</a:t>
            </a:r>
            <a:r>
              <a:rPr lang="en-US" sz="20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/Informa</a:t>
            </a:r>
            <a:r>
              <a:rPr lang="sr-Latn-RS" sz="20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cije</a:t>
            </a:r>
            <a:endParaRPr lang="en-US" sz="2000">
              <a:solidFill>
                <a:srgbClr val="00025A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35855" name="AutoShape 22"/>
          <p:cNvSpPr>
            <a:spLocks/>
          </p:cNvSpPr>
          <p:nvPr/>
        </p:nvSpPr>
        <p:spPr bwMode="auto">
          <a:xfrm>
            <a:off x="4267200" y="4495800"/>
            <a:ext cx="685800" cy="457200"/>
          </a:xfrm>
          <a:prstGeom prst="leftRightArrow">
            <a:avLst>
              <a:gd name="adj1" fmla="val 50000"/>
              <a:gd name="adj2" fmla="val 30000"/>
            </a:avLst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6" name="AutoShape 23"/>
          <p:cNvSpPr>
            <a:spLocks/>
          </p:cNvSpPr>
          <p:nvPr/>
        </p:nvSpPr>
        <p:spPr bwMode="auto">
          <a:xfrm>
            <a:off x="1295400" y="3962400"/>
            <a:ext cx="2209800" cy="685800"/>
          </a:xfrm>
          <a:custGeom>
            <a:avLst/>
            <a:gdLst>
              <a:gd name="T0" fmla="*/ 226074817 w 21600"/>
              <a:gd name="T1" fmla="*/ 6128004 h 21600"/>
              <a:gd name="T2" fmla="*/ 158315187 w 21600"/>
              <a:gd name="T3" fmla="*/ 0 h 21600"/>
              <a:gd name="T4" fmla="*/ 158315187 w 21600"/>
              <a:gd name="T5" fmla="*/ 2935478 h 21600"/>
              <a:gd name="T6" fmla="*/ 130066270 w 21600"/>
              <a:gd name="T7" fmla="*/ 2935478 h 21600"/>
              <a:gd name="T8" fmla="*/ 0 w 21600"/>
              <a:gd name="T9" fmla="*/ 12256040 h 21600"/>
              <a:gd name="T10" fmla="*/ 0 w 21600"/>
              <a:gd name="T11" fmla="*/ 21774150 h 21600"/>
              <a:gd name="T12" fmla="*/ 67759629 w 21600"/>
              <a:gd name="T13" fmla="*/ 21774150 h 21600"/>
              <a:gd name="T14" fmla="*/ 67759629 w 21600"/>
              <a:gd name="T15" fmla="*/ 12256040 h 21600"/>
              <a:gd name="T16" fmla="*/ 130066270 w 21600"/>
              <a:gd name="T17" fmla="*/ 9320562 h 21600"/>
              <a:gd name="T18" fmla="*/ 158315187 w 21600"/>
              <a:gd name="T19" fmla="*/ 9320562 h 21600"/>
              <a:gd name="T20" fmla="*/ 158315187 w 21600"/>
              <a:gd name="T21" fmla="*/ 12256040 h 21600"/>
              <a:gd name="T22" fmla="*/ 226074817 w 21600"/>
              <a:gd name="T23" fmla="*/ 6128004 h 21600"/>
              <a:gd name="T24" fmla="*/ 226074817 w 21600"/>
              <a:gd name="T25" fmla="*/ 6128004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  <a:moveTo>
                  <a:pt x="21600" y="6079"/>
                </a:moveTo>
              </a:path>
            </a:pathLst>
          </a:cu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7" name="AutoShape 24"/>
          <p:cNvSpPr>
            <a:spLocks/>
          </p:cNvSpPr>
          <p:nvPr/>
        </p:nvSpPr>
        <p:spPr bwMode="auto">
          <a:xfrm rot="10800000" flipH="1">
            <a:off x="1295400" y="3048000"/>
            <a:ext cx="2209800" cy="685800"/>
          </a:xfrm>
          <a:custGeom>
            <a:avLst/>
            <a:gdLst>
              <a:gd name="T0" fmla="*/ 226074817 w 21600"/>
              <a:gd name="T1" fmla="*/ 6128004 h 21600"/>
              <a:gd name="T2" fmla="*/ 158315187 w 21600"/>
              <a:gd name="T3" fmla="*/ 0 h 21600"/>
              <a:gd name="T4" fmla="*/ 158315187 w 21600"/>
              <a:gd name="T5" fmla="*/ 2935478 h 21600"/>
              <a:gd name="T6" fmla="*/ 130066270 w 21600"/>
              <a:gd name="T7" fmla="*/ 2935478 h 21600"/>
              <a:gd name="T8" fmla="*/ 0 w 21600"/>
              <a:gd name="T9" fmla="*/ 12256040 h 21600"/>
              <a:gd name="T10" fmla="*/ 0 w 21600"/>
              <a:gd name="T11" fmla="*/ 21774150 h 21600"/>
              <a:gd name="T12" fmla="*/ 67759629 w 21600"/>
              <a:gd name="T13" fmla="*/ 21774150 h 21600"/>
              <a:gd name="T14" fmla="*/ 67759629 w 21600"/>
              <a:gd name="T15" fmla="*/ 12256040 h 21600"/>
              <a:gd name="T16" fmla="*/ 130066270 w 21600"/>
              <a:gd name="T17" fmla="*/ 9320562 h 21600"/>
              <a:gd name="T18" fmla="*/ 158315187 w 21600"/>
              <a:gd name="T19" fmla="*/ 9320562 h 21600"/>
              <a:gd name="T20" fmla="*/ 158315187 w 21600"/>
              <a:gd name="T21" fmla="*/ 12256040 h 21600"/>
              <a:gd name="T22" fmla="*/ 226074817 w 21600"/>
              <a:gd name="T23" fmla="*/ 6128004 h 21600"/>
              <a:gd name="T24" fmla="*/ 226074817 w 21600"/>
              <a:gd name="T25" fmla="*/ 6128004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  <a:moveTo>
                  <a:pt x="21600" y="6079"/>
                </a:moveTo>
              </a:path>
            </a:pathLst>
          </a:custGeom>
          <a:solidFill>
            <a:srgbClr val="00FF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5858" name="Picture 2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2155825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9" name="Picture 2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944563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60" name="Rectangle 27"/>
          <p:cNvSpPr>
            <a:spLocks/>
          </p:cNvSpPr>
          <p:nvPr/>
        </p:nvSpPr>
        <p:spPr bwMode="auto">
          <a:xfrm>
            <a:off x="685800" y="1660525"/>
            <a:ext cx="8604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20"/>
                </a:solidFill>
              </a:rPr>
              <a:t>Kori</a:t>
            </a:r>
            <a:r>
              <a:rPr lang="sr-Latn-RS" sz="1600">
                <a:solidFill>
                  <a:srgbClr val="000020"/>
                </a:solidFill>
              </a:rPr>
              <a:t>šćenje</a:t>
            </a:r>
            <a:endParaRPr lang="en-US" sz="1600">
              <a:solidFill>
                <a:srgbClr val="000020"/>
              </a:solidFill>
            </a:endParaRPr>
          </a:p>
        </p:txBody>
      </p:sp>
      <p:sp>
        <p:nvSpPr>
          <p:cNvPr id="35861" name="Rectangle 28"/>
          <p:cNvSpPr>
            <a:spLocks/>
          </p:cNvSpPr>
          <p:nvPr/>
        </p:nvSpPr>
        <p:spPr bwMode="auto">
          <a:xfrm>
            <a:off x="762000" y="5562600"/>
            <a:ext cx="5397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1600">
                <a:solidFill>
                  <a:srgbClr val="000020"/>
                </a:solidFill>
              </a:rPr>
              <a:t>Razvoj</a:t>
            </a:r>
            <a:endParaRPr lang="en-US" sz="1600">
              <a:solidFill>
                <a:srgbClr val="0000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94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395413" y="6457950"/>
            <a:ext cx="2555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F88481F3-9BD0-4EDC-A8E5-A79A4D43457C}" type="slidenum">
              <a:rPr lang="en-US" sz="1000">
                <a:latin typeface="Arial" pitchFamily="34" charset="0"/>
                <a:ea typeface="ヒラギノ角ゴ ProN W3" charset="0"/>
                <a:sym typeface="Arial" pitchFamily="34" charset="0"/>
              </a:rPr>
              <a:pPr algn="ctr"/>
              <a:t>44</a:t>
            </a:fld>
            <a:endParaRPr lang="en-US" sz="1000">
              <a:latin typeface="Arial" pitchFamily="34" charset="0"/>
              <a:ea typeface="ヒラギノ角ゴ ProN W3" charset="0"/>
              <a:sym typeface="Arial" pitchFamily="34" charset="0"/>
            </a:endParaRPr>
          </a:p>
        </p:txBody>
      </p:sp>
      <p:sp>
        <p:nvSpPr>
          <p:cNvPr id="36869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32080">
            <a:normAutofit/>
          </a:bodyPr>
          <a:lstStyle/>
          <a:p>
            <a:r>
              <a:rPr lang="sr-Latn-RS" sz="3600" dirty="0" smtClean="0">
                <a:solidFill>
                  <a:srgbClr val="003300"/>
                </a:solidFill>
              </a:rPr>
              <a:t>Komponente SBZ</a:t>
            </a:r>
            <a:endParaRPr lang="en-US" sz="3600" dirty="0" smtClean="0">
              <a:solidFill>
                <a:srgbClr val="003300"/>
              </a:solidFill>
            </a:endParaRPr>
          </a:p>
        </p:txBody>
      </p:sp>
      <p:grpSp>
        <p:nvGrpSpPr>
          <p:cNvPr id="36870" name="Group 47"/>
          <p:cNvGrpSpPr>
            <a:grpSpLocks/>
          </p:cNvGrpSpPr>
          <p:nvPr/>
        </p:nvGrpSpPr>
        <p:grpSpPr bwMode="auto">
          <a:xfrm>
            <a:off x="1995488" y="2873375"/>
            <a:ext cx="5345112" cy="3846513"/>
            <a:chOff x="0" y="0"/>
            <a:chExt cx="3367" cy="2423"/>
          </a:xfrm>
        </p:grpSpPr>
        <p:grpSp>
          <p:nvGrpSpPr>
            <p:cNvPr id="36899" name="Group 7"/>
            <p:cNvGrpSpPr>
              <a:grpSpLocks/>
            </p:cNvGrpSpPr>
            <p:nvPr/>
          </p:nvGrpSpPr>
          <p:grpSpPr bwMode="auto">
            <a:xfrm>
              <a:off x="972" y="83"/>
              <a:ext cx="658" cy="456"/>
              <a:chOff x="0" y="0"/>
              <a:chExt cx="658" cy="456"/>
            </a:xfrm>
          </p:grpSpPr>
          <p:sp>
            <p:nvSpPr>
              <p:cNvPr id="36939" name="Rectangle 5"/>
              <p:cNvSpPr>
                <a:spLocks/>
              </p:cNvSpPr>
              <p:nvPr/>
            </p:nvSpPr>
            <p:spPr bwMode="auto">
              <a:xfrm>
                <a:off x="2" y="0"/>
                <a:ext cx="653" cy="456"/>
              </a:xfrm>
              <a:prstGeom prst="rect">
                <a:avLst/>
              </a:prstGeom>
              <a:solidFill>
                <a:srgbClr val="CCFFCC"/>
              </a:solidFill>
              <a:ln w="9525" cap="rnd">
                <a:solidFill>
                  <a:srgbClr val="33CCCC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40" name="Rectangle 6"/>
              <p:cNvSpPr>
                <a:spLocks/>
              </p:cNvSpPr>
              <p:nvPr/>
            </p:nvSpPr>
            <p:spPr bwMode="auto">
              <a:xfrm>
                <a:off x="0" y="0"/>
                <a:ext cx="658" cy="3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sr-Latn-RS" sz="900" b="1" dirty="0" smtClean="0"/>
                  <a:t>Baza znanja</a:t>
                </a:r>
                <a:endParaRPr lang="en-US" sz="900" b="1" dirty="0"/>
              </a:p>
            </p:txBody>
          </p:sp>
        </p:grpSp>
        <p:grpSp>
          <p:nvGrpSpPr>
            <p:cNvPr id="36900" name="Group 10"/>
            <p:cNvGrpSpPr>
              <a:grpSpLocks/>
            </p:cNvGrpSpPr>
            <p:nvPr/>
          </p:nvGrpSpPr>
          <p:grpSpPr bwMode="auto">
            <a:xfrm>
              <a:off x="1700" y="76"/>
              <a:ext cx="658" cy="473"/>
              <a:chOff x="0" y="0"/>
              <a:chExt cx="658" cy="472"/>
            </a:xfrm>
          </p:grpSpPr>
          <p:sp>
            <p:nvSpPr>
              <p:cNvPr id="36937" name="Rectangle 8"/>
              <p:cNvSpPr>
                <a:spLocks/>
              </p:cNvSpPr>
              <p:nvPr/>
            </p:nvSpPr>
            <p:spPr bwMode="auto">
              <a:xfrm>
                <a:off x="2" y="0"/>
                <a:ext cx="653" cy="456"/>
              </a:xfrm>
              <a:prstGeom prst="rect">
                <a:avLst/>
              </a:prstGeom>
              <a:solidFill>
                <a:srgbClr val="CCFFCC"/>
              </a:solidFill>
              <a:ln w="9525" cap="rnd">
                <a:solidFill>
                  <a:srgbClr val="33CCCC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8" name="Rectangle 9"/>
              <p:cNvSpPr>
                <a:spLocks/>
              </p:cNvSpPr>
              <p:nvPr/>
            </p:nvSpPr>
            <p:spPr bwMode="auto">
              <a:xfrm>
                <a:off x="0" y="0"/>
                <a:ext cx="658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900" b="1" dirty="0" smtClean="0"/>
                  <a:t>Modul za zaključivanje</a:t>
                </a:r>
                <a:endParaRPr lang="en-US" sz="900" b="1" dirty="0"/>
              </a:p>
            </p:txBody>
          </p:sp>
        </p:grpSp>
        <p:sp>
          <p:nvSpPr>
            <p:cNvPr id="36901" name="Rectangle 11"/>
            <p:cNvSpPr>
              <a:spLocks/>
            </p:cNvSpPr>
            <p:nvPr/>
          </p:nvSpPr>
          <p:spPr bwMode="auto">
            <a:xfrm>
              <a:off x="906" y="0"/>
              <a:ext cx="1507" cy="6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6902" name="Group 14"/>
            <p:cNvGrpSpPr>
              <a:grpSpLocks/>
            </p:cNvGrpSpPr>
            <p:nvPr/>
          </p:nvGrpSpPr>
          <p:grpSpPr bwMode="auto">
            <a:xfrm>
              <a:off x="906" y="760"/>
              <a:ext cx="1507" cy="456"/>
              <a:chOff x="0" y="0"/>
              <a:chExt cx="1506" cy="456"/>
            </a:xfrm>
          </p:grpSpPr>
          <p:sp>
            <p:nvSpPr>
              <p:cNvPr id="36935" name="Rectangle 12"/>
              <p:cNvSpPr>
                <a:spLocks/>
              </p:cNvSpPr>
              <p:nvPr/>
            </p:nvSpPr>
            <p:spPr bwMode="auto">
              <a:xfrm>
                <a:off x="0" y="0"/>
                <a:ext cx="1506" cy="45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6" name="Rectangle 13"/>
              <p:cNvSpPr>
                <a:spLocks/>
              </p:cNvSpPr>
              <p:nvPr/>
            </p:nvSpPr>
            <p:spPr bwMode="auto">
              <a:xfrm>
                <a:off x="0" y="0"/>
                <a:ext cx="1506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900" b="1" dirty="0" smtClean="0"/>
                  <a:t>Korisnički interfejs</a:t>
                </a:r>
                <a:endParaRPr lang="en-US" sz="900" b="1" dirty="0"/>
              </a:p>
            </p:txBody>
          </p:sp>
        </p:grpSp>
        <p:grpSp>
          <p:nvGrpSpPr>
            <p:cNvPr id="36903" name="Group 17"/>
            <p:cNvGrpSpPr>
              <a:grpSpLocks/>
            </p:cNvGrpSpPr>
            <p:nvPr/>
          </p:nvGrpSpPr>
          <p:grpSpPr bwMode="auto">
            <a:xfrm>
              <a:off x="0" y="304"/>
              <a:ext cx="758" cy="641"/>
              <a:chOff x="0" y="0"/>
              <a:chExt cx="758" cy="641"/>
            </a:xfrm>
          </p:grpSpPr>
          <p:sp>
            <p:nvSpPr>
              <p:cNvPr id="36933" name="Rectangle 15"/>
              <p:cNvSpPr>
                <a:spLocks/>
              </p:cNvSpPr>
              <p:nvPr/>
            </p:nvSpPr>
            <p:spPr bwMode="auto">
              <a:xfrm>
                <a:off x="2" y="0"/>
                <a:ext cx="754" cy="619"/>
              </a:xfrm>
              <a:prstGeom prst="rect">
                <a:avLst/>
              </a:prstGeom>
              <a:solidFill>
                <a:srgbClr val="CCFFFF"/>
              </a:solidFill>
              <a:ln w="9525" cap="rnd">
                <a:solidFill>
                  <a:srgbClr val="33CCCC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4" name="Rectangle 16"/>
              <p:cNvSpPr>
                <a:spLocks/>
              </p:cNvSpPr>
              <p:nvPr/>
            </p:nvSpPr>
            <p:spPr bwMode="auto">
              <a:xfrm>
                <a:off x="0" y="0"/>
                <a:ext cx="758" cy="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sr-Latn-RS" sz="900" b="1" dirty="0" smtClean="0"/>
                  <a:t>Obrazlaganje rezonovanja</a:t>
                </a:r>
                <a:endParaRPr lang="en-US" sz="900" b="1" dirty="0"/>
              </a:p>
            </p:txBody>
          </p:sp>
        </p:grpSp>
        <p:grpSp>
          <p:nvGrpSpPr>
            <p:cNvPr id="36904" name="Group 20"/>
            <p:cNvGrpSpPr>
              <a:grpSpLocks/>
            </p:cNvGrpSpPr>
            <p:nvPr/>
          </p:nvGrpSpPr>
          <p:grpSpPr bwMode="auto">
            <a:xfrm>
              <a:off x="2511" y="304"/>
              <a:ext cx="759" cy="619"/>
              <a:chOff x="0" y="0"/>
              <a:chExt cx="758" cy="619"/>
            </a:xfrm>
          </p:grpSpPr>
          <p:sp>
            <p:nvSpPr>
              <p:cNvPr id="36931" name="Rectangle 18"/>
              <p:cNvSpPr>
                <a:spLocks/>
              </p:cNvSpPr>
              <p:nvPr/>
            </p:nvSpPr>
            <p:spPr bwMode="auto">
              <a:xfrm>
                <a:off x="2" y="0"/>
                <a:ext cx="754" cy="619"/>
              </a:xfrm>
              <a:prstGeom prst="rect">
                <a:avLst/>
              </a:prstGeom>
              <a:solidFill>
                <a:srgbClr val="CCFFFF"/>
              </a:solidFill>
              <a:ln w="9525" cap="rnd">
                <a:solidFill>
                  <a:srgbClr val="33CCCC"/>
                </a:solidFill>
                <a:prstDash val="sysDot"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2" name="Rectangle 19"/>
              <p:cNvSpPr>
                <a:spLocks/>
              </p:cNvSpPr>
              <p:nvPr/>
            </p:nvSpPr>
            <p:spPr bwMode="auto">
              <a:xfrm>
                <a:off x="0" y="0"/>
                <a:ext cx="758" cy="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endParaRPr lang="en-US" sz="400" b="1" dirty="0">
                  <a:ea typeface="Lucida Grande" charset="0"/>
                  <a:cs typeface="Lucida Grande" charset="0"/>
                </a:endParaRPr>
              </a:p>
              <a:p>
                <a:pPr marL="39688" algn="ctr"/>
                <a:r>
                  <a:rPr lang="sr-Latn-RS" sz="900" b="1" dirty="0" smtClean="0"/>
                  <a:t>Samo-učenje</a:t>
                </a:r>
                <a:endParaRPr lang="en-US" sz="900" b="1" dirty="0"/>
              </a:p>
            </p:txBody>
          </p:sp>
        </p:grpSp>
        <p:grpSp>
          <p:nvGrpSpPr>
            <p:cNvPr id="36905" name="Group 25"/>
            <p:cNvGrpSpPr>
              <a:grpSpLocks/>
            </p:cNvGrpSpPr>
            <p:nvPr/>
          </p:nvGrpSpPr>
          <p:grpSpPr bwMode="auto">
            <a:xfrm>
              <a:off x="1509" y="1368"/>
              <a:ext cx="263" cy="370"/>
              <a:chOff x="0" y="0"/>
              <a:chExt cx="262" cy="369"/>
            </a:xfrm>
          </p:grpSpPr>
          <p:sp>
            <p:nvSpPr>
              <p:cNvPr id="36927" name="AutoShape 21"/>
              <p:cNvSpPr>
                <a:spLocks/>
              </p:cNvSpPr>
              <p:nvPr/>
            </p:nvSpPr>
            <p:spPr bwMode="auto">
              <a:xfrm>
                <a:off x="0" y="0"/>
                <a:ext cx="262" cy="369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3 h 21600"/>
                  <a:gd name="T4" fmla="*/ 2 w 21600"/>
                  <a:gd name="T5" fmla="*/ 6 h 21600"/>
                  <a:gd name="T6" fmla="*/ 3 w 21600"/>
                  <a:gd name="T7" fmla="*/ 3 h 21600"/>
                  <a:gd name="T8" fmla="*/ 2 w 21600"/>
                  <a:gd name="T9" fmla="*/ 0 h 21600"/>
                  <a:gd name="T10" fmla="*/ 2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FF99CC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8" name="AutoShape 22"/>
              <p:cNvSpPr>
                <a:spLocks/>
              </p:cNvSpPr>
              <p:nvPr/>
            </p:nvSpPr>
            <p:spPr bwMode="auto">
              <a:xfrm>
                <a:off x="75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C7A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9" name="AutoShape 23"/>
              <p:cNvSpPr>
                <a:spLocks/>
              </p:cNvSpPr>
              <p:nvPr/>
            </p:nvSpPr>
            <p:spPr bwMode="auto">
              <a:xfrm>
                <a:off x="159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C7A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30" name="AutoShape 24"/>
              <p:cNvSpPr>
                <a:spLocks/>
              </p:cNvSpPr>
              <p:nvPr/>
            </p:nvSpPr>
            <p:spPr bwMode="auto">
              <a:xfrm>
                <a:off x="60" y="110"/>
                <a:ext cx="142" cy="190"/>
              </a:xfrm>
              <a:custGeom>
                <a:avLst/>
                <a:gdLst>
                  <a:gd name="T0" fmla="*/ 0 w 21600"/>
                  <a:gd name="T1" fmla="*/ 0 h 20368"/>
                  <a:gd name="T2" fmla="*/ 0 w 21600"/>
                  <a:gd name="T3" fmla="*/ 0 h 20368"/>
                  <a:gd name="T4" fmla="*/ 0 w 21600"/>
                  <a:gd name="T5" fmla="*/ 0 h 20368"/>
                  <a:gd name="T6" fmla="*/ 0 w 21600"/>
                  <a:gd name="T7" fmla="*/ 0 h 20368"/>
                  <a:gd name="T8" fmla="*/ 0 w 21600"/>
                  <a:gd name="T9" fmla="*/ 0 h 20368"/>
                  <a:gd name="T10" fmla="*/ 1 w 21600"/>
                  <a:gd name="T11" fmla="*/ 0 h 20368"/>
                  <a:gd name="T12" fmla="*/ 1 w 21600"/>
                  <a:gd name="T13" fmla="*/ 0 h 20368"/>
                  <a:gd name="T14" fmla="*/ 1 w 21600"/>
                  <a:gd name="T15" fmla="*/ 0 h 20368"/>
                  <a:gd name="T16" fmla="*/ 1 w 21600"/>
                  <a:gd name="T17" fmla="*/ 0 h 20368"/>
                  <a:gd name="T18" fmla="*/ 1 w 21600"/>
                  <a:gd name="T19" fmla="*/ 0 h 20368"/>
                  <a:gd name="T20" fmla="*/ 0 w 21600"/>
                  <a:gd name="T21" fmla="*/ 1 h 20368"/>
                  <a:gd name="T22" fmla="*/ 1 w 21600"/>
                  <a:gd name="T23" fmla="*/ 1 h 203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6906" name="Group 30"/>
            <p:cNvGrpSpPr>
              <a:grpSpLocks/>
            </p:cNvGrpSpPr>
            <p:nvPr/>
          </p:nvGrpSpPr>
          <p:grpSpPr bwMode="auto">
            <a:xfrm>
              <a:off x="1911" y="1368"/>
              <a:ext cx="263" cy="370"/>
              <a:chOff x="0" y="0"/>
              <a:chExt cx="262" cy="369"/>
            </a:xfrm>
          </p:grpSpPr>
          <p:sp>
            <p:nvSpPr>
              <p:cNvPr id="36923" name="AutoShape 26"/>
              <p:cNvSpPr>
                <a:spLocks/>
              </p:cNvSpPr>
              <p:nvPr/>
            </p:nvSpPr>
            <p:spPr bwMode="auto">
              <a:xfrm>
                <a:off x="0" y="0"/>
                <a:ext cx="262" cy="369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3 h 21600"/>
                  <a:gd name="T4" fmla="*/ 2 w 21600"/>
                  <a:gd name="T5" fmla="*/ 6 h 21600"/>
                  <a:gd name="T6" fmla="*/ 3 w 21600"/>
                  <a:gd name="T7" fmla="*/ 3 h 21600"/>
                  <a:gd name="T8" fmla="*/ 2 w 21600"/>
                  <a:gd name="T9" fmla="*/ 0 h 21600"/>
                  <a:gd name="T10" fmla="*/ 2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FFCC99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4" name="AutoShape 27"/>
              <p:cNvSpPr>
                <a:spLocks/>
              </p:cNvSpPr>
              <p:nvPr/>
            </p:nvSpPr>
            <p:spPr bwMode="auto">
              <a:xfrm>
                <a:off x="75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CA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5" name="AutoShape 28"/>
              <p:cNvSpPr>
                <a:spLocks/>
              </p:cNvSpPr>
              <p:nvPr/>
            </p:nvSpPr>
            <p:spPr bwMode="auto">
              <a:xfrm>
                <a:off x="159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CCA3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6" name="AutoShape 29"/>
              <p:cNvSpPr>
                <a:spLocks/>
              </p:cNvSpPr>
              <p:nvPr/>
            </p:nvSpPr>
            <p:spPr bwMode="auto">
              <a:xfrm>
                <a:off x="60" y="110"/>
                <a:ext cx="142" cy="190"/>
              </a:xfrm>
              <a:custGeom>
                <a:avLst/>
                <a:gdLst>
                  <a:gd name="T0" fmla="*/ 0 w 21600"/>
                  <a:gd name="T1" fmla="*/ 0 h 20368"/>
                  <a:gd name="T2" fmla="*/ 0 w 21600"/>
                  <a:gd name="T3" fmla="*/ 0 h 20368"/>
                  <a:gd name="T4" fmla="*/ 0 w 21600"/>
                  <a:gd name="T5" fmla="*/ 0 h 20368"/>
                  <a:gd name="T6" fmla="*/ 0 w 21600"/>
                  <a:gd name="T7" fmla="*/ 0 h 20368"/>
                  <a:gd name="T8" fmla="*/ 0 w 21600"/>
                  <a:gd name="T9" fmla="*/ 0 h 20368"/>
                  <a:gd name="T10" fmla="*/ 1 w 21600"/>
                  <a:gd name="T11" fmla="*/ 0 h 20368"/>
                  <a:gd name="T12" fmla="*/ 1 w 21600"/>
                  <a:gd name="T13" fmla="*/ 0 h 20368"/>
                  <a:gd name="T14" fmla="*/ 1 w 21600"/>
                  <a:gd name="T15" fmla="*/ 0 h 20368"/>
                  <a:gd name="T16" fmla="*/ 1 w 21600"/>
                  <a:gd name="T17" fmla="*/ 0 h 20368"/>
                  <a:gd name="T18" fmla="*/ 1 w 21600"/>
                  <a:gd name="T19" fmla="*/ 0 h 20368"/>
                  <a:gd name="T20" fmla="*/ 0 w 21600"/>
                  <a:gd name="T21" fmla="*/ 1 h 20368"/>
                  <a:gd name="T22" fmla="*/ 1 w 21600"/>
                  <a:gd name="T23" fmla="*/ 1 h 203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grpSp>
          <p:nvGrpSpPr>
            <p:cNvPr id="36907" name="Group 35"/>
            <p:cNvGrpSpPr>
              <a:grpSpLocks/>
            </p:cNvGrpSpPr>
            <p:nvPr/>
          </p:nvGrpSpPr>
          <p:grpSpPr bwMode="auto">
            <a:xfrm>
              <a:off x="1107" y="1368"/>
              <a:ext cx="263" cy="370"/>
              <a:chOff x="0" y="0"/>
              <a:chExt cx="262" cy="369"/>
            </a:xfrm>
          </p:grpSpPr>
          <p:sp>
            <p:nvSpPr>
              <p:cNvPr id="36919" name="AutoShape 31"/>
              <p:cNvSpPr>
                <a:spLocks/>
              </p:cNvSpPr>
              <p:nvPr/>
            </p:nvSpPr>
            <p:spPr bwMode="auto">
              <a:xfrm>
                <a:off x="0" y="0"/>
                <a:ext cx="262" cy="369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3 h 21600"/>
                  <a:gd name="T4" fmla="*/ 2 w 21600"/>
                  <a:gd name="T5" fmla="*/ 6 h 21600"/>
                  <a:gd name="T6" fmla="*/ 3 w 21600"/>
                  <a:gd name="T7" fmla="*/ 3 h 21600"/>
                  <a:gd name="T8" fmla="*/ 2 w 21600"/>
                  <a:gd name="T9" fmla="*/ 0 h 21600"/>
                  <a:gd name="T10" fmla="*/ 2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00FF00"/>
              </a:solidFill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0" name="AutoShape 32"/>
              <p:cNvSpPr>
                <a:spLocks/>
              </p:cNvSpPr>
              <p:nvPr/>
            </p:nvSpPr>
            <p:spPr bwMode="auto">
              <a:xfrm>
                <a:off x="75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1" name="AutoShape 33"/>
              <p:cNvSpPr>
                <a:spLocks/>
              </p:cNvSpPr>
              <p:nvPr/>
            </p:nvSpPr>
            <p:spPr bwMode="auto">
              <a:xfrm>
                <a:off x="159" y="110"/>
                <a:ext cx="28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solidFill>
                <a:srgbClr val="00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22" name="AutoShape 34"/>
              <p:cNvSpPr>
                <a:spLocks/>
              </p:cNvSpPr>
              <p:nvPr/>
            </p:nvSpPr>
            <p:spPr bwMode="auto">
              <a:xfrm>
                <a:off x="60" y="110"/>
                <a:ext cx="142" cy="190"/>
              </a:xfrm>
              <a:custGeom>
                <a:avLst/>
                <a:gdLst>
                  <a:gd name="T0" fmla="*/ 0 w 21600"/>
                  <a:gd name="T1" fmla="*/ 0 h 20368"/>
                  <a:gd name="T2" fmla="*/ 0 w 21600"/>
                  <a:gd name="T3" fmla="*/ 0 h 20368"/>
                  <a:gd name="T4" fmla="*/ 0 w 21600"/>
                  <a:gd name="T5" fmla="*/ 0 h 20368"/>
                  <a:gd name="T6" fmla="*/ 0 w 21600"/>
                  <a:gd name="T7" fmla="*/ 0 h 20368"/>
                  <a:gd name="T8" fmla="*/ 0 w 21600"/>
                  <a:gd name="T9" fmla="*/ 0 h 20368"/>
                  <a:gd name="T10" fmla="*/ 1 w 21600"/>
                  <a:gd name="T11" fmla="*/ 0 h 20368"/>
                  <a:gd name="T12" fmla="*/ 1 w 21600"/>
                  <a:gd name="T13" fmla="*/ 0 h 20368"/>
                  <a:gd name="T14" fmla="*/ 1 w 21600"/>
                  <a:gd name="T15" fmla="*/ 0 h 20368"/>
                  <a:gd name="T16" fmla="*/ 1 w 21600"/>
                  <a:gd name="T17" fmla="*/ 0 h 20368"/>
                  <a:gd name="T18" fmla="*/ 1 w 21600"/>
                  <a:gd name="T19" fmla="*/ 0 h 20368"/>
                  <a:gd name="T20" fmla="*/ 0 w 21600"/>
                  <a:gd name="T21" fmla="*/ 1 h 20368"/>
                  <a:gd name="T22" fmla="*/ 1 w 21600"/>
                  <a:gd name="T23" fmla="*/ 1 h 2036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1600" h="20368">
                    <a:moveTo>
                      <a:pt x="4401" y="0"/>
                    </a:moveTo>
                    <a:cubicBezTo>
                      <a:pt x="3252" y="0"/>
                      <a:pt x="2321" y="926"/>
                      <a:pt x="2321" y="2069"/>
                    </a:cubicBezTo>
                    <a:cubicBezTo>
                      <a:pt x="2321" y="3212"/>
                      <a:pt x="3252" y="4138"/>
                      <a:pt x="4401" y="4138"/>
                    </a:cubicBezTo>
                    <a:cubicBezTo>
                      <a:pt x="5550" y="4138"/>
                      <a:pt x="6482" y="3212"/>
                      <a:pt x="6482" y="2069"/>
                    </a:cubicBezTo>
                    <a:cubicBezTo>
                      <a:pt x="6482" y="926"/>
                      <a:pt x="5550" y="0"/>
                      <a:pt x="4401" y="0"/>
                    </a:cubicBezTo>
                    <a:close/>
                    <a:moveTo>
                      <a:pt x="17199" y="0"/>
                    </a:moveTo>
                    <a:cubicBezTo>
                      <a:pt x="16050" y="0"/>
                      <a:pt x="15118" y="926"/>
                      <a:pt x="15118" y="2069"/>
                    </a:cubicBezTo>
                    <a:cubicBezTo>
                      <a:pt x="15118" y="3212"/>
                      <a:pt x="16050" y="4138"/>
                      <a:pt x="17199" y="4138"/>
                    </a:cubicBezTo>
                    <a:cubicBezTo>
                      <a:pt x="18348" y="4138"/>
                      <a:pt x="19279" y="3212"/>
                      <a:pt x="19279" y="2069"/>
                    </a:cubicBezTo>
                    <a:cubicBezTo>
                      <a:pt x="19279" y="926"/>
                      <a:pt x="18348" y="0"/>
                      <a:pt x="17199" y="0"/>
                    </a:cubicBezTo>
                    <a:close/>
                    <a:moveTo>
                      <a:pt x="0" y="16671"/>
                    </a:moveTo>
                    <a:cubicBezTo>
                      <a:pt x="7199" y="21600"/>
                      <a:pt x="14401" y="21600"/>
                      <a:pt x="21600" y="16671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</p:grpSp>
        <p:sp>
          <p:nvSpPr>
            <p:cNvPr id="36908" name="Line 36"/>
            <p:cNvSpPr>
              <a:spLocks noChangeShapeType="1"/>
            </p:cNvSpPr>
            <p:nvPr/>
          </p:nvSpPr>
          <p:spPr bwMode="auto">
            <a:xfrm rot="10800000" flipH="1">
              <a:off x="1660" y="609"/>
              <a:ext cx="2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09" name="Line 37"/>
            <p:cNvSpPr>
              <a:spLocks noChangeShapeType="1"/>
            </p:cNvSpPr>
            <p:nvPr/>
          </p:nvSpPr>
          <p:spPr bwMode="auto">
            <a:xfrm rot="10800000" flipH="1">
              <a:off x="771" y="304"/>
              <a:ext cx="100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0" name="Line 38"/>
            <p:cNvSpPr>
              <a:spLocks noChangeShapeType="1"/>
            </p:cNvSpPr>
            <p:nvPr/>
          </p:nvSpPr>
          <p:spPr bwMode="auto">
            <a:xfrm rot="10800000" flipH="1">
              <a:off x="2413" y="760"/>
              <a:ext cx="10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1" name="Line 39"/>
            <p:cNvSpPr>
              <a:spLocks noChangeShapeType="1"/>
            </p:cNvSpPr>
            <p:nvPr/>
          </p:nvSpPr>
          <p:spPr bwMode="auto">
            <a:xfrm>
              <a:off x="2413" y="304"/>
              <a:ext cx="10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2" name="Line 40"/>
            <p:cNvSpPr>
              <a:spLocks noChangeShapeType="1"/>
            </p:cNvSpPr>
            <p:nvPr/>
          </p:nvSpPr>
          <p:spPr bwMode="auto">
            <a:xfrm>
              <a:off x="784" y="694"/>
              <a:ext cx="10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3" name="Line 41"/>
            <p:cNvSpPr>
              <a:spLocks noChangeShapeType="1"/>
            </p:cNvSpPr>
            <p:nvPr/>
          </p:nvSpPr>
          <p:spPr bwMode="auto">
            <a:xfrm rot="10800000" flipH="1">
              <a:off x="1646" y="1216"/>
              <a:ext cx="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4" name="Line 42"/>
            <p:cNvSpPr>
              <a:spLocks noChangeShapeType="1"/>
            </p:cNvSpPr>
            <p:nvPr/>
          </p:nvSpPr>
          <p:spPr bwMode="auto">
            <a:xfrm rot="10800000" flipH="1">
              <a:off x="2048" y="1216"/>
              <a:ext cx="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15" name="Line 43"/>
            <p:cNvSpPr>
              <a:spLocks noChangeShapeType="1"/>
            </p:cNvSpPr>
            <p:nvPr/>
          </p:nvSpPr>
          <p:spPr bwMode="auto">
            <a:xfrm rot="10800000" flipH="1">
              <a:off x="1208" y="1216"/>
              <a:ext cx="1" cy="15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grpSp>
          <p:nvGrpSpPr>
            <p:cNvPr id="36916" name="Group 46"/>
            <p:cNvGrpSpPr>
              <a:grpSpLocks/>
            </p:cNvGrpSpPr>
            <p:nvPr/>
          </p:nvGrpSpPr>
          <p:grpSpPr bwMode="auto">
            <a:xfrm>
              <a:off x="53" y="1967"/>
              <a:ext cx="3314" cy="456"/>
              <a:chOff x="0" y="0"/>
              <a:chExt cx="3314" cy="456"/>
            </a:xfrm>
          </p:grpSpPr>
          <p:sp>
            <p:nvSpPr>
              <p:cNvPr id="36917" name="Rectangle 44"/>
              <p:cNvSpPr>
                <a:spLocks/>
              </p:cNvSpPr>
              <p:nvPr/>
            </p:nvSpPr>
            <p:spPr bwMode="auto">
              <a:xfrm>
                <a:off x="0" y="0"/>
                <a:ext cx="3314" cy="4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36918" name="Rectangle 45"/>
              <p:cNvSpPr>
                <a:spLocks/>
              </p:cNvSpPr>
              <p:nvPr/>
            </p:nvSpPr>
            <p:spPr bwMode="auto">
              <a:xfrm>
                <a:off x="0" y="0"/>
                <a:ext cx="3314" cy="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40639" bIns="0"/>
              <a:lstStyle/>
              <a:p>
                <a:pPr marL="39688" algn="ctr"/>
                <a:r>
                  <a:rPr lang="en-US" sz="1400" b="1" dirty="0">
                    <a:solidFill>
                      <a:srgbClr val="000080"/>
                    </a:solidFill>
                  </a:rPr>
                  <a:t>Figure 1.10: </a:t>
                </a:r>
                <a:r>
                  <a:rPr lang="sr-Latn-RS" sz="1400" b="1" dirty="0" smtClean="0">
                    <a:solidFill>
                      <a:srgbClr val="000080"/>
                    </a:solidFill>
                  </a:rPr>
                  <a:t>Opšta struktura SBZ</a:t>
                </a:r>
                <a:endParaRPr lang="en-US" sz="1400" b="1" dirty="0">
                  <a:solidFill>
                    <a:srgbClr val="000080"/>
                  </a:solidFill>
                </a:endParaRPr>
              </a:p>
            </p:txBody>
          </p:sp>
        </p:grpSp>
      </p:grpSp>
      <p:grpSp>
        <p:nvGrpSpPr>
          <p:cNvPr id="36871" name="Group 54"/>
          <p:cNvGrpSpPr>
            <a:grpSpLocks/>
          </p:cNvGrpSpPr>
          <p:nvPr/>
        </p:nvGrpSpPr>
        <p:grpSpPr bwMode="auto">
          <a:xfrm>
            <a:off x="6297613" y="1243013"/>
            <a:ext cx="1981200" cy="1620837"/>
            <a:chOff x="0" y="0"/>
            <a:chExt cx="1247" cy="1020"/>
          </a:xfrm>
        </p:grpSpPr>
        <p:sp>
          <p:nvSpPr>
            <p:cNvPr id="36893" name="AutoShape 48"/>
            <p:cNvSpPr>
              <a:spLocks/>
            </p:cNvSpPr>
            <p:nvPr/>
          </p:nvSpPr>
          <p:spPr bwMode="auto">
            <a:xfrm>
              <a:off x="0" y="0"/>
              <a:ext cx="1247" cy="815"/>
            </a:xfrm>
            <a:custGeom>
              <a:avLst/>
              <a:gdLst>
                <a:gd name="T0" fmla="*/ 7 w 21264"/>
                <a:gd name="T1" fmla="*/ 11 h 20623"/>
                <a:gd name="T2" fmla="*/ 0 w 21264"/>
                <a:gd name="T3" fmla="*/ 16 h 20623"/>
                <a:gd name="T4" fmla="*/ 4 w 21264"/>
                <a:gd name="T5" fmla="*/ 19 h 20623"/>
                <a:gd name="T6" fmla="*/ 4 w 21264"/>
                <a:gd name="T7" fmla="*/ 19 h 20623"/>
                <a:gd name="T8" fmla="*/ 4 w 21264"/>
                <a:gd name="T9" fmla="*/ 25 h 20623"/>
                <a:gd name="T10" fmla="*/ 10 w 21264"/>
                <a:gd name="T11" fmla="*/ 26 h 20623"/>
                <a:gd name="T12" fmla="*/ 10 w 21264"/>
                <a:gd name="T13" fmla="*/ 26 h 20623"/>
                <a:gd name="T14" fmla="*/ 28 w 21264"/>
                <a:gd name="T15" fmla="*/ 29 h 20623"/>
                <a:gd name="T16" fmla="*/ 28 w 21264"/>
                <a:gd name="T17" fmla="*/ 29 h 20623"/>
                <a:gd name="T18" fmla="*/ 28 w 21264"/>
                <a:gd name="T19" fmla="*/ 29 h 20623"/>
                <a:gd name="T20" fmla="*/ 44 w 21264"/>
                <a:gd name="T21" fmla="*/ 31 h 20623"/>
                <a:gd name="T22" fmla="*/ 48 w 21264"/>
                <a:gd name="T23" fmla="*/ 27 h 20623"/>
                <a:gd name="T24" fmla="*/ 48 w 21264"/>
                <a:gd name="T25" fmla="*/ 27 h 20623"/>
                <a:gd name="T26" fmla="*/ 62 w 21264"/>
                <a:gd name="T27" fmla="*/ 25 h 20623"/>
                <a:gd name="T28" fmla="*/ 63 w 21264"/>
                <a:gd name="T29" fmla="*/ 22 h 20623"/>
                <a:gd name="T30" fmla="*/ 63 w 21264"/>
                <a:gd name="T31" fmla="*/ 22 h 20623"/>
                <a:gd name="T32" fmla="*/ 73 w 21264"/>
                <a:gd name="T33" fmla="*/ 15 h 20623"/>
                <a:gd name="T34" fmla="*/ 71 w 21264"/>
                <a:gd name="T35" fmla="*/ 11 h 20623"/>
                <a:gd name="T36" fmla="*/ 71 w 21264"/>
                <a:gd name="T37" fmla="*/ 11 h 20623"/>
                <a:gd name="T38" fmla="*/ 66 w 21264"/>
                <a:gd name="T39" fmla="*/ 4 h 20623"/>
                <a:gd name="T40" fmla="*/ 65 w 21264"/>
                <a:gd name="T41" fmla="*/ 4 h 20623"/>
                <a:gd name="T42" fmla="*/ 65 w 21264"/>
                <a:gd name="T43" fmla="*/ 4 h 20623"/>
                <a:gd name="T44" fmla="*/ 55 w 21264"/>
                <a:gd name="T45" fmla="*/ 0 h 20623"/>
                <a:gd name="T46" fmla="*/ 50 w 21264"/>
                <a:gd name="T47" fmla="*/ 2 h 20623"/>
                <a:gd name="T48" fmla="*/ 50 w 21264"/>
                <a:gd name="T49" fmla="*/ 2 h 20623"/>
                <a:gd name="T50" fmla="*/ 40 w 21264"/>
                <a:gd name="T51" fmla="*/ 1 h 20623"/>
                <a:gd name="T52" fmla="*/ 38 w 21264"/>
                <a:gd name="T53" fmla="*/ 2 h 20623"/>
                <a:gd name="T54" fmla="*/ 38 w 21264"/>
                <a:gd name="T55" fmla="*/ 3 h 20623"/>
                <a:gd name="T56" fmla="*/ 25 w 21264"/>
                <a:gd name="T57" fmla="*/ 3 h 20623"/>
                <a:gd name="T58" fmla="*/ 24 w 21264"/>
                <a:gd name="T59" fmla="*/ 4 h 20623"/>
                <a:gd name="T60" fmla="*/ 24 w 21264"/>
                <a:gd name="T61" fmla="*/ 4 h 20623"/>
                <a:gd name="T62" fmla="*/ 8 w 21264"/>
                <a:gd name="T63" fmla="*/ 6 h 20623"/>
                <a:gd name="T64" fmla="*/ 7 w 21264"/>
                <a:gd name="T65" fmla="*/ 11 h 20623"/>
                <a:gd name="T66" fmla="*/ 7 w 21264"/>
                <a:gd name="T67" fmla="*/ 11 h 20623"/>
                <a:gd name="T68" fmla="*/ 7 w 21264"/>
                <a:gd name="T69" fmla="*/ 11 h 206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1264" h="20623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2" y="15737"/>
                    <a:pt x="18401" y="15059"/>
                    <a:pt x="18406" y="1436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lnTo>
                    <a:pt x="1919" y="6857"/>
                  </a:lnTo>
                  <a:close/>
                  <a:moveTo>
                    <a:pt x="1919" y="6857"/>
                  </a:moveTo>
                </a:path>
              </a:pathLst>
            </a:custGeom>
            <a:gradFill rotWithShape="0">
              <a:gsLst>
                <a:gs pos="0">
                  <a:srgbClr val="FFFF66"/>
                </a:gs>
                <a:gs pos="50000">
                  <a:srgbClr val="FFFFFF"/>
                </a:gs>
                <a:gs pos="100000">
                  <a:srgbClr val="FF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4" name="AutoShape 49"/>
            <p:cNvSpPr>
              <a:spLocks/>
            </p:cNvSpPr>
            <p:nvPr/>
          </p:nvSpPr>
          <p:spPr bwMode="auto">
            <a:xfrm>
              <a:off x="117" y="753"/>
              <a:ext cx="208" cy="136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1 h 21600"/>
                <a:gd name="T6" fmla="*/ 2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FF66"/>
                </a:gs>
                <a:gs pos="50000">
                  <a:srgbClr val="FFFFFF"/>
                </a:gs>
                <a:gs pos="100000">
                  <a:srgbClr val="FF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5" name="AutoShape 50"/>
            <p:cNvSpPr>
              <a:spLocks/>
            </p:cNvSpPr>
            <p:nvPr/>
          </p:nvSpPr>
          <p:spPr bwMode="auto">
            <a:xfrm>
              <a:off x="47" y="883"/>
              <a:ext cx="139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FF66"/>
                </a:gs>
                <a:gs pos="50000">
                  <a:srgbClr val="FFFFFF"/>
                </a:gs>
                <a:gs pos="100000">
                  <a:srgbClr val="FF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6" name="AutoShape 51"/>
            <p:cNvSpPr>
              <a:spLocks/>
            </p:cNvSpPr>
            <p:nvPr/>
          </p:nvSpPr>
          <p:spPr bwMode="auto">
            <a:xfrm>
              <a:off x="15" y="975"/>
              <a:ext cx="69" cy="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FF66"/>
                </a:gs>
                <a:gs pos="50000">
                  <a:srgbClr val="FFFFFF"/>
                </a:gs>
                <a:gs pos="100000">
                  <a:srgbClr val="FF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7" name="AutoShape 52"/>
            <p:cNvSpPr>
              <a:spLocks/>
            </p:cNvSpPr>
            <p:nvPr/>
          </p:nvSpPr>
          <p:spPr bwMode="auto">
            <a:xfrm>
              <a:off x="62" y="44"/>
              <a:ext cx="1144" cy="694"/>
            </a:xfrm>
            <a:custGeom>
              <a:avLst/>
              <a:gdLst>
                <a:gd name="T0" fmla="*/ 0 w 21600"/>
                <a:gd name="T1" fmla="*/ 14 h 21600"/>
                <a:gd name="T2" fmla="*/ 4 w 21600"/>
                <a:gd name="T3" fmla="*/ 14 h 21600"/>
                <a:gd name="T4" fmla="*/ 6 w 21600"/>
                <a:gd name="T5" fmla="*/ 20 h 21600"/>
                <a:gd name="T6" fmla="*/ 7 w 21600"/>
                <a:gd name="T7" fmla="*/ 20 h 21600"/>
                <a:gd name="T8" fmla="*/ 21 w 21600"/>
                <a:gd name="T9" fmla="*/ 21 h 21600"/>
                <a:gd name="T10" fmla="*/ 22 w 21600"/>
                <a:gd name="T11" fmla="*/ 22 h 21600"/>
                <a:gd name="T12" fmla="*/ 40 w 21600"/>
                <a:gd name="T13" fmla="*/ 21 h 21600"/>
                <a:gd name="T14" fmla="*/ 41 w 21600"/>
                <a:gd name="T15" fmla="*/ 20 h 21600"/>
                <a:gd name="T16" fmla="*/ 54 w 21600"/>
                <a:gd name="T17" fmla="*/ 17 h 21600"/>
                <a:gd name="T18" fmla="*/ 49 w 21600"/>
                <a:gd name="T19" fmla="*/ 12 h 21600"/>
                <a:gd name="T20" fmla="*/ 58 w 21600"/>
                <a:gd name="T21" fmla="*/ 10 h 21600"/>
                <a:gd name="T22" fmla="*/ 61 w 21600"/>
                <a:gd name="T23" fmla="*/ 8 h 21600"/>
                <a:gd name="T24" fmla="*/ 55 w 21600"/>
                <a:gd name="T25" fmla="*/ 3 h 21600"/>
                <a:gd name="T26" fmla="*/ 55 w 21600"/>
                <a:gd name="T27" fmla="*/ 2 h 21600"/>
                <a:gd name="T28" fmla="*/ 42 w 21600"/>
                <a:gd name="T29" fmla="*/ 0 h 21600"/>
                <a:gd name="T30" fmla="*/ 41 w 21600"/>
                <a:gd name="T31" fmla="*/ 1 h 21600"/>
                <a:gd name="T32" fmla="*/ 31 w 21600"/>
                <a:gd name="T33" fmla="*/ 1 h 21600"/>
                <a:gd name="T34" fmla="*/ 30 w 21600"/>
                <a:gd name="T35" fmla="*/ 1 h 21600"/>
                <a:gd name="T36" fmla="*/ 20 w 21600"/>
                <a:gd name="T37" fmla="*/ 3 h 21600"/>
                <a:gd name="T38" fmla="*/ 18 w 21600"/>
                <a:gd name="T39" fmla="*/ 2 h 21600"/>
                <a:gd name="T40" fmla="*/ 3 w 21600"/>
                <a:gd name="T41" fmla="*/ 7 h 21600"/>
                <a:gd name="T42" fmla="*/ 3 w 21600"/>
                <a:gd name="T43" fmla="*/ 8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600" h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307"/>
                  </a:moveTo>
                  <a:cubicBezTo>
                    <a:pt x="19218" y="14526"/>
                    <a:pt x="18528" y="12895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8" name="Rectangle 53"/>
            <p:cNvSpPr>
              <a:spLocks/>
            </p:cNvSpPr>
            <p:nvPr/>
          </p:nvSpPr>
          <p:spPr bwMode="auto">
            <a:xfrm>
              <a:off x="171" y="123"/>
              <a:ext cx="816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72334" bIns="38100"/>
            <a:lstStyle/>
            <a:p>
              <a:pPr marL="1588" algn="ctr"/>
              <a:r>
                <a:rPr lang="sr-Latn-RS" sz="1200" b="1" dirty="0" smtClean="0">
                  <a:latin typeface="Tahoma" pitchFamily="34" charset="0"/>
                  <a:cs typeface="Tahoma" pitchFamily="34" charset="0"/>
                  <a:sym typeface="Tahoma" pitchFamily="34" charset="0"/>
                </a:rPr>
                <a:t>Obogaćuje sistem mogućnostima samoučenja</a:t>
              </a:r>
              <a:endParaRPr lang="en-US" sz="1200" b="1" dirty="0">
                <a:latin typeface="Tahoma" pitchFamily="34" charset="0"/>
                <a:cs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6872" name="Group 61"/>
          <p:cNvGrpSpPr>
            <a:grpSpLocks/>
          </p:cNvGrpSpPr>
          <p:nvPr/>
        </p:nvGrpSpPr>
        <p:grpSpPr bwMode="auto">
          <a:xfrm>
            <a:off x="227013" y="5278438"/>
            <a:ext cx="2528887" cy="1222375"/>
            <a:chOff x="0" y="0"/>
            <a:chExt cx="1592" cy="770"/>
          </a:xfrm>
        </p:grpSpPr>
        <p:sp>
          <p:nvSpPr>
            <p:cNvPr id="36887" name="AutoShape 55"/>
            <p:cNvSpPr>
              <a:spLocks/>
            </p:cNvSpPr>
            <p:nvPr/>
          </p:nvSpPr>
          <p:spPr bwMode="auto">
            <a:xfrm>
              <a:off x="0" y="2"/>
              <a:ext cx="1487" cy="768"/>
            </a:xfrm>
            <a:custGeom>
              <a:avLst/>
              <a:gdLst>
                <a:gd name="T0" fmla="*/ 9 w 21264"/>
                <a:gd name="T1" fmla="*/ 9 h 20623"/>
                <a:gd name="T2" fmla="*/ 0 w 21264"/>
                <a:gd name="T3" fmla="*/ 14 h 20623"/>
                <a:gd name="T4" fmla="*/ 5 w 21264"/>
                <a:gd name="T5" fmla="*/ 17 h 20623"/>
                <a:gd name="T6" fmla="*/ 5 w 21264"/>
                <a:gd name="T7" fmla="*/ 17 h 20623"/>
                <a:gd name="T8" fmla="*/ 6 w 21264"/>
                <a:gd name="T9" fmla="*/ 22 h 20623"/>
                <a:gd name="T10" fmla="*/ 14 w 21264"/>
                <a:gd name="T11" fmla="*/ 23 h 20623"/>
                <a:gd name="T12" fmla="*/ 14 w 21264"/>
                <a:gd name="T13" fmla="*/ 23 h 20623"/>
                <a:gd name="T14" fmla="*/ 39 w 21264"/>
                <a:gd name="T15" fmla="*/ 26 h 20623"/>
                <a:gd name="T16" fmla="*/ 40 w 21264"/>
                <a:gd name="T17" fmla="*/ 26 h 20623"/>
                <a:gd name="T18" fmla="*/ 40 w 21264"/>
                <a:gd name="T19" fmla="*/ 26 h 20623"/>
                <a:gd name="T20" fmla="*/ 62 w 21264"/>
                <a:gd name="T21" fmla="*/ 28 h 20623"/>
                <a:gd name="T22" fmla="*/ 69 w 21264"/>
                <a:gd name="T23" fmla="*/ 24 h 20623"/>
                <a:gd name="T24" fmla="*/ 69 w 21264"/>
                <a:gd name="T25" fmla="*/ 24 h 20623"/>
                <a:gd name="T26" fmla="*/ 88 w 21264"/>
                <a:gd name="T27" fmla="*/ 23 h 20623"/>
                <a:gd name="T28" fmla="*/ 90 w 21264"/>
                <a:gd name="T29" fmla="*/ 20 h 20623"/>
                <a:gd name="T30" fmla="*/ 90 w 21264"/>
                <a:gd name="T31" fmla="*/ 20 h 20623"/>
                <a:gd name="T32" fmla="*/ 104 w 21264"/>
                <a:gd name="T33" fmla="*/ 13 h 20623"/>
                <a:gd name="T34" fmla="*/ 101 w 21264"/>
                <a:gd name="T35" fmla="*/ 10 h 20623"/>
                <a:gd name="T36" fmla="*/ 101 w 21264"/>
                <a:gd name="T37" fmla="*/ 10 h 20623"/>
                <a:gd name="T38" fmla="*/ 94 w 21264"/>
                <a:gd name="T39" fmla="*/ 4 h 20623"/>
                <a:gd name="T40" fmla="*/ 92 w 21264"/>
                <a:gd name="T41" fmla="*/ 4 h 20623"/>
                <a:gd name="T42" fmla="*/ 92 w 21264"/>
                <a:gd name="T43" fmla="*/ 4 h 20623"/>
                <a:gd name="T44" fmla="*/ 79 w 21264"/>
                <a:gd name="T45" fmla="*/ 0 h 20623"/>
                <a:gd name="T46" fmla="*/ 72 w 21264"/>
                <a:gd name="T47" fmla="*/ 2 h 20623"/>
                <a:gd name="T48" fmla="*/ 72 w 21264"/>
                <a:gd name="T49" fmla="*/ 2 h 20623"/>
                <a:gd name="T50" fmla="*/ 57 w 21264"/>
                <a:gd name="T51" fmla="*/ 1 h 20623"/>
                <a:gd name="T52" fmla="*/ 54 w 21264"/>
                <a:gd name="T53" fmla="*/ 2 h 20623"/>
                <a:gd name="T54" fmla="*/ 54 w 21264"/>
                <a:gd name="T55" fmla="*/ 2 h 20623"/>
                <a:gd name="T56" fmla="*/ 36 w 21264"/>
                <a:gd name="T57" fmla="*/ 2 h 20623"/>
                <a:gd name="T58" fmla="*/ 34 w 21264"/>
                <a:gd name="T59" fmla="*/ 3 h 20623"/>
                <a:gd name="T60" fmla="*/ 34 w 21264"/>
                <a:gd name="T61" fmla="*/ 3 h 20623"/>
                <a:gd name="T62" fmla="*/ 11 w 21264"/>
                <a:gd name="T63" fmla="*/ 6 h 20623"/>
                <a:gd name="T64" fmla="*/ 9 w 21264"/>
                <a:gd name="T65" fmla="*/ 10 h 20623"/>
                <a:gd name="T66" fmla="*/ 9 w 21264"/>
                <a:gd name="T67" fmla="*/ 9 h 20623"/>
                <a:gd name="T68" fmla="*/ 9 w 21264"/>
                <a:gd name="T69" fmla="*/ 9 h 206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1264" h="20623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2" y="15737"/>
                    <a:pt x="18401" y="15059"/>
                    <a:pt x="18406" y="1436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lnTo>
                    <a:pt x="1919" y="6857"/>
                  </a:lnTo>
                  <a:close/>
                  <a:moveTo>
                    <a:pt x="1919" y="6857"/>
                  </a:moveTo>
                </a:path>
              </a:pathLst>
            </a:custGeom>
            <a:gradFill rotWithShape="0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8" name="AutoShape 56"/>
            <p:cNvSpPr>
              <a:spLocks/>
            </p:cNvSpPr>
            <p:nvPr/>
          </p:nvSpPr>
          <p:spPr bwMode="auto">
            <a:xfrm>
              <a:off x="1241" y="41"/>
              <a:ext cx="248" cy="12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1 h 21600"/>
                <a:gd name="T6" fmla="*/ 3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9" name="AutoShape 57"/>
            <p:cNvSpPr>
              <a:spLocks/>
            </p:cNvSpPr>
            <p:nvPr/>
          </p:nvSpPr>
          <p:spPr bwMode="auto">
            <a:xfrm>
              <a:off x="1406" y="6"/>
              <a:ext cx="165" cy="85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0" name="AutoShape 58"/>
            <p:cNvSpPr>
              <a:spLocks/>
            </p:cNvSpPr>
            <p:nvPr/>
          </p:nvSpPr>
          <p:spPr bwMode="auto">
            <a:xfrm>
              <a:off x="1509" y="0"/>
              <a:ext cx="83" cy="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FFCC99"/>
                </a:gs>
                <a:gs pos="50000">
                  <a:srgbClr val="FFFFFF"/>
                </a:gs>
                <a:gs pos="100000">
                  <a:srgbClr val="FFCC99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1" name="AutoShape 59"/>
            <p:cNvSpPr>
              <a:spLocks/>
            </p:cNvSpPr>
            <p:nvPr/>
          </p:nvSpPr>
          <p:spPr bwMode="auto">
            <a:xfrm>
              <a:off x="74" y="43"/>
              <a:ext cx="1365" cy="654"/>
            </a:xfrm>
            <a:custGeom>
              <a:avLst/>
              <a:gdLst>
                <a:gd name="T0" fmla="*/ 0 w 21600"/>
                <a:gd name="T1" fmla="*/ 12 h 21600"/>
                <a:gd name="T2" fmla="*/ 5 w 21600"/>
                <a:gd name="T3" fmla="*/ 13 h 21600"/>
                <a:gd name="T4" fmla="*/ 8 w 21600"/>
                <a:gd name="T5" fmla="*/ 18 h 21600"/>
                <a:gd name="T6" fmla="*/ 10 w 21600"/>
                <a:gd name="T7" fmla="*/ 18 h 21600"/>
                <a:gd name="T8" fmla="*/ 30 w 21600"/>
                <a:gd name="T9" fmla="*/ 19 h 21600"/>
                <a:gd name="T10" fmla="*/ 31 w 21600"/>
                <a:gd name="T11" fmla="*/ 20 h 21600"/>
                <a:gd name="T12" fmla="*/ 57 w 21600"/>
                <a:gd name="T13" fmla="*/ 18 h 21600"/>
                <a:gd name="T14" fmla="*/ 58 w 21600"/>
                <a:gd name="T15" fmla="*/ 17 h 21600"/>
                <a:gd name="T16" fmla="*/ 77 w 21600"/>
                <a:gd name="T17" fmla="*/ 15 h 21600"/>
                <a:gd name="T18" fmla="*/ 70 w 21600"/>
                <a:gd name="T19" fmla="*/ 11 h 21600"/>
                <a:gd name="T20" fmla="*/ 83 w 21600"/>
                <a:gd name="T21" fmla="*/ 8 h 21600"/>
                <a:gd name="T22" fmla="*/ 86 w 21600"/>
                <a:gd name="T23" fmla="*/ 7 h 21600"/>
                <a:gd name="T24" fmla="*/ 79 w 21600"/>
                <a:gd name="T25" fmla="*/ 2 h 21600"/>
                <a:gd name="T26" fmla="*/ 79 w 21600"/>
                <a:gd name="T27" fmla="*/ 2 h 21600"/>
                <a:gd name="T28" fmla="*/ 60 w 21600"/>
                <a:gd name="T29" fmla="*/ 0 h 21600"/>
                <a:gd name="T30" fmla="*/ 59 w 21600"/>
                <a:gd name="T31" fmla="*/ 1 h 21600"/>
                <a:gd name="T32" fmla="*/ 44 w 21600"/>
                <a:gd name="T33" fmla="*/ 1 h 21600"/>
                <a:gd name="T34" fmla="*/ 43 w 21600"/>
                <a:gd name="T35" fmla="*/ 1 h 21600"/>
                <a:gd name="T36" fmla="*/ 29 w 21600"/>
                <a:gd name="T37" fmla="*/ 2 h 21600"/>
                <a:gd name="T38" fmla="*/ 26 w 21600"/>
                <a:gd name="T39" fmla="*/ 2 h 21600"/>
                <a:gd name="T40" fmla="*/ 4 w 21600"/>
                <a:gd name="T41" fmla="*/ 6 h 21600"/>
                <a:gd name="T42" fmla="*/ 4 w 21600"/>
                <a:gd name="T43" fmla="*/ 7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600" h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307"/>
                  </a:moveTo>
                  <a:cubicBezTo>
                    <a:pt x="19218" y="14526"/>
                    <a:pt x="18528" y="12895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92" name="Rectangle 60"/>
            <p:cNvSpPr>
              <a:spLocks/>
            </p:cNvSpPr>
            <p:nvPr/>
          </p:nvSpPr>
          <p:spPr bwMode="auto">
            <a:xfrm>
              <a:off x="203" y="118"/>
              <a:ext cx="976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72334" bIns="38100"/>
            <a:lstStyle/>
            <a:p>
              <a:pPr marL="1588" algn="ctr"/>
              <a:r>
                <a:rPr lang="sr-Latn-RS" sz="1200" b="1" dirty="0" smtClean="0">
                  <a:latin typeface="Tahoma" pitchFamily="34" charset="0"/>
                  <a:cs typeface="Tahoma" pitchFamily="34" charset="0"/>
                  <a:sym typeface="Tahoma" pitchFamily="34" charset="0"/>
                </a:rPr>
                <a:t>Obezbeđuje objašnjenja postupka rezonovanja</a:t>
              </a:r>
              <a:endParaRPr lang="en-US" sz="1200" b="1" dirty="0">
                <a:latin typeface="Tahoma" pitchFamily="34" charset="0"/>
                <a:cs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6873" name="Group 68"/>
          <p:cNvGrpSpPr>
            <a:grpSpLocks/>
          </p:cNvGrpSpPr>
          <p:nvPr/>
        </p:nvGrpSpPr>
        <p:grpSpPr bwMode="auto">
          <a:xfrm>
            <a:off x="239713" y="1281113"/>
            <a:ext cx="4572000" cy="1543050"/>
            <a:chOff x="0" y="0"/>
            <a:chExt cx="2879" cy="971"/>
          </a:xfrm>
        </p:grpSpPr>
        <p:sp>
          <p:nvSpPr>
            <p:cNvPr id="36881" name="AutoShape 62"/>
            <p:cNvSpPr>
              <a:spLocks/>
            </p:cNvSpPr>
            <p:nvPr/>
          </p:nvSpPr>
          <p:spPr bwMode="auto">
            <a:xfrm>
              <a:off x="0" y="0"/>
              <a:ext cx="2879" cy="767"/>
            </a:xfrm>
            <a:custGeom>
              <a:avLst/>
              <a:gdLst>
                <a:gd name="T0" fmla="*/ 35 w 21264"/>
                <a:gd name="T1" fmla="*/ 9 h 20623"/>
                <a:gd name="T2" fmla="*/ 0 w 21264"/>
                <a:gd name="T3" fmla="*/ 14 h 20623"/>
                <a:gd name="T4" fmla="*/ 19 w 21264"/>
                <a:gd name="T5" fmla="*/ 17 h 20623"/>
                <a:gd name="T6" fmla="*/ 19 w 21264"/>
                <a:gd name="T7" fmla="*/ 17 h 20623"/>
                <a:gd name="T8" fmla="*/ 21 w 21264"/>
                <a:gd name="T9" fmla="*/ 22 h 20623"/>
                <a:gd name="T10" fmla="*/ 53 w 21264"/>
                <a:gd name="T11" fmla="*/ 23 h 20623"/>
                <a:gd name="T12" fmla="*/ 52 w 21264"/>
                <a:gd name="T13" fmla="*/ 23 h 20623"/>
                <a:gd name="T14" fmla="*/ 147 w 21264"/>
                <a:gd name="T15" fmla="*/ 26 h 20623"/>
                <a:gd name="T16" fmla="*/ 149 w 21264"/>
                <a:gd name="T17" fmla="*/ 26 h 20623"/>
                <a:gd name="T18" fmla="*/ 149 w 21264"/>
                <a:gd name="T19" fmla="*/ 26 h 20623"/>
                <a:gd name="T20" fmla="*/ 233 w 21264"/>
                <a:gd name="T21" fmla="*/ 27 h 20623"/>
                <a:gd name="T22" fmla="*/ 258 w 21264"/>
                <a:gd name="T23" fmla="*/ 24 h 20623"/>
                <a:gd name="T24" fmla="*/ 258 w 21264"/>
                <a:gd name="T25" fmla="*/ 24 h 20623"/>
                <a:gd name="T26" fmla="*/ 330 w 21264"/>
                <a:gd name="T27" fmla="*/ 23 h 20623"/>
                <a:gd name="T28" fmla="*/ 337 w 21264"/>
                <a:gd name="T29" fmla="*/ 20 h 20623"/>
                <a:gd name="T30" fmla="*/ 337 w 21264"/>
                <a:gd name="T31" fmla="*/ 20 h 20623"/>
                <a:gd name="T32" fmla="*/ 389 w 21264"/>
                <a:gd name="T33" fmla="*/ 13 h 20623"/>
                <a:gd name="T34" fmla="*/ 377 w 21264"/>
                <a:gd name="T35" fmla="*/ 10 h 20623"/>
                <a:gd name="T36" fmla="*/ 377 w 21264"/>
                <a:gd name="T37" fmla="*/ 10 h 20623"/>
                <a:gd name="T38" fmla="*/ 352 w 21264"/>
                <a:gd name="T39" fmla="*/ 4 h 20623"/>
                <a:gd name="T40" fmla="*/ 345 w 21264"/>
                <a:gd name="T41" fmla="*/ 4 h 20623"/>
                <a:gd name="T42" fmla="*/ 346 w 21264"/>
                <a:gd name="T43" fmla="*/ 4 h 20623"/>
                <a:gd name="T44" fmla="*/ 295 w 21264"/>
                <a:gd name="T45" fmla="*/ 0 h 20623"/>
                <a:gd name="T46" fmla="*/ 269 w 21264"/>
                <a:gd name="T47" fmla="*/ 2 h 20623"/>
                <a:gd name="T48" fmla="*/ 269 w 21264"/>
                <a:gd name="T49" fmla="*/ 2 h 20623"/>
                <a:gd name="T50" fmla="*/ 214 w 21264"/>
                <a:gd name="T51" fmla="*/ 1 h 20623"/>
                <a:gd name="T52" fmla="*/ 203 w 21264"/>
                <a:gd name="T53" fmla="*/ 2 h 20623"/>
                <a:gd name="T54" fmla="*/ 203 w 21264"/>
                <a:gd name="T55" fmla="*/ 2 h 20623"/>
                <a:gd name="T56" fmla="*/ 135 w 21264"/>
                <a:gd name="T57" fmla="*/ 2 h 20623"/>
                <a:gd name="T58" fmla="*/ 126 w 21264"/>
                <a:gd name="T59" fmla="*/ 3 h 20623"/>
                <a:gd name="T60" fmla="*/ 126 w 21264"/>
                <a:gd name="T61" fmla="*/ 3 h 20623"/>
                <a:gd name="T62" fmla="*/ 43 w 21264"/>
                <a:gd name="T63" fmla="*/ 6 h 20623"/>
                <a:gd name="T64" fmla="*/ 35 w 21264"/>
                <a:gd name="T65" fmla="*/ 9 h 20623"/>
                <a:gd name="T66" fmla="*/ 35 w 21264"/>
                <a:gd name="T67" fmla="*/ 9 h 20623"/>
                <a:gd name="T68" fmla="*/ 35 w 21264"/>
                <a:gd name="T69" fmla="*/ 9 h 206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1264" h="20623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2" y="15737"/>
                    <a:pt x="18401" y="15059"/>
                    <a:pt x="18406" y="1436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lnTo>
                    <a:pt x="1919" y="6857"/>
                  </a:lnTo>
                  <a:close/>
                  <a:moveTo>
                    <a:pt x="1919" y="6857"/>
                  </a:moveTo>
                </a:path>
              </a:pathLst>
            </a:custGeom>
            <a:gradFill rotWithShape="0">
              <a:gsLst>
                <a:gs pos="0">
                  <a:srgbClr val="CCFF66"/>
                </a:gs>
                <a:gs pos="50000">
                  <a:srgbClr val="FFFFFF"/>
                </a:gs>
                <a:gs pos="100000">
                  <a:srgbClr val="CC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2" name="AutoShape 63"/>
            <p:cNvSpPr>
              <a:spLocks/>
            </p:cNvSpPr>
            <p:nvPr/>
          </p:nvSpPr>
          <p:spPr bwMode="auto">
            <a:xfrm>
              <a:off x="1526" y="745"/>
              <a:ext cx="480" cy="128"/>
            </a:xfrm>
            <a:custGeom>
              <a:avLst/>
              <a:gdLst>
                <a:gd name="T0" fmla="*/ 5 w 21600"/>
                <a:gd name="T1" fmla="*/ 0 h 21600"/>
                <a:gd name="T2" fmla="*/ 0 w 21600"/>
                <a:gd name="T3" fmla="*/ 0 h 21600"/>
                <a:gd name="T4" fmla="*/ 5 w 21600"/>
                <a:gd name="T5" fmla="*/ 1 h 21600"/>
                <a:gd name="T6" fmla="*/ 11 w 21600"/>
                <a:gd name="T7" fmla="*/ 0 h 21600"/>
                <a:gd name="T8" fmla="*/ 5 w 21600"/>
                <a:gd name="T9" fmla="*/ 0 h 21600"/>
                <a:gd name="T10" fmla="*/ 5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CCFF66"/>
                </a:gs>
                <a:gs pos="50000">
                  <a:srgbClr val="FFFFFF"/>
                </a:gs>
                <a:gs pos="100000">
                  <a:srgbClr val="CC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3" name="AutoShape 64"/>
            <p:cNvSpPr>
              <a:spLocks/>
            </p:cNvSpPr>
            <p:nvPr/>
          </p:nvSpPr>
          <p:spPr bwMode="auto">
            <a:xfrm>
              <a:off x="1676" y="858"/>
              <a:ext cx="320" cy="85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0 h 21600"/>
                <a:gd name="T4" fmla="*/ 2 w 21600"/>
                <a:gd name="T5" fmla="*/ 0 h 21600"/>
                <a:gd name="T6" fmla="*/ 5 w 21600"/>
                <a:gd name="T7" fmla="*/ 0 h 21600"/>
                <a:gd name="T8" fmla="*/ 2 w 21600"/>
                <a:gd name="T9" fmla="*/ 0 h 21600"/>
                <a:gd name="T10" fmla="*/ 2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CCFF66"/>
                </a:gs>
                <a:gs pos="50000">
                  <a:srgbClr val="FFFFFF"/>
                </a:gs>
                <a:gs pos="100000">
                  <a:srgbClr val="CC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4" name="AutoShape 65"/>
            <p:cNvSpPr>
              <a:spLocks/>
            </p:cNvSpPr>
            <p:nvPr/>
          </p:nvSpPr>
          <p:spPr bwMode="auto">
            <a:xfrm>
              <a:off x="1794" y="928"/>
              <a:ext cx="160" cy="43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1 w 21600"/>
                <a:gd name="T5" fmla="*/ 0 h 21600"/>
                <a:gd name="T6" fmla="*/ 1 w 21600"/>
                <a:gd name="T7" fmla="*/ 0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CCFF66"/>
                </a:gs>
                <a:gs pos="50000">
                  <a:srgbClr val="FFFFFF"/>
                </a:gs>
                <a:gs pos="100000">
                  <a:srgbClr val="CCFF66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5" name="AutoShape 66"/>
            <p:cNvSpPr>
              <a:spLocks/>
            </p:cNvSpPr>
            <p:nvPr/>
          </p:nvSpPr>
          <p:spPr bwMode="auto">
            <a:xfrm>
              <a:off x="143" y="41"/>
              <a:ext cx="2642" cy="654"/>
            </a:xfrm>
            <a:custGeom>
              <a:avLst/>
              <a:gdLst>
                <a:gd name="T0" fmla="*/ 0 w 21600"/>
                <a:gd name="T1" fmla="*/ 12 h 21600"/>
                <a:gd name="T2" fmla="*/ 21 w 21600"/>
                <a:gd name="T3" fmla="*/ 13 h 21600"/>
                <a:gd name="T4" fmla="*/ 30 w 21600"/>
                <a:gd name="T5" fmla="*/ 18 h 21600"/>
                <a:gd name="T6" fmla="*/ 39 w 21600"/>
                <a:gd name="T7" fmla="*/ 18 h 21600"/>
                <a:gd name="T8" fmla="*/ 111 w 21600"/>
                <a:gd name="T9" fmla="*/ 19 h 21600"/>
                <a:gd name="T10" fmla="*/ 117 w 21600"/>
                <a:gd name="T11" fmla="*/ 20 h 21600"/>
                <a:gd name="T12" fmla="*/ 215 w 21600"/>
                <a:gd name="T13" fmla="*/ 18 h 21600"/>
                <a:gd name="T14" fmla="*/ 217 w 21600"/>
                <a:gd name="T15" fmla="*/ 17 h 21600"/>
                <a:gd name="T16" fmla="*/ 287 w 21600"/>
                <a:gd name="T17" fmla="*/ 15 h 21600"/>
                <a:gd name="T18" fmla="*/ 261 w 21600"/>
                <a:gd name="T19" fmla="*/ 11 h 21600"/>
                <a:gd name="T20" fmla="*/ 311 w 21600"/>
                <a:gd name="T21" fmla="*/ 8 h 21600"/>
                <a:gd name="T22" fmla="*/ 323 w 21600"/>
                <a:gd name="T23" fmla="*/ 7 h 21600"/>
                <a:gd name="T24" fmla="*/ 295 w 21600"/>
                <a:gd name="T25" fmla="*/ 2 h 21600"/>
                <a:gd name="T26" fmla="*/ 295 w 21600"/>
                <a:gd name="T27" fmla="*/ 2 h 21600"/>
                <a:gd name="T28" fmla="*/ 226 w 21600"/>
                <a:gd name="T29" fmla="*/ 0 h 21600"/>
                <a:gd name="T30" fmla="*/ 220 w 21600"/>
                <a:gd name="T31" fmla="*/ 1 h 21600"/>
                <a:gd name="T32" fmla="*/ 165 w 21600"/>
                <a:gd name="T33" fmla="*/ 1 h 21600"/>
                <a:gd name="T34" fmla="*/ 163 w 21600"/>
                <a:gd name="T35" fmla="*/ 1 h 21600"/>
                <a:gd name="T36" fmla="*/ 107 w 21600"/>
                <a:gd name="T37" fmla="*/ 2 h 21600"/>
                <a:gd name="T38" fmla="*/ 97 w 21600"/>
                <a:gd name="T39" fmla="*/ 2 h 21600"/>
                <a:gd name="T40" fmla="*/ 14 w 21600"/>
                <a:gd name="T41" fmla="*/ 6 h 21600"/>
                <a:gd name="T42" fmla="*/ 16 w 21600"/>
                <a:gd name="T43" fmla="*/ 7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600" h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307"/>
                  </a:moveTo>
                  <a:cubicBezTo>
                    <a:pt x="19218" y="14526"/>
                    <a:pt x="18528" y="12895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6" name="Rectangle 67"/>
            <p:cNvSpPr>
              <a:spLocks/>
            </p:cNvSpPr>
            <p:nvPr/>
          </p:nvSpPr>
          <p:spPr bwMode="auto">
            <a:xfrm>
              <a:off x="397" y="116"/>
              <a:ext cx="188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72334" bIns="38100"/>
            <a:lstStyle/>
            <a:p>
              <a:pPr marL="1588" algn="ctr"/>
              <a:r>
                <a:rPr lang="sr-Latn-RS" sz="1000" b="1" dirty="0" smtClean="0">
                  <a:latin typeface="Tahoma" pitchFamily="34" charset="0"/>
                  <a:cs typeface="Tahoma" pitchFamily="34" charset="0"/>
                  <a:sym typeface="Tahoma" pitchFamily="34" charset="0"/>
                </a:rPr>
                <a:t>Baza znanja je repozitorijum domenskog znanja i meta znanja</a:t>
              </a:r>
              <a:r>
                <a:rPr lang="en-US" sz="1000" b="1" dirty="0" smtClean="0">
                  <a:latin typeface="Tahoma" pitchFamily="34" charset="0"/>
                  <a:cs typeface="Tahoma" pitchFamily="34" charset="0"/>
                  <a:sym typeface="Tahoma" pitchFamily="34" charset="0"/>
                </a:rPr>
                <a:t>. </a:t>
              </a:r>
              <a:endParaRPr lang="en-US" sz="1000" b="1" dirty="0">
                <a:latin typeface="Tahoma" pitchFamily="34" charset="0"/>
                <a:cs typeface="Tahoma" pitchFamily="34" charset="0"/>
                <a:sym typeface="Tahoma" pitchFamily="34" charset="0"/>
              </a:endParaRPr>
            </a:p>
            <a:p>
              <a:pPr marL="1588" algn="ctr"/>
              <a:endParaRPr lang="en-US" sz="600" b="1" dirty="0">
                <a:latin typeface="Tahoma" pitchFamily="34" charset="0"/>
                <a:ea typeface="Lucida Grande" charset="0"/>
                <a:cs typeface="Lucida Grande" charset="0"/>
                <a:sym typeface="Tahoma" pitchFamily="34" charset="0"/>
              </a:endParaRPr>
            </a:p>
            <a:p>
              <a:pPr marL="1588" algn="ctr"/>
              <a:r>
                <a:rPr lang="sr-Latn-RS" sz="1000" b="1" dirty="0" smtClean="0">
                  <a:latin typeface="Tahoma" pitchFamily="34" charset="0"/>
                  <a:cs typeface="Tahoma" pitchFamily="34" charset="0"/>
                  <a:sym typeface="Tahoma" pitchFamily="34" charset="0"/>
                </a:rPr>
                <a:t>Modul za zaključivanje je softverski program koji zaključuje na osnovu znanja u bazi znanja</a:t>
              </a:r>
            </a:p>
            <a:p>
              <a:pPr marL="1588" algn="ctr"/>
              <a:r>
                <a:rPr lang="en-US" sz="1000" b="1" dirty="0" smtClean="0">
                  <a:latin typeface="Tahoma" pitchFamily="34" charset="0"/>
                  <a:cs typeface="Tahoma" pitchFamily="34" charset="0"/>
                  <a:sym typeface="Tahoma" pitchFamily="34" charset="0"/>
                </a:rPr>
                <a:t> </a:t>
              </a:r>
              <a:endParaRPr lang="en-US" sz="1000" b="1" dirty="0">
                <a:latin typeface="Tahoma" pitchFamily="34" charset="0"/>
                <a:cs typeface="Tahoma" pitchFamily="34" charset="0"/>
                <a:sym typeface="Tahoma" pitchFamily="34" charset="0"/>
              </a:endParaRPr>
            </a:p>
          </p:txBody>
        </p:sp>
      </p:grpSp>
      <p:grpSp>
        <p:nvGrpSpPr>
          <p:cNvPr id="36874" name="Group 75"/>
          <p:cNvGrpSpPr>
            <a:grpSpLocks/>
          </p:cNvGrpSpPr>
          <p:nvPr/>
        </p:nvGrpSpPr>
        <p:grpSpPr bwMode="auto">
          <a:xfrm>
            <a:off x="5691188" y="4672013"/>
            <a:ext cx="3197225" cy="1600200"/>
            <a:chOff x="0" y="0"/>
            <a:chExt cx="2014" cy="1007"/>
          </a:xfrm>
        </p:grpSpPr>
        <p:sp>
          <p:nvSpPr>
            <p:cNvPr id="36875" name="AutoShape 69"/>
            <p:cNvSpPr>
              <a:spLocks/>
            </p:cNvSpPr>
            <p:nvPr/>
          </p:nvSpPr>
          <p:spPr bwMode="auto">
            <a:xfrm>
              <a:off x="766" y="0"/>
              <a:ext cx="1248" cy="1007"/>
            </a:xfrm>
            <a:custGeom>
              <a:avLst/>
              <a:gdLst>
                <a:gd name="T0" fmla="*/ 7 w 21264"/>
                <a:gd name="T1" fmla="*/ 16 h 20623"/>
                <a:gd name="T2" fmla="*/ 0 w 21264"/>
                <a:gd name="T3" fmla="*/ 24 h 20623"/>
                <a:gd name="T4" fmla="*/ 4 w 21264"/>
                <a:gd name="T5" fmla="*/ 29 h 20623"/>
                <a:gd name="T6" fmla="*/ 4 w 21264"/>
                <a:gd name="T7" fmla="*/ 29 h 20623"/>
                <a:gd name="T8" fmla="*/ 4 w 21264"/>
                <a:gd name="T9" fmla="*/ 38 h 20623"/>
                <a:gd name="T10" fmla="*/ 10 w 21264"/>
                <a:gd name="T11" fmla="*/ 40 h 20623"/>
                <a:gd name="T12" fmla="*/ 10 w 21264"/>
                <a:gd name="T13" fmla="*/ 40 h 20623"/>
                <a:gd name="T14" fmla="*/ 28 w 21264"/>
                <a:gd name="T15" fmla="*/ 45 h 20623"/>
                <a:gd name="T16" fmla="*/ 28 w 21264"/>
                <a:gd name="T17" fmla="*/ 44 h 20623"/>
                <a:gd name="T18" fmla="*/ 28 w 21264"/>
                <a:gd name="T19" fmla="*/ 45 h 20623"/>
                <a:gd name="T20" fmla="*/ 44 w 21264"/>
                <a:gd name="T21" fmla="*/ 47 h 20623"/>
                <a:gd name="T22" fmla="*/ 48 w 21264"/>
                <a:gd name="T23" fmla="*/ 42 h 20623"/>
                <a:gd name="T24" fmla="*/ 48 w 21264"/>
                <a:gd name="T25" fmla="*/ 42 h 20623"/>
                <a:gd name="T26" fmla="*/ 62 w 21264"/>
                <a:gd name="T27" fmla="*/ 39 h 20623"/>
                <a:gd name="T28" fmla="*/ 63 w 21264"/>
                <a:gd name="T29" fmla="*/ 34 h 20623"/>
                <a:gd name="T30" fmla="*/ 63 w 21264"/>
                <a:gd name="T31" fmla="*/ 34 h 20623"/>
                <a:gd name="T32" fmla="*/ 73 w 21264"/>
                <a:gd name="T33" fmla="*/ 22 h 20623"/>
                <a:gd name="T34" fmla="*/ 71 w 21264"/>
                <a:gd name="T35" fmla="*/ 17 h 20623"/>
                <a:gd name="T36" fmla="*/ 71 w 21264"/>
                <a:gd name="T37" fmla="*/ 17 h 20623"/>
                <a:gd name="T38" fmla="*/ 66 w 21264"/>
                <a:gd name="T39" fmla="*/ 7 h 20623"/>
                <a:gd name="T40" fmla="*/ 65 w 21264"/>
                <a:gd name="T41" fmla="*/ 6 h 20623"/>
                <a:gd name="T42" fmla="*/ 65 w 21264"/>
                <a:gd name="T43" fmla="*/ 6 h 20623"/>
                <a:gd name="T44" fmla="*/ 55 w 21264"/>
                <a:gd name="T45" fmla="*/ 0 h 20623"/>
                <a:gd name="T46" fmla="*/ 51 w 21264"/>
                <a:gd name="T47" fmla="*/ 3 h 20623"/>
                <a:gd name="T48" fmla="*/ 51 w 21264"/>
                <a:gd name="T49" fmla="*/ 3 h 20623"/>
                <a:gd name="T50" fmla="*/ 40 w 21264"/>
                <a:gd name="T51" fmla="*/ 1 h 20623"/>
                <a:gd name="T52" fmla="*/ 38 w 21264"/>
                <a:gd name="T53" fmla="*/ 4 h 20623"/>
                <a:gd name="T54" fmla="*/ 38 w 21264"/>
                <a:gd name="T55" fmla="*/ 4 h 20623"/>
                <a:gd name="T56" fmla="*/ 25 w 21264"/>
                <a:gd name="T57" fmla="*/ 4 h 20623"/>
                <a:gd name="T58" fmla="*/ 24 w 21264"/>
                <a:gd name="T59" fmla="*/ 6 h 20623"/>
                <a:gd name="T60" fmla="*/ 24 w 21264"/>
                <a:gd name="T61" fmla="*/ 6 h 20623"/>
                <a:gd name="T62" fmla="*/ 8 w 21264"/>
                <a:gd name="T63" fmla="*/ 10 h 20623"/>
                <a:gd name="T64" fmla="*/ 7 w 21264"/>
                <a:gd name="T65" fmla="*/ 16 h 20623"/>
                <a:gd name="T66" fmla="*/ 7 w 21264"/>
                <a:gd name="T67" fmla="*/ 16 h 20623"/>
                <a:gd name="T68" fmla="*/ 7 w 21264"/>
                <a:gd name="T69" fmla="*/ 16 h 206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1264" h="20623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2" y="15737"/>
                    <a:pt x="18401" y="15059"/>
                    <a:pt x="18406" y="1436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lnTo>
                    <a:pt x="1919" y="6857"/>
                  </a:lnTo>
                  <a:close/>
                  <a:moveTo>
                    <a:pt x="1919" y="6857"/>
                  </a:moveTo>
                </a:path>
              </a:pathLst>
            </a:custGeom>
            <a:gradFill rotWithShape="0">
              <a:gsLst>
                <a:gs pos="0">
                  <a:srgbClr val="66FFCC"/>
                </a:gs>
                <a:gs pos="50000">
                  <a:srgbClr val="FFFFFF"/>
                </a:gs>
                <a:gs pos="100000">
                  <a:srgbClr val="66FFCC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6" name="AutoShape 70"/>
            <p:cNvSpPr>
              <a:spLocks/>
            </p:cNvSpPr>
            <p:nvPr/>
          </p:nvSpPr>
          <p:spPr bwMode="auto">
            <a:xfrm>
              <a:off x="465" y="177"/>
              <a:ext cx="208" cy="168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1 h 21600"/>
                <a:gd name="T4" fmla="*/ 1 w 21600"/>
                <a:gd name="T5" fmla="*/ 1 h 21600"/>
                <a:gd name="T6" fmla="*/ 2 w 21600"/>
                <a:gd name="T7" fmla="*/ 1 h 21600"/>
                <a:gd name="T8" fmla="*/ 1 w 21600"/>
                <a:gd name="T9" fmla="*/ 0 h 21600"/>
                <a:gd name="T10" fmla="*/ 1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66FFCC"/>
                </a:gs>
                <a:gs pos="50000">
                  <a:srgbClr val="FFFFFF"/>
                </a:gs>
                <a:gs pos="100000">
                  <a:srgbClr val="66FFCC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7" name="AutoShape 71"/>
            <p:cNvSpPr>
              <a:spLocks/>
            </p:cNvSpPr>
            <p:nvPr/>
          </p:nvSpPr>
          <p:spPr bwMode="auto">
            <a:xfrm>
              <a:off x="200" y="116"/>
              <a:ext cx="138" cy="1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1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66FFCC"/>
                </a:gs>
                <a:gs pos="50000">
                  <a:srgbClr val="FFFFFF"/>
                </a:gs>
                <a:gs pos="100000">
                  <a:srgbClr val="66FFCC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8" name="AutoShape 72"/>
            <p:cNvSpPr>
              <a:spLocks/>
            </p:cNvSpPr>
            <p:nvPr/>
          </p:nvSpPr>
          <p:spPr bwMode="auto">
            <a:xfrm>
              <a:off x="0" y="75"/>
              <a:ext cx="69" cy="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66FFCC"/>
                </a:gs>
                <a:gs pos="50000">
                  <a:srgbClr val="FFFFFF"/>
                </a:gs>
                <a:gs pos="100000">
                  <a:srgbClr val="66FFCC"/>
                </a:gs>
              </a:gsLst>
              <a:lin ang="18900000" scaled="1"/>
            </a:gradFill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79" name="AutoShape 73"/>
            <p:cNvSpPr>
              <a:spLocks/>
            </p:cNvSpPr>
            <p:nvPr/>
          </p:nvSpPr>
          <p:spPr bwMode="auto">
            <a:xfrm>
              <a:off x="828" y="54"/>
              <a:ext cx="1145" cy="858"/>
            </a:xfrm>
            <a:custGeom>
              <a:avLst/>
              <a:gdLst>
                <a:gd name="T0" fmla="*/ 0 w 21600"/>
                <a:gd name="T1" fmla="*/ 21 h 21600"/>
                <a:gd name="T2" fmla="*/ 4 w 21600"/>
                <a:gd name="T3" fmla="*/ 22 h 21600"/>
                <a:gd name="T4" fmla="*/ 6 w 21600"/>
                <a:gd name="T5" fmla="*/ 31 h 21600"/>
                <a:gd name="T6" fmla="*/ 7 w 21600"/>
                <a:gd name="T7" fmla="*/ 30 h 21600"/>
                <a:gd name="T8" fmla="*/ 21 w 21600"/>
                <a:gd name="T9" fmla="*/ 32 h 21600"/>
                <a:gd name="T10" fmla="*/ 22 w 21600"/>
                <a:gd name="T11" fmla="*/ 34 h 21600"/>
                <a:gd name="T12" fmla="*/ 40 w 21600"/>
                <a:gd name="T13" fmla="*/ 32 h 21600"/>
                <a:gd name="T14" fmla="*/ 41 w 21600"/>
                <a:gd name="T15" fmla="*/ 30 h 21600"/>
                <a:gd name="T16" fmla="*/ 54 w 21600"/>
                <a:gd name="T17" fmla="*/ 26 h 21600"/>
                <a:gd name="T18" fmla="*/ 49 w 21600"/>
                <a:gd name="T19" fmla="*/ 19 h 21600"/>
                <a:gd name="T20" fmla="*/ 58 w 21600"/>
                <a:gd name="T21" fmla="*/ 15 h 21600"/>
                <a:gd name="T22" fmla="*/ 61 w 21600"/>
                <a:gd name="T23" fmla="*/ 12 h 21600"/>
                <a:gd name="T24" fmla="*/ 56 w 21600"/>
                <a:gd name="T25" fmla="*/ 4 h 21600"/>
                <a:gd name="T26" fmla="*/ 55 w 21600"/>
                <a:gd name="T27" fmla="*/ 3 h 21600"/>
                <a:gd name="T28" fmla="*/ 42 w 21600"/>
                <a:gd name="T29" fmla="*/ 0 h 21600"/>
                <a:gd name="T30" fmla="*/ 41 w 21600"/>
                <a:gd name="T31" fmla="*/ 2 h 21600"/>
                <a:gd name="T32" fmla="*/ 31 w 21600"/>
                <a:gd name="T33" fmla="*/ 1 h 21600"/>
                <a:gd name="T34" fmla="*/ 31 w 21600"/>
                <a:gd name="T35" fmla="*/ 2 h 21600"/>
                <a:gd name="T36" fmla="*/ 20 w 21600"/>
                <a:gd name="T37" fmla="*/ 4 h 21600"/>
                <a:gd name="T38" fmla="*/ 18 w 21600"/>
                <a:gd name="T39" fmla="*/ 3 h 21600"/>
                <a:gd name="T40" fmla="*/ 3 w 21600"/>
                <a:gd name="T41" fmla="*/ 11 h 21600"/>
                <a:gd name="T42" fmla="*/ 3 w 21600"/>
                <a:gd name="T43" fmla="*/ 12 h 216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1600" h="2160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307"/>
                  </a:moveTo>
                  <a:cubicBezTo>
                    <a:pt x="19218" y="14526"/>
                    <a:pt x="18528" y="12895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80" name="Rectangle 74"/>
            <p:cNvSpPr>
              <a:spLocks/>
            </p:cNvSpPr>
            <p:nvPr/>
          </p:nvSpPr>
          <p:spPr bwMode="auto">
            <a:xfrm>
              <a:off x="938" y="152"/>
              <a:ext cx="816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8100" tIns="38100" rIns="72334" bIns="38100"/>
            <a:lstStyle/>
            <a:p>
              <a:pPr marL="1588" algn="ctr"/>
              <a:r>
                <a:rPr lang="sr-Latn-RS" sz="1200" b="1" dirty="0" smtClean="0">
                  <a:latin typeface="Tahoma" pitchFamily="34" charset="0"/>
                  <a:cs typeface="Tahoma" pitchFamily="34" charset="0"/>
                  <a:sym typeface="Tahoma" pitchFamily="34" charset="0"/>
                </a:rPr>
                <a:t>Interfejs koji omogućuje korisnicima da rade u jeziku koji razumeju</a:t>
              </a:r>
              <a:endParaRPr lang="en-US" sz="1200" b="1" dirty="0">
                <a:latin typeface="Tahoma" pitchFamily="34" charset="0"/>
                <a:cs typeface="Tahoma" pitchFamily="34" charset="0"/>
                <a:sym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9551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ED6A2295-B978-470E-8E1E-EDF79AB8509A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1203" name="Rectangle 4"/>
          <p:cNvSpPr>
            <a:spLocks/>
          </p:cNvSpPr>
          <p:nvPr/>
        </p:nvSpPr>
        <p:spPr bwMode="auto">
          <a:xfrm>
            <a:off x="3068638" y="6553200"/>
            <a:ext cx="2984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6EB7D7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© Franz J. Kurfess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Detalji strukture SBZ</a:t>
            </a:r>
            <a:endParaRPr lang="en-US" dirty="0" smtClean="0"/>
          </a:p>
        </p:txBody>
      </p:sp>
      <p:sp>
        <p:nvSpPr>
          <p:cNvPr id="51205" name="Rectangle 6"/>
          <p:cNvSpPr>
            <a:spLocks/>
          </p:cNvSpPr>
          <p:nvPr/>
        </p:nvSpPr>
        <p:spPr bwMode="auto">
          <a:xfrm>
            <a:off x="228600" y="1219200"/>
            <a:ext cx="8839200" cy="5181600"/>
          </a:xfrm>
          <a:prstGeom prst="rect">
            <a:avLst/>
          </a:prstGeom>
          <a:solidFill>
            <a:srgbClr val="FCFEB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5105400" y="1524000"/>
            <a:ext cx="3733800" cy="1295400"/>
            <a:chOff x="0" y="0"/>
            <a:chExt cx="2352" cy="816"/>
          </a:xfrm>
        </p:grpSpPr>
        <p:sp>
          <p:nvSpPr>
            <p:cNvPr id="51234" name="Rectangle 7"/>
            <p:cNvSpPr>
              <a:spLocks/>
            </p:cNvSpPr>
            <p:nvPr/>
          </p:nvSpPr>
          <p:spPr bwMode="auto">
            <a:xfrm>
              <a:off x="0" y="0"/>
              <a:ext cx="2352" cy="816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5" name="Rectangle 8"/>
            <p:cNvSpPr>
              <a:spLocks/>
            </p:cNvSpPr>
            <p:nvPr/>
          </p:nvSpPr>
          <p:spPr bwMode="auto">
            <a:xfrm>
              <a:off x="641" y="292"/>
              <a:ext cx="10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Baza znanja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1207" name="Group 12"/>
          <p:cNvGrpSpPr>
            <a:grpSpLocks/>
          </p:cNvGrpSpPr>
          <p:nvPr/>
        </p:nvGrpSpPr>
        <p:grpSpPr bwMode="auto">
          <a:xfrm>
            <a:off x="5105400" y="3200400"/>
            <a:ext cx="3733800" cy="1295400"/>
            <a:chOff x="0" y="0"/>
            <a:chExt cx="2352" cy="816"/>
          </a:xfrm>
        </p:grpSpPr>
        <p:sp>
          <p:nvSpPr>
            <p:cNvPr id="51232" name="Rectangle 10"/>
            <p:cNvSpPr>
              <a:spLocks/>
            </p:cNvSpPr>
            <p:nvPr/>
          </p:nvSpPr>
          <p:spPr bwMode="auto">
            <a:xfrm>
              <a:off x="0" y="0"/>
              <a:ext cx="2352" cy="8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3" name="Rectangle 11"/>
            <p:cNvSpPr>
              <a:spLocks/>
            </p:cNvSpPr>
            <p:nvPr/>
          </p:nvSpPr>
          <p:spPr bwMode="auto">
            <a:xfrm>
              <a:off x="188" y="176"/>
              <a:ext cx="110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 </a:t>
              </a:r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Modul za </a:t>
              </a:r>
            </a:p>
            <a:p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zaključivanje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sp>
        <p:nvSpPr>
          <p:cNvPr id="51208" name="AutoShape 13"/>
          <p:cNvSpPr>
            <a:spLocks/>
          </p:cNvSpPr>
          <p:nvPr/>
        </p:nvSpPr>
        <p:spPr bwMode="auto">
          <a:xfrm rot="5400000">
            <a:off x="6553201" y="2589212"/>
            <a:ext cx="838200" cy="8413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AFD00"/>
          </a:solidFill>
          <a:ln w="12700">
            <a:solidFill>
              <a:srgbClr val="FAFD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1209" name="Group 16"/>
          <p:cNvGrpSpPr>
            <a:grpSpLocks/>
          </p:cNvGrpSpPr>
          <p:nvPr/>
        </p:nvGrpSpPr>
        <p:grpSpPr bwMode="auto">
          <a:xfrm>
            <a:off x="5105400" y="4876800"/>
            <a:ext cx="3733800" cy="1295400"/>
            <a:chOff x="0" y="0"/>
            <a:chExt cx="2352" cy="816"/>
          </a:xfrm>
        </p:grpSpPr>
        <p:sp>
          <p:nvSpPr>
            <p:cNvPr id="51230" name="Rectangle 14"/>
            <p:cNvSpPr>
              <a:spLocks/>
            </p:cNvSpPr>
            <p:nvPr/>
          </p:nvSpPr>
          <p:spPr bwMode="auto">
            <a:xfrm>
              <a:off x="0" y="0"/>
              <a:ext cx="2352" cy="816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31" name="Rectangle 15"/>
            <p:cNvSpPr>
              <a:spLocks/>
            </p:cNvSpPr>
            <p:nvPr/>
          </p:nvSpPr>
          <p:spPr bwMode="auto">
            <a:xfrm>
              <a:off x="462" y="292"/>
              <a:ext cx="142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Radna memorija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sp>
        <p:nvSpPr>
          <p:cNvPr id="51210" name="AutoShape 17"/>
          <p:cNvSpPr>
            <a:spLocks/>
          </p:cNvSpPr>
          <p:nvPr/>
        </p:nvSpPr>
        <p:spPr bwMode="auto">
          <a:xfrm rot="5400000">
            <a:off x="6630988" y="4265612"/>
            <a:ext cx="838200" cy="84137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FAFD00"/>
          </a:solidFill>
          <a:ln w="12700">
            <a:solidFill>
              <a:srgbClr val="FAFD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1211" name="Group 20"/>
          <p:cNvGrpSpPr>
            <a:grpSpLocks/>
          </p:cNvGrpSpPr>
          <p:nvPr/>
        </p:nvGrpSpPr>
        <p:grpSpPr bwMode="auto">
          <a:xfrm rot="-5400000">
            <a:off x="-1257300" y="3238500"/>
            <a:ext cx="4648200" cy="1219200"/>
            <a:chOff x="0" y="0"/>
            <a:chExt cx="2928" cy="768"/>
          </a:xfrm>
        </p:grpSpPr>
        <p:sp>
          <p:nvSpPr>
            <p:cNvPr id="51228" name="Rectangle 18"/>
            <p:cNvSpPr>
              <a:spLocks/>
            </p:cNvSpPr>
            <p:nvPr/>
          </p:nvSpPr>
          <p:spPr bwMode="auto">
            <a:xfrm rot="5400000">
              <a:off x="1080" y="-1080"/>
              <a:ext cx="768" cy="2928"/>
            </a:xfrm>
            <a:prstGeom prst="rect">
              <a:avLst/>
            </a:prstGeom>
            <a:solidFill>
              <a:srgbClr val="FFE95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9" name="Rectangle 19"/>
            <p:cNvSpPr>
              <a:spLocks/>
            </p:cNvSpPr>
            <p:nvPr/>
          </p:nvSpPr>
          <p:spPr bwMode="auto">
            <a:xfrm>
              <a:off x="739" y="263"/>
              <a:ext cx="15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Korisnički interfejs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1212" name="Group 27"/>
          <p:cNvGrpSpPr>
            <a:grpSpLocks/>
          </p:cNvGrpSpPr>
          <p:nvPr/>
        </p:nvGrpSpPr>
        <p:grpSpPr bwMode="auto">
          <a:xfrm>
            <a:off x="2266950" y="2057400"/>
            <a:ext cx="2209800" cy="3581400"/>
            <a:chOff x="0" y="0"/>
            <a:chExt cx="1392" cy="2256"/>
          </a:xfrm>
        </p:grpSpPr>
        <p:grpSp>
          <p:nvGrpSpPr>
            <p:cNvPr id="51222" name="Group 23"/>
            <p:cNvGrpSpPr>
              <a:grpSpLocks/>
            </p:cNvGrpSpPr>
            <p:nvPr/>
          </p:nvGrpSpPr>
          <p:grpSpPr bwMode="auto">
            <a:xfrm>
              <a:off x="0" y="0"/>
              <a:ext cx="1392" cy="912"/>
              <a:chOff x="0" y="0"/>
              <a:chExt cx="1392" cy="912"/>
            </a:xfrm>
          </p:grpSpPr>
          <p:sp>
            <p:nvSpPr>
              <p:cNvPr id="51226" name="Rectangle 21"/>
              <p:cNvSpPr>
                <a:spLocks/>
              </p:cNvSpPr>
              <p:nvPr/>
            </p:nvSpPr>
            <p:spPr bwMode="auto">
              <a:xfrm>
                <a:off x="0" y="0"/>
                <a:ext cx="1392" cy="912"/>
              </a:xfrm>
              <a:prstGeom prst="rect">
                <a:avLst/>
              </a:prstGeom>
              <a:solidFill>
                <a:srgbClr val="62D6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227" name="Rectangle 22"/>
              <p:cNvSpPr>
                <a:spLocks/>
              </p:cNvSpPr>
              <p:nvPr/>
            </p:nvSpPr>
            <p:spPr bwMode="auto">
              <a:xfrm>
                <a:off x="0" y="84"/>
                <a:ext cx="1392" cy="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sr-Latn-RS" sz="2400">
                    <a:solidFill>
                      <a:srgbClr val="00025A"/>
                    </a:solidFill>
                    <a:latin typeface="News Gothic MT" charset="0"/>
                    <a:ea typeface="News Gothic MT" charset="0"/>
                    <a:cs typeface="News Gothic MT" charset="0"/>
                    <a:sym typeface="News Gothic MT" charset="0"/>
                  </a:rPr>
                  <a:t>Modul za prikupljanje znanja</a:t>
                </a:r>
                <a:endPara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endParaRPr>
              </a:p>
            </p:txBody>
          </p:sp>
        </p:grpSp>
        <p:grpSp>
          <p:nvGrpSpPr>
            <p:cNvPr id="51223" name="Group 26"/>
            <p:cNvGrpSpPr>
              <a:grpSpLocks/>
            </p:cNvGrpSpPr>
            <p:nvPr/>
          </p:nvGrpSpPr>
          <p:grpSpPr bwMode="auto">
            <a:xfrm>
              <a:off x="0" y="1344"/>
              <a:ext cx="1392" cy="912"/>
              <a:chOff x="0" y="0"/>
              <a:chExt cx="1392" cy="912"/>
            </a:xfrm>
          </p:grpSpPr>
          <p:sp>
            <p:nvSpPr>
              <p:cNvPr id="51224" name="Rectangle 24"/>
              <p:cNvSpPr>
                <a:spLocks/>
              </p:cNvSpPr>
              <p:nvPr/>
            </p:nvSpPr>
            <p:spPr bwMode="auto">
              <a:xfrm>
                <a:off x="0" y="0"/>
                <a:ext cx="1392" cy="912"/>
              </a:xfrm>
              <a:prstGeom prst="rect">
                <a:avLst/>
              </a:prstGeom>
              <a:solidFill>
                <a:srgbClr val="FF33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51225" name="Rectangle 25"/>
              <p:cNvSpPr>
                <a:spLocks/>
              </p:cNvSpPr>
              <p:nvPr/>
            </p:nvSpPr>
            <p:spPr bwMode="auto">
              <a:xfrm>
                <a:off x="0" y="200"/>
                <a:ext cx="1392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ctr"/>
                <a:r>
                  <a:rPr lang="sr-Latn-RS" sz="2400">
                    <a:solidFill>
                      <a:srgbClr val="00025A"/>
                    </a:solidFill>
                    <a:latin typeface="News Gothic MT" charset="0"/>
                    <a:ea typeface="News Gothic MT" charset="0"/>
                    <a:cs typeface="News Gothic MT" charset="0"/>
                    <a:sym typeface="News Gothic MT" charset="0"/>
                  </a:rPr>
                  <a:t>Modul za obrazlaganje</a:t>
                </a:r>
                <a:endPara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endParaRPr>
              </a:p>
            </p:txBody>
          </p:sp>
        </p:grpSp>
      </p:grpSp>
      <p:grpSp>
        <p:nvGrpSpPr>
          <p:cNvPr id="51213" name="Group 30"/>
          <p:cNvGrpSpPr>
            <a:grpSpLocks/>
          </p:cNvGrpSpPr>
          <p:nvPr/>
        </p:nvGrpSpPr>
        <p:grpSpPr bwMode="auto">
          <a:xfrm>
            <a:off x="7467600" y="3390900"/>
            <a:ext cx="1219200" cy="914400"/>
            <a:chOff x="0" y="0"/>
            <a:chExt cx="768" cy="576"/>
          </a:xfrm>
        </p:grpSpPr>
        <p:sp>
          <p:nvSpPr>
            <p:cNvPr id="51220" name="Rectangle 28"/>
            <p:cNvSpPr>
              <a:spLocks/>
            </p:cNvSpPr>
            <p:nvPr/>
          </p:nvSpPr>
          <p:spPr bwMode="auto">
            <a:xfrm>
              <a:off x="0" y="0"/>
              <a:ext cx="768" cy="576"/>
            </a:xfrm>
            <a:prstGeom prst="rect">
              <a:avLst/>
            </a:prstGeom>
            <a:solidFill>
              <a:srgbClr val="FF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1" name="Rectangle 29"/>
            <p:cNvSpPr>
              <a:spLocks/>
            </p:cNvSpPr>
            <p:nvPr/>
          </p:nvSpPr>
          <p:spPr bwMode="auto">
            <a:xfrm>
              <a:off x="19" y="148"/>
              <a:ext cx="72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Agenda</a:t>
              </a:r>
            </a:p>
          </p:txBody>
        </p:sp>
      </p:grpSp>
      <p:grpSp>
        <p:nvGrpSpPr>
          <p:cNvPr id="51214" name="Group 33"/>
          <p:cNvGrpSpPr>
            <a:grpSpLocks/>
          </p:cNvGrpSpPr>
          <p:nvPr/>
        </p:nvGrpSpPr>
        <p:grpSpPr bwMode="auto">
          <a:xfrm>
            <a:off x="4117975" y="2911475"/>
            <a:ext cx="1285875" cy="1873250"/>
            <a:chOff x="0" y="0"/>
            <a:chExt cx="809" cy="1179"/>
          </a:xfrm>
        </p:grpSpPr>
        <p:sp>
          <p:nvSpPr>
            <p:cNvPr id="51218" name="AutoShape 31"/>
            <p:cNvSpPr>
              <a:spLocks/>
            </p:cNvSpPr>
            <p:nvPr/>
          </p:nvSpPr>
          <p:spPr bwMode="auto">
            <a:xfrm rot="2039999">
              <a:off x="-3" y="207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9" name="AutoShape 32"/>
            <p:cNvSpPr>
              <a:spLocks/>
            </p:cNvSpPr>
            <p:nvPr/>
          </p:nvSpPr>
          <p:spPr bwMode="auto">
            <a:xfrm rot="19560000" flipH="1">
              <a:off x="-3" y="733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51215" name="Group 36"/>
          <p:cNvGrpSpPr>
            <a:grpSpLocks/>
          </p:cNvGrpSpPr>
          <p:nvPr/>
        </p:nvGrpSpPr>
        <p:grpSpPr bwMode="auto">
          <a:xfrm flipH="1">
            <a:off x="1298575" y="2946400"/>
            <a:ext cx="1285875" cy="1873250"/>
            <a:chOff x="0" y="0"/>
            <a:chExt cx="809" cy="1179"/>
          </a:xfrm>
        </p:grpSpPr>
        <p:sp>
          <p:nvSpPr>
            <p:cNvPr id="51216" name="AutoShape 34"/>
            <p:cNvSpPr>
              <a:spLocks/>
            </p:cNvSpPr>
            <p:nvPr/>
          </p:nvSpPr>
          <p:spPr bwMode="auto">
            <a:xfrm rot="2039999">
              <a:off x="-3" y="207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17" name="AutoShape 35"/>
            <p:cNvSpPr>
              <a:spLocks/>
            </p:cNvSpPr>
            <p:nvPr/>
          </p:nvSpPr>
          <p:spPr bwMode="auto">
            <a:xfrm rot="19560000" flipH="1">
              <a:off x="-3" y="733"/>
              <a:ext cx="815" cy="238"/>
            </a:xfrm>
            <a:prstGeom prst="leftRightArrow">
              <a:avLst>
                <a:gd name="adj1" fmla="val 50000"/>
                <a:gd name="adj2" fmla="val 68487"/>
              </a:avLst>
            </a:prstGeom>
            <a:solidFill>
              <a:srgbClr val="FAFD00"/>
            </a:solidFill>
            <a:ln w="12700">
              <a:solidFill>
                <a:srgbClr val="FAFD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9786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F12E38C3-60B9-4D90-8D04-BA1E64E149B8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dirty="0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Elementi SBZ</a:t>
            </a:r>
            <a:endParaRPr lang="en-US" dirty="0" smtClean="0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Baza znanja</a:t>
            </a:r>
            <a:endParaRPr lang="en-US" dirty="0" smtClean="0"/>
          </a:p>
          <a:p>
            <a:r>
              <a:rPr lang="sr-Latn-RS" dirty="0" smtClean="0"/>
              <a:t>Modul za zaključivanje</a:t>
            </a:r>
            <a:endParaRPr lang="en-US" dirty="0" smtClean="0"/>
          </a:p>
          <a:p>
            <a:r>
              <a:rPr lang="sr-Latn-RS" dirty="0" smtClean="0"/>
              <a:t>Radna memorija</a:t>
            </a:r>
            <a:endParaRPr lang="en-US" dirty="0" smtClean="0"/>
          </a:p>
          <a:p>
            <a:r>
              <a:rPr lang="sr-Latn-RS" dirty="0" smtClean="0"/>
              <a:t>A</a:t>
            </a:r>
            <a:r>
              <a:rPr lang="en-US" dirty="0" err="1" smtClean="0"/>
              <a:t>genda</a:t>
            </a:r>
            <a:endParaRPr lang="en-US" dirty="0" smtClean="0"/>
          </a:p>
          <a:p>
            <a:r>
              <a:rPr lang="sr-Latn-RS" dirty="0" smtClean="0"/>
              <a:t>Modul za obrazlaganje rezonovanja</a:t>
            </a:r>
            <a:endParaRPr lang="en-US" dirty="0" smtClean="0"/>
          </a:p>
          <a:p>
            <a:r>
              <a:rPr lang="sr-Latn-RS" dirty="0" smtClean="0"/>
              <a:t>Modul za prikupljanje znanja</a:t>
            </a:r>
            <a:endParaRPr lang="en-US" dirty="0" smtClean="0"/>
          </a:p>
          <a:p>
            <a:r>
              <a:rPr lang="sr-Latn-RS" dirty="0" smtClean="0"/>
              <a:t>Korisnički interfejs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1940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F74E57B-00A7-4D86-8B4C-D4CFD488076B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</a:t>
            </a:r>
            <a:r>
              <a:rPr lang="sr-Latn-RS" dirty="0" smtClean="0"/>
              <a:t> bazirani na pravilima</a:t>
            </a:r>
            <a:endParaRPr lang="en-US" dirty="0" smtClean="0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sr-Latn-RS" sz="2100" dirty="0" smtClean="0"/>
              <a:t>Znanje se predstavlja u obliku </a:t>
            </a:r>
            <a:r>
              <a:rPr lang="en-US" sz="2100" dirty="0" smtClean="0"/>
              <a:t>IF … THEN </a:t>
            </a:r>
            <a:r>
              <a:rPr lang="sr-Latn-RS" sz="2100" dirty="0" smtClean="0"/>
              <a:t>pravila</a:t>
            </a:r>
            <a:endParaRPr lang="en-US" sz="2100" dirty="0" smtClean="0"/>
          </a:p>
          <a:p>
            <a:pPr marL="685800" lvl="1">
              <a:spcBef>
                <a:spcPts val="588"/>
              </a:spcBef>
            </a:pPr>
            <a:r>
              <a:rPr lang="sr-Latn-RS" sz="1900" dirty="0" smtClean="0"/>
              <a:t>Ova pravila se mogu napisati i u obliku produkcionih pravila</a:t>
            </a:r>
            <a:endParaRPr lang="en-US" sz="1900" dirty="0" smtClean="0"/>
          </a:p>
          <a:p>
            <a:pPr>
              <a:spcBef>
                <a:spcPts val="1950"/>
              </a:spcBef>
            </a:pPr>
            <a:r>
              <a:rPr lang="sr-Latn-RS" sz="2100" dirty="0" smtClean="0"/>
              <a:t>Modul za zaključivanje određuje pravilo/pravila čiji su preduslovi (IF deo) zadovoljeni</a:t>
            </a:r>
            <a:endParaRPr lang="en-US" sz="2100" dirty="0" smtClean="0"/>
          </a:p>
          <a:p>
            <a:pPr marL="685800" lvl="1">
              <a:spcBef>
                <a:spcPts val="588"/>
              </a:spcBef>
            </a:pPr>
            <a:r>
              <a:rPr lang="sr-Latn-RS" sz="1900" dirty="0" smtClean="0"/>
              <a:t>U zadovoljenom pravilu Leva-strana mora da se slaže sa činjenicama u radnoj memoriji</a:t>
            </a:r>
            <a:endParaRPr lang="en-US" sz="1900" dirty="0" smtClean="0"/>
          </a:p>
          <a:p>
            <a:pPr>
              <a:spcBef>
                <a:spcPts val="1950"/>
              </a:spcBef>
            </a:pPr>
            <a:r>
              <a:rPr lang="sr-Latn-RS" sz="2100" dirty="0" smtClean="0"/>
              <a:t>Zadovoljena pravila se smeštaju u Agendu</a:t>
            </a:r>
            <a:endParaRPr lang="en-US" sz="2100" dirty="0" smtClean="0"/>
          </a:p>
          <a:p>
            <a:pPr>
              <a:spcBef>
                <a:spcPts val="1950"/>
              </a:spcBef>
            </a:pPr>
            <a:r>
              <a:rPr lang="sr-Latn-RS" sz="2100" dirty="0" smtClean="0"/>
              <a:t>Pravila u Agendi se mogu aktivirati</a:t>
            </a:r>
            <a:r>
              <a:rPr lang="en-US" sz="2100" dirty="0" smtClean="0"/>
              <a:t> (</a:t>
            </a:r>
            <a:r>
              <a:rPr lang="sr-Latn-RS" sz="2100" dirty="0" smtClean="0"/>
              <a:t>engl. </a:t>
            </a:r>
            <a:r>
              <a:rPr lang="en-US" sz="2100" dirty="0" smtClean="0"/>
              <a:t>“fired”)</a:t>
            </a:r>
          </a:p>
          <a:p>
            <a:pPr marL="685800" lvl="1">
              <a:spcBef>
                <a:spcPts val="588"/>
              </a:spcBef>
            </a:pPr>
            <a:r>
              <a:rPr lang="sr-Latn-RS" sz="1900" dirty="0" smtClean="0"/>
              <a:t>Aktivirano pravilo može da generiše nove činjenice putem svoje Desne-strane (Akcije)</a:t>
            </a:r>
            <a:endParaRPr lang="en-US" sz="1900" dirty="0" smtClean="0"/>
          </a:p>
          <a:p>
            <a:pPr marL="685800" lvl="1">
              <a:spcBef>
                <a:spcPts val="588"/>
              </a:spcBef>
            </a:pPr>
            <a:r>
              <a:rPr lang="sr-Latn-RS" sz="1900" dirty="0" smtClean="0"/>
              <a:t>Aktivacija jednog pravila može zatim da izazove aktiviranje sekvence drugih pravila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20429768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01F3E7F-A2E7-458A-A934-5D29920258C1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1262063"/>
          </a:xfrm>
        </p:spPr>
        <p:txBody>
          <a:bodyPr/>
          <a:lstStyle/>
          <a:p>
            <a:r>
              <a:rPr lang="sr-Latn-RS" dirty="0" smtClean="0"/>
              <a:t>Primer pravila</a:t>
            </a:r>
            <a:endParaRPr lang="en-US" dirty="0" smtClean="0"/>
          </a:p>
        </p:txBody>
      </p:sp>
      <p:grpSp>
        <p:nvGrpSpPr>
          <p:cNvPr id="48133" name="Group 8"/>
          <p:cNvGrpSpPr>
            <a:grpSpLocks/>
          </p:cNvGrpSpPr>
          <p:nvPr/>
        </p:nvGrpSpPr>
        <p:grpSpPr bwMode="auto">
          <a:xfrm>
            <a:off x="152400" y="4572000"/>
            <a:ext cx="8839200" cy="1905000"/>
            <a:chOff x="0" y="0"/>
            <a:chExt cx="5568" cy="1200"/>
          </a:xfrm>
        </p:grpSpPr>
        <p:sp>
          <p:nvSpPr>
            <p:cNvPr id="48157" name="Rectangle 6"/>
            <p:cNvSpPr>
              <a:spLocks/>
            </p:cNvSpPr>
            <p:nvPr/>
          </p:nvSpPr>
          <p:spPr bwMode="auto">
            <a:xfrm>
              <a:off x="0" y="0"/>
              <a:ext cx="5568" cy="1200"/>
            </a:xfrm>
            <a:prstGeom prst="rect">
              <a:avLst/>
            </a:prstGeom>
            <a:solidFill>
              <a:srgbClr val="FCF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158" name="Rectangle 7"/>
            <p:cNvSpPr>
              <a:spLocks/>
            </p:cNvSpPr>
            <p:nvPr/>
          </p:nvSpPr>
          <p:spPr bwMode="auto">
            <a:xfrm>
              <a:off x="0" y="56"/>
              <a:ext cx="2936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ts val="638"/>
                </a:spcBef>
              </a:pPr>
              <a:r>
                <a:rPr lang="en-US" sz="2800" dirty="0" err="1"/>
                <a:t>Produ</a:t>
              </a:r>
              <a:r>
                <a:rPr lang="sr-Latn-RS" sz="2800" dirty="0"/>
                <a:t>k</a:t>
              </a:r>
              <a:r>
                <a:rPr lang="en-US" sz="2800" dirty="0" err="1"/>
                <a:t>cion</a:t>
              </a:r>
              <a:r>
                <a:rPr lang="sr-Latn-RS" sz="2800" dirty="0"/>
                <a:t>a</a:t>
              </a:r>
              <a:r>
                <a:rPr lang="en-US" sz="2800" dirty="0"/>
                <a:t> </a:t>
              </a:r>
              <a:r>
                <a:rPr lang="sr-Latn-RS" sz="2800" dirty="0"/>
                <a:t>pravila</a:t>
              </a:r>
              <a:endParaRPr lang="en-US" sz="2800" dirty="0"/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the light is red ==&gt; stop</a:t>
              </a:r>
            </a:p>
            <a:p>
              <a:pPr>
                <a:spcBef>
                  <a:spcPts val="538"/>
                </a:spcBef>
              </a:pPr>
              <a:endParaRPr lang="en-US" sz="2400" dirty="0">
                <a:solidFill>
                  <a:srgbClr val="00025A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the light is green ==&gt; go</a:t>
              </a:r>
            </a:p>
          </p:txBody>
        </p:sp>
      </p:grpSp>
      <p:sp>
        <p:nvSpPr>
          <p:cNvPr id="48134" name="Rectangle 9"/>
          <p:cNvSpPr>
            <a:spLocks/>
          </p:cNvSpPr>
          <p:nvPr/>
        </p:nvSpPr>
        <p:spPr bwMode="auto">
          <a:xfrm>
            <a:off x="228600" y="5130800"/>
            <a:ext cx="3048000" cy="381000"/>
          </a:xfrm>
          <a:prstGeom prst="rect">
            <a:avLst/>
          </a:prstGeom>
          <a:noFill/>
          <a:ln w="57150">
            <a:solidFill>
              <a:srgbClr val="C00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5" name="Rectangle 10"/>
          <p:cNvSpPr>
            <a:spLocks/>
          </p:cNvSpPr>
          <p:nvPr/>
        </p:nvSpPr>
        <p:spPr bwMode="auto">
          <a:xfrm>
            <a:off x="3200400" y="4572000"/>
            <a:ext cx="24878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400" dirty="0" smtClean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Uslov</a:t>
            </a:r>
            <a:r>
              <a:rPr lang="en-US" sz="2400" dirty="0" smtClean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 (</a:t>
            </a:r>
            <a:r>
              <a:rPr lang="sr-Latn-RS" sz="2400" dirty="0" smtClean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leva-strana</a:t>
            </a:r>
            <a:r>
              <a:rPr lang="en-US" sz="2400" dirty="0" smtClean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)</a:t>
            </a:r>
            <a:endParaRPr lang="en-US" sz="2400" dirty="0">
              <a:solidFill>
                <a:srgbClr val="C000C0"/>
              </a:solidFill>
              <a:latin typeface="Times New Roman Bold" charset="0"/>
              <a:cs typeface="Times New Roman Bold" charset="0"/>
              <a:sym typeface="Times New Roman Bold" charset="0"/>
            </a:endParaRPr>
          </a:p>
        </p:txBody>
      </p:sp>
      <p:sp>
        <p:nvSpPr>
          <p:cNvPr id="48136" name="Rectangle 11"/>
          <p:cNvSpPr>
            <a:spLocks/>
          </p:cNvSpPr>
          <p:nvPr/>
        </p:nvSpPr>
        <p:spPr bwMode="auto">
          <a:xfrm>
            <a:off x="5181600" y="5410200"/>
            <a:ext cx="197650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400" dirty="0" smtClean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Akcija</a:t>
            </a:r>
            <a:r>
              <a:rPr lang="en-US" sz="2400" dirty="0" smtClean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 </a:t>
            </a:r>
            <a:endParaRPr lang="en-US" sz="2400" dirty="0">
              <a:solidFill>
                <a:srgbClr val="184B81"/>
              </a:solidFill>
              <a:latin typeface="Times New Roman Bold" charset="0"/>
              <a:cs typeface="Times New Roman Bold" charset="0"/>
              <a:sym typeface="Times New Roman Bold" charset="0"/>
            </a:endParaRPr>
          </a:p>
          <a:p>
            <a:r>
              <a:rPr lang="en-US" sz="2400" dirty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 </a:t>
            </a:r>
            <a:r>
              <a:rPr lang="en-US" sz="2400" dirty="0" smtClean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(</a:t>
            </a:r>
            <a:r>
              <a:rPr lang="sr-Latn-RS" sz="2400" dirty="0" smtClean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desna-strana</a:t>
            </a:r>
            <a:r>
              <a:rPr lang="en-US" sz="2400" dirty="0" smtClean="0">
                <a:solidFill>
                  <a:srgbClr val="184B81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)</a:t>
            </a:r>
            <a:endParaRPr lang="en-US" sz="2400" dirty="0">
              <a:solidFill>
                <a:srgbClr val="184B81"/>
              </a:solidFill>
              <a:latin typeface="Times New Roman Bold" charset="0"/>
              <a:cs typeface="Times New Roman Bold" charset="0"/>
              <a:sym typeface="Times New Roman Bold" charset="0"/>
            </a:endParaRPr>
          </a:p>
        </p:txBody>
      </p:sp>
      <p:sp>
        <p:nvSpPr>
          <p:cNvPr id="48137" name="Rectangle 12"/>
          <p:cNvSpPr>
            <a:spLocks/>
          </p:cNvSpPr>
          <p:nvPr/>
        </p:nvSpPr>
        <p:spPr bwMode="auto">
          <a:xfrm>
            <a:off x="3962400" y="5130800"/>
            <a:ext cx="914400" cy="381000"/>
          </a:xfrm>
          <a:prstGeom prst="rect">
            <a:avLst/>
          </a:prstGeom>
          <a:noFill/>
          <a:ln w="57150">
            <a:solidFill>
              <a:srgbClr val="184B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8" name="Rectangle 13"/>
          <p:cNvSpPr>
            <a:spLocks/>
          </p:cNvSpPr>
          <p:nvPr/>
        </p:nvSpPr>
        <p:spPr bwMode="auto">
          <a:xfrm>
            <a:off x="190500" y="5981700"/>
            <a:ext cx="3352800" cy="381000"/>
          </a:xfrm>
          <a:prstGeom prst="rect">
            <a:avLst/>
          </a:prstGeom>
          <a:noFill/>
          <a:ln w="57150">
            <a:solidFill>
              <a:srgbClr val="C00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39" name="Rectangle 14"/>
          <p:cNvSpPr>
            <a:spLocks/>
          </p:cNvSpPr>
          <p:nvPr/>
        </p:nvSpPr>
        <p:spPr bwMode="auto">
          <a:xfrm>
            <a:off x="4292600" y="5994400"/>
            <a:ext cx="685800" cy="381000"/>
          </a:xfrm>
          <a:prstGeom prst="rect">
            <a:avLst/>
          </a:prstGeom>
          <a:noFill/>
          <a:ln w="57150">
            <a:solidFill>
              <a:srgbClr val="184B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0" name="Line 15"/>
          <p:cNvSpPr>
            <a:spLocks noChangeShapeType="1"/>
          </p:cNvSpPr>
          <p:nvPr/>
        </p:nvSpPr>
        <p:spPr bwMode="auto">
          <a:xfrm rot="10800000">
            <a:off x="4953000" y="5257800"/>
            <a:ext cx="762000" cy="228600"/>
          </a:xfrm>
          <a:prstGeom prst="line">
            <a:avLst/>
          </a:prstGeom>
          <a:noFill/>
          <a:ln w="12700">
            <a:solidFill>
              <a:srgbClr val="184B8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1" name="Line 16"/>
          <p:cNvSpPr>
            <a:spLocks noChangeShapeType="1"/>
          </p:cNvSpPr>
          <p:nvPr/>
        </p:nvSpPr>
        <p:spPr bwMode="auto">
          <a:xfrm flipH="1">
            <a:off x="5029200" y="5867400"/>
            <a:ext cx="228600" cy="304800"/>
          </a:xfrm>
          <a:prstGeom prst="line">
            <a:avLst/>
          </a:prstGeom>
          <a:noFill/>
          <a:ln w="12700">
            <a:solidFill>
              <a:srgbClr val="184B8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2" name="Line 17"/>
          <p:cNvSpPr>
            <a:spLocks noChangeShapeType="1"/>
          </p:cNvSpPr>
          <p:nvPr/>
        </p:nvSpPr>
        <p:spPr bwMode="auto">
          <a:xfrm flipH="1">
            <a:off x="3352800" y="4953000"/>
            <a:ext cx="381000" cy="152400"/>
          </a:xfrm>
          <a:prstGeom prst="line">
            <a:avLst/>
          </a:prstGeom>
          <a:noFill/>
          <a:ln w="12700">
            <a:solidFill>
              <a:srgbClr val="C00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8143" name="Group 20"/>
          <p:cNvGrpSpPr>
            <a:grpSpLocks/>
          </p:cNvGrpSpPr>
          <p:nvPr/>
        </p:nvGrpSpPr>
        <p:grpSpPr bwMode="auto">
          <a:xfrm>
            <a:off x="152400" y="914400"/>
            <a:ext cx="8839200" cy="3429000"/>
            <a:chOff x="0" y="0"/>
            <a:chExt cx="5568" cy="2160"/>
          </a:xfrm>
        </p:grpSpPr>
        <p:sp>
          <p:nvSpPr>
            <p:cNvPr id="48155" name="Rectangle 18"/>
            <p:cNvSpPr>
              <a:spLocks/>
            </p:cNvSpPr>
            <p:nvPr/>
          </p:nvSpPr>
          <p:spPr bwMode="auto">
            <a:xfrm>
              <a:off x="0" y="0"/>
              <a:ext cx="5568" cy="2160"/>
            </a:xfrm>
            <a:prstGeom prst="rect">
              <a:avLst/>
            </a:prstGeom>
            <a:solidFill>
              <a:srgbClr val="FCF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156" name="Rectangle 19"/>
            <p:cNvSpPr>
              <a:spLocks/>
            </p:cNvSpPr>
            <p:nvPr/>
          </p:nvSpPr>
          <p:spPr bwMode="auto">
            <a:xfrm>
              <a:off x="0" y="23"/>
              <a:ext cx="3253" cy="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ts val="613"/>
                </a:spcBef>
              </a:pPr>
              <a:endParaRPr lang="en-US" sz="1600">
                <a:latin typeface="News Gothic MT" charset="0"/>
                <a:ea typeface="Lucida Grande" charset="0"/>
                <a:cs typeface="Lucida Grande" charset="0"/>
                <a:sym typeface="News Gothic MT" charset="0"/>
              </a:endParaRPr>
            </a:p>
            <a:p>
              <a:pPr>
                <a:spcBef>
                  <a:spcPts val="613"/>
                </a:spcBef>
              </a:pPr>
              <a:r>
                <a:rPr lang="en-US" sz="2800">
                  <a:latin typeface="Courier New Bold" charset="0"/>
                  <a:cs typeface="Courier New Bold" charset="0"/>
                  <a:sym typeface="Courier New Bold" charset="0"/>
                </a:rPr>
                <a:t>IF … THEN</a:t>
              </a:r>
              <a:r>
                <a:rPr lang="en-US" sz="2800"/>
                <a:t> </a:t>
              </a:r>
              <a:r>
                <a:rPr lang="sr-Latn-RS" sz="2800"/>
                <a:t>pravila</a:t>
              </a:r>
              <a:endParaRPr lang="en-US" sz="2800"/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Rule: Red_Light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IF		the light is red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THEN	stop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Rule: Green_Light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IF		the light is green</a:t>
              </a:r>
            </a:p>
            <a:p>
              <a:pPr>
                <a:spcBef>
                  <a:spcPts val="538"/>
                </a:spcBef>
              </a:pPr>
              <a:r>
                <a:rPr lang="en-US" sz="2400">
                  <a:solidFill>
                    <a:srgbClr val="00025A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  THEN	go</a:t>
              </a:r>
            </a:p>
          </p:txBody>
        </p:sp>
      </p:grpSp>
      <p:sp>
        <p:nvSpPr>
          <p:cNvPr id="48144" name="Rectangle 21"/>
          <p:cNvSpPr>
            <a:spLocks/>
          </p:cNvSpPr>
          <p:nvPr/>
        </p:nvSpPr>
        <p:spPr bwMode="auto">
          <a:xfrm>
            <a:off x="5715000" y="1614488"/>
            <a:ext cx="1752083" cy="738664"/>
          </a:xfrm>
          <a:prstGeom prst="rect">
            <a:avLst/>
          </a:prstGeom>
          <a:solidFill>
            <a:srgbClr val="FCFEB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sr-Latn-RS" sz="2400" dirty="0" smtClean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Uslov</a:t>
            </a:r>
            <a:endParaRPr lang="en-US" sz="2400" dirty="0">
              <a:solidFill>
                <a:srgbClr val="C000C0"/>
              </a:solidFill>
              <a:latin typeface="Times New Roman Bold" charset="0"/>
              <a:cs typeface="Times New Roman Bold" charset="0"/>
              <a:sym typeface="Times New Roman Bold" charset="0"/>
            </a:endParaRPr>
          </a:p>
          <a:p>
            <a:r>
              <a:rPr lang="en-US" sz="2400" dirty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 </a:t>
            </a:r>
            <a:r>
              <a:rPr lang="en-US" sz="2400" dirty="0" smtClean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(</a:t>
            </a:r>
            <a:r>
              <a:rPr lang="sr-Latn-RS" sz="2400" dirty="0" smtClean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leva-strana</a:t>
            </a:r>
            <a:r>
              <a:rPr lang="en-US" sz="2400" dirty="0" smtClean="0">
                <a:solidFill>
                  <a:srgbClr val="C000C0"/>
                </a:solidFill>
                <a:latin typeface="Times New Roman Bold" charset="0"/>
                <a:cs typeface="Times New Roman Bold" charset="0"/>
                <a:sym typeface="Times New Roman Bold" charset="0"/>
              </a:rPr>
              <a:t>)</a:t>
            </a:r>
            <a:endParaRPr lang="en-US" sz="2400" dirty="0">
              <a:solidFill>
                <a:srgbClr val="C000C0"/>
              </a:solidFill>
              <a:latin typeface="Times New Roman Bold" charset="0"/>
              <a:cs typeface="Times New Roman Bold" charset="0"/>
              <a:sym typeface="Times New Roman Bold" charset="0"/>
            </a:endParaRPr>
          </a:p>
        </p:txBody>
      </p:sp>
      <p:sp>
        <p:nvSpPr>
          <p:cNvPr id="48145" name="Rectangle 22"/>
          <p:cNvSpPr>
            <a:spLocks/>
          </p:cNvSpPr>
          <p:nvPr/>
        </p:nvSpPr>
        <p:spPr bwMode="auto">
          <a:xfrm>
            <a:off x="5715000" y="2466975"/>
            <a:ext cx="1976503" cy="1477328"/>
          </a:xfrm>
          <a:prstGeom prst="rect">
            <a:avLst/>
          </a:prstGeom>
          <a:solidFill>
            <a:srgbClr val="FCFEB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 dirty="0">
              <a:solidFill>
                <a:srgbClr val="184B81"/>
              </a:solidFill>
              <a:latin typeface="Times New Roman Bold" charset="0"/>
              <a:cs typeface="Times" charset="0"/>
              <a:sym typeface="Times New Roman Bold" charset="0"/>
            </a:endParaRPr>
          </a:p>
          <a:p>
            <a:endParaRPr lang="en-US" sz="2400" dirty="0">
              <a:solidFill>
                <a:srgbClr val="184B81"/>
              </a:solidFill>
              <a:latin typeface="Times New Roman Bold" charset="0"/>
              <a:cs typeface="Times" charset="0"/>
              <a:sym typeface="Times New Roman Bold" charset="0"/>
            </a:endParaRPr>
          </a:p>
          <a:p>
            <a:r>
              <a:rPr lang="sr-Latn-RS" sz="2400" dirty="0" smtClean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    Akcija</a:t>
            </a:r>
            <a:r>
              <a:rPr lang="en-US" sz="2400" dirty="0" smtClean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 </a:t>
            </a:r>
            <a:endParaRPr lang="en-US" sz="2400" dirty="0">
              <a:solidFill>
                <a:srgbClr val="184B81"/>
              </a:solidFill>
              <a:latin typeface="Times New Roman Bold" charset="0"/>
              <a:cs typeface="Times" charset="0"/>
              <a:sym typeface="Times New Roman Bold" charset="0"/>
            </a:endParaRPr>
          </a:p>
          <a:p>
            <a:r>
              <a:rPr lang="en-US" sz="2400" dirty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 </a:t>
            </a:r>
            <a:r>
              <a:rPr lang="en-US" sz="2400" dirty="0" smtClean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(</a:t>
            </a:r>
            <a:r>
              <a:rPr lang="sr-Latn-RS" sz="2400" dirty="0" smtClean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desna-strana</a:t>
            </a:r>
            <a:r>
              <a:rPr lang="en-US" sz="2400" dirty="0" smtClean="0">
                <a:solidFill>
                  <a:srgbClr val="184B81"/>
                </a:solidFill>
                <a:latin typeface="Times New Roman Bold" charset="0"/>
                <a:cs typeface="Times" charset="0"/>
                <a:sym typeface="Times New Roman Bold" charset="0"/>
              </a:rPr>
              <a:t>)</a:t>
            </a:r>
            <a:endParaRPr lang="en-US" sz="2400" dirty="0">
              <a:solidFill>
                <a:srgbClr val="184B81"/>
              </a:solidFill>
              <a:latin typeface="Times New Roman Bold" charset="0"/>
              <a:cs typeface="Times" charset="0"/>
              <a:sym typeface="Times New Roman Bold" charset="0"/>
            </a:endParaRPr>
          </a:p>
        </p:txBody>
      </p:sp>
      <p:sp>
        <p:nvSpPr>
          <p:cNvPr id="48146" name="Rectangle 23"/>
          <p:cNvSpPr>
            <a:spLocks/>
          </p:cNvSpPr>
          <p:nvPr/>
        </p:nvSpPr>
        <p:spPr bwMode="auto">
          <a:xfrm>
            <a:off x="1981200" y="2260600"/>
            <a:ext cx="3124200" cy="381000"/>
          </a:xfrm>
          <a:prstGeom prst="rect">
            <a:avLst/>
          </a:prstGeom>
          <a:noFill/>
          <a:ln w="57150">
            <a:solidFill>
              <a:srgbClr val="C00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7" name="Rectangle 24"/>
          <p:cNvSpPr>
            <a:spLocks/>
          </p:cNvSpPr>
          <p:nvPr/>
        </p:nvSpPr>
        <p:spPr bwMode="auto">
          <a:xfrm>
            <a:off x="1866900" y="2641600"/>
            <a:ext cx="914400" cy="381000"/>
          </a:xfrm>
          <a:prstGeom prst="rect">
            <a:avLst/>
          </a:prstGeom>
          <a:noFill/>
          <a:ln w="57150">
            <a:solidFill>
              <a:srgbClr val="184B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8" name="Rectangle 25"/>
          <p:cNvSpPr>
            <a:spLocks/>
          </p:cNvSpPr>
          <p:nvPr/>
        </p:nvSpPr>
        <p:spPr bwMode="auto">
          <a:xfrm>
            <a:off x="1968500" y="3479800"/>
            <a:ext cx="3429000" cy="381000"/>
          </a:xfrm>
          <a:prstGeom prst="rect">
            <a:avLst/>
          </a:prstGeom>
          <a:noFill/>
          <a:ln w="57150">
            <a:solidFill>
              <a:srgbClr val="C00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49" name="Rectangle 26"/>
          <p:cNvSpPr>
            <a:spLocks/>
          </p:cNvSpPr>
          <p:nvPr/>
        </p:nvSpPr>
        <p:spPr bwMode="auto">
          <a:xfrm>
            <a:off x="1866900" y="3898900"/>
            <a:ext cx="685800" cy="381000"/>
          </a:xfrm>
          <a:prstGeom prst="rect">
            <a:avLst/>
          </a:prstGeom>
          <a:noFill/>
          <a:ln w="57150">
            <a:solidFill>
              <a:srgbClr val="184B8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0" name="Line 27"/>
          <p:cNvSpPr>
            <a:spLocks noChangeShapeType="1"/>
          </p:cNvSpPr>
          <p:nvPr/>
        </p:nvSpPr>
        <p:spPr bwMode="auto">
          <a:xfrm flipH="1">
            <a:off x="5181600" y="2209800"/>
            <a:ext cx="533400" cy="1588"/>
          </a:xfrm>
          <a:prstGeom prst="line">
            <a:avLst/>
          </a:prstGeom>
          <a:noFill/>
          <a:ln w="12700">
            <a:solidFill>
              <a:srgbClr val="C00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1" name="Line 28"/>
          <p:cNvSpPr>
            <a:spLocks noChangeShapeType="1"/>
          </p:cNvSpPr>
          <p:nvPr/>
        </p:nvSpPr>
        <p:spPr bwMode="auto">
          <a:xfrm flipH="1">
            <a:off x="4305300" y="2362200"/>
            <a:ext cx="1485900" cy="1054100"/>
          </a:xfrm>
          <a:prstGeom prst="line">
            <a:avLst/>
          </a:prstGeom>
          <a:noFill/>
          <a:ln w="12700">
            <a:solidFill>
              <a:srgbClr val="C00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2" name="Line 29"/>
          <p:cNvSpPr>
            <a:spLocks noChangeShapeType="1"/>
          </p:cNvSpPr>
          <p:nvPr/>
        </p:nvSpPr>
        <p:spPr bwMode="auto">
          <a:xfrm flipH="1">
            <a:off x="3276600" y="4953000"/>
            <a:ext cx="609600" cy="990600"/>
          </a:xfrm>
          <a:prstGeom prst="line">
            <a:avLst/>
          </a:prstGeom>
          <a:noFill/>
          <a:ln w="12700">
            <a:solidFill>
              <a:srgbClr val="C00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3" name="Line 30"/>
          <p:cNvSpPr>
            <a:spLocks noChangeShapeType="1"/>
          </p:cNvSpPr>
          <p:nvPr/>
        </p:nvSpPr>
        <p:spPr bwMode="auto">
          <a:xfrm flipH="1">
            <a:off x="2590800" y="3962400"/>
            <a:ext cx="3886200" cy="114300"/>
          </a:xfrm>
          <a:prstGeom prst="line">
            <a:avLst/>
          </a:prstGeom>
          <a:noFill/>
          <a:ln w="12700">
            <a:solidFill>
              <a:srgbClr val="184B8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154" name="Line 31"/>
          <p:cNvSpPr>
            <a:spLocks noChangeShapeType="1"/>
          </p:cNvSpPr>
          <p:nvPr/>
        </p:nvSpPr>
        <p:spPr bwMode="auto">
          <a:xfrm rot="10800000">
            <a:off x="2794000" y="2870200"/>
            <a:ext cx="3683000" cy="482600"/>
          </a:xfrm>
          <a:prstGeom prst="line">
            <a:avLst/>
          </a:prstGeom>
          <a:noFill/>
          <a:ln w="12700">
            <a:solidFill>
              <a:srgbClr val="184B8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477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F7404BBB-5739-41DE-A2E1-10F231613984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sr-Latn-RS" dirty="0" smtClean="0"/>
              <a:t>Primer </a:t>
            </a:r>
            <a:r>
              <a:rPr lang="en-US" dirty="0" smtClean="0"/>
              <a:t>MYCIN </a:t>
            </a:r>
            <a:r>
              <a:rPr lang="sr-Latn-RS" dirty="0" smtClean="0"/>
              <a:t>pravila</a:t>
            </a:r>
            <a:endParaRPr lang="en-US" dirty="0" smtClean="0"/>
          </a:p>
        </p:txBody>
      </p:sp>
      <p:grpSp>
        <p:nvGrpSpPr>
          <p:cNvPr id="49158" name="Group 8"/>
          <p:cNvGrpSpPr>
            <a:grpSpLocks/>
          </p:cNvGrpSpPr>
          <p:nvPr/>
        </p:nvGrpSpPr>
        <p:grpSpPr bwMode="auto">
          <a:xfrm>
            <a:off x="152400" y="1066800"/>
            <a:ext cx="8839200" cy="2819400"/>
            <a:chOff x="0" y="0"/>
            <a:chExt cx="5568" cy="1776"/>
          </a:xfrm>
        </p:grpSpPr>
        <p:sp>
          <p:nvSpPr>
            <p:cNvPr id="49163" name="Rectangle 6"/>
            <p:cNvSpPr>
              <a:spLocks/>
            </p:cNvSpPr>
            <p:nvPr/>
          </p:nvSpPr>
          <p:spPr bwMode="auto">
            <a:xfrm>
              <a:off x="0" y="0"/>
              <a:ext cx="5568" cy="1776"/>
            </a:xfrm>
            <a:prstGeom prst="rect">
              <a:avLst/>
            </a:prstGeom>
            <a:solidFill>
              <a:srgbClr val="FCF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164" name="Rectangle 7"/>
            <p:cNvSpPr>
              <a:spLocks/>
            </p:cNvSpPr>
            <p:nvPr/>
          </p:nvSpPr>
          <p:spPr bwMode="auto">
            <a:xfrm>
              <a:off x="0" y="66"/>
              <a:ext cx="4644" cy="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ts val="638"/>
                </a:spcBef>
              </a:pPr>
              <a:r>
                <a:rPr lang="en-US" sz="2800" dirty="0" smtClean="0"/>
                <a:t>Format</a:t>
              </a:r>
              <a:r>
                <a:rPr lang="sr-Latn-RS" sz="2800" dirty="0" smtClean="0"/>
                <a:t> čitljiv za ljude</a:t>
              </a:r>
              <a:endParaRPr lang="en-US" sz="2800" dirty="0"/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IF	</a:t>
              </a:r>
              <a:r>
                <a:rPr lang="en-US" sz="2400" dirty="0">
                  <a:solidFill>
                    <a:srgbClr val="00025A"/>
                  </a:solidFill>
                </a:rPr>
                <a:t>the stain of the organism is gram negative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AND	</a:t>
              </a:r>
              <a:r>
                <a:rPr lang="en-US" sz="2400" dirty="0">
                  <a:solidFill>
                    <a:srgbClr val="00025A"/>
                  </a:solidFill>
                </a:rPr>
                <a:t>the morphology of the organism is rod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AND	</a:t>
              </a:r>
              <a:r>
                <a:rPr lang="en-US" sz="2400" dirty="0">
                  <a:solidFill>
                    <a:srgbClr val="00025A"/>
                  </a:solidFill>
                </a:rPr>
                <a:t>the </a:t>
              </a:r>
              <a:r>
                <a:rPr lang="en-US" sz="2400" dirty="0" err="1">
                  <a:solidFill>
                    <a:srgbClr val="00025A"/>
                  </a:solidFill>
                </a:rPr>
                <a:t>aerobiocity</a:t>
              </a:r>
              <a:r>
                <a:rPr lang="en-US" sz="2400" dirty="0">
                  <a:solidFill>
                    <a:srgbClr val="00025A"/>
                  </a:solidFill>
                </a:rPr>
                <a:t> of the organism is gram anaerobic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THEN	</a:t>
              </a:r>
              <a:r>
                <a:rPr lang="en-US" sz="2400" dirty="0" smtClean="0">
                  <a:solidFill>
                    <a:srgbClr val="00025A"/>
                  </a:solidFill>
                </a:rPr>
                <a:t>there </a:t>
              </a:r>
              <a:r>
                <a:rPr lang="en-US" sz="2400" dirty="0">
                  <a:solidFill>
                    <a:srgbClr val="00025A"/>
                  </a:solidFill>
                </a:rPr>
                <a:t>is strongly suggestive evidence (0.8) </a:t>
              </a:r>
            </a:p>
            <a:p>
              <a:pPr>
                <a:spcBef>
                  <a:spcPts val="550"/>
                </a:spcBef>
              </a:pPr>
              <a:r>
                <a:rPr lang="en-US" sz="2400" dirty="0">
                  <a:solidFill>
                    <a:srgbClr val="00025A"/>
                  </a:solidFill>
                  <a:ea typeface="Lucida Grande" charset="0"/>
                  <a:cs typeface="Lucida Grande" charset="0"/>
                </a:rPr>
                <a:t>	that the class of the organism is </a:t>
              </a:r>
              <a:r>
                <a:rPr lang="en-US" sz="2400" dirty="0" err="1">
                  <a:solidFill>
                    <a:srgbClr val="00025A"/>
                  </a:solidFill>
                  <a:ea typeface="Lucida Grande" charset="0"/>
                  <a:cs typeface="Lucida Grande" charset="0"/>
                </a:rPr>
                <a:t>enterobacteriaceae</a:t>
              </a:r>
              <a:endParaRPr lang="en-US" sz="2400" dirty="0">
                <a:solidFill>
                  <a:srgbClr val="00025A"/>
                </a:solidFill>
                <a:ea typeface="Lucida Grande" charset="0"/>
                <a:cs typeface="Lucida Grande" charset="0"/>
              </a:endParaRPr>
            </a:p>
          </p:txBody>
        </p:sp>
      </p:grpSp>
      <p:grpSp>
        <p:nvGrpSpPr>
          <p:cNvPr id="49159" name="Group 11"/>
          <p:cNvGrpSpPr>
            <a:grpSpLocks/>
          </p:cNvGrpSpPr>
          <p:nvPr/>
        </p:nvGrpSpPr>
        <p:grpSpPr bwMode="auto">
          <a:xfrm>
            <a:off x="152400" y="3878262"/>
            <a:ext cx="8839200" cy="2598738"/>
            <a:chOff x="0" y="-5"/>
            <a:chExt cx="5568" cy="1637"/>
          </a:xfrm>
        </p:grpSpPr>
        <p:sp>
          <p:nvSpPr>
            <p:cNvPr id="49161" name="Rectangle 9"/>
            <p:cNvSpPr>
              <a:spLocks/>
            </p:cNvSpPr>
            <p:nvPr/>
          </p:nvSpPr>
          <p:spPr bwMode="auto">
            <a:xfrm>
              <a:off x="0" y="0"/>
              <a:ext cx="5568" cy="1626"/>
            </a:xfrm>
            <a:prstGeom prst="rect">
              <a:avLst/>
            </a:prstGeom>
            <a:solidFill>
              <a:srgbClr val="FCFE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162" name="Rectangle 10"/>
            <p:cNvSpPr>
              <a:spLocks/>
            </p:cNvSpPr>
            <p:nvPr/>
          </p:nvSpPr>
          <p:spPr bwMode="auto">
            <a:xfrm>
              <a:off x="0" y="-5"/>
              <a:ext cx="5458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>
                <a:spcBef>
                  <a:spcPts val="638"/>
                </a:spcBef>
              </a:pPr>
              <a:r>
                <a:rPr lang="en-US" sz="2800" dirty="0"/>
                <a:t>MYCIN Format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IF	(AND (SAME CNTEXT GRAM GRAMNEG)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		(SAME CNTEXT MORPH ROD)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		(SAME CNTEXT AIR </a:t>
              </a:r>
              <a:r>
                <a:rPr lang="en-US" sz="2400" dirty="0" smtClean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ANAEROBIC</a:t>
              </a: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)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THEN (CONCLUDE CNTEXT CLASS ENTEROBACTERIACEAE </a:t>
              </a:r>
            </a:p>
            <a:p>
              <a:pPr>
                <a:spcBef>
                  <a:spcPts val="538"/>
                </a:spcBef>
              </a:pPr>
              <a:r>
                <a:rPr lang="en-US" sz="2400" dirty="0">
                  <a:solidFill>
                    <a:srgbClr val="00025A"/>
                  </a:solidFill>
                  <a:latin typeface="Courier New" pitchFamily="49" charset="0"/>
                  <a:cs typeface="Courier New" pitchFamily="49" charset="0"/>
                  <a:sym typeface="Courier New" pitchFamily="49" charset="0"/>
                </a:rPr>
                <a:t>	 TALLY .8)</a:t>
              </a:r>
            </a:p>
          </p:txBody>
        </p:sp>
      </p:grpSp>
      <p:sp>
        <p:nvSpPr>
          <p:cNvPr id="49160" name="Rectangle 12"/>
          <p:cNvSpPr>
            <a:spLocks/>
          </p:cNvSpPr>
          <p:nvPr/>
        </p:nvSpPr>
        <p:spPr bwMode="auto">
          <a:xfrm>
            <a:off x="4572000" y="6477000"/>
            <a:ext cx="15414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Helvetica" charset="0"/>
                <a:cs typeface="Helvetica" charset="0"/>
                <a:sym typeface="Helvetica" charset="0"/>
              </a:rPr>
              <a:t>[Durkin 94, p. 133]</a:t>
            </a:r>
          </a:p>
        </p:txBody>
      </p:sp>
    </p:spTree>
    <p:extLst>
      <p:ext uri="{BB962C8B-B14F-4D97-AF65-F5344CB8AC3E}">
        <p14:creationId xmlns:p14="http://schemas.microsoft.com/office/powerpoint/2010/main" val="26460017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D432A7B5-DE7A-4E52-B7CA-2E3DFC8A1E80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Motivacija</a:t>
            </a:r>
            <a:endParaRPr lang="en-US" b="1" dirty="0" smtClean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Korišćenje računara pri radu sa znanjem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Količina raspoloživog znanje rapidno raste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Osloboditi ljude od dosadnih poslova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Potrebni su računari sa posebnim karakteristikama da bi bili u stanju da rade sa znanjem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prikupljanje</a:t>
            </a:r>
            <a:r>
              <a:rPr lang="en-US" dirty="0" smtClean="0"/>
              <a:t>, </a:t>
            </a:r>
            <a:r>
              <a:rPr lang="sr-Latn-RS" dirty="0" smtClean="0"/>
              <a:t>predstavljanje</a:t>
            </a:r>
            <a:r>
              <a:rPr lang="en-US" dirty="0" smtClean="0"/>
              <a:t>, </a:t>
            </a:r>
            <a:r>
              <a:rPr lang="sr-Latn-RS" dirty="0" smtClean="0"/>
              <a:t>rasuđivanje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Neke zadatke koji su povezani sa manipulisanjem znanjem računari mogu da reše bolje od ljudi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jeftinije</a:t>
            </a:r>
            <a:r>
              <a:rPr lang="en-US" dirty="0" smtClean="0"/>
              <a:t>, </a:t>
            </a:r>
            <a:r>
              <a:rPr lang="sr-Latn-RS" dirty="0" smtClean="0"/>
              <a:t>brže</a:t>
            </a:r>
            <a:r>
              <a:rPr lang="en-US" dirty="0" smtClean="0"/>
              <a:t>, </a:t>
            </a:r>
            <a:r>
              <a:rPr lang="sr-Latn-RS" dirty="0" smtClean="0"/>
              <a:t>dostupnije</a:t>
            </a:r>
            <a:r>
              <a:rPr lang="en-US" dirty="0" smtClean="0"/>
              <a:t>, </a:t>
            </a:r>
            <a:r>
              <a:rPr lang="sr-Latn-RS" dirty="0" smtClean="0"/>
              <a:t>pouzdano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06293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213C1D4-BFEA-4AF4-8365-7131450AD753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Ciklus rada modula za zaključivanje</a:t>
            </a:r>
            <a:endParaRPr lang="en-US" dirty="0" smtClean="0"/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marL="285750">
              <a:spcBef>
                <a:spcPts val="575"/>
              </a:spcBef>
              <a:defRPr/>
            </a:pPr>
            <a:r>
              <a:rPr lang="sr-Latn-RS" sz="2300" dirty="0" smtClean="0"/>
              <a:t>Razrešavanje konflikta</a:t>
            </a:r>
            <a:endParaRPr lang="en-US" sz="2300" dirty="0" smtClean="0"/>
          </a:p>
          <a:p>
            <a:pPr marL="568325" lvl="1">
              <a:spcBef>
                <a:spcPts val="575"/>
              </a:spcBef>
              <a:defRPr/>
            </a:pPr>
            <a:r>
              <a:rPr lang="sr-Latn-RS" sz="2100" dirty="0" smtClean="0"/>
              <a:t>Uzimanje pravila najvišeg prioriteta iz Agende</a:t>
            </a:r>
            <a:endParaRPr lang="en-US" sz="2100" dirty="0" smtClean="0"/>
          </a:p>
          <a:p>
            <a:pPr marL="285750">
              <a:spcBef>
                <a:spcPts val="575"/>
              </a:spcBef>
              <a:defRPr/>
            </a:pPr>
            <a:r>
              <a:rPr lang="sr-Latn-RS" sz="2300" dirty="0" smtClean="0"/>
              <a:t>Izvršavanje</a:t>
            </a:r>
            <a:endParaRPr lang="en-US" sz="2300" dirty="0" smtClean="0"/>
          </a:p>
          <a:p>
            <a:pPr marL="568325" lvl="1">
              <a:spcBef>
                <a:spcPts val="575"/>
              </a:spcBef>
              <a:defRPr/>
            </a:pPr>
            <a:r>
              <a:rPr lang="sr-Latn-RS" sz="2100" dirty="0" smtClean="0"/>
              <a:t>Izvršavaju se akcije Desne-strane odabranog pravila</a:t>
            </a:r>
            <a:endParaRPr lang="en-US" sz="2100" dirty="0" smtClean="0"/>
          </a:p>
          <a:p>
            <a:pPr marL="568325" lvl="1">
              <a:spcBef>
                <a:spcPts val="575"/>
              </a:spcBef>
              <a:defRPr/>
            </a:pPr>
            <a:r>
              <a:rPr lang="sr-Latn-RS" sz="2100" dirty="0" smtClean="0"/>
              <a:t>Pravilo se uklanja iz Agende</a:t>
            </a:r>
            <a:endParaRPr lang="en-US" sz="2100" dirty="0" smtClean="0"/>
          </a:p>
          <a:p>
            <a:pPr marL="285750">
              <a:spcBef>
                <a:spcPts val="575"/>
              </a:spcBef>
              <a:defRPr/>
            </a:pPr>
            <a:r>
              <a:rPr lang="sr-Latn-RS" sz="2300" dirty="0" smtClean="0"/>
              <a:t>Uparivanje </a:t>
            </a:r>
            <a:endParaRPr lang="en-US" sz="2300" dirty="0" smtClean="0"/>
          </a:p>
          <a:p>
            <a:pPr marL="568325" lvl="1">
              <a:spcBef>
                <a:spcPts val="575"/>
              </a:spcBef>
              <a:defRPr/>
            </a:pPr>
            <a:r>
              <a:rPr lang="sr-Latn-RS" sz="2100" dirty="0" smtClean="0"/>
              <a:t>Ažuriranje agende</a:t>
            </a:r>
            <a:endParaRPr lang="en-US" sz="2100" dirty="0" smtClean="0"/>
          </a:p>
          <a:p>
            <a:pPr marL="806450" lvl="2">
              <a:spcBef>
                <a:spcPts val="575"/>
              </a:spcBef>
              <a:defRPr/>
            </a:pPr>
            <a:r>
              <a:rPr lang="sr-Latn-RS" sz="1900" dirty="0" smtClean="0"/>
              <a:t>Pravila iz Baze znanja čije su </a:t>
            </a:r>
            <a:r>
              <a:rPr lang="sr-Latn-RS" sz="1900" dirty="0"/>
              <a:t>L</a:t>
            </a:r>
            <a:r>
              <a:rPr lang="sr-Latn-RS" sz="1900" dirty="0" smtClean="0"/>
              <a:t>eve-strane zadovoljene, dodaju se u Agendu</a:t>
            </a:r>
            <a:endParaRPr lang="en-US" sz="1900" dirty="0" smtClean="0"/>
          </a:p>
          <a:p>
            <a:pPr marL="806450" lvl="2">
              <a:spcBef>
                <a:spcPts val="575"/>
              </a:spcBef>
              <a:defRPr/>
            </a:pPr>
            <a:r>
              <a:rPr lang="sr-Latn-RS" sz="1900" dirty="0" smtClean="0"/>
              <a:t>Pravila iz Agende čije Leve-strane nisu zadovoljene, uklanjaju se iz Agende</a:t>
            </a:r>
            <a:endParaRPr lang="en-US" sz="1900" dirty="0" smtClean="0"/>
          </a:p>
          <a:p>
            <a:pPr fontAlgn="auto">
              <a:spcBef>
                <a:spcPts val="1913"/>
              </a:spcBef>
              <a:spcAft>
                <a:spcPts val="0"/>
              </a:spcAft>
              <a:defRPr/>
            </a:pPr>
            <a:r>
              <a:rPr lang="sr-Latn-RS" sz="2100" dirty="0" smtClean="0"/>
              <a:t>Završetak ciklusa</a:t>
            </a:r>
            <a:r>
              <a:rPr lang="en-US" sz="2100" dirty="0" smtClean="0"/>
              <a:t> </a:t>
            </a:r>
          </a:p>
          <a:p>
            <a:pPr marL="685800" lvl="1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lang="sr-Latn-RS" sz="1900" dirty="0" smtClean="0"/>
              <a:t>U Agendi nema više pravila</a:t>
            </a:r>
            <a:endParaRPr lang="en-US" sz="1900" dirty="0" smtClean="0"/>
          </a:p>
          <a:p>
            <a:pPr marL="685800" lvl="1" fontAlgn="auto">
              <a:spcBef>
                <a:spcPts val="575"/>
              </a:spcBef>
              <a:spcAft>
                <a:spcPts val="0"/>
              </a:spcAft>
              <a:defRPr/>
            </a:pPr>
            <a:r>
              <a:rPr lang="sr-Latn-RS" sz="1900" dirty="0" smtClean="0"/>
              <a:t>Eksplicitna</a:t>
            </a:r>
            <a:r>
              <a:rPr lang="en-US" sz="1900" dirty="0" smtClean="0"/>
              <a:t> “stop” </a:t>
            </a:r>
            <a:r>
              <a:rPr lang="sr-Latn-RS" sz="1900" dirty="0" smtClean="0"/>
              <a:t>komanda</a:t>
            </a:r>
            <a:endParaRPr 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1837503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DFD51D5-76DC-44DA-AE5A-499DE730918D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Ulančavanje unapred i ulančavanje unazad</a:t>
            </a:r>
            <a:endParaRPr lang="en-US" dirty="0" smtClean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sr-Latn-RS" sz="2100" dirty="0" smtClean="0"/>
              <a:t>Različite metode za aktiviranje pravila</a:t>
            </a:r>
            <a:endParaRPr lang="en-US" sz="2100" dirty="0" smtClean="0"/>
          </a:p>
          <a:p>
            <a:pPr marL="685800" lvl="1">
              <a:spcBef>
                <a:spcPts val="588"/>
              </a:spcBef>
            </a:pPr>
            <a:r>
              <a:rPr lang="sr-Latn-RS" sz="1900" dirty="0" smtClean="0"/>
              <a:t>Ulančavanje unapred (</a:t>
            </a:r>
            <a:r>
              <a:rPr lang="en-US" sz="1900" dirty="0" smtClean="0"/>
              <a:t>forward chaining</a:t>
            </a:r>
            <a:r>
              <a:rPr lang="sr-Latn-RS" sz="1900" dirty="0"/>
              <a:t>)</a:t>
            </a:r>
            <a:r>
              <a:rPr lang="sr-Latn-RS" sz="1900" dirty="0" smtClean="0"/>
              <a:t>, podacima vođeno</a:t>
            </a:r>
            <a:r>
              <a:rPr lang="en-US" sz="1900" dirty="0" smtClean="0"/>
              <a:t> (data-driven)</a:t>
            </a:r>
          </a:p>
          <a:p>
            <a:pPr marL="968375" lvl="2">
              <a:spcBef>
                <a:spcPts val="588"/>
              </a:spcBef>
            </a:pPr>
            <a:r>
              <a:rPr lang="sr-Latn-RS" sz="1700" dirty="0" smtClean="0"/>
              <a:t>Rezonovanje od činjenica ka zaključku</a:t>
            </a:r>
            <a:endParaRPr lang="en-US" sz="1700" dirty="0" smtClean="0"/>
          </a:p>
          <a:p>
            <a:pPr marL="968375" lvl="2">
              <a:spcBef>
                <a:spcPts val="588"/>
              </a:spcBef>
            </a:pPr>
            <a:r>
              <a:rPr lang="sr-Latn-RS" sz="1700" dirty="0" smtClean="0"/>
              <a:t>Sve dok postoje, činjenice se koriste za zadovoljavanje Levih-strana pravila</a:t>
            </a:r>
            <a:endParaRPr lang="en-US" sz="1700" dirty="0" smtClean="0"/>
          </a:p>
          <a:p>
            <a:pPr marL="968375" lvl="2">
              <a:spcBef>
                <a:spcPts val="588"/>
              </a:spcBef>
            </a:pPr>
            <a:r>
              <a:rPr lang="sr-Latn-RS" sz="1700" dirty="0" smtClean="0"/>
              <a:t>Pravilo se može aktivirati ako su svi delovi Leve-strane zadovoljeni</a:t>
            </a:r>
            <a:endParaRPr lang="en-US" sz="1700" dirty="0" smtClean="0"/>
          </a:p>
          <a:p>
            <a:pPr marL="968375" lvl="2">
              <a:spcBef>
                <a:spcPts val="588"/>
              </a:spcBef>
            </a:pPr>
            <a:r>
              <a:rPr lang="sr-Latn-RS" sz="1700" dirty="0" smtClean="0"/>
              <a:t>Često se koristi u ES-a realnog vremena za nadgledanje i upravljanje</a:t>
            </a:r>
            <a:endParaRPr lang="en-US" sz="1700" dirty="0" smtClean="0"/>
          </a:p>
          <a:p>
            <a:pPr marL="968375" lvl="2">
              <a:spcBef>
                <a:spcPts val="588"/>
              </a:spcBef>
            </a:pPr>
            <a:r>
              <a:rPr lang="sr-Latn-RS" sz="1700" dirty="0" smtClean="0"/>
              <a:t>primeri</a:t>
            </a:r>
            <a:r>
              <a:rPr lang="en-US" sz="1700" dirty="0" smtClean="0"/>
              <a:t>: CLIPS, OPS5</a:t>
            </a:r>
          </a:p>
          <a:p>
            <a:pPr marL="685800" lvl="1">
              <a:spcBef>
                <a:spcPts val="588"/>
              </a:spcBef>
            </a:pPr>
            <a:r>
              <a:rPr lang="sr-Latn-RS" sz="1900" dirty="0" smtClean="0"/>
              <a:t>Ulančavanje unazad (</a:t>
            </a:r>
            <a:r>
              <a:rPr lang="en-US" sz="1900" dirty="0" smtClean="0"/>
              <a:t>backward chaining</a:t>
            </a:r>
            <a:r>
              <a:rPr lang="sr-Latn-RS" sz="1900" dirty="0" smtClean="0"/>
              <a:t>), upitom vođeno</a:t>
            </a:r>
            <a:r>
              <a:rPr lang="en-US" sz="1900" dirty="0" smtClean="0"/>
              <a:t> (query-driven)</a:t>
            </a:r>
          </a:p>
          <a:p>
            <a:pPr marL="968375" lvl="2">
              <a:spcBef>
                <a:spcPts val="588"/>
              </a:spcBef>
            </a:pPr>
            <a:r>
              <a:rPr lang="sr-Latn-RS" sz="1700" dirty="0" smtClean="0"/>
              <a:t>Polazeći od hipoteze </a:t>
            </a:r>
            <a:r>
              <a:rPr lang="en-US" sz="1700" dirty="0" smtClean="0"/>
              <a:t>(</a:t>
            </a:r>
            <a:r>
              <a:rPr lang="sr-Latn-RS" sz="1700" dirty="0" smtClean="0"/>
              <a:t>upit</a:t>
            </a:r>
            <a:r>
              <a:rPr lang="en-US" sz="1700" dirty="0" smtClean="0"/>
              <a:t>), </a:t>
            </a:r>
            <a:r>
              <a:rPr lang="sr-Latn-RS" sz="1700" dirty="0" smtClean="0"/>
              <a:t>traže se pravila i činjenice dok se svi delovi Desne-strane hipoteze ne zadovolje</a:t>
            </a:r>
            <a:endParaRPr lang="en-US" sz="1700" dirty="0" smtClean="0"/>
          </a:p>
          <a:p>
            <a:pPr marL="968375" lvl="2">
              <a:spcBef>
                <a:spcPts val="588"/>
              </a:spcBef>
            </a:pPr>
            <a:r>
              <a:rPr lang="sr-Latn-RS" sz="1700" dirty="0" smtClean="0"/>
              <a:t>Često se koristi u dijagnostici i sistemima za konsultovanje</a:t>
            </a:r>
            <a:endParaRPr lang="en-US" sz="1700" dirty="0" smtClean="0"/>
          </a:p>
          <a:p>
            <a:pPr marL="968375" lvl="2">
              <a:spcBef>
                <a:spcPts val="588"/>
              </a:spcBef>
            </a:pPr>
            <a:r>
              <a:rPr lang="sr-Latn-RS" sz="1700" dirty="0" smtClean="0"/>
              <a:t>primeri</a:t>
            </a:r>
            <a:r>
              <a:rPr lang="en-US" sz="1700" dirty="0" smtClean="0"/>
              <a:t>: EMYCIN</a:t>
            </a:r>
          </a:p>
        </p:txBody>
      </p:sp>
    </p:spTree>
    <p:extLst>
      <p:ext uri="{BB962C8B-B14F-4D97-AF65-F5344CB8AC3E}">
        <p14:creationId xmlns:p14="http://schemas.microsoft.com/office/powerpoint/2010/main" val="20652794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199C4AE5-7911-4818-BEF1-3557FE9BB8BD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Temelji SBZ</a:t>
            </a:r>
            <a:endParaRPr lang="en-US" dirty="0" smtClean="0"/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381000" y="1219200"/>
            <a:ext cx="8534400" cy="5181600"/>
          </a:xfrm>
          <a:prstGeom prst="rect">
            <a:avLst/>
          </a:prstGeom>
          <a:solidFill>
            <a:srgbClr val="FCFEB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54279" name="Group 9"/>
          <p:cNvGrpSpPr>
            <a:grpSpLocks/>
          </p:cNvGrpSpPr>
          <p:nvPr/>
        </p:nvGrpSpPr>
        <p:grpSpPr bwMode="auto">
          <a:xfrm>
            <a:off x="2209800" y="1371600"/>
            <a:ext cx="4876800" cy="533400"/>
            <a:chOff x="0" y="0"/>
            <a:chExt cx="3072" cy="336"/>
          </a:xfrm>
        </p:grpSpPr>
        <p:sp>
          <p:nvSpPr>
            <p:cNvPr id="54320" name="Rectangle 7"/>
            <p:cNvSpPr>
              <a:spLocks/>
            </p:cNvSpPr>
            <p:nvPr/>
          </p:nvSpPr>
          <p:spPr bwMode="auto">
            <a:xfrm>
              <a:off x="0" y="0"/>
              <a:ext cx="3072" cy="336"/>
            </a:xfrm>
            <a:prstGeom prst="rect">
              <a:avLst/>
            </a:prstGeom>
            <a:solidFill>
              <a:srgbClr val="00025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21" name="Rectangle 8"/>
            <p:cNvSpPr>
              <a:spLocks/>
            </p:cNvSpPr>
            <p:nvPr/>
          </p:nvSpPr>
          <p:spPr bwMode="auto">
            <a:xfrm>
              <a:off x="310" y="52"/>
              <a:ext cx="24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FFFF33"/>
                  </a:solidFill>
                  <a:latin typeface="Times New Roman Bold" charset="0"/>
                  <a:cs typeface="Times New Roman Bold" charset="0"/>
                  <a:sym typeface="Times New Roman Bold" charset="0"/>
                </a:rPr>
                <a:t>Sistemi bazirani na pravilima</a:t>
              </a:r>
              <a:endParaRPr lang="en-US" sz="2400">
                <a:solidFill>
                  <a:srgbClr val="FFFF33"/>
                </a:solidFill>
                <a:latin typeface="Times New Roman Bold" charset="0"/>
                <a:cs typeface="Times New Roman Bold" charset="0"/>
                <a:sym typeface="Times New Roman Bold" charset="0"/>
              </a:endParaRPr>
            </a:p>
          </p:txBody>
        </p:sp>
      </p:grpSp>
      <p:grpSp>
        <p:nvGrpSpPr>
          <p:cNvPr id="54280" name="Group 12"/>
          <p:cNvGrpSpPr>
            <a:grpSpLocks/>
          </p:cNvGrpSpPr>
          <p:nvPr/>
        </p:nvGrpSpPr>
        <p:grpSpPr bwMode="auto">
          <a:xfrm>
            <a:off x="5143500" y="2171700"/>
            <a:ext cx="2819400" cy="838200"/>
            <a:chOff x="0" y="0"/>
            <a:chExt cx="1776" cy="528"/>
          </a:xfrm>
        </p:grpSpPr>
        <p:sp>
          <p:nvSpPr>
            <p:cNvPr id="54318" name="Rectangle 10"/>
            <p:cNvSpPr>
              <a:spLocks/>
            </p:cNvSpPr>
            <p:nvPr/>
          </p:nvSpPr>
          <p:spPr bwMode="auto">
            <a:xfrm>
              <a:off x="0" y="0"/>
              <a:ext cx="1776" cy="528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9" name="Rectangle 11"/>
            <p:cNvSpPr>
              <a:spLocks/>
            </p:cNvSpPr>
            <p:nvPr/>
          </p:nvSpPr>
          <p:spPr bwMode="auto">
            <a:xfrm>
              <a:off x="353" y="148"/>
              <a:ext cx="10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Baza znanja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1" name="Group 15"/>
          <p:cNvGrpSpPr>
            <a:grpSpLocks/>
          </p:cNvGrpSpPr>
          <p:nvPr/>
        </p:nvGrpSpPr>
        <p:grpSpPr bwMode="auto">
          <a:xfrm>
            <a:off x="1331913" y="2171700"/>
            <a:ext cx="2668587" cy="838200"/>
            <a:chOff x="0" y="0"/>
            <a:chExt cx="1680" cy="528"/>
          </a:xfrm>
        </p:grpSpPr>
        <p:sp>
          <p:nvSpPr>
            <p:cNvPr id="54316" name="Rectangle 13"/>
            <p:cNvSpPr>
              <a:spLocks/>
            </p:cNvSpPr>
            <p:nvPr/>
          </p:nvSpPr>
          <p:spPr bwMode="auto">
            <a:xfrm>
              <a:off x="0" y="0"/>
              <a:ext cx="1680" cy="528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7" name="Rectangle 14"/>
            <p:cNvSpPr>
              <a:spLocks/>
            </p:cNvSpPr>
            <p:nvPr/>
          </p:nvSpPr>
          <p:spPr bwMode="auto">
            <a:xfrm>
              <a:off x="28" y="168"/>
              <a:ext cx="161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0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Modul za zaključivanje</a:t>
              </a:r>
              <a:endParaRPr lang="en-US" sz="20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2" name="Group 18"/>
          <p:cNvGrpSpPr>
            <a:grpSpLocks/>
          </p:cNvGrpSpPr>
          <p:nvPr/>
        </p:nvGrpSpPr>
        <p:grpSpPr bwMode="auto">
          <a:xfrm>
            <a:off x="7239000" y="3257550"/>
            <a:ext cx="1447800" cy="838200"/>
            <a:chOff x="0" y="0"/>
            <a:chExt cx="912" cy="528"/>
          </a:xfrm>
        </p:grpSpPr>
        <p:sp>
          <p:nvSpPr>
            <p:cNvPr id="54314" name="Rectangle 16"/>
            <p:cNvSpPr>
              <a:spLocks/>
            </p:cNvSpPr>
            <p:nvPr/>
          </p:nvSpPr>
          <p:spPr bwMode="auto">
            <a:xfrm>
              <a:off x="0" y="0"/>
              <a:ext cx="912" cy="528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5" name="Rectangle 17"/>
            <p:cNvSpPr>
              <a:spLocks/>
            </p:cNvSpPr>
            <p:nvPr/>
          </p:nvSpPr>
          <p:spPr bwMode="auto">
            <a:xfrm>
              <a:off x="158" y="148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Pravila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3" name="Group 21"/>
          <p:cNvGrpSpPr>
            <a:grpSpLocks/>
          </p:cNvGrpSpPr>
          <p:nvPr/>
        </p:nvGrpSpPr>
        <p:grpSpPr bwMode="auto">
          <a:xfrm>
            <a:off x="609600" y="3257550"/>
            <a:ext cx="1905000" cy="838200"/>
            <a:chOff x="0" y="0"/>
            <a:chExt cx="1200" cy="528"/>
          </a:xfrm>
        </p:grpSpPr>
        <p:sp>
          <p:nvSpPr>
            <p:cNvPr id="54312" name="Rectangle 19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3" name="Rectangle 20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Slaganje paterna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4" name="Group 24"/>
          <p:cNvGrpSpPr>
            <a:grpSpLocks/>
          </p:cNvGrpSpPr>
          <p:nvPr/>
        </p:nvGrpSpPr>
        <p:grpSpPr bwMode="auto">
          <a:xfrm>
            <a:off x="5802313" y="3257550"/>
            <a:ext cx="1270000" cy="838200"/>
            <a:chOff x="-41" y="0"/>
            <a:chExt cx="800" cy="528"/>
          </a:xfrm>
        </p:grpSpPr>
        <p:sp>
          <p:nvSpPr>
            <p:cNvPr id="54310" name="Rectangle 22"/>
            <p:cNvSpPr>
              <a:spLocks/>
            </p:cNvSpPr>
            <p:nvPr/>
          </p:nvSpPr>
          <p:spPr bwMode="auto">
            <a:xfrm>
              <a:off x="0" y="0"/>
              <a:ext cx="720" cy="52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11" name="Rectangle 23"/>
            <p:cNvSpPr>
              <a:spLocks/>
            </p:cNvSpPr>
            <p:nvPr/>
          </p:nvSpPr>
          <p:spPr bwMode="auto">
            <a:xfrm>
              <a:off x="-41" y="148"/>
              <a:ext cx="8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Činjenice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5" name="Group 27"/>
          <p:cNvGrpSpPr>
            <a:grpSpLocks/>
          </p:cNvGrpSpPr>
          <p:nvPr/>
        </p:nvGrpSpPr>
        <p:grpSpPr bwMode="auto">
          <a:xfrm>
            <a:off x="609600" y="4343400"/>
            <a:ext cx="1905000" cy="838200"/>
            <a:chOff x="0" y="0"/>
            <a:chExt cx="1200" cy="528"/>
          </a:xfrm>
        </p:grpSpPr>
        <p:sp>
          <p:nvSpPr>
            <p:cNvPr id="54308" name="Rectangle 25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9" name="Rectangle 26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Rete Algorit</a:t>
              </a:r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a</a:t>
              </a:r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</a:t>
              </a:r>
            </a:p>
          </p:txBody>
        </p:sp>
      </p:grpSp>
      <p:grpSp>
        <p:nvGrpSpPr>
          <p:cNvPr id="54286" name="Group 30"/>
          <p:cNvGrpSpPr>
            <a:grpSpLocks/>
          </p:cNvGrpSpPr>
          <p:nvPr/>
        </p:nvGrpSpPr>
        <p:grpSpPr bwMode="auto">
          <a:xfrm>
            <a:off x="609600" y="5448300"/>
            <a:ext cx="1905000" cy="838200"/>
            <a:chOff x="0" y="0"/>
            <a:chExt cx="1200" cy="528"/>
          </a:xfrm>
        </p:grpSpPr>
        <p:sp>
          <p:nvSpPr>
            <p:cNvPr id="54306" name="Rectangle 28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7" name="Rectangle 29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Markov</a:t>
              </a:r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ljev</a:t>
              </a:r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 Algorit</a:t>
              </a:r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a</a:t>
              </a:r>
              <a:r>
                <a:rPr lang="en-U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m</a:t>
              </a:r>
            </a:p>
          </p:txBody>
        </p:sp>
      </p:grpSp>
      <p:grpSp>
        <p:nvGrpSpPr>
          <p:cNvPr id="54287" name="Group 33"/>
          <p:cNvGrpSpPr>
            <a:grpSpLocks/>
          </p:cNvGrpSpPr>
          <p:nvPr/>
        </p:nvGrpSpPr>
        <p:grpSpPr bwMode="auto">
          <a:xfrm>
            <a:off x="7239000" y="4343400"/>
            <a:ext cx="1524000" cy="838200"/>
            <a:chOff x="0" y="0"/>
            <a:chExt cx="960" cy="528"/>
          </a:xfrm>
        </p:grpSpPr>
        <p:sp>
          <p:nvSpPr>
            <p:cNvPr id="54304" name="Rectangle 31"/>
            <p:cNvSpPr>
              <a:spLocks/>
            </p:cNvSpPr>
            <p:nvPr/>
          </p:nvSpPr>
          <p:spPr bwMode="auto">
            <a:xfrm>
              <a:off x="0" y="0"/>
              <a:ext cx="960" cy="528"/>
            </a:xfrm>
            <a:prstGeom prst="rect">
              <a:avLst/>
            </a:prstGeom>
            <a:solidFill>
              <a:srgbClr val="00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5" name="Rectangle 32"/>
            <p:cNvSpPr>
              <a:spLocks/>
            </p:cNvSpPr>
            <p:nvPr/>
          </p:nvSpPr>
          <p:spPr bwMode="auto">
            <a:xfrm>
              <a:off x="0" y="0"/>
              <a:ext cx="9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en-US" sz="16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Post</a:t>
              </a:r>
              <a:r>
                <a:rPr lang="sr-Latn-RS" sz="16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ova produkciona pravila</a:t>
              </a:r>
              <a:endParaRPr lang="en-US" sz="16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8" name="Group 36"/>
          <p:cNvGrpSpPr>
            <a:grpSpLocks/>
          </p:cNvGrpSpPr>
          <p:nvPr/>
        </p:nvGrpSpPr>
        <p:grpSpPr bwMode="auto">
          <a:xfrm>
            <a:off x="3581400" y="3505200"/>
            <a:ext cx="1905000" cy="838200"/>
            <a:chOff x="0" y="0"/>
            <a:chExt cx="1200" cy="528"/>
          </a:xfrm>
        </p:grpSpPr>
        <p:sp>
          <p:nvSpPr>
            <p:cNvPr id="54302" name="Rectangle 34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C00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3" name="Rectangle 35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Razrešavanje konflikata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grpSp>
        <p:nvGrpSpPr>
          <p:cNvPr id="54289" name="Group 39"/>
          <p:cNvGrpSpPr>
            <a:grpSpLocks/>
          </p:cNvGrpSpPr>
          <p:nvPr/>
        </p:nvGrpSpPr>
        <p:grpSpPr bwMode="auto">
          <a:xfrm>
            <a:off x="2743200" y="4724400"/>
            <a:ext cx="1905000" cy="838200"/>
            <a:chOff x="0" y="0"/>
            <a:chExt cx="1200" cy="528"/>
          </a:xfrm>
        </p:grpSpPr>
        <p:sp>
          <p:nvSpPr>
            <p:cNvPr id="54300" name="Rectangle 37"/>
            <p:cNvSpPr>
              <a:spLocks/>
            </p:cNvSpPr>
            <p:nvPr/>
          </p:nvSpPr>
          <p:spPr bwMode="auto">
            <a:xfrm>
              <a:off x="0" y="0"/>
              <a:ext cx="1200" cy="528"/>
            </a:xfrm>
            <a:prstGeom prst="rect">
              <a:avLst/>
            </a:prstGeom>
            <a:solidFill>
              <a:srgbClr val="FFAF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301" name="Rectangle 38"/>
            <p:cNvSpPr>
              <a:spLocks/>
            </p:cNvSpPr>
            <p:nvPr/>
          </p:nvSpPr>
          <p:spPr bwMode="auto">
            <a:xfrm>
              <a:off x="0" y="8"/>
              <a:ext cx="120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/>
              <a:r>
                <a:rPr lang="sr-Latn-RS" sz="2400">
                  <a:solidFill>
                    <a:srgbClr val="00025A"/>
                  </a:solidFill>
                  <a:latin typeface="News Gothic MT" charset="0"/>
                  <a:ea typeface="News Gothic MT" charset="0"/>
                  <a:cs typeface="News Gothic MT" charset="0"/>
                  <a:sym typeface="News Gothic MT" charset="0"/>
                </a:rPr>
                <a:t>Izvršenje akcije</a:t>
              </a:r>
              <a:endParaRPr lang="en-US" sz="2400">
                <a:solidFill>
                  <a:srgbClr val="00025A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</a:endParaRPr>
            </a:p>
          </p:txBody>
        </p:sp>
      </p:grpSp>
      <p:cxnSp>
        <p:nvCxnSpPr>
          <p:cNvPr id="54290" name="AutoShape 40"/>
          <p:cNvCxnSpPr>
            <a:cxnSpLocks noChangeShapeType="1"/>
            <a:stCxn id="54321" idx="2"/>
          </p:cNvCxnSpPr>
          <p:nvPr/>
        </p:nvCxnSpPr>
        <p:spPr bwMode="auto">
          <a:xfrm flipH="1">
            <a:off x="2667000" y="1824038"/>
            <a:ext cx="1978819" cy="766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41"/>
          <p:cNvCxnSpPr>
            <a:cxnSpLocks noChangeShapeType="1"/>
            <a:stCxn id="54321" idx="2"/>
          </p:cNvCxnSpPr>
          <p:nvPr/>
        </p:nvCxnSpPr>
        <p:spPr bwMode="auto">
          <a:xfrm>
            <a:off x="4645819" y="1824038"/>
            <a:ext cx="1907381" cy="766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AutoShape 42"/>
          <p:cNvCxnSpPr>
            <a:cxnSpLocks noChangeShapeType="1"/>
          </p:cNvCxnSpPr>
          <p:nvPr/>
        </p:nvCxnSpPr>
        <p:spPr bwMode="auto">
          <a:xfrm>
            <a:off x="6553200" y="2590800"/>
            <a:ext cx="14097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AutoShape 43"/>
          <p:cNvCxnSpPr>
            <a:cxnSpLocks noChangeShapeType="1"/>
          </p:cNvCxnSpPr>
          <p:nvPr/>
        </p:nvCxnSpPr>
        <p:spPr bwMode="auto">
          <a:xfrm flipH="1">
            <a:off x="6438900" y="2590800"/>
            <a:ext cx="1143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AutoShape 44"/>
          <p:cNvCxnSpPr>
            <a:cxnSpLocks noChangeShapeType="1"/>
          </p:cNvCxnSpPr>
          <p:nvPr/>
        </p:nvCxnSpPr>
        <p:spPr bwMode="auto">
          <a:xfrm>
            <a:off x="7962900" y="3676650"/>
            <a:ext cx="381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AutoShape 45"/>
          <p:cNvCxnSpPr>
            <a:cxnSpLocks noChangeShapeType="1"/>
          </p:cNvCxnSpPr>
          <p:nvPr/>
        </p:nvCxnSpPr>
        <p:spPr bwMode="auto">
          <a:xfrm>
            <a:off x="2667000" y="2590800"/>
            <a:ext cx="933450" cy="2171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6" name="AutoShape 46"/>
          <p:cNvCxnSpPr>
            <a:cxnSpLocks noChangeShapeType="1"/>
          </p:cNvCxnSpPr>
          <p:nvPr/>
        </p:nvCxnSpPr>
        <p:spPr bwMode="auto">
          <a:xfrm flipH="1">
            <a:off x="1562100" y="2590800"/>
            <a:ext cx="11049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7" name="AutoShape 47"/>
          <p:cNvCxnSpPr>
            <a:cxnSpLocks noChangeShapeType="1"/>
          </p:cNvCxnSpPr>
          <p:nvPr/>
        </p:nvCxnSpPr>
        <p:spPr bwMode="auto">
          <a:xfrm>
            <a:off x="1562100" y="3676650"/>
            <a:ext cx="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8" name="AutoShape 48"/>
          <p:cNvCxnSpPr>
            <a:cxnSpLocks noChangeShapeType="1"/>
          </p:cNvCxnSpPr>
          <p:nvPr/>
        </p:nvCxnSpPr>
        <p:spPr bwMode="auto">
          <a:xfrm>
            <a:off x="1562100" y="4762500"/>
            <a:ext cx="0" cy="1104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9" name="AutoShape 49"/>
          <p:cNvCxnSpPr>
            <a:cxnSpLocks noChangeShapeType="1"/>
          </p:cNvCxnSpPr>
          <p:nvPr/>
        </p:nvCxnSpPr>
        <p:spPr bwMode="auto">
          <a:xfrm>
            <a:off x="2667000" y="2590800"/>
            <a:ext cx="1752600" cy="1085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128740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DFD58781-F0ED-4E98-BB9F-EC68F0C55BF1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</a:t>
            </a:r>
            <a:r>
              <a:rPr lang="sr-Latn-RS" dirty="0" smtClean="0"/>
              <a:t>ovi</a:t>
            </a:r>
            <a:r>
              <a:rPr lang="en-US" dirty="0" smtClean="0"/>
              <a:t> </a:t>
            </a:r>
            <a:r>
              <a:rPr lang="sr-Latn-RS" dirty="0" smtClean="0"/>
              <a:t>produkcioni sistemi</a:t>
            </a:r>
            <a:endParaRPr lang="en-US" dirty="0" smtClean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sr-Latn-RS" sz="2100" dirty="0" smtClean="0"/>
              <a:t>Produkciona pravila koristio je logičar </a:t>
            </a:r>
            <a:r>
              <a:rPr lang="en-US" sz="2100" dirty="0" smtClean="0"/>
              <a:t>Emil L. Post </a:t>
            </a:r>
            <a:r>
              <a:rPr lang="sr-Latn-RS" sz="2100" dirty="0" smtClean="0"/>
              <a:t>ranih 40tih godina XX veka u simboličkoj logici</a:t>
            </a:r>
            <a:endParaRPr lang="en-US" sz="2100" dirty="0" smtClean="0"/>
          </a:p>
          <a:p>
            <a:pPr>
              <a:spcBef>
                <a:spcPts val="1913"/>
              </a:spcBef>
            </a:pPr>
            <a:r>
              <a:rPr lang="sr-Latn-RS" sz="2100" dirty="0" smtClean="0"/>
              <a:t>Postov teorijski rezultat</a:t>
            </a:r>
            <a:endParaRPr lang="en-US" sz="2100" dirty="0" smtClean="0"/>
          </a:p>
          <a:p>
            <a:pPr marL="685800" lvl="1">
              <a:spcBef>
                <a:spcPts val="575"/>
              </a:spcBef>
            </a:pPr>
            <a:r>
              <a:rPr lang="sr-Latn-RS" sz="1900" dirty="0" smtClean="0"/>
              <a:t>Svaki sistem u matematici ili logici može se zapisati u obliku produkcionog sistema</a:t>
            </a:r>
            <a:endParaRPr lang="en-US" sz="1900" dirty="0" smtClean="0"/>
          </a:p>
          <a:p>
            <a:pPr>
              <a:spcBef>
                <a:spcPts val="1913"/>
              </a:spcBef>
            </a:pPr>
            <a:r>
              <a:rPr lang="sr-Latn-RS" sz="2100" dirty="0" smtClean="0"/>
              <a:t>Osnovni principi produkcionih pravila</a:t>
            </a:r>
            <a:endParaRPr lang="en-US" sz="2100" dirty="0" smtClean="0"/>
          </a:p>
          <a:p>
            <a:pPr marL="685800" lvl="1">
              <a:spcBef>
                <a:spcPts val="575"/>
              </a:spcBef>
            </a:pPr>
            <a:r>
              <a:rPr lang="sr-Latn-RS" sz="1900" dirty="0" smtClean="0"/>
              <a:t>Skup pravila za konverziju skupa stringova u drugi skup stringova</a:t>
            </a:r>
            <a:endParaRPr lang="en-US" sz="1900" dirty="0" smtClean="0"/>
          </a:p>
          <a:p>
            <a:pPr marL="968375" lvl="2">
              <a:spcBef>
                <a:spcPts val="575"/>
              </a:spcBef>
            </a:pPr>
            <a:r>
              <a:rPr lang="sr-Latn-RS" sz="1700" dirty="0" smtClean="0"/>
              <a:t>Ova pravila poznata su i pod nazivom </a:t>
            </a:r>
            <a:r>
              <a:rPr lang="sr-Latn-RS" sz="1700" i="1" dirty="0" smtClean="0"/>
              <a:t>pravila prepisivanja</a:t>
            </a:r>
            <a:r>
              <a:rPr lang="sr-Latn-RS" sz="1700" dirty="0" smtClean="0"/>
              <a:t> (</a:t>
            </a:r>
            <a:r>
              <a:rPr lang="en-US" sz="1700" dirty="0" smtClean="0"/>
              <a:t>rewrite rules</a:t>
            </a:r>
            <a:r>
              <a:rPr lang="sr-Latn-RS" sz="1700" dirty="0"/>
              <a:t>)</a:t>
            </a:r>
            <a:endParaRPr lang="en-US" sz="1700" dirty="0" smtClean="0"/>
          </a:p>
          <a:p>
            <a:pPr marL="968375" lvl="2">
              <a:spcBef>
                <a:spcPts val="575"/>
              </a:spcBef>
            </a:pPr>
            <a:r>
              <a:rPr lang="sr-Latn-RS" sz="1700" dirty="0" smtClean="0"/>
              <a:t>Jednostavna sintaktička manipulacija stringovima</a:t>
            </a:r>
            <a:endParaRPr lang="en-US" sz="1700" dirty="0" smtClean="0"/>
          </a:p>
          <a:p>
            <a:pPr marL="968375" lvl="2">
              <a:spcBef>
                <a:spcPts val="575"/>
              </a:spcBef>
            </a:pPr>
            <a:r>
              <a:rPr lang="sr-Latn-RS" sz="1700" dirty="0" smtClean="0"/>
              <a:t>Nije potrebno nikakvo razumevanje niti interpretacija!</a:t>
            </a:r>
          </a:p>
          <a:p>
            <a:pPr marL="1425575" lvl="3">
              <a:spcBef>
                <a:spcPts val="575"/>
              </a:spcBef>
            </a:pPr>
            <a:r>
              <a:rPr lang="sr-Latn-RS" sz="1300" dirty="0" smtClean="0"/>
              <a:t>Nije potrebno razumevanje označenog koje označitelji označavaju</a:t>
            </a:r>
            <a:endParaRPr lang="en-US" sz="1300" dirty="0" smtClean="0"/>
          </a:p>
          <a:p>
            <a:pPr marL="968375" lvl="2">
              <a:spcBef>
                <a:spcPts val="575"/>
              </a:spcBef>
            </a:pPr>
            <a:r>
              <a:rPr lang="sr-Latn-RS" sz="1700" dirty="0" smtClean="0"/>
              <a:t>Koriste se i za definisanje gramatika jezika</a:t>
            </a:r>
            <a:endParaRPr lang="en-US" sz="1700" dirty="0" smtClean="0"/>
          </a:p>
          <a:p>
            <a:pPr marL="1263650" lvl="3">
              <a:spcBef>
                <a:spcPts val="575"/>
              </a:spcBef>
            </a:pPr>
            <a:r>
              <a:rPr lang="sr-Latn-RS" sz="1500" dirty="0" smtClean="0"/>
              <a:t>n</a:t>
            </a:r>
            <a:r>
              <a:rPr lang="en-US" sz="1500" dirty="0" smtClean="0"/>
              <a:t>.</a:t>
            </a:r>
            <a:r>
              <a:rPr lang="sr-Latn-RS" sz="1500" dirty="0" smtClean="0"/>
              <a:t>pr</a:t>
            </a:r>
            <a:r>
              <a:rPr lang="en-US" sz="1500" dirty="0" smtClean="0"/>
              <a:t>. BNF </a:t>
            </a:r>
            <a:r>
              <a:rPr lang="sr-Latn-RS" sz="1500" dirty="0" smtClean="0"/>
              <a:t>gramatike programskih jezika</a:t>
            </a: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26994697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9BEB1AF6-BF9B-4A0A-8CF0-AAB681C585F7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Emil </a:t>
            </a:r>
            <a:r>
              <a:rPr lang="sr-Latn-RS" dirty="0" smtClean="0"/>
              <a:t>Leon </a:t>
            </a:r>
            <a:r>
              <a:rPr lang="en-US" dirty="0" smtClean="0"/>
              <a:t>Post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5981700" cy="54102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11 </a:t>
            </a:r>
            <a:r>
              <a:rPr lang="en-US" dirty="0" err="1" smtClean="0"/>
              <a:t>Februar</a:t>
            </a:r>
            <a:r>
              <a:rPr lang="en-US" dirty="0" smtClean="0"/>
              <a:t> 1897</a:t>
            </a:r>
            <a:r>
              <a:rPr lang="sr-Latn-RS" dirty="0" smtClean="0"/>
              <a:t>.</a:t>
            </a:r>
            <a:r>
              <a:rPr lang="en-US" dirty="0" smtClean="0"/>
              <a:t> –21</a:t>
            </a:r>
            <a:r>
              <a:rPr lang="sr-Latn-RS" dirty="0" smtClean="0"/>
              <a:t> </a:t>
            </a:r>
            <a:r>
              <a:rPr lang="en-US" dirty="0"/>
              <a:t>April </a:t>
            </a:r>
            <a:r>
              <a:rPr lang="en-US" dirty="0" smtClean="0"/>
              <a:t> 1954</a:t>
            </a:r>
            <a:r>
              <a:rPr lang="sr-Latn-RS" dirty="0" smtClean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Poljski Jevrejin, porodica emigrirala u SAD dok je bio dete.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Diplomirao matematiku na Siti koledžu Njujork, doktorirao na Kolumbija Univerzitetu 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Bavio se logikom i formalnim jezicima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Tablice istinitosti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Dokaz kompletnosti propozicionog računa aksiomatizovanog u </a:t>
            </a:r>
            <a:r>
              <a:rPr lang="en-US" i="1" dirty="0" smtClean="0"/>
              <a:t>Principia </a:t>
            </a:r>
            <a:r>
              <a:rPr lang="en-US" i="1" dirty="0" err="1" smtClean="0"/>
              <a:t>Mathematica</a:t>
            </a:r>
            <a:endParaRPr lang="en-US" i="1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Teorija rekurzije</a:t>
            </a:r>
            <a:endParaRPr lang="en-US" dirty="0" smtClean="0"/>
          </a:p>
          <a:p>
            <a:pPr marL="968375" lvl="2" fontAlgn="auto">
              <a:spcAft>
                <a:spcPts val="0"/>
              </a:spcAft>
              <a:defRPr/>
            </a:pPr>
            <a:r>
              <a:rPr lang="sr-Latn-RS" dirty="0" smtClean="0"/>
              <a:t>1936, nezavisno od Alana Tjuringa, razvio je matematički model računanja sličan Tjuringovoj mašini.</a:t>
            </a:r>
            <a:endParaRPr lang="en-US" dirty="0" smtClean="0"/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6021388" y="5257800"/>
            <a:ext cx="29479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latin typeface="News Gothic MT" charset="0"/>
                <a:ea typeface="News Gothic MT" charset="0"/>
                <a:cs typeface="News Gothic MT" charset="0"/>
                <a:sym typeface="News Gothic MT" charset="0"/>
                <a:hlinkClick r:id="rId2"/>
              </a:rPr>
              <a:t>http://en.wikipedia.org/wiki/Emil_Post</a:t>
            </a:r>
            <a:endParaRPr lang="en-US" sz="1400" u="sng"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1600200"/>
            <a:ext cx="25701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4621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CDE14C1F-F17A-4128-B6D7-34B3426E711C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7348" name="Rectangle 5"/>
          <p:cNvSpPr>
            <a:spLocks noGrp="1" noChangeArrowheads="1"/>
          </p:cNvSpPr>
          <p:nvPr>
            <p:ph type="title"/>
          </p:nvPr>
        </p:nvSpPr>
        <p:spPr>
          <a:xfrm>
            <a:off x="446088" y="29592"/>
            <a:ext cx="8229600" cy="1143000"/>
          </a:xfrm>
        </p:spPr>
        <p:txBody>
          <a:bodyPr/>
          <a:lstStyle/>
          <a:p>
            <a:r>
              <a:rPr lang="en-US" dirty="0" smtClean="0"/>
              <a:t>Markov</a:t>
            </a:r>
            <a:r>
              <a:rPr lang="sr-Latn-RS" dirty="0" smtClean="0"/>
              <a:t>ljevi algoritmi</a:t>
            </a:r>
            <a:endParaRPr lang="en-US" dirty="0" smtClean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8502" y="1156440"/>
            <a:ext cx="5963698" cy="5410200"/>
          </a:xfrm>
        </p:spPr>
        <p:txBody>
          <a:bodyPr rtlCol="0">
            <a:normAutofit fontScale="92500" lnSpcReduction="10000"/>
          </a:bodyPr>
          <a:lstStyle/>
          <a:p>
            <a:pPr marL="495300" indent="-457200" fontAlgn="auto">
              <a:spcAft>
                <a:spcPts val="0"/>
              </a:spcAft>
              <a:defRPr/>
            </a:pPr>
            <a:r>
              <a:rPr lang="en-US" dirty="0" smtClean="0"/>
              <a:t>1950</a:t>
            </a:r>
            <a:r>
              <a:rPr lang="sr-Latn-RS" dirty="0" smtClean="0"/>
              <a:t>tih godina</a:t>
            </a:r>
            <a:r>
              <a:rPr lang="en-US" dirty="0" smtClean="0"/>
              <a:t> A</a:t>
            </a:r>
            <a:r>
              <a:rPr lang="sr-Latn-RS" dirty="0" smtClean="0"/>
              <a:t>ndrej</a:t>
            </a:r>
            <a:r>
              <a:rPr lang="en-US" dirty="0" smtClean="0"/>
              <a:t> A</a:t>
            </a:r>
            <a:r>
              <a:rPr lang="sr-Latn-RS" dirty="0" smtClean="0"/>
              <a:t>ndrejevič</a:t>
            </a:r>
            <a:r>
              <a:rPr lang="en-US" dirty="0" smtClean="0"/>
              <a:t> Markov</a:t>
            </a:r>
            <a:r>
              <a:rPr lang="sr-Latn-RS" dirty="0" smtClean="0"/>
              <a:t> (</a:t>
            </a:r>
            <a:r>
              <a:rPr lang="vi-VN" dirty="0"/>
              <a:t> Андре́й Андре́евич Ма́рков</a:t>
            </a:r>
            <a:r>
              <a:rPr lang="sr-Latn-RS" dirty="0" smtClean="0"/>
              <a:t>) mlađi,</a:t>
            </a:r>
            <a:r>
              <a:rPr lang="en-US" dirty="0" smtClean="0"/>
              <a:t> </a:t>
            </a:r>
            <a:r>
              <a:rPr lang="sr-Latn-RS" dirty="0" smtClean="0"/>
              <a:t>sin </a:t>
            </a:r>
            <a:r>
              <a:rPr lang="en-US" dirty="0" smtClean="0"/>
              <a:t>Andre</a:t>
            </a:r>
            <a:r>
              <a:rPr lang="sr-Latn-RS" dirty="0" smtClean="0"/>
              <a:t>ja</a:t>
            </a:r>
            <a:r>
              <a:rPr lang="en-US" dirty="0" smtClean="0"/>
              <a:t> Markov</a:t>
            </a:r>
            <a:r>
              <a:rPr lang="sr-Latn-RS" dirty="0" smtClean="0"/>
              <a:t>a starijeg (Markovljevi lanci)</a:t>
            </a:r>
            <a:r>
              <a:rPr lang="en-US" dirty="0" smtClean="0"/>
              <a:t>, </a:t>
            </a:r>
            <a:r>
              <a:rPr lang="sr-Latn-RS" dirty="0" smtClean="0"/>
              <a:t>uveo je </a:t>
            </a:r>
            <a:r>
              <a:rPr lang="en-US" dirty="0" err="1" smtClean="0">
                <a:latin typeface="Arial Italic" charset="0"/>
                <a:cs typeface="Arial Italic" charset="0"/>
                <a:sym typeface="Arial Italic" charset="0"/>
              </a:rPr>
              <a:t>priorite</a:t>
            </a:r>
            <a:r>
              <a:rPr lang="sr-Latn-RS" dirty="0" smtClean="0">
                <a:latin typeface="Arial Italic" charset="0"/>
                <a:cs typeface="Arial Italic" charset="0"/>
                <a:sym typeface="Arial Italic" charset="0"/>
              </a:rPr>
              <a:t>te</a:t>
            </a:r>
            <a:r>
              <a:rPr lang="en-US" dirty="0" smtClean="0"/>
              <a:t> </a:t>
            </a:r>
            <a:r>
              <a:rPr lang="sr-Latn-RS" dirty="0" smtClean="0"/>
              <a:t>kao kontrolnu strukturu produkcionih sistema</a:t>
            </a:r>
            <a:endParaRPr lang="en-US" dirty="0" smtClean="0"/>
          </a:p>
          <a:p>
            <a:pPr marL="89535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 smtClean="0"/>
              <a:t>Pravila sa većim prioritetima se prvo aktiviraju</a:t>
            </a:r>
            <a:endParaRPr lang="en-US" dirty="0" smtClean="0"/>
          </a:p>
          <a:p>
            <a:pPr marL="89535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 smtClean="0"/>
              <a:t>Omogućuje efikasnije izvršavanje produkcionih sistema</a:t>
            </a:r>
            <a:endParaRPr lang="en-US" dirty="0" smtClean="0"/>
          </a:p>
          <a:p>
            <a:pPr marL="895350" lvl="1" indent="-4572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sr-Latn-RS" dirty="0" smtClean="0"/>
              <a:t>Ali još uvek nedovoljno efiksano za SBZ sa velikim skupovima pravila</a:t>
            </a:r>
            <a:endParaRPr lang="en-US" dirty="0" smtClean="0"/>
          </a:p>
        </p:txBody>
      </p:sp>
      <p:sp>
        <p:nvSpPr>
          <p:cNvPr id="57351" name="Rectangle 8"/>
          <p:cNvSpPr>
            <a:spLocks/>
          </p:cNvSpPr>
          <p:nvPr/>
        </p:nvSpPr>
        <p:spPr bwMode="auto">
          <a:xfrm>
            <a:off x="5562600" y="4572000"/>
            <a:ext cx="350256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 u="sng" dirty="0">
                <a:latin typeface="News Gothic MT" charset="0"/>
                <a:ea typeface="News Gothic MT" charset="0"/>
                <a:cs typeface="News Gothic MT" charset="0"/>
                <a:sym typeface="News Gothic MT" charset="0"/>
                <a:hlinkClick r:id="rId2"/>
              </a:rPr>
              <a:t>http://</a:t>
            </a:r>
            <a:r>
              <a:rPr lang="en-US" sz="1100" u="sng" dirty="0" smtClean="0">
                <a:latin typeface="News Gothic MT" charset="0"/>
                <a:ea typeface="News Gothic MT" charset="0"/>
                <a:cs typeface="News Gothic MT" charset="0"/>
                <a:sym typeface="News Gothic MT" charset="0"/>
                <a:hlinkClick r:id="rId2"/>
              </a:rPr>
              <a:t>logic.pdmi.ras.ru/Markov/fotografii/portrait%5E.jpg</a:t>
            </a:r>
            <a:r>
              <a:rPr lang="sr-Latn-RS" sz="1100" u="sng" dirty="0" smtClean="0">
                <a:latin typeface="News Gothic MT" charset="0"/>
                <a:ea typeface="News Gothic MT" charset="0"/>
                <a:cs typeface="News Gothic MT" charset="0"/>
                <a:sym typeface="News Gothic MT" charset="0"/>
              </a:rPr>
              <a:t> </a:t>
            </a:r>
            <a:endParaRPr lang="en-US" sz="1100" u="sng" dirty="0"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pic>
        <p:nvPicPr>
          <p:cNvPr id="17410" name="Picture 2" descr="http://logic.pdmi.ras.ru/Markov/fotografii/portrait%5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1905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39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ACD768FA-13E6-478E-B50C-11A772095522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en-US" dirty="0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title"/>
          </p:nvPr>
        </p:nvSpPr>
        <p:spPr>
          <a:xfrm>
            <a:off x="480350" y="0"/>
            <a:ext cx="8229600" cy="1143000"/>
          </a:xfrm>
        </p:spPr>
        <p:txBody>
          <a:bodyPr/>
          <a:lstStyle/>
          <a:p>
            <a:r>
              <a:rPr lang="en-US" dirty="0" smtClean="0"/>
              <a:t>Rete </a:t>
            </a:r>
            <a:r>
              <a:rPr lang="en-US" dirty="0" err="1" smtClean="0"/>
              <a:t>Algorit</a:t>
            </a:r>
            <a:r>
              <a:rPr lang="sr-Latn-RS" dirty="0" smtClean="0"/>
              <a:t>a</a:t>
            </a:r>
            <a:r>
              <a:rPr lang="en-US" dirty="0" smtClean="0"/>
              <a:t>m</a:t>
            </a:r>
          </a:p>
        </p:txBody>
      </p:sp>
      <p:sp>
        <p:nvSpPr>
          <p:cNvPr id="5837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4525963"/>
          </a:xfrm>
        </p:spPr>
        <p:txBody>
          <a:bodyPr>
            <a:normAutofit/>
          </a:bodyPr>
          <a:lstStyle/>
          <a:p>
            <a:pPr marL="495300" indent="-457200"/>
            <a:r>
              <a:rPr lang="sr-Latn-RS" dirty="0" smtClean="0"/>
              <a:t>Razvio ga je </a:t>
            </a:r>
            <a:r>
              <a:rPr lang="en-US" dirty="0" smtClean="0"/>
              <a:t>Charles L. </a:t>
            </a:r>
            <a:r>
              <a:rPr lang="en-US" dirty="0" err="1" smtClean="0"/>
              <a:t>Forgy</a:t>
            </a:r>
            <a:r>
              <a:rPr lang="en-US" dirty="0" smtClean="0"/>
              <a:t> </a:t>
            </a:r>
            <a:r>
              <a:rPr lang="sr-Latn-RS" dirty="0" smtClean="0"/>
              <a:t>na </a:t>
            </a:r>
            <a:r>
              <a:rPr lang="en-US" dirty="0"/>
              <a:t>Carnegie Mellon </a:t>
            </a:r>
            <a:r>
              <a:rPr lang="sr-Latn-RS" dirty="0" smtClean="0"/>
              <a:t>univerzitetu kasnih </a:t>
            </a:r>
            <a:r>
              <a:rPr lang="en-US" dirty="0" smtClean="0"/>
              <a:t>70</a:t>
            </a:r>
            <a:r>
              <a:rPr lang="sr-Latn-RS" dirty="0" smtClean="0"/>
              <a:t>tih godina 20 veka za </a:t>
            </a:r>
            <a:r>
              <a:rPr lang="en-US" dirty="0" smtClean="0"/>
              <a:t>OPS (Official Production System) </a:t>
            </a:r>
            <a:r>
              <a:rPr lang="sr-Latn-RS" dirty="0" smtClean="0"/>
              <a:t>ljusku</a:t>
            </a:r>
            <a:endParaRPr lang="en-US" dirty="0" smtClean="0"/>
          </a:p>
          <a:p>
            <a:pPr marL="895350" lvl="1" indent="-457200">
              <a:spcBef>
                <a:spcPts val="400"/>
              </a:spcBef>
              <a:buFont typeface="Arial" pitchFamily="34" charset="0"/>
              <a:buChar char="•"/>
            </a:pPr>
            <a:r>
              <a:rPr lang="sr-Latn-RS" dirty="0" smtClean="0"/>
              <a:t>Skladišti informacije o prethodnicima u mreži</a:t>
            </a:r>
            <a:endParaRPr lang="en-US" dirty="0" smtClean="0"/>
          </a:p>
          <a:p>
            <a:pPr marL="895350" lvl="1" indent="-457200">
              <a:spcBef>
                <a:spcPts val="400"/>
              </a:spcBef>
              <a:buFont typeface="Arial" pitchFamily="34" charset="0"/>
              <a:buChar char="•"/>
            </a:pPr>
            <a:r>
              <a:rPr lang="sr-Latn-RS" dirty="0" smtClean="0"/>
              <a:t>U svakom ciklusu samo proverava promene u mreži</a:t>
            </a:r>
            <a:endParaRPr lang="en-US" dirty="0" smtClean="0"/>
          </a:p>
          <a:p>
            <a:pPr marL="895350" lvl="1" indent="-457200">
              <a:spcBef>
                <a:spcPts val="400"/>
              </a:spcBef>
              <a:buFont typeface="Arial" pitchFamily="34" charset="0"/>
              <a:buChar char="•"/>
            </a:pPr>
            <a:r>
              <a:rPr lang="sr-Latn-RS" dirty="0" smtClean="0"/>
              <a:t>Mnogo poboljšava efikasnost</a:t>
            </a:r>
            <a:endParaRPr lang="en-US" dirty="0" smtClean="0"/>
          </a:p>
        </p:txBody>
      </p:sp>
      <p:pic>
        <p:nvPicPr>
          <p:cNvPr id="5837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24423"/>
            <a:ext cx="24765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298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RETE algoritam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Provera zadovoljenosti (m</a:t>
            </a:r>
            <a:r>
              <a:rPr lang="en-GB" dirty="0" err="1" smtClean="0"/>
              <a:t>atching</a:t>
            </a:r>
            <a:r>
              <a:rPr lang="sr-Latn-RS" dirty="0"/>
              <a:t>)</a:t>
            </a:r>
            <a:r>
              <a:rPr lang="sr-Latn-RS" dirty="0" smtClean="0"/>
              <a:t> činjenica </a:t>
            </a:r>
            <a:r>
              <a:rPr lang="sr-Latn-RS" dirty="0" smtClean="0"/>
              <a:t>za pravila </a:t>
            </a:r>
            <a:r>
              <a:rPr lang="sr-Latn-RS" dirty="0" smtClean="0"/>
              <a:t>u rule engine-ima</a:t>
            </a:r>
          </a:p>
          <a:p>
            <a:r>
              <a:rPr lang="sr-Latn-RS" b="1" dirty="0" smtClean="0"/>
              <a:t>Pravila</a:t>
            </a:r>
            <a:r>
              <a:rPr lang="sr-Latn-RS" dirty="0" smtClean="0"/>
              <a:t> su skup </a:t>
            </a:r>
            <a:r>
              <a:rPr lang="sr-Latn-RS" b="1" dirty="0" smtClean="0"/>
              <a:t>uslova</a:t>
            </a:r>
            <a:r>
              <a:rPr lang="sr-Latn-RS" dirty="0" smtClean="0"/>
              <a:t> i </a:t>
            </a:r>
            <a:r>
              <a:rPr lang="sr-Latn-RS" b="1" dirty="0" smtClean="0"/>
              <a:t>akcija</a:t>
            </a:r>
          </a:p>
          <a:p>
            <a:r>
              <a:rPr lang="sr-Latn-RS" b="1" dirty="0" smtClean="0"/>
              <a:t>Činjenica</a:t>
            </a:r>
            <a:r>
              <a:rPr lang="sr-Latn-RS" dirty="0" smtClean="0"/>
              <a:t> je vektor svojstava</a:t>
            </a:r>
            <a:endParaRPr lang="sr-Latn-RS" b="1" dirty="0" smtClean="0"/>
          </a:p>
          <a:p>
            <a:r>
              <a:rPr lang="sr-Latn-RS" dirty="0" smtClean="0"/>
              <a:t>Uslovi testiraju </a:t>
            </a:r>
            <a:r>
              <a:rPr lang="sr-Latn-RS" b="1" dirty="0" smtClean="0"/>
              <a:t>svojstva</a:t>
            </a:r>
            <a:r>
              <a:rPr lang="sr-Latn-RS" dirty="0" smtClean="0"/>
              <a:t> </a:t>
            </a:r>
            <a:r>
              <a:rPr lang="sr-Latn-RS" b="1" dirty="0" smtClean="0"/>
              <a:t>činjenica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9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RETE algoritma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Smanjuje redundanciju kroz deljenje čvorova</a:t>
            </a:r>
          </a:p>
          <a:p>
            <a:r>
              <a:rPr lang="sr-Latn-RS" dirty="0" smtClean="0"/>
              <a:t>Čuva delimična zadovoljavanja uslova, čime se izbegava ponovna evaluacija kompletnih uslova za činjenice</a:t>
            </a:r>
          </a:p>
          <a:p>
            <a:r>
              <a:rPr lang="sr-Latn-RS" dirty="0" smtClean="0"/>
              <a:t>Na efikasan način rukuje činjenicama u memoriji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RETE </a:t>
            </a:r>
            <a:r>
              <a:rPr lang="sr-Latn-RS" dirty="0" smtClean="0"/>
              <a:t>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Rete lat. – </a:t>
            </a:r>
            <a:r>
              <a:rPr lang="sr-Latn-RS" dirty="0" smtClean="0"/>
              <a:t>mreža</a:t>
            </a:r>
            <a:endParaRPr lang="en-US" dirty="0" smtClean="0"/>
          </a:p>
          <a:p>
            <a:r>
              <a:rPr lang="en-US" dirty="0" smtClean="0"/>
              <a:t>Rete </a:t>
            </a:r>
            <a:r>
              <a:rPr lang="sr-Latn-RS" dirty="0"/>
              <a:t>su </a:t>
            </a:r>
            <a:r>
              <a:rPr lang="sr-Latn-RS" b="1" dirty="0" smtClean="0"/>
              <a:t>usmereni </a:t>
            </a:r>
            <a:r>
              <a:rPr lang="sr-Latn-RS" b="1" dirty="0"/>
              <a:t>aciklični grafovi</a:t>
            </a:r>
            <a:r>
              <a:rPr lang="sr-Latn-RS" dirty="0"/>
              <a:t> koji </a:t>
            </a:r>
            <a:r>
              <a:rPr lang="sr-Latn-RS" dirty="0" smtClean="0"/>
              <a:t>predstavljaju </a:t>
            </a:r>
            <a:r>
              <a:rPr lang="sr-Latn-RS" b="1" dirty="0"/>
              <a:t>skupove </a:t>
            </a:r>
            <a:r>
              <a:rPr lang="sr-Latn-RS" b="1" dirty="0" smtClean="0"/>
              <a:t>pravila</a:t>
            </a:r>
            <a:endParaRPr lang="sr-Latn-RS" b="1" dirty="0"/>
          </a:p>
          <a:p>
            <a:r>
              <a:rPr lang="sr-Latn-RS" dirty="0"/>
              <a:t>Predstavljaju se korišćenjem </a:t>
            </a:r>
            <a:r>
              <a:rPr lang="sr-Latn-RS" b="1" dirty="0"/>
              <a:t>mreže memorijskih objekata</a:t>
            </a:r>
            <a:r>
              <a:rPr lang="sr-Latn-RS" dirty="0"/>
              <a:t>.</a:t>
            </a:r>
          </a:p>
          <a:p>
            <a:r>
              <a:rPr lang="sr-Latn-RS" dirty="0"/>
              <a:t>(</a:t>
            </a:r>
            <a:r>
              <a:rPr lang="sr-Latn-RS" dirty="0" smtClean="0"/>
              <a:t>Činjenica </a:t>
            </a:r>
            <a:r>
              <a:rPr lang="sr-Latn-RS" dirty="0"/>
              <a:t>je n-torka </a:t>
            </a:r>
            <a:r>
              <a:rPr lang="sr-Latn-RS" dirty="0" smtClean="0"/>
              <a:t>svojstava)</a:t>
            </a:r>
            <a:endParaRPr lang="sr-Latn-RS" dirty="0"/>
          </a:p>
          <a:p>
            <a:r>
              <a:rPr lang="sr-Latn-RS" dirty="0" smtClean="0"/>
              <a:t>Proveravaju da li atributi činjenica zadovoljavaju uslove pravila.</a:t>
            </a:r>
          </a:p>
          <a:p>
            <a:r>
              <a:rPr lang="sr-Latn-RS" dirty="0" smtClean="0"/>
              <a:t>Pravila koja zadaju developeri ili ekspreti dinamički se prevode u RETE mrežu.</a:t>
            </a:r>
          </a:p>
          <a:p>
            <a:r>
              <a:rPr lang="sr-Latn-RS" dirty="0" smtClean="0"/>
              <a:t>Za svaku činjenucu kreira se kreira se </a:t>
            </a:r>
            <a:r>
              <a:rPr lang="sr-Latn-RS" i="1" dirty="0" smtClean="0"/>
              <a:t>element radne memorije</a:t>
            </a:r>
            <a:r>
              <a:rPr lang="sr-Latn-RS" dirty="0" smtClean="0"/>
              <a:t> (WME) koji predstavlja tu činjenicu.</a:t>
            </a:r>
          </a:p>
          <a:p>
            <a:r>
              <a:rPr lang="sr-Latn-RS" dirty="0" smtClean="0"/>
              <a:t>Svaka činjenica (WME) ulazi u mrežu kroz korenski čvor mreže</a:t>
            </a:r>
          </a:p>
          <a:p>
            <a:pPr lvl="1"/>
            <a:r>
              <a:rPr lang="sr-Latn-RS" dirty="0" smtClean="0"/>
              <a:t>Korenski </a:t>
            </a:r>
            <a:r>
              <a:rPr lang="sr-Latn-RS" dirty="0" smtClean="0"/>
              <a:t>čvor prosleđuje činjenicu svojim child čvorovima</a:t>
            </a:r>
          </a:p>
          <a:p>
            <a:pPr lvl="1"/>
            <a:r>
              <a:rPr lang="sr-Latn-RS" dirty="0" smtClean="0"/>
              <a:t>Prolazi kroz neku od grana stabla (pri tome možda biva sačuvana za sledeće prolaze) dok ne stigne do nekog od krajnjih čvorova.</a:t>
            </a:r>
            <a:endParaRPr lang="sr-Latn-RS" dirty="0"/>
          </a:p>
          <a:p>
            <a:r>
              <a:rPr lang="sr-Latn-RS" dirty="0"/>
              <a:t>Funkcionišu kao tip relacionog procesora upita koji izvršava </a:t>
            </a:r>
            <a:r>
              <a:rPr lang="sr-Latn-RS" b="1" dirty="0"/>
              <a:t>operacije projekcije, selekcije i uslovnog objedinjavanja</a:t>
            </a:r>
            <a:r>
              <a:rPr lang="sr-Latn-RS" dirty="0"/>
              <a:t> nad </a:t>
            </a:r>
            <a:r>
              <a:rPr lang="sr-Latn-RS" dirty="0" smtClean="0"/>
              <a:t>činjenicama koje imaju proizvoljan broj svojstava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1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FC96CE51-9D16-4416-8A18-4A478A0E88FF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Ciljevi</a:t>
            </a:r>
            <a:endParaRPr lang="en-US" b="1" dirty="0" smtClean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Spoznati i razumeti osnovne principe, komponente i oblasti primene Sistema Baziranih na Znanju (SBZ)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Razumeti strukturu SBZ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Baza znanja</a:t>
            </a:r>
            <a:r>
              <a:rPr lang="en-US" dirty="0" smtClean="0"/>
              <a:t>, </a:t>
            </a:r>
            <a:r>
              <a:rPr lang="sr-Latn-RS" dirty="0" smtClean="0"/>
              <a:t>modul za zaključivanje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Zbližiti se sa osnovnim metodama za predstavljanje znanja u računaru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Oceniti pogodnost računara za rešavanje specifičnih zadataka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Primena metoda na scenarije ili zadatke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5412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Osnovna topografija Rete </a:t>
            </a:r>
            <a:r>
              <a:rPr lang="sr-Latn-RS" dirty="0" smtClean="0"/>
              <a:t>mreže: Alfa 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sr-Latn-RS" b="1" dirty="0" smtClean="0"/>
          </a:p>
          <a:p>
            <a:r>
              <a:rPr lang="sr-Latn-RS" dirty="0" smtClean="0"/>
              <a:t>Uslov koji se odnose na jednu činjenicu (skup svojstava).</a:t>
            </a:r>
            <a:endParaRPr lang="sr-Latn-RS" dirty="0" smtClean="0"/>
          </a:p>
          <a:p>
            <a:r>
              <a:rPr lang="sr-Latn-RS" b="1" dirty="0" smtClean="0"/>
              <a:t>Alfa </a:t>
            </a:r>
            <a:r>
              <a:rPr lang="sr-Latn-RS" b="1" dirty="0" smtClean="0"/>
              <a:t>mreža</a:t>
            </a:r>
            <a:r>
              <a:rPr lang="sr-Latn-RS" dirty="0" smtClean="0"/>
              <a:t>: </a:t>
            </a:r>
            <a:r>
              <a:rPr lang="en-US" dirty="0" smtClean="0"/>
              <a:t>„</a:t>
            </a:r>
            <a:r>
              <a:rPr lang="sr-Latn-RS" dirty="0" smtClean="0"/>
              <a:t>Leva</a:t>
            </a:r>
            <a:r>
              <a:rPr lang="en-US" dirty="0" smtClean="0"/>
              <a:t>" </a:t>
            </a:r>
            <a:r>
              <a:rPr lang="en-US" dirty="0"/>
              <a:t>(</a:t>
            </a:r>
            <a:r>
              <a:rPr lang="en-US" i="1" dirty="0" smtClean="0"/>
              <a:t>al</a:t>
            </a:r>
            <a:r>
              <a:rPr lang="sr-Latn-RS" i="1" dirty="0" smtClean="0"/>
              <a:t>f</a:t>
            </a:r>
            <a:r>
              <a:rPr lang="en-US" i="1" dirty="0" smtClean="0"/>
              <a:t>a</a:t>
            </a:r>
            <a:r>
              <a:rPr lang="en-US" dirty="0"/>
              <a:t>) </a:t>
            </a:r>
            <a:r>
              <a:rPr lang="sr-Latn-RS" dirty="0" smtClean="0"/>
              <a:t>strana grafa čvorova formira </a:t>
            </a:r>
            <a:r>
              <a:rPr lang="sr-Latn-RS" b="1" dirty="0" smtClean="0"/>
              <a:t>diskriminacionu mrežu</a:t>
            </a:r>
            <a:r>
              <a:rPr lang="sr-Latn-RS" dirty="0" smtClean="0"/>
              <a:t> koja je odgovorna za </a:t>
            </a:r>
            <a:r>
              <a:rPr lang="sr-Latn-RS" b="1" dirty="0" smtClean="0"/>
              <a:t>odabir pojedinačnih elemenata radne memorije</a:t>
            </a:r>
            <a:r>
              <a:rPr lang="sr-Latn-RS" dirty="0" smtClean="0"/>
              <a:t> (WME</a:t>
            </a:r>
            <a:r>
              <a:rPr lang="sr-Latn-RS" dirty="0" smtClean="0"/>
              <a:t>), odnosno činjenica.</a:t>
            </a:r>
            <a:endParaRPr lang="sr-Latn-RS" dirty="0" smtClean="0"/>
          </a:p>
          <a:p>
            <a:r>
              <a:rPr lang="sr-Latn-RS" dirty="0" smtClean="0"/>
              <a:t>Odabir je na bazi </a:t>
            </a:r>
            <a:r>
              <a:rPr lang="sr-Latn-RS" b="1" dirty="0" smtClean="0"/>
              <a:t>testova uslova koji uparuju atribute WME sa konstantnim vrednostima</a:t>
            </a:r>
            <a:r>
              <a:rPr lang="en-US" dirty="0" smtClean="0"/>
              <a:t>.  </a:t>
            </a:r>
            <a:endParaRPr lang="sr-Latn-RS" dirty="0" smtClean="0"/>
          </a:p>
          <a:p>
            <a:r>
              <a:rPr lang="sr-Latn-RS" b="1" dirty="0" smtClean="0"/>
              <a:t>Ako se ERM</a:t>
            </a:r>
            <a:r>
              <a:rPr lang="en-US" b="1" dirty="0" smtClean="0"/>
              <a:t> </a:t>
            </a:r>
            <a:r>
              <a:rPr lang="sr-Latn-RS" b="1" dirty="0" smtClean="0"/>
              <a:t>uspešno upari sa uslovima predstavljenim jednim čvorom, prosleđuje se sledećem čvoru.</a:t>
            </a:r>
          </a:p>
          <a:p>
            <a:r>
              <a:rPr lang="sr-Latn-RS" dirty="0" smtClean="0"/>
              <a:t>Svaka grana alfa mreže završava se alfa memorijom</a:t>
            </a:r>
          </a:p>
          <a:p>
            <a:r>
              <a:rPr lang="sr-Latn-RS" dirty="0" smtClean="0"/>
              <a:t>Alfa memorija čuva WME-ove (činjenice!) koje zadovoljavaju sve uslove predstavljene alfa čvorovima prođene grane afla </a:t>
            </a:r>
            <a:r>
              <a:rPr lang="sr-Latn-RS" dirty="0" smtClean="0"/>
              <a:t>mreže</a:t>
            </a:r>
            <a:endParaRPr lang="sr-Latn-RS" dirty="0" smtClean="0"/>
          </a:p>
          <a:p>
            <a:r>
              <a:rPr lang="sr-Latn-RS" dirty="0" smtClean="0"/>
              <a:t>WME-ovi koji ne zadovoljavaju makar jedan uslov u grani alfa mreže ne čuvaju se u alfa memoriji te grane </a:t>
            </a:r>
          </a:p>
          <a:p>
            <a:r>
              <a:rPr lang="sr-Latn-RS" dirty="0"/>
              <a:t>S</a:t>
            </a:r>
            <a:r>
              <a:rPr lang="sr-Latn-RS" dirty="0" smtClean="0"/>
              <a:t>vi WME-ovi koji predstavljaju isti entitet prolaze istu granu alfa mreže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Grane alfa mreže </a:t>
            </a:r>
            <a:r>
              <a:rPr lang="sr-Latn-RS" dirty="0" smtClean="0"/>
              <a:t>mogu se račvati da bi se izbegla uslovna redundancija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Osnovna topografija Rete mreže: B</a:t>
            </a:r>
            <a:r>
              <a:rPr lang="sr-Latn-RS" dirty="0" smtClean="0"/>
              <a:t>eta </a:t>
            </a:r>
            <a:r>
              <a:rPr lang="sr-Latn-RS" dirty="0"/>
              <a:t>mreža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Uslovi u kojima se objedinjuju činjenice.</a:t>
            </a:r>
          </a:p>
          <a:p>
            <a:r>
              <a:rPr lang="en-US" b="1" dirty="0" smtClean="0"/>
              <a:t>„</a:t>
            </a:r>
            <a:r>
              <a:rPr lang="sr-Latn-RS" b="1" dirty="0" smtClean="0"/>
              <a:t>Desna</a:t>
            </a:r>
            <a:r>
              <a:rPr lang="en-US" b="1" dirty="0" smtClean="0"/>
              <a:t>" </a:t>
            </a:r>
            <a:r>
              <a:rPr lang="en-US" b="1" dirty="0"/>
              <a:t>(</a:t>
            </a:r>
            <a:r>
              <a:rPr lang="en-US" b="1" i="1" dirty="0"/>
              <a:t>beta</a:t>
            </a:r>
            <a:r>
              <a:rPr lang="en-US" b="1" dirty="0"/>
              <a:t>) </a:t>
            </a:r>
            <a:r>
              <a:rPr lang="sr-Latn-RS" b="1" dirty="0" smtClean="0"/>
              <a:t>strana grafa</a:t>
            </a:r>
            <a:r>
              <a:rPr lang="sr-Latn-RS" dirty="0" smtClean="0"/>
              <a:t> prvenstveno </a:t>
            </a:r>
            <a:r>
              <a:rPr lang="sr-Latn-RS" b="1" dirty="0" smtClean="0"/>
              <a:t>izvršava objedinjavanje WME-ova</a:t>
            </a:r>
            <a:r>
              <a:rPr lang="sr-Latn-RS" dirty="0" smtClean="0"/>
              <a:t>. </a:t>
            </a:r>
          </a:p>
          <a:p>
            <a:r>
              <a:rPr lang="sr-Latn-RS" dirty="0" smtClean="0"/>
              <a:t>Opciona je. </a:t>
            </a:r>
          </a:p>
          <a:p>
            <a:r>
              <a:rPr lang="sr-Latn-RS" dirty="0" smtClean="0"/>
              <a:t>Sastoji se od </a:t>
            </a:r>
            <a:r>
              <a:rPr lang="sr-Latn-RS" b="1" dirty="0" smtClean="0"/>
              <a:t>čvorova sa 2 ulaza</a:t>
            </a:r>
            <a:r>
              <a:rPr lang="sr-Latn-RS" dirty="0" smtClean="0"/>
              <a:t>, gde svaki čvor ima  </a:t>
            </a:r>
            <a:r>
              <a:rPr lang="en-US" dirty="0"/>
              <a:t>"</a:t>
            </a:r>
            <a:r>
              <a:rPr lang="en-US" dirty="0" smtClean="0"/>
              <a:t>le</a:t>
            </a:r>
            <a:r>
              <a:rPr lang="sr-Latn-RS" dirty="0" smtClean="0"/>
              <a:t>vi</a:t>
            </a:r>
            <a:r>
              <a:rPr lang="en-US" dirty="0" smtClean="0"/>
              <a:t>" </a:t>
            </a:r>
            <a:r>
              <a:rPr lang="sr-Latn-RS" dirty="0" smtClean="0"/>
              <a:t>i</a:t>
            </a:r>
            <a:r>
              <a:rPr lang="en-US" dirty="0" smtClean="0"/>
              <a:t> „</a:t>
            </a:r>
            <a:r>
              <a:rPr lang="sr-Latn-RS" dirty="0" smtClean="0"/>
              <a:t>desni</a:t>
            </a:r>
            <a:r>
              <a:rPr lang="en-US" dirty="0" smtClean="0"/>
              <a:t>" </a:t>
            </a:r>
            <a:r>
              <a:rPr lang="sr-Latn-RS" dirty="0" smtClean="0"/>
              <a:t>ulaz</a:t>
            </a:r>
            <a:r>
              <a:rPr lang="en-US" dirty="0" smtClean="0"/>
              <a:t>. </a:t>
            </a:r>
            <a:endParaRPr lang="sr-Latn-RS" dirty="0" smtClean="0"/>
          </a:p>
          <a:p>
            <a:r>
              <a:rPr lang="sr-Latn-RS" dirty="0" smtClean="0"/>
              <a:t>Svaki beta čvor šalje izlaz na </a:t>
            </a:r>
            <a:r>
              <a:rPr lang="en-US" b="1" dirty="0" smtClean="0"/>
              <a:t>beta </a:t>
            </a:r>
            <a:r>
              <a:rPr lang="en-US" b="1" dirty="0" err="1" smtClean="0"/>
              <a:t>memor</a:t>
            </a:r>
            <a:r>
              <a:rPr lang="sr-Latn-RS" b="1" dirty="0" smtClean="0"/>
              <a:t>iju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Beta </a:t>
            </a:r>
            <a:r>
              <a:rPr lang="sr-Latn-RS" dirty="0" smtClean="0"/>
              <a:t>čvorovi obrađuju </a:t>
            </a:r>
            <a:r>
              <a:rPr lang="sr-Latn-RS" b="1" dirty="0" smtClean="0"/>
              <a:t>tokene</a:t>
            </a:r>
            <a:r>
              <a:rPr lang="sr-Latn-RS" dirty="0" smtClean="0"/>
              <a:t>.</a:t>
            </a:r>
            <a:r>
              <a:rPr lang="sr-Latn-RS" i="1" dirty="0" smtClean="0"/>
              <a:t> </a:t>
            </a:r>
          </a:p>
          <a:p>
            <a:r>
              <a:rPr lang="sr-Latn-RS" dirty="0" smtClean="0"/>
              <a:t>Jedan token iz alfa mreže u beta mrežu unosi jedan </a:t>
            </a:r>
            <a:r>
              <a:rPr lang="sr-Latn-RS" dirty="0" smtClean="0"/>
              <a:t>WME (činjenicu)</a:t>
            </a:r>
            <a:r>
              <a:rPr lang="en-US" dirty="0" smtClean="0"/>
              <a:t>.</a:t>
            </a:r>
            <a:endParaRPr lang="sr-Latn-RS" dirty="0" smtClean="0"/>
          </a:p>
          <a:p>
            <a:r>
              <a:rPr lang="sr-Latn-RS" dirty="0" smtClean="0"/>
              <a:t>Beta čvor može da kreira token koji sadrži listu WME-ova koji predstavlja delimični matching više činjenica (beta mreža objedinjuje WME-ove!).</a:t>
            </a:r>
          </a:p>
          <a:p>
            <a:r>
              <a:rPr lang="sr-Latn-RS" dirty="0" smtClean="0"/>
              <a:t>Taj token se:</a:t>
            </a:r>
          </a:p>
          <a:p>
            <a:pPr lvl="1"/>
            <a:r>
              <a:rPr lang="sr-Latn-RS" dirty="0" smtClean="0"/>
              <a:t>Smešta u beta memoriju (svaki beta čvor ima svoju memoriju)</a:t>
            </a:r>
          </a:p>
          <a:p>
            <a:pPr lvl="1"/>
            <a:r>
              <a:rPr lang="sr-Latn-RS" dirty="0" smtClean="0"/>
              <a:t>Prosleđuje dalje child čvorovima u beta mreži</a:t>
            </a:r>
          </a:p>
          <a:p>
            <a:r>
              <a:rPr lang="sr-Latn-RS" dirty="0" smtClean="0"/>
              <a:t>Token (lista WME-ova, činjenica) koji stigne do kraja mreže je potpuni match činjenice u tokenu sa uslovima jednog pravila.</a:t>
            </a:r>
          </a:p>
          <a:p>
            <a:r>
              <a:rPr lang="sr-Latn-RS" dirty="0" smtClean="0"/>
              <a:t>Za svaki token koji stigne do krajnjeg čvora će se aktivirati pravilo predstavljeno tom granom mreže.</a:t>
            </a:r>
          </a:p>
        </p:txBody>
      </p:sp>
    </p:spTree>
    <p:extLst>
      <p:ext uri="{BB962C8B-B14F-4D97-AF65-F5344CB8AC3E}">
        <p14:creationId xmlns:p14="http://schemas.microsoft.com/office/powerpoint/2010/main" val="3073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type="title"/>
          </p:nvPr>
        </p:nvSpPr>
        <p:spPr>
          <a:xfrm>
            <a:off x="511206" y="24327"/>
            <a:ext cx="8229600" cy="1143000"/>
          </a:xfrm>
        </p:spPr>
        <p:txBody>
          <a:bodyPr/>
          <a:lstStyle/>
          <a:p>
            <a:r>
              <a:rPr lang="sr-Latn-RS" dirty="0" smtClean="0"/>
              <a:t>Osnovna topografija Rete mreže</a:t>
            </a:r>
            <a:endParaRPr lang="en-US" dirty="0" smtClean="0"/>
          </a:p>
        </p:txBody>
      </p:sp>
      <p:sp>
        <p:nvSpPr>
          <p:cNvPr id="5939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F1ECB086-1926-4119-9153-3B68E95BF21F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5939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55490"/>
            <a:ext cx="7408069" cy="518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Rectangle 8"/>
          <p:cNvSpPr>
            <a:spLocks/>
          </p:cNvSpPr>
          <p:nvPr/>
        </p:nvSpPr>
        <p:spPr bwMode="auto">
          <a:xfrm>
            <a:off x="368300" y="6337300"/>
            <a:ext cx="418941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u="sng" dirty="0">
                <a:solidFill>
                  <a:srgbClr val="191919"/>
                </a:solidFill>
                <a:latin typeface="News Gothic MT" charset="0"/>
                <a:ea typeface="News Gothic MT" charset="0"/>
                <a:cs typeface="News Gothic MT" charset="0"/>
                <a:sym typeface="News Gothic MT" charset="0"/>
                <a:hlinkClick r:id="rId3"/>
              </a:rPr>
              <a:t>http://en.wikipedia.org/wiki/File:Rete.JPG</a:t>
            </a:r>
            <a:endParaRPr lang="en-US" sz="1600" u="sng" dirty="0">
              <a:solidFill>
                <a:srgbClr val="191919"/>
              </a:solidFill>
              <a:latin typeface="News Gothic MT" charset="0"/>
              <a:ea typeface="News Gothic MT" charset="0"/>
              <a:cs typeface="News Gothic MT" charset="0"/>
              <a:sym typeface="News Gothic MT" charset="0"/>
            </a:endParaRP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8774113" y="6532563"/>
            <a:ext cx="2174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707060B6-CC05-4DCD-B45B-79DD4E74D388}" type="slidenum">
              <a:rPr lang="en-US" sz="900" b="1">
                <a:solidFill>
                  <a:srgbClr val="003399"/>
                </a:solidFill>
                <a:latin typeface="Arial" pitchFamily="34" charset="0"/>
                <a:ea typeface="ヒラギノ角ゴ ProN W3" charset="0"/>
                <a:sym typeface="Arial" pitchFamily="34" charset="0"/>
              </a:rPr>
              <a:pPr algn="ctr"/>
              <a:t>62</a:t>
            </a:fld>
            <a:endParaRPr lang="en-US" sz="900" b="1">
              <a:solidFill>
                <a:srgbClr val="003399"/>
              </a:solidFill>
              <a:latin typeface="Arial" pitchFamily="34" charset="0"/>
              <a:ea typeface="ヒラギノ角ゴ ProN W3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309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RETE 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Ono što smo mi pokazali je logički pogled na RETE  </a:t>
            </a:r>
          </a:p>
          <a:p>
            <a:r>
              <a:rPr lang="sr-Latn-RS" dirty="0" smtClean="0"/>
              <a:t>Odličan i vrlo detaljan opis RETE algoritma sa implementacijama postoji u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reports-archive.adm.cs.cmu.edu/anon/1995/CMU-CS-95-113.pdf</a:t>
            </a:r>
            <a:r>
              <a:rPr lang="sr-Latn-R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RETE </a:t>
            </a:r>
            <a:r>
              <a:rPr lang="en-GB" dirty="0" err="1" smtClean="0"/>
              <a:t>algoritam</a:t>
            </a:r>
            <a:r>
              <a:rPr lang="en-GB" dirty="0" smtClean="0"/>
              <a:t> 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if award miles for last year or current year &gt; 25,000 then status = Silver</a:t>
            </a:r>
          </a:p>
          <a:p>
            <a:r>
              <a:rPr lang="en-GB" dirty="0"/>
              <a:t>if award miles for last year or current year &gt; 100,000 then status = Gold</a:t>
            </a:r>
          </a:p>
          <a:p>
            <a:r>
              <a:rPr lang="en-GB" dirty="0"/>
              <a:t>If flight is less than 500 miles then award 500 miles</a:t>
            </a:r>
          </a:p>
          <a:p>
            <a:r>
              <a:rPr lang="en-GB" dirty="0"/>
              <a:t>If flight is 500 miles or more then award flight miles</a:t>
            </a:r>
          </a:p>
          <a:p>
            <a:r>
              <a:rPr lang="en-GB" dirty="0"/>
              <a:t>if category is business or first then award 50% bonus miles</a:t>
            </a:r>
          </a:p>
          <a:p>
            <a:r>
              <a:rPr lang="en-GB" dirty="0"/>
              <a:t>if status is Gold and </a:t>
            </a:r>
            <a:r>
              <a:rPr lang="en-GB" dirty="0" smtClean="0"/>
              <a:t>airline</a:t>
            </a:r>
            <a:r>
              <a:rPr lang="sr-Latn-RS" dirty="0" smtClean="0"/>
              <a:t> is not</a:t>
            </a:r>
            <a:r>
              <a:rPr lang="en-GB" dirty="0" smtClean="0"/>
              <a:t> partner </a:t>
            </a:r>
            <a:r>
              <a:rPr lang="en-GB" dirty="0"/>
              <a:t>then award 100% bonus miles</a:t>
            </a:r>
          </a:p>
          <a:p>
            <a:r>
              <a:rPr lang="en-GB" dirty="0"/>
              <a:t>if status is Silver and airline is not partner then award 20% bonus miles</a:t>
            </a:r>
          </a:p>
          <a:p>
            <a:r>
              <a:rPr lang="en-GB" dirty="0"/>
              <a:t>if member signed up for 3-flights-for-5k-in-March and number of return flights in March 2011 = 3 then award 5,000 additional miles</a:t>
            </a:r>
          </a:p>
          <a:p>
            <a:r>
              <a:rPr lang="en-GB" dirty="0"/>
              <a:t>if status becomes Gold then award 8 upgrade </a:t>
            </a:r>
            <a:r>
              <a:rPr lang="en-GB" dirty="0" smtClean="0"/>
              <a:t>certificates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8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Alfa </a:t>
            </a:r>
            <a:r>
              <a:rPr lang="sr-Latn-RS" dirty="0" smtClean="0"/>
              <a:t>čvorovi</a:t>
            </a:r>
            <a:endParaRPr lang="en-GB" dirty="0"/>
          </a:p>
        </p:txBody>
      </p:sp>
      <p:pic>
        <p:nvPicPr>
          <p:cNvPr id="2050" name="Picture 2" descr="Rete - Alpha Nod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34400" cy="222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9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Uslovi</a:t>
            </a:r>
            <a:endParaRPr lang="en-GB" dirty="0"/>
          </a:p>
        </p:txBody>
      </p:sp>
      <p:pic>
        <p:nvPicPr>
          <p:cNvPr id="3074" name="Picture 2" descr="Rete - Discrimination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9605"/>
            <a:ext cx="8686800" cy="316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69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</a:t>
            </a:r>
            <a:r>
              <a:rPr lang="sr-Latn-RS" dirty="0" smtClean="0"/>
              <a:t>eta čvorovi (spojevi)</a:t>
            </a:r>
            <a:endParaRPr lang="en-GB" dirty="0"/>
          </a:p>
        </p:txBody>
      </p:sp>
      <p:pic>
        <p:nvPicPr>
          <p:cNvPr id="4098" name="Picture 2" descr="Rete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37" y="1219200"/>
            <a:ext cx="8692863" cy="5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Joe </a:t>
            </a:r>
            <a:r>
              <a:rPr lang="sr-Latn-RS" dirty="0" smtClean="0"/>
              <a:t>putuje iz Vašingtona u San Francisko</a:t>
            </a:r>
            <a:r>
              <a:rPr lang="en-GB" dirty="0" smtClean="0"/>
              <a:t>.</a:t>
            </a:r>
            <a:r>
              <a:rPr lang="en-GB" dirty="0"/>
              <a:t> </a:t>
            </a:r>
            <a:endParaRPr lang="sr-Latn-RS" dirty="0" smtClean="0"/>
          </a:p>
          <a:p>
            <a:r>
              <a:rPr lang="sr-Latn-RS" dirty="0" smtClean="0"/>
              <a:t>Let je </a:t>
            </a:r>
            <a:r>
              <a:rPr lang="en-GB" dirty="0" smtClean="0"/>
              <a:t>2,419 </a:t>
            </a:r>
            <a:r>
              <a:rPr lang="sr-Latn-RS" dirty="0" smtClean="0"/>
              <a:t>milja</a:t>
            </a:r>
            <a:r>
              <a:rPr lang="en-GB" dirty="0" smtClean="0"/>
              <a:t>.</a:t>
            </a:r>
            <a:r>
              <a:rPr lang="en-GB" dirty="0"/>
              <a:t> </a:t>
            </a:r>
            <a:endParaRPr lang="sr-Latn-RS" dirty="0" smtClean="0"/>
          </a:p>
          <a:p>
            <a:r>
              <a:rPr lang="sr-Latn-RS" dirty="0" smtClean="0"/>
              <a:t>Joe je već prešao </a:t>
            </a:r>
            <a:r>
              <a:rPr lang="en-GB" dirty="0" smtClean="0"/>
              <a:t>150k </a:t>
            </a:r>
            <a:r>
              <a:rPr lang="sr-Latn-RS" dirty="0" smtClean="0"/>
              <a:t>milja.</a:t>
            </a:r>
          </a:p>
        </p:txBody>
      </p:sp>
    </p:spTree>
    <p:extLst>
      <p:ext uri="{BB962C8B-B14F-4D97-AF65-F5344CB8AC3E}">
        <p14:creationId xmlns:p14="http://schemas.microsoft.com/office/powerpoint/2010/main" val="243870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RETE ciklus: evaluacija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Account alfa čvor Joe:</a:t>
            </a:r>
          </a:p>
          <a:p>
            <a:pPr lvl="1"/>
            <a:r>
              <a:rPr lang="sr-Latn-RS" dirty="0" smtClean="0"/>
              <a:t> Već je prešao preko 150k milja -&gt; Status GOLD (dodato u agendu)</a:t>
            </a:r>
          </a:p>
          <a:p>
            <a:r>
              <a:rPr lang="sr-Latn-RS" dirty="0" smtClean="0"/>
              <a:t>Flight alfa čvor Let Vašington – San Francisko:</a:t>
            </a:r>
          </a:p>
          <a:p>
            <a:pPr lvl="1"/>
            <a:r>
              <a:rPr lang="sr-Latn-RS" dirty="0" smtClean="0"/>
              <a:t>Više od 500 milja -&gt; dodeli besplate milje </a:t>
            </a:r>
            <a:r>
              <a:rPr lang="sr-Latn-RS" dirty="0"/>
              <a:t>(dodato u agendu)</a:t>
            </a:r>
            <a:endParaRPr lang="sr-Latn-RS" dirty="0" smtClean="0"/>
          </a:p>
          <a:p>
            <a:pPr lvl="1"/>
            <a:r>
              <a:rPr lang="sr-Latn-RS" dirty="0" smtClean="0"/>
              <a:t>Nije partnerski let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4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Sadržaj kursa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Uvod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Predstavljanje znanja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Rasuđivanje i zaključivanje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Implementacija sistema baziranih na znanju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Primeri sistema baziranih na znanju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Zaključna razmatranja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54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RETE ciklus: evaluacija</a:t>
            </a:r>
            <a:endParaRPr lang="en-GB" dirty="0"/>
          </a:p>
        </p:txBody>
      </p:sp>
      <p:pic>
        <p:nvPicPr>
          <p:cNvPr id="5122" name="Picture 2" descr="Rete - Propa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8051889" cy="556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61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RETE ciklus: izvršavanje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Sva pravila za koja su uslovi ispunjeni trebaju da se izvrše</a:t>
            </a:r>
          </a:p>
          <a:p>
            <a:r>
              <a:rPr lang="sr-Latn-RS" dirty="0" smtClean="0"/>
              <a:t>Pravila se sortiraju u agendi prema prioritetu i izvršavaju prema prioritetu, čime se izbegavaju konflikti</a:t>
            </a:r>
          </a:p>
          <a:p>
            <a:r>
              <a:rPr lang="sr-Latn-RS" dirty="0" smtClean="0"/>
              <a:t>Pravila:</a:t>
            </a:r>
          </a:p>
          <a:p>
            <a:pPr lvl="1"/>
            <a:r>
              <a:rPr lang="sr-Latn-RS" dirty="0" smtClean="0"/>
              <a:t>GOLD status – postavi se za nalog</a:t>
            </a:r>
          </a:p>
          <a:p>
            <a:pPr lvl="1"/>
            <a:r>
              <a:rPr lang="sr-Latn-RS" dirty="0" smtClean="0"/>
              <a:t>Dodeljivanje milja – Joe sada ima 152.419 milja na svom nalogu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46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Ponavljanje RETE ciklusa: evaluacija</a:t>
            </a:r>
            <a:endParaRPr lang="en-GB" dirty="0"/>
          </a:p>
        </p:txBody>
      </p:sp>
      <p:pic>
        <p:nvPicPr>
          <p:cNvPr id="6146" name="Picture 2" descr="Rete - Execute and Propa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96200" cy="54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5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RETE algoritam - proširivanje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Proširivanje RETE mreže bazira se na ponovnom korišćenju postojećih pravila</a:t>
            </a:r>
          </a:p>
          <a:p>
            <a:r>
              <a:rPr lang="sr-Latn-RS" dirty="0" smtClean="0"/>
              <a:t>Inače hardkodovanje pravila u aplikativnoj logici često veoma komplikovano i gotovo nemoguće za održavanje</a:t>
            </a:r>
          </a:p>
          <a:p>
            <a:r>
              <a:rPr lang="sr-Latn-RS" dirty="0" smtClean="0"/>
              <a:t>U poslednjih 40 godina nije bilo supstancijalnog pomaka u algoritmima koji se koriste u rule based sistemima</a:t>
            </a:r>
          </a:p>
          <a:p>
            <a:pPr lvl="1"/>
            <a:r>
              <a:rPr lang="sr-Latn-RS" dirty="0" smtClean="0"/>
              <a:t>Većina savremenih rule based sistema koristi neku varijantu RETE algoritma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12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6F8D44D-6B8E-4156-91BC-515166753C64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74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SBZ alati</a:t>
            </a:r>
            <a:endParaRPr lang="en-US" dirty="0" smtClean="0"/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sr-Latn-RS" sz="1800" dirty="0" smtClean="0"/>
              <a:t>SBZ jezici</a:t>
            </a:r>
            <a:endParaRPr lang="en-US" sz="1800" dirty="0" smtClean="0"/>
          </a:p>
          <a:p>
            <a:pPr marL="685800" lvl="1">
              <a:spcBef>
                <a:spcPts val="488"/>
              </a:spcBef>
            </a:pPr>
            <a:r>
              <a:rPr lang="sr-Latn-RS" sz="1600" dirty="0" smtClean="0"/>
              <a:t>Jezici visokog nivoa posebno dizajnirani za predstavljanje znanja i rezonovanje</a:t>
            </a:r>
            <a:endParaRPr lang="en-US" sz="1600" dirty="0" smtClean="0"/>
          </a:p>
          <a:p>
            <a:pPr marL="685800" lvl="1">
              <a:spcBef>
                <a:spcPts val="488"/>
              </a:spcBef>
            </a:pPr>
            <a:r>
              <a:rPr lang="en-US" sz="1600" dirty="0" smtClean="0"/>
              <a:t>SAIL, KRL, KQML, DAML, OWL (Web Ontology Language)</a:t>
            </a:r>
          </a:p>
          <a:p>
            <a:pPr marL="968375" lvl="2">
              <a:spcBef>
                <a:spcPts val="488"/>
              </a:spcBef>
            </a:pPr>
            <a:r>
              <a:rPr lang="sr-Latn-RS" sz="1400" dirty="0" smtClean="0"/>
              <a:t>Vidi i</a:t>
            </a:r>
            <a:r>
              <a:rPr lang="en-US" sz="1400" dirty="0" smtClean="0"/>
              <a:t> </a:t>
            </a:r>
            <a:r>
              <a:rPr lang="en-US" sz="1400" u="sng" dirty="0" smtClean="0">
                <a:hlinkClick r:id="rId2"/>
              </a:rPr>
              <a:t>http://en.wikipedia.org/wiki/Category:Knowledge_representation_languages</a:t>
            </a:r>
            <a:endParaRPr lang="en-US" sz="1400" dirty="0" smtClean="0"/>
          </a:p>
          <a:p>
            <a:pPr>
              <a:spcBef>
                <a:spcPts val="1650"/>
              </a:spcBef>
            </a:pPr>
            <a:r>
              <a:rPr lang="en-US" sz="1800" dirty="0" smtClean="0"/>
              <a:t>ES </a:t>
            </a:r>
            <a:r>
              <a:rPr lang="sr-Latn-RS" sz="1800" dirty="0" smtClean="0"/>
              <a:t>ljuske</a:t>
            </a:r>
            <a:endParaRPr lang="en-US" sz="1800" dirty="0" smtClean="0"/>
          </a:p>
          <a:p>
            <a:pPr marL="685800" lvl="1">
              <a:spcBef>
                <a:spcPts val="488"/>
              </a:spcBef>
            </a:pPr>
            <a:r>
              <a:rPr lang="sr-Latn-RS" sz="1600" dirty="0" smtClean="0"/>
              <a:t>Alat za razvoj </a:t>
            </a:r>
            <a:r>
              <a:rPr lang="en-US" sz="1600" dirty="0" smtClean="0"/>
              <a:t>ES </a:t>
            </a:r>
            <a:r>
              <a:rPr lang="sr-Latn-RS" sz="1600" dirty="0" smtClean="0"/>
              <a:t>–a</a:t>
            </a:r>
            <a:r>
              <a:rPr lang="en-US" sz="1600" dirty="0" smtClean="0"/>
              <a:t>/</a:t>
            </a:r>
            <a:r>
              <a:rPr lang="sr-Latn-RS" sz="1600" dirty="0" smtClean="0"/>
              <a:t>okruženje za koje korisnik obezbeđuje bazu znanja</a:t>
            </a:r>
            <a:endParaRPr lang="en-US" sz="1600" dirty="0" smtClean="0"/>
          </a:p>
          <a:p>
            <a:pPr marL="685800" lvl="1">
              <a:spcBef>
                <a:spcPts val="488"/>
              </a:spcBef>
            </a:pPr>
            <a:r>
              <a:rPr lang="en-US" sz="1600" dirty="0"/>
              <a:t>CLIPS, JESS, </a:t>
            </a:r>
            <a:r>
              <a:rPr lang="en-US" sz="1600" dirty="0" err="1"/>
              <a:t>Mycin</a:t>
            </a:r>
            <a:r>
              <a:rPr lang="en-US" sz="1600" dirty="0"/>
              <a:t>, Babylon, G2, </a:t>
            </a:r>
            <a:r>
              <a:rPr lang="en-US" sz="1600" dirty="0" err="1"/>
              <a:t>nools</a:t>
            </a:r>
            <a:r>
              <a:rPr lang="en-US" sz="1600" dirty="0"/>
              <a:t>...</a:t>
            </a:r>
          </a:p>
          <a:p>
            <a:pPr marL="968375" lvl="2">
              <a:spcBef>
                <a:spcPts val="488"/>
              </a:spcBef>
            </a:pPr>
            <a:r>
              <a:rPr lang="sr-Latn-RS" sz="1400" dirty="0" smtClean="0"/>
              <a:t>Više </a:t>
            </a:r>
            <a:r>
              <a:rPr lang="sr-Latn-RS" sz="1400" dirty="0" smtClean="0"/>
              <a:t>na</a:t>
            </a:r>
            <a:r>
              <a:rPr lang="en-US" sz="1400" dirty="0" smtClean="0"/>
              <a:t> </a:t>
            </a:r>
            <a:r>
              <a:rPr lang="en-US" sz="1400" u="sng" dirty="0" smtClean="0">
                <a:hlinkClick r:id="rId3"/>
              </a:rPr>
              <a:t>http://www.kbsc.com/rulebase.html</a:t>
            </a:r>
            <a:endParaRPr lang="en-US" sz="1400" dirty="0" smtClean="0"/>
          </a:p>
          <a:p>
            <a:pPr>
              <a:spcBef>
                <a:spcPts val="1650"/>
              </a:spcBef>
            </a:pPr>
            <a:r>
              <a:rPr lang="sr-Latn-RS" sz="1800" dirty="0" smtClean="0"/>
              <a:t>Alati za razvoj ontologija</a:t>
            </a:r>
            <a:endParaRPr lang="en-US" sz="1800" dirty="0" smtClean="0"/>
          </a:p>
          <a:p>
            <a:pPr marL="685800" lvl="1">
              <a:spcBef>
                <a:spcPts val="488"/>
              </a:spcBef>
            </a:pPr>
            <a:r>
              <a:rPr lang="en-US" sz="1600" dirty="0" err="1" smtClean="0"/>
              <a:t>Protégé,OntoEdit</a:t>
            </a:r>
            <a:r>
              <a:rPr lang="en-US" sz="1600" dirty="0" smtClean="0"/>
              <a:t>, </a:t>
            </a:r>
            <a:r>
              <a:rPr lang="en-US" sz="1600" dirty="0" err="1" smtClean="0"/>
              <a:t>WebODE</a:t>
            </a:r>
            <a:endParaRPr lang="en-US" sz="1600" dirty="0" smtClean="0"/>
          </a:p>
          <a:p>
            <a:pPr marL="968375" lvl="2">
              <a:spcBef>
                <a:spcPts val="488"/>
              </a:spcBef>
            </a:pPr>
            <a:r>
              <a:rPr lang="sr-Latn-RS" sz="1400" dirty="0" smtClean="0"/>
              <a:t>Više na </a:t>
            </a:r>
            <a:r>
              <a:rPr lang="en-US" sz="1400" dirty="0" smtClean="0"/>
              <a:t> </a:t>
            </a:r>
            <a:r>
              <a:rPr lang="en-US" sz="1400" u="sng" dirty="0" smtClean="0">
                <a:hlinkClick r:id="rId4"/>
              </a:rPr>
              <a:t>http://www.w3.org/2001/sw/wiki/Category:Development_Environment</a:t>
            </a:r>
            <a:endParaRPr lang="en-US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2370006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2C64BDC6-12DA-4BBD-9ECE-6F2E8886CFE5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75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Ključ za uspeh SBZ projekata</a:t>
            </a:r>
            <a:endParaRPr lang="en-US" dirty="0" smtClean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Uverljive ideje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pravila</a:t>
            </a:r>
            <a:r>
              <a:rPr lang="en-US" dirty="0" smtClean="0"/>
              <a:t>, </a:t>
            </a:r>
            <a:r>
              <a:rPr lang="sr-Latn-RS" dirty="0" smtClean="0"/>
              <a:t>kognitivni modeli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Praktične aplikacije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en-US" dirty="0" err="1" smtClean="0"/>
              <a:t>medicin</a:t>
            </a:r>
            <a:r>
              <a:rPr lang="sr-Latn-RS" dirty="0" smtClean="0"/>
              <a:t>a</a:t>
            </a:r>
            <a:r>
              <a:rPr lang="en-US" dirty="0" smtClean="0"/>
              <a:t>, </a:t>
            </a:r>
            <a:r>
              <a:rPr lang="sr-Latn-RS" dirty="0" smtClean="0"/>
              <a:t>računarska tehnologija</a:t>
            </a:r>
            <a:r>
              <a:rPr lang="en-US" dirty="0" smtClean="0"/>
              <a:t>, …</a:t>
            </a:r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Razadvajanje znanja od zaključivanja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Ljuske ekspertskih sistema</a:t>
            </a:r>
            <a:endParaRPr lang="en-US" dirty="0" smtClean="0"/>
          </a:p>
          <a:p>
            <a:pPr marL="968375" lvl="2" fontAlgn="auto">
              <a:spcAft>
                <a:spcPts val="0"/>
              </a:spcAft>
              <a:defRPr/>
            </a:pPr>
            <a:r>
              <a:rPr lang="sr-Latn-RS" dirty="0" smtClean="0"/>
              <a:t>Omogućuje višekratnu upotrebu </a:t>
            </a:r>
            <a:r>
              <a:rPr lang="en-US" dirty="0" smtClean="0"/>
              <a:t>“</a:t>
            </a:r>
            <a:r>
              <a:rPr lang="sr-Latn-RS" dirty="0" smtClean="0"/>
              <a:t>mašinerije</a:t>
            </a:r>
            <a:r>
              <a:rPr lang="en-US" dirty="0" smtClean="0"/>
              <a:t>” </a:t>
            </a:r>
            <a:r>
              <a:rPr lang="sr-Latn-RS" dirty="0" smtClean="0"/>
              <a:t>u različitim domenima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Fokus na domenskom znanju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Opšte rezonovanje je prekomplikovano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2616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49724BA5-790B-47C6-A36F-7DABDA1FECFA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76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Novi pravci povezani sa SBZ</a:t>
            </a:r>
            <a:endParaRPr lang="en-US" dirty="0" smtClean="0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Semantički Web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proširenje</a:t>
            </a:r>
            <a:r>
              <a:rPr lang="en-US" dirty="0" smtClean="0"/>
              <a:t> World Wide Web</a:t>
            </a:r>
            <a:r>
              <a:rPr lang="sr-Latn-RS" dirty="0" smtClean="0"/>
              <a:t>-a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Uključuje predstavljanje znanja i rasuđivanje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Sistemi za podršku odlučivanju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Manji naglasak na autonomiji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sr-Latn-RS" dirty="0" smtClean="0"/>
              <a:t>Istraživanje i analiza podataka</a:t>
            </a:r>
            <a:endParaRPr lang="en-US" dirty="0" smtClean="0"/>
          </a:p>
          <a:p>
            <a:pPr marL="685800" lvl="1" fontAlgn="auto">
              <a:spcAft>
                <a:spcPts val="0"/>
              </a:spcAft>
              <a:defRPr/>
            </a:pPr>
            <a:r>
              <a:rPr lang="sr-Latn-RS" dirty="0" smtClean="0"/>
              <a:t>Izdvajanje znanja iz velikih količina podataka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08019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 smtClean="0"/>
              <a:t>Inženjerstvo znanja</a:t>
            </a:r>
            <a:endParaRPr lang="en-GB" dirty="0" smtClean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r>
              <a:rPr lang="sr-Latn-RS" dirty="0" smtClean="0"/>
              <a:t>Termin </a:t>
            </a:r>
            <a:r>
              <a:rPr lang="en-GB" dirty="0" smtClean="0"/>
              <a:t>“</a:t>
            </a:r>
            <a:r>
              <a:rPr lang="sr-Latn-RS" dirty="0" smtClean="0"/>
              <a:t>inženjerstvo znanja</a:t>
            </a:r>
            <a:r>
              <a:rPr lang="en-GB" dirty="0" smtClean="0"/>
              <a:t>” </a:t>
            </a:r>
            <a:r>
              <a:rPr lang="sr-Latn-RS" dirty="0" smtClean="0"/>
              <a:t>(</a:t>
            </a:r>
            <a:r>
              <a:rPr lang="en-GB" dirty="0"/>
              <a:t>“knowledge engineering”</a:t>
            </a:r>
            <a:r>
              <a:rPr lang="sr-Latn-RS" dirty="0" smtClean="0"/>
              <a:t>) često se koristi da označi proces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dizajniranja,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izgradnje, i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stavljanja u produkciju (rad)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</a:t>
            </a:r>
            <a:r>
              <a:rPr lang="sr-Latn-RS" dirty="0" smtClean="0"/>
              <a:t>ekspertskog ili nekog drugog sistema baziranog na znanju</a:t>
            </a:r>
            <a:r>
              <a:rPr lang="en-GB" dirty="0" smtClean="0"/>
              <a:t>.</a:t>
            </a:r>
          </a:p>
          <a:p>
            <a:r>
              <a:rPr lang="sr-Latn-RS" dirty="0" smtClean="0"/>
              <a:t>Neki autori termin koriste da označe samo jednu od faza ovoga procesa – prikupljanje znanja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1179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 err="1" smtClean="0"/>
              <a:t>Ekspertski</a:t>
            </a:r>
            <a:r>
              <a:rPr lang="en-GB" dirty="0" smtClean="0"/>
              <a:t> </a:t>
            </a:r>
            <a:r>
              <a:rPr lang="en-GB" dirty="0" err="1" smtClean="0"/>
              <a:t>sistemi</a:t>
            </a:r>
            <a:endParaRPr lang="en-GB" dirty="0" smtClean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 smtClean="0"/>
              <a:t>Eksperski sitem (ES) je: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Posebna vrsta sistema baziranog na znanju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čije je znanje smešteno u bazi znanja preuzeto od eksperta iz određene oblasti</a:t>
            </a:r>
            <a:r>
              <a:rPr lang="en-GB" dirty="0" smtClean="0"/>
              <a:t>.</a:t>
            </a:r>
          </a:p>
          <a:p>
            <a:r>
              <a:rPr lang="sr-Latn-RS" dirty="0" smtClean="0"/>
              <a:t>Zbog toga ES može (do određene mere) da zameni eksperta od koga je znanje preuzeto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2131283"/>
      </p:ext>
    </p:extLst>
  </p:cSld>
  <p:clrMapOvr>
    <a:masterClrMapping/>
  </p:clrMapOvr>
  <p:transition advTm="13731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b="1" dirty="0" smtClean="0"/>
              <a:t>Eksperti</a:t>
            </a:r>
            <a:endParaRPr lang="en-GB" b="1" dirty="0" smtClean="0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r>
              <a:rPr lang="sr-Latn-RS" dirty="0" smtClean="0"/>
              <a:t>Ekspert je iskusan stručnjak u određenoj oblasti koji je visoko efikasan u rešavanju problema i donošenju odluka u svojoj oblasti ekspertize</a:t>
            </a:r>
            <a:r>
              <a:rPr lang="en-GB" dirty="0" smtClean="0"/>
              <a:t>.</a:t>
            </a:r>
          </a:p>
          <a:p>
            <a:r>
              <a:rPr lang="sr-Latn-RS" dirty="0" smtClean="0"/>
              <a:t>Eksperti moraju da imaju tri kvaliteta</a:t>
            </a:r>
            <a:r>
              <a:rPr lang="en-GB" dirty="0" smtClean="0"/>
              <a:t>:</a:t>
            </a:r>
          </a:p>
          <a:p>
            <a:pPr lvl="1">
              <a:buSzPct val="80000"/>
            </a:pPr>
            <a:r>
              <a:rPr lang="sr-Latn-RS" dirty="0" smtClean="0"/>
              <a:t>Donose </a:t>
            </a:r>
            <a:r>
              <a:rPr lang="sr-Latn-RS" b="1" dirty="0" smtClean="0">
                <a:solidFill>
                  <a:srgbClr val="FF0000"/>
                </a:solidFill>
              </a:rPr>
              <a:t>dobre</a:t>
            </a:r>
            <a:r>
              <a:rPr lang="en-GB" dirty="0" smtClean="0"/>
              <a:t> </a:t>
            </a:r>
            <a:r>
              <a:rPr lang="sr-Latn-RS" dirty="0" smtClean="0"/>
              <a:t>odluke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Te odluke donose</a:t>
            </a:r>
            <a:r>
              <a:rPr lang="en-GB" dirty="0" smtClean="0"/>
              <a:t> </a:t>
            </a:r>
            <a:r>
              <a:rPr lang="sr-Latn-RS" b="1" dirty="0" smtClean="0">
                <a:solidFill>
                  <a:srgbClr val="FF0000"/>
                </a:solidFill>
              </a:rPr>
              <a:t>brzo</a:t>
            </a:r>
            <a:endParaRPr lang="en-GB" b="1" dirty="0" smtClean="0">
              <a:solidFill>
                <a:srgbClr val="FF0000"/>
              </a:solidFill>
            </a:endParaRPr>
          </a:p>
          <a:p>
            <a:pPr lvl="1">
              <a:buSzPct val="80000"/>
            </a:pPr>
            <a:r>
              <a:rPr lang="sr-Latn-RS" dirty="0" smtClean="0"/>
              <a:t>Mogu da iziđu na kraj sa </a:t>
            </a:r>
            <a:r>
              <a:rPr lang="sr-Latn-RS" b="1" dirty="0" smtClean="0">
                <a:solidFill>
                  <a:srgbClr val="FF0000"/>
                </a:solidFill>
              </a:rPr>
              <a:t>širokim spektrom problema</a:t>
            </a:r>
            <a:r>
              <a:rPr lang="en-GB" dirty="0" smtClean="0"/>
              <a:t>.</a:t>
            </a:r>
            <a:endParaRPr lang="sr-Latn-RS" dirty="0" smtClean="0"/>
          </a:p>
          <a:p>
            <a:pPr>
              <a:buSzPct val="80000"/>
            </a:pPr>
            <a:r>
              <a:rPr lang="sr-Latn-RS" dirty="0" smtClean="0"/>
              <a:t>Zbog toga su eksperti uvažavani, dobro plaćeni i prezauzeti</a:t>
            </a:r>
            <a:r>
              <a:rPr lang="en-GB" dirty="0" smtClean="0"/>
              <a:t>.</a:t>
            </a:r>
            <a:endParaRPr lang="en-GB" dirty="0"/>
          </a:p>
          <a:p>
            <a:pPr lvl="1">
              <a:buSzPct val="80000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68577862"/>
      </p:ext>
    </p:extLst>
  </p:cSld>
  <p:clrMapOvr>
    <a:masterClrMapping/>
  </p:clrMapOvr>
  <p:transition advTm="1076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CB0E1B0D-E101-4A5F-BCB0-B7FE437B621B}" type="slidenum">
              <a:rPr lang="en-US">
                <a:solidFill>
                  <a:srgbClr val="003399"/>
                </a:solidFill>
                <a:latin typeface="Arial" pitchFamily="34" charset="0"/>
                <a:ea typeface="ヒラギノ角ゴ ProN W3" charset="0"/>
                <a:cs typeface="Arial" pitchFamily="34" charset="0"/>
                <a:sym typeface="Arial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rgbClr val="003399"/>
              </a:solidFill>
              <a:latin typeface="Arial" pitchFamily="34" charset="0"/>
              <a:ea typeface="ヒラギノ角ゴ ProN W3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Nastava i ispit</a:t>
            </a:r>
            <a:endParaRPr lang="en-US" b="1" dirty="0" smtClean="0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70000" lnSpcReduction="20000"/>
          </a:bodyPr>
          <a:lstStyle/>
          <a:p>
            <a:pPr marL="381000" fontAlgn="auto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sr-Latn-RS" dirty="0" smtClean="0"/>
              <a:t>Nastava</a:t>
            </a:r>
          </a:p>
          <a:p>
            <a:pPr marL="781050" lvl="1" fontAlgn="auto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sr-Latn-RS" dirty="0" smtClean="0"/>
              <a:t>Pedavanja</a:t>
            </a:r>
          </a:p>
          <a:p>
            <a:pPr marL="781050" lvl="1" fontAlgn="auto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sr-Latn-RS" dirty="0" smtClean="0"/>
              <a:t>Računarske vežbe</a:t>
            </a:r>
          </a:p>
          <a:p>
            <a:pPr marL="781050" lvl="1" fontAlgn="auto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sr-Latn-RS" dirty="0" smtClean="0"/>
              <a:t>Semestralni projekat</a:t>
            </a:r>
            <a:endParaRPr lang="en-US" dirty="0" smtClean="0"/>
          </a:p>
          <a:p>
            <a:pPr marL="381000" fontAlgn="auto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sr-Latn-RS" dirty="0" smtClean="0"/>
              <a:t>Ispit</a:t>
            </a:r>
          </a:p>
          <a:p>
            <a:pPr marL="781050" lvl="1" indent="-342900" fontAlgn="auto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sr-Latn-RS" dirty="0"/>
              <a:t>Predispitne obaveze</a:t>
            </a:r>
          </a:p>
          <a:p>
            <a:pPr marL="781050" lvl="1" indent="-342900" fontAlgn="auto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sr-Latn-RS" dirty="0"/>
              <a:t>Usmeni ispit</a:t>
            </a:r>
            <a:endParaRPr lang="en-US" dirty="0"/>
          </a:p>
          <a:p>
            <a:pPr marL="381000" fontAlgn="auto">
              <a:lnSpc>
                <a:spcPct val="90000"/>
              </a:lnSpc>
              <a:spcBef>
                <a:spcPts val="175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sr-Latn-RS" dirty="0" smtClean="0"/>
              <a:t>Ocenjivanje</a:t>
            </a:r>
          </a:p>
          <a:p>
            <a:pPr marL="781050" lvl="1">
              <a:lnSpc>
                <a:spcPct val="90000"/>
              </a:lnSpc>
              <a:spcBef>
                <a:spcPts val="1750"/>
              </a:spcBef>
              <a:buFont typeface="Wingdings" pitchFamily="2" charset="2"/>
              <a:buChar char="§"/>
              <a:defRPr/>
            </a:pPr>
            <a:r>
              <a:rPr lang="sr-Latn-RS" dirty="0" smtClean="0"/>
              <a:t>Predispitne obaveze 50%</a:t>
            </a:r>
          </a:p>
          <a:p>
            <a:pPr marL="781050" lvl="1">
              <a:lnSpc>
                <a:spcPct val="90000"/>
              </a:lnSpc>
              <a:spcBef>
                <a:spcPts val="1750"/>
              </a:spcBef>
              <a:buFont typeface="Wingdings" pitchFamily="2" charset="2"/>
              <a:buChar char="§"/>
              <a:defRPr/>
            </a:pPr>
            <a:r>
              <a:rPr lang="sr-Latn-RS" dirty="0" smtClean="0"/>
              <a:t>Usmeni ispit 50%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11645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 smtClean="0"/>
              <a:t>Eksperti i ekspertski sistemi</a:t>
            </a:r>
            <a:endParaRPr lang="en-GB" dirty="0" smtClean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lvl="1">
              <a:buSzPct val="80000"/>
            </a:pPr>
            <a:r>
              <a:rPr lang="sr-Latn-RS" dirty="0" smtClean="0"/>
              <a:t>Zadaci koje izvršava ekspertski sistem se generalno smatraju teškim</a:t>
            </a:r>
            <a:r>
              <a:rPr lang="en-GB" dirty="0" smtClean="0"/>
              <a:t>.</a:t>
            </a:r>
          </a:p>
          <a:p>
            <a:pPr lvl="1">
              <a:buSzPct val="80000"/>
            </a:pPr>
            <a:r>
              <a:rPr lang="sr-Latn-RS" dirty="0" smtClean="0"/>
              <a:t>Ekspertski sistem skoro uvek radi u određenoj uskoj oblasti znanja. Ta oblast se naziva </a:t>
            </a:r>
            <a:r>
              <a:rPr lang="sr-Latn-RS" b="1" dirty="0" smtClean="0">
                <a:solidFill>
                  <a:srgbClr val="FF0000"/>
                </a:solidFill>
              </a:rPr>
              <a:t>domen znanja</a:t>
            </a:r>
            <a:r>
              <a:rPr lang="en-GB" i="1" dirty="0" smtClean="0"/>
              <a:t> </a:t>
            </a:r>
            <a:r>
              <a:rPr lang="sr-Latn-RS" dirty="0" smtClean="0"/>
              <a:t>sistema</a:t>
            </a:r>
            <a:r>
              <a:rPr lang="en-GB" dirty="0" smtClean="0"/>
              <a:t>.</a:t>
            </a:r>
          </a:p>
          <a:p>
            <a:pPr lvl="1">
              <a:buSzPct val="80000"/>
            </a:pPr>
            <a:r>
              <a:rPr lang="sr-Latn-RS" dirty="0" smtClean="0"/>
              <a:t>Ima puno oblasti u kojima se ekspertski sistemi mogu uspešno izgraditi, a ima i puno oblasti u kojima ne mogu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23335676"/>
      </p:ext>
    </p:extLst>
  </p:cSld>
  <p:clrMapOvr>
    <a:masterClrMapping/>
  </p:clrMapOvr>
  <p:transition advTm="15104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/>
              <a:t>Eksperti i ekspertski sistemi</a:t>
            </a:r>
            <a:endParaRPr lang="en-GB" dirty="0" smtClean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sr-Latn-RS" dirty="0" smtClean="0"/>
              <a:t>Ekspert obično može da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objasni</a:t>
            </a:r>
            <a:endParaRPr lang="en-GB" dirty="0" smtClean="0"/>
          </a:p>
          <a:p>
            <a:pPr lvl="1">
              <a:buFont typeface="Monotype Sorts" pitchFamily="2" charset="2"/>
              <a:buNone/>
            </a:pPr>
            <a:r>
              <a:rPr lang="sr-Latn-RS" dirty="0" smtClean="0"/>
              <a:t>i</a:t>
            </a:r>
            <a:r>
              <a:rPr lang="en-GB" dirty="0" smtClean="0"/>
              <a:t> </a:t>
            </a:r>
          </a:p>
          <a:p>
            <a:pPr lvl="1">
              <a:buSzPct val="80000"/>
            </a:pPr>
            <a:r>
              <a:rPr lang="sr-Latn-RS" dirty="0" smtClean="0"/>
              <a:t>obrazloži</a:t>
            </a:r>
            <a:endParaRPr lang="en-GB" dirty="0" smtClean="0"/>
          </a:p>
          <a:p>
            <a:pPr>
              <a:buFont typeface="Monotype Sorts" pitchFamily="2" charset="2"/>
              <a:buNone/>
            </a:pPr>
            <a:r>
              <a:rPr lang="en-GB" dirty="0" smtClean="0"/>
              <a:t>			</a:t>
            </a:r>
            <a:r>
              <a:rPr lang="sr-Latn-RS" dirty="0" smtClean="0"/>
              <a:t>svoju odluku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911587"/>
      </p:ext>
    </p:extLst>
  </p:cSld>
  <p:clrMapOvr>
    <a:masterClrMapping/>
  </p:clrMapOvr>
  <p:transition advTm="15104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 smtClean="0"/>
              <a:t>Razlozi za pravljenje ES-a</a:t>
            </a:r>
            <a:endParaRPr lang="en-GB" dirty="0" smtClean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buSzPct val="80000"/>
            </a:pPr>
            <a:r>
              <a:rPr lang="sr-Latn-RS" dirty="0" smtClean="0"/>
              <a:t>Da </a:t>
            </a:r>
            <a:r>
              <a:rPr lang="en-GB" dirty="0" smtClean="0"/>
              <a:t> </a:t>
            </a:r>
            <a:r>
              <a:rPr lang="sr-Latn-RS" b="1" dirty="0" smtClean="0">
                <a:solidFill>
                  <a:srgbClr val="FF0000"/>
                </a:solidFill>
              </a:rPr>
              <a:t>sačuva</a:t>
            </a:r>
            <a:r>
              <a:rPr lang="en-GB" dirty="0" smtClean="0"/>
              <a:t> </a:t>
            </a:r>
            <a:r>
              <a:rPr lang="sr-Latn-RS" dirty="0" smtClean="0"/>
              <a:t>znanje nekog eksperta, da bi se obezbedilo osiguranje od situacije kada ekspert ode na drugo mesto, penzioniše se ili umre</a:t>
            </a:r>
            <a:r>
              <a:rPr lang="en-GB" dirty="0" smtClean="0"/>
              <a:t>.</a:t>
            </a:r>
          </a:p>
          <a:p>
            <a:pPr>
              <a:buSzPct val="80000"/>
            </a:pPr>
            <a:r>
              <a:rPr lang="sr-Latn-RS" dirty="0" smtClean="0"/>
              <a:t>Da</a:t>
            </a:r>
            <a:r>
              <a:rPr lang="en-GB" dirty="0" smtClean="0"/>
              <a:t> </a:t>
            </a:r>
            <a:r>
              <a:rPr lang="sr-Latn-RS" b="1" dirty="0" smtClean="0">
                <a:solidFill>
                  <a:srgbClr val="FF0000"/>
                </a:solidFill>
              </a:rPr>
              <a:t>diseminira</a:t>
            </a:r>
            <a:r>
              <a:rPr lang="en-GB" dirty="0" smtClean="0"/>
              <a:t> </a:t>
            </a:r>
            <a:r>
              <a:rPr lang="sr-Latn-RS" dirty="0" smtClean="0"/>
              <a:t>znanje eksperta tako da ono postane dostupno i na mestima gde nije taj ekspert</a:t>
            </a:r>
            <a:r>
              <a:rPr lang="en-GB" dirty="0" smtClean="0"/>
              <a:t>.</a:t>
            </a:r>
          </a:p>
          <a:p>
            <a:pPr>
              <a:buSzPct val="80000"/>
            </a:pPr>
            <a:r>
              <a:rPr lang="sr-Latn-RS" dirty="0" smtClean="0"/>
              <a:t>Da</a:t>
            </a:r>
            <a:r>
              <a:rPr lang="en-GB" dirty="0" smtClean="0"/>
              <a:t> </a:t>
            </a:r>
            <a:r>
              <a:rPr lang="sr-Latn-RS" b="1" dirty="0" smtClean="0">
                <a:solidFill>
                  <a:srgbClr val="FF0000"/>
                </a:solidFill>
              </a:rPr>
              <a:t>obezbedi ujednačenost</a:t>
            </a:r>
            <a:r>
              <a:rPr lang="en-GB" dirty="0" smtClean="0">
                <a:solidFill>
                  <a:schemeClr val="hlink"/>
                </a:solidFill>
              </a:rPr>
              <a:t> </a:t>
            </a:r>
            <a:r>
              <a:rPr lang="sr-Latn-RS" dirty="0" smtClean="0"/>
              <a:t>preporuka</a:t>
            </a:r>
            <a:r>
              <a:rPr lang="en-GB" dirty="0" smtClean="0"/>
              <a:t>/</a:t>
            </a:r>
            <a:r>
              <a:rPr lang="sr-Latn-RS" dirty="0" smtClean="0"/>
              <a:t>odluka</a:t>
            </a:r>
            <a:r>
              <a:rPr lang="en-GB" dirty="0" smtClean="0"/>
              <a:t>.</a:t>
            </a:r>
          </a:p>
          <a:p>
            <a:pPr>
              <a:buSzPct val="80000"/>
            </a:pPr>
            <a:r>
              <a:rPr lang="sr-Latn-RS" dirty="0" smtClean="0"/>
              <a:t>Kao</a:t>
            </a:r>
            <a:r>
              <a:rPr lang="en-GB" dirty="0" smtClean="0"/>
              <a:t> </a:t>
            </a:r>
            <a:r>
              <a:rPr lang="sr-Latn-RS" b="1" dirty="0" smtClean="0">
                <a:solidFill>
                  <a:srgbClr val="FF0000"/>
                </a:solidFill>
              </a:rPr>
              <a:t>osnova za obuku</a:t>
            </a:r>
            <a:r>
              <a:rPr lang="en-GB" dirty="0" smtClean="0">
                <a:solidFill>
                  <a:schemeClr val="hlink"/>
                </a:solidFill>
              </a:rPr>
              <a:t> </a:t>
            </a:r>
            <a:r>
              <a:rPr lang="sr-Latn-RS" dirty="0" smtClean="0"/>
              <a:t>drugih specijalista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694814"/>
      </p:ext>
    </p:extLst>
  </p:cSld>
  <p:clrMapOvr>
    <a:masterClrMapping/>
  </p:clrMapOvr>
  <p:transition advTm="15599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sr-Latn-RS" dirty="0" smtClean="0"/>
              <a:t>Prednosti ES-a nad ekspertima ljudima</a:t>
            </a:r>
            <a:endParaRPr lang="en-GB" dirty="0" smtClean="0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SzPct val="80000"/>
            </a:pPr>
            <a:r>
              <a:rPr lang="sr-Latn-RS" dirty="0" smtClean="0"/>
              <a:t>Znanje je </a:t>
            </a:r>
            <a:r>
              <a:rPr lang="sr-Latn-RS" b="1" dirty="0" smtClean="0">
                <a:solidFill>
                  <a:srgbClr val="FF0000"/>
                </a:solidFill>
              </a:rPr>
              <a:t>trajno</a:t>
            </a:r>
            <a:endParaRPr lang="en-GB" b="1" dirty="0" smtClean="0">
              <a:solidFill>
                <a:srgbClr val="FF0000"/>
              </a:solidFill>
            </a:endParaRPr>
          </a:p>
          <a:p>
            <a:pPr>
              <a:buSzPct val="80000"/>
            </a:pPr>
            <a:r>
              <a:rPr lang="sr-Latn-RS" dirty="0" smtClean="0"/>
              <a:t>Znanje se </a:t>
            </a:r>
            <a:r>
              <a:rPr lang="sr-Latn-RS" b="1" dirty="0" smtClean="0">
                <a:solidFill>
                  <a:srgbClr val="FF0000"/>
                </a:solidFill>
              </a:rPr>
              <a:t>lako replicira</a:t>
            </a:r>
            <a:endParaRPr lang="en-GB" b="1" dirty="0" smtClean="0">
              <a:solidFill>
                <a:srgbClr val="FF0000"/>
              </a:solidFill>
            </a:endParaRPr>
          </a:p>
          <a:p>
            <a:pPr>
              <a:buSzPct val="80000"/>
            </a:pPr>
            <a:r>
              <a:rPr lang="sr-Latn-RS" dirty="0" smtClean="0"/>
              <a:t>Zananje je</a:t>
            </a:r>
            <a:r>
              <a:rPr lang="en-GB" dirty="0" smtClean="0"/>
              <a:t> </a:t>
            </a:r>
            <a:r>
              <a:rPr lang="sr-Latn-RS" b="1" dirty="0" smtClean="0">
                <a:solidFill>
                  <a:srgbClr val="FF0000"/>
                </a:solidFill>
              </a:rPr>
              <a:t>predstavljeno eksplicitno</a:t>
            </a:r>
            <a:r>
              <a:rPr lang="en-GB" dirty="0" smtClean="0"/>
              <a:t>, </a:t>
            </a:r>
            <a:r>
              <a:rPr lang="sr-Latn-RS" dirty="0" smtClean="0"/>
              <a:t>i može se evaluirati</a:t>
            </a:r>
            <a:endParaRPr lang="en-GB" dirty="0" smtClean="0"/>
          </a:p>
          <a:p>
            <a:pPr>
              <a:buSzPct val="80000"/>
            </a:pPr>
            <a:r>
              <a:rPr lang="sr-Latn-RS" dirty="0" smtClean="0"/>
              <a:t>Sistem je</a:t>
            </a:r>
            <a:r>
              <a:rPr lang="en-GB" dirty="0" smtClean="0"/>
              <a:t> </a:t>
            </a:r>
            <a:r>
              <a:rPr lang="sr-Latn-RS" b="1" dirty="0" smtClean="0">
                <a:solidFill>
                  <a:srgbClr val="FF0000"/>
                </a:solidFill>
              </a:rPr>
              <a:t>stabilan</a:t>
            </a:r>
            <a:r>
              <a:rPr lang="en-GB" dirty="0" smtClean="0"/>
              <a:t> – </a:t>
            </a:r>
            <a:r>
              <a:rPr lang="sr-Latn-RS" dirty="0" smtClean="0"/>
              <a:t>ljudi mogu imaju i loše dane, računari ne</a:t>
            </a:r>
            <a:r>
              <a:rPr lang="en-GB" dirty="0" smtClean="0"/>
              <a:t>.</a:t>
            </a:r>
          </a:p>
          <a:p>
            <a:pPr>
              <a:buSzPct val="80000"/>
            </a:pPr>
            <a:r>
              <a:rPr lang="sr-Latn-RS" dirty="0" smtClean="0"/>
              <a:t>Kada se jednom naprave</a:t>
            </a:r>
            <a:r>
              <a:rPr lang="en-GB" dirty="0" smtClean="0"/>
              <a:t>, </a:t>
            </a:r>
            <a:r>
              <a:rPr lang="sr-Latn-RS" b="1" dirty="0" smtClean="0">
                <a:solidFill>
                  <a:srgbClr val="FF0000"/>
                </a:solidFill>
              </a:rPr>
              <a:t>troškovi eksplotacije su niski</a:t>
            </a:r>
            <a:r>
              <a:rPr lang="sr-Latn-RS" dirty="0" smtClean="0"/>
              <a:t>.</a:t>
            </a:r>
            <a:endParaRPr lang="en-GB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651666"/>
      </p:ext>
    </p:extLst>
  </p:cSld>
  <p:clrMapOvr>
    <a:masterClrMapping/>
  </p:clrMapOvr>
  <p:transition advTm="15598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9144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sr-Latn-RS" dirty="0" smtClean="0"/>
              <a:t>Nedostaci ES-a</a:t>
            </a:r>
            <a:endParaRPr lang="en-GB" dirty="0" smtClean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sr-Latn-RS" dirty="0" smtClean="0"/>
              <a:t>Razvoj ES-a obično zahteva puno vremena i novaca</a:t>
            </a:r>
            <a:endParaRPr lang="en-GB" dirty="0" smtClean="0"/>
          </a:p>
          <a:p>
            <a:r>
              <a:rPr lang="sr-Latn-RS" dirty="0" smtClean="0"/>
              <a:t>Stepen neuspeha ES projekata je, istorijski gledano, visok</a:t>
            </a:r>
            <a:endParaRPr lang="en-GB" dirty="0" smtClean="0"/>
          </a:p>
          <a:p>
            <a:pPr lvl="1">
              <a:buSzPct val="80000"/>
            </a:pPr>
            <a:r>
              <a:rPr lang="sr-Latn-RS" dirty="0" smtClean="0"/>
              <a:t>Projekat može da padne u fazi razvoja, najčešće je to faza </a:t>
            </a:r>
            <a:r>
              <a:rPr lang="en-GB" dirty="0" smtClean="0"/>
              <a:t>“</a:t>
            </a:r>
            <a:r>
              <a:rPr lang="sr-Latn-RS" dirty="0" smtClean="0"/>
              <a:t>prikupljanja znanja</a:t>
            </a:r>
            <a:r>
              <a:rPr lang="en-GB" dirty="0" smtClean="0"/>
              <a:t>”.</a:t>
            </a:r>
          </a:p>
          <a:p>
            <a:pPr lvl="1">
              <a:buSzPct val="80000"/>
            </a:pPr>
            <a:r>
              <a:rPr lang="sr-Latn-RS" dirty="0" smtClean="0"/>
              <a:t>Kada i uspe razvoj, može da se desi da projekat padne u eksploataciji – prosto se ne prihvati i ne koristi sistem (uzroci: nesklonost da se uče nove stvari, ne retko sabotaža od strane eksperata koji se osećaju ugroženim, ..).</a:t>
            </a:r>
            <a:r>
              <a:rPr lang="en-GB" dirty="0" smtClean="0"/>
              <a:t> </a:t>
            </a:r>
            <a:endParaRPr lang="sr-Latn-RS" dirty="0" smtClean="0"/>
          </a:p>
          <a:p>
            <a:r>
              <a:rPr lang="sr-Latn-RS" dirty="0" smtClean="0"/>
              <a:t>Čovek-ekspert može da unapređuje svoje znanje na osnovu</a:t>
            </a:r>
            <a:endParaRPr lang="en-GB" dirty="0"/>
          </a:p>
          <a:p>
            <a:pPr lvl="1">
              <a:buSzPct val="79000"/>
            </a:pPr>
            <a:r>
              <a:rPr lang="sr-Latn-RS" dirty="0" smtClean="0"/>
              <a:t>Zdravoga razuma;</a:t>
            </a:r>
            <a:r>
              <a:rPr lang="en-GB" dirty="0" smtClean="0"/>
              <a:t> </a:t>
            </a:r>
            <a:endParaRPr lang="en-GB" dirty="0"/>
          </a:p>
          <a:p>
            <a:pPr lvl="1">
              <a:buSzPct val="79000"/>
            </a:pPr>
            <a:r>
              <a:rPr lang="sr-Latn-RS" dirty="0" smtClean="0"/>
              <a:t>Znanja izvedenih za druge domene;</a:t>
            </a:r>
            <a:r>
              <a:rPr lang="en-GB" dirty="0" smtClean="0"/>
              <a:t> </a:t>
            </a:r>
            <a:endParaRPr lang="en-GB" dirty="0"/>
          </a:p>
          <a:p>
            <a:pPr lvl="1">
              <a:buSzPct val="79000"/>
            </a:pPr>
            <a:r>
              <a:rPr lang="sr-Latn-RS" dirty="0" smtClean="0"/>
              <a:t>Konatakata sa drugim ekspertima</a:t>
            </a:r>
            <a:r>
              <a:rPr lang="en-GB" dirty="0" smtClean="0"/>
              <a:t>.</a:t>
            </a:r>
            <a:endParaRPr lang="en-GB" dirty="0"/>
          </a:p>
          <a:p>
            <a:pPr>
              <a:buFont typeface="Monotype Sorts" pitchFamily="2" charset="2"/>
              <a:buNone/>
            </a:pPr>
            <a:r>
              <a:rPr lang="en-GB" dirty="0"/>
              <a:t>	</a:t>
            </a:r>
            <a:r>
              <a:rPr lang="en-GB" dirty="0" smtClean="0"/>
              <a:t> </a:t>
            </a:r>
            <a:r>
              <a:rPr lang="sr-Latn-RS" dirty="0" smtClean="0"/>
              <a:t>Ekspertski sistem to, još uvek, ne može</a:t>
            </a:r>
            <a:r>
              <a:rPr lang="en-GB" dirty="0" smtClean="0"/>
              <a:t>.</a:t>
            </a:r>
            <a:endParaRPr lang="en-GB" dirty="0"/>
          </a:p>
          <a:p>
            <a:pPr lvl="1">
              <a:buSzPct val="80000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546413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 smtClean="0"/>
              <a:t>Preduslovi za uspešan ES projekat</a:t>
            </a:r>
            <a:endParaRPr lang="en-GB" dirty="0" smtClean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848600" cy="4876800"/>
          </a:xfrm>
          <a:noFill/>
        </p:spPr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  <a:buSzPct val="80000"/>
            </a:pPr>
            <a:r>
              <a:rPr lang="sr-Latn-RS" dirty="0" smtClean="0"/>
              <a:t>Troškovi se moraju opravdati mogućim dobitima</a:t>
            </a:r>
            <a:r>
              <a:rPr lang="en-GB" dirty="0" smtClean="0"/>
              <a:t>.</a:t>
            </a:r>
            <a:endParaRPr lang="en-GB" dirty="0"/>
          </a:p>
          <a:p>
            <a:pPr>
              <a:spcBef>
                <a:spcPct val="50000"/>
              </a:spcBef>
              <a:buSzPct val="80000"/>
            </a:pPr>
            <a:r>
              <a:rPr lang="sr-Latn-RS" dirty="0" smtClean="0"/>
              <a:t>ES tehnologija mora da bude prikladna problemu</a:t>
            </a:r>
            <a:endParaRPr lang="en-GB" dirty="0"/>
          </a:p>
          <a:p>
            <a:pPr lvl="1">
              <a:spcBef>
                <a:spcPct val="50000"/>
              </a:spcBef>
              <a:buSzPct val="70000"/>
            </a:pPr>
            <a:r>
              <a:rPr lang="sr-Latn-RS" sz="3200" dirty="0" smtClean="0"/>
              <a:t>Da bude uključena prava vrsta ekspertize</a:t>
            </a:r>
            <a:endParaRPr lang="en-GB" sz="3200" dirty="0"/>
          </a:p>
          <a:p>
            <a:pPr lvl="1">
              <a:spcBef>
                <a:spcPct val="50000"/>
              </a:spcBef>
              <a:buSzPct val="70000"/>
            </a:pPr>
            <a:r>
              <a:rPr lang="sr-Latn-RS" sz="3200" dirty="0" smtClean="0"/>
              <a:t>Da nije u pitanju problem koji se može bolje rešiti konvencionalnim programiranjem</a:t>
            </a:r>
            <a:r>
              <a:rPr lang="en-GB" sz="3200" dirty="0" smtClean="0"/>
              <a:t>.</a:t>
            </a:r>
            <a:endParaRPr lang="en-GB" dirty="0"/>
          </a:p>
          <a:p>
            <a:pPr>
              <a:spcBef>
                <a:spcPct val="50000"/>
              </a:spcBef>
              <a:buSzPct val="80000"/>
            </a:pPr>
            <a:r>
              <a:rPr lang="sr-Latn-RS" dirty="0" smtClean="0"/>
              <a:t>Menadžment i učesnici u projektu moraju u potpunosti da podržavaju projekat</a:t>
            </a:r>
            <a:r>
              <a:rPr lang="en-GB" dirty="0" smtClean="0"/>
              <a:t>.</a:t>
            </a:r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422251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 smtClean="0"/>
              <a:t>Tipovi ekspertize</a:t>
            </a:r>
            <a:endParaRPr lang="en-GB" dirty="0" smtClean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Mike Greenwell</a:t>
            </a:r>
            <a:r>
              <a:rPr lang="sr-Latn-RS" dirty="0"/>
              <a:t>:</a:t>
            </a:r>
            <a:r>
              <a:rPr lang="sr-Latn-RS" dirty="0" smtClean="0"/>
              <a:t> Konowledge engineering for expert systems, 1988; </a:t>
            </a:r>
          </a:p>
          <a:p>
            <a:r>
              <a:rPr lang="sr-Latn-RS" dirty="0" smtClean="0"/>
              <a:t>Mentalne komponente </a:t>
            </a:r>
            <a:r>
              <a:rPr lang="sr-Latn-RS" dirty="0" smtClean="0"/>
              <a:t>veština</a:t>
            </a:r>
            <a:endParaRPr lang="sr-Latn-RS" dirty="0" smtClean="0"/>
          </a:p>
          <a:p>
            <a:pPr lvl="1"/>
            <a:r>
              <a:rPr lang="sr-Latn-RS" dirty="0" smtClean="0"/>
              <a:t>Sposobnosti</a:t>
            </a:r>
          </a:p>
          <a:p>
            <a:pPr lvl="2"/>
            <a:r>
              <a:rPr lang="sr-Latn-RS" dirty="0" smtClean="0"/>
              <a:t>Duboke kognitivne</a:t>
            </a:r>
          </a:p>
          <a:p>
            <a:pPr lvl="2"/>
            <a:r>
              <a:rPr lang="sr-Latn-RS" dirty="0" smtClean="0"/>
              <a:t>Logičke</a:t>
            </a:r>
          </a:p>
          <a:p>
            <a:pPr lvl="2"/>
            <a:r>
              <a:rPr lang="sr-Latn-RS" dirty="0" smtClean="0"/>
              <a:t>Socijalne </a:t>
            </a:r>
          </a:p>
          <a:p>
            <a:pPr lvl="1"/>
            <a:r>
              <a:rPr lang="sr-Latn-RS" dirty="0" smtClean="0"/>
              <a:t>Komponente</a:t>
            </a:r>
          </a:p>
          <a:p>
            <a:pPr lvl="2"/>
            <a:r>
              <a:rPr lang="sr-Latn-RS" dirty="0" smtClean="0"/>
              <a:t>Visoka kreativnost</a:t>
            </a:r>
          </a:p>
          <a:p>
            <a:pPr lvl="2"/>
            <a:r>
              <a:rPr lang="sr-Latn-RS" dirty="0" smtClean="0"/>
              <a:t>Analitičnost</a:t>
            </a:r>
          </a:p>
          <a:p>
            <a:pPr lvl="2"/>
            <a:r>
              <a:rPr lang="sr-Latn-RS" dirty="0" smtClean="0"/>
              <a:t>Striktna proceduralnost</a:t>
            </a:r>
          </a:p>
          <a:p>
            <a:r>
              <a:rPr lang="en-GB" dirty="0"/>
              <a:t> Greenwell </a:t>
            </a:r>
            <a:r>
              <a:rPr lang="sr-Latn-RS" dirty="0" smtClean="0"/>
              <a:t>tvrdi da je samo ekspertiza koja obuhvata logičku sposobnost i komponentu analitičnosti pogodna za ES.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86392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sr-Latn-RS" dirty="0" smtClean="0"/>
              <a:t>Test telefonskog poziva</a:t>
            </a:r>
            <a:endParaRPr lang="en-GB" dirty="0" smtClean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sr-Latn-RS" dirty="0" smtClean="0"/>
              <a:t>Mnogo jednostavniji pristup proceni domena </a:t>
            </a:r>
            <a:r>
              <a:rPr lang="sr-Latn-RS" b="1" dirty="0" smtClean="0">
                <a:solidFill>
                  <a:srgbClr val="FF0000"/>
                </a:solidFill>
              </a:rPr>
              <a:t>koji su pogodni za ugradnju u ES-e</a:t>
            </a:r>
            <a:r>
              <a:rPr lang="sr-Latn-RS" dirty="0" smtClean="0">
                <a:solidFill>
                  <a:schemeClr val="hlink"/>
                </a:solidFill>
              </a:rPr>
              <a:t> </a:t>
            </a:r>
            <a:r>
              <a:rPr lang="sr-Latn-RS" dirty="0"/>
              <a:t>dao je </a:t>
            </a:r>
            <a:r>
              <a:rPr lang="en-GB" dirty="0" err="1"/>
              <a:t>Prof.Morris</a:t>
            </a:r>
            <a:r>
              <a:rPr lang="en-GB" dirty="0"/>
              <a:t> Firebaugh</a:t>
            </a:r>
            <a:r>
              <a:rPr lang="sr-Latn-RS" dirty="0"/>
              <a:t>: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sr-Latn-RS" dirty="0" smtClean="0">
                <a:solidFill>
                  <a:schemeClr val="hlink"/>
                </a:solidFill>
              </a:rPr>
              <a:t> </a:t>
            </a:r>
            <a:r>
              <a:rPr lang="en-GB" dirty="0" smtClean="0"/>
              <a:t>“</a:t>
            </a:r>
            <a:r>
              <a:rPr lang="sr-Latn-RS" dirty="0" smtClean="0"/>
              <a:t>Svaki problem koje može rešiti a često ga i rešava vaš interni ekspert u </a:t>
            </a:r>
            <a:r>
              <a:rPr lang="en-GB" dirty="0" smtClean="0"/>
              <a:t>10-30 </a:t>
            </a:r>
            <a:r>
              <a:rPr lang="en-GB" dirty="0" err="1" smtClean="0"/>
              <a:t>minut</a:t>
            </a:r>
            <a:r>
              <a:rPr lang="sr-Latn-RS" dirty="0" smtClean="0"/>
              <a:t>nom</a:t>
            </a:r>
            <a:r>
              <a:rPr lang="en-GB" dirty="0" smtClean="0"/>
              <a:t> </a:t>
            </a:r>
            <a:r>
              <a:rPr lang="sr-Latn-RS" dirty="0" smtClean="0"/>
              <a:t>telefonskom razgovoru može se automatizovati putem ES-a</a:t>
            </a:r>
            <a:r>
              <a:rPr lang="en-GB" dirty="0" smtClean="0"/>
              <a:t>.”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720346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Drajfusova kritika ekspretskih sistema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Hubert Dreyfus</a:t>
            </a:r>
          </a:p>
          <a:p>
            <a:pPr lvl="1"/>
            <a:r>
              <a:rPr lang="sr-Latn-RS" dirty="0" smtClean="0"/>
              <a:t>Američki egzistencijalistički filozof</a:t>
            </a:r>
          </a:p>
          <a:p>
            <a:pPr lvl="1"/>
            <a:r>
              <a:rPr lang="sr-Latn-RS" dirty="0" smtClean="0"/>
              <a:t>Kritika osnovnih koncepata računarske intelignecije od sredine šezdesetih</a:t>
            </a:r>
          </a:p>
          <a:p>
            <a:pPr lvl="2"/>
            <a:r>
              <a:rPr lang="en-GB" b="1" dirty="0"/>
              <a:t>Alchemy and </a:t>
            </a:r>
            <a:r>
              <a:rPr lang="en-GB" b="1" dirty="0" smtClean="0"/>
              <a:t>AI</a:t>
            </a:r>
            <a:r>
              <a:rPr lang="sr-Latn-RS" b="1" dirty="0" smtClean="0"/>
              <a:t> </a:t>
            </a:r>
            <a:r>
              <a:rPr lang="sr-Latn-RS" dirty="0" smtClean="0"/>
              <a:t>(1965)</a:t>
            </a:r>
          </a:p>
          <a:p>
            <a:pPr lvl="1"/>
            <a:r>
              <a:rPr lang="sr-Latn-RS" dirty="0" smtClean="0"/>
              <a:t>Kritika ekspretskih sistema krajem osamdesetih</a:t>
            </a:r>
          </a:p>
          <a:p>
            <a:pPr lvl="2"/>
            <a:r>
              <a:rPr lang="en-GB" b="1" dirty="0"/>
              <a:t>Mind over </a:t>
            </a:r>
            <a:r>
              <a:rPr lang="en-GB" b="1" dirty="0" smtClean="0"/>
              <a:t>Machine</a:t>
            </a:r>
            <a:r>
              <a:rPr lang="sr-Latn-RS" b="1" dirty="0" smtClean="0"/>
              <a:t> </a:t>
            </a:r>
            <a:r>
              <a:rPr lang="sr-Latn-RS" dirty="0" smtClean="0"/>
              <a:t>(1987)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73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Simboličko mišljenje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Stara ideja</a:t>
            </a:r>
          </a:p>
          <a:p>
            <a:pPr lvl="1"/>
            <a:r>
              <a:rPr lang="sr-Latn-RS" dirty="0" smtClean="0"/>
              <a:t>Dekart – Svo razmišljanje sastoji se od formiranja i korišćenja odgovarajućih simboličkih reprezentacija (koncepata)</a:t>
            </a:r>
          </a:p>
          <a:p>
            <a:pPr lvl="1"/>
            <a:r>
              <a:rPr lang="sr-Latn-RS" dirty="0" smtClean="0"/>
              <a:t>Kant – Koncepti su pravila</a:t>
            </a:r>
          </a:p>
          <a:p>
            <a:pPr lvl="1"/>
            <a:r>
              <a:rPr lang="sr-Latn-RS" dirty="0" smtClean="0"/>
              <a:t>Frege – Pravila se mogu formalizovati i njima se može manipulisati bez potrebe da se interpretiraju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471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Prvi SBZ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Kasne šezdesete</a:t>
            </a:r>
          </a:p>
          <a:p>
            <a:r>
              <a:rPr lang="sr-Latn-RS" dirty="0" smtClean="0"/>
              <a:t>Dve istraživačke grupe</a:t>
            </a:r>
          </a:p>
          <a:p>
            <a:r>
              <a:rPr lang="sr-Latn-RS" dirty="0" smtClean="0"/>
              <a:t>Nezavisne</a:t>
            </a:r>
          </a:p>
          <a:p>
            <a:r>
              <a:rPr lang="sr-Latn-RS" dirty="0" smtClean="0"/>
              <a:t>U različitim domenima (matematika i hemija)</a:t>
            </a:r>
          </a:p>
          <a:p>
            <a:r>
              <a:rPr lang="sr-Latn-RS" dirty="0" smtClean="0"/>
              <a:t>Istovremeno</a:t>
            </a:r>
          </a:p>
          <a:p>
            <a:r>
              <a:rPr lang="sr-Latn-RS" dirty="0" smtClean="0"/>
              <a:t>Potreba da se reše realni, komplikovani, tehnički problemi</a:t>
            </a:r>
          </a:p>
          <a:p>
            <a:r>
              <a:rPr lang="sr-Latn-RS" dirty="0" smtClean="0"/>
              <a:t>MACSYMA i DENDRAL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7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Simboličko mišljenje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Common sense se onda sastoji od ogromnog broja</a:t>
            </a:r>
            <a:r>
              <a:rPr lang="sr-Latn-RS" dirty="0"/>
              <a:t> </a:t>
            </a:r>
            <a:r>
              <a:rPr lang="sr-Latn-RS" dirty="0" smtClean="0"/>
              <a:t>formalizovanih:</a:t>
            </a:r>
          </a:p>
          <a:p>
            <a:pPr lvl="1"/>
            <a:r>
              <a:rPr lang="sr-Latn-RS" dirty="0" smtClean="0"/>
              <a:t>Iskaza</a:t>
            </a:r>
          </a:p>
          <a:p>
            <a:pPr lvl="1"/>
            <a:r>
              <a:rPr lang="sr-Latn-RS" dirty="0" smtClean="0"/>
              <a:t>Uverenja</a:t>
            </a:r>
          </a:p>
          <a:p>
            <a:pPr lvl="1"/>
            <a:r>
              <a:rPr lang="sr-Latn-RS" dirty="0" smtClean="0"/>
              <a:t>Pravila</a:t>
            </a:r>
          </a:p>
          <a:p>
            <a:pPr lvl="1"/>
            <a:r>
              <a:rPr lang="sr-Latn-RS" dirty="0" smtClean="0"/>
              <a:t>Činjenica</a:t>
            </a:r>
          </a:p>
          <a:p>
            <a:pPr lvl="1"/>
            <a:r>
              <a:rPr lang="sr-Latn-RS" dirty="0" smtClean="0"/>
              <a:t>Procedura</a:t>
            </a:r>
          </a:p>
          <a:p>
            <a:pPr lvl="1"/>
            <a:r>
              <a:rPr lang="sr-Latn-RS" dirty="0" smtClean="0"/>
              <a:t>...</a:t>
            </a:r>
          </a:p>
          <a:p>
            <a:r>
              <a:rPr lang="sr-Latn-RS" dirty="0" smtClean="0"/>
              <a:t>Prevelik korpus znanja da bi se mogao formalizovati i simbolički predstaviti</a:t>
            </a:r>
          </a:p>
        </p:txBody>
      </p:sp>
    </p:spTree>
    <p:extLst>
      <p:ext uri="{BB962C8B-B14F-4D97-AF65-F5344CB8AC3E}">
        <p14:creationId xmlns:p14="http://schemas.microsoft.com/office/powerpoint/2010/main" val="24653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Mikro-svetovi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Izolovan domeni znanja koji se mogu posmatrati bez potrebe da se razvija opšta teorija common sense znanja</a:t>
            </a:r>
          </a:p>
          <a:p>
            <a:r>
              <a:rPr lang="sr-Latn-RS" dirty="0" smtClean="0"/>
              <a:t>Predmet izučavanja inženjerstva znanja</a:t>
            </a:r>
          </a:p>
          <a:p>
            <a:r>
              <a:rPr lang="sr-Latn-RS" dirty="0" smtClean="0"/>
              <a:t>U ovakvim oblastima je moguće napraviti SBZ prosto se oslanjajući na opšta pravila i veliku količinu činjeničnih </a:t>
            </a:r>
            <a:r>
              <a:rPr lang="sr-Latn-RS" dirty="0"/>
              <a:t>znanja </a:t>
            </a:r>
            <a:r>
              <a:rPr lang="sr-Latn-RS" dirty="0" smtClean="0"/>
              <a:t>(Fajgenbaum, tvorac DENDRAL-a)</a:t>
            </a:r>
          </a:p>
          <a:p>
            <a:r>
              <a:rPr lang="sr-Latn-RS" dirty="0" smtClean="0"/>
              <a:t>U uskim oblastim ovakav pristup daje odlične rezultate</a:t>
            </a:r>
          </a:p>
        </p:txBody>
      </p:sp>
    </p:spTree>
    <p:extLst>
      <p:ext uri="{BB962C8B-B14F-4D97-AF65-F5344CB8AC3E}">
        <p14:creationId xmlns:p14="http://schemas.microsoft.com/office/powerpoint/2010/main" val="38463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Ekspret (prema Fajgenbaumu)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Ekspert se razlikuje od početnika po tome što ima simbolička znanja i sposobnost rasuđivanja utemeljena u iskustvu</a:t>
            </a:r>
          </a:p>
          <a:p>
            <a:r>
              <a:rPr lang="sr-Latn-RS" dirty="0" smtClean="0"/>
              <a:t>Ekseprt ima repertoar upotrebljivih heuristika koje kobinujue sa činjeničnim znanjem</a:t>
            </a:r>
          </a:p>
          <a:p>
            <a:r>
              <a:rPr lang="sr-Latn-RS" dirty="0" smtClean="0"/>
              <a:t>Pravljenje SBZ se svodi na eksrahovanje pravila krou ispitivanje ekspreata i predstavljanje tih pravila u mašinski čitljivom formatu</a:t>
            </a:r>
          </a:p>
        </p:txBody>
      </p:sp>
    </p:spTree>
    <p:extLst>
      <p:ext uri="{BB962C8B-B14F-4D97-AF65-F5344CB8AC3E}">
        <p14:creationId xmlns:p14="http://schemas.microsoft.com/office/powerpoint/2010/main" val="20927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Ispitivanje eksperata</a:t>
            </a:r>
            <a:endParaRPr lang="en-GB" dirty="0"/>
          </a:p>
        </p:txBody>
      </p:sp>
      <p:pic>
        <p:nvPicPr>
          <p:cNvPr id="1026" name="Picture 2" descr="http://rocket.csusb.edu/~tmoody/The-Death-of-Socrates-philosophy-380388_800_5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6200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 smtClean="0"/>
              <a:t>Drajfus – fenomenologija usvajanja veština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Uprkso autoritetu i uticaju 2000 godina filozofije [počevši od Sokrata], moramo da damo svež pogled na načina na koji ekspret usvaja veštine.</a:t>
            </a:r>
          </a:p>
          <a:p>
            <a:r>
              <a:rPr lang="sr-Latn-RS" dirty="0" smtClean="0"/>
              <a:t>Umesto od konkretnih primera ka apstraktnim pojmovima i simboličkim reprezentacijama, usvajanje veština ide od apstraktnih (pojednostavljenih) situacija ka konkretnim slučajevima.</a:t>
            </a:r>
          </a:p>
        </p:txBody>
      </p:sp>
    </p:spTree>
    <p:extLst>
      <p:ext uri="{BB962C8B-B14F-4D97-AF65-F5344CB8AC3E}">
        <p14:creationId xmlns:p14="http://schemas.microsoft.com/office/powerpoint/2010/main" val="26499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/>
              <a:t>Drajfus – fenomenologija usvajanja veština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143716"/>
            <a:ext cx="3667125" cy="402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6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1. Početnik (Novice)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Instrukcija počinje pojednostavljenim primerima u kojima je zanemaren kontekst</a:t>
            </a:r>
          </a:p>
          <a:p>
            <a:r>
              <a:rPr lang="sr-Latn-RS" dirty="0" smtClean="0"/>
              <a:t>Početnik može da prepozna takvu pojednostavljenu situaciju bez prethodnog iskustva</a:t>
            </a:r>
          </a:p>
          <a:p>
            <a:r>
              <a:rPr lang="sr-Latn-RS" dirty="0" smtClean="0"/>
              <a:t>Početniku se daju pravila na osnovu kojih rešava zadati 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45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1. Vozač početnik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Veza između brzine vozila i rastojanja</a:t>
            </a:r>
          </a:p>
          <a:p>
            <a:r>
              <a:rPr lang="sr-Latn-RS" dirty="0" smtClean="0"/>
              <a:t>Pravilo držanja odgovarajućeg rastojanja kontrolišući brzinu vozila</a:t>
            </a:r>
          </a:p>
          <a:p>
            <a:r>
              <a:rPr lang="sr-Latn-RS" dirty="0" smtClean="0"/>
              <a:t>Pravilo promene brzine na osnovu brzine kretanja vozila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8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1. Šahista početnik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Numerička vrednost figura</a:t>
            </a:r>
          </a:p>
          <a:p>
            <a:r>
              <a:rPr lang="sr-Latn-RS" dirty="0" smtClean="0"/>
              <a:t>Pravilo menjanja figure, ako je numerička dobijena numerička vrednost pozitivna</a:t>
            </a:r>
          </a:p>
          <a:p>
            <a:r>
              <a:rPr lang="sr-Latn-RS" dirty="0" smtClean="0"/>
              <a:t>Pravilo zauzimanja centralnih pozicija ukoliko nije moguće ostvariti benefit kroz razmenu figura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21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1. Programer početnik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sr-Latn-RS" sz="5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57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6305</Words>
  <Application>Microsoft Office PowerPoint</Application>
  <PresentationFormat>On-screen Show (4:3)</PresentationFormat>
  <Paragraphs>820</Paragraphs>
  <Slides>125</Slides>
  <Notes>25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26" baseType="lpstr">
      <vt:lpstr>Office Theme</vt:lpstr>
      <vt:lpstr>Sistemi bazirani na znanju</vt:lpstr>
      <vt:lpstr>O kursu</vt:lpstr>
      <vt:lpstr>Veštačka inteligencija</vt:lpstr>
      <vt:lpstr>Primenjena veštačka inteligencija</vt:lpstr>
      <vt:lpstr>Motivacija</vt:lpstr>
      <vt:lpstr>Ciljevi</vt:lpstr>
      <vt:lpstr>Sadržaj kursa</vt:lpstr>
      <vt:lpstr>Nastava i ispit</vt:lpstr>
      <vt:lpstr>Prvi SBZ</vt:lpstr>
      <vt:lpstr>MACSYMA</vt:lpstr>
      <vt:lpstr>Moses o simboličkoj integraciji</vt:lpstr>
      <vt:lpstr>Strategija tri faze</vt:lpstr>
      <vt:lpstr>MACSYMA</vt:lpstr>
      <vt:lpstr>Uspeh MACSYMA</vt:lpstr>
      <vt:lpstr>DENDRAL</vt:lpstr>
      <vt:lpstr>Naivan pristup</vt:lpstr>
      <vt:lpstr>Izomeri za empirjsku formulu</vt:lpstr>
      <vt:lpstr>Izomeri za empirjsku formulu</vt:lpstr>
      <vt:lpstr>Podstrukture</vt:lpstr>
      <vt:lpstr>DENDRAL</vt:lpstr>
      <vt:lpstr>DENDRAL</vt:lpstr>
      <vt:lpstr>Primer potprograma – ketoni</vt:lpstr>
      <vt:lpstr>Rezultati</vt:lpstr>
      <vt:lpstr>SBZ – Terminologija</vt:lpstr>
      <vt:lpstr>Piramida Podataka i kompjuterski baziranih sistema</vt:lpstr>
      <vt:lpstr>Piramida Podataka i kompjuterski baziranih sistema</vt:lpstr>
      <vt:lpstr>Piramida podataka</vt:lpstr>
      <vt:lpstr>Sistemi bazirani na znanju &amp; Znanje</vt:lpstr>
      <vt:lpstr>Znanje</vt:lpstr>
      <vt:lpstr>Znanje u našem vremenu: čemu znanje “liči”, šta ono “može da uradi”</vt:lpstr>
      <vt:lpstr>Sedam karakteristika koncepta znanja</vt:lpstr>
      <vt:lpstr>F1 - Znanje ima praktičan aspekt</vt:lpstr>
      <vt:lpstr>F2 - Znanje jeste ili nije personalno ograničeno</vt:lpstr>
      <vt:lpstr>F3 - Znanje ima normativnu strukturu</vt:lpstr>
      <vt:lpstr>F4 – Znanje je interno umreženo</vt:lpstr>
      <vt:lpstr>F5 – Znanje je eksterno umreženo</vt:lpstr>
      <vt:lpstr>F6 – Znanje je dinamično</vt:lpstr>
      <vt:lpstr>F7 – Znanje ima institucionalne kontekste</vt:lpstr>
      <vt:lpstr>Kako se to slaže sa Platonovom definicijom</vt:lpstr>
      <vt:lpstr>Znanje – šta obuhvata i kakvo može da bude</vt:lpstr>
      <vt:lpstr>Komponente znanja</vt:lpstr>
      <vt:lpstr>Sistem baziran na znanju (SBZ)</vt:lpstr>
      <vt:lpstr>Glavne komponente SBZ</vt:lpstr>
      <vt:lpstr>Komponente SBZ</vt:lpstr>
      <vt:lpstr>Detalji strukture SBZ</vt:lpstr>
      <vt:lpstr>Elementi SBZ</vt:lpstr>
      <vt:lpstr>ES bazirani na pravilima</vt:lpstr>
      <vt:lpstr>Primer pravila</vt:lpstr>
      <vt:lpstr>Primer MYCIN pravila</vt:lpstr>
      <vt:lpstr>Ciklus rada modula za zaključivanje</vt:lpstr>
      <vt:lpstr>Ulančavanje unapred i ulančavanje unazad</vt:lpstr>
      <vt:lpstr>Temelji SBZ</vt:lpstr>
      <vt:lpstr>Postovi produkcioni sistemi</vt:lpstr>
      <vt:lpstr>Emil Leon Post</vt:lpstr>
      <vt:lpstr>Markovljevi algoritmi</vt:lpstr>
      <vt:lpstr>Rete Algoritam</vt:lpstr>
      <vt:lpstr>RETE algoritam</vt:lpstr>
      <vt:lpstr>RETE algoritma</vt:lpstr>
      <vt:lpstr>RETE mreža</vt:lpstr>
      <vt:lpstr>Osnovna topografija Rete mreže: Alfa mreža</vt:lpstr>
      <vt:lpstr>Osnovna topografija Rete mreže: Beta mreža</vt:lpstr>
      <vt:lpstr>Osnovna topografija Rete mreže</vt:lpstr>
      <vt:lpstr>RETE algoritam</vt:lpstr>
      <vt:lpstr>RETE algoritam primer</vt:lpstr>
      <vt:lpstr>Alfa čvorovi</vt:lpstr>
      <vt:lpstr>Uslovi</vt:lpstr>
      <vt:lpstr>Beta čvorovi (spojevi)</vt:lpstr>
      <vt:lpstr>Primer</vt:lpstr>
      <vt:lpstr>RETE ciklus: evaluacija</vt:lpstr>
      <vt:lpstr>RETE ciklus: evaluacija</vt:lpstr>
      <vt:lpstr>RETE ciklus: izvršavanje</vt:lpstr>
      <vt:lpstr>Ponavljanje RETE ciklusa: evaluacija</vt:lpstr>
      <vt:lpstr>RETE algoritam - proširivanje</vt:lpstr>
      <vt:lpstr>SBZ alati</vt:lpstr>
      <vt:lpstr>Ključ za uspeh SBZ projekata</vt:lpstr>
      <vt:lpstr>Novi pravci povezani sa SBZ</vt:lpstr>
      <vt:lpstr>Inženjerstvo znanja</vt:lpstr>
      <vt:lpstr>Ekspertski sistemi</vt:lpstr>
      <vt:lpstr>Eksperti</vt:lpstr>
      <vt:lpstr>Eksperti i ekspertski sistemi</vt:lpstr>
      <vt:lpstr>Eksperti i ekspertski sistemi</vt:lpstr>
      <vt:lpstr>Razlozi za pravljenje ES-a</vt:lpstr>
      <vt:lpstr>Prednosti ES-a nad ekspertima ljudima</vt:lpstr>
      <vt:lpstr>Nedostaci ES-a</vt:lpstr>
      <vt:lpstr>Preduslovi za uspešan ES projekat</vt:lpstr>
      <vt:lpstr>Tipovi ekspertize</vt:lpstr>
      <vt:lpstr>Test telefonskog poziva</vt:lpstr>
      <vt:lpstr>Drajfusova kritika ekspretskih sistema</vt:lpstr>
      <vt:lpstr>Simboličko mišljenje</vt:lpstr>
      <vt:lpstr>Simboličko mišljenje</vt:lpstr>
      <vt:lpstr>Mikro-svetovi</vt:lpstr>
      <vt:lpstr>Ekspret (prema Fajgenbaumu)</vt:lpstr>
      <vt:lpstr>Ispitivanje eksperata</vt:lpstr>
      <vt:lpstr>Drajfus – fenomenologija usvajanja veština</vt:lpstr>
      <vt:lpstr>Drajfus – fenomenologija usvajanja veština</vt:lpstr>
      <vt:lpstr>1. Početnik (Novice)</vt:lpstr>
      <vt:lpstr>1. Vozač početnik</vt:lpstr>
      <vt:lpstr>1. Šahista početnik</vt:lpstr>
      <vt:lpstr>1. Programer početnik</vt:lpstr>
      <vt:lpstr>2. Napredni (advanced) početnik</vt:lpstr>
      <vt:lpstr>2. Napredni početnik vozač</vt:lpstr>
      <vt:lpstr>2. Napredni početnik šahista</vt:lpstr>
      <vt:lpstr>2. Napredni početnik programer</vt:lpstr>
      <vt:lpstr>3. Kompetentnost</vt:lpstr>
      <vt:lpstr>3. Kompetetni vozač</vt:lpstr>
      <vt:lpstr>3. Kompetentni šahista</vt:lpstr>
      <vt:lpstr>3. Kompetentni programer</vt:lpstr>
      <vt:lpstr>4. Profesionalnost (proficiency)</vt:lpstr>
      <vt:lpstr>4. Profesionalni vozač</vt:lpstr>
      <vt:lpstr>4. Profesionalni šahista</vt:lpstr>
      <vt:lpstr>4. Profesionalni programer</vt:lpstr>
      <vt:lpstr>5. Ekspretiza</vt:lpstr>
      <vt:lpstr>5. Ekspert šahista</vt:lpstr>
      <vt:lpstr>5. Eksper vozač</vt:lpstr>
      <vt:lpstr>5. Ekspert programer</vt:lpstr>
      <vt:lpstr>Dodatak 6. Master</vt:lpstr>
      <vt:lpstr>Analiza usvajanja veština</vt:lpstr>
      <vt:lpstr>Mogući ES-i – istorije slučaja</vt:lpstr>
      <vt:lpstr>Mogući ES-i – istorije slučaja - 1</vt:lpstr>
      <vt:lpstr>Mogući ES-i – istorije slučaja - 2</vt:lpstr>
      <vt:lpstr>Mogući ES-i – istorije slučaja - 3</vt:lpstr>
      <vt:lpstr>Mogući ES-i – istorije slučaja - 4</vt:lpstr>
      <vt:lpstr>Mogući ES-i – istorije slučaja - 5</vt:lpstr>
      <vt:lpstr>Mogući ES-i – istorije slučaja - 6</vt:lpstr>
      <vt:lpstr>Mogući ES-i – istorije slučaja - 7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bazirani na znanju</dc:title>
  <dc:creator>ZiM</dc:creator>
  <cp:lastModifiedBy>milansegedinac</cp:lastModifiedBy>
  <cp:revision>278</cp:revision>
  <dcterms:created xsi:type="dcterms:W3CDTF">2015-01-11T08:58:30Z</dcterms:created>
  <dcterms:modified xsi:type="dcterms:W3CDTF">2016-03-14T13:22:12Z</dcterms:modified>
</cp:coreProperties>
</file>