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2" r:id="rId3"/>
    <p:sldId id="258" r:id="rId4"/>
    <p:sldId id="259" r:id="rId5"/>
    <p:sldId id="260" r:id="rId6"/>
    <p:sldId id="261" r:id="rId7"/>
    <p:sldId id="262" r:id="rId8"/>
    <p:sldId id="265" r:id="rId9"/>
    <p:sldId id="267" r:id="rId10"/>
    <p:sldId id="392" r:id="rId11"/>
    <p:sldId id="269" r:id="rId12"/>
    <p:sldId id="270" r:id="rId13"/>
    <p:sldId id="271" r:id="rId14"/>
    <p:sldId id="272" r:id="rId15"/>
    <p:sldId id="334" r:id="rId16"/>
    <p:sldId id="402" r:id="rId17"/>
    <p:sldId id="403" r:id="rId18"/>
    <p:sldId id="404" r:id="rId19"/>
    <p:sldId id="405" r:id="rId20"/>
    <p:sldId id="406" r:id="rId21"/>
    <p:sldId id="407" r:id="rId22"/>
    <p:sldId id="408" r:id="rId23"/>
    <p:sldId id="409" r:id="rId24"/>
    <p:sldId id="410" r:id="rId25"/>
    <p:sldId id="433" r:id="rId26"/>
    <p:sldId id="411" r:id="rId27"/>
    <p:sldId id="412" r:id="rId28"/>
    <p:sldId id="434" r:id="rId29"/>
    <p:sldId id="413" r:id="rId30"/>
    <p:sldId id="414" r:id="rId31"/>
    <p:sldId id="415" r:id="rId32"/>
    <p:sldId id="416" r:id="rId33"/>
    <p:sldId id="417" r:id="rId34"/>
    <p:sldId id="418" r:id="rId35"/>
    <p:sldId id="419" r:id="rId36"/>
    <p:sldId id="420" r:id="rId37"/>
    <p:sldId id="421" r:id="rId38"/>
    <p:sldId id="422" r:id="rId39"/>
    <p:sldId id="423" r:id="rId40"/>
    <p:sldId id="425" r:id="rId41"/>
    <p:sldId id="274" r:id="rId42"/>
    <p:sldId id="275" r:id="rId43"/>
    <p:sldId id="277" r:id="rId44"/>
    <p:sldId id="278" r:id="rId45"/>
    <p:sldId id="279" r:id="rId46"/>
    <p:sldId id="339" r:id="rId47"/>
    <p:sldId id="435" r:id="rId48"/>
    <p:sldId id="436" r:id="rId49"/>
    <p:sldId id="340" r:id="rId50"/>
    <p:sldId id="341" r:id="rId51"/>
    <p:sldId id="342" r:id="rId52"/>
    <p:sldId id="343" r:id="rId53"/>
    <p:sldId id="344" r:id="rId54"/>
    <p:sldId id="345" r:id="rId55"/>
    <p:sldId id="346" r:id="rId56"/>
    <p:sldId id="426" r:id="rId57"/>
    <p:sldId id="347" r:id="rId58"/>
    <p:sldId id="427" r:id="rId59"/>
    <p:sldId id="428" r:id="rId60"/>
    <p:sldId id="397" r:id="rId61"/>
    <p:sldId id="349" r:id="rId62"/>
    <p:sldId id="350" r:id="rId63"/>
    <p:sldId id="351" r:id="rId64"/>
    <p:sldId id="352" r:id="rId65"/>
    <p:sldId id="353" r:id="rId66"/>
    <p:sldId id="354" r:id="rId67"/>
    <p:sldId id="355" r:id="rId68"/>
    <p:sldId id="356" r:id="rId69"/>
    <p:sldId id="393" r:id="rId70"/>
    <p:sldId id="437" r:id="rId71"/>
    <p:sldId id="359" r:id="rId72"/>
    <p:sldId id="360" r:id="rId73"/>
    <p:sldId id="361" r:id="rId74"/>
    <p:sldId id="362" r:id="rId75"/>
    <p:sldId id="438"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78" r:id="rId92"/>
    <p:sldId id="379" r:id="rId93"/>
    <p:sldId id="380" r:id="rId94"/>
    <p:sldId id="381" r:id="rId95"/>
    <p:sldId id="382" r:id="rId96"/>
    <p:sldId id="383" r:id="rId97"/>
    <p:sldId id="384" r:id="rId98"/>
    <p:sldId id="385" r:id="rId99"/>
    <p:sldId id="395" r:id="rId100"/>
    <p:sldId id="386" r:id="rId101"/>
    <p:sldId id="399" r:id="rId102"/>
    <p:sldId id="400" r:id="rId103"/>
    <p:sldId id="401" r:id="rId104"/>
    <p:sldId id="388" r:id="rId105"/>
    <p:sldId id="389" r:id="rId106"/>
    <p:sldId id="390" r:id="rId107"/>
    <p:sldId id="391" r:id="rId108"/>
    <p:sldId id="289" r:id="rId109"/>
    <p:sldId id="290" r:id="rId110"/>
    <p:sldId id="291" r:id="rId111"/>
    <p:sldId id="292" r:id="rId112"/>
    <p:sldId id="293" r:id="rId113"/>
    <p:sldId id="294" r:id="rId114"/>
    <p:sldId id="295" r:id="rId115"/>
    <p:sldId id="296" r:id="rId116"/>
    <p:sldId id="297" r:id="rId117"/>
    <p:sldId id="299" r:id="rId118"/>
    <p:sldId id="300" r:id="rId119"/>
    <p:sldId id="301" r:id="rId120"/>
    <p:sldId id="302" r:id="rId121"/>
    <p:sldId id="303" r:id="rId122"/>
    <p:sldId id="304" r:id="rId123"/>
    <p:sldId id="305" r:id="rId124"/>
    <p:sldId id="306" r:id="rId125"/>
    <p:sldId id="307" r:id="rId126"/>
    <p:sldId id="308" r:id="rId127"/>
    <p:sldId id="309" r:id="rId128"/>
    <p:sldId id="336" r:id="rId129"/>
    <p:sldId id="310" r:id="rId130"/>
    <p:sldId id="311" r:id="rId131"/>
    <p:sldId id="312" r:id="rId132"/>
    <p:sldId id="313" r:id="rId133"/>
    <p:sldId id="314" r:id="rId134"/>
    <p:sldId id="315" r:id="rId135"/>
    <p:sldId id="316" r:id="rId136"/>
    <p:sldId id="429" r:id="rId137"/>
    <p:sldId id="430" r:id="rId138"/>
    <p:sldId id="317" r:id="rId139"/>
    <p:sldId id="431" r:id="rId140"/>
    <p:sldId id="318" r:id="rId141"/>
    <p:sldId id="432" r:id="rId142"/>
    <p:sldId id="319" r:id="rId143"/>
    <p:sldId id="321" r:id="rId144"/>
    <p:sldId id="322" r:id="rId145"/>
    <p:sldId id="323" r:id="rId146"/>
    <p:sldId id="324" r:id="rId147"/>
    <p:sldId id="325" r:id="rId148"/>
    <p:sldId id="335" r:id="rId149"/>
    <p:sldId id="326" r:id="rId150"/>
    <p:sldId id="327" r:id="rId151"/>
    <p:sldId id="328" r:id="rId152"/>
    <p:sldId id="329" r:id="rId153"/>
    <p:sldId id="330" r:id="rId154"/>
    <p:sldId id="331" r:id="rId1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06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590" y="-78"/>
      </p:cViewPr>
      <p:guideLst>
        <p:guide orient="horz" pos="2160"/>
        <p:guide pos="2880"/>
      </p:guideLst>
    </p:cSldViewPr>
  </p:slideViewPr>
  <p:notesTextViewPr>
    <p:cViewPr>
      <p:scale>
        <a:sx n="1" d="1"/>
        <a:sy n="1" d="1"/>
      </p:scale>
      <p:origin x="0" y="0"/>
    </p:cViewPr>
  </p:notesTextViewPr>
  <p:sorterViewPr>
    <p:cViewPr>
      <p:scale>
        <a:sx n="100" d="100"/>
        <a:sy n="100" d="100"/>
      </p:scale>
      <p:origin x="0" y="1531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7A5098-1096-427C-89BB-AA566E6C23FE}"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FB633-A0C4-40C6-B7C3-CB5B3CB863FF}" type="slidenum">
              <a:rPr lang="en-US" smtClean="0"/>
              <a:t>‹#›</a:t>
            </a:fld>
            <a:endParaRPr lang="en-US"/>
          </a:p>
        </p:txBody>
      </p:sp>
    </p:spTree>
    <p:extLst>
      <p:ext uri="{BB962C8B-B14F-4D97-AF65-F5344CB8AC3E}">
        <p14:creationId xmlns:p14="http://schemas.microsoft.com/office/powerpoint/2010/main" val="260579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7A5098-1096-427C-89BB-AA566E6C23FE}"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FB633-A0C4-40C6-B7C3-CB5B3CB863FF}" type="slidenum">
              <a:rPr lang="en-US" smtClean="0"/>
              <a:t>‹#›</a:t>
            </a:fld>
            <a:endParaRPr lang="en-US"/>
          </a:p>
        </p:txBody>
      </p:sp>
    </p:spTree>
    <p:extLst>
      <p:ext uri="{BB962C8B-B14F-4D97-AF65-F5344CB8AC3E}">
        <p14:creationId xmlns:p14="http://schemas.microsoft.com/office/powerpoint/2010/main" val="428098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7A5098-1096-427C-89BB-AA566E6C23FE}"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FB633-A0C4-40C6-B7C3-CB5B3CB863FF}" type="slidenum">
              <a:rPr lang="en-US" smtClean="0"/>
              <a:t>‹#›</a:t>
            </a:fld>
            <a:endParaRPr lang="en-US"/>
          </a:p>
        </p:txBody>
      </p:sp>
    </p:spTree>
    <p:extLst>
      <p:ext uri="{BB962C8B-B14F-4D97-AF65-F5344CB8AC3E}">
        <p14:creationId xmlns:p14="http://schemas.microsoft.com/office/powerpoint/2010/main" val="153824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7A5098-1096-427C-89BB-AA566E6C23FE}"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FB633-A0C4-40C6-B7C3-CB5B3CB863FF}" type="slidenum">
              <a:rPr lang="en-US" smtClean="0"/>
              <a:t>‹#›</a:t>
            </a:fld>
            <a:endParaRPr lang="en-US"/>
          </a:p>
        </p:txBody>
      </p:sp>
    </p:spTree>
    <p:extLst>
      <p:ext uri="{BB962C8B-B14F-4D97-AF65-F5344CB8AC3E}">
        <p14:creationId xmlns:p14="http://schemas.microsoft.com/office/powerpoint/2010/main" val="1311214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7A5098-1096-427C-89BB-AA566E6C23FE}"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FB633-A0C4-40C6-B7C3-CB5B3CB863FF}" type="slidenum">
              <a:rPr lang="en-US" smtClean="0"/>
              <a:t>‹#›</a:t>
            </a:fld>
            <a:endParaRPr lang="en-US"/>
          </a:p>
        </p:txBody>
      </p:sp>
    </p:spTree>
    <p:extLst>
      <p:ext uri="{BB962C8B-B14F-4D97-AF65-F5344CB8AC3E}">
        <p14:creationId xmlns:p14="http://schemas.microsoft.com/office/powerpoint/2010/main" val="185464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7A5098-1096-427C-89BB-AA566E6C23FE}"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FB633-A0C4-40C6-B7C3-CB5B3CB863FF}" type="slidenum">
              <a:rPr lang="en-US" smtClean="0"/>
              <a:t>‹#›</a:t>
            </a:fld>
            <a:endParaRPr lang="en-US"/>
          </a:p>
        </p:txBody>
      </p:sp>
    </p:spTree>
    <p:extLst>
      <p:ext uri="{BB962C8B-B14F-4D97-AF65-F5344CB8AC3E}">
        <p14:creationId xmlns:p14="http://schemas.microsoft.com/office/powerpoint/2010/main" val="13956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7A5098-1096-427C-89BB-AA566E6C23FE}" type="datetimeFigureOut">
              <a:rPr lang="en-US" smtClean="0"/>
              <a:t>4/4/2016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9FB633-A0C4-40C6-B7C3-CB5B3CB863FF}" type="slidenum">
              <a:rPr lang="en-US" smtClean="0"/>
              <a:t>‹#›</a:t>
            </a:fld>
            <a:endParaRPr lang="en-US"/>
          </a:p>
        </p:txBody>
      </p:sp>
    </p:spTree>
    <p:extLst>
      <p:ext uri="{BB962C8B-B14F-4D97-AF65-F5344CB8AC3E}">
        <p14:creationId xmlns:p14="http://schemas.microsoft.com/office/powerpoint/2010/main" val="372564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A5098-1096-427C-89BB-AA566E6C23FE}" type="datetimeFigureOut">
              <a:rPr lang="en-US" smtClean="0"/>
              <a:t>4/4/2016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9FB633-A0C4-40C6-B7C3-CB5B3CB863FF}" type="slidenum">
              <a:rPr lang="en-US" smtClean="0"/>
              <a:t>‹#›</a:t>
            </a:fld>
            <a:endParaRPr lang="en-US"/>
          </a:p>
        </p:txBody>
      </p:sp>
    </p:spTree>
    <p:extLst>
      <p:ext uri="{BB962C8B-B14F-4D97-AF65-F5344CB8AC3E}">
        <p14:creationId xmlns:p14="http://schemas.microsoft.com/office/powerpoint/2010/main" val="133615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A5098-1096-427C-89BB-AA566E6C23FE}" type="datetimeFigureOut">
              <a:rPr lang="en-US" smtClean="0"/>
              <a:t>4/4/2016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9FB633-A0C4-40C6-B7C3-CB5B3CB863FF}" type="slidenum">
              <a:rPr lang="en-US" smtClean="0"/>
              <a:t>‹#›</a:t>
            </a:fld>
            <a:endParaRPr lang="en-US"/>
          </a:p>
        </p:txBody>
      </p:sp>
    </p:spTree>
    <p:extLst>
      <p:ext uri="{BB962C8B-B14F-4D97-AF65-F5344CB8AC3E}">
        <p14:creationId xmlns:p14="http://schemas.microsoft.com/office/powerpoint/2010/main" val="585130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7A5098-1096-427C-89BB-AA566E6C23FE}"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FB633-A0C4-40C6-B7C3-CB5B3CB863FF}" type="slidenum">
              <a:rPr lang="en-US" smtClean="0"/>
              <a:t>‹#›</a:t>
            </a:fld>
            <a:endParaRPr lang="en-US"/>
          </a:p>
        </p:txBody>
      </p:sp>
    </p:spTree>
    <p:extLst>
      <p:ext uri="{BB962C8B-B14F-4D97-AF65-F5344CB8AC3E}">
        <p14:creationId xmlns:p14="http://schemas.microsoft.com/office/powerpoint/2010/main" val="354133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7A5098-1096-427C-89BB-AA566E6C23FE}"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FB633-A0C4-40C6-B7C3-CB5B3CB863FF}" type="slidenum">
              <a:rPr lang="en-US" smtClean="0"/>
              <a:t>‹#›</a:t>
            </a:fld>
            <a:endParaRPr lang="en-US"/>
          </a:p>
        </p:txBody>
      </p:sp>
    </p:spTree>
    <p:extLst>
      <p:ext uri="{BB962C8B-B14F-4D97-AF65-F5344CB8AC3E}">
        <p14:creationId xmlns:p14="http://schemas.microsoft.com/office/powerpoint/2010/main" val="359888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A5098-1096-427C-89BB-AA566E6C23FE}" type="datetimeFigureOut">
              <a:rPr lang="en-US" smtClean="0"/>
              <a:t>4/4/2016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FB633-A0C4-40C6-B7C3-CB5B3CB863FF}" type="slidenum">
              <a:rPr lang="en-US" smtClean="0"/>
              <a:t>‹#›</a:t>
            </a:fld>
            <a:endParaRPr lang="en-US"/>
          </a:p>
        </p:txBody>
      </p:sp>
    </p:spTree>
    <p:extLst>
      <p:ext uri="{BB962C8B-B14F-4D97-AF65-F5344CB8AC3E}">
        <p14:creationId xmlns:p14="http://schemas.microsoft.com/office/powerpoint/2010/main" val="1882784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www.asterix.tm.fr/" TargetMode="External"/><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hyperlink" Target="http://suo.ieee.org/SUO/resolutions.html"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hyperlink" Target="http://sw.opencyc.org/concept/Mx4rvVjVT5wpEbGdrcN5Y29ycA" TargetMode="External"/><Relationship Id="rId2" Type="http://schemas.openxmlformats.org/officeDocument/2006/relationships/hyperlink" Target="http://sw.opencyc.org/concept/Mx4rvVjTtJwpEbGdrcN5Y29ycA" TargetMode="External"/><Relationship Id="rId1" Type="http://schemas.openxmlformats.org/officeDocument/2006/relationships/slideLayout" Target="../slideLayouts/slideLayout2.xml"/><Relationship Id="rId6" Type="http://schemas.openxmlformats.org/officeDocument/2006/relationships/hyperlink" Target="http://sw.opencyc.org/concept/Mx4rvViAkpwpEbGdrcN5Y29ycA" TargetMode="External"/><Relationship Id="rId5" Type="http://schemas.openxmlformats.org/officeDocument/2006/relationships/hyperlink" Target="http://sw.opencyc.org/concept/Mx4rtuNldOW_EdqAAAACs2IKaQ" TargetMode="External"/><Relationship Id="rId4" Type="http://schemas.openxmlformats.org/officeDocument/2006/relationships/hyperlink" Target="http://sw.opencyc.org/concept/Mx4rvViA1pwpEbGdrcN5Y29ycA"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hyperlink" Target="http://virtual.cvut.cz:8080/ksmsaWeb/browser/titl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asterix.tm.fr/" TargetMode="External"/><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Predstavljanje</a:t>
            </a:r>
            <a:r>
              <a:rPr lang="en-US" dirty="0" smtClean="0"/>
              <a:t> </a:t>
            </a:r>
            <a:r>
              <a:rPr lang="sr-Latn-RS" dirty="0" smtClean="0"/>
              <a:t>znanja</a:t>
            </a:r>
            <a:r>
              <a:rPr lang="en-US" dirty="0" smtClean="0"/>
              <a:t> i re</a:t>
            </a:r>
            <a:r>
              <a:rPr lang="sr-Latn-RS" dirty="0" smtClean="0"/>
              <a:t>z</a:t>
            </a:r>
            <a:r>
              <a:rPr lang="en-US" dirty="0" err="1" smtClean="0"/>
              <a:t>onovanje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8068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Metode za reprezentaciju znanja </a:t>
            </a:r>
            <a:br>
              <a:rPr lang="sr-Latn-RS" dirty="0" smtClean="0"/>
            </a:br>
            <a:r>
              <a:rPr lang="sr-Latn-RS" dirty="0" smtClean="0"/>
              <a:t>(ZR metode)</a:t>
            </a:r>
            <a:endParaRPr lang="en-US" dirty="0"/>
          </a:p>
        </p:txBody>
      </p:sp>
      <p:sp>
        <p:nvSpPr>
          <p:cNvPr id="3" name="Content Placeholder 2"/>
          <p:cNvSpPr>
            <a:spLocks noGrp="1"/>
          </p:cNvSpPr>
          <p:nvPr>
            <p:ph idx="1"/>
          </p:nvPr>
        </p:nvSpPr>
        <p:spPr/>
        <p:txBody>
          <a:bodyPr/>
          <a:lstStyle/>
          <a:p>
            <a:r>
              <a:rPr lang="sr-Latn-RS" dirty="0" smtClean="0"/>
              <a:t>Produkciona pravila</a:t>
            </a:r>
            <a:endParaRPr lang="en-US" dirty="0"/>
          </a:p>
          <a:p>
            <a:r>
              <a:rPr lang="sr-Latn-RS" dirty="0" smtClean="0"/>
              <a:t>Stabla</a:t>
            </a:r>
            <a:r>
              <a:rPr lang="en-US" dirty="0" smtClean="0"/>
              <a:t>, </a:t>
            </a:r>
            <a:r>
              <a:rPr lang="sr-Latn-RS" dirty="0" smtClean="0"/>
              <a:t>grafovi</a:t>
            </a:r>
            <a:r>
              <a:rPr lang="en-US" dirty="0" smtClean="0"/>
              <a:t> (</a:t>
            </a:r>
            <a:r>
              <a:rPr lang="sr-Latn-RS" dirty="0" smtClean="0"/>
              <a:t>n</a:t>
            </a:r>
            <a:r>
              <a:rPr lang="en-US" dirty="0" smtClean="0"/>
              <a:t>.</a:t>
            </a:r>
            <a:r>
              <a:rPr lang="sr-Latn-RS" dirty="0" smtClean="0"/>
              <a:t>pr</a:t>
            </a:r>
            <a:r>
              <a:rPr lang="en-US" dirty="0" smtClean="0"/>
              <a:t>. </a:t>
            </a:r>
            <a:r>
              <a:rPr lang="sr-Latn-RS" dirty="0" smtClean="0"/>
              <a:t>Semantičke mreže</a:t>
            </a:r>
            <a:r>
              <a:rPr lang="en-US" dirty="0" smtClean="0"/>
              <a:t>, </a:t>
            </a:r>
            <a:r>
              <a:rPr lang="sr-Latn-RS" dirty="0" smtClean="0"/>
              <a:t>konceptne mape</a:t>
            </a:r>
            <a:r>
              <a:rPr lang="en-US" dirty="0" smtClean="0"/>
              <a:t>, </a:t>
            </a:r>
            <a:r>
              <a:rPr lang="sr-Latn-RS" dirty="0" smtClean="0"/>
              <a:t>konceptni grafovi</a:t>
            </a:r>
            <a:r>
              <a:rPr lang="en-US" dirty="0" smtClean="0"/>
              <a:t>, </a:t>
            </a:r>
            <a:r>
              <a:rPr lang="sr-Latn-RS" dirty="0" smtClean="0"/>
              <a:t>ontologija</a:t>
            </a:r>
            <a:r>
              <a:rPr lang="en-US" dirty="0" smtClean="0"/>
              <a:t>)</a:t>
            </a:r>
            <a:endParaRPr lang="en-US" dirty="0"/>
          </a:p>
          <a:p>
            <a:r>
              <a:rPr lang="sr-Latn-RS" dirty="0" smtClean="0"/>
              <a:t>Šeme i frejmovi</a:t>
            </a:r>
            <a:endParaRPr lang="en-US" dirty="0"/>
          </a:p>
          <a:p>
            <a:r>
              <a:rPr lang="en-US" dirty="0" err="1" smtClean="0"/>
              <a:t>Logi</a:t>
            </a:r>
            <a:r>
              <a:rPr lang="sr-Latn-RS" dirty="0" smtClean="0"/>
              <a:t>ka</a:t>
            </a:r>
            <a:endParaRPr lang="en-US" dirty="0"/>
          </a:p>
        </p:txBody>
      </p:sp>
      <p:sp>
        <p:nvSpPr>
          <p:cNvPr id="4" name="Rectangle 3"/>
          <p:cNvSpPr/>
          <p:nvPr/>
        </p:nvSpPr>
        <p:spPr>
          <a:xfrm>
            <a:off x="609600" y="5029200"/>
            <a:ext cx="3810000" cy="584775"/>
          </a:xfrm>
          <a:prstGeom prst="rect">
            <a:avLst/>
          </a:prstGeom>
        </p:spPr>
        <p:txBody>
          <a:bodyPr wrap="square">
            <a:spAutoFit/>
          </a:bodyPr>
          <a:lstStyle/>
          <a:p>
            <a:r>
              <a:rPr lang="en-US" sz="3200" i="1" dirty="0">
                <a:solidFill>
                  <a:schemeClr val="tx2">
                    <a:lumMod val="60000"/>
                    <a:lumOff val="40000"/>
                  </a:schemeClr>
                </a:solidFill>
                <a:effectLst>
                  <a:outerShdw blurRad="38100" dist="38100" dir="2700000" algn="tl">
                    <a:srgbClr val="000000">
                      <a:alpha val="43137"/>
                    </a:srgbClr>
                  </a:outerShdw>
                </a:effectLst>
              </a:rPr>
              <a:t>=&gt; </a:t>
            </a:r>
            <a:r>
              <a:rPr lang="sr-Latn-RS" sz="3200" i="1" dirty="0" smtClean="0">
                <a:solidFill>
                  <a:schemeClr val="tx2">
                    <a:lumMod val="60000"/>
                    <a:lumOff val="40000"/>
                  </a:schemeClr>
                </a:solidFill>
                <a:effectLst>
                  <a:outerShdw blurRad="38100" dist="38100" dir="2700000" algn="tl">
                    <a:srgbClr val="000000">
                      <a:alpha val="43137"/>
                    </a:srgbClr>
                  </a:outerShdw>
                </a:effectLst>
              </a:rPr>
              <a:t>Rezonovanje</a:t>
            </a:r>
            <a:endParaRPr lang="en-US" sz="3200"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411377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Prednosti semantičkih mreža</a:t>
            </a:r>
            <a:endParaRPr lang="en-US" dirty="0"/>
          </a:p>
        </p:txBody>
      </p:sp>
      <p:sp>
        <p:nvSpPr>
          <p:cNvPr id="3" name="Content Placeholder 2"/>
          <p:cNvSpPr>
            <a:spLocks noGrp="1"/>
          </p:cNvSpPr>
          <p:nvPr>
            <p:ph idx="1"/>
          </p:nvPr>
        </p:nvSpPr>
        <p:spPr/>
        <p:txBody>
          <a:bodyPr/>
          <a:lstStyle/>
          <a:p>
            <a:r>
              <a:rPr lang="sr-Latn-RS" dirty="0" smtClean="0"/>
              <a:t>Fleksibilne za predstavljanje konceptnih zavisnosti.</a:t>
            </a:r>
            <a:endParaRPr lang="en-US" dirty="0"/>
          </a:p>
          <a:p>
            <a:r>
              <a:rPr lang="sr-Latn-RS" dirty="0" smtClean="0"/>
              <a:t>Mogu da predstave ideje kauzalnosti</a:t>
            </a:r>
            <a:r>
              <a:rPr lang="en-US" dirty="0" smtClean="0"/>
              <a:t>.</a:t>
            </a:r>
            <a:endParaRPr lang="en-US" dirty="0"/>
          </a:p>
          <a:p>
            <a:r>
              <a:rPr lang="sr-Latn-RS" dirty="0" smtClean="0"/>
              <a:t>Relativno lako obuhvataju i predstavljaju rečenice prirodnog jezika</a:t>
            </a:r>
            <a:r>
              <a:rPr lang="en-US" dirty="0" smtClean="0"/>
              <a:t>.</a:t>
            </a:r>
            <a:endParaRPr lang="en-US" dirty="0"/>
          </a:p>
        </p:txBody>
      </p:sp>
    </p:spTree>
    <p:extLst>
      <p:ext uri="{BB962C8B-B14F-4D97-AF65-F5344CB8AC3E}">
        <p14:creationId xmlns:p14="http://schemas.microsoft.com/office/powerpoint/2010/main" val="118672015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p:cNvSpPr>
          <p:nvPr/>
        </p:nvSpPr>
        <p:spPr bwMode="auto">
          <a:xfrm>
            <a:off x="6021388" y="6553200"/>
            <a:ext cx="29845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6" bIns="0"/>
          <a:lstStyle/>
          <a:p>
            <a:pPr marL="38100" algn="r"/>
            <a:r>
              <a:rPr lang="en-US" sz="1400" b="1">
                <a:solidFill>
                  <a:schemeClr val="tx1"/>
                </a:solidFill>
                <a:latin typeface="Arial" charset="0"/>
                <a:cs typeface="Arial" charset="0"/>
                <a:sym typeface="Arial" charset="0"/>
              </a:rPr>
              <a:t>Knowledge Representation  </a:t>
            </a:r>
          </a:p>
        </p:txBody>
      </p:sp>
      <p:sp>
        <p:nvSpPr>
          <p:cNvPr id="2" name="Rectangle 3"/>
          <p:cNvSpPr>
            <a:spLocks noGrp="1" noChangeArrowheads="1"/>
          </p:cNvSpPr>
          <p:nvPr>
            <p:ph type="title"/>
          </p:nvPr>
        </p:nvSpPr>
        <p:spPr>
          <a:xfrm>
            <a:off x="228600" y="338138"/>
            <a:ext cx="8610600" cy="804862"/>
          </a:xfrm>
        </p:spPr>
        <p:txBody>
          <a:bodyPr rIns="130174"/>
          <a:lstStyle/>
          <a:p>
            <a:pPr indent="0" eaLnBrk="1" hangingPunct="1">
              <a:defRPr/>
            </a:pPr>
            <a:r>
              <a:rPr lang="sr-Latn-RS" dirty="0" smtClean="0"/>
              <a:t>Nedostaci semantičkih mreža</a:t>
            </a:r>
            <a:endParaRPr lang="en-US" dirty="0" smtClean="0"/>
          </a:p>
        </p:txBody>
      </p:sp>
      <p:sp>
        <p:nvSpPr>
          <p:cNvPr id="46085" name="Rectangle 4"/>
          <p:cNvSpPr>
            <a:spLocks noGrp="1" noChangeArrowheads="1"/>
          </p:cNvSpPr>
          <p:nvPr>
            <p:ph type="body" idx="1"/>
          </p:nvPr>
        </p:nvSpPr>
        <p:spPr>
          <a:xfrm>
            <a:off x="228600" y="1143000"/>
            <a:ext cx="8839200" cy="5715000"/>
          </a:xfrm>
        </p:spPr>
        <p:txBody>
          <a:bodyPr rIns="130174"/>
          <a:lstStyle/>
          <a:p>
            <a:pPr eaLnBrk="1" hangingPunct="1">
              <a:lnSpc>
                <a:spcPct val="90000"/>
              </a:lnSpc>
            </a:pPr>
            <a:r>
              <a:rPr lang="sr-Latn-RS" sz="2400" dirty="0" smtClean="0"/>
              <a:t>Izražajnost</a:t>
            </a:r>
            <a:endParaRPr lang="en-US" sz="2400" dirty="0" smtClean="0"/>
          </a:p>
          <a:p>
            <a:pPr marL="723900" lvl="1" eaLnBrk="1" hangingPunct="1">
              <a:lnSpc>
                <a:spcPct val="90000"/>
              </a:lnSpc>
            </a:pPr>
            <a:r>
              <a:rPr lang="sr-Latn-RS" sz="2000" dirty="0" smtClean="0"/>
              <a:t>Čvor nema internu strukturu</a:t>
            </a:r>
            <a:endParaRPr lang="en-US" sz="2000" dirty="0" smtClean="0"/>
          </a:p>
          <a:p>
            <a:pPr marL="723900" lvl="1" eaLnBrk="1" hangingPunct="1">
              <a:lnSpc>
                <a:spcPct val="90000"/>
              </a:lnSpc>
            </a:pPr>
            <a:r>
              <a:rPr lang="sr-Latn-RS" sz="2000" dirty="0" smtClean="0"/>
              <a:t>Nebinarne relacije (relacije između više čvorova)</a:t>
            </a:r>
            <a:endParaRPr lang="en-US" sz="2000" dirty="0" smtClean="0"/>
          </a:p>
          <a:p>
            <a:pPr marL="723900" lvl="1" eaLnBrk="1" hangingPunct="1">
              <a:lnSpc>
                <a:spcPct val="90000"/>
              </a:lnSpc>
            </a:pPr>
            <a:r>
              <a:rPr lang="sr-Latn-RS" sz="2000" dirty="0" smtClean="0"/>
              <a:t>Nije lako reprezentovati heurističke informacije</a:t>
            </a:r>
            <a:endParaRPr lang="en-US" sz="2000" dirty="0" smtClean="0"/>
          </a:p>
          <a:p>
            <a:pPr marL="723900" lvl="1" eaLnBrk="1" hangingPunct="1">
              <a:lnSpc>
                <a:spcPct val="90000"/>
              </a:lnSpc>
            </a:pPr>
            <a:r>
              <a:rPr lang="sr-Latn-RS" sz="2000" dirty="0" smtClean="0"/>
              <a:t>Proširenje je moguće, ali ne baš na elegantan način</a:t>
            </a:r>
            <a:endParaRPr lang="en-US" sz="2000" dirty="0" smtClean="0"/>
          </a:p>
          <a:p>
            <a:pPr marL="723900" lvl="1" eaLnBrk="1" hangingPunct="1">
              <a:lnSpc>
                <a:spcPct val="90000"/>
              </a:lnSpc>
            </a:pPr>
            <a:r>
              <a:rPr lang="sr-Latn-RS" sz="2000" dirty="0" smtClean="0"/>
              <a:t>Najzgodnije za binarne relacije</a:t>
            </a:r>
            <a:endParaRPr lang="en-US" sz="2000" dirty="0" smtClean="0"/>
          </a:p>
          <a:p>
            <a:pPr eaLnBrk="1" hangingPunct="1">
              <a:lnSpc>
                <a:spcPct val="90000"/>
              </a:lnSpc>
            </a:pPr>
            <a:r>
              <a:rPr lang="sr-Latn-RS" sz="2400" dirty="0" smtClean="0"/>
              <a:t>Efikasnost</a:t>
            </a:r>
            <a:endParaRPr lang="en-US" sz="2400" dirty="0" smtClean="0"/>
          </a:p>
          <a:p>
            <a:pPr marL="723900" lvl="1" eaLnBrk="1" hangingPunct="1">
              <a:lnSpc>
                <a:spcPct val="90000"/>
              </a:lnSpc>
            </a:pPr>
            <a:r>
              <a:rPr lang="sr-Latn-RS" sz="2000" dirty="0" smtClean="0"/>
              <a:t>Može da dovede do velikih skupova čvorova i linkova</a:t>
            </a:r>
            <a:endParaRPr lang="en-US" sz="2000" dirty="0" smtClean="0"/>
          </a:p>
          <a:p>
            <a:pPr marL="723900" lvl="1" eaLnBrk="1" hangingPunct="1">
              <a:lnSpc>
                <a:spcPct val="90000"/>
              </a:lnSpc>
            </a:pPr>
            <a:r>
              <a:rPr lang="sr-Latn-RS" sz="2000" dirty="0" smtClean="0"/>
              <a:t>Pretraga može da dovede do kombinatorne eksplozije</a:t>
            </a:r>
            <a:endParaRPr lang="en-US" sz="2000" dirty="0" smtClean="0"/>
          </a:p>
          <a:p>
            <a:pPr marL="1066800" lvl="2" eaLnBrk="1" hangingPunct="1">
              <a:lnSpc>
                <a:spcPct val="90000"/>
              </a:lnSpc>
            </a:pPr>
            <a:r>
              <a:rPr lang="sr-Latn-RS" sz="1800" dirty="0" smtClean="0"/>
              <a:t>Posebno za upite sa negativnim rezultatom</a:t>
            </a:r>
            <a:endParaRPr lang="en-US" sz="1800" dirty="0" smtClean="0"/>
          </a:p>
          <a:p>
            <a:pPr eaLnBrk="1" hangingPunct="1">
              <a:lnSpc>
                <a:spcPct val="90000"/>
              </a:lnSpc>
            </a:pPr>
            <a:r>
              <a:rPr lang="sr-Latn-RS" sz="2400" dirty="0" smtClean="0"/>
              <a:t>Upotrebljivost</a:t>
            </a:r>
            <a:endParaRPr lang="en-US" sz="2400" dirty="0" smtClean="0"/>
          </a:p>
          <a:p>
            <a:pPr marL="723900" lvl="1" eaLnBrk="1" hangingPunct="1">
              <a:lnSpc>
                <a:spcPct val="90000"/>
              </a:lnSpc>
            </a:pPr>
            <a:r>
              <a:rPr lang="sr-Latn-RS" sz="2000" dirty="0" smtClean="0"/>
              <a:t>Nedostatak standarda za tipove linkova</a:t>
            </a:r>
            <a:endParaRPr lang="en-US" sz="2000" dirty="0" smtClean="0"/>
          </a:p>
          <a:p>
            <a:pPr marL="723900" lvl="1" eaLnBrk="1" hangingPunct="1">
              <a:lnSpc>
                <a:spcPct val="90000"/>
              </a:lnSpc>
            </a:pPr>
            <a:r>
              <a:rPr lang="sr-Latn-RS" sz="2000" dirty="0" smtClean="0"/>
              <a:t>Imenovanje čvorova</a:t>
            </a:r>
            <a:endParaRPr lang="en-US" sz="2000" dirty="0" smtClean="0"/>
          </a:p>
          <a:p>
            <a:pPr marL="1066800" lvl="2" eaLnBrk="1" hangingPunct="1">
              <a:lnSpc>
                <a:spcPct val="90000"/>
              </a:lnSpc>
            </a:pPr>
            <a:r>
              <a:rPr lang="sr-Latn-RS" sz="1800" dirty="0" smtClean="0"/>
              <a:t>Klase</a:t>
            </a:r>
            <a:r>
              <a:rPr lang="en-US" sz="1800" dirty="0" smtClean="0"/>
              <a:t>, </a:t>
            </a:r>
            <a:r>
              <a:rPr lang="sr-Latn-RS" sz="1800" dirty="0" smtClean="0"/>
              <a:t>instance</a:t>
            </a:r>
            <a:endParaRPr lang="en-US" sz="1800" dirty="0" smtClean="0"/>
          </a:p>
        </p:txBody>
      </p:sp>
    </p:spTree>
    <p:extLst>
      <p:ext uri="{BB962C8B-B14F-4D97-AF65-F5344CB8AC3E}">
        <p14:creationId xmlns:p14="http://schemas.microsoft.com/office/powerpoint/2010/main" val="4237628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p:cNvSpPr>
          <p:nvPr/>
        </p:nvSpPr>
        <p:spPr bwMode="auto">
          <a:xfrm>
            <a:off x="44450" y="6542088"/>
            <a:ext cx="25638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6" bIns="0">
            <a:spAutoFit/>
          </a:bodyPr>
          <a:lstStyle/>
          <a:p>
            <a:pPr marL="38100"/>
            <a:r>
              <a:rPr lang="en-US" sz="1400">
                <a:solidFill>
                  <a:srgbClr val="00FF00"/>
                </a:solidFill>
                <a:latin typeface="Helvetica" charset="0"/>
                <a:cs typeface="Helvetica" charset="0"/>
                <a:sym typeface="Helvetica" charset="0"/>
              </a:rPr>
              <a:t> © 2002-2011 Franz J. Kurfess</a:t>
            </a:r>
          </a:p>
        </p:txBody>
      </p:sp>
      <p:sp>
        <p:nvSpPr>
          <p:cNvPr id="38915" name="Rectangle 2"/>
          <p:cNvSpPr>
            <a:spLocks/>
          </p:cNvSpPr>
          <p:nvPr/>
        </p:nvSpPr>
        <p:spPr bwMode="auto">
          <a:xfrm>
            <a:off x="6021388" y="6553200"/>
            <a:ext cx="29845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6" bIns="0"/>
          <a:lstStyle/>
          <a:p>
            <a:pPr marL="38100" algn="r"/>
            <a:r>
              <a:rPr lang="en-US" sz="1400" b="1">
                <a:solidFill>
                  <a:schemeClr val="tx1"/>
                </a:solidFill>
                <a:latin typeface="Arial" charset="0"/>
                <a:cs typeface="Arial" charset="0"/>
                <a:sym typeface="Arial" charset="0"/>
              </a:rPr>
              <a:t>Knowledge Representation  </a:t>
            </a:r>
          </a:p>
        </p:txBody>
      </p:sp>
      <p:sp>
        <p:nvSpPr>
          <p:cNvPr id="2" name="Rectangle 3"/>
          <p:cNvSpPr>
            <a:spLocks noGrp="1" noChangeArrowheads="1"/>
          </p:cNvSpPr>
          <p:nvPr>
            <p:ph type="title"/>
          </p:nvPr>
        </p:nvSpPr>
        <p:spPr/>
        <p:txBody>
          <a:bodyPr rIns="130174"/>
          <a:lstStyle/>
          <a:p>
            <a:pPr indent="0" eaLnBrk="1" hangingPunct="1">
              <a:defRPr/>
            </a:pPr>
            <a:r>
              <a:rPr lang="sr-Latn-RS" dirty="0" smtClean="0"/>
              <a:t>Primer: </a:t>
            </a:r>
            <a:r>
              <a:rPr lang="en-US" dirty="0" err="1" smtClean="0"/>
              <a:t>Semantix</a:t>
            </a:r>
            <a:r>
              <a:rPr lang="en-US" dirty="0" smtClean="0"/>
              <a:t> Net</a:t>
            </a:r>
          </a:p>
        </p:txBody>
      </p:sp>
      <p:sp>
        <p:nvSpPr>
          <p:cNvPr id="38917" name="Oval 4"/>
          <p:cNvSpPr>
            <a:spLocks/>
          </p:cNvSpPr>
          <p:nvPr/>
        </p:nvSpPr>
        <p:spPr bwMode="auto">
          <a:xfrm>
            <a:off x="1866900" y="2133600"/>
            <a:ext cx="533400" cy="533400"/>
          </a:xfrm>
          <a:prstGeom prst="ellipse">
            <a:avLst/>
          </a:prstGeom>
          <a:solidFill>
            <a:schemeClr val="accent1"/>
          </a:solidFill>
          <a:ln w="9525">
            <a:solidFill>
              <a:schemeClr val="tx1"/>
            </a:solidFill>
            <a:round/>
            <a:headEnd/>
            <a:tailEnd/>
          </a:ln>
        </p:spPr>
        <p:txBody>
          <a:bodyPr lIns="0" tIns="0" rIns="0" bIns="0"/>
          <a:lstStyle/>
          <a:p>
            <a:endParaRPr lang="en-US"/>
          </a:p>
        </p:txBody>
      </p:sp>
      <p:sp>
        <p:nvSpPr>
          <p:cNvPr id="38918" name="Oval 5"/>
          <p:cNvSpPr>
            <a:spLocks/>
          </p:cNvSpPr>
          <p:nvPr/>
        </p:nvSpPr>
        <p:spPr bwMode="auto">
          <a:xfrm>
            <a:off x="7985125" y="3619500"/>
            <a:ext cx="533400" cy="533400"/>
          </a:xfrm>
          <a:prstGeom prst="ellipse">
            <a:avLst/>
          </a:prstGeom>
          <a:solidFill>
            <a:schemeClr val="accent1"/>
          </a:solidFill>
          <a:ln w="9525">
            <a:solidFill>
              <a:schemeClr val="tx1"/>
            </a:solidFill>
            <a:round/>
            <a:headEnd/>
            <a:tailEnd/>
          </a:ln>
        </p:spPr>
        <p:txBody>
          <a:bodyPr lIns="0" tIns="0" rIns="0" bIns="0"/>
          <a:lstStyle/>
          <a:p>
            <a:endParaRPr lang="en-US"/>
          </a:p>
        </p:txBody>
      </p:sp>
      <p:sp>
        <p:nvSpPr>
          <p:cNvPr id="38919" name="Oval 6"/>
          <p:cNvSpPr>
            <a:spLocks/>
          </p:cNvSpPr>
          <p:nvPr/>
        </p:nvSpPr>
        <p:spPr bwMode="auto">
          <a:xfrm>
            <a:off x="3810000" y="1676400"/>
            <a:ext cx="533400" cy="533400"/>
          </a:xfrm>
          <a:prstGeom prst="ellipse">
            <a:avLst/>
          </a:prstGeom>
          <a:solidFill>
            <a:schemeClr val="accent1"/>
          </a:solidFill>
          <a:ln w="9525">
            <a:solidFill>
              <a:schemeClr val="tx1"/>
            </a:solidFill>
            <a:round/>
            <a:headEnd/>
            <a:tailEnd/>
          </a:ln>
        </p:spPr>
        <p:txBody>
          <a:bodyPr lIns="0" tIns="0" rIns="0" bIns="0"/>
          <a:lstStyle/>
          <a:p>
            <a:endParaRPr lang="en-US"/>
          </a:p>
        </p:txBody>
      </p:sp>
      <p:sp>
        <p:nvSpPr>
          <p:cNvPr id="38920" name="Oval 7"/>
          <p:cNvSpPr>
            <a:spLocks/>
          </p:cNvSpPr>
          <p:nvPr/>
        </p:nvSpPr>
        <p:spPr bwMode="auto">
          <a:xfrm>
            <a:off x="1333500" y="3887788"/>
            <a:ext cx="533400" cy="533400"/>
          </a:xfrm>
          <a:prstGeom prst="ellipse">
            <a:avLst/>
          </a:prstGeom>
          <a:solidFill>
            <a:schemeClr val="accent1"/>
          </a:solidFill>
          <a:ln w="9525">
            <a:solidFill>
              <a:schemeClr val="tx1"/>
            </a:solidFill>
            <a:round/>
            <a:headEnd/>
            <a:tailEnd/>
          </a:ln>
        </p:spPr>
        <p:txBody>
          <a:bodyPr lIns="0" tIns="0" rIns="0" bIns="0"/>
          <a:lstStyle/>
          <a:p>
            <a:endParaRPr lang="en-US"/>
          </a:p>
        </p:txBody>
      </p:sp>
      <p:grpSp>
        <p:nvGrpSpPr>
          <p:cNvPr id="38921" name="Group 10"/>
          <p:cNvGrpSpPr>
            <a:grpSpLocks/>
          </p:cNvGrpSpPr>
          <p:nvPr/>
        </p:nvGrpSpPr>
        <p:grpSpPr bwMode="auto">
          <a:xfrm>
            <a:off x="4051300" y="3154363"/>
            <a:ext cx="771525" cy="723900"/>
            <a:chOff x="0" y="0"/>
            <a:chExt cx="486" cy="456"/>
          </a:xfrm>
        </p:grpSpPr>
        <p:sp>
          <p:nvSpPr>
            <p:cNvPr id="38978" name="Oval 8"/>
            <p:cNvSpPr>
              <a:spLocks/>
            </p:cNvSpPr>
            <p:nvPr/>
          </p:nvSpPr>
          <p:spPr bwMode="auto">
            <a:xfrm>
              <a:off x="29" y="0"/>
              <a:ext cx="427" cy="456"/>
            </a:xfrm>
            <a:prstGeom prst="ellipse">
              <a:avLst/>
            </a:prstGeom>
            <a:solidFill>
              <a:srgbClr val="FFAF18"/>
            </a:solidFill>
            <a:ln w="9525">
              <a:solidFill>
                <a:schemeClr val="tx1"/>
              </a:solidFill>
              <a:round/>
              <a:headEnd/>
              <a:tailEnd/>
            </a:ln>
          </p:spPr>
          <p:txBody>
            <a:bodyPr lIns="0" tIns="0" rIns="0" bIns="0"/>
            <a:lstStyle/>
            <a:p>
              <a:endParaRPr lang="en-US"/>
            </a:p>
          </p:txBody>
        </p:sp>
        <p:sp>
          <p:nvSpPr>
            <p:cNvPr id="38979" name="Rectangle 9"/>
            <p:cNvSpPr>
              <a:spLocks/>
            </p:cNvSpPr>
            <p:nvPr/>
          </p:nvSpPr>
          <p:spPr bwMode="auto">
            <a:xfrm>
              <a:off x="0" y="88"/>
              <a:ext cx="48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78049" bIns="38100" anchor="ctr">
              <a:spAutoFit/>
            </a:bodyPr>
            <a:lstStyle/>
            <a:p>
              <a:pPr marL="1588" algn="ctr"/>
              <a:r>
                <a:rPr lang="en-US" b="1">
                  <a:solidFill>
                    <a:schemeClr val="tx1"/>
                  </a:solidFill>
                  <a:cs typeface="Times" charset="0"/>
                </a:rPr>
                <a:t>Gaul</a:t>
              </a:r>
            </a:p>
          </p:txBody>
        </p:sp>
      </p:grpSp>
      <p:sp>
        <p:nvSpPr>
          <p:cNvPr id="38922" name="Oval 11"/>
          <p:cNvSpPr>
            <a:spLocks/>
          </p:cNvSpPr>
          <p:nvPr/>
        </p:nvSpPr>
        <p:spPr bwMode="auto">
          <a:xfrm>
            <a:off x="2684463" y="5413375"/>
            <a:ext cx="533400" cy="533400"/>
          </a:xfrm>
          <a:prstGeom prst="ellipse">
            <a:avLst/>
          </a:prstGeom>
          <a:solidFill>
            <a:schemeClr val="accent1"/>
          </a:solidFill>
          <a:ln w="9525">
            <a:solidFill>
              <a:schemeClr val="tx1"/>
            </a:solidFill>
            <a:round/>
            <a:headEnd/>
            <a:tailEnd/>
          </a:ln>
        </p:spPr>
        <p:txBody>
          <a:bodyPr lIns="0" tIns="0" rIns="0" bIns="0"/>
          <a:lstStyle/>
          <a:p>
            <a:endParaRPr lang="en-US"/>
          </a:p>
        </p:txBody>
      </p:sp>
      <p:sp>
        <p:nvSpPr>
          <p:cNvPr id="38923" name="Oval 12"/>
          <p:cNvSpPr>
            <a:spLocks/>
          </p:cNvSpPr>
          <p:nvPr/>
        </p:nvSpPr>
        <p:spPr bwMode="auto">
          <a:xfrm>
            <a:off x="6748463" y="5334000"/>
            <a:ext cx="533400" cy="533400"/>
          </a:xfrm>
          <a:prstGeom prst="ellipse">
            <a:avLst/>
          </a:prstGeom>
          <a:solidFill>
            <a:srgbClr val="291A10"/>
          </a:solidFill>
          <a:ln w="9525">
            <a:solidFill>
              <a:schemeClr val="tx1"/>
            </a:solidFill>
            <a:round/>
            <a:headEnd/>
            <a:tailEnd/>
          </a:ln>
        </p:spPr>
        <p:txBody>
          <a:bodyPr lIns="0" tIns="0" rIns="0" bIns="0"/>
          <a:lstStyle/>
          <a:p>
            <a:endParaRPr lang="en-US"/>
          </a:p>
        </p:txBody>
      </p:sp>
      <p:sp>
        <p:nvSpPr>
          <p:cNvPr id="38924" name="Oval 13"/>
          <p:cNvSpPr>
            <a:spLocks/>
          </p:cNvSpPr>
          <p:nvPr/>
        </p:nvSpPr>
        <p:spPr bwMode="auto">
          <a:xfrm>
            <a:off x="6130925" y="1789113"/>
            <a:ext cx="533400" cy="533400"/>
          </a:xfrm>
          <a:prstGeom prst="ellipse">
            <a:avLst/>
          </a:prstGeom>
          <a:solidFill>
            <a:schemeClr val="accent1"/>
          </a:solidFill>
          <a:ln w="9525">
            <a:solidFill>
              <a:schemeClr val="tx1"/>
            </a:solidFill>
            <a:round/>
            <a:headEnd/>
            <a:tailEnd/>
          </a:ln>
        </p:spPr>
        <p:txBody>
          <a:bodyPr lIns="0" tIns="0" rIns="0" bIns="0"/>
          <a:lstStyle/>
          <a:p>
            <a:endParaRPr lang="en-US"/>
          </a:p>
        </p:txBody>
      </p:sp>
      <p:cxnSp>
        <p:nvCxnSpPr>
          <p:cNvPr id="38925" name="AutoShape 14"/>
          <p:cNvCxnSpPr>
            <a:cxnSpLocks noChangeShapeType="1"/>
            <a:stCxn id="38919" idx="0"/>
            <a:endCxn id="38924" idx="0"/>
          </p:cNvCxnSpPr>
          <p:nvPr/>
        </p:nvCxnSpPr>
        <p:spPr bwMode="auto">
          <a:xfrm>
            <a:off x="4076700" y="1943100"/>
            <a:ext cx="2320925" cy="11112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6" name="AutoShape 15"/>
          <p:cNvCxnSpPr>
            <a:cxnSpLocks noChangeShapeType="1"/>
          </p:cNvCxnSpPr>
          <p:nvPr/>
        </p:nvCxnSpPr>
        <p:spPr bwMode="auto">
          <a:xfrm>
            <a:off x="4076700" y="1943100"/>
            <a:ext cx="360363" cy="157321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7" name="AutoShape 16"/>
          <p:cNvCxnSpPr>
            <a:cxnSpLocks noChangeShapeType="1"/>
            <a:stCxn id="38924" idx="0"/>
            <a:endCxn id="38918" idx="0"/>
          </p:cNvCxnSpPr>
          <p:nvPr/>
        </p:nvCxnSpPr>
        <p:spPr bwMode="auto">
          <a:xfrm>
            <a:off x="6397625" y="2055813"/>
            <a:ext cx="1854200" cy="1830387"/>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28" name="AutoShape 17"/>
          <p:cNvCxnSpPr>
            <a:cxnSpLocks noChangeShapeType="1"/>
            <a:stCxn id="38918" idx="0"/>
            <a:endCxn id="38923" idx="0"/>
          </p:cNvCxnSpPr>
          <p:nvPr/>
        </p:nvCxnSpPr>
        <p:spPr bwMode="auto">
          <a:xfrm flipH="1">
            <a:off x="7015163" y="3886200"/>
            <a:ext cx="1236662" cy="1714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9" name="AutoShape 18"/>
          <p:cNvCxnSpPr>
            <a:cxnSpLocks noChangeShapeType="1"/>
          </p:cNvCxnSpPr>
          <p:nvPr/>
        </p:nvCxnSpPr>
        <p:spPr bwMode="auto">
          <a:xfrm rot="10800000">
            <a:off x="4437063" y="3516313"/>
            <a:ext cx="3814762" cy="3698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0" name="AutoShape 19"/>
          <p:cNvCxnSpPr>
            <a:cxnSpLocks noChangeShapeType="1"/>
            <a:stCxn id="38923" idx="0"/>
            <a:endCxn id="38922" idx="0"/>
          </p:cNvCxnSpPr>
          <p:nvPr/>
        </p:nvCxnSpPr>
        <p:spPr bwMode="auto">
          <a:xfrm flipH="1">
            <a:off x="2951163" y="5600700"/>
            <a:ext cx="4064000" cy="7937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1" name="AutoShape 20"/>
          <p:cNvCxnSpPr>
            <a:cxnSpLocks noChangeShapeType="1"/>
            <a:stCxn id="38922" idx="0"/>
            <a:endCxn id="38920" idx="0"/>
          </p:cNvCxnSpPr>
          <p:nvPr/>
        </p:nvCxnSpPr>
        <p:spPr bwMode="auto">
          <a:xfrm rot="10800000">
            <a:off x="1600200" y="4154488"/>
            <a:ext cx="1350963" cy="1525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2" name="AutoShape 21"/>
          <p:cNvCxnSpPr>
            <a:cxnSpLocks noChangeShapeType="1"/>
            <a:stCxn id="38919" idx="0"/>
            <a:endCxn id="38917" idx="0"/>
          </p:cNvCxnSpPr>
          <p:nvPr/>
        </p:nvCxnSpPr>
        <p:spPr bwMode="auto">
          <a:xfrm flipH="1">
            <a:off x="2133600" y="1943100"/>
            <a:ext cx="1943100" cy="4572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3" name="AutoShape 22"/>
          <p:cNvCxnSpPr>
            <a:cxnSpLocks noChangeShapeType="1"/>
            <a:stCxn id="38920" idx="0"/>
            <a:endCxn id="38917" idx="0"/>
          </p:cNvCxnSpPr>
          <p:nvPr/>
        </p:nvCxnSpPr>
        <p:spPr bwMode="auto">
          <a:xfrm rot="10800000" flipH="1">
            <a:off x="1598613" y="2400300"/>
            <a:ext cx="534987" cy="17541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4" name="Rectangle 23"/>
          <p:cNvSpPr>
            <a:spLocks/>
          </p:cNvSpPr>
          <p:nvPr/>
        </p:nvSpPr>
        <p:spPr bwMode="auto">
          <a:xfrm>
            <a:off x="5667375" y="1331913"/>
            <a:ext cx="11017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b="1" dirty="0" err="1">
                <a:solidFill>
                  <a:schemeClr val="tx1"/>
                </a:solidFill>
                <a:cs typeface="Times" charset="0"/>
              </a:rPr>
              <a:t>Astérix</a:t>
            </a:r>
            <a:endParaRPr lang="en-US" b="1" dirty="0">
              <a:solidFill>
                <a:schemeClr val="tx1"/>
              </a:solidFill>
              <a:cs typeface="Times" charset="0"/>
            </a:endParaRPr>
          </a:p>
        </p:txBody>
      </p:sp>
      <p:sp>
        <p:nvSpPr>
          <p:cNvPr id="38935" name="Rectangle 24"/>
          <p:cNvSpPr>
            <a:spLocks/>
          </p:cNvSpPr>
          <p:nvPr/>
        </p:nvSpPr>
        <p:spPr bwMode="auto">
          <a:xfrm>
            <a:off x="7985125" y="3046413"/>
            <a:ext cx="10175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b="1">
                <a:solidFill>
                  <a:schemeClr val="tx1"/>
                </a:solidFill>
                <a:cs typeface="Times" charset="0"/>
              </a:rPr>
              <a:t>Obélix</a:t>
            </a:r>
          </a:p>
        </p:txBody>
      </p:sp>
      <p:sp>
        <p:nvSpPr>
          <p:cNvPr id="38936" name="Rectangle 25"/>
          <p:cNvSpPr>
            <a:spLocks/>
          </p:cNvSpPr>
          <p:nvPr/>
        </p:nvSpPr>
        <p:spPr bwMode="auto">
          <a:xfrm>
            <a:off x="6249988" y="5791200"/>
            <a:ext cx="9017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b="1">
                <a:solidFill>
                  <a:schemeClr val="tx1"/>
                </a:solidFill>
                <a:cs typeface="Times" charset="0"/>
              </a:rPr>
              <a:t>Idéfix</a:t>
            </a:r>
          </a:p>
        </p:txBody>
      </p:sp>
      <p:cxnSp>
        <p:nvCxnSpPr>
          <p:cNvPr id="38937" name="AutoShape 26"/>
          <p:cNvCxnSpPr>
            <a:cxnSpLocks noChangeShapeType="1"/>
          </p:cNvCxnSpPr>
          <p:nvPr/>
        </p:nvCxnSpPr>
        <p:spPr bwMode="auto">
          <a:xfrm rot="10800000" flipH="1">
            <a:off x="2951163" y="3516313"/>
            <a:ext cx="1485900" cy="2163762"/>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8" name="AutoShape 27"/>
          <p:cNvCxnSpPr>
            <a:cxnSpLocks noChangeShapeType="1"/>
          </p:cNvCxnSpPr>
          <p:nvPr/>
        </p:nvCxnSpPr>
        <p:spPr bwMode="auto">
          <a:xfrm rot="10800000">
            <a:off x="6400800" y="4389438"/>
            <a:ext cx="614363" cy="1211262"/>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9" name="AutoShape 28"/>
          <p:cNvCxnSpPr>
            <a:cxnSpLocks noChangeShapeType="1"/>
          </p:cNvCxnSpPr>
          <p:nvPr/>
        </p:nvCxnSpPr>
        <p:spPr bwMode="auto">
          <a:xfrm flipH="1">
            <a:off x="4437063" y="2055813"/>
            <a:ext cx="1960562" cy="1460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40" name="AutoShape 29"/>
          <p:cNvCxnSpPr>
            <a:cxnSpLocks noChangeShapeType="1"/>
          </p:cNvCxnSpPr>
          <p:nvPr/>
        </p:nvCxnSpPr>
        <p:spPr bwMode="auto">
          <a:xfrm>
            <a:off x="2133600" y="2400300"/>
            <a:ext cx="2303463" cy="111601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41" name="AutoShape 30"/>
          <p:cNvCxnSpPr>
            <a:cxnSpLocks noChangeShapeType="1"/>
          </p:cNvCxnSpPr>
          <p:nvPr/>
        </p:nvCxnSpPr>
        <p:spPr bwMode="auto">
          <a:xfrm rot="10800000" flipH="1">
            <a:off x="1600200" y="3516313"/>
            <a:ext cx="2836863" cy="63817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8942" name="Group 33"/>
          <p:cNvGrpSpPr>
            <a:grpSpLocks/>
          </p:cNvGrpSpPr>
          <p:nvPr/>
        </p:nvGrpSpPr>
        <p:grpSpPr bwMode="auto">
          <a:xfrm>
            <a:off x="6073775" y="4122738"/>
            <a:ext cx="652463" cy="533400"/>
            <a:chOff x="0" y="0"/>
            <a:chExt cx="411" cy="336"/>
          </a:xfrm>
        </p:grpSpPr>
        <p:sp>
          <p:nvSpPr>
            <p:cNvPr id="38976" name="Oval 31"/>
            <p:cNvSpPr>
              <a:spLocks/>
            </p:cNvSpPr>
            <p:nvPr/>
          </p:nvSpPr>
          <p:spPr bwMode="auto">
            <a:xfrm>
              <a:off x="37" y="0"/>
              <a:ext cx="336" cy="336"/>
            </a:xfrm>
            <a:prstGeom prst="ellipse">
              <a:avLst/>
            </a:prstGeom>
            <a:solidFill>
              <a:srgbClr val="5B3D23"/>
            </a:solidFill>
            <a:ln w="9525">
              <a:solidFill>
                <a:schemeClr val="tx1"/>
              </a:solidFill>
              <a:round/>
              <a:headEnd/>
              <a:tailEnd/>
            </a:ln>
          </p:spPr>
          <p:txBody>
            <a:bodyPr lIns="0" tIns="0" rIns="0" bIns="0"/>
            <a:lstStyle/>
            <a:p>
              <a:endParaRPr lang="en-US"/>
            </a:p>
          </p:txBody>
        </p:sp>
        <p:sp>
          <p:nvSpPr>
            <p:cNvPr id="38977" name="Rectangle 32"/>
            <p:cNvSpPr>
              <a:spLocks/>
            </p:cNvSpPr>
            <p:nvPr/>
          </p:nvSpPr>
          <p:spPr bwMode="auto">
            <a:xfrm>
              <a:off x="0" y="28"/>
              <a:ext cx="41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78049" bIns="38100" anchor="ctr">
              <a:spAutoFit/>
            </a:bodyPr>
            <a:lstStyle/>
            <a:p>
              <a:pPr marL="1588" algn="ctr"/>
              <a:r>
                <a:rPr lang="en-US" b="1">
                  <a:solidFill>
                    <a:schemeClr val="tx1"/>
                  </a:solidFill>
                  <a:cs typeface="Times" charset="0"/>
                </a:rPr>
                <a:t>Dog</a:t>
              </a:r>
            </a:p>
          </p:txBody>
        </p:sp>
      </p:grpSp>
      <p:cxnSp>
        <p:nvCxnSpPr>
          <p:cNvPr id="38943" name="AutoShape 34"/>
          <p:cNvCxnSpPr>
            <a:cxnSpLocks noChangeShapeType="1"/>
          </p:cNvCxnSpPr>
          <p:nvPr/>
        </p:nvCxnSpPr>
        <p:spPr bwMode="auto">
          <a:xfrm flipH="1">
            <a:off x="4437063" y="4389438"/>
            <a:ext cx="1963737" cy="582612"/>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44" name="Rectangle 35"/>
          <p:cNvSpPr>
            <a:spLocks/>
          </p:cNvSpPr>
          <p:nvPr/>
        </p:nvSpPr>
        <p:spPr bwMode="auto">
          <a:xfrm>
            <a:off x="2495550" y="1143000"/>
            <a:ext cx="20780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b="1">
                <a:solidFill>
                  <a:schemeClr val="tx1"/>
                </a:solidFill>
                <a:cs typeface="Times" charset="0"/>
              </a:rPr>
              <a:t>Abraracourcix</a:t>
            </a:r>
          </a:p>
        </p:txBody>
      </p:sp>
      <p:sp>
        <p:nvSpPr>
          <p:cNvPr id="38945" name="Rectangle 36"/>
          <p:cNvSpPr>
            <a:spLocks/>
          </p:cNvSpPr>
          <p:nvPr/>
        </p:nvSpPr>
        <p:spPr bwMode="auto">
          <a:xfrm>
            <a:off x="44450" y="4191000"/>
            <a:ext cx="15938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b="1">
                <a:solidFill>
                  <a:schemeClr val="tx1"/>
                </a:solidFill>
                <a:cs typeface="Times" charset="0"/>
              </a:rPr>
              <a:t>Panoramix</a:t>
            </a:r>
          </a:p>
        </p:txBody>
      </p:sp>
      <p:sp>
        <p:nvSpPr>
          <p:cNvPr id="38946" name="Rectangle 37"/>
          <p:cNvSpPr>
            <a:spLocks/>
          </p:cNvSpPr>
          <p:nvPr/>
        </p:nvSpPr>
        <p:spPr bwMode="auto">
          <a:xfrm>
            <a:off x="1487488" y="5943600"/>
            <a:ext cx="19653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b="1">
                <a:solidFill>
                  <a:schemeClr val="tx1"/>
                </a:solidFill>
                <a:cs typeface="Times" charset="0"/>
              </a:rPr>
              <a:t>Ordralfabetix</a:t>
            </a:r>
          </a:p>
        </p:txBody>
      </p:sp>
      <p:sp>
        <p:nvSpPr>
          <p:cNvPr id="38947" name="Rectangle 38"/>
          <p:cNvSpPr>
            <a:spLocks/>
          </p:cNvSpPr>
          <p:nvPr/>
        </p:nvSpPr>
        <p:spPr bwMode="auto">
          <a:xfrm>
            <a:off x="377470" y="2261800"/>
            <a:ext cx="1443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40639" bIns="0">
            <a:spAutoFit/>
          </a:bodyPr>
          <a:lstStyle/>
          <a:p>
            <a:pPr marL="39688"/>
            <a:r>
              <a:rPr lang="en-US" b="1" dirty="0" err="1">
                <a:solidFill>
                  <a:schemeClr val="tx1"/>
                </a:solidFill>
                <a:cs typeface="Times" charset="0"/>
              </a:rPr>
              <a:t>Cétautomatix</a:t>
            </a:r>
            <a:endParaRPr lang="en-US" b="1" dirty="0">
              <a:solidFill>
                <a:schemeClr val="tx1"/>
              </a:solidFill>
              <a:cs typeface="Times" charset="0"/>
            </a:endParaRPr>
          </a:p>
        </p:txBody>
      </p:sp>
      <p:sp>
        <p:nvSpPr>
          <p:cNvPr id="38948" name="Rectangle 39"/>
          <p:cNvSpPr>
            <a:spLocks/>
          </p:cNvSpPr>
          <p:nvPr/>
        </p:nvSpPr>
        <p:spPr bwMode="auto">
          <a:xfrm rot="-900000">
            <a:off x="2870200" y="3730625"/>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sp>
        <p:nvSpPr>
          <p:cNvPr id="38949" name="Rectangle 40"/>
          <p:cNvSpPr>
            <a:spLocks/>
          </p:cNvSpPr>
          <p:nvPr/>
        </p:nvSpPr>
        <p:spPr bwMode="auto">
          <a:xfrm rot="1200000">
            <a:off x="2897188" y="2900363"/>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sp>
        <p:nvSpPr>
          <p:cNvPr id="38950" name="Rectangle 41"/>
          <p:cNvSpPr>
            <a:spLocks/>
          </p:cNvSpPr>
          <p:nvPr/>
        </p:nvSpPr>
        <p:spPr bwMode="auto">
          <a:xfrm rot="4200000">
            <a:off x="4011613" y="2479675"/>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sp>
        <p:nvSpPr>
          <p:cNvPr id="38951" name="Rectangle 42"/>
          <p:cNvSpPr>
            <a:spLocks/>
          </p:cNvSpPr>
          <p:nvPr/>
        </p:nvSpPr>
        <p:spPr bwMode="auto">
          <a:xfrm rot="-2280000">
            <a:off x="5194300" y="2592388"/>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sp>
        <p:nvSpPr>
          <p:cNvPr id="38952" name="Rectangle 43"/>
          <p:cNvSpPr>
            <a:spLocks/>
          </p:cNvSpPr>
          <p:nvPr/>
        </p:nvSpPr>
        <p:spPr bwMode="auto">
          <a:xfrm rot="420000">
            <a:off x="6022975" y="3352800"/>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sp>
        <p:nvSpPr>
          <p:cNvPr id="38953" name="Rectangle 44"/>
          <p:cNvSpPr>
            <a:spLocks/>
          </p:cNvSpPr>
          <p:nvPr/>
        </p:nvSpPr>
        <p:spPr bwMode="auto">
          <a:xfrm rot="4200000">
            <a:off x="6069013" y="4889500"/>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sp>
        <p:nvSpPr>
          <p:cNvPr id="38954" name="Rectangle 45"/>
          <p:cNvSpPr>
            <a:spLocks/>
          </p:cNvSpPr>
          <p:nvPr/>
        </p:nvSpPr>
        <p:spPr bwMode="auto">
          <a:xfrm rot="-3480000">
            <a:off x="2932113" y="4452938"/>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cxnSp>
        <p:nvCxnSpPr>
          <p:cNvPr id="38955" name="AutoShape 46"/>
          <p:cNvCxnSpPr>
            <a:cxnSpLocks noChangeShapeType="1"/>
            <a:stCxn id="38922" idx="0"/>
            <a:endCxn id="38917" idx="0"/>
          </p:cNvCxnSpPr>
          <p:nvPr/>
        </p:nvCxnSpPr>
        <p:spPr bwMode="auto">
          <a:xfrm rot="10800000">
            <a:off x="2133600" y="2400300"/>
            <a:ext cx="817563" cy="3279775"/>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8956" name="Rectangle 47"/>
          <p:cNvSpPr>
            <a:spLocks/>
          </p:cNvSpPr>
          <p:nvPr/>
        </p:nvSpPr>
        <p:spPr bwMode="auto">
          <a:xfrm>
            <a:off x="4128663" y="5372622"/>
            <a:ext cx="142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dirty="0">
                <a:solidFill>
                  <a:schemeClr val="tx1"/>
                </a:solidFill>
                <a:latin typeface="Apple Chancery" charset="0"/>
                <a:ea typeface="Apple Chancery" charset="0"/>
                <a:cs typeface="Apple Chancery" charset="0"/>
                <a:sym typeface="Apple Chancery" charset="0"/>
              </a:rPr>
              <a:t>barks-at</a:t>
            </a:r>
          </a:p>
        </p:txBody>
      </p:sp>
      <p:sp>
        <p:nvSpPr>
          <p:cNvPr id="38957" name="Rectangle 48"/>
          <p:cNvSpPr>
            <a:spLocks/>
          </p:cNvSpPr>
          <p:nvPr/>
        </p:nvSpPr>
        <p:spPr bwMode="auto">
          <a:xfrm rot="-3480000">
            <a:off x="6892925" y="4435475"/>
            <a:ext cx="193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takes-care-of</a:t>
            </a:r>
          </a:p>
        </p:txBody>
      </p:sp>
      <p:sp>
        <p:nvSpPr>
          <p:cNvPr id="38958" name="Rectangle 49"/>
          <p:cNvSpPr>
            <a:spLocks/>
          </p:cNvSpPr>
          <p:nvPr/>
        </p:nvSpPr>
        <p:spPr bwMode="auto">
          <a:xfrm rot="2700000">
            <a:off x="6599238" y="2647950"/>
            <a:ext cx="193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is-friend-of</a:t>
            </a:r>
          </a:p>
        </p:txBody>
      </p:sp>
      <p:sp>
        <p:nvSpPr>
          <p:cNvPr id="38959" name="Rectangle 50"/>
          <p:cNvSpPr>
            <a:spLocks/>
          </p:cNvSpPr>
          <p:nvPr/>
        </p:nvSpPr>
        <p:spPr bwMode="auto">
          <a:xfrm rot="239999">
            <a:off x="4487863" y="1520825"/>
            <a:ext cx="193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is-boss-of</a:t>
            </a:r>
          </a:p>
        </p:txBody>
      </p:sp>
      <p:sp>
        <p:nvSpPr>
          <p:cNvPr id="38960" name="Rectangle 51"/>
          <p:cNvSpPr>
            <a:spLocks/>
          </p:cNvSpPr>
          <p:nvPr/>
        </p:nvSpPr>
        <p:spPr bwMode="auto">
          <a:xfrm rot="-1019999">
            <a:off x="2397125" y="1638300"/>
            <a:ext cx="1460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is-boss-of</a:t>
            </a:r>
          </a:p>
        </p:txBody>
      </p:sp>
      <p:sp>
        <p:nvSpPr>
          <p:cNvPr id="38961" name="Rectangle 52"/>
          <p:cNvSpPr>
            <a:spLocks/>
          </p:cNvSpPr>
          <p:nvPr/>
        </p:nvSpPr>
        <p:spPr bwMode="auto">
          <a:xfrm rot="4380001">
            <a:off x="1752600" y="3505200"/>
            <a:ext cx="1778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fights-with</a:t>
            </a:r>
          </a:p>
        </p:txBody>
      </p:sp>
      <p:sp>
        <p:nvSpPr>
          <p:cNvPr id="38962" name="Rectangle 53"/>
          <p:cNvSpPr>
            <a:spLocks/>
          </p:cNvSpPr>
          <p:nvPr/>
        </p:nvSpPr>
        <p:spPr bwMode="auto">
          <a:xfrm rot="2639999">
            <a:off x="1401763" y="4953000"/>
            <a:ext cx="142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sells-to</a:t>
            </a:r>
          </a:p>
        </p:txBody>
      </p:sp>
      <p:sp>
        <p:nvSpPr>
          <p:cNvPr id="38963" name="Rectangle 54"/>
          <p:cNvSpPr>
            <a:spLocks/>
          </p:cNvSpPr>
          <p:nvPr/>
        </p:nvSpPr>
        <p:spPr bwMode="auto">
          <a:xfrm rot="-4380000">
            <a:off x="762000" y="2819400"/>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buys-from</a:t>
            </a:r>
          </a:p>
        </p:txBody>
      </p:sp>
      <p:sp>
        <p:nvSpPr>
          <p:cNvPr id="38964" name="Rectangle 55"/>
          <p:cNvSpPr>
            <a:spLocks/>
          </p:cNvSpPr>
          <p:nvPr/>
        </p:nvSpPr>
        <p:spPr bwMode="auto">
          <a:xfrm rot="-1319999">
            <a:off x="4992688" y="4583113"/>
            <a:ext cx="13335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lives-with</a:t>
            </a:r>
          </a:p>
        </p:txBody>
      </p:sp>
      <p:grpSp>
        <p:nvGrpSpPr>
          <p:cNvPr id="38965" name="Group 58"/>
          <p:cNvGrpSpPr>
            <a:grpSpLocks/>
          </p:cNvGrpSpPr>
          <p:nvPr/>
        </p:nvGrpSpPr>
        <p:grpSpPr bwMode="auto">
          <a:xfrm>
            <a:off x="3881438" y="4610100"/>
            <a:ext cx="1111250" cy="723900"/>
            <a:chOff x="0" y="0"/>
            <a:chExt cx="700" cy="456"/>
          </a:xfrm>
        </p:grpSpPr>
        <p:sp>
          <p:nvSpPr>
            <p:cNvPr id="38974" name="Oval 56"/>
            <p:cNvSpPr>
              <a:spLocks/>
            </p:cNvSpPr>
            <p:nvPr/>
          </p:nvSpPr>
          <p:spPr bwMode="auto">
            <a:xfrm>
              <a:off x="136" y="0"/>
              <a:ext cx="427" cy="456"/>
            </a:xfrm>
            <a:prstGeom prst="ellipse">
              <a:avLst/>
            </a:prstGeom>
            <a:solidFill>
              <a:srgbClr val="FFAF18"/>
            </a:solidFill>
            <a:ln w="9525">
              <a:solidFill>
                <a:schemeClr val="tx1"/>
              </a:solidFill>
              <a:round/>
              <a:headEnd/>
              <a:tailEnd/>
            </a:ln>
          </p:spPr>
          <p:txBody>
            <a:bodyPr lIns="0" tIns="0" rIns="0" bIns="0"/>
            <a:lstStyle/>
            <a:p>
              <a:endParaRPr lang="en-US"/>
            </a:p>
          </p:txBody>
        </p:sp>
        <p:sp>
          <p:nvSpPr>
            <p:cNvPr id="38975" name="Rectangle 57"/>
            <p:cNvSpPr>
              <a:spLocks/>
            </p:cNvSpPr>
            <p:nvPr/>
          </p:nvSpPr>
          <p:spPr bwMode="auto">
            <a:xfrm>
              <a:off x="0" y="88"/>
              <a:ext cx="70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78049" bIns="38100" anchor="ctr">
              <a:spAutoFit/>
            </a:bodyPr>
            <a:lstStyle/>
            <a:p>
              <a:pPr marL="1588" algn="ctr"/>
              <a:r>
                <a:rPr lang="en-US" b="1">
                  <a:solidFill>
                    <a:schemeClr val="tx1"/>
                  </a:solidFill>
                  <a:cs typeface="Times" charset="0"/>
                </a:rPr>
                <a:t>Human</a:t>
              </a:r>
            </a:p>
          </p:txBody>
        </p:sp>
      </p:grpSp>
      <p:cxnSp>
        <p:nvCxnSpPr>
          <p:cNvPr id="38966" name="AutoShape 59"/>
          <p:cNvCxnSpPr>
            <a:cxnSpLocks noChangeShapeType="1"/>
          </p:cNvCxnSpPr>
          <p:nvPr/>
        </p:nvCxnSpPr>
        <p:spPr bwMode="auto">
          <a:xfrm rot="10800000">
            <a:off x="4437063" y="3516313"/>
            <a:ext cx="0" cy="14557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8967" name="Rectangle 60"/>
          <p:cNvSpPr>
            <a:spLocks/>
          </p:cNvSpPr>
          <p:nvPr/>
        </p:nvSpPr>
        <p:spPr bwMode="auto">
          <a:xfrm rot="-5400000">
            <a:off x="4146550" y="3848100"/>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AKO</a:t>
            </a:r>
          </a:p>
        </p:txBody>
      </p:sp>
      <p:pic>
        <p:nvPicPr>
          <p:cNvPr id="38968" name="Picture 6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4578350"/>
            <a:ext cx="16764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70" name="Rectangle 63"/>
          <p:cNvSpPr>
            <a:spLocks/>
          </p:cNvSpPr>
          <p:nvPr/>
        </p:nvSpPr>
        <p:spPr bwMode="auto">
          <a:xfrm>
            <a:off x="3429000" y="6629400"/>
            <a:ext cx="20510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u="sng">
                <a:solidFill>
                  <a:srgbClr val="C000C0"/>
                </a:solidFill>
                <a:latin typeface="Helvetica" charset="0"/>
                <a:cs typeface="Helvetica" charset="0"/>
                <a:sym typeface="Helvetica" charset="0"/>
                <a:hlinkClick r:id="rId3"/>
              </a:rPr>
              <a:t>[http://www.asterix.tm.fr]</a:t>
            </a:r>
            <a:endParaRPr lang="en-US" sz="1400" u="sng">
              <a:solidFill>
                <a:srgbClr val="C000C0"/>
              </a:solidFill>
              <a:latin typeface="Helvetica" charset="0"/>
              <a:cs typeface="Helvetica" charset="0"/>
              <a:sym typeface="Helvetica" charset="0"/>
            </a:endParaRPr>
          </a:p>
        </p:txBody>
      </p:sp>
      <p:pic>
        <p:nvPicPr>
          <p:cNvPr id="38971" name="Picture 6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5050" y="28575"/>
            <a:ext cx="17589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72" name="Picture 6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 y="0"/>
            <a:ext cx="12065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73" name="Picture 6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8" y="4594225"/>
            <a:ext cx="1433513"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6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1426" y="5708650"/>
            <a:ext cx="19875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034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lstStyle/>
          <a:p>
            <a:pPr indent="0" eaLnBrk="1" hangingPunct="1">
              <a:defRPr/>
            </a:pPr>
            <a:r>
              <a:rPr lang="en-US" dirty="0" err="1" smtClean="0"/>
              <a:t>Semantix</a:t>
            </a:r>
            <a:r>
              <a:rPr lang="en-US" dirty="0" smtClean="0"/>
              <a:t> Net </a:t>
            </a:r>
            <a:r>
              <a:rPr lang="sr-Latn-RS" dirty="0" smtClean="0"/>
              <a:t>nije baš najpreciznija</a:t>
            </a:r>
            <a:endParaRPr lang="en-US" dirty="0" smtClean="0"/>
          </a:p>
        </p:txBody>
      </p:sp>
      <p:sp>
        <p:nvSpPr>
          <p:cNvPr id="39941" name="Rectangle 4"/>
          <p:cNvSpPr>
            <a:spLocks noGrp="1" noChangeArrowheads="1"/>
          </p:cNvSpPr>
          <p:nvPr>
            <p:ph type="body" idx="1"/>
          </p:nvPr>
        </p:nvSpPr>
        <p:spPr/>
        <p:txBody>
          <a:bodyPr rIns="130174">
            <a:normAutofit fontScale="92500" lnSpcReduction="10000"/>
          </a:bodyPr>
          <a:lstStyle/>
          <a:p>
            <a:pPr eaLnBrk="1" hangingPunct="1">
              <a:lnSpc>
                <a:spcPct val="90000"/>
              </a:lnSpc>
            </a:pPr>
            <a:r>
              <a:rPr lang="sr-Latn-RS" sz="2400" dirty="0" smtClean="0"/>
              <a:t>boje</a:t>
            </a:r>
            <a:endParaRPr lang="en-US" sz="2400" dirty="0" smtClean="0"/>
          </a:p>
          <a:p>
            <a:pPr marL="723900" lvl="1" eaLnBrk="1" hangingPunct="1">
              <a:lnSpc>
                <a:spcPct val="90000"/>
              </a:lnSpc>
            </a:pPr>
            <a:r>
              <a:rPr lang="sr-Latn-RS" sz="2000" dirty="0" smtClean="0"/>
              <a:t>Trebale bi da budu pravilno kodirane kao posebni čvorovi sa relacijama ka odgovarajućim objektima</a:t>
            </a:r>
            <a:endParaRPr lang="en-US" sz="2000" dirty="0" smtClean="0"/>
          </a:p>
          <a:p>
            <a:pPr eaLnBrk="1" hangingPunct="1">
              <a:lnSpc>
                <a:spcPct val="90000"/>
              </a:lnSpc>
            </a:pPr>
            <a:r>
              <a:rPr lang="sr-Latn-RS" sz="2400" dirty="0" smtClean="0"/>
              <a:t>Tipovi fontova</a:t>
            </a:r>
            <a:endParaRPr lang="en-US" sz="2400" dirty="0" smtClean="0"/>
          </a:p>
          <a:p>
            <a:pPr marL="723900" lvl="1" eaLnBrk="1" hangingPunct="1">
              <a:lnSpc>
                <a:spcPct val="90000"/>
              </a:lnSpc>
            </a:pPr>
            <a:r>
              <a:rPr lang="sr-Latn-RS" sz="2000" dirty="0" smtClean="0"/>
              <a:t>Impliciraju različite tipove relacija</a:t>
            </a:r>
            <a:endParaRPr lang="en-US" sz="2000" dirty="0" smtClean="0"/>
          </a:p>
          <a:p>
            <a:pPr marL="723900" lvl="1" eaLnBrk="1" hangingPunct="1">
              <a:lnSpc>
                <a:spcPct val="90000"/>
              </a:lnSpc>
            </a:pPr>
            <a:r>
              <a:rPr lang="sr-Latn-RS" sz="2000" dirty="0" smtClean="0"/>
              <a:t>Da nije tako nacrtano, trebali bi dodatni čvotovi i relacije</a:t>
            </a:r>
            <a:endParaRPr lang="en-US" sz="2000" dirty="0" smtClean="0"/>
          </a:p>
          <a:p>
            <a:pPr eaLnBrk="1" hangingPunct="1">
              <a:lnSpc>
                <a:spcPct val="90000"/>
              </a:lnSpc>
            </a:pPr>
            <a:r>
              <a:rPr lang="sr-Latn-RS" sz="2400" dirty="0" smtClean="0"/>
              <a:t>Relacije među klasama</a:t>
            </a:r>
            <a:endParaRPr lang="en-US" sz="2400" dirty="0" smtClean="0"/>
          </a:p>
          <a:p>
            <a:pPr marL="723900" lvl="1" eaLnBrk="1" hangingPunct="1">
              <a:lnSpc>
                <a:spcPct val="90000"/>
              </a:lnSpc>
            </a:pPr>
            <a:r>
              <a:rPr lang="sr-Latn-RS" sz="2000" dirty="0" smtClean="0"/>
              <a:t>Ne žive svi psi sa Galima</a:t>
            </a:r>
            <a:endParaRPr lang="en-US" sz="2000" dirty="0" smtClean="0"/>
          </a:p>
          <a:p>
            <a:pPr marL="723900" lvl="1" eaLnBrk="1" hangingPunct="1">
              <a:lnSpc>
                <a:spcPct val="90000"/>
              </a:lnSpc>
            </a:pPr>
            <a:r>
              <a:rPr lang="en-US" sz="2000" dirty="0" smtClean="0"/>
              <a:t>AKO (a-kind-of) </a:t>
            </a:r>
            <a:r>
              <a:rPr lang="sr-Latn-RS" sz="2000" dirty="0" smtClean="0"/>
              <a:t>relacija je specijalna </a:t>
            </a:r>
            <a:r>
              <a:rPr lang="en-US" sz="2000" dirty="0" smtClean="0"/>
              <a:t>(</a:t>
            </a:r>
            <a:r>
              <a:rPr lang="sr-Latn-RS" sz="2000" dirty="0" smtClean="0"/>
              <a:t>nasleđivanje</a:t>
            </a:r>
            <a:r>
              <a:rPr lang="en-US" sz="2000" dirty="0" smtClean="0"/>
              <a:t>)</a:t>
            </a:r>
          </a:p>
          <a:p>
            <a:pPr eaLnBrk="1" hangingPunct="1">
              <a:lnSpc>
                <a:spcPct val="90000"/>
              </a:lnSpc>
            </a:pPr>
            <a:r>
              <a:rPr lang="sr-Latn-RS" sz="2400" dirty="0" smtClean="0"/>
              <a:t>Instance </a:t>
            </a:r>
            <a:endParaRPr lang="en-US" sz="2400" dirty="0" smtClean="0"/>
          </a:p>
          <a:p>
            <a:pPr marL="723900" lvl="1" eaLnBrk="1" hangingPunct="1">
              <a:lnSpc>
                <a:spcPct val="90000"/>
              </a:lnSpc>
            </a:pPr>
            <a:r>
              <a:rPr lang="sr-Latn-RS" sz="2000" dirty="0" smtClean="0"/>
              <a:t>Strelice od individuala koji su ljudi ka klasi </a:t>
            </a:r>
            <a:r>
              <a:rPr lang="en-US" sz="2000" dirty="0" smtClean="0"/>
              <a:t>Human </a:t>
            </a:r>
            <a:r>
              <a:rPr lang="sr-Latn-RS" sz="2000" dirty="0" smtClean="0"/>
              <a:t>su izostavljenje</a:t>
            </a:r>
            <a:endParaRPr lang="en-US" sz="2000" dirty="0" smtClean="0"/>
          </a:p>
          <a:p>
            <a:pPr marL="1066800" lvl="2" eaLnBrk="1" hangingPunct="1">
              <a:lnSpc>
                <a:spcPct val="90000"/>
              </a:lnSpc>
            </a:pPr>
            <a:r>
              <a:rPr lang="sr-Latn-RS" sz="1800" dirty="0" smtClean="0"/>
              <a:t>Pretpostavljeno da </a:t>
            </a:r>
            <a:r>
              <a:rPr lang="en-US" sz="1800" dirty="0" smtClean="0"/>
              <a:t>AKO </a:t>
            </a:r>
            <a:r>
              <a:rPr lang="sr-Latn-RS" sz="1800" dirty="0" smtClean="0"/>
              <a:t>dozvoljava nasleđivanje</a:t>
            </a:r>
            <a:endParaRPr lang="en-US" sz="1800" dirty="0" smtClean="0"/>
          </a:p>
          <a:p>
            <a:pPr eaLnBrk="1" hangingPunct="1">
              <a:lnSpc>
                <a:spcPct val="90000"/>
              </a:lnSpc>
            </a:pPr>
            <a:r>
              <a:rPr lang="sr-Latn-RS" sz="2400" dirty="0" smtClean="0"/>
              <a:t>Usmerenosti </a:t>
            </a:r>
            <a:endParaRPr lang="en-US" sz="2400" dirty="0" smtClean="0"/>
          </a:p>
          <a:p>
            <a:pPr marL="723900" lvl="1" eaLnBrk="1" hangingPunct="1">
              <a:lnSpc>
                <a:spcPct val="90000"/>
              </a:lnSpc>
            </a:pPr>
            <a:r>
              <a:rPr lang="sr-Latn-RS" sz="2000" dirty="0" smtClean="0"/>
              <a:t>Smer strelica je važan, ne smer teksta</a:t>
            </a:r>
            <a:endParaRPr lang="en-US" sz="2000" dirty="0" smtClean="0"/>
          </a:p>
        </p:txBody>
      </p:sp>
    </p:spTree>
    <p:extLst>
      <p:ext uri="{BB962C8B-B14F-4D97-AF65-F5344CB8AC3E}">
        <p14:creationId xmlns:p14="http://schemas.microsoft.com/office/powerpoint/2010/main" val="4240905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Nedostaci</a:t>
            </a:r>
            <a:r>
              <a:rPr lang="en-US" dirty="0"/>
              <a:t> </a:t>
            </a:r>
            <a:r>
              <a:rPr lang="en-US" dirty="0" err="1"/>
              <a:t>semanti</a:t>
            </a:r>
            <a:r>
              <a:rPr lang="sr-Latn-RS" dirty="0"/>
              <a:t>č</a:t>
            </a:r>
            <a:r>
              <a:rPr lang="en-US" dirty="0" err="1"/>
              <a:t>kih</a:t>
            </a:r>
            <a:r>
              <a:rPr lang="en-US" dirty="0"/>
              <a:t> </a:t>
            </a:r>
            <a:r>
              <a:rPr lang="en-US" dirty="0" err="1"/>
              <a:t>mre</a:t>
            </a:r>
            <a:r>
              <a:rPr lang="sr-Latn-RS" dirty="0"/>
              <a:t>ž</a:t>
            </a:r>
            <a:r>
              <a:rPr lang="en-US" dirty="0"/>
              <a:t>a</a:t>
            </a:r>
          </a:p>
        </p:txBody>
      </p:sp>
      <p:sp>
        <p:nvSpPr>
          <p:cNvPr id="3" name="Content Placeholder 2"/>
          <p:cNvSpPr>
            <a:spLocks noGrp="1"/>
          </p:cNvSpPr>
          <p:nvPr>
            <p:ph idx="1"/>
          </p:nvPr>
        </p:nvSpPr>
        <p:spPr/>
        <p:txBody>
          <a:bodyPr/>
          <a:lstStyle/>
          <a:p>
            <a:r>
              <a:rPr lang="sr-Latn-RS" dirty="0" smtClean="0"/>
              <a:t>Imenovanje čvorova i linkova</a:t>
            </a:r>
            <a:endParaRPr lang="en-US" dirty="0"/>
          </a:p>
          <a:p>
            <a:r>
              <a:rPr lang="sr-Latn-RS" dirty="0" smtClean="0"/>
              <a:t>Kombinatorna eksplozija pri pretrazi linkova</a:t>
            </a:r>
            <a:endParaRPr lang="en-US" dirty="0"/>
          </a:p>
          <a:p>
            <a:pPr lvl="1"/>
            <a:r>
              <a:rPr lang="sr-Latn-RS" dirty="0"/>
              <a:t>H</a:t>
            </a:r>
            <a:r>
              <a:rPr lang="sr-Latn-RS" dirty="0" smtClean="0"/>
              <a:t>euristika</a:t>
            </a:r>
            <a:r>
              <a:rPr lang="en-US" dirty="0" smtClean="0"/>
              <a:t>??</a:t>
            </a:r>
            <a:endParaRPr lang="en-US" dirty="0"/>
          </a:p>
          <a:p>
            <a:pPr lvl="1"/>
            <a:r>
              <a:rPr lang="sr-Latn-RS" dirty="0" smtClean="0"/>
              <a:t>Kontrolne strategije</a:t>
            </a:r>
            <a:r>
              <a:rPr lang="en-US" dirty="0" smtClean="0"/>
              <a:t>???</a:t>
            </a:r>
            <a:endParaRPr lang="en-US" dirty="0"/>
          </a:p>
        </p:txBody>
      </p:sp>
    </p:spTree>
    <p:extLst>
      <p:ext uri="{BB962C8B-B14F-4D97-AF65-F5344CB8AC3E}">
        <p14:creationId xmlns:p14="http://schemas.microsoft.com/office/powerpoint/2010/main" val="356379536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Plitko i duboko znanje</a:t>
            </a:r>
            <a:endParaRPr lang="en-US" dirty="0"/>
          </a:p>
        </p:txBody>
      </p:sp>
      <p:sp>
        <p:nvSpPr>
          <p:cNvPr id="3" name="Content Placeholder 2"/>
          <p:cNvSpPr>
            <a:spLocks noGrp="1"/>
          </p:cNvSpPr>
          <p:nvPr>
            <p:ph idx="1"/>
          </p:nvPr>
        </p:nvSpPr>
        <p:spPr/>
        <p:txBody>
          <a:bodyPr>
            <a:normAutofit/>
          </a:bodyPr>
          <a:lstStyle/>
          <a:p>
            <a:r>
              <a:rPr lang="sr-Latn-RS" dirty="0" smtClean="0"/>
              <a:t>Mreže su primeri </a:t>
            </a:r>
            <a:r>
              <a:rPr lang="sr-Latn-RS" b="1" dirty="0" smtClean="0"/>
              <a:t>plitkog</a:t>
            </a:r>
            <a:r>
              <a:rPr lang="en-US" b="1" dirty="0" smtClean="0"/>
              <a:t> </a:t>
            </a:r>
            <a:r>
              <a:rPr lang="sr-Latn-RS" dirty="0" smtClean="0"/>
              <a:t>Z</a:t>
            </a:r>
            <a:r>
              <a:rPr lang="en-US" dirty="0" smtClean="0"/>
              <a:t>R </a:t>
            </a:r>
            <a:r>
              <a:rPr lang="sr-Latn-RS" dirty="0" smtClean="0"/>
              <a:t>formalizma</a:t>
            </a:r>
            <a:endParaRPr lang="en-US" dirty="0"/>
          </a:p>
          <a:p>
            <a:pPr lvl="1"/>
            <a:r>
              <a:rPr lang="sr-Latn-RS" dirty="0" smtClean="0"/>
              <a:t>Svo znanje je u čvorovima i vezama</a:t>
            </a:r>
            <a:endParaRPr lang="en-US" dirty="0"/>
          </a:p>
          <a:p>
            <a:r>
              <a:rPr lang="sr-Latn-RS" b="1" dirty="0" smtClean="0"/>
              <a:t>Dubok</a:t>
            </a:r>
            <a:r>
              <a:rPr lang="en-US" b="1" dirty="0" smtClean="0"/>
              <a:t> </a:t>
            </a:r>
            <a:r>
              <a:rPr lang="sr-Latn-RS" dirty="0" smtClean="0"/>
              <a:t>Z</a:t>
            </a:r>
            <a:r>
              <a:rPr lang="en-US" dirty="0" smtClean="0"/>
              <a:t>R </a:t>
            </a:r>
            <a:r>
              <a:rPr lang="sr-Latn-RS" dirty="0" smtClean="0"/>
              <a:t>formalizam ima kauzalno znanje koje objašnjava </a:t>
            </a:r>
            <a:r>
              <a:rPr lang="sr-Latn-RS" b="1" dirty="0" smtClean="0"/>
              <a:t>zašto se nešto dešava</a:t>
            </a:r>
            <a:endParaRPr lang="en-US" b="1" dirty="0"/>
          </a:p>
          <a:p>
            <a:pPr lvl="1"/>
            <a:r>
              <a:rPr lang="sr-Latn-RS" b="1" dirty="0" smtClean="0"/>
              <a:t>Šeme (</a:t>
            </a:r>
            <a:r>
              <a:rPr lang="en-US" b="1" dirty="0" smtClean="0"/>
              <a:t>schemata</a:t>
            </a:r>
            <a:r>
              <a:rPr lang="sr-Latn-RS" b="1" dirty="0" smtClean="0"/>
              <a:t>)</a:t>
            </a:r>
            <a:endParaRPr lang="en-US" dirty="0"/>
          </a:p>
        </p:txBody>
      </p:sp>
    </p:spTree>
    <p:extLst>
      <p:ext uri="{BB962C8B-B14F-4D97-AF65-F5344CB8AC3E}">
        <p14:creationId xmlns:p14="http://schemas.microsoft.com/office/powerpoint/2010/main" val="98153903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Plitko i duboko znanje</a:t>
            </a:r>
            <a:endParaRPr lang="en-US" dirty="0"/>
          </a:p>
        </p:txBody>
      </p:sp>
      <p:sp>
        <p:nvSpPr>
          <p:cNvPr id="3" name="Content Placeholder 2"/>
          <p:cNvSpPr>
            <a:spLocks noGrp="1"/>
          </p:cNvSpPr>
          <p:nvPr>
            <p:ph idx="1"/>
          </p:nvPr>
        </p:nvSpPr>
        <p:spPr/>
        <p:txBody>
          <a:bodyPr>
            <a:normAutofit fontScale="92500"/>
          </a:bodyPr>
          <a:lstStyle/>
          <a:p>
            <a:r>
              <a:rPr lang="sr-Latn-RS" dirty="0" smtClean="0"/>
              <a:t>Posmatrajmo šlitki medicinski SBZ izgrađen sa pravilima poput sledećeg</a:t>
            </a:r>
            <a:endParaRPr lang="en-US" dirty="0"/>
          </a:p>
          <a:p>
            <a:pPr lvl="1"/>
            <a:r>
              <a:rPr lang="en-US" dirty="0" smtClean="0"/>
              <a:t>IF </a:t>
            </a:r>
            <a:r>
              <a:rPr lang="sr-Latn-RS" dirty="0" smtClean="0"/>
              <a:t>osoba ima temperaturu</a:t>
            </a:r>
            <a:endParaRPr lang="en-US" dirty="0"/>
          </a:p>
          <a:p>
            <a:pPr marL="0" indent="0">
              <a:buNone/>
            </a:pPr>
            <a:r>
              <a:rPr lang="en-US" dirty="0" smtClean="0"/>
              <a:t>	THEN </a:t>
            </a:r>
            <a:r>
              <a:rPr lang="sr-Latn-RS" dirty="0" smtClean="0"/>
              <a:t>uzeti </a:t>
            </a:r>
            <a:r>
              <a:rPr lang="en-US" dirty="0" smtClean="0"/>
              <a:t>aspirin</a:t>
            </a:r>
            <a:endParaRPr lang="en-US" dirty="0"/>
          </a:p>
          <a:p>
            <a:pPr lvl="2"/>
            <a:r>
              <a:rPr lang="sr-Latn-RS" dirty="0" smtClean="0"/>
              <a:t>Nema objašnjenja zašto će aspirin pomoći da se smanji temperatura</a:t>
            </a:r>
            <a:endParaRPr lang="en-US" dirty="0"/>
          </a:p>
          <a:p>
            <a:r>
              <a:rPr lang="sr-Latn-RS" dirty="0" smtClean="0"/>
              <a:t>Znanje je </a:t>
            </a:r>
            <a:r>
              <a:rPr lang="sr-Latn-RS" b="1" dirty="0" smtClean="0"/>
              <a:t>bazirano na sintaksi</a:t>
            </a:r>
            <a:r>
              <a:rPr lang="sr-Latn-RS" dirty="0" smtClean="0"/>
              <a:t>, </a:t>
            </a:r>
            <a:r>
              <a:rPr lang="sr-Latn-RS" b="1" dirty="0" smtClean="0"/>
              <a:t>ne na semantici</a:t>
            </a:r>
            <a:endParaRPr lang="en-US" b="1" dirty="0"/>
          </a:p>
          <a:p>
            <a:r>
              <a:rPr lang="sr-Latn-RS" dirty="0" smtClean="0"/>
              <a:t>Domenski ekspert </a:t>
            </a:r>
            <a:r>
              <a:rPr lang="en-US" dirty="0" smtClean="0"/>
              <a:t>(</a:t>
            </a:r>
            <a:r>
              <a:rPr lang="sr-Latn-RS" dirty="0" smtClean="0"/>
              <a:t>lekar</a:t>
            </a:r>
            <a:r>
              <a:rPr lang="en-US" dirty="0" smtClean="0"/>
              <a:t>) </a:t>
            </a:r>
            <a:r>
              <a:rPr lang="sr-Latn-RS" dirty="0" smtClean="0"/>
              <a:t>ima duboko znanje o problemu</a:t>
            </a:r>
            <a:r>
              <a:rPr lang="en-US" dirty="0" smtClean="0"/>
              <a:t> (</a:t>
            </a:r>
            <a:r>
              <a:rPr lang="sr-Latn-RS" dirty="0" smtClean="0"/>
              <a:t>u većini slučajeva</a:t>
            </a:r>
            <a:r>
              <a:rPr lang="en-US" dirty="0" smtClean="0"/>
              <a:t>…)</a:t>
            </a:r>
            <a:endParaRPr lang="en-US" dirty="0"/>
          </a:p>
        </p:txBody>
      </p:sp>
    </p:spTree>
    <p:extLst>
      <p:ext uri="{BB962C8B-B14F-4D97-AF65-F5344CB8AC3E}">
        <p14:creationId xmlns:p14="http://schemas.microsoft.com/office/powerpoint/2010/main" val="777256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Plitko i duboko znanje</a:t>
            </a:r>
            <a:endParaRPr lang="en-US" dirty="0"/>
          </a:p>
        </p:txBody>
      </p:sp>
      <p:sp>
        <p:nvSpPr>
          <p:cNvPr id="3" name="Content Placeholder 2"/>
          <p:cNvSpPr>
            <a:spLocks noGrp="1"/>
          </p:cNvSpPr>
          <p:nvPr>
            <p:ph idx="1"/>
          </p:nvPr>
        </p:nvSpPr>
        <p:spPr/>
        <p:txBody>
          <a:bodyPr>
            <a:normAutofit/>
          </a:bodyPr>
          <a:lstStyle/>
          <a:p>
            <a:r>
              <a:rPr lang="sr-Latn-RS" dirty="0" smtClean="0"/>
              <a:t>U SBZ sa plitkim znanjem poptpuno su prihvatljiva pravila kao što je sledeće</a:t>
            </a:r>
            <a:endParaRPr lang="en-US" dirty="0"/>
          </a:p>
          <a:p>
            <a:pPr lvl="1"/>
            <a:r>
              <a:rPr lang="en-US" dirty="0" smtClean="0"/>
              <a:t>IF </a:t>
            </a:r>
            <a:r>
              <a:rPr lang="sr-Latn-RS" dirty="0" smtClean="0"/>
              <a:t>kiša pada u Kaću</a:t>
            </a:r>
            <a:endParaRPr lang="en-US" dirty="0"/>
          </a:p>
          <a:p>
            <a:pPr lvl="1"/>
            <a:r>
              <a:rPr lang="en-US" dirty="0"/>
              <a:t>THEN </a:t>
            </a:r>
            <a:r>
              <a:rPr lang="sr-Latn-RS" dirty="0" smtClean="0"/>
              <a:t>biće zemljotres na Aljasci</a:t>
            </a:r>
            <a:endParaRPr lang="en-US" dirty="0"/>
          </a:p>
          <a:p>
            <a:r>
              <a:rPr lang="sr-Latn-RS" dirty="0" smtClean="0"/>
              <a:t>Plitko znanje je dovoljno za mnoge realne probleme, ali složeni problemi zahtevaju </a:t>
            </a:r>
            <a:r>
              <a:rPr lang="sr-Latn-RS" smtClean="0"/>
              <a:t>duboko znanje.</a:t>
            </a:r>
            <a:endParaRPr lang="en-US" dirty="0"/>
          </a:p>
        </p:txBody>
      </p:sp>
    </p:spTree>
    <p:extLst>
      <p:ext uri="{BB962C8B-B14F-4D97-AF65-F5344CB8AC3E}">
        <p14:creationId xmlns:p14="http://schemas.microsoft.com/office/powerpoint/2010/main" val="16807293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64863FEF-D466-4679-8E4E-E5B9E9C51843}" type="slidenum">
              <a:rPr lang="en-US" sz="900" smtClean="0">
                <a:solidFill>
                  <a:srgbClr val="003399"/>
                </a:solidFill>
                <a:latin typeface="Arial" charset="0"/>
                <a:cs typeface="Arial" charset="0"/>
                <a:sym typeface="Arial" charset="0"/>
              </a:rPr>
              <a:pPr eaLnBrk="1" hangingPunct="1"/>
              <a:t>108</a:t>
            </a:fld>
            <a:endParaRPr lang="en-US" sz="900" smtClean="0">
              <a:solidFill>
                <a:srgbClr val="003399"/>
              </a:solidFill>
              <a:latin typeface="Arial" charset="0"/>
              <a:cs typeface="Arial" charset="0"/>
              <a:sym typeface="Arial" charset="0"/>
            </a:endParaRPr>
          </a:p>
        </p:txBody>
      </p:sp>
      <p:sp>
        <p:nvSpPr>
          <p:cNvPr id="47109" name="Rectangle 5"/>
          <p:cNvSpPr>
            <a:spLocks noGrp="1" noChangeArrowheads="1"/>
          </p:cNvSpPr>
          <p:nvPr>
            <p:ph type="title"/>
          </p:nvPr>
        </p:nvSpPr>
        <p:spPr/>
        <p:txBody>
          <a:bodyPr/>
          <a:lstStyle/>
          <a:p>
            <a:pPr eaLnBrk="1" hangingPunct="1"/>
            <a:r>
              <a:rPr lang="sr-Latn-RS" dirty="0" smtClean="0"/>
              <a:t>Šeme</a:t>
            </a:r>
            <a:endParaRPr lang="en-US" dirty="0" smtClean="0"/>
          </a:p>
        </p:txBody>
      </p:sp>
      <p:sp>
        <p:nvSpPr>
          <p:cNvPr id="47110" name="Rectangle 6"/>
          <p:cNvSpPr>
            <a:spLocks noGrp="1" noChangeArrowheads="1"/>
          </p:cNvSpPr>
          <p:nvPr>
            <p:ph type="body" idx="1"/>
          </p:nvPr>
        </p:nvSpPr>
        <p:spPr/>
        <p:txBody>
          <a:bodyPr>
            <a:normAutofit/>
          </a:bodyPr>
          <a:lstStyle/>
          <a:p>
            <a:pPr eaLnBrk="1" hangingPunct="1"/>
            <a:r>
              <a:rPr lang="sr-Latn-RS" dirty="0" smtClean="0"/>
              <a:t>Pogodne za reprezentovanje složenijih znanja</a:t>
            </a:r>
            <a:endParaRPr lang="en-US" dirty="0" smtClean="0"/>
          </a:p>
          <a:p>
            <a:pPr marL="685800" lvl="1" eaLnBrk="1" hangingPunct="1"/>
            <a:r>
              <a:rPr lang="sr-Latn-RS" dirty="0" smtClean="0"/>
              <a:t>Kauzalne (uzročne) veze između opažaja ili akcije i odgovarajućeg ishoda</a:t>
            </a:r>
            <a:endParaRPr lang="en-US" dirty="0" smtClean="0"/>
          </a:p>
          <a:p>
            <a:pPr marL="685800" lvl="1" eaLnBrk="1" hangingPunct="1"/>
            <a:r>
              <a:rPr lang="en-US" dirty="0" smtClean="0"/>
              <a:t>“</a:t>
            </a:r>
            <a:r>
              <a:rPr lang="sr-Latn-RS" dirty="0" smtClean="0"/>
              <a:t>dublje</a:t>
            </a:r>
            <a:r>
              <a:rPr lang="en-US" dirty="0" smtClean="0"/>
              <a:t>” </a:t>
            </a:r>
            <a:r>
              <a:rPr lang="sr-Latn-RS" dirty="0" smtClean="0"/>
              <a:t>znanje nego semantičke mreže</a:t>
            </a:r>
            <a:endParaRPr lang="en-US" dirty="0" smtClean="0"/>
          </a:p>
          <a:p>
            <a:pPr marL="968375" lvl="2" eaLnBrk="1" hangingPunct="1"/>
            <a:r>
              <a:rPr lang="sr-Latn-RS" dirty="0" smtClean="0"/>
              <a:t>Čvorovi mogu da imaju internu strukturu</a:t>
            </a:r>
            <a:endParaRPr lang="en-US" dirty="0" smtClean="0"/>
          </a:p>
          <a:p>
            <a:pPr marL="685800" lvl="1" eaLnBrk="1" hangingPunct="1"/>
            <a:r>
              <a:rPr lang="sr-Latn-RS" dirty="0" smtClean="0"/>
              <a:t>Za ljude često tacitsko znanje</a:t>
            </a:r>
            <a:endParaRPr lang="en-US" dirty="0" smtClean="0"/>
          </a:p>
          <a:p>
            <a:r>
              <a:rPr lang="sr-Latn-RS" dirty="0" smtClean="0"/>
              <a:t>Analogija sa konceptom sloga (</a:t>
            </a:r>
            <a:r>
              <a:rPr lang="en-US" dirty="0" smtClean="0"/>
              <a:t>record</a:t>
            </a:r>
            <a:r>
              <a:rPr lang="sr-Latn-RS" dirty="0" smtClean="0"/>
              <a:t>) u računarskoj nauci</a:t>
            </a:r>
            <a:endParaRPr lang="en-US" dirty="0" smtClean="0"/>
          </a:p>
        </p:txBody>
      </p:sp>
    </p:spTree>
    <p:extLst>
      <p:ext uri="{BB962C8B-B14F-4D97-AF65-F5344CB8AC3E}">
        <p14:creationId xmlns:p14="http://schemas.microsoft.com/office/powerpoint/2010/main" val="334075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030D9B2C-3724-48F4-A35D-3C32F18DD261}" type="slidenum">
              <a:rPr lang="en-US" sz="900" smtClean="0">
                <a:solidFill>
                  <a:srgbClr val="003399"/>
                </a:solidFill>
                <a:latin typeface="Arial" charset="0"/>
                <a:cs typeface="Arial" charset="0"/>
                <a:sym typeface="Arial" charset="0"/>
              </a:rPr>
              <a:pPr eaLnBrk="1" hangingPunct="1"/>
              <a:t>109</a:t>
            </a:fld>
            <a:endParaRPr lang="en-US" sz="900" smtClean="0">
              <a:solidFill>
                <a:srgbClr val="003399"/>
              </a:solidFill>
              <a:latin typeface="Arial" charset="0"/>
              <a:cs typeface="Arial" charset="0"/>
              <a:sym typeface="Arial" charset="0"/>
            </a:endParaRPr>
          </a:p>
        </p:txBody>
      </p:sp>
      <p:sp>
        <p:nvSpPr>
          <p:cNvPr id="48133" name="Rectangle 5"/>
          <p:cNvSpPr>
            <a:spLocks noGrp="1" noChangeArrowheads="1"/>
          </p:cNvSpPr>
          <p:nvPr>
            <p:ph type="title"/>
          </p:nvPr>
        </p:nvSpPr>
        <p:spPr/>
        <p:txBody>
          <a:bodyPr/>
          <a:lstStyle/>
          <a:p>
            <a:pPr eaLnBrk="1" hangingPunct="1"/>
            <a:r>
              <a:rPr lang="sr-Latn-RS" dirty="0" smtClean="0"/>
              <a:t>Konceptna šema</a:t>
            </a:r>
            <a:endParaRPr lang="en-US" dirty="0" smtClean="0"/>
          </a:p>
        </p:txBody>
      </p:sp>
      <p:sp>
        <p:nvSpPr>
          <p:cNvPr id="48134" name="Rectangle 6"/>
          <p:cNvSpPr>
            <a:spLocks noGrp="1" noChangeArrowheads="1"/>
          </p:cNvSpPr>
          <p:nvPr>
            <p:ph type="body" idx="1"/>
          </p:nvPr>
        </p:nvSpPr>
        <p:spPr/>
        <p:txBody>
          <a:bodyPr>
            <a:normAutofit fontScale="92500" lnSpcReduction="20000"/>
          </a:bodyPr>
          <a:lstStyle/>
          <a:p>
            <a:pPr eaLnBrk="1" hangingPunct="1"/>
            <a:r>
              <a:rPr lang="sr-Latn-RS" dirty="0" smtClean="0"/>
              <a:t>Apstrakcija koja obuhvata opšta/tipična svojstva objekata</a:t>
            </a:r>
            <a:endParaRPr lang="en-US" dirty="0" smtClean="0"/>
          </a:p>
          <a:p>
            <a:pPr marL="685800" lvl="1" eaLnBrk="1" hangingPunct="1"/>
            <a:r>
              <a:rPr lang="sr-Latn-RS" dirty="0" smtClean="0"/>
              <a:t>Sadrži najvažnija svojstva koja se obično pridružuju objektu tog tipa</a:t>
            </a:r>
            <a:endParaRPr lang="en-US" dirty="0" smtClean="0"/>
          </a:p>
          <a:p>
            <a:pPr marL="968375" lvl="2" eaLnBrk="1" hangingPunct="1"/>
            <a:r>
              <a:rPr lang="sr-Latn-RS" dirty="0" smtClean="0"/>
              <a:t>Može biti zavisna od zadatka, konteksta, sposbnosti korisnika</a:t>
            </a:r>
            <a:r>
              <a:rPr lang="en-US" dirty="0" smtClean="0"/>
              <a:t>, …</a:t>
            </a:r>
          </a:p>
          <a:p>
            <a:pPr marL="685800" lvl="1" eaLnBrk="1" hangingPunct="1"/>
            <a:r>
              <a:rPr lang="sr-Latn-RS" dirty="0" smtClean="0"/>
              <a:t>Slično stereotipovima</a:t>
            </a:r>
            <a:endParaRPr lang="en-US" dirty="0" smtClean="0"/>
          </a:p>
          <a:p>
            <a:pPr eaLnBrk="1" hangingPunct="1"/>
            <a:r>
              <a:rPr lang="sr-Latn-RS" dirty="0" smtClean="0"/>
              <a:t>Pojednostavljuje rasuđivanje koncentrisanjem na suštinske aspekte</a:t>
            </a:r>
            <a:endParaRPr lang="en-US" dirty="0" smtClean="0"/>
          </a:p>
          <a:p>
            <a:pPr eaLnBrk="1" hangingPunct="1"/>
            <a:r>
              <a:rPr lang="sr-Latn-RS" dirty="0" smtClean="0"/>
              <a:t>Ipak može da zahteva metode zaključivanja specifične u odnosu na veze</a:t>
            </a:r>
            <a:endParaRPr lang="en-US" dirty="0" smtClean="0"/>
          </a:p>
        </p:txBody>
      </p:sp>
    </p:spTree>
    <p:extLst>
      <p:ext uri="{BB962C8B-B14F-4D97-AF65-F5344CB8AC3E}">
        <p14:creationId xmlns:p14="http://schemas.microsoft.com/office/powerpoint/2010/main" val="4005435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AF179523-436B-41EB-BA6D-A363D7BD510F}" type="slidenum">
              <a:rPr lang="en-US" sz="900" smtClean="0">
                <a:solidFill>
                  <a:srgbClr val="003399"/>
                </a:solidFill>
                <a:latin typeface="Arial" charset="0"/>
                <a:cs typeface="Arial" charset="0"/>
                <a:sym typeface="Arial" charset="0"/>
              </a:rPr>
              <a:pPr eaLnBrk="1" hangingPunct="1"/>
              <a:t>11</a:t>
            </a:fld>
            <a:endParaRPr lang="en-US" sz="900" smtClean="0">
              <a:solidFill>
                <a:srgbClr val="003399"/>
              </a:solidFill>
              <a:latin typeface="Arial" charset="0"/>
              <a:cs typeface="Arial" charset="0"/>
              <a:sym typeface="Arial" charset="0"/>
            </a:endParaRPr>
          </a:p>
        </p:txBody>
      </p:sp>
      <p:sp>
        <p:nvSpPr>
          <p:cNvPr id="26629" name="Rectangle 5"/>
          <p:cNvSpPr>
            <a:spLocks noGrp="1" noChangeArrowheads="1"/>
          </p:cNvSpPr>
          <p:nvPr>
            <p:ph type="title"/>
          </p:nvPr>
        </p:nvSpPr>
        <p:spPr/>
        <p:txBody>
          <a:bodyPr/>
          <a:lstStyle/>
          <a:p>
            <a:pPr eaLnBrk="1" hangingPunct="1"/>
            <a:r>
              <a:rPr lang="sr-Latn-RS" dirty="0" smtClean="0"/>
              <a:t>Produkciona pravila</a:t>
            </a:r>
            <a:endParaRPr lang="en-US" dirty="0" smtClean="0"/>
          </a:p>
        </p:txBody>
      </p:sp>
      <p:sp>
        <p:nvSpPr>
          <p:cNvPr id="26630" name="Rectangle 6"/>
          <p:cNvSpPr>
            <a:spLocks noGrp="1" noChangeArrowheads="1"/>
          </p:cNvSpPr>
          <p:nvPr>
            <p:ph type="body" idx="1"/>
          </p:nvPr>
        </p:nvSpPr>
        <p:spPr/>
        <p:txBody>
          <a:bodyPr>
            <a:normAutofit fontScale="92500"/>
          </a:bodyPr>
          <a:lstStyle/>
          <a:p>
            <a:pPr eaLnBrk="1" hangingPunct="1"/>
            <a:r>
              <a:rPr lang="sr-Latn-RS" dirty="0" smtClean="0"/>
              <a:t>Najčešće se koriste za predstavljanje znanja u ES</a:t>
            </a:r>
            <a:endParaRPr lang="en-US" dirty="0" smtClean="0"/>
          </a:p>
          <a:p>
            <a:pPr eaLnBrk="1" hangingPunct="1"/>
            <a:r>
              <a:rPr lang="sr-Latn-RS" dirty="0" smtClean="0"/>
              <a:t>Formalna varijac</a:t>
            </a:r>
            <a:r>
              <a:rPr lang="en-US" dirty="0" smtClean="0"/>
              <a:t>i</a:t>
            </a:r>
            <a:r>
              <a:rPr lang="sr-Latn-RS" dirty="0" smtClean="0"/>
              <a:t>ja je</a:t>
            </a:r>
            <a:r>
              <a:rPr lang="en-US" dirty="0" smtClean="0"/>
              <a:t> Backus-Naur form</a:t>
            </a:r>
            <a:r>
              <a:rPr lang="sr-Latn-RS" dirty="0" smtClean="0"/>
              <a:t>a</a:t>
            </a:r>
            <a:r>
              <a:rPr lang="en-US" dirty="0" smtClean="0"/>
              <a:t> (BNF)</a:t>
            </a:r>
          </a:p>
          <a:p>
            <a:pPr marL="685800" lvl="1" eaLnBrk="1" hangingPunct="1"/>
            <a:r>
              <a:rPr lang="sr-Latn-RS" dirty="0" smtClean="0"/>
              <a:t>Metajezik za definisanje sintakse jezika</a:t>
            </a:r>
            <a:endParaRPr lang="en-US" dirty="0" smtClean="0"/>
          </a:p>
          <a:p>
            <a:pPr marL="685800" lvl="1" eaLnBrk="1" hangingPunct="1"/>
            <a:r>
              <a:rPr lang="sr-Latn-RS" dirty="0" smtClean="0"/>
              <a:t>Gramatika je </a:t>
            </a:r>
            <a:r>
              <a:rPr lang="sr-Latn-RS" b="1" dirty="0" smtClean="0"/>
              <a:t>kompletan, nedvosmislen skup produkcionih p</a:t>
            </a:r>
            <a:r>
              <a:rPr lang="en-US" b="1" dirty="0" smtClean="0"/>
              <a:t>r</a:t>
            </a:r>
            <a:r>
              <a:rPr lang="sr-Latn-RS" b="1" dirty="0" smtClean="0"/>
              <a:t>avila za određeni jezik</a:t>
            </a:r>
            <a:endParaRPr lang="en-US" b="1" dirty="0" smtClean="0"/>
          </a:p>
          <a:p>
            <a:pPr marL="685800" lvl="1" eaLnBrk="1" hangingPunct="1"/>
            <a:r>
              <a:rPr lang="sr-Latn-RS" dirty="0" smtClean="0"/>
              <a:t>Stablo parsiranja je grafička reprezentacija rečenice u tom jeziku</a:t>
            </a:r>
            <a:endParaRPr lang="en-US" dirty="0" smtClean="0"/>
          </a:p>
          <a:p>
            <a:pPr marL="685800" lvl="1" eaLnBrk="1" hangingPunct="1"/>
            <a:r>
              <a:rPr lang="sr-Latn-RS" dirty="0" smtClean="0"/>
              <a:t>Daju samo sintaktički opis jezika</a:t>
            </a:r>
            <a:endParaRPr lang="en-US" dirty="0" smtClean="0"/>
          </a:p>
          <a:p>
            <a:pPr marL="968375" lvl="2" eaLnBrk="1" hangingPunct="1"/>
            <a:r>
              <a:rPr lang="sr-Latn-RS" dirty="0" smtClean="0"/>
              <a:t>Ne moraju sve rečenice da budu smislene</a:t>
            </a:r>
            <a:endParaRPr lang="en-US" dirty="0" smtClean="0"/>
          </a:p>
        </p:txBody>
      </p:sp>
    </p:spTree>
    <p:extLst>
      <p:ext uri="{BB962C8B-B14F-4D97-AF65-F5344CB8AC3E}">
        <p14:creationId xmlns:p14="http://schemas.microsoft.com/office/powerpoint/2010/main" val="2766074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C4255364-FC09-42B7-89C1-3B36DAFCB63F}" type="slidenum">
              <a:rPr lang="en-US" sz="900" smtClean="0">
                <a:solidFill>
                  <a:srgbClr val="003399"/>
                </a:solidFill>
                <a:latin typeface="Arial" charset="0"/>
                <a:cs typeface="Arial" charset="0"/>
                <a:sym typeface="Arial" charset="0"/>
              </a:rPr>
              <a:pPr eaLnBrk="1" hangingPunct="1"/>
              <a:t>110</a:t>
            </a:fld>
            <a:endParaRPr lang="en-US" sz="900" smtClean="0">
              <a:solidFill>
                <a:srgbClr val="003399"/>
              </a:solidFill>
              <a:latin typeface="Arial" charset="0"/>
              <a:cs typeface="Arial" charset="0"/>
              <a:sym typeface="Arial" charset="0"/>
            </a:endParaRPr>
          </a:p>
        </p:txBody>
      </p:sp>
      <p:sp>
        <p:nvSpPr>
          <p:cNvPr id="49157" name="Rectangle 5"/>
          <p:cNvSpPr>
            <a:spLocks noGrp="1" noChangeArrowheads="1"/>
          </p:cNvSpPr>
          <p:nvPr>
            <p:ph type="title"/>
          </p:nvPr>
        </p:nvSpPr>
        <p:spPr/>
        <p:txBody>
          <a:bodyPr/>
          <a:lstStyle/>
          <a:p>
            <a:pPr eaLnBrk="1" hangingPunct="1"/>
            <a:r>
              <a:rPr lang="sr-Latn-RS" dirty="0" smtClean="0"/>
              <a:t>Primeri šeme</a:t>
            </a:r>
            <a:endParaRPr lang="en-US" dirty="0" smtClean="0"/>
          </a:p>
        </p:txBody>
      </p:sp>
      <p:sp>
        <p:nvSpPr>
          <p:cNvPr id="49158" name="Rectangle 6"/>
          <p:cNvSpPr>
            <a:spLocks noGrp="1" noChangeArrowheads="1"/>
          </p:cNvSpPr>
          <p:nvPr>
            <p:ph type="body" idx="1"/>
          </p:nvPr>
        </p:nvSpPr>
        <p:spPr/>
        <p:txBody>
          <a:bodyPr/>
          <a:lstStyle/>
          <a:p>
            <a:pPr eaLnBrk="1" hangingPunct="1"/>
            <a:r>
              <a:rPr lang="sr-Latn-RS" dirty="0" smtClean="0"/>
              <a:t>Najčešće korišćene instance šema su</a:t>
            </a:r>
            <a:endParaRPr lang="en-US" dirty="0" smtClean="0"/>
          </a:p>
          <a:p>
            <a:pPr marL="685800" lvl="1" eaLnBrk="1" hangingPunct="1"/>
            <a:r>
              <a:rPr lang="sr-Latn-RS" dirty="0" smtClean="0"/>
              <a:t>frejmovi</a:t>
            </a:r>
            <a:r>
              <a:rPr lang="en-US" dirty="0" smtClean="0"/>
              <a:t> [</a:t>
            </a:r>
            <a:r>
              <a:rPr lang="en-US" dirty="0" err="1" smtClean="0"/>
              <a:t>Minsky</a:t>
            </a:r>
            <a:r>
              <a:rPr lang="en-US" dirty="0" smtClean="0"/>
              <a:t> 1975]</a:t>
            </a:r>
          </a:p>
          <a:p>
            <a:pPr marL="685800" lvl="1" eaLnBrk="1" hangingPunct="1"/>
            <a:r>
              <a:rPr lang="sr-Latn-RS" dirty="0" smtClean="0"/>
              <a:t>skriptovi</a:t>
            </a:r>
            <a:r>
              <a:rPr lang="en-US" dirty="0" smtClean="0"/>
              <a:t> [</a:t>
            </a:r>
            <a:r>
              <a:rPr lang="en-US" dirty="0" err="1" smtClean="0"/>
              <a:t>Schank</a:t>
            </a:r>
            <a:r>
              <a:rPr lang="en-US" dirty="0" smtClean="0"/>
              <a:t> 1977]</a:t>
            </a:r>
          </a:p>
          <a:p>
            <a:pPr eaLnBrk="1" hangingPunct="1"/>
            <a:r>
              <a:rPr lang="sr-Latn-RS" dirty="0" smtClean="0"/>
              <a:t>Frejmovi se sastoje od grupe slotova i filera (popuna slotova) pomoću kojih se definišu stereotipični objekti</a:t>
            </a:r>
            <a:endParaRPr lang="en-US" dirty="0" smtClean="0"/>
          </a:p>
          <a:p>
            <a:pPr eaLnBrk="1" hangingPunct="1"/>
            <a:r>
              <a:rPr lang="sr-Latn-RS" dirty="0" smtClean="0"/>
              <a:t>Skriptovi su vremenski uređene sekvence frejmova</a:t>
            </a:r>
            <a:endParaRPr lang="en-US" dirty="0" smtClean="0"/>
          </a:p>
        </p:txBody>
      </p:sp>
    </p:spTree>
    <p:extLst>
      <p:ext uri="{BB962C8B-B14F-4D97-AF65-F5344CB8AC3E}">
        <p14:creationId xmlns:p14="http://schemas.microsoft.com/office/powerpoint/2010/main" val="4223872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E8C261EF-C86E-4BE9-BA31-3B88BAA4F94F}" type="slidenum">
              <a:rPr lang="en-US" sz="900" smtClean="0">
                <a:solidFill>
                  <a:srgbClr val="003399"/>
                </a:solidFill>
                <a:latin typeface="Arial" charset="0"/>
                <a:cs typeface="Arial" charset="0"/>
                <a:sym typeface="Arial" charset="0"/>
              </a:rPr>
              <a:pPr eaLnBrk="1" hangingPunct="1"/>
              <a:t>111</a:t>
            </a:fld>
            <a:endParaRPr lang="en-US" sz="900" smtClean="0">
              <a:solidFill>
                <a:srgbClr val="003399"/>
              </a:solidFill>
              <a:latin typeface="Arial" charset="0"/>
              <a:cs typeface="Arial" charset="0"/>
              <a:sym typeface="Arial" charset="0"/>
            </a:endParaRPr>
          </a:p>
        </p:txBody>
      </p:sp>
      <p:sp>
        <p:nvSpPr>
          <p:cNvPr id="50181" name="Rectangle 5"/>
          <p:cNvSpPr>
            <a:spLocks noGrp="1" noChangeArrowheads="1"/>
          </p:cNvSpPr>
          <p:nvPr>
            <p:ph type="title"/>
          </p:nvPr>
        </p:nvSpPr>
        <p:spPr/>
        <p:txBody>
          <a:bodyPr/>
          <a:lstStyle/>
          <a:p>
            <a:pPr eaLnBrk="1" hangingPunct="1"/>
            <a:r>
              <a:rPr lang="sr-Latn-RS" dirty="0" smtClean="0"/>
              <a:t>Frejm </a:t>
            </a:r>
            <a:endParaRPr lang="en-US" dirty="0" smtClean="0"/>
          </a:p>
        </p:txBody>
      </p:sp>
      <p:sp>
        <p:nvSpPr>
          <p:cNvPr id="50182" name="Rectangle 6"/>
          <p:cNvSpPr>
            <a:spLocks noGrp="1" noChangeArrowheads="1"/>
          </p:cNvSpPr>
          <p:nvPr>
            <p:ph type="body" idx="1"/>
          </p:nvPr>
        </p:nvSpPr>
        <p:spPr/>
        <p:txBody>
          <a:bodyPr>
            <a:normAutofit/>
          </a:bodyPr>
          <a:lstStyle/>
          <a:p>
            <a:pPr eaLnBrk="1" hangingPunct="1">
              <a:spcBef>
                <a:spcPct val="0"/>
              </a:spcBef>
            </a:pPr>
            <a:r>
              <a:rPr lang="sr-Latn-RS" sz="2100" dirty="0" smtClean="0"/>
              <a:t>Predstavlja znanje o subjektu</a:t>
            </a:r>
            <a:endParaRPr lang="en-US" sz="2100" dirty="0" smtClean="0"/>
          </a:p>
          <a:p>
            <a:pPr marL="685800" lvl="1" eaLnBrk="1" hangingPunct="1">
              <a:spcBef>
                <a:spcPts val="575"/>
              </a:spcBef>
            </a:pPr>
            <a:r>
              <a:rPr lang="sr-Latn-RS" sz="1900" dirty="0" smtClean="0"/>
              <a:t>Ima pretpostavljene vrednosti za većinu slotova</a:t>
            </a:r>
            <a:endParaRPr lang="en-US" sz="1900" dirty="0" smtClean="0"/>
          </a:p>
          <a:p>
            <a:pPr eaLnBrk="1" hangingPunct="1">
              <a:spcBef>
                <a:spcPts val="1913"/>
              </a:spcBef>
            </a:pPr>
            <a:r>
              <a:rPr lang="sr-Latn-RS" sz="2100" dirty="0" smtClean="0"/>
              <a:t>Frejmovi su organizovani hijerarhijski</a:t>
            </a:r>
            <a:endParaRPr lang="en-US" sz="2100" dirty="0" smtClean="0"/>
          </a:p>
          <a:p>
            <a:pPr marL="685800" lvl="1" eaLnBrk="1" hangingPunct="1">
              <a:spcBef>
                <a:spcPts val="575"/>
              </a:spcBef>
            </a:pPr>
            <a:r>
              <a:rPr lang="sr-Latn-RS" sz="1900" dirty="0" smtClean="0"/>
              <a:t>Nasleđivanje je dozvoljeno</a:t>
            </a:r>
            <a:endParaRPr lang="en-US" sz="1900" dirty="0" smtClean="0"/>
          </a:p>
          <a:p>
            <a:pPr eaLnBrk="1" hangingPunct="1">
              <a:spcBef>
                <a:spcPts val="1913"/>
              </a:spcBef>
            </a:pPr>
            <a:r>
              <a:rPr lang="sr-Latn-RS" sz="2100" dirty="0" smtClean="0"/>
              <a:t>Znanje se često organizuje po vezama uzroka i efekta</a:t>
            </a:r>
            <a:endParaRPr lang="en-US" sz="2100" dirty="0" smtClean="0"/>
          </a:p>
          <a:p>
            <a:pPr marL="685800" lvl="1" eaLnBrk="1" hangingPunct="1">
              <a:spcBef>
                <a:spcPts val="575"/>
              </a:spcBef>
            </a:pPr>
            <a:r>
              <a:rPr lang="sr-Latn-RS" sz="1900" dirty="0" smtClean="0"/>
              <a:t>Slotovi mogu da sadrže različite stvari</a:t>
            </a:r>
            <a:endParaRPr lang="en-US" sz="1900" dirty="0" smtClean="0"/>
          </a:p>
          <a:p>
            <a:pPr marL="968375" lvl="2" eaLnBrk="1" hangingPunct="1">
              <a:spcBef>
                <a:spcPts val="575"/>
              </a:spcBef>
            </a:pPr>
            <a:r>
              <a:rPr lang="sr-Latn-RS" sz="1700" dirty="0" smtClean="0"/>
              <a:t>pravila</a:t>
            </a:r>
            <a:r>
              <a:rPr lang="en-US" sz="1700" dirty="0" smtClean="0"/>
              <a:t>, </a:t>
            </a:r>
            <a:r>
              <a:rPr lang="sr-Latn-RS" sz="1700" dirty="0" smtClean="0"/>
              <a:t>činjenice</a:t>
            </a:r>
            <a:r>
              <a:rPr lang="en-US" sz="1700" dirty="0" smtClean="0"/>
              <a:t>, </a:t>
            </a:r>
            <a:r>
              <a:rPr lang="sr-Latn-RS" sz="1700" dirty="0" smtClean="0"/>
              <a:t>slike</a:t>
            </a:r>
            <a:r>
              <a:rPr lang="en-US" sz="1700" dirty="0" smtClean="0"/>
              <a:t>, video, </a:t>
            </a:r>
            <a:r>
              <a:rPr lang="sr-Latn-RS" sz="1700" dirty="0" smtClean="0"/>
              <a:t>komentari</a:t>
            </a:r>
            <a:r>
              <a:rPr lang="en-US" sz="1700" dirty="0" smtClean="0"/>
              <a:t>, </a:t>
            </a:r>
            <a:r>
              <a:rPr lang="sr-Latn-RS" sz="1700" dirty="0" smtClean="0"/>
              <a:t>informacije za debagovanje, pitanja, hipoteze, druge frejmove</a:t>
            </a:r>
            <a:endParaRPr lang="en-US" sz="1700" dirty="0" smtClean="0"/>
          </a:p>
          <a:p>
            <a:pPr marL="685800" lvl="1" eaLnBrk="1" hangingPunct="1">
              <a:spcBef>
                <a:spcPts val="575"/>
              </a:spcBef>
            </a:pPr>
            <a:r>
              <a:rPr lang="sr-Latn-RS" sz="1900" dirty="0" smtClean="0"/>
              <a:t>Slotovi mogu da imaju i proceduralne dodatke</a:t>
            </a:r>
            <a:endParaRPr lang="en-US" sz="1900" dirty="0" smtClean="0"/>
          </a:p>
          <a:p>
            <a:pPr marL="968375" lvl="2" eaLnBrk="1" hangingPunct="1">
              <a:spcBef>
                <a:spcPts val="575"/>
              </a:spcBef>
            </a:pPr>
            <a:r>
              <a:rPr lang="sr-Latn-RS" sz="1700" dirty="0" smtClean="0"/>
              <a:t>Procedure koje se pozivaju u specifičnim situacijama u koje je uključen određeni slot</a:t>
            </a:r>
            <a:endParaRPr lang="en-US" sz="1700" dirty="0" smtClean="0"/>
          </a:p>
          <a:p>
            <a:pPr marL="1263650" lvl="3" eaLnBrk="1" hangingPunct="1">
              <a:spcBef>
                <a:spcPts val="575"/>
              </a:spcBef>
            </a:pPr>
            <a:r>
              <a:rPr lang="sr-Latn-RS" sz="1500" dirty="0" smtClean="0"/>
              <a:t>Pri kreiranju, modifikaciji, uklanjanju vrednosti slota</a:t>
            </a:r>
            <a:endParaRPr lang="en-US" sz="1500" dirty="0" smtClean="0"/>
          </a:p>
        </p:txBody>
      </p:sp>
    </p:spTree>
    <p:extLst>
      <p:ext uri="{BB962C8B-B14F-4D97-AF65-F5344CB8AC3E}">
        <p14:creationId xmlns:p14="http://schemas.microsoft.com/office/powerpoint/2010/main" val="4010920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pPr eaLnBrk="1" hangingPunct="1"/>
            <a:r>
              <a:rPr lang="sr-Latn-RS" dirty="0" smtClean="0"/>
              <a:t>Primer jednostavnog frejma</a:t>
            </a:r>
            <a:endParaRPr lang="en-US" dirty="0" smtClean="0"/>
          </a:p>
        </p:txBody>
      </p:sp>
      <p:sp>
        <p:nvSpPr>
          <p:cNvPr id="51202" name="Slide Number Placeholder 3"/>
          <p:cNvSpPr>
            <a:spLocks noGrp="1"/>
          </p:cNvSpPr>
          <p:nvPr>
            <p:ph type="sldNum" sz="quarter" idx="12"/>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582646EA-828D-4EB9-B4D5-B1FF2E6D5EA8}" type="slidenum">
              <a:rPr lang="en-US" sz="900" smtClean="0">
                <a:solidFill>
                  <a:srgbClr val="003399"/>
                </a:solidFill>
                <a:latin typeface="Arial" charset="0"/>
                <a:cs typeface="Arial" charset="0"/>
                <a:sym typeface="Arial" charset="0"/>
              </a:rPr>
              <a:pPr eaLnBrk="1" hangingPunct="1"/>
              <a:t>112</a:t>
            </a:fld>
            <a:endParaRPr lang="en-US" sz="900" smtClean="0">
              <a:solidFill>
                <a:srgbClr val="003399"/>
              </a:solidFill>
              <a:latin typeface="Arial" charset="0"/>
              <a:cs typeface="Arial" charset="0"/>
              <a:sym typeface="Arial" charset="0"/>
            </a:endParaRPr>
          </a:p>
        </p:txBody>
      </p:sp>
      <p:graphicFrame>
        <p:nvGraphicFramePr>
          <p:cNvPr id="51206" name="Group 6"/>
          <p:cNvGraphicFramePr>
            <a:graphicFrameLocks noGrp="1"/>
          </p:cNvGraphicFramePr>
          <p:nvPr/>
        </p:nvGraphicFramePr>
        <p:xfrm>
          <a:off x="1524000" y="1397000"/>
          <a:ext cx="6096000" cy="4064000"/>
        </p:xfrm>
        <a:graphic>
          <a:graphicData uri="http://schemas.openxmlformats.org/drawingml/2006/table">
            <a:tbl>
              <a:tblPr/>
              <a:tblGrid>
                <a:gridCol w="3048000"/>
                <a:gridCol w="3048000"/>
              </a:tblGrid>
              <a:tr h="508000">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Slot Name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Filler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r>
              <a:tr h="508000">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name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Astérix</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r>
              <a:tr h="508000">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height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small</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r>
              <a:tr h="508000">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weight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low</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r>
              <a:tr h="508000">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profession</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warrior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r>
              <a:tr h="508000">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armor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helmet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r>
              <a:tr h="508000">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intelligence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very high</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r>
              <a:tr h="508000">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marital status</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c>
                  <a:txBody>
                    <a:bodyPr/>
                    <a:lstStyle/>
                    <a:p>
                      <a:pPr marL="0" marR="0" lvl="0" indent="0" algn="l" defTabSz="914400" rtl="0" eaLnBrk="1" fontAlgn="base" latinLnBrk="0" hangingPunct="1">
                        <a:lnSpc>
                          <a:spcPct val="100000"/>
                        </a:lnSpc>
                        <a:spcBef>
                          <a:spcPct val="0"/>
                        </a:spcBef>
                        <a:spcAft>
                          <a:spcPct val="0"/>
                        </a:spcAft>
                        <a:buClr>
                          <a:srgbClr val="001F67"/>
                        </a:buClr>
                        <a:buSzPct val="75000"/>
                        <a:buFont typeface="Zapf Dingbats" charset="0"/>
                        <a:buNone/>
                        <a:tabLst>
                          <a:tab pos="914400" algn="l"/>
                        </a:tabLst>
                      </a:pPr>
                      <a:r>
                        <a:rPr kumimoji="0" lang="en-US" sz="1600" b="0" i="0" u="none" strike="noStrike" cap="none" normalizeH="0" baseline="0" smtClean="0">
                          <a:ln>
                            <a:noFill/>
                          </a:ln>
                          <a:solidFill>
                            <a:schemeClr val="tx1"/>
                          </a:solidFill>
                          <a:effectLst/>
                          <a:latin typeface="News Gothic MT" charset="0"/>
                          <a:ea typeface="News Gothic MT" charset="0"/>
                          <a:cs typeface="News Gothic MT" charset="0"/>
                          <a:sym typeface="News Gothic MT" charset="0"/>
                        </a:rPr>
                        <a:t>presumed single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3E3EB"/>
                    </a:solidFill>
                  </a:tcPr>
                </a:tc>
              </a:tr>
            </a:tbl>
          </a:graphicData>
        </a:graphic>
      </p:graphicFrame>
    </p:spTree>
    <p:extLst>
      <p:ext uri="{BB962C8B-B14F-4D97-AF65-F5344CB8AC3E}">
        <p14:creationId xmlns:p14="http://schemas.microsoft.com/office/powerpoint/2010/main" val="2084139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F217AFC0-BC97-4BAA-A5D5-C5489FAEC640}" type="slidenum">
              <a:rPr lang="en-US" sz="900" smtClean="0">
                <a:solidFill>
                  <a:srgbClr val="003399"/>
                </a:solidFill>
                <a:latin typeface="Arial" charset="0"/>
                <a:cs typeface="Arial" charset="0"/>
                <a:sym typeface="Arial" charset="0"/>
              </a:rPr>
              <a:pPr eaLnBrk="1" hangingPunct="1"/>
              <a:t>113</a:t>
            </a:fld>
            <a:endParaRPr lang="en-US" sz="900" smtClean="0">
              <a:solidFill>
                <a:srgbClr val="003399"/>
              </a:solidFill>
              <a:latin typeface="Arial" charset="0"/>
              <a:cs typeface="Arial" charset="0"/>
              <a:sym typeface="Arial" charset="0"/>
            </a:endParaRPr>
          </a:p>
        </p:txBody>
      </p:sp>
      <p:sp>
        <p:nvSpPr>
          <p:cNvPr id="52229" name="Rectangle 5"/>
          <p:cNvSpPr>
            <a:spLocks noGrp="1" noChangeArrowheads="1"/>
          </p:cNvSpPr>
          <p:nvPr>
            <p:ph type="title"/>
          </p:nvPr>
        </p:nvSpPr>
        <p:spPr/>
        <p:txBody>
          <a:bodyPr/>
          <a:lstStyle/>
          <a:p>
            <a:pPr eaLnBrk="1" hangingPunct="1"/>
            <a:r>
              <a:rPr lang="sr-Latn-RS" dirty="0" smtClean="0"/>
              <a:t>Struktura frejma</a:t>
            </a:r>
            <a:endParaRPr lang="en-US" dirty="0" smtClean="0"/>
          </a:p>
        </p:txBody>
      </p:sp>
      <p:sp>
        <p:nvSpPr>
          <p:cNvPr id="52230" name="Rectangle 6"/>
          <p:cNvSpPr>
            <a:spLocks noGrp="1" noChangeArrowheads="1"/>
          </p:cNvSpPr>
          <p:nvPr>
            <p:ph type="body" idx="1"/>
          </p:nvPr>
        </p:nvSpPr>
        <p:spPr/>
        <p:txBody>
          <a:bodyPr>
            <a:normAutofit/>
          </a:bodyPr>
          <a:lstStyle/>
          <a:p>
            <a:pPr eaLnBrk="1" hangingPunct="1">
              <a:spcBef>
                <a:spcPct val="0"/>
              </a:spcBef>
            </a:pPr>
            <a:r>
              <a:rPr lang="sr-Latn-RS" sz="1600" dirty="0" smtClean="0"/>
              <a:t>Dva osnovna elementa</a:t>
            </a:r>
            <a:r>
              <a:rPr lang="en-US" sz="1600" dirty="0" smtClean="0"/>
              <a:t>: slot</a:t>
            </a:r>
            <a:r>
              <a:rPr lang="sr-Latn-RS" sz="1600" dirty="0" smtClean="0"/>
              <a:t>ovi i faceti</a:t>
            </a:r>
            <a:r>
              <a:rPr lang="en-US" sz="1600" dirty="0" smtClean="0"/>
              <a:t> (</a:t>
            </a:r>
            <a:r>
              <a:rPr lang="en-US" sz="1600" dirty="0" err="1" smtClean="0"/>
              <a:t>fil</a:t>
            </a:r>
            <a:r>
              <a:rPr lang="sr-Latn-RS" sz="1600" dirty="0" smtClean="0"/>
              <a:t>eri</a:t>
            </a:r>
            <a:r>
              <a:rPr lang="en-US" sz="1600" dirty="0" smtClean="0"/>
              <a:t>, </a:t>
            </a:r>
            <a:r>
              <a:rPr lang="sr-Latn-RS" sz="1600" dirty="0" smtClean="0"/>
              <a:t>vrednosti</a:t>
            </a:r>
            <a:r>
              <a:rPr lang="en-US" sz="1600" dirty="0" smtClean="0"/>
              <a:t>, </a:t>
            </a:r>
            <a:r>
              <a:rPr lang="sr-Latn-RS" sz="1600" dirty="0" smtClean="0"/>
              <a:t>itd</a:t>
            </a:r>
            <a:r>
              <a:rPr lang="en-US" sz="1600" dirty="0" smtClean="0"/>
              <a:t>.); </a:t>
            </a:r>
          </a:p>
          <a:p>
            <a:pPr eaLnBrk="1" hangingPunct="1">
              <a:spcBef>
                <a:spcPts val="1513"/>
              </a:spcBef>
            </a:pPr>
            <a:r>
              <a:rPr lang="sr-Latn-RS" sz="1600" dirty="0" smtClean="0"/>
              <a:t>Obično imaju predačke i potomačke slotove</a:t>
            </a:r>
            <a:endParaRPr lang="en-US" sz="1600" dirty="0" smtClean="0"/>
          </a:p>
          <a:p>
            <a:pPr marL="685800" lvl="1" eaLnBrk="1" hangingPunct="1">
              <a:spcBef>
                <a:spcPts val="450"/>
              </a:spcBef>
            </a:pPr>
            <a:r>
              <a:rPr lang="sr-Latn-RS" sz="1500" dirty="0" smtClean="0"/>
              <a:t>Korišćene za uspostavljanje hijerarhije nasleđivanja svojstava</a:t>
            </a:r>
            <a:r>
              <a:rPr lang="en-US" sz="1500" dirty="0" smtClean="0"/>
              <a:t/>
            </a:r>
            <a:br>
              <a:rPr lang="en-US" sz="1500" dirty="0" smtClean="0"/>
            </a:br>
            <a:r>
              <a:rPr lang="en-US" sz="1500" dirty="0" smtClean="0"/>
              <a:t>(</a:t>
            </a:r>
            <a:r>
              <a:rPr lang="sr-Latn-RS" sz="1500" dirty="0" smtClean="0"/>
              <a:t>n</a:t>
            </a:r>
            <a:r>
              <a:rPr lang="en-US" sz="1500" dirty="0" smtClean="0"/>
              <a:t>.</a:t>
            </a:r>
            <a:r>
              <a:rPr lang="sr-Latn-RS" sz="1500" dirty="0" smtClean="0"/>
              <a:t>pr</a:t>
            </a:r>
            <a:r>
              <a:rPr lang="en-US" sz="1500" dirty="0" smtClean="0"/>
              <a:t>., specialization-of) </a:t>
            </a:r>
          </a:p>
          <a:p>
            <a:pPr eaLnBrk="1" hangingPunct="1">
              <a:spcBef>
                <a:spcPts val="1513"/>
              </a:spcBef>
            </a:pPr>
            <a:r>
              <a:rPr lang="sr-Latn-RS" sz="1600" dirty="0" smtClean="0"/>
              <a:t>Deskritpivni slotovi</a:t>
            </a:r>
            <a:endParaRPr lang="en-US" sz="1600" dirty="0" smtClean="0"/>
          </a:p>
          <a:p>
            <a:pPr marL="685800" lvl="1" eaLnBrk="1" hangingPunct="1">
              <a:spcBef>
                <a:spcPts val="450"/>
              </a:spcBef>
            </a:pPr>
            <a:r>
              <a:rPr lang="sr-Latn-RS" sz="1500" dirty="0" smtClean="0"/>
              <a:t>Sadrže deklarativne informacije ili podatke</a:t>
            </a:r>
            <a:r>
              <a:rPr lang="en-US" sz="1500" dirty="0" smtClean="0"/>
              <a:t> (</a:t>
            </a:r>
            <a:r>
              <a:rPr lang="sr-Latn-RS" sz="1500" dirty="0" smtClean="0"/>
              <a:t>statičko znanje</a:t>
            </a:r>
            <a:r>
              <a:rPr lang="en-US" sz="1500" dirty="0" smtClean="0"/>
              <a:t>) </a:t>
            </a:r>
          </a:p>
          <a:p>
            <a:pPr eaLnBrk="1" hangingPunct="1">
              <a:spcBef>
                <a:spcPts val="1513"/>
              </a:spcBef>
            </a:pPr>
            <a:r>
              <a:rPr lang="sr-Latn-RS" sz="1600" dirty="0" smtClean="0"/>
              <a:t>Proceduralni dodaci</a:t>
            </a:r>
            <a:endParaRPr lang="en-US" sz="1600" dirty="0" smtClean="0"/>
          </a:p>
          <a:p>
            <a:pPr marL="685800" lvl="1" eaLnBrk="1" hangingPunct="1">
              <a:spcBef>
                <a:spcPts val="450"/>
              </a:spcBef>
            </a:pPr>
            <a:r>
              <a:rPr lang="sr-Latn-RS" sz="1500" dirty="0" smtClean="0"/>
              <a:t>Sadrže funkcije koje mogu da usmeravaju proces rezonovanje </a:t>
            </a:r>
            <a:r>
              <a:rPr lang="en-US" sz="1500" dirty="0" smtClean="0"/>
              <a:t>(d</a:t>
            </a:r>
            <a:r>
              <a:rPr lang="sr-Latn-RS" sz="1500" dirty="0" smtClean="0"/>
              <a:t>inamičko znanje</a:t>
            </a:r>
            <a:r>
              <a:rPr lang="en-US" sz="1500" dirty="0" smtClean="0"/>
              <a:t>) </a:t>
            </a:r>
            <a:br>
              <a:rPr lang="en-US" sz="1500" dirty="0" smtClean="0"/>
            </a:br>
            <a:r>
              <a:rPr lang="en-US" sz="1500" dirty="0" smtClean="0"/>
              <a:t>(</a:t>
            </a:r>
            <a:r>
              <a:rPr lang="sr-Latn-RS" sz="1500" dirty="0" smtClean="0"/>
              <a:t>n</a:t>
            </a:r>
            <a:r>
              <a:rPr lang="en-US" sz="1500" dirty="0" smtClean="0"/>
              <a:t>.</a:t>
            </a:r>
            <a:r>
              <a:rPr lang="sr-Latn-RS" sz="1500" dirty="0" smtClean="0"/>
              <a:t>pr</a:t>
            </a:r>
            <a:r>
              <a:rPr lang="en-US" sz="1500" dirty="0" smtClean="0"/>
              <a:t>., „</a:t>
            </a:r>
            <a:r>
              <a:rPr lang="sr-Latn-RS" sz="1500" dirty="0" smtClean="0"/>
              <a:t>aktiviraj odrešeno pravilo ako vrednost pređe neki nivo</a:t>
            </a:r>
            <a:r>
              <a:rPr lang="en-US" sz="1500" dirty="0" smtClean="0"/>
              <a:t>") </a:t>
            </a:r>
          </a:p>
          <a:p>
            <a:pPr eaLnBrk="1" hangingPunct="1">
              <a:spcBef>
                <a:spcPts val="1513"/>
              </a:spcBef>
            </a:pPr>
            <a:r>
              <a:rPr lang="sr-Latn-RS" sz="1600" dirty="0" smtClean="0"/>
              <a:t>Vođeni podacima, vođeni događajima</a:t>
            </a:r>
            <a:r>
              <a:rPr lang="en-US" sz="1600" dirty="0" smtClean="0"/>
              <a:t> ( bottom-up </a:t>
            </a:r>
            <a:r>
              <a:rPr lang="sr-Latn-RS" sz="1600" dirty="0" smtClean="0"/>
              <a:t>rezonovanje</a:t>
            </a:r>
            <a:r>
              <a:rPr lang="en-US" sz="1600" dirty="0" smtClean="0"/>
              <a:t>) </a:t>
            </a:r>
          </a:p>
          <a:p>
            <a:pPr eaLnBrk="1" hangingPunct="1">
              <a:spcBef>
                <a:spcPts val="1513"/>
              </a:spcBef>
            </a:pPr>
            <a:r>
              <a:rPr lang="sr-Latn-RS" sz="1600" dirty="0" smtClean="0"/>
              <a:t>Viđeni očekivanjima ili</a:t>
            </a:r>
            <a:r>
              <a:rPr lang="en-US" sz="1600" dirty="0" smtClean="0"/>
              <a:t> top-down </a:t>
            </a:r>
            <a:r>
              <a:rPr lang="sr-Latn-RS" sz="1600" dirty="0" smtClean="0"/>
              <a:t>rezonovanje</a:t>
            </a:r>
            <a:r>
              <a:rPr lang="en-US" sz="1600" dirty="0" smtClean="0"/>
              <a:t> </a:t>
            </a:r>
          </a:p>
          <a:p>
            <a:pPr eaLnBrk="1" hangingPunct="1">
              <a:spcBef>
                <a:spcPts val="1513"/>
              </a:spcBef>
            </a:pPr>
            <a:r>
              <a:rPr lang="sr-Latn-RS" sz="1600" dirty="0" smtClean="0"/>
              <a:t>Pokazivači na povezane frejmove/skriptove – mogu se koristiti za transfer upravljanja na pogodniji frejm</a:t>
            </a:r>
            <a:endParaRPr lang="en-US" sz="1600" dirty="0" smtClean="0"/>
          </a:p>
        </p:txBody>
      </p:sp>
      <p:sp>
        <p:nvSpPr>
          <p:cNvPr id="52231" name="Rectangle 7"/>
          <p:cNvSpPr>
            <a:spLocks/>
          </p:cNvSpPr>
          <p:nvPr/>
        </p:nvSpPr>
        <p:spPr bwMode="auto">
          <a:xfrm>
            <a:off x="3179763" y="6553200"/>
            <a:ext cx="14636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hlinkClick r:id="rId2" action="ppaction://hlinksldjump"/>
              </a:rPr>
              <a:t>[Rogers 1999]</a:t>
            </a:r>
            <a:endParaRPr lang="en-US" sz="1600">
              <a:solidFill>
                <a:schemeClr val="tx1"/>
              </a:solidFill>
              <a:latin typeface="News Gothic MT" charset="0"/>
              <a:ea typeface="News Gothic MT" charset="0"/>
              <a:cs typeface="News Gothic MT" charset="0"/>
              <a:sym typeface="News Gothic MT" charset="0"/>
            </a:endParaRPr>
          </a:p>
        </p:txBody>
      </p:sp>
    </p:spTree>
    <p:extLst>
      <p:ext uri="{BB962C8B-B14F-4D97-AF65-F5344CB8AC3E}">
        <p14:creationId xmlns:p14="http://schemas.microsoft.com/office/powerpoint/2010/main" val="4085564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9932CCDC-4BAD-4F83-9427-653B59485EBA}" type="slidenum">
              <a:rPr lang="en-US" sz="900" smtClean="0">
                <a:solidFill>
                  <a:srgbClr val="003399"/>
                </a:solidFill>
                <a:latin typeface="Arial" charset="0"/>
                <a:cs typeface="Arial" charset="0"/>
                <a:sym typeface="Arial" charset="0"/>
              </a:rPr>
              <a:pPr eaLnBrk="1" hangingPunct="1"/>
              <a:t>114</a:t>
            </a:fld>
            <a:endParaRPr lang="en-US" sz="900" smtClean="0">
              <a:solidFill>
                <a:srgbClr val="003399"/>
              </a:solidFill>
              <a:latin typeface="Arial" charset="0"/>
              <a:cs typeface="Arial" charset="0"/>
              <a:sym typeface="Arial" charset="0"/>
            </a:endParaRPr>
          </a:p>
        </p:txBody>
      </p:sp>
      <p:sp>
        <p:nvSpPr>
          <p:cNvPr id="53253" name="Rectangle 5"/>
          <p:cNvSpPr>
            <a:spLocks noGrp="1" noChangeArrowheads="1"/>
          </p:cNvSpPr>
          <p:nvPr>
            <p:ph type="title"/>
          </p:nvPr>
        </p:nvSpPr>
        <p:spPr/>
        <p:txBody>
          <a:bodyPr/>
          <a:lstStyle/>
          <a:p>
            <a:pPr eaLnBrk="1" hangingPunct="1"/>
            <a:r>
              <a:rPr lang="en-US" dirty="0" smtClean="0"/>
              <a:t>Slot</a:t>
            </a:r>
            <a:r>
              <a:rPr lang="sr-Latn-RS" dirty="0" smtClean="0"/>
              <a:t>ovi</a:t>
            </a:r>
            <a:endParaRPr lang="en-US" dirty="0" smtClean="0"/>
          </a:p>
        </p:txBody>
      </p:sp>
      <p:sp>
        <p:nvSpPr>
          <p:cNvPr id="53254" name="Rectangle 6"/>
          <p:cNvSpPr>
            <a:spLocks noGrp="1" noChangeArrowheads="1"/>
          </p:cNvSpPr>
          <p:nvPr>
            <p:ph type="body" idx="1"/>
          </p:nvPr>
        </p:nvSpPr>
        <p:spPr/>
        <p:txBody>
          <a:bodyPr>
            <a:normAutofit/>
          </a:bodyPr>
          <a:lstStyle/>
          <a:p>
            <a:pPr eaLnBrk="1" hangingPunct="1">
              <a:spcBef>
                <a:spcPct val="0"/>
              </a:spcBef>
            </a:pPr>
            <a:r>
              <a:rPr lang="sr-Latn-RS" sz="1700" dirty="0" smtClean="0"/>
              <a:t>Svaki slot sadrži jedan ili više faceta</a:t>
            </a:r>
            <a:endParaRPr lang="en-US" sz="1700" dirty="0" smtClean="0"/>
          </a:p>
          <a:p>
            <a:pPr eaLnBrk="1" hangingPunct="1">
              <a:spcBef>
                <a:spcPts val="1600"/>
              </a:spcBef>
            </a:pPr>
            <a:r>
              <a:rPr lang="sr-Latn-RS" sz="1700" dirty="0" smtClean="0"/>
              <a:t>Facet može da bude sledećeg oblika</a:t>
            </a:r>
            <a:r>
              <a:rPr lang="en-US" sz="1700" dirty="0" smtClean="0"/>
              <a:t>: </a:t>
            </a:r>
          </a:p>
          <a:p>
            <a:pPr marL="685800" lvl="1" eaLnBrk="1" hangingPunct="1">
              <a:spcBef>
                <a:spcPts val="475"/>
              </a:spcBef>
            </a:pPr>
            <a:r>
              <a:rPr lang="sr-Latn-RS" sz="1600" dirty="0" smtClean="0"/>
              <a:t>Vrednosti (</a:t>
            </a:r>
            <a:r>
              <a:rPr lang="en-US" sz="1600" dirty="0" smtClean="0"/>
              <a:t>values</a:t>
            </a:r>
            <a:r>
              <a:rPr lang="sr-Latn-RS" sz="1600" dirty="0" smtClean="0"/>
              <a:t>)</a:t>
            </a:r>
            <a:r>
              <a:rPr lang="en-US" sz="1600" dirty="0" smtClean="0"/>
              <a:t> </a:t>
            </a:r>
          </a:p>
          <a:p>
            <a:pPr marL="685800" lvl="1" eaLnBrk="1" hangingPunct="1">
              <a:spcBef>
                <a:spcPts val="475"/>
              </a:spcBef>
            </a:pPr>
            <a:r>
              <a:rPr lang="sr-Latn-RS" sz="1600" dirty="0" smtClean="0"/>
              <a:t>Pretpostavljen (</a:t>
            </a:r>
            <a:r>
              <a:rPr lang="en-US" sz="1600" dirty="0" smtClean="0"/>
              <a:t>default</a:t>
            </a:r>
            <a:r>
              <a:rPr lang="sr-Latn-RS" sz="1600" dirty="0" smtClean="0"/>
              <a:t>)</a:t>
            </a:r>
            <a:endParaRPr lang="en-US" sz="1600" dirty="0" smtClean="0"/>
          </a:p>
          <a:p>
            <a:pPr marL="968375" lvl="2" eaLnBrk="1" hangingPunct="1">
              <a:spcBef>
                <a:spcPts val="475"/>
              </a:spcBef>
            </a:pPr>
            <a:r>
              <a:rPr lang="sr-Latn-RS" sz="1400" dirty="0" smtClean="0"/>
              <a:t>Koristi se ako nije zadata druga vrednost</a:t>
            </a:r>
            <a:r>
              <a:rPr lang="en-US" sz="1400" dirty="0" smtClean="0"/>
              <a:t> </a:t>
            </a:r>
          </a:p>
          <a:p>
            <a:pPr marL="685800" lvl="1" eaLnBrk="1" hangingPunct="1">
              <a:spcBef>
                <a:spcPts val="475"/>
              </a:spcBef>
            </a:pPr>
            <a:r>
              <a:rPr lang="sr-Latn-RS" sz="1600" dirty="0" smtClean="0"/>
              <a:t>Opseg (</a:t>
            </a:r>
            <a:r>
              <a:rPr lang="en-US" sz="1600" dirty="0" smtClean="0"/>
              <a:t>range</a:t>
            </a:r>
            <a:r>
              <a:rPr lang="sr-Latn-RS" sz="1600" dirty="0" smtClean="0"/>
              <a:t>)</a:t>
            </a:r>
            <a:endParaRPr lang="en-US" sz="1600" dirty="0" smtClean="0"/>
          </a:p>
          <a:p>
            <a:pPr marL="968375" lvl="2" eaLnBrk="1" hangingPunct="1">
              <a:spcBef>
                <a:spcPts val="475"/>
              </a:spcBef>
            </a:pPr>
            <a:r>
              <a:rPr lang="sr-Latn-RS" sz="1400" dirty="0" smtClean="0"/>
              <a:t>Koja vrsta informacija može da se pojavi u slotu</a:t>
            </a:r>
            <a:endParaRPr lang="en-US" sz="1400" dirty="0" smtClean="0"/>
          </a:p>
          <a:p>
            <a:pPr marL="685800" lvl="1" eaLnBrk="1" hangingPunct="1">
              <a:spcBef>
                <a:spcPts val="475"/>
              </a:spcBef>
            </a:pPr>
            <a:r>
              <a:rPr lang="en-US" sz="1600" dirty="0" smtClean="0"/>
              <a:t>if-added</a:t>
            </a:r>
          </a:p>
          <a:p>
            <a:pPr marL="968375" lvl="2" eaLnBrk="1" hangingPunct="1">
              <a:spcBef>
                <a:spcPts val="475"/>
              </a:spcBef>
            </a:pPr>
            <a:r>
              <a:rPr lang="sr-Latn-RS" sz="1400" dirty="0" smtClean="0"/>
              <a:t>Proceduralni dodatak koji specificira akciju koja će biti preduzeta ako se vrednost slota doda ili modifikuje</a:t>
            </a:r>
            <a:r>
              <a:rPr lang="en-US" sz="1400" dirty="0" smtClean="0"/>
              <a:t> (data-driven, event-driven</a:t>
            </a:r>
            <a:r>
              <a:rPr lang="sr-Latn-RS" sz="1400" dirty="0" smtClean="0"/>
              <a:t>,</a:t>
            </a:r>
            <a:r>
              <a:rPr lang="en-US" sz="1400" dirty="0" smtClean="0"/>
              <a:t> bottom-up </a:t>
            </a:r>
            <a:r>
              <a:rPr lang="sr-Latn-RS" sz="1400" dirty="0" smtClean="0"/>
              <a:t>rezonovanje</a:t>
            </a:r>
            <a:r>
              <a:rPr lang="en-US" sz="1400" dirty="0" smtClean="0"/>
              <a:t>) </a:t>
            </a:r>
          </a:p>
          <a:p>
            <a:pPr marL="685800" lvl="1" eaLnBrk="1" hangingPunct="1">
              <a:spcBef>
                <a:spcPts val="475"/>
              </a:spcBef>
            </a:pPr>
            <a:r>
              <a:rPr lang="en-US" sz="1600" dirty="0" smtClean="0"/>
              <a:t>if-needed</a:t>
            </a:r>
          </a:p>
          <a:p>
            <a:pPr marL="968375" lvl="2">
              <a:spcBef>
                <a:spcPts val="475"/>
              </a:spcBef>
            </a:pPr>
            <a:r>
              <a:rPr lang="sr-Latn-RS" sz="1400" dirty="0"/>
              <a:t>Proceduralni dodatak koji </a:t>
            </a:r>
            <a:r>
              <a:rPr lang="sr-Latn-RS" sz="1400" dirty="0" smtClean="0"/>
              <a:t>aktivira proceduru koja spolja pribavlja informacije koje slot nema </a:t>
            </a:r>
            <a:r>
              <a:rPr lang="en-US" sz="1400" dirty="0" smtClean="0"/>
              <a:t>(expectation-driven; top-down </a:t>
            </a:r>
            <a:r>
              <a:rPr lang="sr-Latn-RS" sz="1400" dirty="0" smtClean="0"/>
              <a:t>rezonovanje</a:t>
            </a:r>
            <a:r>
              <a:rPr lang="en-US" sz="1400" dirty="0" smtClean="0"/>
              <a:t>) </a:t>
            </a:r>
          </a:p>
          <a:p>
            <a:pPr marL="685800" lvl="1" eaLnBrk="1" hangingPunct="1">
              <a:spcBef>
                <a:spcPts val="475"/>
              </a:spcBef>
            </a:pPr>
            <a:r>
              <a:rPr lang="sr-Latn-RS" sz="1600" dirty="0" smtClean="0"/>
              <a:t>Ostalo</a:t>
            </a:r>
            <a:endParaRPr lang="en-US" sz="1600" dirty="0" smtClean="0"/>
          </a:p>
          <a:p>
            <a:pPr marL="968375" lvl="2" eaLnBrk="1" hangingPunct="1">
              <a:spcBef>
                <a:spcPts val="475"/>
              </a:spcBef>
            </a:pPr>
            <a:r>
              <a:rPr lang="sr-Latn-RS" sz="1400" dirty="0" smtClean="0"/>
              <a:t>Može da sadrži frejmove, pravila, semantičke mreže ili druge tipove zananja.</a:t>
            </a:r>
            <a:endParaRPr lang="en-US" sz="1400" dirty="0" smtClean="0"/>
          </a:p>
        </p:txBody>
      </p:sp>
      <p:sp>
        <p:nvSpPr>
          <p:cNvPr id="53255" name="Rectangle 7"/>
          <p:cNvSpPr>
            <a:spLocks/>
          </p:cNvSpPr>
          <p:nvPr/>
        </p:nvSpPr>
        <p:spPr bwMode="auto">
          <a:xfrm>
            <a:off x="3179763" y="6553200"/>
            <a:ext cx="14636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hlinkClick r:id="rId2" action="ppaction://hlinksldjump"/>
              </a:rPr>
              <a:t>[Rogers 1999]</a:t>
            </a:r>
            <a:endParaRPr lang="en-US" sz="1600">
              <a:solidFill>
                <a:schemeClr val="tx1"/>
              </a:solidFill>
              <a:latin typeface="News Gothic MT" charset="0"/>
              <a:ea typeface="News Gothic MT" charset="0"/>
              <a:cs typeface="News Gothic MT" charset="0"/>
              <a:sym typeface="News Gothic MT" charset="0"/>
            </a:endParaRPr>
          </a:p>
        </p:txBody>
      </p:sp>
    </p:spTree>
    <p:extLst>
      <p:ext uri="{BB962C8B-B14F-4D97-AF65-F5344CB8AC3E}">
        <p14:creationId xmlns:p14="http://schemas.microsoft.com/office/powerpoint/2010/main" val="220936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A3179AC8-B818-46CF-8B5A-5EC81BFF55B5}" type="slidenum">
              <a:rPr lang="en-US" sz="900" smtClean="0">
                <a:solidFill>
                  <a:srgbClr val="003399"/>
                </a:solidFill>
                <a:latin typeface="Arial" charset="0"/>
                <a:cs typeface="Arial" charset="0"/>
                <a:sym typeface="Arial" charset="0"/>
              </a:rPr>
              <a:pPr eaLnBrk="1" hangingPunct="1"/>
              <a:t>115</a:t>
            </a:fld>
            <a:endParaRPr lang="en-US" sz="900" smtClean="0">
              <a:solidFill>
                <a:srgbClr val="003399"/>
              </a:solidFill>
              <a:latin typeface="Arial" charset="0"/>
              <a:cs typeface="Arial" charset="0"/>
              <a:sym typeface="Arial" charset="0"/>
            </a:endParaRPr>
          </a:p>
        </p:txBody>
      </p:sp>
      <p:sp>
        <p:nvSpPr>
          <p:cNvPr id="54277" name="Rectangle 5"/>
          <p:cNvSpPr>
            <a:spLocks noGrp="1" noChangeArrowheads="1"/>
          </p:cNvSpPr>
          <p:nvPr>
            <p:ph type="title"/>
          </p:nvPr>
        </p:nvSpPr>
        <p:spPr/>
        <p:txBody>
          <a:bodyPr/>
          <a:lstStyle/>
          <a:p>
            <a:pPr eaLnBrk="1" hangingPunct="1"/>
            <a:r>
              <a:rPr lang="sr-Latn-RS" dirty="0" smtClean="0"/>
              <a:t>Korišćenje frejmova</a:t>
            </a:r>
            <a:endParaRPr lang="en-US" dirty="0" smtClean="0"/>
          </a:p>
        </p:txBody>
      </p:sp>
      <p:sp>
        <p:nvSpPr>
          <p:cNvPr id="54278" name="Rectangle 6"/>
          <p:cNvSpPr>
            <a:spLocks noGrp="1" noChangeArrowheads="1"/>
          </p:cNvSpPr>
          <p:nvPr>
            <p:ph type="body" idx="1"/>
          </p:nvPr>
        </p:nvSpPr>
        <p:spPr/>
        <p:txBody>
          <a:bodyPr>
            <a:normAutofit/>
          </a:bodyPr>
          <a:lstStyle/>
          <a:p>
            <a:pPr eaLnBrk="1" hangingPunct="1"/>
            <a:r>
              <a:rPr lang="sr-Latn-RS" dirty="0" smtClean="0"/>
              <a:t>Slotovi se popunjavaju u frejmu</a:t>
            </a:r>
            <a:endParaRPr lang="en-US" dirty="0" smtClean="0"/>
          </a:p>
          <a:p>
            <a:pPr marL="685800" lvl="1" eaLnBrk="1" hangingPunct="1"/>
            <a:r>
              <a:rPr lang="sr-Latn-RS" dirty="0" smtClean="0"/>
              <a:t>Vrednost se može direktno naslediti</a:t>
            </a:r>
            <a:endParaRPr lang="en-US" dirty="0" smtClean="0"/>
          </a:p>
          <a:p>
            <a:pPr marL="685800" lvl="1" eaLnBrk="1" hangingPunct="1"/>
            <a:r>
              <a:rPr lang="sr-Latn-RS" dirty="0" smtClean="0"/>
              <a:t>Može se uzeti pretpostavljena vrednost</a:t>
            </a:r>
            <a:endParaRPr lang="en-US" dirty="0" smtClean="0"/>
          </a:p>
          <a:p>
            <a:pPr marL="1085850" lvl="2"/>
            <a:r>
              <a:rPr lang="sr-Latn-RS" dirty="0" smtClean="0"/>
              <a:t>Ovo su relativno jeftine stvari</a:t>
            </a:r>
            <a:endParaRPr lang="en-US" dirty="0" smtClean="0"/>
          </a:p>
          <a:p>
            <a:pPr marL="685800" lvl="1" eaLnBrk="1" hangingPunct="1"/>
            <a:r>
              <a:rPr lang="sr-Latn-RS" dirty="0" smtClean="0"/>
              <a:t>Informacija se može izvesti pridruženom procedurom</a:t>
            </a:r>
            <a:r>
              <a:rPr lang="en-US" dirty="0" smtClean="0"/>
              <a:t> (</a:t>
            </a:r>
            <a:r>
              <a:rPr lang="sr-Latn-RS" dirty="0" smtClean="0"/>
              <a:t>ili metodama</a:t>
            </a:r>
            <a:r>
              <a:rPr lang="en-US" dirty="0" smtClean="0"/>
              <a:t>) </a:t>
            </a:r>
            <a:r>
              <a:rPr lang="sr-Latn-RS" dirty="0" smtClean="0"/>
              <a:t>koje koristew prednost ttekućeg konteksta</a:t>
            </a:r>
            <a:r>
              <a:rPr lang="en-US" dirty="0" smtClean="0"/>
              <a:t> (slot-</a:t>
            </a:r>
            <a:r>
              <a:rPr lang="en-US" dirty="0" err="1" smtClean="0"/>
              <a:t>specifi</a:t>
            </a:r>
            <a:r>
              <a:rPr lang="sr-Latn-RS" dirty="0" smtClean="0"/>
              <a:t>čna heuristika</a:t>
            </a:r>
            <a:r>
              <a:rPr lang="en-US" dirty="0" smtClean="0"/>
              <a:t>) </a:t>
            </a:r>
          </a:p>
          <a:p>
            <a:pPr marL="685800" lvl="1" eaLnBrk="1" hangingPunct="1"/>
            <a:r>
              <a:rPr lang="sr-Latn-RS" dirty="0" smtClean="0"/>
              <a:t>Popunjavanje slota takođe potvrđuje da je frejm ili skript podesan za tu određenu situaciju</a:t>
            </a:r>
            <a:endParaRPr lang="en-US" dirty="0" smtClean="0"/>
          </a:p>
        </p:txBody>
      </p:sp>
      <p:sp>
        <p:nvSpPr>
          <p:cNvPr id="54279" name="Rectangle 7"/>
          <p:cNvSpPr>
            <a:spLocks/>
          </p:cNvSpPr>
          <p:nvPr/>
        </p:nvSpPr>
        <p:spPr bwMode="auto">
          <a:xfrm>
            <a:off x="3276600" y="6068257"/>
            <a:ext cx="14636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a:solidFill>
                  <a:schemeClr val="tx1"/>
                </a:solidFill>
                <a:latin typeface="News Gothic MT" charset="0"/>
                <a:ea typeface="News Gothic MT" charset="0"/>
                <a:cs typeface="News Gothic MT" charset="0"/>
                <a:sym typeface="News Gothic MT" charset="0"/>
                <a:hlinkClick r:id="rId2" action="ppaction://hlinksldjump"/>
              </a:rPr>
              <a:t>[Rogers 1999]</a:t>
            </a:r>
            <a:endParaRPr lang="en-US" sz="1600" dirty="0">
              <a:solidFill>
                <a:schemeClr val="tx1"/>
              </a:solidFill>
              <a:latin typeface="News Gothic MT" charset="0"/>
              <a:ea typeface="News Gothic MT" charset="0"/>
              <a:cs typeface="News Gothic MT" charset="0"/>
              <a:sym typeface="News Gothic MT" charset="0"/>
            </a:endParaRPr>
          </a:p>
        </p:txBody>
      </p:sp>
    </p:spTree>
    <p:extLst>
      <p:ext uri="{BB962C8B-B14F-4D97-AF65-F5344CB8AC3E}">
        <p14:creationId xmlns:p14="http://schemas.microsoft.com/office/powerpoint/2010/main" val="3630219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03C12F90-EB2E-44D4-9DE1-0DCF18CD786B}" type="slidenum">
              <a:rPr lang="en-US" sz="900" smtClean="0">
                <a:solidFill>
                  <a:srgbClr val="003399"/>
                </a:solidFill>
                <a:latin typeface="Arial" charset="0"/>
                <a:cs typeface="Arial" charset="0"/>
                <a:sym typeface="Arial" charset="0"/>
              </a:rPr>
              <a:pPr eaLnBrk="1" hangingPunct="1"/>
              <a:t>116</a:t>
            </a:fld>
            <a:endParaRPr lang="en-US" sz="900" smtClean="0">
              <a:solidFill>
                <a:srgbClr val="003399"/>
              </a:solidFill>
              <a:latin typeface="Arial" charset="0"/>
              <a:cs typeface="Arial" charset="0"/>
              <a:sym typeface="Arial" charset="0"/>
            </a:endParaRPr>
          </a:p>
        </p:txBody>
      </p:sp>
      <p:sp>
        <p:nvSpPr>
          <p:cNvPr id="55301" name="Rectangle 5"/>
          <p:cNvSpPr>
            <a:spLocks noGrp="1" noChangeArrowheads="1"/>
          </p:cNvSpPr>
          <p:nvPr>
            <p:ph type="title"/>
          </p:nvPr>
        </p:nvSpPr>
        <p:spPr/>
        <p:txBody>
          <a:bodyPr/>
          <a:lstStyle/>
          <a:p>
            <a:pPr eaLnBrk="1" hangingPunct="1"/>
            <a:r>
              <a:rPr lang="sr-Latn-RS" dirty="0" smtClean="0"/>
              <a:t>Primer </a:t>
            </a:r>
            <a:r>
              <a:rPr lang="en-US" dirty="0" smtClean="0"/>
              <a:t>Restaurant Frame</a:t>
            </a:r>
          </a:p>
        </p:txBody>
      </p:sp>
      <p:sp>
        <p:nvSpPr>
          <p:cNvPr id="55302" name="Rectangle 6"/>
          <p:cNvSpPr>
            <a:spLocks noGrp="1" noChangeArrowheads="1"/>
          </p:cNvSpPr>
          <p:nvPr>
            <p:ph type="body" idx="1"/>
          </p:nvPr>
        </p:nvSpPr>
        <p:spPr/>
        <p:txBody>
          <a:bodyPr/>
          <a:lstStyle/>
          <a:p>
            <a:pPr eaLnBrk="1" hangingPunct="1"/>
            <a:r>
              <a:rPr lang="sr-Latn-RS" dirty="0" smtClean="0"/>
              <a:t>Generički šablon za restorane</a:t>
            </a:r>
            <a:endParaRPr lang="en-US" dirty="0" smtClean="0"/>
          </a:p>
          <a:p>
            <a:pPr marL="685800" lvl="1" eaLnBrk="1" hangingPunct="1"/>
            <a:r>
              <a:rPr lang="sr-Latn-RS" dirty="0" smtClean="0"/>
              <a:t>Različiti tipovi</a:t>
            </a:r>
            <a:endParaRPr lang="en-US" dirty="0" smtClean="0"/>
          </a:p>
          <a:p>
            <a:pPr marL="685800" lvl="1" eaLnBrk="1" hangingPunct="1"/>
            <a:r>
              <a:rPr lang="sr-Latn-RS" dirty="0" smtClean="0"/>
              <a:t>Različite vrednosti</a:t>
            </a:r>
            <a:endParaRPr lang="en-US" dirty="0" smtClean="0"/>
          </a:p>
          <a:p>
            <a:pPr eaLnBrk="1" hangingPunct="1"/>
            <a:r>
              <a:rPr lang="sr-Latn-RS" dirty="0" smtClean="0"/>
              <a:t>Skript za tipične sekvence aktivnosti u restoranu</a:t>
            </a:r>
            <a:endParaRPr lang="en-US" dirty="0" smtClean="0"/>
          </a:p>
        </p:txBody>
      </p:sp>
    </p:spTree>
    <p:extLst>
      <p:ext uri="{BB962C8B-B14F-4D97-AF65-F5344CB8AC3E}">
        <p14:creationId xmlns:p14="http://schemas.microsoft.com/office/powerpoint/2010/main" val="3907615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p:cNvSpPr>
          <p:nvPr/>
        </p:nvSpPr>
        <p:spPr bwMode="auto">
          <a:xfrm>
            <a:off x="6021388" y="6553200"/>
            <a:ext cx="29845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6" bIns="0"/>
          <a:lstStyle/>
          <a:p>
            <a:pPr marL="38100" algn="r"/>
            <a:r>
              <a:rPr lang="en-US" sz="1400" b="1">
                <a:solidFill>
                  <a:schemeClr val="tx1"/>
                </a:solidFill>
                <a:latin typeface="Arial" charset="0"/>
                <a:cs typeface="Arial" charset="0"/>
                <a:sym typeface="Arial" charset="0"/>
              </a:rPr>
              <a:t>Knowledge Representation  </a:t>
            </a:r>
          </a:p>
        </p:txBody>
      </p:sp>
      <p:sp>
        <p:nvSpPr>
          <p:cNvPr id="2" name="Rectangle 3"/>
          <p:cNvSpPr>
            <a:spLocks noGrp="1" noChangeArrowheads="1"/>
          </p:cNvSpPr>
          <p:nvPr>
            <p:ph type="title"/>
          </p:nvPr>
        </p:nvSpPr>
        <p:spPr>
          <a:xfrm>
            <a:off x="228600" y="338138"/>
            <a:ext cx="8610600" cy="804862"/>
          </a:xfrm>
        </p:spPr>
        <p:txBody>
          <a:bodyPr rIns="130174"/>
          <a:lstStyle/>
          <a:p>
            <a:pPr indent="0" eaLnBrk="1" hangingPunct="1">
              <a:defRPr/>
            </a:pPr>
            <a:r>
              <a:rPr lang="en-US" dirty="0" smtClean="0"/>
              <a:t>Restaurant </a:t>
            </a:r>
            <a:r>
              <a:rPr lang="sr-Latn-RS" dirty="0" smtClean="0"/>
              <a:t>skript</a:t>
            </a:r>
            <a:endParaRPr lang="en-US" dirty="0" smtClean="0"/>
          </a:p>
        </p:txBody>
      </p:sp>
      <p:sp>
        <p:nvSpPr>
          <p:cNvPr id="57349" name="Rectangle 4"/>
          <p:cNvSpPr>
            <a:spLocks noGrp="1" noChangeArrowheads="1"/>
          </p:cNvSpPr>
          <p:nvPr>
            <p:ph type="body" idx="1"/>
          </p:nvPr>
        </p:nvSpPr>
        <p:spPr>
          <a:xfrm>
            <a:off x="0" y="1143000"/>
            <a:ext cx="8839200" cy="5334000"/>
          </a:xfrm>
          <a:solidFill>
            <a:srgbClr val="FFE957"/>
          </a:solidFill>
        </p:spPr>
        <p:txBody>
          <a:bodyPr rIns="130174"/>
          <a:lstStyle/>
          <a:p>
            <a:pPr eaLnBrk="1" hangingPunct="1">
              <a:spcBef>
                <a:spcPct val="0"/>
              </a:spcBef>
              <a:buFont typeface="Wingdings" charset="2"/>
              <a:buNone/>
            </a:pPr>
            <a:r>
              <a:rPr lang="en-US" sz="1400" b="1" smtClean="0">
                <a:solidFill>
                  <a:srgbClr val="000000"/>
                </a:solidFill>
                <a:latin typeface="Lucida Grande" charset="0"/>
                <a:ea typeface="Lucida Grande" charset="0"/>
                <a:cs typeface="Lucida Grande" charset="0"/>
                <a:sym typeface="Lucida Grande" charset="0"/>
              </a:rPr>
              <a:t>EAT-AT-RESTAURANT Script</a:t>
            </a:r>
            <a:endParaRPr lang="en-US" sz="1400" b="1" smtClean="0">
              <a:solidFill>
                <a:srgbClr val="000000"/>
              </a:solidFill>
              <a:latin typeface="Lucida Grande" charset="0"/>
              <a:ea typeface="ヒラギノ角ゴ ProN W6" charset="0"/>
              <a:cs typeface="ヒラギノ角ゴ ProN W6" charset="0"/>
              <a:sym typeface="Lucida Grande" charset="0"/>
            </a:endParaRPr>
          </a:p>
          <a:p>
            <a:pPr eaLnBrk="1" hangingPunct="1">
              <a:spcBef>
                <a:spcPts val="550"/>
              </a:spcBef>
              <a:buFont typeface="Wingdings" charset="2"/>
              <a:buNone/>
            </a:pP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b="1" smtClean="0">
                <a:solidFill>
                  <a:srgbClr val="000000"/>
                </a:solidFill>
                <a:latin typeface="Lucida Grande" charset="0"/>
                <a:ea typeface="Lucida Grande" charset="0"/>
                <a:cs typeface="Lucida Grande" charset="0"/>
                <a:sym typeface="Lucida Grande" charset="0"/>
              </a:rPr>
              <a:t>Props</a:t>
            </a:r>
            <a:r>
              <a:rPr lang="en-US" sz="1400" smtClean="0">
                <a:solidFill>
                  <a:srgbClr val="000000"/>
                </a:solidFill>
                <a:latin typeface="Lucida Grande" charset="0"/>
                <a:ea typeface="Lucida Grande" charset="0"/>
                <a:cs typeface="Lucida Grande" charset="0"/>
                <a:sym typeface="Lucida Grande" charset="0"/>
              </a:rPr>
              <a:t>:                           (Restaurant, Money, Food, Menu, Tables, Chairs)</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b="1" smtClean="0">
                <a:solidFill>
                  <a:srgbClr val="000000"/>
                </a:solidFill>
                <a:latin typeface="Lucida Grande" charset="0"/>
                <a:ea typeface="Lucida Grande" charset="0"/>
                <a:cs typeface="Lucida Grande" charset="0"/>
                <a:sym typeface="Lucida Grande" charset="0"/>
              </a:rPr>
              <a:t>Roles</a:t>
            </a:r>
            <a:r>
              <a:rPr lang="en-US" sz="1400" smtClean="0">
                <a:solidFill>
                  <a:srgbClr val="000000"/>
                </a:solidFill>
                <a:latin typeface="Lucida Grande" charset="0"/>
                <a:ea typeface="Lucida Grande" charset="0"/>
                <a:cs typeface="Lucida Grande" charset="0"/>
                <a:sym typeface="Lucida Grande" charset="0"/>
              </a:rPr>
              <a:t>:                            (Hungry-Persons, Wait-Persons, Chef-Persons)</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b="1" smtClean="0">
                <a:solidFill>
                  <a:srgbClr val="000000"/>
                </a:solidFill>
                <a:latin typeface="Lucida Grande" charset="0"/>
                <a:ea typeface="Lucida Grande" charset="0"/>
                <a:cs typeface="Lucida Grande" charset="0"/>
                <a:sym typeface="Lucida Grande" charset="0"/>
              </a:rPr>
              <a:t>Point-of-View</a:t>
            </a:r>
            <a:r>
              <a:rPr lang="en-US" sz="1400" smtClean="0">
                <a:solidFill>
                  <a:srgbClr val="000000"/>
                </a:solidFill>
                <a:latin typeface="Lucida Grande" charset="0"/>
                <a:ea typeface="Lucida Grande" charset="0"/>
                <a:cs typeface="Lucida Grande" charset="0"/>
                <a:sym typeface="Lucida Grande" charset="0"/>
              </a:rPr>
              <a:t>:             Hungry-Persons</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b="1" smtClean="0">
                <a:solidFill>
                  <a:srgbClr val="000000"/>
                </a:solidFill>
                <a:latin typeface="Lucida Grande" charset="0"/>
                <a:ea typeface="Lucida Grande" charset="0"/>
                <a:cs typeface="Lucida Grande" charset="0"/>
                <a:sym typeface="Lucida Grande" charset="0"/>
              </a:rPr>
              <a:t>Time-of-Occurrence</a:t>
            </a:r>
            <a:r>
              <a:rPr lang="en-US" sz="1400" smtClean="0">
                <a:solidFill>
                  <a:srgbClr val="000000"/>
                </a:solidFill>
                <a:latin typeface="Lucida Grande" charset="0"/>
                <a:ea typeface="Lucida Grande" charset="0"/>
                <a:cs typeface="Lucida Grande" charset="0"/>
                <a:sym typeface="Lucida Grande" charset="0"/>
              </a:rPr>
              <a:t>:   (Times-of-Operation of Restaurant)</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b="1" smtClean="0">
                <a:solidFill>
                  <a:srgbClr val="000000"/>
                </a:solidFill>
                <a:latin typeface="Lucida Grande" charset="0"/>
                <a:ea typeface="Lucida Grande" charset="0"/>
                <a:cs typeface="Lucida Grande" charset="0"/>
                <a:sym typeface="Lucida Grande" charset="0"/>
              </a:rPr>
              <a:t>Place-of-Occurrence</a:t>
            </a:r>
            <a:r>
              <a:rPr lang="en-US" sz="1400" smtClean="0">
                <a:solidFill>
                  <a:srgbClr val="000000"/>
                </a:solidFill>
                <a:latin typeface="Lucida Grande" charset="0"/>
                <a:ea typeface="Lucida Grande" charset="0"/>
                <a:cs typeface="Lucida Grande" charset="0"/>
                <a:sym typeface="Lucida Grande" charset="0"/>
              </a:rPr>
              <a:t>:   (Location of Restaurant)</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b="1" smtClean="0">
                <a:solidFill>
                  <a:srgbClr val="000000"/>
                </a:solidFill>
                <a:latin typeface="Lucida Grande" charset="0"/>
                <a:ea typeface="Lucida Grande" charset="0"/>
                <a:cs typeface="Lucida Grande" charset="0"/>
                <a:sym typeface="Lucida Grande" charset="0"/>
              </a:rPr>
              <a:t>Event-Sequence</a:t>
            </a:r>
            <a:r>
              <a:rPr lang="en-US" sz="1400" smtClean="0">
                <a:solidFill>
                  <a:srgbClr val="000000"/>
                </a:solidFill>
                <a:latin typeface="Lucida Grande" charset="0"/>
                <a:ea typeface="Lucida Grande" charset="0"/>
                <a:cs typeface="Lucida Grande" charset="0"/>
                <a:sym typeface="Lucida Grande" charset="0"/>
              </a:rPr>
              <a:t>:</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smtClean="0">
                <a:solidFill>
                  <a:srgbClr val="000000"/>
                </a:solidFill>
                <a:latin typeface="Lucida Grande" charset="0"/>
                <a:ea typeface="Lucida Grande" charset="0"/>
                <a:cs typeface="Lucida Grande" charset="0"/>
                <a:sym typeface="Lucida Grande" charset="0"/>
              </a:rPr>
              <a:t>      </a:t>
            </a:r>
            <a:r>
              <a:rPr lang="en-US" sz="1400" b="1" smtClean="0">
                <a:solidFill>
                  <a:srgbClr val="000000"/>
                </a:solidFill>
                <a:latin typeface="Lucida Grande" charset="0"/>
                <a:ea typeface="Lucida Grande" charset="0"/>
                <a:cs typeface="Lucida Grande" charset="0"/>
                <a:sym typeface="Lucida Grande" charset="0"/>
              </a:rPr>
              <a:t>first</a:t>
            </a:r>
            <a:r>
              <a:rPr lang="en-US" sz="1400" smtClean="0">
                <a:solidFill>
                  <a:srgbClr val="000000"/>
                </a:solidFill>
                <a:latin typeface="Lucida Grande" charset="0"/>
                <a:ea typeface="Lucida Grande" charset="0"/>
                <a:cs typeface="Lucida Grande" charset="0"/>
                <a:sym typeface="Lucida Grande" charset="0"/>
              </a:rPr>
              <a:t>:         Enter-Restaurant Script</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smtClean="0">
                <a:solidFill>
                  <a:srgbClr val="000000"/>
                </a:solidFill>
                <a:latin typeface="Lucida Grande" charset="0"/>
                <a:ea typeface="Lucida Grande" charset="0"/>
                <a:cs typeface="Lucida Grande" charset="0"/>
                <a:sym typeface="Lucida Grande" charset="0"/>
              </a:rPr>
              <a:t>      </a:t>
            </a:r>
            <a:r>
              <a:rPr lang="en-US" sz="1400" b="1" smtClean="0">
                <a:solidFill>
                  <a:srgbClr val="000000"/>
                </a:solidFill>
                <a:latin typeface="Lucida Grande" charset="0"/>
                <a:ea typeface="Lucida Grande" charset="0"/>
                <a:cs typeface="Lucida Grande" charset="0"/>
                <a:sym typeface="Lucida Grande" charset="0"/>
              </a:rPr>
              <a:t>then</a:t>
            </a:r>
            <a:r>
              <a:rPr lang="en-US" sz="1400" smtClean="0">
                <a:solidFill>
                  <a:srgbClr val="000000"/>
                </a:solidFill>
                <a:latin typeface="Lucida Grande" charset="0"/>
                <a:ea typeface="Lucida Grande" charset="0"/>
                <a:cs typeface="Lucida Grande" charset="0"/>
                <a:sym typeface="Lucida Grande" charset="0"/>
              </a:rPr>
              <a:t>:         if (Wait-To-Be-Seated-Sign or Reservations)</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smtClean="0">
                <a:solidFill>
                  <a:srgbClr val="000000"/>
                </a:solidFill>
                <a:latin typeface="Lucida Grande" charset="0"/>
                <a:ea typeface="Lucida Grande" charset="0"/>
                <a:cs typeface="Lucida Grande" charset="0"/>
                <a:sym typeface="Lucida Grande" charset="0"/>
              </a:rPr>
              <a:t>                        then Get-Maitre-d's-Attention Script</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smtClean="0">
                <a:solidFill>
                  <a:srgbClr val="000000"/>
                </a:solidFill>
                <a:latin typeface="Lucida Grande" charset="0"/>
                <a:ea typeface="Lucida Grande" charset="0"/>
                <a:cs typeface="Lucida Grande" charset="0"/>
                <a:sym typeface="Lucida Grande" charset="0"/>
              </a:rPr>
              <a:t>      </a:t>
            </a:r>
            <a:r>
              <a:rPr lang="en-US" sz="1400" b="1" smtClean="0">
                <a:solidFill>
                  <a:srgbClr val="000000"/>
                </a:solidFill>
                <a:latin typeface="Lucida Grande" charset="0"/>
                <a:ea typeface="Lucida Grande" charset="0"/>
                <a:cs typeface="Lucida Grande" charset="0"/>
                <a:sym typeface="Lucida Grande" charset="0"/>
              </a:rPr>
              <a:t>then</a:t>
            </a:r>
            <a:r>
              <a:rPr lang="en-US" sz="1400" smtClean="0">
                <a:solidFill>
                  <a:srgbClr val="000000"/>
                </a:solidFill>
                <a:latin typeface="Lucida Grande" charset="0"/>
                <a:ea typeface="Lucida Grande" charset="0"/>
                <a:cs typeface="Lucida Grande" charset="0"/>
                <a:sym typeface="Lucida Grande" charset="0"/>
              </a:rPr>
              <a:t>:         Please-Be-Seated Script</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smtClean="0">
                <a:solidFill>
                  <a:srgbClr val="000000"/>
                </a:solidFill>
                <a:latin typeface="Lucida Grande" charset="0"/>
                <a:ea typeface="Lucida Grande" charset="0"/>
                <a:cs typeface="Lucida Grande" charset="0"/>
                <a:sym typeface="Lucida Grande" charset="0"/>
              </a:rPr>
              <a:t>      </a:t>
            </a:r>
            <a:r>
              <a:rPr lang="en-US" sz="1400" b="1" smtClean="0">
                <a:solidFill>
                  <a:srgbClr val="000000"/>
                </a:solidFill>
                <a:latin typeface="Lucida Grande" charset="0"/>
                <a:ea typeface="Lucida Grande" charset="0"/>
                <a:cs typeface="Lucida Grande" charset="0"/>
                <a:sym typeface="Lucida Grande" charset="0"/>
              </a:rPr>
              <a:t>then</a:t>
            </a:r>
            <a:r>
              <a:rPr lang="en-US" sz="1400" smtClean="0">
                <a:solidFill>
                  <a:srgbClr val="000000"/>
                </a:solidFill>
                <a:latin typeface="Lucida Grande" charset="0"/>
                <a:ea typeface="Lucida Grande" charset="0"/>
                <a:cs typeface="Lucida Grande" charset="0"/>
                <a:sym typeface="Lucida Grande" charset="0"/>
              </a:rPr>
              <a:t>:         Order-Food-Script</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smtClean="0">
                <a:solidFill>
                  <a:srgbClr val="000000"/>
                </a:solidFill>
                <a:latin typeface="Lucida Grande" charset="0"/>
                <a:ea typeface="Lucida Grande" charset="0"/>
                <a:cs typeface="Lucida Grande" charset="0"/>
                <a:sym typeface="Lucida Grande" charset="0"/>
              </a:rPr>
              <a:t>      </a:t>
            </a:r>
            <a:r>
              <a:rPr lang="en-US" sz="1400" b="1" smtClean="0">
                <a:solidFill>
                  <a:srgbClr val="000000"/>
                </a:solidFill>
                <a:latin typeface="Lucida Grande" charset="0"/>
                <a:ea typeface="Lucida Grande" charset="0"/>
                <a:cs typeface="Lucida Grande" charset="0"/>
                <a:sym typeface="Lucida Grande" charset="0"/>
              </a:rPr>
              <a:t>then</a:t>
            </a:r>
            <a:r>
              <a:rPr lang="en-US" sz="1400" smtClean="0">
                <a:solidFill>
                  <a:srgbClr val="000000"/>
                </a:solidFill>
                <a:latin typeface="Lucida Grande" charset="0"/>
                <a:ea typeface="Lucida Grande" charset="0"/>
                <a:cs typeface="Lucida Grande" charset="0"/>
                <a:sym typeface="Lucida Grande" charset="0"/>
              </a:rPr>
              <a:t>:         Eat-Food-Script unless (Long-Wait) when Exit-Restaurant-Angry Script</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smtClean="0">
                <a:solidFill>
                  <a:srgbClr val="000000"/>
                </a:solidFill>
                <a:latin typeface="Lucida Grande" charset="0"/>
                <a:ea typeface="Lucida Grande" charset="0"/>
                <a:cs typeface="Lucida Grande" charset="0"/>
                <a:sym typeface="Lucida Grande" charset="0"/>
              </a:rPr>
              <a:t>      </a:t>
            </a:r>
            <a:r>
              <a:rPr lang="en-US" sz="1400" b="1" smtClean="0">
                <a:solidFill>
                  <a:srgbClr val="000000"/>
                </a:solidFill>
                <a:latin typeface="Lucida Grande" charset="0"/>
                <a:ea typeface="Lucida Grande" charset="0"/>
                <a:cs typeface="Lucida Grande" charset="0"/>
                <a:sym typeface="Lucida Grande" charset="0"/>
              </a:rPr>
              <a:t>then</a:t>
            </a:r>
            <a:r>
              <a:rPr lang="en-US" sz="1400" smtClean="0">
                <a:solidFill>
                  <a:srgbClr val="000000"/>
                </a:solidFill>
                <a:latin typeface="Lucida Grande" charset="0"/>
                <a:ea typeface="Lucida Grande" charset="0"/>
                <a:cs typeface="Lucida Grande" charset="0"/>
                <a:sym typeface="Lucida Grande" charset="0"/>
              </a:rPr>
              <a:t>:         if (Food-Quality was better than Palatable)</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smtClean="0">
                <a:solidFill>
                  <a:srgbClr val="000000"/>
                </a:solidFill>
                <a:latin typeface="Lucida Grande" charset="0"/>
                <a:ea typeface="Lucida Grande" charset="0"/>
                <a:cs typeface="Lucida Grande" charset="0"/>
                <a:sym typeface="Lucida Grande" charset="0"/>
              </a:rPr>
              <a:t>                        then Compliments-To-The-Chef Script</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smtClean="0">
                <a:solidFill>
                  <a:srgbClr val="000000"/>
                </a:solidFill>
                <a:latin typeface="Lucida Grande" charset="0"/>
                <a:ea typeface="Lucida Grande" charset="0"/>
                <a:cs typeface="Lucida Grande" charset="0"/>
                <a:sym typeface="Lucida Grande" charset="0"/>
              </a:rPr>
              <a:t>      </a:t>
            </a:r>
            <a:r>
              <a:rPr lang="en-US" sz="1400" b="1" smtClean="0">
                <a:solidFill>
                  <a:srgbClr val="000000"/>
                </a:solidFill>
                <a:latin typeface="Lucida Grande" charset="0"/>
                <a:ea typeface="Lucida Grande" charset="0"/>
                <a:cs typeface="Lucida Grande" charset="0"/>
                <a:sym typeface="Lucida Grande" charset="0"/>
              </a:rPr>
              <a:t>then</a:t>
            </a:r>
            <a:r>
              <a:rPr lang="en-US" sz="1400" smtClean="0">
                <a:solidFill>
                  <a:srgbClr val="000000"/>
                </a:solidFill>
                <a:latin typeface="Lucida Grande" charset="0"/>
                <a:ea typeface="Lucida Grande" charset="0"/>
                <a:cs typeface="Lucida Grande" charset="0"/>
                <a:sym typeface="Lucida Grande" charset="0"/>
              </a:rPr>
              <a:t>:         Pay-For-It-Script</a:t>
            </a:r>
            <a:endParaRPr lang="en-US" sz="1400" smtClean="0">
              <a:solidFill>
                <a:srgbClr val="000000"/>
              </a:solidFill>
              <a:latin typeface="Lucida Grande" charset="0"/>
              <a:sym typeface="Lucida Grande" charset="0"/>
            </a:endParaRPr>
          </a:p>
          <a:p>
            <a:pPr eaLnBrk="1" hangingPunct="1">
              <a:spcBef>
                <a:spcPts val="550"/>
              </a:spcBef>
              <a:buFont typeface="Wingdings" charset="2"/>
              <a:buNone/>
            </a:pPr>
            <a:r>
              <a:rPr lang="en-US" sz="1400" smtClean="0">
                <a:solidFill>
                  <a:srgbClr val="000000"/>
                </a:solidFill>
                <a:latin typeface="Lucida Grande" charset="0"/>
                <a:ea typeface="Lucida Grande" charset="0"/>
                <a:cs typeface="Lucida Grande" charset="0"/>
                <a:sym typeface="Lucida Grande" charset="0"/>
              </a:rPr>
              <a:t>      </a:t>
            </a:r>
            <a:r>
              <a:rPr lang="en-US" sz="1400" b="1" smtClean="0">
                <a:solidFill>
                  <a:srgbClr val="000000"/>
                </a:solidFill>
                <a:latin typeface="Lucida Grande" charset="0"/>
                <a:ea typeface="Lucida Grande" charset="0"/>
                <a:cs typeface="Lucida Grande" charset="0"/>
                <a:sym typeface="Lucida Grande" charset="0"/>
              </a:rPr>
              <a:t>finally</a:t>
            </a:r>
            <a:r>
              <a:rPr lang="en-US" sz="1400" smtClean="0">
                <a:solidFill>
                  <a:srgbClr val="000000"/>
                </a:solidFill>
                <a:latin typeface="Lucida Grande" charset="0"/>
                <a:ea typeface="Lucida Grande" charset="0"/>
                <a:cs typeface="Lucida Grande" charset="0"/>
                <a:sym typeface="Lucida Grande" charset="0"/>
              </a:rPr>
              <a:t>:      Leave-Restaurant Script</a:t>
            </a:r>
            <a:endParaRPr lang="en-US" sz="1400" smtClean="0">
              <a:solidFill>
                <a:srgbClr val="000000"/>
              </a:solidFill>
              <a:latin typeface="Lucida Grande" charset="0"/>
              <a:sym typeface="Lucida Grande" charset="0"/>
            </a:endParaRPr>
          </a:p>
        </p:txBody>
      </p:sp>
      <p:sp>
        <p:nvSpPr>
          <p:cNvPr id="57350" name="Rectangle 5"/>
          <p:cNvSpPr>
            <a:spLocks/>
          </p:cNvSpPr>
          <p:nvPr/>
        </p:nvSpPr>
        <p:spPr bwMode="auto">
          <a:xfrm>
            <a:off x="3179763" y="6553200"/>
            <a:ext cx="12715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u="sng" dirty="0">
                <a:solidFill>
                  <a:srgbClr val="C000C0"/>
                </a:solidFill>
                <a:latin typeface="Helvetica" charset="0"/>
                <a:cs typeface="Helvetica" charset="0"/>
                <a:sym typeface="Helvetica" charset="0"/>
                <a:hlinkClick r:id="rId2" action="ppaction://hlinksldjump"/>
              </a:rPr>
              <a:t>[Rogers 1999]</a:t>
            </a:r>
            <a:endParaRPr lang="en-US" sz="1400" u="sng" dirty="0">
              <a:solidFill>
                <a:srgbClr val="C000C0"/>
              </a:solidFill>
              <a:latin typeface="Helvetica" charset="0"/>
              <a:cs typeface="Helvetica" charset="0"/>
              <a:sym typeface="Helvetica" charset="0"/>
            </a:endParaRPr>
          </a:p>
        </p:txBody>
      </p:sp>
    </p:spTree>
    <p:extLst>
      <p:ext uri="{BB962C8B-B14F-4D97-AF65-F5344CB8AC3E}">
        <p14:creationId xmlns:p14="http://schemas.microsoft.com/office/powerpoint/2010/main" val="716722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74FD6A53-4C6F-41E4-88CE-0540763DBA55}" type="slidenum">
              <a:rPr lang="en-US" sz="900" smtClean="0">
                <a:solidFill>
                  <a:srgbClr val="003399"/>
                </a:solidFill>
                <a:latin typeface="Arial" charset="0"/>
                <a:cs typeface="Arial" charset="0"/>
                <a:sym typeface="Arial" charset="0"/>
              </a:rPr>
              <a:pPr eaLnBrk="1" hangingPunct="1"/>
              <a:t>118</a:t>
            </a:fld>
            <a:endParaRPr lang="en-US" sz="900" smtClean="0">
              <a:solidFill>
                <a:srgbClr val="003399"/>
              </a:solidFill>
              <a:latin typeface="Arial" charset="0"/>
              <a:cs typeface="Arial" charset="0"/>
              <a:sym typeface="Arial" charset="0"/>
            </a:endParaRPr>
          </a:p>
        </p:txBody>
      </p:sp>
      <p:sp>
        <p:nvSpPr>
          <p:cNvPr id="58373" name="Rectangle 5"/>
          <p:cNvSpPr>
            <a:spLocks noGrp="1" noChangeArrowheads="1"/>
          </p:cNvSpPr>
          <p:nvPr>
            <p:ph type="title"/>
          </p:nvPr>
        </p:nvSpPr>
        <p:spPr/>
        <p:txBody>
          <a:bodyPr/>
          <a:lstStyle/>
          <a:p>
            <a:pPr eaLnBrk="1" hangingPunct="1"/>
            <a:r>
              <a:rPr lang="sr-Latn-RS" dirty="0" smtClean="0"/>
              <a:t>Prednosti frejma</a:t>
            </a:r>
            <a:endParaRPr lang="en-US" dirty="0" smtClean="0"/>
          </a:p>
        </p:txBody>
      </p:sp>
      <p:sp>
        <p:nvSpPr>
          <p:cNvPr id="58374" name="Rectangle 6"/>
          <p:cNvSpPr>
            <a:spLocks noGrp="1" noChangeArrowheads="1"/>
          </p:cNvSpPr>
          <p:nvPr>
            <p:ph type="body" idx="1"/>
          </p:nvPr>
        </p:nvSpPr>
        <p:spPr/>
        <p:txBody>
          <a:bodyPr/>
          <a:lstStyle/>
          <a:p>
            <a:pPr eaLnBrk="1" hangingPunct="1"/>
            <a:r>
              <a:rPr lang="sr-Latn-RS" dirty="0" smtClean="0"/>
              <a:t>Prilično intuitivan za manipulaciju</a:t>
            </a:r>
            <a:endParaRPr lang="en-US" dirty="0" smtClean="0"/>
          </a:p>
          <a:p>
            <a:pPr marL="685800" lvl="1" eaLnBrk="1" hangingPunct="1"/>
            <a:r>
              <a:rPr lang="sr-Latn-RS" dirty="0" smtClean="0"/>
              <a:t>Sličan orgnaizaciji znanja kod ljudi</a:t>
            </a:r>
            <a:endParaRPr lang="en-US" dirty="0" smtClean="0"/>
          </a:p>
          <a:p>
            <a:pPr marL="685800" lvl="1" eaLnBrk="1" hangingPunct="1"/>
            <a:r>
              <a:rPr lang="sr-Latn-RS" dirty="0" smtClean="0"/>
              <a:t>Podesan za kauzalna znanja</a:t>
            </a:r>
            <a:endParaRPr lang="en-US" dirty="0" smtClean="0"/>
          </a:p>
          <a:p>
            <a:pPr marL="685800" lvl="1" eaLnBrk="1" hangingPunct="1"/>
            <a:r>
              <a:rPr lang="sr-Latn-RS" dirty="0" smtClean="0"/>
              <a:t>Lakši za razumevanje od logike i pravila</a:t>
            </a:r>
            <a:endParaRPr lang="en-US" dirty="0" smtClean="0"/>
          </a:p>
          <a:p>
            <a:pPr eaLnBrk="1" hangingPunct="1"/>
            <a:r>
              <a:rPr lang="sr-Latn-RS" dirty="0" smtClean="0"/>
              <a:t>Vrlo fleksibilan</a:t>
            </a:r>
            <a:endParaRPr lang="en-US" dirty="0" smtClean="0"/>
          </a:p>
        </p:txBody>
      </p:sp>
    </p:spTree>
    <p:extLst>
      <p:ext uri="{BB962C8B-B14F-4D97-AF65-F5344CB8AC3E}">
        <p14:creationId xmlns:p14="http://schemas.microsoft.com/office/powerpoint/2010/main" val="1435667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CE2B8D6E-F1A4-4132-9C9C-E5C182B6A354}" type="slidenum">
              <a:rPr lang="en-US" sz="900" smtClean="0">
                <a:solidFill>
                  <a:srgbClr val="003399"/>
                </a:solidFill>
                <a:latin typeface="Arial" charset="0"/>
                <a:cs typeface="Arial" charset="0"/>
                <a:sym typeface="Arial" charset="0"/>
              </a:rPr>
              <a:pPr eaLnBrk="1" hangingPunct="1"/>
              <a:t>119</a:t>
            </a:fld>
            <a:endParaRPr lang="en-US" sz="900" smtClean="0">
              <a:solidFill>
                <a:srgbClr val="003399"/>
              </a:solidFill>
              <a:latin typeface="Arial" charset="0"/>
              <a:cs typeface="Arial" charset="0"/>
              <a:sym typeface="Arial" charset="0"/>
            </a:endParaRPr>
          </a:p>
        </p:txBody>
      </p:sp>
      <p:sp>
        <p:nvSpPr>
          <p:cNvPr id="59397" name="Rectangle 5"/>
          <p:cNvSpPr>
            <a:spLocks noGrp="1" noChangeArrowheads="1"/>
          </p:cNvSpPr>
          <p:nvPr>
            <p:ph type="title"/>
          </p:nvPr>
        </p:nvSpPr>
        <p:spPr/>
        <p:txBody>
          <a:bodyPr/>
          <a:lstStyle/>
          <a:p>
            <a:pPr eaLnBrk="1" hangingPunct="1"/>
            <a:r>
              <a:rPr lang="sr-Latn-RS" dirty="0" smtClean="0"/>
              <a:t>Nedostaci frejma</a:t>
            </a:r>
            <a:endParaRPr lang="en-US" dirty="0" smtClean="0"/>
          </a:p>
        </p:txBody>
      </p:sp>
      <p:sp>
        <p:nvSpPr>
          <p:cNvPr id="59398" name="Rectangle 6"/>
          <p:cNvSpPr>
            <a:spLocks noGrp="1" noChangeArrowheads="1"/>
          </p:cNvSpPr>
          <p:nvPr>
            <p:ph type="body" idx="1"/>
          </p:nvPr>
        </p:nvSpPr>
        <p:spPr/>
        <p:txBody>
          <a:bodyPr>
            <a:normAutofit fontScale="92500" lnSpcReduction="20000"/>
          </a:bodyPr>
          <a:lstStyle/>
          <a:p>
            <a:pPr eaLnBrk="1" hangingPunct="1"/>
            <a:r>
              <a:rPr lang="sr-Latn-RS" dirty="0" smtClean="0"/>
              <a:t>Sklonost da se frejmovi koriste za definicije koncepata</a:t>
            </a:r>
            <a:endParaRPr lang="en-US" dirty="0" smtClean="0"/>
          </a:p>
          <a:p>
            <a:pPr marL="685800" lvl="1" eaLnBrk="1" hangingPunct="1"/>
            <a:r>
              <a:rPr lang="sr-Latn-RS" dirty="0" smtClean="0"/>
              <a:t>Nije prikladno jer može da postoji validna instanca koncepta koja se ne uklapa u stereotip</a:t>
            </a:r>
            <a:endParaRPr lang="en-US" dirty="0" smtClean="0"/>
          </a:p>
          <a:p>
            <a:pPr marL="685800" lvl="1" eaLnBrk="1" hangingPunct="1"/>
            <a:r>
              <a:rPr lang="sr-Latn-RS" dirty="0" smtClean="0"/>
              <a:t>Za prevazilaženje problema mogu se koristiti izuzeci (</a:t>
            </a:r>
            <a:r>
              <a:rPr lang="en-US" dirty="0" smtClean="0"/>
              <a:t>exceptions</a:t>
            </a:r>
            <a:r>
              <a:rPr lang="sr-Latn-RS" dirty="0" smtClean="0"/>
              <a:t>)</a:t>
            </a:r>
            <a:endParaRPr lang="en-US" dirty="0" smtClean="0"/>
          </a:p>
          <a:p>
            <a:pPr marL="968375" lvl="2" eaLnBrk="1" hangingPunct="1"/>
            <a:r>
              <a:rPr lang="sr-Latn-RS" dirty="0" smtClean="0"/>
              <a:t>Može da proizvede priličnu zbrku</a:t>
            </a:r>
            <a:endParaRPr lang="en-US" dirty="0" smtClean="0"/>
          </a:p>
          <a:p>
            <a:pPr eaLnBrk="1" hangingPunct="1"/>
            <a:r>
              <a:rPr lang="sr-Latn-RS" dirty="0" smtClean="0"/>
              <a:t>Nasleđivanje</a:t>
            </a:r>
            <a:endParaRPr lang="en-US" dirty="0" smtClean="0"/>
          </a:p>
          <a:p>
            <a:pPr marL="685800" lvl="1" eaLnBrk="1" hangingPunct="1"/>
            <a:r>
              <a:rPr lang="sr-Latn-RS" dirty="0" smtClean="0"/>
              <a:t>Nije uvek potrebno sva svojstva klasnih stereotipova propagirati na podklase</a:t>
            </a:r>
            <a:endParaRPr lang="en-US" dirty="0" smtClean="0"/>
          </a:p>
          <a:p>
            <a:pPr marL="685800" lvl="1" eaLnBrk="1" hangingPunct="1"/>
            <a:r>
              <a:rPr lang="sr-Latn-RS" dirty="0" smtClean="0"/>
              <a:t>Promena slotova može da proizvede nenenmeravane posledice na podklasama</a:t>
            </a:r>
            <a:endParaRPr lang="en-US" dirty="0" smtClean="0"/>
          </a:p>
        </p:txBody>
      </p:sp>
    </p:spTree>
    <p:extLst>
      <p:ext uri="{BB962C8B-B14F-4D97-AF65-F5344CB8AC3E}">
        <p14:creationId xmlns:p14="http://schemas.microsoft.com/office/powerpoint/2010/main" val="2709930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3A2F9D57-7F6A-4ECE-A7AE-CAA04E42B5AD}" type="slidenum">
              <a:rPr lang="en-US" sz="900" smtClean="0">
                <a:solidFill>
                  <a:srgbClr val="003399"/>
                </a:solidFill>
                <a:latin typeface="Arial" charset="0"/>
                <a:cs typeface="Arial" charset="0"/>
                <a:sym typeface="Arial" charset="0"/>
              </a:rPr>
              <a:pPr eaLnBrk="1" hangingPunct="1"/>
              <a:t>12</a:t>
            </a:fld>
            <a:endParaRPr lang="en-US" sz="900" smtClean="0">
              <a:solidFill>
                <a:srgbClr val="003399"/>
              </a:solidFill>
              <a:latin typeface="Arial" charset="0"/>
              <a:cs typeface="Arial" charset="0"/>
              <a:sym typeface="Arial" charset="0"/>
            </a:endParaRPr>
          </a:p>
        </p:txBody>
      </p:sp>
      <p:sp>
        <p:nvSpPr>
          <p:cNvPr id="27653" name="Rectangle 5"/>
          <p:cNvSpPr>
            <a:spLocks noGrp="1" noChangeArrowheads="1"/>
          </p:cNvSpPr>
          <p:nvPr>
            <p:ph type="title"/>
          </p:nvPr>
        </p:nvSpPr>
        <p:spPr/>
        <p:txBody>
          <a:bodyPr/>
          <a:lstStyle/>
          <a:p>
            <a:pPr eaLnBrk="1" hangingPunct="1"/>
            <a:r>
              <a:rPr lang="sr-Latn-RS" dirty="0" smtClean="0"/>
              <a:t>Primer </a:t>
            </a:r>
            <a:r>
              <a:rPr lang="en-US" dirty="0" smtClean="0"/>
              <a:t> 1</a:t>
            </a:r>
            <a:r>
              <a:rPr lang="sr-Latn-RS" dirty="0" smtClean="0"/>
              <a:t>: </a:t>
            </a:r>
            <a:r>
              <a:rPr lang="en-US" dirty="0" smtClean="0"/>
              <a:t> </a:t>
            </a:r>
            <a:r>
              <a:rPr lang="sr-Latn-RS" dirty="0" smtClean="0"/>
              <a:t>produkciona pravila</a:t>
            </a:r>
            <a:endParaRPr lang="en-US" dirty="0" smtClean="0"/>
          </a:p>
        </p:txBody>
      </p:sp>
      <p:sp>
        <p:nvSpPr>
          <p:cNvPr id="27654" name="Rectangle 6"/>
          <p:cNvSpPr>
            <a:spLocks noGrp="1" noChangeArrowheads="1"/>
          </p:cNvSpPr>
          <p:nvPr>
            <p:ph type="body" idx="1"/>
          </p:nvPr>
        </p:nvSpPr>
        <p:spPr/>
        <p:txBody>
          <a:bodyPr/>
          <a:lstStyle/>
          <a:p>
            <a:pPr eaLnBrk="1" hangingPunct="1"/>
            <a:r>
              <a:rPr lang="sr-Latn-RS" dirty="0" smtClean="0"/>
              <a:t>Za podskup engleskog jezika</a:t>
            </a:r>
            <a:endParaRPr lang="en-US" dirty="0" smtClean="0"/>
          </a:p>
        </p:txBody>
      </p:sp>
      <p:grpSp>
        <p:nvGrpSpPr>
          <p:cNvPr id="27655" name="Group 9"/>
          <p:cNvGrpSpPr>
            <a:grpSpLocks/>
          </p:cNvGrpSpPr>
          <p:nvPr/>
        </p:nvGrpSpPr>
        <p:grpSpPr bwMode="auto">
          <a:xfrm>
            <a:off x="609600" y="2444318"/>
            <a:ext cx="7696200" cy="1981200"/>
            <a:chOff x="0" y="0"/>
            <a:chExt cx="5568" cy="1248"/>
          </a:xfrm>
        </p:grpSpPr>
        <p:sp>
          <p:nvSpPr>
            <p:cNvPr id="27656" name="Rectangle 7"/>
            <p:cNvSpPr>
              <a:spLocks/>
            </p:cNvSpPr>
            <p:nvPr/>
          </p:nvSpPr>
          <p:spPr bwMode="auto">
            <a:xfrm>
              <a:off x="0" y="0"/>
              <a:ext cx="5568" cy="12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7657" name="Rectangle 8"/>
            <p:cNvSpPr>
              <a:spLocks/>
            </p:cNvSpPr>
            <p:nvPr/>
          </p:nvSpPr>
          <p:spPr bwMode="auto">
            <a:xfrm>
              <a:off x="496" y="120"/>
              <a:ext cx="3582"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a:solidFill>
                    <a:schemeClr val="tx1"/>
                  </a:solidFill>
                  <a:latin typeface="News Gothic MT" charset="0"/>
                  <a:ea typeface="News Gothic MT" charset="0"/>
                  <a:cs typeface="News Gothic MT" charset="0"/>
                  <a:sym typeface="News Gothic MT" charset="0"/>
                </a:rPr>
                <a:t>&lt;sentence&gt; </a:t>
              </a:r>
              <a:r>
                <a:rPr lang="sr-Latn-RS" sz="1600" dirty="0" smtClean="0">
                  <a:solidFill>
                    <a:schemeClr val="tx1"/>
                  </a:solidFill>
                  <a:latin typeface="News Gothic MT" charset="0"/>
                  <a:ea typeface="News Gothic MT" charset="0"/>
                  <a:cs typeface="News Gothic MT" charset="0"/>
                  <a:sym typeface="News Gothic MT" charset="0"/>
                </a:rPr>
                <a:t> </a:t>
              </a:r>
              <a:r>
                <a:rPr lang="en-US" sz="1600" dirty="0" smtClean="0">
                  <a:solidFill>
                    <a:schemeClr val="tx1"/>
                  </a:solidFill>
                  <a:latin typeface="News Gothic MT" charset="0"/>
                  <a:ea typeface="News Gothic MT" charset="0"/>
                  <a:cs typeface="News Gothic MT" charset="0"/>
                  <a:sym typeface="News Gothic MT" charset="0"/>
                </a:rPr>
                <a:t>-&gt; </a:t>
              </a:r>
              <a:r>
                <a:rPr lang="sr-Latn-RS" sz="1600" dirty="0" smtClean="0">
                  <a:solidFill>
                    <a:schemeClr val="tx1"/>
                  </a:solidFill>
                  <a:latin typeface="News Gothic MT" charset="0"/>
                  <a:ea typeface="News Gothic MT" charset="0"/>
                  <a:cs typeface="News Gothic MT" charset="0"/>
                  <a:sym typeface="News Gothic MT" charset="0"/>
                </a:rPr>
                <a:t> </a:t>
              </a:r>
              <a:r>
                <a:rPr lang="en-US" sz="1600" dirty="0" smtClean="0">
                  <a:solidFill>
                    <a:schemeClr val="tx1"/>
                  </a:solidFill>
                  <a:latin typeface="News Gothic MT" charset="0"/>
                  <a:ea typeface="News Gothic MT" charset="0"/>
                  <a:cs typeface="News Gothic MT" charset="0"/>
                  <a:sym typeface="News Gothic MT" charset="0"/>
                </a:rPr>
                <a:t>&lt;</a:t>
              </a:r>
              <a:r>
                <a:rPr lang="en-US" sz="1600" dirty="0">
                  <a:solidFill>
                    <a:schemeClr val="tx1"/>
                  </a:solidFill>
                  <a:latin typeface="News Gothic MT" charset="0"/>
                  <a:ea typeface="News Gothic MT" charset="0"/>
                  <a:cs typeface="News Gothic MT" charset="0"/>
                  <a:sym typeface="News Gothic MT" charset="0"/>
                </a:rPr>
                <a:t>subject&gt; &lt;verb&gt; &lt;object&gt; &lt;modifier&gt;</a:t>
              </a:r>
            </a:p>
            <a:p>
              <a:r>
                <a:rPr lang="en-US" sz="1600" dirty="0">
                  <a:solidFill>
                    <a:schemeClr val="tx1"/>
                  </a:solidFill>
                  <a:latin typeface="News Gothic MT" charset="0"/>
                  <a:ea typeface="News Gothic MT" charset="0"/>
                  <a:cs typeface="News Gothic MT" charset="0"/>
                  <a:sym typeface="News Gothic MT" charset="0"/>
                </a:rPr>
                <a:t>&lt;subject&gt; </a:t>
              </a:r>
              <a:r>
                <a:rPr lang="sr-Latn-RS" sz="1600" dirty="0" smtClean="0">
                  <a:solidFill>
                    <a:schemeClr val="tx1"/>
                  </a:solidFill>
                  <a:latin typeface="News Gothic MT" charset="0"/>
                  <a:ea typeface="News Gothic MT" charset="0"/>
                  <a:cs typeface="News Gothic MT" charset="0"/>
                  <a:sym typeface="News Gothic MT" charset="0"/>
                </a:rPr>
                <a:t>    </a:t>
              </a:r>
              <a:r>
                <a:rPr lang="en-US" sz="1600" dirty="0" smtClean="0">
                  <a:solidFill>
                    <a:schemeClr val="tx1"/>
                  </a:solidFill>
                  <a:latin typeface="News Gothic MT" charset="0"/>
                  <a:ea typeface="News Gothic MT" charset="0"/>
                  <a:cs typeface="News Gothic MT" charset="0"/>
                  <a:sym typeface="News Gothic MT" charset="0"/>
                </a:rPr>
                <a:t>-&gt;</a:t>
              </a:r>
              <a:r>
                <a:rPr lang="sr-Latn-RS" sz="1600" dirty="0" smtClean="0">
                  <a:solidFill>
                    <a:schemeClr val="tx1"/>
                  </a:solidFill>
                  <a:latin typeface="News Gothic MT" charset="0"/>
                  <a:ea typeface="News Gothic MT" charset="0"/>
                  <a:cs typeface="News Gothic MT" charset="0"/>
                  <a:sym typeface="News Gothic MT" charset="0"/>
                </a:rPr>
                <a:t> </a:t>
              </a:r>
              <a:r>
                <a:rPr lang="en-US" sz="1600" dirty="0" smtClean="0">
                  <a:solidFill>
                    <a:schemeClr val="tx1"/>
                  </a:solidFill>
                  <a:latin typeface="News Gothic MT" charset="0"/>
                  <a:ea typeface="News Gothic MT" charset="0"/>
                  <a:cs typeface="News Gothic MT" charset="0"/>
                  <a:sym typeface="News Gothic MT" charset="0"/>
                </a:rPr>
                <a:t> </a:t>
              </a:r>
              <a:r>
                <a:rPr lang="en-US" sz="1600" dirty="0">
                  <a:solidFill>
                    <a:schemeClr val="tx1"/>
                  </a:solidFill>
                  <a:latin typeface="News Gothic MT" charset="0"/>
                  <a:ea typeface="News Gothic MT" charset="0"/>
                  <a:cs typeface="News Gothic MT" charset="0"/>
                  <a:sym typeface="News Gothic MT" charset="0"/>
                </a:rPr>
                <a:t>&lt;noun&gt;</a:t>
              </a:r>
            </a:p>
            <a:p>
              <a:r>
                <a:rPr lang="en-US" sz="1600" dirty="0">
                  <a:solidFill>
                    <a:schemeClr val="tx1"/>
                  </a:solidFill>
                  <a:latin typeface="News Gothic MT" charset="0"/>
                  <a:ea typeface="News Gothic MT" charset="0"/>
                  <a:cs typeface="News Gothic MT" charset="0"/>
                  <a:sym typeface="News Gothic MT" charset="0"/>
                </a:rPr>
                <a:t>&lt;object&gt; </a:t>
              </a:r>
              <a:r>
                <a:rPr lang="sr-Latn-RS" sz="1600" dirty="0" smtClean="0">
                  <a:solidFill>
                    <a:schemeClr val="tx1"/>
                  </a:solidFill>
                  <a:latin typeface="News Gothic MT" charset="0"/>
                  <a:ea typeface="News Gothic MT" charset="0"/>
                  <a:cs typeface="News Gothic MT" charset="0"/>
                  <a:sym typeface="News Gothic MT" charset="0"/>
                </a:rPr>
                <a:t>      </a:t>
              </a:r>
              <a:r>
                <a:rPr lang="en-US" sz="1600" dirty="0" smtClean="0">
                  <a:solidFill>
                    <a:schemeClr val="tx1"/>
                  </a:solidFill>
                  <a:latin typeface="News Gothic MT" charset="0"/>
                  <a:ea typeface="News Gothic MT" charset="0"/>
                  <a:cs typeface="News Gothic MT" charset="0"/>
                  <a:sym typeface="News Gothic MT" charset="0"/>
                </a:rPr>
                <a:t>-&gt; </a:t>
              </a:r>
              <a:r>
                <a:rPr lang="sr-Latn-RS" sz="1600" dirty="0" smtClean="0">
                  <a:solidFill>
                    <a:schemeClr val="tx1"/>
                  </a:solidFill>
                  <a:latin typeface="News Gothic MT" charset="0"/>
                  <a:ea typeface="News Gothic MT" charset="0"/>
                  <a:cs typeface="News Gothic MT" charset="0"/>
                  <a:sym typeface="News Gothic MT" charset="0"/>
                </a:rPr>
                <a:t> </a:t>
              </a:r>
              <a:r>
                <a:rPr lang="en-US" sz="1600" dirty="0" smtClean="0">
                  <a:solidFill>
                    <a:schemeClr val="tx1"/>
                  </a:solidFill>
                  <a:latin typeface="News Gothic MT" charset="0"/>
                  <a:ea typeface="News Gothic MT" charset="0"/>
                  <a:cs typeface="News Gothic MT" charset="0"/>
                  <a:sym typeface="News Gothic MT" charset="0"/>
                </a:rPr>
                <a:t>&lt;</a:t>
              </a:r>
              <a:r>
                <a:rPr lang="en-US" sz="1600" dirty="0">
                  <a:solidFill>
                    <a:schemeClr val="tx1"/>
                  </a:solidFill>
                  <a:latin typeface="News Gothic MT" charset="0"/>
                  <a:ea typeface="News Gothic MT" charset="0"/>
                  <a:cs typeface="News Gothic MT" charset="0"/>
                  <a:sym typeface="News Gothic MT" charset="0"/>
                </a:rPr>
                <a:t>noun&gt;</a:t>
              </a:r>
            </a:p>
            <a:p>
              <a:r>
                <a:rPr lang="en-US" sz="1600" dirty="0">
                  <a:solidFill>
                    <a:schemeClr val="tx1"/>
                  </a:solidFill>
                  <a:latin typeface="News Gothic MT" charset="0"/>
                  <a:ea typeface="News Gothic MT" charset="0"/>
                  <a:cs typeface="News Gothic MT" charset="0"/>
                  <a:sym typeface="News Gothic MT" charset="0"/>
                </a:rPr>
                <a:t>&lt;noun&gt; </a:t>
              </a:r>
              <a:r>
                <a:rPr lang="sr-Latn-RS" sz="1600" dirty="0" smtClean="0">
                  <a:solidFill>
                    <a:schemeClr val="tx1"/>
                  </a:solidFill>
                  <a:latin typeface="News Gothic MT" charset="0"/>
                  <a:ea typeface="News Gothic MT" charset="0"/>
                  <a:cs typeface="News Gothic MT" charset="0"/>
                  <a:sym typeface="News Gothic MT" charset="0"/>
                </a:rPr>
                <a:t>       </a:t>
              </a:r>
              <a:r>
                <a:rPr lang="en-US" sz="1600" dirty="0" smtClean="0">
                  <a:solidFill>
                    <a:schemeClr val="tx1"/>
                  </a:solidFill>
                  <a:latin typeface="News Gothic MT" charset="0"/>
                  <a:ea typeface="News Gothic MT" charset="0"/>
                  <a:cs typeface="News Gothic MT" charset="0"/>
                  <a:sym typeface="News Gothic MT" charset="0"/>
                </a:rPr>
                <a:t>-&gt; </a:t>
              </a:r>
              <a:r>
                <a:rPr lang="sr-Latn-RS" sz="1600" dirty="0" smtClean="0">
                  <a:solidFill>
                    <a:schemeClr val="tx1"/>
                  </a:solidFill>
                  <a:latin typeface="News Gothic MT" charset="0"/>
                  <a:ea typeface="News Gothic MT" charset="0"/>
                  <a:cs typeface="News Gothic MT" charset="0"/>
                  <a:sym typeface="News Gothic MT" charset="0"/>
                </a:rPr>
                <a:t> </a:t>
              </a:r>
              <a:r>
                <a:rPr lang="en-US" sz="1600" dirty="0" smtClean="0">
                  <a:solidFill>
                    <a:schemeClr val="tx1"/>
                  </a:solidFill>
                  <a:latin typeface="News Gothic MT" charset="0"/>
                  <a:ea typeface="News Gothic MT" charset="0"/>
                  <a:cs typeface="News Gothic MT" charset="0"/>
                  <a:sym typeface="News Gothic MT" charset="0"/>
                </a:rPr>
                <a:t>man </a:t>
              </a:r>
              <a:r>
                <a:rPr lang="en-US" sz="1600" dirty="0">
                  <a:solidFill>
                    <a:schemeClr val="tx1"/>
                  </a:solidFill>
                  <a:latin typeface="News Gothic MT" charset="0"/>
                  <a:ea typeface="News Gothic MT" charset="0"/>
                  <a:cs typeface="News Gothic MT" charset="0"/>
                  <a:sym typeface="News Gothic MT" charset="0"/>
                </a:rPr>
                <a:t>| woman</a:t>
              </a:r>
            </a:p>
            <a:p>
              <a:r>
                <a:rPr lang="en-US" sz="1600" dirty="0">
                  <a:solidFill>
                    <a:schemeClr val="tx1"/>
                  </a:solidFill>
                  <a:latin typeface="News Gothic MT" charset="0"/>
                  <a:ea typeface="News Gothic MT" charset="0"/>
                  <a:cs typeface="News Gothic MT" charset="0"/>
                  <a:sym typeface="News Gothic MT" charset="0"/>
                </a:rPr>
                <a:t>&lt;verb&gt; </a:t>
              </a:r>
              <a:r>
                <a:rPr lang="sr-Latn-RS" sz="1600" dirty="0" smtClean="0">
                  <a:solidFill>
                    <a:schemeClr val="tx1"/>
                  </a:solidFill>
                  <a:latin typeface="News Gothic MT" charset="0"/>
                  <a:ea typeface="News Gothic MT" charset="0"/>
                  <a:cs typeface="News Gothic MT" charset="0"/>
                  <a:sym typeface="News Gothic MT" charset="0"/>
                </a:rPr>
                <a:t>        </a:t>
              </a:r>
              <a:r>
                <a:rPr lang="en-US" sz="1600" dirty="0" smtClean="0">
                  <a:solidFill>
                    <a:schemeClr val="tx1"/>
                  </a:solidFill>
                  <a:latin typeface="News Gothic MT" charset="0"/>
                  <a:ea typeface="News Gothic MT" charset="0"/>
                  <a:cs typeface="News Gothic MT" charset="0"/>
                  <a:sym typeface="News Gothic MT" charset="0"/>
                </a:rPr>
                <a:t>-&gt; </a:t>
              </a:r>
              <a:r>
                <a:rPr lang="sr-Latn-RS" sz="1600" dirty="0" smtClean="0">
                  <a:solidFill>
                    <a:schemeClr val="tx1"/>
                  </a:solidFill>
                  <a:latin typeface="News Gothic MT" charset="0"/>
                  <a:ea typeface="News Gothic MT" charset="0"/>
                  <a:cs typeface="News Gothic MT" charset="0"/>
                  <a:sym typeface="News Gothic MT" charset="0"/>
                </a:rPr>
                <a:t> </a:t>
              </a:r>
              <a:r>
                <a:rPr lang="en-US" sz="1600" dirty="0" smtClean="0">
                  <a:solidFill>
                    <a:schemeClr val="tx1"/>
                  </a:solidFill>
                  <a:latin typeface="News Gothic MT" charset="0"/>
                  <a:ea typeface="News Gothic MT" charset="0"/>
                  <a:cs typeface="News Gothic MT" charset="0"/>
                  <a:sym typeface="News Gothic MT" charset="0"/>
                </a:rPr>
                <a:t>loves </a:t>
              </a:r>
              <a:r>
                <a:rPr lang="en-US" sz="1600" dirty="0">
                  <a:solidFill>
                    <a:schemeClr val="tx1"/>
                  </a:solidFill>
                  <a:latin typeface="News Gothic MT" charset="0"/>
                  <a:ea typeface="News Gothic MT" charset="0"/>
                  <a:cs typeface="News Gothic MT" charset="0"/>
                  <a:sym typeface="News Gothic MT" charset="0"/>
                </a:rPr>
                <a:t>| hates | marries | divorces</a:t>
              </a:r>
            </a:p>
            <a:p>
              <a:r>
                <a:rPr lang="en-US" sz="1600" dirty="0">
                  <a:solidFill>
                    <a:schemeClr val="tx1"/>
                  </a:solidFill>
                  <a:latin typeface="News Gothic MT" charset="0"/>
                  <a:ea typeface="News Gothic MT" charset="0"/>
                  <a:cs typeface="News Gothic MT" charset="0"/>
                  <a:sym typeface="News Gothic MT" charset="0"/>
                </a:rPr>
                <a:t>&lt;modifier&gt; </a:t>
              </a:r>
              <a:r>
                <a:rPr lang="sr-Latn-RS" sz="1600" dirty="0" smtClean="0">
                  <a:solidFill>
                    <a:schemeClr val="tx1"/>
                  </a:solidFill>
                  <a:latin typeface="News Gothic MT" charset="0"/>
                  <a:ea typeface="News Gothic MT" charset="0"/>
                  <a:cs typeface="News Gothic MT" charset="0"/>
                  <a:sym typeface="News Gothic MT" charset="0"/>
                </a:rPr>
                <a:t>  </a:t>
              </a:r>
              <a:r>
                <a:rPr lang="en-US" sz="1600" dirty="0" smtClean="0">
                  <a:solidFill>
                    <a:schemeClr val="tx1"/>
                  </a:solidFill>
                  <a:latin typeface="News Gothic MT" charset="0"/>
                  <a:ea typeface="News Gothic MT" charset="0"/>
                  <a:cs typeface="News Gothic MT" charset="0"/>
                  <a:sym typeface="News Gothic MT" charset="0"/>
                </a:rPr>
                <a:t>-&gt; </a:t>
              </a:r>
              <a:r>
                <a:rPr lang="sr-Latn-RS" sz="1600" dirty="0" smtClean="0">
                  <a:solidFill>
                    <a:schemeClr val="tx1"/>
                  </a:solidFill>
                  <a:latin typeface="News Gothic MT" charset="0"/>
                  <a:ea typeface="News Gothic MT" charset="0"/>
                  <a:cs typeface="News Gothic MT" charset="0"/>
                  <a:sym typeface="News Gothic MT" charset="0"/>
                </a:rPr>
                <a:t> </a:t>
              </a:r>
              <a:r>
                <a:rPr lang="en-US" sz="1600" dirty="0" smtClean="0">
                  <a:solidFill>
                    <a:schemeClr val="tx1"/>
                  </a:solidFill>
                  <a:latin typeface="News Gothic MT" charset="0"/>
                  <a:ea typeface="News Gothic MT" charset="0"/>
                  <a:cs typeface="News Gothic MT" charset="0"/>
                  <a:sym typeface="News Gothic MT" charset="0"/>
                </a:rPr>
                <a:t>a </a:t>
              </a:r>
              <a:r>
                <a:rPr lang="en-US" sz="1600" dirty="0">
                  <a:solidFill>
                    <a:schemeClr val="tx1"/>
                  </a:solidFill>
                  <a:latin typeface="News Gothic MT" charset="0"/>
                  <a:ea typeface="News Gothic MT" charset="0"/>
                  <a:cs typeface="News Gothic MT" charset="0"/>
                  <a:sym typeface="News Gothic MT" charset="0"/>
                </a:rPr>
                <a:t>little | a lot | forever | sometimes</a:t>
              </a:r>
            </a:p>
          </p:txBody>
        </p:sp>
      </p:grpSp>
    </p:spTree>
    <p:extLst>
      <p:ext uri="{BB962C8B-B14F-4D97-AF65-F5344CB8AC3E}">
        <p14:creationId xmlns:p14="http://schemas.microsoft.com/office/powerpoint/2010/main" val="4096130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295CB41A-9ED1-4771-869B-A53994BCD2EB}" type="slidenum">
              <a:rPr lang="en-US" sz="900" smtClean="0">
                <a:solidFill>
                  <a:srgbClr val="003399"/>
                </a:solidFill>
                <a:latin typeface="Arial" charset="0"/>
                <a:cs typeface="Arial" charset="0"/>
                <a:sym typeface="Arial" charset="0"/>
              </a:rPr>
              <a:pPr eaLnBrk="1" hangingPunct="1"/>
              <a:t>120</a:t>
            </a:fld>
            <a:endParaRPr lang="en-US" sz="900" smtClean="0">
              <a:solidFill>
                <a:srgbClr val="003399"/>
              </a:solidFill>
              <a:latin typeface="Arial" charset="0"/>
              <a:cs typeface="Arial" charset="0"/>
              <a:sym typeface="Arial" charset="0"/>
            </a:endParaRPr>
          </a:p>
        </p:txBody>
      </p:sp>
      <p:sp>
        <p:nvSpPr>
          <p:cNvPr id="60421" name="Rectangle 5"/>
          <p:cNvSpPr>
            <a:spLocks noGrp="1" noChangeArrowheads="1"/>
          </p:cNvSpPr>
          <p:nvPr>
            <p:ph type="title"/>
          </p:nvPr>
        </p:nvSpPr>
        <p:spPr/>
        <p:txBody>
          <a:bodyPr/>
          <a:lstStyle/>
          <a:p>
            <a:pPr eaLnBrk="1" hangingPunct="1"/>
            <a:r>
              <a:rPr lang="en-US" dirty="0" err="1" smtClean="0"/>
              <a:t>Logi</a:t>
            </a:r>
            <a:r>
              <a:rPr lang="sr-Latn-RS" dirty="0" smtClean="0"/>
              <a:t>ka</a:t>
            </a:r>
            <a:endParaRPr lang="en-US" dirty="0" smtClean="0"/>
          </a:p>
        </p:txBody>
      </p:sp>
      <p:sp>
        <p:nvSpPr>
          <p:cNvPr id="60422" name="Rectangle 6"/>
          <p:cNvSpPr>
            <a:spLocks noGrp="1" noChangeArrowheads="1"/>
          </p:cNvSpPr>
          <p:nvPr>
            <p:ph type="body" idx="1"/>
          </p:nvPr>
        </p:nvSpPr>
        <p:spPr/>
        <p:txBody>
          <a:bodyPr/>
          <a:lstStyle/>
          <a:p>
            <a:pPr eaLnBrk="1" hangingPunct="1"/>
            <a:r>
              <a:rPr lang="sr-Latn-RS" dirty="0" smtClean="0"/>
              <a:t>Ovde</a:t>
            </a:r>
            <a:r>
              <a:rPr lang="en-US" dirty="0" smtClean="0"/>
              <a:t>: </a:t>
            </a:r>
            <a:r>
              <a:rPr lang="sr-Latn-RS" dirty="0" smtClean="0"/>
              <a:t>nagalasak na predstavljanju znanja</a:t>
            </a:r>
          </a:p>
          <a:p>
            <a:pPr eaLnBrk="1" hangingPunct="1"/>
            <a:r>
              <a:rPr lang="sr-Latn-RS" dirty="0" smtClean="0"/>
              <a:t>O logici i rezonovanju drugi put</a:t>
            </a:r>
            <a:endParaRPr lang="en-US" dirty="0" smtClean="0"/>
          </a:p>
        </p:txBody>
      </p:sp>
    </p:spTree>
    <p:extLst>
      <p:ext uri="{BB962C8B-B14F-4D97-AF65-F5344CB8AC3E}">
        <p14:creationId xmlns:p14="http://schemas.microsoft.com/office/powerpoint/2010/main" val="3616580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normAutofit fontScale="90000"/>
          </a:bodyPr>
          <a:lstStyle/>
          <a:p>
            <a:pPr indent="0" eaLnBrk="1" hangingPunct="1">
              <a:defRPr/>
            </a:pPr>
            <a:r>
              <a:rPr lang="sr-Latn-RS" dirty="0" smtClean="0"/>
              <a:t>Reprezentacija, rezonovanje i logika</a:t>
            </a:r>
            <a:endParaRPr lang="en-US" dirty="0" smtClean="0"/>
          </a:p>
        </p:txBody>
      </p:sp>
      <p:sp>
        <p:nvSpPr>
          <p:cNvPr id="61445" name="Rectangle 4"/>
          <p:cNvSpPr>
            <a:spLocks noGrp="1" noChangeArrowheads="1"/>
          </p:cNvSpPr>
          <p:nvPr>
            <p:ph type="body" idx="1"/>
          </p:nvPr>
        </p:nvSpPr>
        <p:spPr/>
        <p:txBody>
          <a:bodyPr rIns="130174"/>
          <a:lstStyle/>
          <a:p>
            <a:pPr eaLnBrk="1" hangingPunct="1"/>
            <a:r>
              <a:rPr lang="sr-Latn-RS" dirty="0" smtClean="0"/>
              <a:t>Dva su dela jezika za reprezentaciju znanja</a:t>
            </a:r>
            <a:r>
              <a:rPr lang="en-US" dirty="0" smtClean="0"/>
              <a:t>: </a:t>
            </a:r>
          </a:p>
          <a:p>
            <a:pPr marL="723900" lvl="1" eaLnBrk="1" hangingPunct="1"/>
            <a:r>
              <a:rPr lang="sr-Latn-RS" dirty="0" smtClean="0"/>
              <a:t>sintaksa</a:t>
            </a:r>
            <a:endParaRPr lang="en-US" dirty="0" smtClean="0"/>
          </a:p>
          <a:p>
            <a:pPr marL="1066800" lvl="2" eaLnBrk="1" hangingPunct="1"/>
            <a:r>
              <a:rPr lang="sr-Latn-RS" dirty="0" smtClean="0"/>
              <a:t>Opisuje moguće konfiguracije koje konstituišu rečenice</a:t>
            </a:r>
            <a:endParaRPr lang="en-US" dirty="0" smtClean="0"/>
          </a:p>
          <a:p>
            <a:pPr marL="723900" lvl="1" eaLnBrk="1" hangingPunct="1"/>
            <a:r>
              <a:rPr lang="sr-Latn-RS" dirty="0" smtClean="0"/>
              <a:t>semantika</a:t>
            </a:r>
            <a:endParaRPr lang="en-US" dirty="0" smtClean="0"/>
          </a:p>
          <a:p>
            <a:pPr marL="1066800" lvl="2" eaLnBrk="1" hangingPunct="1"/>
            <a:r>
              <a:rPr lang="sr-Latn-RS" dirty="0" smtClean="0"/>
              <a:t>Određuje činjenice u svetu na koji se rečenice odnose</a:t>
            </a:r>
            <a:endParaRPr lang="en-US" dirty="0" smtClean="0"/>
          </a:p>
          <a:p>
            <a:pPr marL="1066800" lvl="2" eaLnBrk="1" hangingPunct="1"/>
            <a:r>
              <a:rPr lang="sr-Latn-RS" dirty="0" smtClean="0"/>
              <a:t>Kaže nam u šta agent veruje</a:t>
            </a:r>
            <a:endParaRPr lang="en-US" dirty="0" smtClean="0"/>
          </a:p>
        </p:txBody>
      </p:sp>
      <p:sp>
        <p:nvSpPr>
          <p:cNvPr id="61446" name="Rectangle 5"/>
          <p:cNvSpPr>
            <a:spLocks/>
          </p:cNvSpPr>
          <p:nvPr/>
        </p:nvSpPr>
        <p:spPr bwMode="auto">
          <a:xfrm>
            <a:off x="3815556" y="5334000"/>
            <a:ext cx="12715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u="sng" dirty="0">
                <a:solidFill>
                  <a:srgbClr val="C000C0"/>
                </a:solidFill>
                <a:latin typeface="Helvetica" charset="0"/>
                <a:cs typeface="Helvetica" charset="0"/>
                <a:sym typeface="Helvetica" charset="0"/>
                <a:hlinkClick r:id="rId2" action="ppaction://hlinksldjump"/>
              </a:rPr>
              <a:t>[Rogers 1999]</a:t>
            </a:r>
            <a:endParaRPr lang="en-US" sz="1400" u="sng" dirty="0">
              <a:solidFill>
                <a:srgbClr val="C000C0"/>
              </a:solidFill>
              <a:latin typeface="Helvetica" charset="0"/>
              <a:cs typeface="Helvetica" charset="0"/>
              <a:sym typeface="Helvetica" charset="0"/>
            </a:endParaRPr>
          </a:p>
        </p:txBody>
      </p:sp>
    </p:spTree>
    <p:extLst>
      <p:ext uri="{BB962C8B-B14F-4D97-AF65-F5344CB8AC3E}">
        <p14:creationId xmlns:p14="http://schemas.microsoft.com/office/powerpoint/2010/main" val="2854845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lstStyle/>
          <a:p>
            <a:pPr indent="0" eaLnBrk="1" hangingPunct="1">
              <a:defRPr/>
            </a:pPr>
            <a:r>
              <a:rPr lang="sr-Latn-RS" dirty="0" smtClean="0"/>
              <a:t>Rezonovanje </a:t>
            </a:r>
            <a:endParaRPr lang="en-US" dirty="0" smtClean="0"/>
          </a:p>
        </p:txBody>
      </p:sp>
      <p:sp>
        <p:nvSpPr>
          <p:cNvPr id="62469" name="Rectangle 4"/>
          <p:cNvSpPr>
            <a:spLocks noGrp="1" noChangeArrowheads="1"/>
          </p:cNvSpPr>
          <p:nvPr>
            <p:ph type="body" idx="1"/>
          </p:nvPr>
        </p:nvSpPr>
        <p:spPr/>
        <p:txBody>
          <a:bodyPr rIns="130174">
            <a:normAutofit lnSpcReduction="10000"/>
          </a:bodyPr>
          <a:lstStyle/>
          <a:p>
            <a:pPr eaLnBrk="1" hangingPunct="1"/>
            <a:r>
              <a:rPr lang="sr-Latn-RS" dirty="0" smtClean="0"/>
              <a:t>Proces konstruisanja novih konfiguracija </a:t>
            </a:r>
            <a:r>
              <a:rPr lang="en-US" dirty="0" smtClean="0"/>
              <a:t>(</a:t>
            </a:r>
            <a:r>
              <a:rPr lang="sr-Latn-RS" dirty="0" smtClean="0"/>
              <a:t>rečenica</a:t>
            </a:r>
            <a:r>
              <a:rPr lang="en-US" dirty="0" smtClean="0"/>
              <a:t>) </a:t>
            </a:r>
            <a:r>
              <a:rPr lang="sr-Latn-RS" dirty="0" smtClean="0"/>
              <a:t>iz starih</a:t>
            </a:r>
            <a:endParaRPr lang="en-US" dirty="0" smtClean="0"/>
          </a:p>
          <a:p>
            <a:pPr marL="723900" lvl="1" eaLnBrk="1" hangingPunct="1"/>
            <a:r>
              <a:rPr lang="sr-Latn-RS" dirty="0" smtClean="0"/>
              <a:t>Ispravno rezonovanje osigurava da nove konfiguracije predstavljaju činjenice koje slede iz činjenica koje su predstavljene starim konfiguracijama</a:t>
            </a:r>
            <a:endParaRPr lang="en-US" dirty="0" smtClean="0"/>
          </a:p>
          <a:p>
            <a:pPr marL="723900" lvl="1" eaLnBrk="1" hangingPunct="1"/>
            <a:r>
              <a:rPr lang="sr-Latn-RS" dirty="0" smtClean="0"/>
              <a:t>Ova veza zove se </a:t>
            </a:r>
            <a:r>
              <a:rPr lang="sr-Latn-RS" i="1" dirty="0" smtClean="0"/>
              <a:t> posledičnost </a:t>
            </a:r>
            <a:r>
              <a:rPr lang="sr-Latn-RS" dirty="0" smtClean="0"/>
              <a:t>(</a:t>
            </a:r>
            <a:r>
              <a:rPr lang="en-US" dirty="0" smtClean="0">
                <a:latin typeface="Arial Italic" charset="0"/>
                <a:cs typeface="Arial Italic" charset="0"/>
                <a:sym typeface="Arial Italic" charset="0"/>
              </a:rPr>
              <a:t>entailment</a:t>
            </a:r>
            <a:r>
              <a:rPr lang="sr-Latn-RS" i="1" dirty="0" smtClean="0">
                <a:latin typeface="Arial Italic" charset="0"/>
                <a:cs typeface="Arial Italic" charset="0"/>
                <a:sym typeface="Arial Italic" charset="0"/>
              </a:rPr>
              <a:t>)</a:t>
            </a:r>
            <a:r>
              <a:rPr lang="sr-Latn-RS" dirty="0" smtClean="0">
                <a:latin typeface="Arial Italic" charset="0"/>
                <a:cs typeface="Arial Italic" charset="0"/>
                <a:sym typeface="Arial Italic" charset="0"/>
              </a:rPr>
              <a:t> </a:t>
            </a:r>
            <a:r>
              <a:rPr lang="sr-Latn-RS" dirty="0">
                <a:sym typeface="Arial Italic" charset="0"/>
              </a:rPr>
              <a:t>što se piše kao</a:t>
            </a:r>
            <a:r>
              <a:rPr lang="en-US" dirty="0"/>
              <a:t/>
            </a:r>
            <a:br>
              <a:rPr lang="en-US" dirty="0"/>
            </a:br>
            <a:r>
              <a:rPr lang="en-US" dirty="0" smtClean="0"/>
              <a:t>KB |= alpha </a:t>
            </a:r>
          </a:p>
          <a:p>
            <a:pPr marL="1066800" lvl="2"/>
            <a:r>
              <a:rPr lang="sr-Latn-RS" dirty="0" smtClean="0"/>
              <a:t>Rečenica </a:t>
            </a:r>
            <a:r>
              <a:rPr lang="en-US" dirty="0" smtClean="0"/>
              <a:t>alpha </a:t>
            </a:r>
            <a:r>
              <a:rPr lang="sr-Latn-RS" dirty="0" smtClean="0"/>
              <a:t>je posledica baze znanja</a:t>
            </a:r>
            <a:r>
              <a:rPr lang="en-US" dirty="0" smtClean="0"/>
              <a:t> KB</a:t>
            </a:r>
          </a:p>
        </p:txBody>
      </p:sp>
      <p:sp>
        <p:nvSpPr>
          <p:cNvPr id="62470" name="Rectangle 5"/>
          <p:cNvSpPr>
            <a:spLocks/>
          </p:cNvSpPr>
          <p:nvPr/>
        </p:nvSpPr>
        <p:spPr bwMode="auto">
          <a:xfrm>
            <a:off x="3962400" y="6096000"/>
            <a:ext cx="12715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u="sng" dirty="0">
                <a:solidFill>
                  <a:srgbClr val="C000C0"/>
                </a:solidFill>
                <a:latin typeface="Helvetica" charset="0"/>
                <a:cs typeface="Helvetica" charset="0"/>
                <a:sym typeface="Helvetica" charset="0"/>
                <a:hlinkClick r:id="rId2" action="ppaction://hlinksldjump"/>
              </a:rPr>
              <a:t>[Rogers 1999]</a:t>
            </a:r>
            <a:endParaRPr lang="en-US" sz="1400" u="sng" dirty="0">
              <a:solidFill>
                <a:srgbClr val="C000C0"/>
              </a:solidFill>
              <a:latin typeface="Helvetica" charset="0"/>
              <a:cs typeface="Helvetica" charset="0"/>
              <a:sym typeface="Helvetica" charset="0"/>
            </a:endParaRPr>
          </a:p>
        </p:txBody>
      </p:sp>
    </p:spTree>
    <p:extLst>
      <p:ext uri="{BB962C8B-B14F-4D97-AF65-F5344CB8AC3E}">
        <p14:creationId xmlns:p14="http://schemas.microsoft.com/office/powerpoint/2010/main" val="1195490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lstStyle/>
          <a:p>
            <a:pPr indent="0" eaLnBrk="1" hangingPunct="1">
              <a:defRPr/>
            </a:pPr>
            <a:r>
              <a:rPr lang="sr-Latn-RS" dirty="0" smtClean="0"/>
              <a:t>Metode zaključivanja</a:t>
            </a:r>
            <a:endParaRPr lang="en-US" dirty="0" smtClean="0"/>
          </a:p>
        </p:txBody>
      </p:sp>
      <p:sp>
        <p:nvSpPr>
          <p:cNvPr id="63493" name="Rectangle 4"/>
          <p:cNvSpPr>
            <a:spLocks noGrp="1" noChangeArrowheads="1"/>
          </p:cNvSpPr>
          <p:nvPr>
            <p:ph type="body" idx="1"/>
          </p:nvPr>
        </p:nvSpPr>
        <p:spPr/>
        <p:txBody>
          <a:bodyPr rIns="130174">
            <a:normAutofit fontScale="92500" lnSpcReduction="10000"/>
          </a:bodyPr>
          <a:lstStyle/>
          <a:p>
            <a:pPr eaLnBrk="1" hangingPunct="1">
              <a:spcBef>
                <a:spcPct val="0"/>
              </a:spcBef>
            </a:pPr>
            <a:r>
              <a:rPr lang="sr-Latn-RS" sz="2600" dirty="0" smtClean="0"/>
              <a:t>Procedura zaključivanja može da uradi jednu od dve stvari</a:t>
            </a:r>
            <a:r>
              <a:rPr lang="en-US" sz="2600" dirty="0" smtClean="0"/>
              <a:t>: </a:t>
            </a:r>
          </a:p>
          <a:p>
            <a:pPr marL="723900" lvl="1" eaLnBrk="1" hangingPunct="1">
              <a:spcBef>
                <a:spcPts val="563"/>
              </a:spcBef>
            </a:pPr>
            <a:r>
              <a:rPr lang="sr-Latn-RS" sz="2200" dirty="0" smtClean="0"/>
              <a:t>Ako je data baza znanja </a:t>
            </a:r>
            <a:r>
              <a:rPr lang="en-US" sz="2200" dirty="0" smtClean="0"/>
              <a:t>KB, </a:t>
            </a:r>
            <a:r>
              <a:rPr lang="sr-Latn-RS" sz="2200" dirty="0" smtClean="0"/>
              <a:t>procedura može da izvede nove rečenice </a:t>
            </a:r>
            <a:r>
              <a:rPr lang="en-US" sz="2200" dirty="0" smtClean="0"/>
              <a:t>α </a:t>
            </a:r>
            <a:r>
              <a:rPr lang="sr-Latn-RS" sz="2200" dirty="0" smtClean="0"/>
              <a:t>koje su</a:t>
            </a:r>
            <a:r>
              <a:rPr lang="en-US" sz="2200" dirty="0" smtClean="0"/>
              <a:t> (</a:t>
            </a:r>
            <a:r>
              <a:rPr lang="sr-Latn-RS" sz="2200" dirty="0" smtClean="0"/>
              <a:t>pretpostavljeno</a:t>
            </a:r>
            <a:r>
              <a:rPr lang="en-US" sz="2200" dirty="0" smtClean="0"/>
              <a:t>) </a:t>
            </a:r>
            <a:r>
              <a:rPr lang="sr-Latn-RS" sz="2200" dirty="0" smtClean="0"/>
              <a:t>posledica</a:t>
            </a:r>
            <a:r>
              <a:rPr lang="en-US" sz="2200" dirty="0" smtClean="0"/>
              <a:t> KB </a:t>
            </a:r>
            <a:br>
              <a:rPr lang="en-US" sz="2200" dirty="0" smtClean="0"/>
            </a:br>
            <a:r>
              <a:rPr lang="en-US" sz="2200" dirty="0" err="1" smtClean="0"/>
              <a:t>KB</a:t>
            </a:r>
            <a:r>
              <a:rPr lang="en-US" sz="2200" dirty="0" smtClean="0"/>
              <a:t> |- α  ==&gt; KB |= α</a:t>
            </a:r>
          </a:p>
          <a:p>
            <a:pPr marL="723900" lvl="1">
              <a:spcBef>
                <a:spcPts val="563"/>
              </a:spcBef>
            </a:pPr>
            <a:r>
              <a:rPr lang="sr-Latn-RS" sz="2200" dirty="0"/>
              <a:t>Ako je data baza znanja</a:t>
            </a:r>
            <a:r>
              <a:rPr lang="en-US" sz="2200" dirty="0" smtClean="0"/>
              <a:t> KB </a:t>
            </a:r>
            <a:r>
              <a:rPr lang="sr-Latn-RS" sz="2200" dirty="0" smtClean="0"/>
              <a:t>i druga rečenica </a:t>
            </a:r>
            <a:r>
              <a:rPr lang="en-US" sz="2200" dirty="0" smtClean="0"/>
              <a:t>α</a:t>
            </a:r>
            <a:r>
              <a:rPr lang="sr-Latn-RS" sz="2200" dirty="0" smtClean="0"/>
              <a:t>, procedura može da utvrdi da li je </a:t>
            </a:r>
            <a:r>
              <a:rPr lang="en-US" sz="2200" dirty="0"/>
              <a:t>α </a:t>
            </a:r>
            <a:r>
              <a:rPr lang="sr-Latn-RS" sz="2200" dirty="0" smtClean="0"/>
              <a:t> posledica KB ili nije</a:t>
            </a:r>
            <a:r>
              <a:rPr lang="en-US" sz="2200" dirty="0" smtClean="0"/>
              <a:t/>
            </a:r>
            <a:br>
              <a:rPr lang="en-US" sz="2200" dirty="0" smtClean="0"/>
            </a:br>
            <a:r>
              <a:rPr lang="en-US" sz="2200" dirty="0" err="1" smtClean="0">
                <a:ea typeface="Apple Symbols" charset="0"/>
                <a:cs typeface="Apple Symbols" charset="0"/>
              </a:rPr>
              <a:t>KB</a:t>
            </a:r>
            <a:r>
              <a:rPr lang="en-US" sz="2200" dirty="0" smtClean="0">
                <a:ea typeface="Apple Symbols" charset="0"/>
                <a:cs typeface="Apple Symbols" charset="0"/>
              </a:rPr>
              <a:t> ∧ α  ==&gt; KB |= α</a:t>
            </a:r>
            <a:endParaRPr lang="en-US" sz="2200" dirty="0" smtClean="0"/>
          </a:p>
          <a:p>
            <a:pPr eaLnBrk="1" hangingPunct="1">
              <a:spcBef>
                <a:spcPts val="563"/>
              </a:spcBef>
            </a:pPr>
            <a:r>
              <a:rPr lang="sr-Latn-RS" sz="2600" dirty="0" smtClean="0"/>
              <a:t>Procedura zaključivanja koja generiše samo posledične rečenice naziva se saglasnom (</a:t>
            </a:r>
            <a:r>
              <a:rPr lang="en-US" sz="2600" dirty="0" smtClean="0"/>
              <a:t>sound</a:t>
            </a:r>
            <a:r>
              <a:rPr lang="sr-Latn-RS" sz="2600" dirty="0" smtClean="0"/>
              <a:t>) ili</a:t>
            </a:r>
            <a:r>
              <a:rPr lang="en-US" sz="2600" dirty="0" smtClean="0"/>
              <a:t> </a:t>
            </a:r>
            <a:r>
              <a:rPr lang="en-US" sz="2600" i="1" dirty="0" smtClean="0"/>
              <a:t>truth-preserving</a:t>
            </a:r>
            <a:r>
              <a:rPr lang="en-US" sz="2600" dirty="0" smtClean="0"/>
              <a:t> </a:t>
            </a:r>
          </a:p>
          <a:p>
            <a:pPr eaLnBrk="1" hangingPunct="1">
              <a:spcBef>
                <a:spcPts val="563"/>
              </a:spcBef>
            </a:pPr>
            <a:r>
              <a:rPr lang="sr-Latn-RS" sz="2600" dirty="0" smtClean="0"/>
              <a:t>Zapis operacija saglasne procedure zaključivanja zove se dokaz (</a:t>
            </a:r>
            <a:r>
              <a:rPr lang="en-US" sz="2600" dirty="0" smtClean="0"/>
              <a:t>proof</a:t>
            </a:r>
            <a:r>
              <a:rPr lang="sr-Latn-RS" sz="2600" dirty="0" smtClean="0"/>
              <a:t>).</a:t>
            </a:r>
            <a:r>
              <a:rPr lang="en-US" sz="2600" dirty="0" smtClean="0"/>
              <a:t> </a:t>
            </a:r>
          </a:p>
          <a:p>
            <a:pPr eaLnBrk="1" hangingPunct="1">
              <a:spcBef>
                <a:spcPts val="563"/>
              </a:spcBef>
            </a:pPr>
            <a:r>
              <a:rPr lang="sr-Latn-RS" sz="2600" dirty="0" smtClean="0"/>
              <a:t>Za proceduru zaključivanja kaže se da je kompletna ako može da nadje svaki dokaz za svaku rečenicu koja je posledična.</a:t>
            </a:r>
            <a:r>
              <a:rPr lang="en-US" sz="2600" dirty="0" smtClean="0"/>
              <a:t> </a:t>
            </a:r>
          </a:p>
        </p:txBody>
      </p:sp>
      <p:sp>
        <p:nvSpPr>
          <p:cNvPr id="63494" name="Rectangle 5"/>
          <p:cNvSpPr>
            <a:spLocks/>
          </p:cNvSpPr>
          <p:nvPr/>
        </p:nvSpPr>
        <p:spPr bwMode="auto">
          <a:xfrm>
            <a:off x="3179763" y="6553200"/>
            <a:ext cx="12715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u="sng">
                <a:solidFill>
                  <a:srgbClr val="C000C0"/>
                </a:solidFill>
                <a:latin typeface="Helvetica" charset="0"/>
                <a:cs typeface="Helvetica" charset="0"/>
                <a:sym typeface="Helvetica" charset="0"/>
                <a:hlinkClick r:id="rId2" action="ppaction://hlinksldjump"/>
              </a:rPr>
              <a:t>[Rogers 1999]</a:t>
            </a:r>
            <a:endParaRPr lang="en-US" sz="1400" u="sng">
              <a:solidFill>
                <a:srgbClr val="C000C0"/>
              </a:solidFill>
              <a:latin typeface="Helvetica" charset="0"/>
              <a:cs typeface="Helvetica" charset="0"/>
              <a:sym typeface="Helvetica" charset="0"/>
            </a:endParaRPr>
          </a:p>
        </p:txBody>
      </p:sp>
    </p:spTree>
    <p:extLst>
      <p:ext uri="{BB962C8B-B14F-4D97-AF65-F5344CB8AC3E}">
        <p14:creationId xmlns:p14="http://schemas.microsoft.com/office/powerpoint/2010/main" val="2489543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normAutofit/>
          </a:bodyPr>
          <a:lstStyle/>
          <a:p>
            <a:pPr indent="0" eaLnBrk="1" hangingPunct="1">
              <a:defRPr/>
            </a:pPr>
            <a:r>
              <a:rPr lang="sr-Latn-RS" sz="4100" dirty="0" smtClean="0"/>
              <a:t>Jezici RZ i programski jezici</a:t>
            </a:r>
            <a:endParaRPr lang="en-US" sz="4100" dirty="0" smtClean="0"/>
          </a:p>
        </p:txBody>
      </p:sp>
      <p:sp>
        <p:nvSpPr>
          <p:cNvPr id="64517" name="Rectangle 4"/>
          <p:cNvSpPr>
            <a:spLocks noGrp="1" noChangeArrowheads="1"/>
          </p:cNvSpPr>
          <p:nvPr>
            <p:ph type="body" idx="1"/>
          </p:nvPr>
        </p:nvSpPr>
        <p:spPr/>
        <p:txBody>
          <a:bodyPr rIns="130174">
            <a:normAutofit lnSpcReduction="10000"/>
          </a:bodyPr>
          <a:lstStyle/>
          <a:p>
            <a:pPr eaLnBrk="1" hangingPunct="1"/>
            <a:r>
              <a:rPr lang="sr-Latn-RS" dirty="0" smtClean="0"/>
              <a:t>Po čemu se jezici za RZ razlikuju od drugih progra</a:t>
            </a:r>
            <a:r>
              <a:rPr lang="en-US" dirty="0" smtClean="0"/>
              <a:t>m</a:t>
            </a:r>
            <a:r>
              <a:rPr lang="sr-Latn-RS" dirty="0" smtClean="0"/>
              <a:t>skih jezika</a:t>
            </a:r>
            <a:r>
              <a:rPr lang="en-US" dirty="0" smtClean="0"/>
              <a:t> (Java, C++)? </a:t>
            </a:r>
          </a:p>
          <a:p>
            <a:pPr marL="723900" lvl="1" eaLnBrk="1" hangingPunct="1"/>
            <a:r>
              <a:rPr lang="sr-Latn-RS" dirty="0" smtClean="0"/>
              <a:t>Programski jezici mogu da predstave činjenice i iskaze</a:t>
            </a:r>
            <a:endParaRPr lang="en-US" dirty="0" smtClean="0"/>
          </a:p>
          <a:p>
            <a:pPr eaLnBrk="1" hangingPunct="1"/>
            <a:r>
              <a:rPr lang="sr-Latn-RS" dirty="0" smtClean="0"/>
              <a:t>Šta je sa situacijom</a:t>
            </a:r>
            <a:r>
              <a:rPr lang="en-US" dirty="0" smtClean="0"/>
              <a:t> „</a:t>
            </a:r>
            <a:r>
              <a:rPr lang="sr-Latn-RS" dirty="0" smtClean="0"/>
              <a:t>postoji jama u </a:t>
            </a:r>
            <a:r>
              <a:rPr lang="en-US" dirty="0" smtClean="0"/>
              <a:t>[2,2] </a:t>
            </a:r>
            <a:r>
              <a:rPr lang="sr-Latn-RS" dirty="0" smtClean="0"/>
              <a:t>ili</a:t>
            </a:r>
            <a:r>
              <a:rPr lang="en-US" dirty="0" smtClean="0"/>
              <a:t> [3,1] (</a:t>
            </a:r>
            <a:r>
              <a:rPr lang="sr-Latn-RS" dirty="0" smtClean="0"/>
              <a:t>ali nismo sigurni</a:t>
            </a:r>
            <a:r>
              <a:rPr lang="en-US" dirty="0" smtClean="0"/>
              <a:t>)" </a:t>
            </a:r>
            <a:r>
              <a:rPr lang="sr-Latn-RS" dirty="0" smtClean="0"/>
              <a:t>ili</a:t>
            </a:r>
            <a:r>
              <a:rPr lang="en-US" dirty="0" smtClean="0"/>
              <a:t> „</a:t>
            </a:r>
            <a:r>
              <a:rPr lang="sr-Latn-RS" dirty="0" smtClean="0"/>
              <a:t>postoji monstrum u nekom kvadratu</a:t>
            </a:r>
            <a:r>
              <a:rPr lang="en-US" dirty="0" smtClean="0"/>
              <a:t>" </a:t>
            </a:r>
          </a:p>
          <a:p>
            <a:pPr eaLnBrk="1" hangingPunct="1"/>
            <a:r>
              <a:rPr lang="sr-Latn-RS" dirty="0" smtClean="0"/>
              <a:t>Programski jezici nisu dovoljno izražajni za situacije sa nekompletnim informacijama</a:t>
            </a:r>
            <a:endParaRPr lang="en-US" dirty="0" smtClean="0"/>
          </a:p>
        </p:txBody>
      </p:sp>
      <p:sp>
        <p:nvSpPr>
          <p:cNvPr id="64518" name="Rectangle 5"/>
          <p:cNvSpPr>
            <a:spLocks/>
          </p:cNvSpPr>
          <p:nvPr/>
        </p:nvSpPr>
        <p:spPr bwMode="auto">
          <a:xfrm>
            <a:off x="3179763" y="6553200"/>
            <a:ext cx="12715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u="sng">
                <a:solidFill>
                  <a:srgbClr val="C000C0"/>
                </a:solidFill>
                <a:latin typeface="Helvetica" charset="0"/>
                <a:cs typeface="Helvetica" charset="0"/>
                <a:sym typeface="Helvetica" charset="0"/>
                <a:hlinkClick r:id="rId2" action="ppaction://hlinksldjump"/>
              </a:rPr>
              <a:t>[Rogers 1999]</a:t>
            </a:r>
            <a:endParaRPr lang="en-US" sz="1400" u="sng">
              <a:solidFill>
                <a:srgbClr val="C000C0"/>
              </a:solidFill>
              <a:latin typeface="Helvetica" charset="0"/>
              <a:cs typeface="Helvetica" charset="0"/>
              <a:sym typeface="Helvetica" charset="0"/>
            </a:endParaRPr>
          </a:p>
        </p:txBody>
      </p:sp>
    </p:spTree>
    <p:extLst>
      <p:ext uri="{BB962C8B-B14F-4D97-AF65-F5344CB8AC3E}">
        <p14:creationId xmlns:p14="http://schemas.microsoft.com/office/powerpoint/2010/main" val="1030731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normAutofit/>
          </a:bodyPr>
          <a:lstStyle/>
          <a:p>
            <a:pPr>
              <a:defRPr/>
            </a:pPr>
            <a:r>
              <a:rPr lang="sr-Latn-RS" sz="4000" dirty="0"/>
              <a:t>Jezici RZ </a:t>
            </a:r>
            <a:r>
              <a:rPr lang="sr-Latn-RS" sz="4000" dirty="0" smtClean="0"/>
              <a:t> i prirodni jezik</a:t>
            </a:r>
            <a:endParaRPr lang="en-US" sz="4300" dirty="0" smtClean="0"/>
          </a:p>
        </p:txBody>
      </p:sp>
      <p:sp>
        <p:nvSpPr>
          <p:cNvPr id="65541" name="Rectangle 4"/>
          <p:cNvSpPr>
            <a:spLocks noGrp="1" noChangeArrowheads="1"/>
          </p:cNvSpPr>
          <p:nvPr>
            <p:ph type="body" idx="1"/>
          </p:nvPr>
        </p:nvSpPr>
        <p:spPr/>
        <p:txBody>
          <a:bodyPr rIns="130174">
            <a:normAutofit/>
          </a:bodyPr>
          <a:lstStyle/>
          <a:p>
            <a:pPr eaLnBrk="1" hangingPunct="1"/>
            <a:r>
              <a:rPr lang="sr-Latn-RS" sz="2400" dirty="0" smtClean="0"/>
              <a:t>Po čemu se jezici za predstavljanje zanja razlikuju od prirodnih jezika</a:t>
            </a:r>
          </a:p>
          <a:p>
            <a:pPr eaLnBrk="1" hangingPunct="1"/>
            <a:r>
              <a:rPr lang="sr-Latn-RS" sz="2400" dirty="0" smtClean="0"/>
              <a:t>Prirodni jezici su izražajni ali su se razvijali da zadovolje potrebe komunikacije a ne reprezentacije</a:t>
            </a:r>
            <a:endParaRPr lang="en-US" sz="2400" dirty="0" smtClean="0"/>
          </a:p>
          <a:p>
            <a:pPr eaLnBrk="1" hangingPunct="1"/>
            <a:r>
              <a:rPr lang="sr-Latn-RS" sz="2400" dirty="0" smtClean="0"/>
              <a:t>Značanje rečenice zavisi od same rečenice i od konteksta u kome je izrečena</a:t>
            </a:r>
            <a:endParaRPr lang="en-US" sz="2400" dirty="0" smtClean="0"/>
          </a:p>
          <a:p>
            <a:pPr marL="723900" lvl="1" eaLnBrk="1" hangingPunct="1"/>
            <a:r>
              <a:rPr lang="sr-Latn-RS" sz="2000" dirty="0" smtClean="0"/>
              <a:t>n</a:t>
            </a:r>
            <a:r>
              <a:rPr lang="en-US" sz="2000" dirty="0" smtClean="0"/>
              <a:t>.</a:t>
            </a:r>
            <a:r>
              <a:rPr lang="sr-Latn-RS" sz="2000" dirty="0" smtClean="0"/>
              <a:t>pr</a:t>
            </a:r>
            <a:r>
              <a:rPr lang="en-US" sz="2000" dirty="0" smtClean="0"/>
              <a:t>. “Look!” </a:t>
            </a:r>
          </a:p>
          <a:p>
            <a:pPr eaLnBrk="1" hangingPunct="1"/>
            <a:r>
              <a:rPr lang="sr-Latn-RS" sz="2400" dirty="0" smtClean="0"/>
              <a:t>Razmena znanja se obavlja bez eksplicitne reprezentacije samog znanja</a:t>
            </a:r>
            <a:endParaRPr lang="en-US" sz="2400" dirty="0" smtClean="0"/>
          </a:p>
          <a:p>
            <a:pPr eaLnBrk="1" hangingPunct="1"/>
            <a:r>
              <a:rPr lang="sr-Latn-RS" sz="2400" dirty="0" smtClean="0"/>
              <a:t>neodređenosti</a:t>
            </a:r>
            <a:r>
              <a:rPr lang="en-US" sz="2400" dirty="0" smtClean="0"/>
              <a:t> (</a:t>
            </a:r>
            <a:r>
              <a:rPr lang="sr-Latn-RS" sz="2400" dirty="0" smtClean="0"/>
              <a:t>n</a:t>
            </a:r>
            <a:r>
              <a:rPr lang="en-US" sz="2400" dirty="0" smtClean="0"/>
              <a:t>.</a:t>
            </a:r>
            <a:r>
              <a:rPr lang="sr-Latn-RS" sz="2400" dirty="0" smtClean="0"/>
              <a:t>pr</a:t>
            </a:r>
            <a:r>
              <a:rPr lang="en-US" sz="2400" dirty="0" smtClean="0"/>
              <a:t>. </a:t>
            </a:r>
            <a:r>
              <a:rPr lang="sr-Latn-RS" sz="2400" dirty="0" smtClean="0"/>
              <a:t>Mali psi i mačke</a:t>
            </a:r>
            <a:r>
              <a:rPr lang="en-US" sz="2400" dirty="0" smtClean="0"/>
              <a:t>) </a:t>
            </a:r>
          </a:p>
        </p:txBody>
      </p:sp>
      <p:sp>
        <p:nvSpPr>
          <p:cNvPr id="65542" name="Rectangle 5"/>
          <p:cNvSpPr>
            <a:spLocks/>
          </p:cNvSpPr>
          <p:nvPr/>
        </p:nvSpPr>
        <p:spPr bwMode="auto">
          <a:xfrm>
            <a:off x="3179763" y="6553200"/>
            <a:ext cx="12715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u="sng">
                <a:solidFill>
                  <a:srgbClr val="C000C0"/>
                </a:solidFill>
                <a:latin typeface="Helvetica" charset="0"/>
                <a:cs typeface="Helvetica" charset="0"/>
                <a:sym typeface="Helvetica" charset="0"/>
                <a:hlinkClick r:id="rId2" action="ppaction://hlinksldjump"/>
              </a:rPr>
              <a:t>[Rogers 1999]</a:t>
            </a:r>
            <a:endParaRPr lang="en-US" sz="1400" u="sng">
              <a:solidFill>
                <a:srgbClr val="C000C0"/>
              </a:solidFill>
              <a:latin typeface="Helvetica" charset="0"/>
              <a:cs typeface="Helvetica" charset="0"/>
              <a:sym typeface="Helvetica" charset="0"/>
            </a:endParaRPr>
          </a:p>
        </p:txBody>
      </p:sp>
    </p:spTree>
    <p:extLst>
      <p:ext uri="{BB962C8B-B14F-4D97-AF65-F5344CB8AC3E}">
        <p14:creationId xmlns:p14="http://schemas.microsoft.com/office/powerpoint/2010/main" val="1557134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normAutofit/>
          </a:bodyPr>
          <a:lstStyle/>
          <a:p>
            <a:pPr indent="0" eaLnBrk="1" hangingPunct="1">
              <a:defRPr/>
            </a:pPr>
            <a:r>
              <a:rPr lang="sr-Latn-RS" sz="4100" dirty="0" smtClean="0"/>
              <a:t>Dobri RZ jezici</a:t>
            </a:r>
            <a:endParaRPr lang="en-US" sz="4100" dirty="0" smtClean="0"/>
          </a:p>
        </p:txBody>
      </p:sp>
      <p:sp>
        <p:nvSpPr>
          <p:cNvPr id="66565" name="Rectangle 4"/>
          <p:cNvSpPr>
            <a:spLocks noGrp="1" noChangeArrowheads="1"/>
          </p:cNvSpPr>
          <p:nvPr>
            <p:ph type="body" idx="1"/>
          </p:nvPr>
        </p:nvSpPr>
        <p:spPr/>
        <p:txBody>
          <a:bodyPr rIns="130174">
            <a:normAutofit/>
          </a:bodyPr>
          <a:lstStyle/>
          <a:p>
            <a:pPr eaLnBrk="1" hangingPunct="1"/>
            <a:r>
              <a:rPr lang="sr-Latn-RS" sz="2400" dirty="0" smtClean="0"/>
              <a:t>Kombinuju prednosti prirodnih i formalnih jezika</a:t>
            </a:r>
            <a:r>
              <a:rPr lang="en-US" sz="2400" dirty="0" smtClean="0"/>
              <a:t>: </a:t>
            </a:r>
          </a:p>
          <a:p>
            <a:pPr marL="723900" lvl="1" eaLnBrk="1" hangingPunct="1"/>
            <a:r>
              <a:rPr lang="sr-Latn-RS" sz="2000" dirty="0" smtClean="0"/>
              <a:t>izražajni</a:t>
            </a:r>
            <a:r>
              <a:rPr lang="en-US" sz="2000" dirty="0" smtClean="0"/>
              <a:t> </a:t>
            </a:r>
          </a:p>
          <a:p>
            <a:pPr marL="723900" lvl="1" eaLnBrk="1" hangingPunct="1"/>
            <a:r>
              <a:rPr lang="sr-Latn-RS" sz="2000" dirty="0" smtClean="0"/>
              <a:t>koncizni</a:t>
            </a:r>
            <a:r>
              <a:rPr lang="en-US" sz="2000" dirty="0" smtClean="0"/>
              <a:t> </a:t>
            </a:r>
          </a:p>
          <a:p>
            <a:pPr marL="723900" lvl="1" eaLnBrk="1" hangingPunct="1"/>
            <a:r>
              <a:rPr lang="sr-Latn-RS" sz="2000" dirty="0" smtClean="0"/>
              <a:t>nedvosmisleni</a:t>
            </a:r>
            <a:r>
              <a:rPr lang="en-US" sz="2000" dirty="0" smtClean="0"/>
              <a:t> </a:t>
            </a:r>
          </a:p>
          <a:p>
            <a:pPr marL="723900" lvl="1" eaLnBrk="1" hangingPunct="1"/>
            <a:r>
              <a:rPr lang="sr-Latn-RS" sz="2000" dirty="0" smtClean="0"/>
              <a:t>Nezavisni od konteksta</a:t>
            </a:r>
            <a:r>
              <a:rPr lang="en-US" sz="2000" dirty="0" smtClean="0"/>
              <a:t> </a:t>
            </a:r>
          </a:p>
          <a:p>
            <a:pPr marL="1066800" lvl="2" eaLnBrk="1" hangingPunct="1"/>
            <a:r>
              <a:rPr lang="sr-Latn-RS" sz="1800" dirty="0" smtClean="0"/>
              <a:t>Što se iskaže danas moći će da se interpretira sutra</a:t>
            </a:r>
            <a:endParaRPr lang="en-US" sz="1800" dirty="0" smtClean="0"/>
          </a:p>
          <a:p>
            <a:pPr marL="723900" lvl="1" eaLnBrk="1" hangingPunct="1"/>
            <a:r>
              <a:rPr lang="sr-Latn-RS" sz="2000" dirty="0" smtClean="0"/>
              <a:t>Efikasni</a:t>
            </a:r>
            <a:endParaRPr lang="en-US" sz="2000" dirty="0" smtClean="0"/>
          </a:p>
          <a:p>
            <a:pPr marL="1066800" lvl="2" eaLnBrk="1" hangingPunct="1"/>
            <a:r>
              <a:rPr lang="sr-Latn-RS" sz="1800" dirty="0" smtClean="0"/>
              <a:t>Znanje se može predstaviti u mašinski čitljivom obliku</a:t>
            </a:r>
            <a:endParaRPr lang="en-US" sz="1800" dirty="0" smtClean="0"/>
          </a:p>
          <a:p>
            <a:pPr marL="1066800" lvl="2" eaLnBrk="1" hangingPunct="1"/>
            <a:r>
              <a:rPr lang="sr-Latn-RS" sz="1800" dirty="0" smtClean="0"/>
              <a:t>Za odabrani format postoje praktične procedure zaključivanja</a:t>
            </a:r>
            <a:endParaRPr lang="en-US" sz="1800" dirty="0" smtClean="0"/>
          </a:p>
          <a:p>
            <a:pPr marL="723900" lvl="1" eaLnBrk="1" hangingPunct="1"/>
            <a:r>
              <a:rPr lang="sr-Latn-RS" sz="2000" dirty="0" smtClean="0"/>
              <a:t>Efektivni</a:t>
            </a:r>
            <a:endParaRPr lang="en-US" sz="2000" dirty="0" smtClean="0"/>
          </a:p>
          <a:p>
            <a:pPr marL="1066800" lvl="2" eaLnBrk="1" hangingPunct="1"/>
            <a:r>
              <a:rPr lang="sr-Latn-RS" sz="1800" dirty="0" smtClean="0"/>
              <a:t>Postoji procedura zaključivanja kojom se iz reprezentacije znanja mogu napraviti nove rečenice</a:t>
            </a:r>
            <a:endParaRPr lang="en-US" sz="1800" dirty="0" smtClean="0"/>
          </a:p>
        </p:txBody>
      </p:sp>
      <p:sp>
        <p:nvSpPr>
          <p:cNvPr id="66566" name="Rectangle 5"/>
          <p:cNvSpPr>
            <a:spLocks/>
          </p:cNvSpPr>
          <p:nvPr/>
        </p:nvSpPr>
        <p:spPr bwMode="auto">
          <a:xfrm>
            <a:off x="3179763" y="6553200"/>
            <a:ext cx="12715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u="sng">
                <a:solidFill>
                  <a:srgbClr val="C000C0"/>
                </a:solidFill>
                <a:latin typeface="Helvetica" charset="0"/>
                <a:cs typeface="Helvetica" charset="0"/>
                <a:sym typeface="Helvetica" charset="0"/>
                <a:hlinkClick r:id="rId2" action="ppaction://hlinksldjump"/>
              </a:rPr>
              <a:t>[Rogers 1999]</a:t>
            </a:r>
            <a:endParaRPr lang="en-US" sz="1400" u="sng">
              <a:solidFill>
                <a:srgbClr val="C000C0"/>
              </a:solidFill>
              <a:latin typeface="Helvetica" charset="0"/>
              <a:cs typeface="Helvetica" charset="0"/>
              <a:sym typeface="Helvetica" charset="0"/>
            </a:endParaRPr>
          </a:p>
        </p:txBody>
      </p:sp>
    </p:spTree>
    <p:extLst>
      <p:ext uri="{BB962C8B-B14F-4D97-AF65-F5344CB8AC3E}">
        <p14:creationId xmlns:p14="http://schemas.microsoft.com/office/powerpoint/2010/main" val="130561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888A25CF-208C-4661-B14B-9669CB432F90}" type="slidenum">
              <a:rPr lang="en-US" sz="900" smtClean="0">
                <a:solidFill>
                  <a:srgbClr val="003399"/>
                </a:solidFill>
                <a:latin typeface="Arial" charset="0"/>
                <a:cs typeface="Arial" charset="0"/>
                <a:sym typeface="Arial" charset="0"/>
              </a:rPr>
              <a:pPr eaLnBrk="1" hangingPunct="1"/>
              <a:t>127</a:t>
            </a:fld>
            <a:endParaRPr lang="en-US" sz="900" smtClean="0">
              <a:solidFill>
                <a:srgbClr val="003399"/>
              </a:solidFill>
              <a:latin typeface="Arial" charset="0"/>
              <a:cs typeface="Arial" charset="0"/>
              <a:sym typeface="Arial" charset="0"/>
            </a:endParaRPr>
          </a:p>
        </p:txBody>
      </p:sp>
      <p:sp>
        <p:nvSpPr>
          <p:cNvPr id="67588" name="Rectangle 5"/>
          <p:cNvSpPr>
            <a:spLocks noGrp="1" noChangeArrowheads="1"/>
          </p:cNvSpPr>
          <p:nvPr>
            <p:ph type="title"/>
          </p:nvPr>
        </p:nvSpPr>
        <p:spPr/>
        <p:txBody>
          <a:bodyPr/>
          <a:lstStyle/>
          <a:p>
            <a:pPr eaLnBrk="1" hangingPunct="1"/>
            <a:r>
              <a:rPr lang="sr-Latn-RS" dirty="0" smtClean="0"/>
              <a:t>Primer</a:t>
            </a:r>
            <a:r>
              <a:rPr lang="en-US" dirty="0" smtClean="0"/>
              <a:t>: </a:t>
            </a:r>
            <a:r>
              <a:rPr lang="sr-Latn-RS" dirty="0" smtClean="0"/>
              <a:t>Metodi reprezentacije</a:t>
            </a:r>
            <a:endParaRPr lang="en-US" dirty="0" smtClean="0"/>
          </a:p>
        </p:txBody>
      </p:sp>
      <p:sp>
        <p:nvSpPr>
          <p:cNvPr id="67589" name="Rectangle 6"/>
          <p:cNvSpPr>
            <a:spLocks noGrp="1" noChangeArrowheads="1"/>
          </p:cNvSpPr>
          <p:nvPr>
            <p:ph type="body" idx="1"/>
          </p:nvPr>
        </p:nvSpPr>
        <p:spPr/>
        <p:txBody>
          <a:bodyPr/>
          <a:lstStyle/>
          <a:p>
            <a:pPr eaLnBrk="1" hangingPunct="1"/>
            <a:endParaRPr lang="en-US" smtClean="0"/>
          </a:p>
        </p:txBody>
      </p:sp>
      <p:pic>
        <p:nvPicPr>
          <p:cNvPr id="67590"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425575"/>
            <a:ext cx="8121650"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7591" name="Rectangle 8"/>
          <p:cNvSpPr>
            <a:spLocks/>
          </p:cNvSpPr>
          <p:nvPr/>
        </p:nvSpPr>
        <p:spPr bwMode="auto">
          <a:xfrm>
            <a:off x="4114800" y="6372225"/>
            <a:ext cx="169068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a:solidFill>
                  <a:schemeClr val="tx1"/>
                </a:solidFill>
                <a:latin typeface="News Gothic MT" charset="0"/>
                <a:ea typeface="News Gothic MT" charset="0"/>
                <a:cs typeface="News Gothic MT" charset="0"/>
                <a:sym typeface="News Gothic MT" charset="0"/>
              </a:rPr>
              <a:t>[Guinness 1995]</a:t>
            </a:r>
          </a:p>
        </p:txBody>
      </p:sp>
      <p:sp>
        <p:nvSpPr>
          <p:cNvPr id="67592" name="Text Box 9"/>
          <p:cNvSpPr txBox="1">
            <a:spLocks noChangeArrowheads="1"/>
          </p:cNvSpPr>
          <p:nvPr/>
        </p:nvSpPr>
        <p:spPr bwMode="auto">
          <a:xfrm>
            <a:off x="8774113" y="6532563"/>
            <a:ext cx="217487"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algn="ctr" eaLnBrk="1" hangingPunct="1"/>
            <a:fld id="{04088697-3B86-4856-BF3D-3B78D38B31ED}" type="slidenum">
              <a:rPr lang="en-US" sz="900" b="1">
                <a:solidFill>
                  <a:srgbClr val="003399"/>
                </a:solidFill>
                <a:latin typeface="Arial" charset="0"/>
                <a:cs typeface="Arial" charset="0"/>
                <a:sym typeface="Arial" charset="0"/>
              </a:rPr>
              <a:pPr algn="ctr" eaLnBrk="1" hangingPunct="1"/>
              <a:t>127</a:t>
            </a:fld>
            <a:endParaRPr lang="en-US" sz="900" b="1">
              <a:solidFill>
                <a:srgbClr val="003399"/>
              </a:solidFill>
              <a:latin typeface="Arial" charset="0"/>
              <a:cs typeface="Arial" charset="0"/>
              <a:sym typeface="Arial" charset="0"/>
            </a:endParaRPr>
          </a:p>
        </p:txBody>
      </p:sp>
    </p:spTree>
    <p:extLst>
      <p:ext uri="{BB962C8B-B14F-4D97-AF65-F5344CB8AC3E}">
        <p14:creationId xmlns:p14="http://schemas.microsoft.com/office/powerpoint/2010/main" val="1443799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Ontologije</a:t>
            </a:r>
            <a:endParaRPr lang="en-US" dirty="0"/>
          </a:p>
        </p:txBody>
      </p:sp>
      <p:sp>
        <p:nvSpPr>
          <p:cNvPr id="3" name="Content Placeholder 2"/>
          <p:cNvSpPr>
            <a:spLocks noGrp="1"/>
          </p:cNvSpPr>
          <p:nvPr>
            <p:ph idx="1"/>
          </p:nvPr>
        </p:nvSpPr>
        <p:spPr/>
        <p:txBody>
          <a:bodyPr>
            <a:normAutofit lnSpcReduction="10000"/>
          </a:bodyPr>
          <a:lstStyle/>
          <a:p>
            <a:r>
              <a:rPr lang="sr-Latn-RS" dirty="0" smtClean="0"/>
              <a:t>U računarskoj i informacionoj nauci ontologija je formalno imenovanje i definisanje tipova, svojstava i veza entiteta koji stvarno ili fundamentalno postoje u odrešenom domenu diskursa. </a:t>
            </a:r>
          </a:p>
          <a:p>
            <a:r>
              <a:rPr lang="sr-Latn-RS" dirty="0"/>
              <a:t>Ontologija je formalna specifikacija deljene konceptualizacije (Tomas Gruber)</a:t>
            </a:r>
          </a:p>
          <a:p>
            <a:pPr lvl="1"/>
            <a:r>
              <a:rPr lang="sr-Latn-RS" dirty="0" smtClean="0"/>
              <a:t>Ovu definiciju najviše koriste u praktičnom računarstvu</a:t>
            </a:r>
          </a:p>
        </p:txBody>
      </p:sp>
    </p:spTree>
    <p:extLst>
      <p:ext uri="{BB962C8B-B14F-4D97-AF65-F5344CB8AC3E}">
        <p14:creationId xmlns:p14="http://schemas.microsoft.com/office/powerpoint/2010/main" val="171363742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6267F27C-A4CC-4607-8A6D-173D3D092430}" type="slidenum">
              <a:rPr lang="en-US" sz="900" smtClean="0">
                <a:solidFill>
                  <a:srgbClr val="003399"/>
                </a:solidFill>
                <a:latin typeface="Arial" charset="0"/>
                <a:cs typeface="Arial" charset="0"/>
                <a:sym typeface="Arial" charset="0"/>
              </a:rPr>
              <a:pPr eaLnBrk="1" hangingPunct="1"/>
              <a:t>129</a:t>
            </a:fld>
            <a:endParaRPr lang="en-US" sz="900" smtClean="0">
              <a:solidFill>
                <a:srgbClr val="003399"/>
              </a:solidFill>
              <a:latin typeface="Arial" charset="0"/>
              <a:cs typeface="Arial" charset="0"/>
              <a:sym typeface="Arial" charset="0"/>
            </a:endParaRPr>
          </a:p>
        </p:txBody>
      </p:sp>
      <p:sp>
        <p:nvSpPr>
          <p:cNvPr id="68611" name="Rectangle 4"/>
          <p:cNvSpPr>
            <a:spLocks/>
          </p:cNvSpPr>
          <p:nvPr/>
        </p:nvSpPr>
        <p:spPr bwMode="auto">
          <a:xfrm>
            <a:off x="3068638" y="6553200"/>
            <a:ext cx="2984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gn="ctr"/>
            <a:r>
              <a:rPr lang="en-US" sz="1100" dirty="0">
                <a:solidFill>
                  <a:srgbClr val="6EB7D7"/>
                </a:solidFill>
                <a:latin typeface="News Gothic MT" charset="0"/>
                <a:ea typeface="News Gothic MT" charset="0"/>
                <a:cs typeface="News Gothic MT" charset="0"/>
                <a:sym typeface="News Gothic MT" charset="0"/>
              </a:rPr>
              <a:t>© Franz J. </a:t>
            </a:r>
            <a:r>
              <a:rPr lang="en-US" sz="1100" dirty="0" err="1">
                <a:solidFill>
                  <a:srgbClr val="6EB7D7"/>
                </a:solidFill>
                <a:latin typeface="News Gothic MT" charset="0"/>
                <a:ea typeface="News Gothic MT" charset="0"/>
                <a:cs typeface="News Gothic MT" charset="0"/>
                <a:sym typeface="News Gothic MT" charset="0"/>
              </a:rPr>
              <a:t>Kurfess</a:t>
            </a:r>
            <a:endParaRPr lang="en-US" sz="1100" dirty="0">
              <a:solidFill>
                <a:srgbClr val="6EB7D7"/>
              </a:solidFill>
              <a:latin typeface="News Gothic MT" charset="0"/>
              <a:ea typeface="News Gothic MT" charset="0"/>
              <a:cs typeface="News Gothic MT" charset="0"/>
              <a:sym typeface="News Gothic MT" charset="0"/>
            </a:endParaRPr>
          </a:p>
        </p:txBody>
      </p:sp>
      <p:sp>
        <p:nvSpPr>
          <p:cNvPr id="68612" name="Rectangle 5"/>
          <p:cNvSpPr>
            <a:spLocks noGrp="1" noChangeArrowheads="1"/>
          </p:cNvSpPr>
          <p:nvPr>
            <p:ph type="title"/>
          </p:nvPr>
        </p:nvSpPr>
        <p:spPr/>
        <p:txBody>
          <a:bodyPr/>
          <a:lstStyle/>
          <a:p>
            <a:pPr eaLnBrk="1" hangingPunct="1"/>
            <a:r>
              <a:rPr lang="sr-Latn-RS" dirty="0" smtClean="0"/>
              <a:t>Ontologije</a:t>
            </a:r>
            <a:endParaRPr lang="en-US" dirty="0" smtClean="0"/>
          </a:p>
        </p:txBody>
      </p:sp>
      <p:sp>
        <p:nvSpPr>
          <p:cNvPr id="68613" name="Rectangle 6"/>
          <p:cNvSpPr>
            <a:spLocks noGrp="1" noChangeArrowheads="1"/>
          </p:cNvSpPr>
          <p:nvPr>
            <p:ph type="body" idx="1"/>
          </p:nvPr>
        </p:nvSpPr>
        <p:spPr/>
        <p:txBody>
          <a:bodyPr>
            <a:normAutofit fontScale="92500" lnSpcReduction="10000"/>
          </a:bodyPr>
          <a:lstStyle/>
          <a:p>
            <a:pPr marL="685800" lvl="1" eaLnBrk="1" hangingPunct="1"/>
            <a:r>
              <a:rPr lang="sr-Latn-RS" dirty="0" smtClean="0"/>
              <a:t>Principi </a:t>
            </a:r>
            <a:endParaRPr lang="en-US" dirty="0" smtClean="0"/>
          </a:p>
          <a:p>
            <a:pPr marL="968375" lvl="2" eaLnBrk="1" hangingPunct="1"/>
            <a:r>
              <a:rPr lang="sr-Latn-RS" dirty="0" smtClean="0"/>
              <a:t>Definicije termina</a:t>
            </a:r>
            <a:endParaRPr lang="en-US" dirty="0" smtClean="0"/>
          </a:p>
          <a:p>
            <a:pPr marL="1263650" lvl="3" eaLnBrk="1" hangingPunct="1"/>
            <a:r>
              <a:rPr lang="sr-Latn-RS" dirty="0" smtClean="0"/>
              <a:t>leksikon</a:t>
            </a:r>
            <a:r>
              <a:rPr lang="en-US" dirty="0" smtClean="0"/>
              <a:t>, </a:t>
            </a:r>
            <a:r>
              <a:rPr lang="sr-Latn-RS" dirty="0" smtClean="0"/>
              <a:t>rečnik</a:t>
            </a:r>
            <a:endParaRPr lang="en-US" dirty="0" smtClean="0"/>
          </a:p>
          <a:p>
            <a:pPr marL="968375" lvl="2" eaLnBrk="1" hangingPunct="1"/>
            <a:r>
              <a:rPr lang="sr-Latn-RS" dirty="0" smtClean="0"/>
              <a:t>Relacije meću terminima</a:t>
            </a:r>
            <a:endParaRPr lang="en-US" dirty="0" smtClean="0"/>
          </a:p>
          <a:p>
            <a:pPr marL="1263650" lvl="3" eaLnBrk="1" hangingPunct="1"/>
            <a:r>
              <a:rPr lang="sr-Latn-RS" dirty="0" smtClean="0"/>
              <a:t>taksonomija</a:t>
            </a:r>
            <a:r>
              <a:rPr lang="en-US" dirty="0" smtClean="0"/>
              <a:t>, </a:t>
            </a:r>
            <a:r>
              <a:rPr lang="en-US" dirty="0" err="1" smtClean="0"/>
              <a:t>te</a:t>
            </a:r>
            <a:r>
              <a:rPr lang="sr-Latn-RS" dirty="0"/>
              <a:t>z</a:t>
            </a:r>
            <a:r>
              <a:rPr lang="en-US" dirty="0" err="1" smtClean="0"/>
              <a:t>aurus</a:t>
            </a:r>
            <a:endParaRPr lang="en-US" dirty="0" smtClean="0"/>
          </a:p>
          <a:p>
            <a:pPr marL="685800" lvl="1" eaLnBrk="1" hangingPunct="1"/>
            <a:r>
              <a:rPr lang="sr-Latn-RS" dirty="0" smtClean="0"/>
              <a:t>Svrha</a:t>
            </a:r>
            <a:endParaRPr lang="en-US" dirty="0" smtClean="0"/>
          </a:p>
          <a:p>
            <a:pPr marL="968375" lvl="2" eaLnBrk="1" hangingPunct="1"/>
            <a:r>
              <a:rPr lang="sr-Latn-RS" dirty="0" smtClean="0"/>
              <a:t>Uspostavljanje zajedničkog rečnika za domen</a:t>
            </a:r>
            <a:endParaRPr lang="en-US" dirty="0" smtClean="0"/>
          </a:p>
          <a:p>
            <a:pPr marL="685800" lvl="1" eaLnBrk="1" hangingPunct="1"/>
            <a:r>
              <a:rPr lang="sr-Latn-RS" dirty="0" smtClean="0"/>
              <a:t>Grafička reprezentacija</a:t>
            </a:r>
            <a:endParaRPr lang="en-US" dirty="0" smtClean="0"/>
          </a:p>
          <a:p>
            <a:pPr marL="968375" lvl="2" eaLnBrk="1" hangingPunct="1"/>
            <a:r>
              <a:rPr lang="en-US" dirty="0" smtClean="0"/>
              <a:t>UML, </a:t>
            </a:r>
            <a:r>
              <a:rPr lang="sr-Latn-RS" dirty="0" smtClean="0"/>
              <a:t>topografske mape</a:t>
            </a:r>
            <a:endParaRPr lang="en-US" dirty="0" smtClean="0"/>
          </a:p>
          <a:p>
            <a:pPr marL="685800" lvl="1" eaLnBrk="1" hangingPunct="1"/>
            <a:r>
              <a:rPr lang="sr-Latn-RS" dirty="0" smtClean="0"/>
              <a:t>Primeri</a:t>
            </a:r>
            <a:endParaRPr lang="en-US" dirty="0" smtClean="0"/>
          </a:p>
          <a:p>
            <a:pPr marL="968375" lvl="2" eaLnBrk="1" hangingPunct="1"/>
            <a:r>
              <a:rPr lang="en-US" dirty="0" smtClean="0"/>
              <a:t>IEEE SUO, SUMO, </a:t>
            </a:r>
            <a:r>
              <a:rPr lang="en-US" dirty="0" err="1" smtClean="0"/>
              <a:t>Cyc</a:t>
            </a:r>
            <a:r>
              <a:rPr lang="en-US" dirty="0" smtClean="0"/>
              <a:t>, </a:t>
            </a:r>
            <a:r>
              <a:rPr lang="en-US" dirty="0" err="1" smtClean="0"/>
              <a:t>WordNet</a:t>
            </a:r>
            <a:endParaRPr lang="en-US" dirty="0" smtClean="0"/>
          </a:p>
        </p:txBody>
      </p:sp>
    </p:spTree>
    <p:extLst>
      <p:ext uri="{BB962C8B-B14F-4D97-AF65-F5344CB8AC3E}">
        <p14:creationId xmlns:p14="http://schemas.microsoft.com/office/powerpoint/2010/main" val="3204756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F1CE2A54-5C0A-473E-9E8F-DF84F08254A5}" type="slidenum">
              <a:rPr lang="en-US" sz="900" smtClean="0">
                <a:solidFill>
                  <a:srgbClr val="003399"/>
                </a:solidFill>
                <a:latin typeface="Arial" charset="0"/>
                <a:cs typeface="Arial" charset="0"/>
                <a:sym typeface="Arial" charset="0"/>
              </a:rPr>
              <a:pPr eaLnBrk="1" hangingPunct="1"/>
              <a:t>13</a:t>
            </a:fld>
            <a:endParaRPr lang="en-US" sz="900" smtClean="0">
              <a:solidFill>
                <a:srgbClr val="003399"/>
              </a:solidFill>
              <a:latin typeface="Arial" charset="0"/>
              <a:cs typeface="Arial" charset="0"/>
              <a:sym typeface="Arial" charset="0"/>
            </a:endParaRPr>
          </a:p>
        </p:txBody>
      </p:sp>
      <p:grpSp>
        <p:nvGrpSpPr>
          <p:cNvPr id="28677" name="Group 7"/>
          <p:cNvGrpSpPr>
            <a:grpSpLocks/>
          </p:cNvGrpSpPr>
          <p:nvPr/>
        </p:nvGrpSpPr>
        <p:grpSpPr bwMode="auto">
          <a:xfrm>
            <a:off x="183488" y="2133600"/>
            <a:ext cx="8610600" cy="3886200"/>
            <a:chOff x="0" y="0"/>
            <a:chExt cx="5424" cy="2448"/>
          </a:xfrm>
        </p:grpSpPr>
        <p:sp>
          <p:nvSpPr>
            <p:cNvPr id="28701" name="Rectangle 5"/>
            <p:cNvSpPr>
              <a:spLocks/>
            </p:cNvSpPr>
            <p:nvPr/>
          </p:nvSpPr>
          <p:spPr bwMode="auto">
            <a:xfrm>
              <a:off x="0" y="0"/>
              <a:ext cx="5424" cy="244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8702" name="Rectangle 6"/>
            <p:cNvSpPr>
              <a:spLocks/>
            </p:cNvSpPr>
            <p:nvPr/>
          </p:nvSpPr>
          <p:spPr bwMode="auto">
            <a:xfrm>
              <a:off x="0" y="0"/>
              <a:ext cx="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endParaRPr lang="en-US"/>
            </a:p>
          </p:txBody>
        </p:sp>
      </p:grpSp>
      <p:sp>
        <p:nvSpPr>
          <p:cNvPr id="28678" name="Rectangle 8"/>
          <p:cNvSpPr>
            <a:spLocks/>
          </p:cNvSpPr>
          <p:nvPr/>
        </p:nvSpPr>
        <p:spPr bwMode="auto">
          <a:xfrm>
            <a:off x="1241425" y="5562600"/>
            <a:ext cx="546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rPr>
              <a:t>man</a:t>
            </a:r>
          </a:p>
        </p:txBody>
      </p:sp>
      <p:sp>
        <p:nvSpPr>
          <p:cNvPr id="28679" name="Rectangle 9"/>
          <p:cNvSpPr>
            <a:spLocks/>
          </p:cNvSpPr>
          <p:nvPr/>
        </p:nvSpPr>
        <p:spPr bwMode="auto">
          <a:xfrm>
            <a:off x="2860675" y="5562600"/>
            <a:ext cx="850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rPr>
              <a:t>loves</a:t>
            </a:r>
          </a:p>
        </p:txBody>
      </p:sp>
      <p:sp>
        <p:nvSpPr>
          <p:cNvPr id="28680" name="Rectangle 10"/>
          <p:cNvSpPr>
            <a:spLocks/>
          </p:cNvSpPr>
          <p:nvPr/>
        </p:nvSpPr>
        <p:spPr bwMode="auto">
          <a:xfrm>
            <a:off x="4664075" y="5562600"/>
            <a:ext cx="850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rPr>
              <a:t>woman</a:t>
            </a:r>
          </a:p>
        </p:txBody>
      </p:sp>
      <p:sp>
        <p:nvSpPr>
          <p:cNvPr id="28681" name="Rectangle 11"/>
          <p:cNvSpPr>
            <a:spLocks/>
          </p:cNvSpPr>
          <p:nvPr/>
        </p:nvSpPr>
        <p:spPr bwMode="auto">
          <a:xfrm>
            <a:off x="6392863" y="5562600"/>
            <a:ext cx="1155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rPr>
              <a:t>forever</a:t>
            </a:r>
          </a:p>
        </p:txBody>
      </p:sp>
      <p:sp>
        <p:nvSpPr>
          <p:cNvPr id="28682" name="Rectangle 12"/>
          <p:cNvSpPr>
            <a:spLocks/>
          </p:cNvSpPr>
          <p:nvPr/>
        </p:nvSpPr>
        <p:spPr bwMode="auto">
          <a:xfrm>
            <a:off x="3429000" y="2438400"/>
            <a:ext cx="1612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a:solidFill>
                  <a:schemeClr val="tx1"/>
                </a:solidFill>
                <a:latin typeface="News Gothic MT" charset="0"/>
                <a:ea typeface="News Gothic MT" charset="0"/>
                <a:cs typeface="News Gothic MT" charset="0"/>
                <a:sym typeface="News Gothic MT" charset="0"/>
              </a:rPr>
              <a:t>&lt;sentence&gt;</a:t>
            </a:r>
          </a:p>
        </p:txBody>
      </p:sp>
      <p:sp>
        <p:nvSpPr>
          <p:cNvPr id="28683" name="Rectangle 13"/>
          <p:cNvSpPr>
            <a:spLocks/>
          </p:cNvSpPr>
          <p:nvPr/>
        </p:nvSpPr>
        <p:spPr bwMode="auto">
          <a:xfrm>
            <a:off x="4435475" y="3581400"/>
            <a:ext cx="1308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rPr>
              <a:t>&lt;object&gt;</a:t>
            </a:r>
          </a:p>
        </p:txBody>
      </p:sp>
      <p:sp>
        <p:nvSpPr>
          <p:cNvPr id="28684" name="Rectangle 14"/>
          <p:cNvSpPr>
            <a:spLocks/>
          </p:cNvSpPr>
          <p:nvPr/>
        </p:nvSpPr>
        <p:spPr bwMode="auto">
          <a:xfrm>
            <a:off x="1012825" y="4572000"/>
            <a:ext cx="1003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a:solidFill>
                  <a:schemeClr val="tx1"/>
                </a:solidFill>
                <a:latin typeface="News Gothic MT" charset="0"/>
                <a:ea typeface="News Gothic MT" charset="0"/>
                <a:cs typeface="News Gothic MT" charset="0"/>
                <a:sym typeface="News Gothic MT" charset="0"/>
              </a:rPr>
              <a:t>&lt;noun&gt;</a:t>
            </a:r>
          </a:p>
        </p:txBody>
      </p:sp>
      <p:sp>
        <p:nvSpPr>
          <p:cNvPr id="28685" name="Rectangle 15"/>
          <p:cNvSpPr>
            <a:spLocks/>
          </p:cNvSpPr>
          <p:nvPr/>
        </p:nvSpPr>
        <p:spPr bwMode="auto">
          <a:xfrm>
            <a:off x="4587875" y="4572000"/>
            <a:ext cx="1003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rPr>
              <a:t>&lt;noun&gt;</a:t>
            </a:r>
          </a:p>
        </p:txBody>
      </p:sp>
      <p:sp>
        <p:nvSpPr>
          <p:cNvPr id="28686" name="Rectangle 16"/>
          <p:cNvSpPr>
            <a:spLocks/>
          </p:cNvSpPr>
          <p:nvPr/>
        </p:nvSpPr>
        <p:spPr bwMode="auto">
          <a:xfrm>
            <a:off x="784225" y="3581400"/>
            <a:ext cx="1460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rPr>
              <a:t>&lt;subject&gt;</a:t>
            </a:r>
          </a:p>
        </p:txBody>
      </p:sp>
      <p:sp>
        <p:nvSpPr>
          <p:cNvPr id="28687" name="Rectangle 17"/>
          <p:cNvSpPr>
            <a:spLocks/>
          </p:cNvSpPr>
          <p:nvPr/>
        </p:nvSpPr>
        <p:spPr bwMode="auto">
          <a:xfrm>
            <a:off x="2782888" y="3581400"/>
            <a:ext cx="1003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rPr>
              <a:t>&lt;verb&gt;</a:t>
            </a:r>
          </a:p>
        </p:txBody>
      </p:sp>
      <p:sp>
        <p:nvSpPr>
          <p:cNvPr id="28688" name="Rectangle 18"/>
          <p:cNvSpPr>
            <a:spLocks/>
          </p:cNvSpPr>
          <p:nvPr/>
        </p:nvSpPr>
        <p:spPr bwMode="auto">
          <a:xfrm>
            <a:off x="6164263" y="3581400"/>
            <a:ext cx="1612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rPr>
              <a:t>&lt;modifier&gt;</a:t>
            </a:r>
          </a:p>
        </p:txBody>
      </p:sp>
      <p:cxnSp>
        <p:nvCxnSpPr>
          <p:cNvPr id="28689" name="AutoShape 19"/>
          <p:cNvCxnSpPr>
            <a:cxnSpLocks noChangeShapeType="1"/>
            <a:stCxn id="28682" idx="0"/>
            <a:endCxn id="28686" idx="0"/>
          </p:cNvCxnSpPr>
          <p:nvPr/>
        </p:nvCxnSpPr>
        <p:spPr bwMode="auto">
          <a:xfrm flipH="1">
            <a:off x="1566863" y="2636838"/>
            <a:ext cx="2722562" cy="1141412"/>
          </a:xfrm>
          <a:prstGeom prst="straightConnector1">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28690" name="AutoShape 20"/>
          <p:cNvCxnSpPr>
            <a:cxnSpLocks noChangeShapeType="1"/>
            <a:stCxn id="28682" idx="0"/>
            <a:endCxn id="28687" idx="0"/>
          </p:cNvCxnSpPr>
          <p:nvPr/>
        </p:nvCxnSpPr>
        <p:spPr bwMode="auto">
          <a:xfrm flipH="1">
            <a:off x="3338513" y="2636838"/>
            <a:ext cx="950912" cy="114300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1" name="AutoShape 21"/>
          <p:cNvCxnSpPr>
            <a:cxnSpLocks noChangeShapeType="1"/>
            <a:stCxn id="28682" idx="0"/>
            <a:endCxn id="28683" idx="0"/>
          </p:cNvCxnSpPr>
          <p:nvPr/>
        </p:nvCxnSpPr>
        <p:spPr bwMode="auto">
          <a:xfrm>
            <a:off x="4289425" y="2636838"/>
            <a:ext cx="854075" cy="114300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2" name="AutoShape 22"/>
          <p:cNvCxnSpPr>
            <a:cxnSpLocks noChangeShapeType="1"/>
            <a:stCxn id="28682" idx="0"/>
            <a:endCxn id="28688" idx="0"/>
          </p:cNvCxnSpPr>
          <p:nvPr/>
        </p:nvCxnSpPr>
        <p:spPr bwMode="auto">
          <a:xfrm>
            <a:off x="4289425" y="2636838"/>
            <a:ext cx="2735263" cy="114300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3" name="AutoShape 23"/>
          <p:cNvCxnSpPr>
            <a:cxnSpLocks noChangeShapeType="1"/>
            <a:stCxn id="28688" idx="0"/>
            <a:endCxn id="28681" idx="0"/>
          </p:cNvCxnSpPr>
          <p:nvPr/>
        </p:nvCxnSpPr>
        <p:spPr bwMode="auto">
          <a:xfrm>
            <a:off x="7024688" y="3779838"/>
            <a:ext cx="0" cy="198120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4" name="AutoShape 24"/>
          <p:cNvCxnSpPr>
            <a:cxnSpLocks noChangeShapeType="1"/>
            <a:stCxn id="28687" idx="0"/>
            <a:endCxn id="28679" idx="0"/>
          </p:cNvCxnSpPr>
          <p:nvPr/>
        </p:nvCxnSpPr>
        <p:spPr bwMode="auto">
          <a:xfrm>
            <a:off x="3338513" y="3779838"/>
            <a:ext cx="1587" cy="198120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5" name="AutoShape 25"/>
          <p:cNvCxnSpPr>
            <a:cxnSpLocks noChangeShapeType="1"/>
            <a:stCxn id="28686" idx="0"/>
            <a:endCxn id="28684" idx="0"/>
          </p:cNvCxnSpPr>
          <p:nvPr/>
        </p:nvCxnSpPr>
        <p:spPr bwMode="auto">
          <a:xfrm>
            <a:off x="1568450" y="3779838"/>
            <a:ext cx="0" cy="99060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6" name="AutoShape 26"/>
          <p:cNvCxnSpPr>
            <a:cxnSpLocks noChangeShapeType="1"/>
            <a:stCxn id="28684" idx="0"/>
            <a:endCxn id="28678" idx="0"/>
          </p:cNvCxnSpPr>
          <p:nvPr/>
        </p:nvCxnSpPr>
        <p:spPr bwMode="auto">
          <a:xfrm>
            <a:off x="1568450" y="4770438"/>
            <a:ext cx="0" cy="99060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7" name="AutoShape 27"/>
          <p:cNvCxnSpPr>
            <a:cxnSpLocks noChangeShapeType="1"/>
            <a:stCxn id="28683" idx="0"/>
            <a:endCxn id="28685" idx="0"/>
          </p:cNvCxnSpPr>
          <p:nvPr/>
        </p:nvCxnSpPr>
        <p:spPr bwMode="auto">
          <a:xfrm>
            <a:off x="5143500" y="3779838"/>
            <a:ext cx="0" cy="99060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8" name="AutoShape 28"/>
          <p:cNvCxnSpPr>
            <a:cxnSpLocks noChangeShapeType="1"/>
            <a:stCxn id="28685" idx="0"/>
            <a:endCxn id="28680" idx="0"/>
          </p:cNvCxnSpPr>
          <p:nvPr/>
        </p:nvCxnSpPr>
        <p:spPr bwMode="auto">
          <a:xfrm>
            <a:off x="5143500" y="4770438"/>
            <a:ext cx="0" cy="99060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sp>
        <p:nvSpPr>
          <p:cNvPr id="28699" name="Rectangle 29"/>
          <p:cNvSpPr>
            <a:spLocks noGrp="1" noChangeArrowheads="1"/>
          </p:cNvSpPr>
          <p:nvPr>
            <p:ph type="title"/>
          </p:nvPr>
        </p:nvSpPr>
        <p:spPr/>
        <p:txBody>
          <a:bodyPr/>
          <a:lstStyle/>
          <a:p>
            <a:pPr eaLnBrk="1" hangingPunct="1"/>
            <a:r>
              <a:rPr lang="sr-Latn-RS" dirty="0" smtClean="0"/>
              <a:t>Primer</a:t>
            </a:r>
            <a:r>
              <a:rPr lang="en-US" dirty="0" smtClean="0"/>
              <a:t> 1</a:t>
            </a:r>
            <a:r>
              <a:rPr lang="sr-Latn-RS" dirty="0" smtClean="0"/>
              <a:t>:</a:t>
            </a:r>
            <a:r>
              <a:rPr lang="en-US" dirty="0" smtClean="0"/>
              <a:t> </a:t>
            </a:r>
            <a:r>
              <a:rPr lang="sr-Latn-RS" dirty="0" smtClean="0"/>
              <a:t>Stablo parsiranja</a:t>
            </a:r>
            <a:endParaRPr lang="en-US" dirty="0" smtClean="0"/>
          </a:p>
        </p:txBody>
      </p:sp>
      <p:sp>
        <p:nvSpPr>
          <p:cNvPr id="28700" name="Rectangle 30"/>
          <p:cNvSpPr>
            <a:spLocks noGrp="1" noChangeArrowheads="1"/>
          </p:cNvSpPr>
          <p:nvPr>
            <p:ph type="body" idx="1"/>
          </p:nvPr>
        </p:nvSpPr>
        <p:spPr>
          <a:xfrm>
            <a:off x="457200" y="1219200"/>
            <a:ext cx="8229600" cy="4906963"/>
          </a:xfrm>
        </p:spPr>
        <p:txBody>
          <a:bodyPr/>
          <a:lstStyle/>
          <a:p>
            <a:pPr marL="495300" indent="-457200" eaLnBrk="1" hangingPunct="1"/>
            <a:r>
              <a:rPr lang="sr-Latn-RS" dirty="0" smtClean="0"/>
              <a:t>Primer rečenice</a:t>
            </a:r>
            <a:r>
              <a:rPr lang="en-US" dirty="0" smtClean="0"/>
              <a:t>:</a:t>
            </a:r>
            <a:r>
              <a:rPr lang="sr-Latn-RS" dirty="0" smtClean="0"/>
              <a:t> </a:t>
            </a:r>
            <a:r>
              <a:rPr lang="en-US" sz="2400" dirty="0" smtClean="0">
                <a:latin typeface="Courier" charset="0"/>
                <a:ea typeface="Courier" charset="0"/>
                <a:cs typeface="Courier" charset="0"/>
                <a:sym typeface="Courier" charset="0"/>
              </a:rPr>
              <a:t>man loves woman forever</a:t>
            </a:r>
            <a:endParaRPr lang="en-US" sz="2400" dirty="0" smtClean="0">
              <a:latin typeface="Courier" charset="0"/>
              <a:sym typeface="Courier" charset="0"/>
            </a:endParaRPr>
          </a:p>
        </p:txBody>
      </p:sp>
    </p:spTree>
    <p:extLst>
      <p:ext uri="{BB962C8B-B14F-4D97-AF65-F5344CB8AC3E}">
        <p14:creationId xmlns:p14="http://schemas.microsoft.com/office/powerpoint/2010/main" val="3326380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6955046F-3F3B-4C16-8F58-F9FEE5126F76}" type="slidenum">
              <a:rPr lang="en-US" sz="900" smtClean="0">
                <a:solidFill>
                  <a:srgbClr val="003399"/>
                </a:solidFill>
                <a:latin typeface="Arial" charset="0"/>
                <a:cs typeface="Arial" charset="0"/>
                <a:sym typeface="Arial" charset="0"/>
              </a:rPr>
              <a:pPr eaLnBrk="1" hangingPunct="1"/>
              <a:t>130</a:t>
            </a:fld>
            <a:endParaRPr lang="en-US" sz="900" smtClean="0">
              <a:solidFill>
                <a:srgbClr val="003399"/>
              </a:solidFill>
              <a:latin typeface="Arial" charset="0"/>
              <a:cs typeface="Arial" charset="0"/>
              <a:sym typeface="Arial" charset="0"/>
            </a:endParaRPr>
          </a:p>
        </p:txBody>
      </p:sp>
      <p:sp>
        <p:nvSpPr>
          <p:cNvPr id="69636" name="Rectangle 5"/>
          <p:cNvSpPr>
            <a:spLocks noGrp="1" noChangeArrowheads="1"/>
          </p:cNvSpPr>
          <p:nvPr>
            <p:ph type="title"/>
          </p:nvPr>
        </p:nvSpPr>
        <p:spPr/>
        <p:txBody>
          <a:bodyPr/>
          <a:lstStyle/>
          <a:p>
            <a:pPr eaLnBrk="1" hangingPunct="1"/>
            <a:r>
              <a:rPr lang="sr-Latn-RS" dirty="0" smtClean="0"/>
              <a:t>Terminologija</a:t>
            </a:r>
            <a:endParaRPr lang="en-US" dirty="0" smtClean="0"/>
          </a:p>
        </p:txBody>
      </p:sp>
      <p:sp>
        <p:nvSpPr>
          <p:cNvPr id="69637" name="Rectangle 6"/>
          <p:cNvSpPr>
            <a:spLocks noGrp="1" noChangeArrowheads="1"/>
          </p:cNvSpPr>
          <p:nvPr>
            <p:ph type="body" idx="1"/>
          </p:nvPr>
        </p:nvSpPr>
        <p:spPr/>
        <p:txBody>
          <a:bodyPr>
            <a:normAutofit lnSpcReduction="10000"/>
          </a:bodyPr>
          <a:lstStyle/>
          <a:p>
            <a:pPr eaLnBrk="1" hangingPunct="1">
              <a:spcBef>
                <a:spcPct val="0"/>
              </a:spcBef>
            </a:pPr>
            <a:r>
              <a:rPr lang="sr-Latn-RS" sz="1900" dirty="0" smtClean="0"/>
              <a:t>Ontologija </a:t>
            </a:r>
            <a:endParaRPr lang="en-US" sz="1900" dirty="0" smtClean="0"/>
          </a:p>
          <a:p>
            <a:pPr marL="685800" lvl="1" eaLnBrk="1" hangingPunct="1">
              <a:spcBef>
                <a:spcPts val="513"/>
              </a:spcBef>
            </a:pPr>
            <a:r>
              <a:rPr lang="sr-Latn-RS" sz="1700" dirty="0" smtClean="0"/>
              <a:t>Obezbeđuje semantiku za koncepte</a:t>
            </a:r>
            <a:endParaRPr lang="en-US" sz="1700" dirty="0" smtClean="0"/>
          </a:p>
          <a:p>
            <a:pPr marL="685800" lvl="1" eaLnBrk="1" hangingPunct="1">
              <a:spcBef>
                <a:spcPts val="513"/>
              </a:spcBef>
            </a:pPr>
            <a:r>
              <a:rPr lang="sr-Latn-RS" sz="1700" dirty="0" smtClean="0"/>
              <a:t>Reči se koriste kao deskriptori koncepata</a:t>
            </a:r>
            <a:endParaRPr lang="en-US" sz="1700" dirty="0" smtClean="0"/>
          </a:p>
          <a:p>
            <a:pPr eaLnBrk="1" hangingPunct="1">
              <a:spcBef>
                <a:spcPts val="1738"/>
              </a:spcBef>
            </a:pPr>
            <a:r>
              <a:rPr lang="sr-Latn-RS" sz="1900" dirty="0"/>
              <a:t>L</a:t>
            </a:r>
            <a:r>
              <a:rPr lang="sr-Latn-RS" sz="1900" dirty="0" smtClean="0"/>
              <a:t>eksikon</a:t>
            </a:r>
            <a:endParaRPr lang="en-US" sz="1900" dirty="0" smtClean="0"/>
          </a:p>
          <a:p>
            <a:pPr marL="685800" lvl="1" eaLnBrk="1" hangingPunct="1">
              <a:spcBef>
                <a:spcPts val="513"/>
              </a:spcBef>
            </a:pPr>
            <a:r>
              <a:rPr lang="sr-Latn-RS" sz="1700" dirty="0" smtClean="0"/>
              <a:t>Obezbešuje semantiku za sve reči u jeziku tako što definiše reči opisima njihovog značenja</a:t>
            </a:r>
            <a:endParaRPr lang="en-US" sz="1700" dirty="0" smtClean="0"/>
          </a:p>
          <a:p>
            <a:pPr eaLnBrk="1" hangingPunct="1">
              <a:spcBef>
                <a:spcPts val="1738"/>
              </a:spcBef>
            </a:pPr>
            <a:r>
              <a:rPr lang="sr-Latn-RS" sz="1900" dirty="0" smtClean="0"/>
              <a:t>T</a:t>
            </a:r>
            <a:r>
              <a:rPr lang="en-US" sz="1900" dirty="0" smtClean="0"/>
              <a:t>e</a:t>
            </a:r>
            <a:r>
              <a:rPr lang="sr-Latn-RS" sz="1900" dirty="0" smtClean="0"/>
              <a:t>z</a:t>
            </a:r>
            <a:r>
              <a:rPr lang="en-US" sz="1900" dirty="0" err="1" smtClean="0"/>
              <a:t>aurus</a:t>
            </a:r>
            <a:endParaRPr lang="en-US" sz="1900" dirty="0" smtClean="0"/>
          </a:p>
          <a:p>
            <a:pPr marL="685800" lvl="1" eaLnBrk="1" hangingPunct="1">
              <a:spcBef>
                <a:spcPts val="513"/>
              </a:spcBef>
            </a:pPr>
            <a:r>
              <a:rPr lang="sr-Latn-RS" sz="1700" dirty="0" smtClean="0"/>
              <a:t>Uspostavlja relacije mešu rečima</a:t>
            </a:r>
            <a:endParaRPr lang="en-US" sz="1700" dirty="0" smtClean="0"/>
          </a:p>
          <a:p>
            <a:pPr marL="968375" lvl="2" eaLnBrk="1" hangingPunct="1">
              <a:spcBef>
                <a:spcPts val="513"/>
              </a:spcBef>
            </a:pPr>
            <a:r>
              <a:rPr lang="sr-Latn-RS" sz="1500" dirty="0" smtClean="0"/>
              <a:t>sinonimi</a:t>
            </a:r>
            <a:r>
              <a:rPr lang="en-US" sz="1500" dirty="0" smtClean="0"/>
              <a:t>, </a:t>
            </a:r>
            <a:r>
              <a:rPr lang="en-US" sz="1500" dirty="0" err="1" smtClean="0"/>
              <a:t>homon</a:t>
            </a:r>
            <a:r>
              <a:rPr lang="sr-Latn-RS" sz="1500" dirty="0" smtClean="0"/>
              <a:t>i</a:t>
            </a:r>
            <a:r>
              <a:rPr lang="en-US" sz="1500" dirty="0" smtClean="0"/>
              <a:t>m</a:t>
            </a:r>
            <a:r>
              <a:rPr lang="sr-Latn-RS" sz="1500" dirty="0" smtClean="0"/>
              <a:t>i</a:t>
            </a:r>
            <a:r>
              <a:rPr lang="en-US" sz="1500" dirty="0" smtClean="0"/>
              <a:t>, </a:t>
            </a:r>
            <a:r>
              <a:rPr lang="en-US" sz="1500" dirty="0" err="1" smtClean="0"/>
              <a:t>anton</a:t>
            </a:r>
            <a:r>
              <a:rPr lang="sr-Latn-RS" sz="1500" dirty="0" smtClean="0"/>
              <a:t>i</a:t>
            </a:r>
            <a:r>
              <a:rPr lang="en-US" sz="1500" dirty="0" smtClean="0"/>
              <a:t>m</a:t>
            </a:r>
            <a:r>
              <a:rPr lang="sr-Latn-RS" sz="1500" dirty="0" smtClean="0"/>
              <a:t>i</a:t>
            </a:r>
            <a:r>
              <a:rPr lang="en-US" sz="1500" dirty="0" smtClean="0"/>
              <a:t>, </a:t>
            </a:r>
            <a:r>
              <a:rPr lang="sr-Latn-RS" sz="1500" dirty="0" smtClean="0"/>
              <a:t>....</a:t>
            </a:r>
            <a:endParaRPr lang="en-US" sz="1500" dirty="0" smtClean="0"/>
          </a:p>
          <a:p>
            <a:pPr marL="685800" lvl="1" eaLnBrk="1" hangingPunct="1">
              <a:spcBef>
                <a:spcPts val="513"/>
              </a:spcBef>
            </a:pPr>
            <a:r>
              <a:rPr lang="sr-Latn-RS" sz="1700" dirty="0" smtClean="0"/>
              <a:t>Često se kombinuje sa taksonomijom</a:t>
            </a:r>
            <a:endParaRPr lang="en-US" sz="1700" dirty="0" smtClean="0"/>
          </a:p>
          <a:p>
            <a:pPr eaLnBrk="1" hangingPunct="1">
              <a:spcBef>
                <a:spcPts val="1738"/>
              </a:spcBef>
            </a:pPr>
            <a:r>
              <a:rPr lang="sr-Latn-RS" sz="1900" dirty="0"/>
              <a:t>T</a:t>
            </a:r>
            <a:r>
              <a:rPr lang="sr-Latn-RS" sz="1900" dirty="0" smtClean="0"/>
              <a:t>aksonomija</a:t>
            </a:r>
            <a:endParaRPr lang="en-US" sz="1900" dirty="0" smtClean="0"/>
          </a:p>
          <a:p>
            <a:pPr marL="685800" lvl="1" eaLnBrk="1" hangingPunct="1">
              <a:spcBef>
                <a:spcPts val="513"/>
              </a:spcBef>
            </a:pPr>
            <a:r>
              <a:rPr lang="sr-Latn-RS" sz="1700" dirty="0" smtClean="0"/>
              <a:t>Hijerarhijsko uređenje koncepata</a:t>
            </a:r>
            <a:endParaRPr lang="en-US" sz="1700" dirty="0" smtClean="0"/>
          </a:p>
          <a:p>
            <a:pPr marL="685800" lvl="1" eaLnBrk="1" hangingPunct="1">
              <a:spcBef>
                <a:spcPts val="513"/>
              </a:spcBef>
            </a:pPr>
            <a:r>
              <a:rPr lang="sr-Latn-RS" sz="1700" dirty="0" smtClean="0"/>
              <a:t>Često se koristi kao </a:t>
            </a:r>
            <a:r>
              <a:rPr lang="en-US" sz="1700" dirty="0" smtClean="0"/>
              <a:t>“</a:t>
            </a:r>
            <a:r>
              <a:rPr lang="sr-Latn-RS" sz="1700" dirty="0" smtClean="0"/>
              <a:t>kičma</a:t>
            </a:r>
            <a:r>
              <a:rPr lang="en-US" sz="1700" dirty="0" smtClean="0"/>
              <a:t>” </a:t>
            </a:r>
            <a:r>
              <a:rPr lang="sr-Latn-RS" sz="1700" dirty="0" smtClean="0"/>
              <a:t>ontologije</a:t>
            </a:r>
            <a:endParaRPr lang="en-US" sz="1700" dirty="0" smtClean="0"/>
          </a:p>
        </p:txBody>
      </p:sp>
    </p:spTree>
    <p:extLst>
      <p:ext uri="{BB962C8B-B14F-4D97-AF65-F5344CB8AC3E}">
        <p14:creationId xmlns:p14="http://schemas.microsoft.com/office/powerpoint/2010/main" val="1173439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5B5B6181-8635-4563-A172-4D5C03B814B7}" type="slidenum">
              <a:rPr lang="en-US" sz="900" smtClean="0">
                <a:solidFill>
                  <a:srgbClr val="003399"/>
                </a:solidFill>
                <a:latin typeface="Arial" charset="0"/>
                <a:cs typeface="Arial" charset="0"/>
                <a:sym typeface="Arial" charset="0"/>
              </a:rPr>
              <a:pPr eaLnBrk="1" hangingPunct="1"/>
              <a:t>131</a:t>
            </a:fld>
            <a:endParaRPr lang="en-US" sz="900" smtClean="0">
              <a:solidFill>
                <a:srgbClr val="003399"/>
              </a:solidFill>
              <a:latin typeface="Arial" charset="0"/>
              <a:cs typeface="Arial" charset="0"/>
              <a:sym typeface="Arial" charset="0"/>
            </a:endParaRPr>
          </a:p>
        </p:txBody>
      </p:sp>
      <p:sp>
        <p:nvSpPr>
          <p:cNvPr id="70660" name="Rectangle 5"/>
          <p:cNvSpPr>
            <a:spLocks noGrp="1" noChangeArrowheads="1"/>
          </p:cNvSpPr>
          <p:nvPr>
            <p:ph type="title"/>
          </p:nvPr>
        </p:nvSpPr>
        <p:spPr/>
        <p:txBody>
          <a:bodyPr/>
          <a:lstStyle/>
          <a:p>
            <a:pPr eaLnBrk="1" hangingPunct="1"/>
            <a:r>
              <a:rPr lang="sr-Latn-RS" dirty="0" smtClean="0"/>
              <a:t>Šta je Semantički Web</a:t>
            </a:r>
            <a:r>
              <a:rPr lang="en-US" dirty="0" smtClean="0"/>
              <a:t>?</a:t>
            </a:r>
          </a:p>
        </p:txBody>
      </p:sp>
      <p:sp>
        <p:nvSpPr>
          <p:cNvPr id="70661" name="Rectangle 6"/>
          <p:cNvSpPr>
            <a:spLocks noGrp="1" noChangeArrowheads="1"/>
          </p:cNvSpPr>
          <p:nvPr>
            <p:ph type="body" idx="1"/>
          </p:nvPr>
        </p:nvSpPr>
        <p:spPr/>
        <p:txBody>
          <a:bodyPr>
            <a:normAutofit fontScale="92500" lnSpcReduction="10000"/>
          </a:bodyPr>
          <a:lstStyle/>
          <a:p>
            <a:pPr eaLnBrk="1" hangingPunct="1"/>
            <a:r>
              <a:rPr lang="sr-Latn-RS" dirty="0" smtClean="0"/>
              <a:t>Proširenje </a:t>
            </a:r>
            <a:r>
              <a:rPr lang="en-US" dirty="0" smtClean="0"/>
              <a:t>World Wide Web</a:t>
            </a:r>
            <a:r>
              <a:rPr lang="sr-Latn-RS" dirty="0" smtClean="0"/>
              <a:t>-a</a:t>
            </a:r>
            <a:endParaRPr lang="en-US" dirty="0" smtClean="0"/>
          </a:p>
          <a:p>
            <a:pPr eaLnBrk="1" hangingPunct="1"/>
            <a:r>
              <a:rPr lang="sr-Latn-RS" dirty="0" smtClean="0"/>
              <a:t>Web koji razumeju računari a ne samo ljudi (web podataka, a ne web dokumenata)</a:t>
            </a:r>
          </a:p>
          <a:p>
            <a:pPr lvl="1"/>
            <a:r>
              <a:rPr lang="sr-Latn-RS" dirty="0" smtClean="0"/>
              <a:t>Namenjen softverskim agentima a ne samo ljudima</a:t>
            </a:r>
            <a:endParaRPr lang="en-US" dirty="0" smtClean="0"/>
          </a:p>
          <a:p>
            <a:pPr marL="685800" lvl="1" eaLnBrk="1" hangingPunct="1"/>
            <a:r>
              <a:rPr lang="sr-Latn-RS" dirty="0" smtClean="0"/>
              <a:t>Definisan strukturiranim dokumentima (recimo, ontologije) koji mogu da referenciraju jedan drugog i da formiraju na taj način ogromne mreže</a:t>
            </a:r>
            <a:endParaRPr lang="en-US" dirty="0" smtClean="0"/>
          </a:p>
          <a:p>
            <a:pPr marL="685800" lvl="1" eaLnBrk="1" hangingPunct="1"/>
            <a:r>
              <a:rPr lang="sr-Latn-RS" dirty="0" smtClean="0"/>
              <a:t>Koristi se za simulaciju znanja u računarskim sistemima</a:t>
            </a:r>
            <a:endParaRPr lang="en-US" dirty="0" smtClean="0"/>
          </a:p>
          <a:p>
            <a:pPr eaLnBrk="1" hangingPunct="1"/>
            <a:r>
              <a:rPr lang="sr-Latn-RS" dirty="0" smtClean="0"/>
              <a:t>Dokumenti Semantičkog Web-a mogu da opišu puno toga što ljudi žele da razmenu</a:t>
            </a:r>
            <a:endParaRPr lang="en-US" dirty="0" smtClean="0"/>
          </a:p>
        </p:txBody>
      </p:sp>
    </p:spTree>
    <p:extLst>
      <p:ext uri="{BB962C8B-B14F-4D97-AF65-F5344CB8AC3E}">
        <p14:creationId xmlns:p14="http://schemas.microsoft.com/office/powerpoint/2010/main" val="2192717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F1B6553C-560E-49F5-B219-2CDEAB95AC28}" type="slidenum">
              <a:rPr lang="en-US" sz="900" smtClean="0">
                <a:solidFill>
                  <a:srgbClr val="003399"/>
                </a:solidFill>
                <a:latin typeface="Arial" charset="0"/>
                <a:cs typeface="Arial" charset="0"/>
                <a:sym typeface="Arial" charset="0"/>
              </a:rPr>
              <a:pPr eaLnBrk="1" hangingPunct="1"/>
              <a:t>132</a:t>
            </a:fld>
            <a:endParaRPr lang="en-US" sz="900" smtClean="0">
              <a:solidFill>
                <a:srgbClr val="003399"/>
              </a:solidFill>
              <a:latin typeface="Arial" charset="0"/>
              <a:cs typeface="Arial" charset="0"/>
              <a:sym typeface="Arial" charset="0"/>
            </a:endParaRPr>
          </a:p>
        </p:txBody>
      </p:sp>
      <p:sp>
        <p:nvSpPr>
          <p:cNvPr id="71684" name="Rectangle 5"/>
          <p:cNvSpPr>
            <a:spLocks noGrp="1" noChangeArrowheads="1"/>
          </p:cNvSpPr>
          <p:nvPr>
            <p:ph type="title"/>
          </p:nvPr>
        </p:nvSpPr>
        <p:spPr/>
        <p:txBody>
          <a:bodyPr/>
          <a:lstStyle/>
          <a:p>
            <a:pPr eaLnBrk="1" hangingPunct="1"/>
            <a:r>
              <a:rPr lang="sr-Latn-RS" dirty="0" smtClean="0"/>
              <a:t>Ontologije i Semantički Web</a:t>
            </a:r>
            <a:endParaRPr lang="en-US" dirty="0" smtClean="0"/>
          </a:p>
        </p:txBody>
      </p:sp>
      <p:sp>
        <p:nvSpPr>
          <p:cNvPr id="71685" name="Rectangle 6"/>
          <p:cNvSpPr>
            <a:spLocks noGrp="1" noChangeArrowheads="1"/>
          </p:cNvSpPr>
          <p:nvPr>
            <p:ph type="body" idx="1"/>
          </p:nvPr>
        </p:nvSpPr>
        <p:spPr/>
        <p:txBody>
          <a:bodyPr>
            <a:normAutofit fontScale="92500" lnSpcReduction="10000"/>
          </a:bodyPr>
          <a:lstStyle/>
          <a:p>
            <a:pPr eaLnBrk="1" hangingPunct="1"/>
            <a:r>
              <a:rPr lang="sr-Latn-RS" dirty="0" smtClean="0"/>
              <a:t>Ontologije su veliki rečnici</a:t>
            </a:r>
            <a:endParaRPr lang="en-US" dirty="0" smtClean="0"/>
          </a:p>
          <a:p>
            <a:pPr marL="685800" lvl="1" eaLnBrk="1" hangingPunct="1"/>
            <a:r>
              <a:rPr lang="en-US" dirty="0" err="1" smtClean="0"/>
              <a:t>Defin</a:t>
            </a:r>
            <a:r>
              <a:rPr lang="sr-Latn-RS" dirty="0" smtClean="0"/>
              <a:t>isani u dokumentima </a:t>
            </a:r>
            <a:r>
              <a:rPr lang="en-US" dirty="0" err="1" smtClean="0"/>
              <a:t>Semanti</a:t>
            </a:r>
            <a:r>
              <a:rPr lang="sr-Latn-RS" dirty="0" smtClean="0"/>
              <a:t>čkog</a:t>
            </a:r>
            <a:r>
              <a:rPr lang="en-US" dirty="0" smtClean="0"/>
              <a:t> Web</a:t>
            </a:r>
            <a:r>
              <a:rPr lang="sr-Latn-RS" dirty="0" smtClean="0"/>
              <a:t>-a</a:t>
            </a:r>
            <a:r>
              <a:rPr lang="en-US" dirty="0" smtClean="0"/>
              <a:t> (OWL)</a:t>
            </a:r>
          </a:p>
          <a:p>
            <a:pPr marL="685800" lvl="1" eaLnBrk="1" hangingPunct="1"/>
            <a:r>
              <a:rPr lang="sr-Latn-RS" dirty="0" smtClean="0"/>
              <a:t>Definišu jezike za druge dokumente</a:t>
            </a:r>
            <a:r>
              <a:rPr lang="en-US" dirty="0" smtClean="0"/>
              <a:t> (RDF)</a:t>
            </a:r>
          </a:p>
          <a:p>
            <a:pPr marL="685800" lvl="1" eaLnBrk="1" hangingPunct="1"/>
            <a:r>
              <a:rPr lang="sr-Latn-RS" dirty="0" smtClean="0"/>
              <a:t>Resursi mogu da budu instance klasa ontologije</a:t>
            </a:r>
            <a:endParaRPr lang="en-US" dirty="0" smtClean="0"/>
          </a:p>
          <a:p>
            <a:pPr eaLnBrk="1" hangingPunct="1"/>
            <a:r>
              <a:rPr lang="en-US" dirty="0" smtClean="0"/>
              <a:t>Upper </a:t>
            </a:r>
            <a:r>
              <a:rPr lang="sr-Latn-RS" dirty="0" smtClean="0"/>
              <a:t>Ontologije definišu osnovne, apstraktne koncepte</a:t>
            </a:r>
            <a:endParaRPr lang="en-US" dirty="0" smtClean="0"/>
          </a:p>
          <a:p>
            <a:pPr eaLnBrk="1" hangingPunct="1"/>
            <a:r>
              <a:rPr lang="en-US" dirty="0" smtClean="0"/>
              <a:t>Lower </a:t>
            </a:r>
            <a:r>
              <a:rPr lang="sr-Latn-RS" dirty="0" smtClean="0"/>
              <a:t>Ontologije definišu domenski specifične koncepte</a:t>
            </a:r>
            <a:endParaRPr lang="en-US" dirty="0" smtClean="0"/>
          </a:p>
          <a:p>
            <a:pPr eaLnBrk="1" hangingPunct="1"/>
            <a:r>
              <a:rPr lang="en-US" dirty="0" smtClean="0"/>
              <a:t>Meta-</a:t>
            </a:r>
            <a:r>
              <a:rPr lang="sr-Latn-RS" dirty="0" smtClean="0"/>
              <a:t>ontologije definišu druge ontologije</a:t>
            </a:r>
            <a:endParaRPr lang="en-US" dirty="0" smtClean="0"/>
          </a:p>
        </p:txBody>
      </p:sp>
    </p:spTree>
    <p:extLst>
      <p:ext uri="{BB962C8B-B14F-4D97-AF65-F5344CB8AC3E}">
        <p14:creationId xmlns:p14="http://schemas.microsoft.com/office/powerpoint/2010/main" val="107379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3BDFE875-7702-4187-823F-8E16E09341E9}" type="slidenum">
              <a:rPr lang="en-US" sz="900" smtClean="0">
                <a:solidFill>
                  <a:srgbClr val="003399"/>
                </a:solidFill>
                <a:latin typeface="Arial" charset="0"/>
                <a:cs typeface="Arial" charset="0"/>
                <a:sym typeface="Arial" charset="0"/>
              </a:rPr>
              <a:pPr eaLnBrk="1" hangingPunct="1"/>
              <a:t>133</a:t>
            </a:fld>
            <a:endParaRPr lang="en-US" sz="900" smtClean="0">
              <a:solidFill>
                <a:srgbClr val="003399"/>
              </a:solidFill>
              <a:latin typeface="Arial" charset="0"/>
              <a:cs typeface="Arial" charset="0"/>
              <a:sym typeface="Arial" charset="0"/>
            </a:endParaRPr>
          </a:p>
        </p:txBody>
      </p:sp>
      <p:sp>
        <p:nvSpPr>
          <p:cNvPr id="72708" name="Rectangle 5"/>
          <p:cNvSpPr>
            <a:spLocks noGrp="1" noChangeArrowheads="1"/>
          </p:cNvSpPr>
          <p:nvPr>
            <p:ph type="title"/>
          </p:nvPr>
        </p:nvSpPr>
        <p:spPr/>
        <p:txBody>
          <a:bodyPr/>
          <a:lstStyle/>
          <a:p>
            <a:pPr eaLnBrk="1" hangingPunct="1"/>
            <a:r>
              <a:rPr lang="sr-Latn-RS" dirty="0" smtClean="0"/>
              <a:t>Ontološki termini</a:t>
            </a:r>
            <a:endParaRPr lang="en-US" dirty="0" smtClean="0"/>
          </a:p>
        </p:txBody>
      </p:sp>
      <p:sp>
        <p:nvSpPr>
          <p:cNvPr id="72709" name="Rectangle 6"/>
          <p:cNvSpPr>
            <a:spLocks noGrp="1" noChangeArrowheads="1"/>
          </p:cNvSpPr>
          <p:nvPr>
            <p:ph type="body" idx="1"/>
          </p:nvPr>
        </p:nvSpPr>
        <p:spPr/>
        <p:txBody>
          <a:bodyPr>
            <a:normAutofit fontScale="92500" lnSpcReduction="20000"/>
          </a:bodyPr>
          <a:lstStyle/>
          <a:p>
            <a:pPr eaLnBrk="1" hangingPunct="1"/>
            <a:r>
              <a:rPr lang="sr-Latn-RS" dirty="0"/>
              <a:t>P</a:t>
            </a:r>
            <a:r>
              <a:rPr lang="sr-Latn-RS" dirty="0" smtClean="0"/>
              <a:t>reciznost</a:t>
            </a:r>
            <a:endParaRPr lang="en-US" dirty="0" smtClean="0"/>
          </a:p>
          <a:p>
            <a:pPr marL="685800" lvl="1" eaLnBrk="1" hangingPunct="1"/>
            <a:r>
              <a:rPr lang="sr-Latn-RS" dirty="0" smtClean="0"/>
              <a:t>Termin identifikuje tačno jedan koncept</a:t>
            </a:r>
            <a:endParaRPr lang="en-US" dirty="0" smtClean="0"/>
          </a:p>
          <a:p>
            <a:pPr eaLnBrk="1" hangingPunct="1"/>
            <a:r>
              <a:rPr lang="sr-Latn-RS" dirty="0" smtClean="0"/>
              <a:t>Izražajnost</a:t>
            </a:r>
            <a:endParaRPr lang="en-US" dirty="0" smtClean="0"/>
          </a:p>
          <a:p>
            <a:pPr marL="685800" lvl="1" eaLnBrk="1" hangingPunct="1"/>
            <a:r>
              <a:rPr lang="sr-Latn-RS" dirty="0" smtClean="0"/>
              <a:t>Reprezentacioni jezik dozvoljava formulaciju vrlo raznovrsnih iskaza</a:t>
            </a:r>
            <a:endParaRPr lang="en-US" dirty="0" smtClean="0"/>
          </a:p>
          <a:p>
            <a:pPr eaLnBrk="1" hangingPunct="1"/>
            <a:r>
              <a:rPr lang="sr-Latn-RS" dirty="0" smtClean="0"/>
              <a:t>Deskriptori za koncepte</a:t>
            </a:r>
            <a:endParaRPr lang="en-US" dirty="0" smtClean="0"/>
          </a:p>
          <a:p>
            <a:pPr marL="685800" lvl="1" eaLnBrk="1" hangingPunct="1"/>
            <a:r>
              <a:rPr lang="sr-Latn-RS" dirty="0" smtClean="0"/>
              <a:t>Bilo bi idelano da postoji mapiranje jedan-na-jedan između termina i pridruženih koncepata (i obrnuto)</a:t>
            </a:r>
            <a:r>
              <a:rPr lang="en-US" dirty="0" smtClean="0"/>
              <a:t>: </a:t>
            </a:r>
            <a:r>
              <a:rPr lang="sr-Latn-RS" dirty="0" smtClean="0"/>
              <a:t>visoka preciznost i viskoa izražajnost</a:t>
            </a:r>
            <a:endParaRPr lang="en-US" dirty="0" smtClean="0"/>
          </a:p>
          <a:p>
            <a:pPr marL="968375" lvl="2" eaLnBrk="1" hangingPunct="1"/>
            <a:r>
              <a:rPr lang="sr-Latn-RS" dirty="0" smtClean="0"/>
              <a:t>To nije slučaj sa prirodnim jezicima</a:t>
            </a:r>
            <a:endParaRPr lang="en-US" dirty="0" smtClean="0"/>
          </a:p>
          <a:p>
            <a:pPr marL="968375" lvl="2" eaLnBrk="1" hangingPunct="1"/>
            <a:r>
              <a:rPr lang="en-US" dirty="0" smtClean="0"/>
              <a:t>“</a:t>
            </a:r>
            <a:r>
              <a:rPr lang="sr-Latn-RS" dirty="0" smtClean="0"/>
              <a:t>paeazitska interpretacija</a:t>
            </a:r>
            <a:r>
              <a:rPr lang="en-US" dirty="0" smtClean="0"/>
              <a:t>” </a:t>
            </a:r>
            <a:r>
              <a:rPr lang="sr-Latn-RS" dirty="0" smtClean="0"/>
              <a:t>termina često implicira značenje koje nije (nužno) specificirano u ontologiji</a:t>
            </a:r>
            <a:endParaRPr lang="en-US" dirty="0" smtClean="0"/>
          </a:p>
        </p:txBody>
      </p:sp>
    </p:spTree>
    <p:extLst>
      <p:ext uri="{BB962C8B-B14F-4D97-AF65-F5344CB8AC3E}">
        <p14:creationId xmlns:p14="http://schemas.microsoft.com/office/powerpoint/2010/main" val="2033937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629D57CE-EDB7-452A-81A4-00A6BF72AE5A}" type="slidenum">
              <a:rPr lang="en-US" sz="900" smtClean="0">
                <a:solidFill>
                  <a:srgbClr val="003399"/>
                </a:solidFill>
                <a:latin typeface="Arial" charset="0"/>
                <a:cs typeface="Arial" charset="0"/>
                <a:sym typeface="Arial" charset="0"/>
              </a:rPr>
              <a:pPr eaLnBrk="1" hangingPunct="1"/>
              <a:t>134</a:t>
            </a:fld>
            <a:endParaRPr lang="en-US" sz="900" smtClean="0">
              <a:solidFill>
                <a:srgbClr val="003399"/>
              </a:solidFill>
              <a:latin typeface="Arial" charset="0"/>
              <a:cs typeface="Arial" charset="0"/>
              <a:sym typeface="Arial" charset="0"/>
            </a:endParaRPr>
          </a:p>
        </p:txBody>
      </p:sp>
      <p:sp>
        <p:nvSpPr>
          <p:cNvPr id="73732" name="Rectangle 5"/>
          <p:cNvSpPr>
            <a:spLocks noGrp="1" noChangeArrowheads="1"/>
          </p:cNvSpPr>
          <p:nvPr>
            <p:ph type="title"/>
          </p:nvPr>
        </p:nvSpPr>
        <p:spPr/>
        <p:txBody>
          <a:bodyPr/>
          <a:lstStyle/>
          <a:p>
            <a:pPr eaLnBrk="1" hangingPunct="1"/>
            <a:r>
              <a:rPr lang="en-US" smtClean="0"/>
              <a:t>IEEE Standard Upper Ontology</a:t>
            </a:r>
          </a:p>
        </p:txBody>
      </p:sp>
      <p:sp>
        <p:nvSpPr>
          <p:cNvPr id="73733" name="Rectangle 6"/>
          <p:cNvSpPr>
            <a:spLocks noGrp="1" noChangeArrowheads="1"/>
          </p:cNvSpPr>
          <p:nvPr>
            <p:ph type="body" idx="1"/>
          </p:nvPr>
        </p:nvSpPr>
        <p:spPr/>
        <p:txBody>
          <a:bodyPr>
            <a:normAutofit fontScale="92500" lnSpcReduction="10000"/>
          </a:bodyPr>
          <a:lstStyle/>
          <a:p>
            <a:pPr eaLnBrk="1" hangingPunct="1"/>
            <a:r>
              <a:rPr lang="sr-Latn-RS" dirty="0" smtClean="0"/>
              <a:t>Projekat razvoja standarda za specifikaciju i registrovanje ontologije</a:t>
            </a:r>
            <a:endParaRPr lang="en-US" dirty="0" smtClean="0"/>
          </a:p>
          <a:p>
            <a:pPr eaLnBrk="1" hangingPunct="1"/>
            <a:r>
              <a:rPr lang="sr-Latn-RS" dirty="0" smtClean="0"/>
              <a:t>Baziran na doprinosima tri kandidatsak </a:t>
            </a:r>
            <a:r>
              <a:rPr lang="en-US" dirty="0" smtClean="0"/>
              <a:t>SUO </a:t>
            </a:r>
            <a:r>
              <a:rPr lang="sr-Latn-RS" dirty="0" smtClean="0"/>
              <a:t>projekta</a:t>
            </a:r>
            <a:endParaRPr lang="en-US" dirty="0" smtClean="0"/>
          </a:p>
          <a:p>
            <a:pPr marL="685800" lvl="1" eaLnBrk="1" hangingPunct="1"/>
            <a:r>
              <a:rPr lang="en-US" dirty="0" smtClean="0"/>
              <a:t>IFF</a:t>
            </a:r>
          </a:p>
          <a:p>
            <a:pPr marL="685800" lvl="1" eaLnBrk="1" hangingPunct="1"/>
            <a:r>
              <a:rPr lang="en-US" dirty="0" err="1" smtClean="0"/>
              <a:t>OpenCyc</a:t>
            </a:r>
            <a:r>
              <a:rPr lang="en-US" dirty="0" smtClean="0"/>
              <a:t>/</a:t>
            </a:r>
            <a:r>
              <a:rPr lang="en-US" dirty="0" err="1" smtClean="0"/>
              <a:t>CycL</a:t>
            </a:r>
            <a:endParaRPr lang="en-US" dirty="0" smtClean="0"/>
          </a:p>
          <a:p>
            <a:pPr marL="685800" lvl="1" eaLnBrk="1" hangingPunct="1"/>
            <a:r>
              <a:rPr lang="en-US" dirty="0" smtClean="0"/>
              <a:t>SUMO</a:t>
            </a:r>
          </a:p>
          <a:p>
            <a:pPr eaLnBrk="1" hangingPunct="1"/>
            <a:r>
              <a:rPr lang="en-US" dirty="0" smtClean="0"/>
              <a:t>Standard Upper Ontology Working Group (SUO WG), Cumulative Resolutions, 2003, </a:t>
            </a:r>
            <a:r>
              <a:rPr lang="en-US" dirty="0" smtClean="0">
                <a:hlinkClick r:id="rId2"/>
              </a:rPr>
              <a:t>http://suo.ieee.org/SUO/resolutions.html</a:t>
            </a:r>
            <a:endParaRPr lang="en-US" dirty="0" smtClean="0"/>
          </a:p>
        </p:txBody>
      </p:sp>
    </p:spTree>
    <p:extLst>
      <p:ext uri="{BB962C8B-B14F-4D97-AF65-F5344CB8AC3E}">
        <p14:creationId xmlns:p14="http://schemas.microsoft.com/office/powerpoint/2010/main" val="390179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lstStyle/>
          <a:p>
            <a:pPr indent="0" eaLnBrk="1" hangingPunct="1">
              <a:defRPr/>
            </a:pPr>
            <a:r>
              <a:rPr lang="en-US" smtClean="0"/>
              <a:t>OpenCyc</a:t>
            </a:r>
          </a:p>
        </p:txBody>
      </p:sp>
      <p:sp>
        <p:nvSpPr>
          <p:cNvPr id="74757" name="Rectangle 4"/>
          <p:cNvSpPr>
            <a:spLocks noGrp="1" noChangeArrowheads="1"/>
          </p:cNvSpPr>
          <p:nvPr>
            <p:ph type="body" idx="1"/>
          </p:nvPr>
        </p:nvSpPr>
        <p:spPr/>
        <p:txBody>
          <a:bodyPr rIns="130174"/>
          <a:lstStyle/>
          <a:p>
            <a:pPr eaLnBrk="1" hangingPunct="1"/>
            <a:r>
              <a:rPr lang="sr-Latn-RS" dirty="0" smtClean="0"/>
              <a:t>Izvedena iz razvoja </a:t>
            </a:r>
            <a:r>
              <a:rPr lang="en-US" dirty="0" err="1" smtClean="0"/>
              <a:t>Cyc</a:t>
            </a:r>
            <a:endParaRPr lang="en-US" dirty="0" smtClean="0"/>
          </a:p>
          <a:p>
            <a:pPr marL="723900" lvl="1" eaLnBrk="1" hangingPunct="1"/>
            <a:r>
              <a:rPr lang="sr-Latn-RS" dirty="0" smtClean="0"/>
              <a:t>Džinovski sistem baziran na znanju</a:t>
            </a:r>
            <a:endParaRPr lang="en-US" dirty="0" smtClean="0"/>
          </a:p>
          <a:p>
            <a:pPr eaLnBrk="1" hangingPunct="1"/>
            <a:r>
              <a:rPr lang="en-US" dirty="0" err="1" smtClean="0"/>
              <a:t>Cycorp</a:t>
            </a:r>
            <a:r>
              <a:rPr lang="en-US" dirty="0" smtClean="0"/>
              <a:t>, The Syntax of </a:t>
            </a:r>
            <a:r>
              <a:rPr lang="en-US" dirty="0" err="1" smtClean="0"/>
              <a:t>CycL</a:t>
            </a:r>
            <a:r>
              <a:rPr lang="en-US" dirty="0" smtClean="0"/>
              <a:t>, 2002, http://www.cyc.com/cycdoc/ref/cycl-syntax.html</a:t>
            </a:r>
          </a:p>
        </p:txBody>
      </p:sp>
    </p:spTree>
    <p:extLst>
      <p:ext uri="{BB962C8B-B14F-4D97-AF65-F5344CB8AC3E}">
        <p14:creationId xmlns:p14="http://schemas.microsoft.com/office/powerpoint/2010/main" val="2625889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OpenCYC (1)</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err="1" smtClean="0"/>
              <a:t>OpenCyc</a:t>
            </a:r>
            <a:r>
              <a:rPr lang="en-US" dirty="0" smtClean="0"/>
              <a:t> </a:t>
            </a:r>
            <a:r>
              <a:rPr lang="en-US" dirty="0"/>
              <a:t>Platform </a:t>
            </a:r>
            <a:r>
              <a:rPr lang="sr-Latn-RS" dirty="0" smtClean="0"/>
              <a:t>je gejtvej za </a:t>
            </a:r>
            <a:r>
              <a:rPr lang="en-US" dirty="0" err="1" smtClean="0"/>
              <a:t>Cyc</a:t>
            </a:r>
            <a:r>
              <a:rPr lang="en-US" dirty="0"/>
              <a:t>, </a:t>
            </a:r>
            <a:r>
              <a:rPr lang="sr-Latn-RS" dirty="0" smtClean="0"/>
              <a:t>najveću i najkompletniju svetsku bazu znanja i modul za zadravorazumsko rezonovanje</a:t>
            </a:r>
            <a:r>
              <a:rPr lang="en-US" dirty="0" smtClean="0"/>
              <a:t>. </a:t>
            </a:r>
            <a:endParaRPr lang="sr-Latn-RS" dirty="0" smtClean="0"/>
          </a:p>
          <a:p>
            <a:pPr fontAlgn="base"/>
            <a:r>
              <a:rPr lang="en-US" dirty="0" err="1" smtClean="0"/>
              <a:t>OpenCyc</a:t>
            </a:r>
            <a:r>
              <a:rPr lang="en-US" dirty="0" smtClean="0"/>
              <a:t> </a:t>
            </a:r>
            <a:r>
              <a:rPr lang="sr-Latn-RS" dirty="0" smtClean="0"/>
              <a:t>sadrži stotine hiljada </a:t>
            </a:r>
            <a:r>
              <a:rPr lang="en-US" dirty="0" err="1" smtClean="0"/>
              <a:t>Cyc</a:t>
            </a:r>
            <a:r>
              <a:rPr lang="en-US" dirty="0" smtClean="0"/>
              <a:t> </a:t>
            </a:r>
            <a:r>
              <a:rPr lang="sr-Latn-RS" dirty="0" smtClean="0"/>
              <a:t>termina organizovanih u ontologiju</a:t>
            </a:r>
            <a:r>
              <a:rPr lang="en-US" dirty="0" smtClean="0"/>
              <a:t>. </a:t>
            </a:r>
            <a:endParaRPr lang="sr-Latn-RS" dirty="0" smtClean="0"/>
          </a:p>
          <a:p>
            <a:pPr fontAlgn="base"/>
            <a:r>
              <a:rPr lang="en-US" dirty="0" err="1" smtClean="0"/>
              <a:t>OpenCyc</a:t>
            </a:r>
            <a:r>
              <a:rPr lang="en-US" dirty="0" smtClean="0"/>
              <a:t> </a:t>
            </a:r>
            <a:r>
              <a:rPr lang="sr-Latn-RS" dirty="0" smtClean="0"/>
              <a:t>može da se koristi kao osnova za inteligentne aplikacije kao što su</a:t>
            </a:r>
            <a:r>
              <a:rPr lang="en-US" dirty="0" smtClean="0"/>
              <a:t>:</a:t>
            </a:r>
            <a:endParaRPr lang="en-US" dirty="0"/>
          </a:p>
          <a:p>
            <a:pPr lvl="1" fontAlgn="base"/>
            <a:r>
              <a:rPr lang="sr-Latn-RS" dirty="0" smtClean="0"/>
              <a:t>Modelovanje domena</a:t>
            </a:r>
            <a:endParaRPr lang="en-US" dirty="0"/>
          </a:p>
          <a:p>
            <a:pPr lvl="1" fontAlgn="base"/>
            <a:r>
              <a:rPr lang="sr-Latn-RS" dirty="0" smtClean="0"/>
              <a:t>Semantička integracija podataka</a:t>
            </a:r>
            <a:endParaRPr lang="en-US" dirty="0"/>
          </a:p>
          <a:p>
            <a:pPr lvl="1" fontAlgn="base"/>
            <a:r>
              <a:rPr lang="sr-Latn-RS" dirty="0" smtClean="0"/>
              <a:t>Razumevanje teksta</a:t>
            </a:r>
            <a:endParaRPr lang="en-US" dirty="0"/>
          </a:p>
          <a:p>
            <a:pPr lvl="1" fontAlgn="base"/>
            <a:r>
              <a:rPr lang="sr-Latn-RS" dirty="0" smtClean="0"/>
              <a:t>Domenski specifične ekspertske sisteme, itd.</a:t>
            </a:r>
            <a:endParaRPr lang="en-US" dirty="0"/>
          </a:p>
        </p:txBody>
      </p:sp>
    </p:spTree>
    <p:extLst>
      <p:ext uri="{BB962C8B-B14F-4D97-AF65-F5344CB8AC3E}">
        <p14:creationId xmlns:p14="http://schemas.microsoft.com/office/powerpoint/2010/main" val="315488526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OpenCyc</a:t>
            </a:r>
            <a:r>
              <a:rPr lang="en-US" dirty="0"/>
              <a:t> </a:t>
            </a:r>
            <a:r>
              <a:rPr lang="sr-Latn-RS" dirty="0"/>
              <a:t> </a:t>
            </a:r>
            <a:r>
              <a:rPr lang="en-US" dirty="0"/>
              <a:t>Release </a:t>
            </a:r>
            <a:r>
              <a:rPr lang="en-US" dirty="0" smtClean="0"/>
              <a:t>4.0</a:t>
            </a:r>
            <a:endParaRPr lang="en-US" dirty="0"/>
          </a:p>
        </p:txBody>
      </p:sp>
      <p:sp>
        <p:nvSpPr>
          <p:cNvPr id="3" name="Content Placeholder 2"/>
          <p:cNvSpPr>
            <a:spLocks noGrp="1"/>
          </p:cNvSpPr>
          <p:nvPr>
            <p:ph idx="1"/>
          </p:nvPr>
        </p:nvSpPr>
        <p:spPr>
          <a:xfrm>
            <a:off x="457200" y="1219200"/>
            <a:ext cx="8229600" cy="5257800"/>
          </a:xfrm>
        </p:spPr>
        <p:txBody>
          <a:bodyPr>
            <a:normAutofit fontScale="47500" lnSpcReduction="20000"/>
          </a:bodyPr>
          <a:lstStyle/>
          <a:p>
            <a:pPr fontAlgn="base"/>
            <a:r>
              <a:rPr lang="sr-Latn-RS" b="1" dirty="0" smtClean="0"/>
              <a:t>Kor</a:t>
            </a:r>
            <a:r>
              <a:rPr lang="en-US" b="1" dirty="0" smtClean="0"/>
              <a:t> </a:t>
            </a:r>
            <a:r>
              <a:rPr lang="en-US" b="1" dirty="0" err="1"/>
              <a:t>Cyc</a:t>
            </a:r>
            <a:r>
              <a:rPr lang="en-US" b="1" dirty="0"/>
              <a:t> </a:t>
            </a:r>
            <a:r>
              <a:rPr lang="sr-Latn-RS" b="1" dirty="0" smtClean="0"/>
              <a:t>ontologiju</a:t>
            </a:r>
            <a:r>
              <a:rPr lang="en-US" b="1" dirty="0"/>
              <a:t> </a:t>
            </a:r>
            <a:r>
              <a:rPr lang="sr-Latn-RS" dirty="0" smtClean="0"/>
              <a:t>čiji domen je realitet ukupnog ljudskog konsenzusa o znanju</a:t>
            </a:r>
            <a:r>
              <a:rPr lang="en-US" dirty="0" smtClean="0"/>
              <a:t>. </a:t>
            </a:r>
            <a:r>
              <a:rPr lang="sr-Latn-RS" dirty="0" smtClean="0"/>
              <a:t>Tekuće izdanje obuhvata</a:t>
            </a:r>
            <a:r>
              <a:rPr lang="en-US" dirty="0" smtClean="0"/>
              <a:t>:</a:t>
            </a:r>
            <a:endParaRPr lang="en-US" dirty="0"/>
          </a:p>
          <a:p>
            <a:pPr lvl="1" fontAlgn="base"/>
            <a:r>
              <a:rPr lang="en-US" b="1" dirty="0"/>
              <a:t>~239,000 </a:t>
            </a:r>
            <a:r>
              <a:rPr lang="sr-Latn-RS" b="1" dirty="0" smtClean="0"/>
              <a:t>termina</a:t>
            </a:r>
            <a:r>
              <a:rPr lang="en-US" dirty="0"/>
              <a:t> </a:t>
            </a:r>
            <a:endParaRPr lang="sr-Latn-RS" dirty="0"/>
          </a:p>
          <a:p>
            <a:pPr lvl="1" fontAlgn="base"/>
            <a:r>
              <a:rPr lang="en-US" b="1" dirty="0" smtClean="0"/>
              <a:t>~2,093,000 </a:t>
            </a:r>
            <a:r>
              <a:rPr lang="sr-Latn-RS" b="1" dirty="0" smtClean="0"/>
              <a:t>tripleta</a:t>
            </a:r>
            <a:endParaRPr lang="en-US" dirty="0"/>
          </a:p>
          <a:p>
            <a:pPr lvl="1" fontAlgn="base"/>
            <a:r>
              <a:rPr lang="sr-Latn-RS" dirty="0" smtClean="0"/>
              <a:t>Klase</a:t>
            </a:r>
            <a:r>
              <a:rPr lang="en-US" dirty="0" smtClean="0"/>
              <a:t>:</a:t>
            </a:r>
            <a:endParaRPr lang="en-US" dirty="0"/>
          </a:p>
          <a:p>
            <a:pPr lvl="2" fontAlgn="base"/>
            <a:r>
              <a:rPr lang="en-US" b="1" dirty="0">
                <a:hlinkClick r:id="rId2"/>
              </a:rPr>
              <a:t>'place'</a:t>
            </a:r>
            <a:r>
              <a:rPr lang="en-US" dirty="0"/>
              <a:t>: ~19,000</a:t>
            </a:r>
          </a:p>
          <a:p>
            <a:pPr lvl="2" fontAlgn="base"/>
            <a:r>
              <a:rPr lang="en-US" b="1" dirty="0">
                <a:hlinkClick r:id="rId3"/>
              </a:rPr>
              <a:t>'organization'</a:t>
            </a:r>
            <a:r>
              <a:rPr lang="en-US" dirty="0"/>
              <a:t>: ~26,000</a:t>
            </a:r>
          </a:p>
          <a:p>
            <a:pPr lvl="2" fontAlgn="base"/>
            <a:r>
              <a:rPr lang="en-US" b="1" dirty="0">
                <a:hlinkClick r:id="rId4"/>
              </a:rPr>
              <a:t>'predicate'</a:t>
            </a:r>
            <a:r>
              <a:rPr lang="en-US" dirty="0"/>
              <a:t>: ~22,000</a:t>
            </a:r>
          </a:p>
          <a:p>
            <a:pPr lvl="2" fontAlgn="base"/>
            <a:r>
              <a:rPr lang="en-US" b="1" dirty="0">
                <a:hlinkClick r:id="rId5"/>
              </a:rPr>
              <a:t>'business related thing'</a:t>
            </a:r>
            <a:r>
              <a:rPr lang="en-US" dirty="0"/>
              <a:t>: ~28,000</a:t>
            </a:r>
          </a:p>
          <a:p>
            <a:pPr lvl="2" fontAlgn="base"/>
            <a:r>
              <a:rPr lang="en-US" b="1" dirty="0">
                <a:hlinkClick r:id="rId6"/>
              </a:rPr>
              <a:t>'person'</a:t>
            </a:r>
            <a:r>
              <a:rPr lang="en-US" dirty="0"/>
              <a:t>: ~12,700</a:t>
            </a:r>
          </a:p>
          <a:p>
            <a:pPr lvl="1" fontAlgn="base"/>
            <a:r>
              <a:rPr lang="en-US" b="1" dirty="0"/>
              <a:t>~69,000 </a:t>
            </a:r>
            <a:r>
              <a:rPr lang="en-US" b="1" dirty="0" err="1"/>
              <a:t>owl:sameAs</a:t>
            </a:r>
            <a:r>
              <a:rPr lang="en-US" b="1" dirty="0"/>
              <a:t> links </a:t>
            </a:r>
            <a:r>
              <a:rPr lang="sr-Latn-RS" dirty="0" smtClean="0"/>
              <a:t>na eksterne </a:t>
            </a:r>
            <a:r>
              <a:rPr lang="en-US" dirty="0" smtClean="0"/>
              <a:t>(non-</a:t>
            </a:r>
            <a:r>
              <a:rPr lang="en-US" dirty="0" err="1" smtClean="0"/>
              <a:t>Cyc</a:t>
            </a:r>
            <a:r>
              <a:rPr lang="en-US" dirty="0"/>
              <a:t>) </a:t>
            </a:r>
            <a:r>
              <a:rPr lang="sr-Latn-RS" dirty="0" smtClean="0"/>
              <a:t>prostore imena semantičkih podataka</a:t>
            </a:r>
            <a:r>
              <a:rPr lang="en-US" dirty="0" smtClean="0"/>
              <a:t>:</a:t>
            </a:r>
            <a:endParaRPr lang="en-US" dirty="0"/>
          </a:p>
          <a:p>
            <a:pPr lvl="2" fontAlgn="base"/>
            <a:r>
              <a:rPr lang="en-US" dirty="0" err="1"/>
              <a:t>DBpedia</a:t>
            </a:r>
            <a:r>
              <a:rPr lang="en-US" dirty="0"/>
              <a:t>: ~47,000 </a:t>
            </a:r>
            <a:r>
              <a:rPr lang="en-US" dirty="0" smtClean="0"/>
              <a:t>link</a:t>
            </a:r>
            <a:r>
              <a:rPr lang="sr-Latn-RS" dirty="0" smtClean="0"/>
              <a:t>ovi</a:t>
            </a:r>
            <a:r>
              <a:rPr lang="en-US" dirty="0" smtClean="0"/>
              <a:t>,</a:t>
            </a:r>
            <a:r>
              <a:rPr lang="en-US" dirty="0"/>
              <a:t> </a:t>
            </a:r>
            <a:r>
              <a:rPr lang="sr-Latn-RS" i="1" dirty="0" smtClean="0"/>
              <a:t>ukjlučujući</a:t>
            </a:r>
            <a:r>
              <a:rPr lang="en-US" i="1" dirty="0" smtClean="0"/>
              <a:t> </a:t>
            </a:r>
            <a:r>
              <a:rPr lang="en-US" i="1" dirty="0"/>
              <a:t>696 </a:t>
            </a:r>
            <a:r>
              <a:rPr lang="en-US" i="1" dirty="0" smtClean="0"/>
              <a:t>link</a:t>
            </a:r>
            <a:r>
              <a:rPr lang="sr-Latn-RS" i="1" dirty="0" smtClean="0"/>
              <a:t>ova</a:t>
            </a:r>
            <a:r>
              <a:rPr lang="en-US" i="1" dirty="0" smtClean="0"/>
              <a:t> </a:t>
            </a:r>
            <a:r>
              <a:rPr lang="sr-Latn-RS" i="1" dirty="0" smtClean="0"/>
              <a:t>na ontotlogiju </a:t>
            </a:r>
            <a:r>
              <a:rPr lang="en-US" i="1" dirty="0" err="1" smtClean="0"/>
              <a:t>DBpedia</a:t>
            </a:r>
            <a:r>
              <a:rPr lang="en-US" i="1" dirty="0" smtClean="0"/>
              <a:t> </a:t>
            </a:r>
            <a:endParaRPr lang="sr-Latn-RS" i="1" dirty="0" smtClean="0"/>
          </a:p>
          <a:p>
            <a:pPr lvl="2" fontAlgn="base"/>
            <a:r>
              <a:rPr lang="en-US" dirty="0" smtClean="0"/>
              <a:t>UMBEL</a:t>
            </a:r>
            <a:r>
              <a:rPr lang="en-US" dirty="0"/>
              <a:t>: ~21,000 </a:t>
            </a:r>
            <a:r>
              <a:rPr lang="en-US" dirty="0" smtClean="0"/>
              <a:t>link</a:t>
            </a:r>
            <a:r>
              <a:rPr lang="sr-Latn-RS" dirty="0" smtClean="0"/>
              <a:t>ova</a:t>
            </a:r>
            <a:endParaRPr lang="en-US" dirty="0"/>
          </a:p>
          <a:p>
            <a:pPr lvl="2" fontAlgn="base"/>
            <a:r>
              <a:rPr lang="en-US" dirty="0" err="1"/>
              <a:t>WordNet</a:t>
            </a:r>
            <a:r>
              <a:rPr lang="en-US" dirty="0"/>
              <a:t>: ~11,000 </a:t>
            </a:r>
            <a:r>
              <a:rPr lang="en-US" dirty="0" smtClean="0"/>
              <a:t>link</a:t>
            </a:r>
            <a:r>
              <a:rPr lang="sr-Latn-RS" dirty="0" smtClean="0"/>
              <a:t>ova</a:t>
            </a:r>
            <a:endParaRPr lang="en-US" dirty="0"/>
          </a:p>
          <a:p>
            <a:pPr lvl="2" fontAlgn="base"/>
            <a:r>
              <a:rPr lang="en-US" dirty="0" err="1"/>
              <a:t>Wikicompany</a:t>
            </a:r>
            <a:r>
              <a:rPr lang="en-US" dirty="0"/>
              <a:t>: 1028 </a:t>
            </a:r>
            <a:r>
              <a:rPr lang="en-US" dirty="0" smtClean="0"/>
              <a:t>link</a:t>
            </a:r>
            <a:r>
              <a:rPr lang="sr-Latn-RS" dirty="0" smtClean="0"/>
              <a:t>ova</a:t>
            </a:r>
            <a:endParaRPr lang="en-US" dirty="0"/>
          </a:p>
          <a:p>
            <a:pPr lvl="2" fontAlgn="base"/>
            <a:r>
              <a:rPr lang="en-US" dirty="0"/>
              <a:t>CIA World </a:t>
            </a:r>
            <a:r>
              <a:rPr lang="en-US" dirty="0" err="1"/>
              <a:t>Factbook</a:t>
            </a:r>
            <a:r>
              <a:rPr lang="en-US" dirty="0"/>
              <a:t>: 172 </a:t>
            </a:r>
            <a:r>
              <a:rPr lang="en-US" dirty="0" smtClean="0"/>
              <a:t>link</a:t>
            </a:r>
            <a:r>
              <a:rPr lang="sr-Latn-RS" dirty="0" smtClean="0"/>
              <a:t>ova</a:t>
            </a:r>
            <a:endParaRPr lang="en-US" dirty="0"/>
          </a:p>
          <a:p>
            <a:pPr lvl="2" fontAlgn="base"/>
            <a:r>
              <a:rPr lang="en-US" dirty="0" err="1"/>
              <a:t>RDFAbout</a:t>
            </a:r>
            <a:r>
              <a:rPr lang="en-US" dirty="0"/>
              <a:t> SEC </a:t>
            </a:r>
            <a:r>
              <a:rPr lang="sr-Latn-RS" dirty="0"/>
              <a:t>i</a:t>
            </a:r>
            <a:r>
              <a:rPr lang="sr-Latn-RS" dirty="0" smtClean="0"/>
              <a:t>dentifikatori kompanija</a:t>
            </a:r>
            <a:r>
              <a:rPr lang="en-US" dirty="0" smtClean="0"/>
              <a:t>: </a:t>
            </a:r>
            <a:r>
              <a:rPr lang="en-US" dirty="0"/>
              <a:t>661 </a:t>
            </a:r>
            <a:r>
              <a:rPr lang="en-US" dirty="0" smtClean="0"/>
              <a:t>link</a:t>
            </a:r>
            <a:r>
              <a:rPr lang="sr-Latn-RS" dirty="0" smtClean="0"/>
              <a:t>ova</a:t>
            </a:r>
            <a:endParaRPr lang="en-US" dirty="0"/>
          </a:p>
          <a:p>
            <a:pPr lvl="2" fontAlgn="base"/>
            <a:r>
              <a:rPr lang="en-US" dirty="0" err="1"/>
              <a:t>RDFAbout</a:t>
            </a:r>
            <a:r>
              <a:rPr lang="en-US" dirty="0"/>
              <a:t> </a:t>
            </a:r>
            <a:r>
              <a:rPr lang="sr-Latn-RS" dirty="0" smtClean="0"/>
              <a:t>o državama i opštinama</a:t>
            </a:r>
            <a:r>
              <a:rPr lang="en-US" dirty="0" smtClean="0"/>
              <a:t>: </a:t>
            </a:r>
            <a:r>
              <a:rPr lang="en-US" dirty="0"/>
              <a:t>71 </a:t>
            </a:r>
            <a:r>
              <a:rPr lang="en-US" dirty="0" smtClean="0"/>
              <a:t>link</a:t>
            </a:r>
            <a:endParaRPr lang="en-US" dirty="0"/>
          </a:p>
          <a:p>
            <a:pPr lvl="2" fontAlgn="base"/>
            <a:r>
              <a:rPr lang="en-US" dirty="0"/>
              <a:t>FOAF: 44 </a:t>
            </a:r>
            <a:r>
              <a:rPr lang="en-US" dirty="0" smtClean="0"/>
              <a:t>link</a:t>
            </a:r>
            <a:r>
              <a:rPr lang="sr-Latn-RS" dirty="0" smtClean="0"/>
              <a:t>ova</a:t>
            </a:r>
            <a:endParaRPr lang="en-US" dirty="0"/>
          </a:p>
          <a:p>
            <a:pPr lvl="1" fontAlgn="base"/>
            <a:r>
              <a:rPr lang="sr-Latn-RS" dirty="0" smtClean="0"/>
              <a:t>Engleski stringovi </a:t>
            </a:r>
            <a:r>
              <a:rPr lang="en-US" dirty="0" smtClean="0"/>
              <a:t>(</a:t>
            </a:r>
            <a:r>
              <a:rPr lang="sr-Latn-RS" dirty="0" smtClean="0"/>
              <a:t>kanonički i alternativni</a:t>
            </a:r>
            <a:r>
              <a:rPr lang="en-US" dirty="0" smtClean="0"/>
              <a:t>) </a:t>
            </a:r>
            <a:r>
              <a:rPr lang="sr-Latn-RS" dirty="0" smtClean="0"/>
              <a:t>odgovarajući koncptnim termovima za pomož u pretrazi i prikazivanju</a:t>
            </a:r>
            <a:r>
              <a:rPr lang="en-US" dirty="0" smtClean="0"/>
              <a:t>.</a:t>
            </a:r>
            <a:endParaRPr lang="en-US" dirty="0"/>
          </a:p>
          <a:p>
            <a:pPr fontAlgn="base"/>
            <a:r>
              <a:rPr lang="sr-Latn-RS" dirty="0" smtClean="0"/>
              <a:t>J</a:t>
            </a:r>
            <a:r>
              <a:rPr lang="en-US" dirty="0" err="1" smtClean="0"/>
              <a:t>ava-ba</a:t>
            </a:r>
            <a:r>
              <a:rPr lang="sr-Latn-RS" dirty="0" smtClean="0"/>
              <a:t>zirane</a:t>
            </a:r>
            <a:r>
              <a:rPr lang="en-US" dirty="0" smtClean="0"/>
              <a:t> </a:t>
            </a:r>
            <a:r>
              <a:rPr lang="en-US" dirty="0" err="1"/>
              <a:t>Cyc</a:t>
            </a:r>
            <a:r>
              <a:rPr lang="en-US" dirty="0"/>
              <a:t> Inference Engine </a:t>
            </a:r>
            <a:r>
              <a:rPr lang="sr-Latn-RS" dirty="0" smtClean="0"/>
              <a:t>i </a:t>
            </a:r>
            <a:r>
              <a:rPr lang="en-US" dirty="0" err="1" smtClean="0"/>
              <a:t>Cyc</a:t>
            </a:r>
            <a:r>
              <a:rPr lang="en-US" dirty="0" smtClean="0"/>
              <a:t> </a:t>
            </a:r>
            <a:r>
              <a:rPr lang="en-US" dirty="0"/>
              <a:t>Knowledge Base Browser</a:t>
            </a:r>
          </a:p>
          <a:p>
            <a:pPr fontAlgn="base"/>
            <a:r>
              <a:rPr lang="sr-Latn-RS" dirty="0" smtClean="0"/>
              <a:t>Dokumentaciju i materijal za učenje</a:t>
            </a:r>
            <a:r>
              <a:rPr lang="en-US" dirty="0" smtClean="0"/>
              <a:t>.</a:t>
            </a:r>
            <a:endParaRPr lang="en-US" dirty="0"/>
          </a:p>
          <a:p>
            <a:pPr fontAlgn="base"/>
            <a:r>
              <a:rPr lang="sr-Latn-RS" dirty="0" smtClean="0"/>
              <a:t>Specifikaciju jezika </a:t>
            </a:r>
            <a:r>
              <a:rPr lang="en-US" dirty="0" err="1" smtClean="0"/>
              <a:t>CycL</a:t>
            </a:r>
            <a:r>
              <a:rPr lang="sr-Latn-RS" dirty="0"/>
              <a:t> </a:t>
            </a:r>
            <a:r>
              <a:rPr lang="sr-Latn-RS" dirty="0" smtClean="0"/>
              <a:t>u kome su </a:t>
            </a:r>
            <a:r>
              <a:rPr lang="en-US" dirty="0" err="1" smtClean="0"/>
              <a:t>Cyc</a:t>
            </a:r>
            <a:r>
              <a:rPr lang="en-US" dirty="0" smtClean="0"/>
              <a:t> </a:t>
            </a:r>
            <a:r>
              <a:rPr lang="sr-Latn-RS" dirty="0" smtClean="0"/>
              <a:t>i</a:t>
            </a:r>
            <a:r>
              <a:rPr lang="en-US" dirty="0" smtClean="0"/>
              <a:t> </a:t>
            </a:r>
            <a:r>
              <a:rPr lang="en-US" dirty="0" err="1" smtClean="0"/>
              <a:t>OpenCyc</a:t>
            </a:r>
            <a:r>
              <a:rPr lang="sr-Latn-RS" dirty="0" smtClean="0"/>
              <a:t> napisani</a:t>
            </a:r>
            <a:r>
              <a:rPr lang="en-US" dirty="0" smtClean="0"/>
              <a:t>.</a:t>
            </a:r>
            <a:endParaRPr lang="en-US" dirty="0"/>
          </a:p>
          <a:p>
            <a:pPr fontAlgn="base"/>
            <a:r>
              <a:rPr lang="sr-Latn-RS" dirty="0" smtClean="0"/>
              <a:t>Specifikaciju</a:t>
            </a:r>
            <a:r>
              <a:rPr lang="en-US" dirty="0" smtClean="0"/>
              <a:t> </a:t>
            </a:r>
            <a:r>
              <a:rPr lang="en-US" dirty="0" err="1"/>
              <a:t>Cyc</a:t>
            </a:r>
            <a:r>
              <a:rPr lang="en-US" dirty="0"/>
              <a:t> API </a:t>
            </a:r>
            <a:r>
              <a:rPr lang="sr-Latn-RS" dirty="0" smtClean="0"/>
              <a:t>za razvoj aplikacija</a:t>
            </a:r>
            <a:r>
              <a:rPr lang="en-US" dirty="0" smtClean="0"/>
              <a:t>.</a:t>
            </a:r>
            <a:endParaRPr lang="en-US" dirty="0"/>
          </a:p>
          <a:p>
            <a:endParaRPr lang="en-US" dirty="0"/>
          </a:p>
        </p:txBody>
      </p:sp>
    </p:spTree>
    <p:extLst>
      <p:ext uri="{BB962C8B-B14F-4D97-AF65-F5344CB8AC3E}">
        <p14:creationId xmlns:p14="http://schemas.microsoft.com/office/powerpoint/2010/main" val="53454004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lstStyle/>
          <a:p>
            <a:pPr indent="0" eaLnBrk="1" hangingPunct="1">
              <a:defRPr/>
            </a:pPr>
            <a:r>
              <a:rPr lang="en-US" dirty="0" smtClean="0"/>
              <a:t>SUMO</a:t>
            </a:r>
          </a:p>
        </p:txBody>
      </p:sp>
      <p:sp>
        <p:nvSpPr>
          <p:cNvPr id="75781" name="Rectangle 4"/>
          <p:cNvSpPr>
            <a:spLocks noGrp="1" noChangeArrowheads="1"/>
          </p:cNvSpPr>
          <p:nvPr>
            <p:ph type="body" idx="1"/>
          </p:nvPr>
        </p:nvSpPr>
        <p:spPr/>
        <p:txBody>
          <a:bodyPr rIns="130174"/>
          <a:lstStyle/>
          <a:p>
            <a:pPr marL="381000" indent="-342900" eaLnBrk="1" hangingPunct="1">
              <a:lnSpc>
                <a:spcPct val="90000"/>
              </a:lnSpc>
            </a:pPr>
            <a:r>
              <a:rPr lang="sr-Latn-RS" dirty="0" smtClean="0">
                <a:latin typeface="Calibri" pitchFamily="34" charset="0"/>
                <a:cs typeface="Calibri" pitchFamily="34" charset="0"/>
                <a:sym typeface="Times New Roman" pitchFamily="18" charset="0"/>
              </a:rPr>
              <a:t>Skraćenica za </a:t>
            </a:r>
            <a:r>
              <a:rPr lang="en-US" dirty="0" smtClean="0">
                <a:latin typeface="Calibri" pitchFamily="34" charset="0"/>
                <a:cs typeface="Calibri" pitchFamily="34" charset="0"/>
                <a:sym typeface="Times New Roman" pitchFamily="18" charset="0"/>
              </a:rPr>
              <a:t>“Suggested Upper Merged Ontology”</a:t>
            </a:r>
            <a:endParaRPr lang="en-US" dirty="0" smtClean="0">
              <a:latin typeface="Calibri" pitchFamily="34" charset="0"/>
              <a:ea typeface="ヒラギノ明朝 ProN W3" charset="0"/>
              <a:cs typeface="Calibri" pitchFamily="34" charset="0"/>
              <a:sym typeface="Times New Roman" pitchFamily="18" charset="0"/>
            </a:endParaRPr>
          </a:p>
          <a:p>
            <a:pPr marL="381000" indent="-342900" eaLnBrk="1" hangingPunct="1">
              <a:lnSpc>
                <a:spcPct val="90000"/>
              </a:lnSpc>
            </a:pPr>
            <a:r>
              <a:rPr lang="en-US" dirty="0" smtClean="0">
                <a:latin typeface="Calibri" pitchFamily="34" charset="0"/>
                <a:cs typeface="Calibri" pitchFamily="34" charset="0"/>
                <a:sym typeface="Times New Roman" pitchFamily="18" charset="0"/>
              </a:rPr>
              <a:t>Niles, Ian, and Adam Pease, Towards a Standard Upper Ontology, 2001</a:t>
            </a:r>
            <a:endParaRPr lang="en-US" dirty="0" smtClean="0">
              <a:latin typeface="Calibri" pitchFamily="34" charset="0"/>
              <a:ea typeface="ヒラギノ明朝 ProN W3" charset="0"/>
              <a:cs typeface="Calibri" pitchFamily="34" charset="0"/>
              <a:sym typeface="Times New Roman" pitchFamily="18" charset="0"/>
            </a:endParaRPr>
          </a:p>
          <a:p>
            <a:pPr marL="381000" indent="-342900" eaLnBrk="1" hangingPunct="1">
              <a:lnSpc>
                <a:spcPct val="90000"/>
              </a:lnSpc>
            </a:pPr>
            <a:r>
              <a:rPr lang="en-US" dirty="0" smtClean="0">
                <a:latin typeface="Calibri" pitchFamily="34" charset="0"/>
                <a:cs typeface="Calibri" pitchFamily="34" charset="0"/>
                <a:sym typeface="Times New Roman" pitchFamily="18" charset="0"/>
              </a:rPr>
              <a:t>Standard Upper Ontology Working Group (SUO WG), Cumulative Resolutions, 2003, http://suo.ieee.org/SUO/resolutions.html</a:t>
            </a:r>
            <a:endParaRPr lang="en-US" dirty="0" smtClean="0">
              <a:latin typeface="Calibri" pitchFamily="34" charset="0"/>
              <a:ea typeface="ヒラギノ明朝 ProN W3" charset="0"/>
              <a:cs typeface="Calibri" pitchFamily="34" charset="0"/>
              <a:sym typeface="Times New Roman" pitchFamily="18" charset="0"/>
            </a:endParaRPr>
          </a:p>
        </p:txBody>
      </p:sp>
    </p:spTree>
    <p:extLst>
      <p:ext uri="{BB962C8B-B14F-4D97-AF65-F5344CB8AC3E}">
        <p14:creationId xmlns:p14="http://schemas.microsoft.com/office/powerpoint/2010/main" val="2978231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SUMO</a:t>
            </a:r>
            <a:r>
              <a:rPr lang="sr-Latn-RS" dirty="0"/>
              <a:t> (http://www.adampease.org/OP</a:t>
            </a:r>
            <a:r>
              <a:rPr lang="sr-Latn-RS" dirty="0" smtClean="0"/>
              <a:t>/)</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smtClean="0"/>
              <a:t>SUMO</a:t>
            </a:r>
            <a:r>
              <a:rPr lang="sr-Latn-RS" dirty="0"/>
              <a:t> </a:t>
            </a:r>
            <a:r>
              <a:rPr lang="sr-Latn-RS" dirty="0" smtClean="0"/>
              <a:t>i prateće domenske ontologije predstavljaju najveću postojeću formalnu javno dostupnu ontotlogiju današnjice</a:t>
            </a:r>
            <a:r>
              <a:rPr lang="en-US" dirty="0" smtClean="0"/>
              <a:t> </a:t>
            </a:r>
            <a:endParaRPr lang="sr-Latn-RS" dirty="0" smtClean="0"/>
          </a:p>
          <a:p>
            <a:r>
              <a:rPr lang="en-US" dirty="0" smtClean="0"/>
              <a:t>SUMO </a:t>
            </a:r>
            <a:r>
              <a:rPr lang="sr-Latn-RS" dirty="0" smtClean="0"/>
              <a:t>je napisana u jeziku </a:t>
            </a:r>
            <a:r>
              <a:rPr lang="en-US" dirty="0" smtClean="0"/>
              <a:t>SUO-KIF. </a:t>
            </a:r>
            <a:endParaRPr lang="sr-Latn-RS" dirty="0" smtClean="0"/>
          </a:p>
          <a:p>
            <a:r>
              <a:rPr lang="en-US" dirty="0" smtClean="0"/>
              <a:t>SUMO </a:t>
            </a:r>
            <a:r>
              <a:rPr lang="sr-Latn-RS" dirty="0" smtClean="0"/>
              <a:t>je vlasništvo</a:t>
            </a:r>
            <a:r>
              <a:rPr lang="en-US" dirty="0" smtClean="0"/>
              <a:t> IEEE</a:t>
            </a:r>
            <a:r>
              <a:rPr lang="sr-Latn-RS" dirty="0" smtClean="0"/>
              <a:t> i besplatna je</a:t>
            </a:r>
            <a:r>
              <a:rPr lang="en-US" dirty="0" smtClean="0"/>
              <a:t>.</a:t>
            </a:r>
            <a:endParaRPr lang="sr-Latn-RS" dirty="0" smtClean="0"/>
          </a:p>
          <a:p>
            <a:r>
              <a:rPr lang="sr-Latn-RS" dirty="0" smtClean="0"/>
              <a:t>Ima</a:t>
            </a:r>
            <a:r>
              <a:rPr lang="en-US" dirty="0" smtClean="0"/>
              <a:t> </a:t>
            </a:r>
            <a:r>
              <a:rPr lang="en-US" dirty="0"/>
              <a:t>~25,000 </a:t>
            </a:r>
            <a:r>
              <a:rPr lang="en-US" dirty="0" smtClean="0"/>
              <a:t>term</a:t>
            </a:r>
            <a:r>
              <a:rPr lang="sr-Latn-RS" dirty="0" smtClean="0"/>
              <a:t>ina</a:t>
            </a:r>
            <a:r>
              <a:rPr lang="en-US" dirty="0" smtClean="0"/>
              <a:t> </a:t>
            </a:r>
            <a:r>
              <a:rPr lang="sr-Latn-RS" dirty="0" smtClean="0"/>
              <a:t>i</a:t>
            </a:r>
            <a:r>
              <a:rPr lang="en-US" dirty="0" smtClean="0"/>
              <a:t> </a:t>
            </a:r>
            <a:r>
              <a:rPr lang="en-US" dirty="0"/>
              <a:t>~80,000 </a:t>
            </a:r>
            <a:r>
              <a:rPr lang="sr-Latn-RS" dirty="0" smtClean="0"/>
              <a:t>aksioma u svim ontologijama</a:t>
            </a:r>
          </a:p>
          <a:p>
            <a:r>
              <a:rPr lang="sr-Latn-RS" dirty="0" smtClean="0"/>
              <a:t>Bogato je aksiomatizovana</a:t>
            </a:r>
            <a:r>
              <a:rPr lang="en-US" dirty="0" smtClean="0"/>
              <a:t>. </a:t>
            </a:r>
            <a:r>
              <a:rPr lang="sr-Latn-RS" dirty="0" smtClean="0"/>
              <a:t>Svi termini su formalno definisani</a:t>
            </a:r>
            <a:r>
              <a:rPr lang="en-US" dirty="0" smtClean="0"/>
              <a:t>. </a:t>
            </a:r>
            <a:r>
              <a:rPr lang="sr-Latn-RS" dirty="0" smtClean="0"/>
              <a:t>Značenja su nezavisna od implementacije zaključivanja. Obezbeđen je sistem zaključivanja i upravljanja ontologijom. Obezbeđen je i sistem za podršku vizualnom editovanju i prikazu ontologija</a:t>
            </a:r>
            <a:r>
              <a:rPr lang="en-US" dirty="0"/>
              <a:t> </a:t>
            </a:r>
            <a:r>
              <a:rPr lang="sr-Latn-RS" dirty="0" smtClean="0"/>
              <a:t>(</a:t>
            </a:r>
            <a:r>
              <a:rPr lang="en-US" dirty="0" smtClean="0">
                <a:hlinkClick r:id="rId2"/>
              </a:rPr>
              <a:t>KSMSA</a:t>
            </a:r>
            <a:r>
              <a:rPr lang="en-US" dirty="0"/>
              <a:t> </a:t>
            </a:r>
            <a:r>
              <a:rPr lang="en-US" dirty="0" smtClean="0"/>
              <a:t>s</a:t>
            </a:r>
            <a:r>
              <a:rPr lang="sr-Latn-RS" dirty="0" smtClean="0"/>
              <a:t>i</a:t>
            </a:r>
            <a:r>
              <a:rPr lang="en-US" dirty="0" smtClean="0"/>
              <a:t>stem</a:t>
            </a:r>
            <a:r>
              <a:rPr lang="sr-Latn-RS" dirty="0"/>
              <a:t>)</a:t>
            </a:r>
            <a:r>
              <a:rPr lang="en-US" dirty="0" smtClean="0"/>
              <a:t>.</a:t>
            </a:r>
            <a:endParaRPr lang="en-US" dirty="0"/>
          </a:p>
          <a:p>
            <a:r>
              <a:rPr lang="en-US" dirty="0"/>
              <a:t>SUMO </a:t>
            </a:r>
            <a:r>
              <a:rPr lang="sr-Latn-RS" dirty="0"/>
              <a:t> je jedina formalna ontologija koja je potpuno mapirana na </a:t>
            </a:r>
            <a:r>
              <a:rPr lang="en-US" dirty="0"/>
              <a:t> </a:t>
            </a:r>
            <a:r>
              <a:rPr lang="en-US" dirty="0" err="1"/>
              <a:t>WordNet</a:t>
            </a:r>
            <a:r>
              <a:rPr lang="en-US" dirty="0"/>
              <a:t> </a:t>
            </a:r>
            <a:r>
              <a:rPr lang="sr-Latn-RS" dirty="0"/>
              <a:t>leksikon</a:t>
            </a:r>
            <a:r>
              <a:rPr lang="en-US" dirty="0"/>
              <a:t>. </a:t>
            </a:r>
            <a:endParaRPr lang="sr-Latn-RS" dirty="0"/>
          </a:p>
          <a:p>
            <a:r>
              <a:rPr lang="sr-Latn-RS" dirty="0" smtClean="0"/>
              <a:t>Koristi </a:t>
            </a:r>
            <a:r>
              <a:rPr lang="sr-Latn-RS" dirty="0"/>
              <a:t>se za istraživanja i aplikacije u pretragama, lingvistici i rezonovanju</a:t>
            </a:r>
          </a:p>
          <a:p>
            <a:r>
              <a:rPr lang="en-US" dirty="0" smtClean="0"/>
              <a:t>Adam </a:t>
            </a:r>
            <a:r>
              <a:rPr lang="en-US" dirty="0"/>
              <a:t>Pease </a:t>
            </a:r>
            <a:r>
              <a:rPr lang="sr-Latn-RS" dirty="0" smtClean="0"/>
              <a:t>je tehnički urednik</a:t>
            </a:r>
            <a:r>
              <a:rPr lang="en-US" dirty="0" smtClean="0"/>
              <a:t> </a:t>
            </a:r>
            <a:r>
              <a:rPr lang="en-US" dirty="0"/>
              <a:t>SUMO.</a:t>
            </a:r>
          </a:p>
        </p:txBody>
      </p:sp>
    </p:spTree>
    <p:extLst>
      <p:ext uri="{BB962C8B-B14F-4D97-AF65-F5344CB8AC3E}">
        <p14:creationId xmlns:p14="http://schemas.microsoft.com/office/powerpoint/2010/main" val="1322700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88E85384-012F-426F-A395-E4B0F7CD7F6D}" type="slidenum">
              <a:rPr lang="en-US" sz="900" smtClean="0">
                <a:solidFill>
                  <a:srgbClr val="003399"/>
                </a:solidFill>
                <a:latin typeface="Arial" charset="0"/>
                <a:cs typeface="Arial" charset="0"/>
                <a:sym typeface="Arial" charset="0"/>
              </a:rPr>
              <a:pPr eaLnBrk="1" hangingPunct="1"/>
              <a:t>14</a:t>
            </a:fld>
            <a:endParaRPr lang="en-US" sz="900" smtClean="0">
              <a:solidFill>
                <a:srgbClr val="003399"/>
              </a:solidFill>
              <a:latin typeface="Arial" charset="0"/>
              <a:cs typeface="Arial" charset="0"/>
              <a:sym typeface="Arial" charset="0"/>
            </a:endParaRPr>
          </a:p>
        </p:txBody>
      </p:sp>
      <p:sp>
        <p:nvSpPr>
          <p:cNvPr id="29700" name="Rectangle 4"/>
          <p:cNvSpPr>
            <a:spLocks/>
          </p:cNvSpPr>
          <p:nvPr/>
        </p:nvSpPr>
        <p:spPr bwMode="auto">
          <a:xfrm>
            <a:off x="3068638" y="6553200"/>
            <a:ext cx="2984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gn="ctr"/>
            <a:r>
              <a:rPr lang="en-US" sz="1100">
                <a:solidFill>
                  <a:srgbClr val="6EB7D7"/>
                </a:solidFill>
                <a:latin typeface="News Gothic MT" charset="0"/>
                <a:ea typeface="News Gothic MT" charset="0"/>
                <a:cs typeface="News Gothic MT" charset="0"/>
                <a:sym typeface="News Gothic MT" charset="0"/>
              </a:rPr>
              <a:t>© Franz J. Kurfess</a:t>
            </a:r>
          </a:p>
        </p:txBody>
      </p:sp>
      <p:sp>
        <p:nvSpPr>
          <p:cNvPr id="29701" name="Rectangle 5"/>
          <p:cNvSpPr>
            <a:spLocks noGrp="1" noChangeArrowheads="1"/>
          </p:cNvSpPr>
          <p:nvPr>
            <p:ph type="title"/>
          </p:nvPr>
        </p:nvSpPr>
        <p:spPr/>
        <p:txBody>
          <a:bodyPr/>
          <a:lstStyle/>
          <a:p>
            <a:r>
              <a:rPr lang="sr-Latn-RS" dirty="0" smtClean="0"/>
              <a:t>Primer</a:t>
            </a:r>
            <a:r>
              <a:rPr lang="en-US" dirty="0" smtClean="0"/>
              <a:t> 2 </a:t>
            </a:r>
            <a:r>
              <a:rPr lang="sr-Latn-RS" dirty="0"/>
              <a:t>produkciona pravila</a:t>
            </a:r>
            <a:endParaRPr lang="en-US" dirty="0" smtClean="0"/>
          </a:p>
        </p:txBody>
      </p:sp>
      <p:sp>
        <p:nvSpPr>
          <p:cNvPr id="29702" name="Rectangle 6"/>
          <p:cNvSpPr>
            <a:spLocks noGrp="1" noChangeArrowheads="1"/>
          </p:cNvSpPr>
          <p:nvPr>
            <p:ph type="body" idx="1"/>
          </p:nvPr>
        </p:nvSpPr>
        <p:spPr/>
        <p:txBody>
          <a:bodyPr/>
          <a:lstStyle/>
          <a:p>
            <a:r>
              <a:rPr lang="sr-Latn-RS" dirty="0"/>
              <a:t>Za podskup </a:t>
            </a:r>
            <a:r>
              <a:rPr lang="sr-Latn-RS" dirty="0" smtClean="0"/>
              <a:t>nemačkog </a:t>
            </a:r>
            <a:r>
              <a:rPr lang="sr-Latn-RS" dirty="0"/>
              <a:t>jezika</a:t>
            </a:r>
            <a:endParaRPr lang="en-US" dirty="0"/>
          </a:p>
        </p:txBody>
      </p:sp>
      <p:grpSp>
        <p:nvGrpSpPr>
          <p:cNvPr id="29703" name="Group 9"/>
          <p:cNvGrpSpPr>
            <a:grpSpLocks/>
          </p:cNvGrpSpPr>
          <p:nvPr/>
        </p:nvGrpSpPr>
        <p:grpSpPr bwMode="auto">
          <a:xfrm>
            <a:off x="228600" y="2133600"/>
            <a:ext cx="8637588" cy="2819400"/>
            <a:chOff x="0" y="0"/>
            <a:chExt cx="5441" cy="1776"/>
          </a:xfrm>
        </p:grpSpPr>
        <p:sp>
          <p:nvSpPr>
            <p:cNvPr id="29704" name="Rectangle 7"/>
            <p:cNvSpPr>
              <a:spLocks/>
            </p:cNvSpPr>
            <p:nvPr/>
          </p:nvSpPr>
          <p:spPr bwMode="auto">
            <a:xfrm>
              <a:off x="17" y="0"/>
              <a:ext cx="5424" cy="1776"/>
            </a:xfrm>
            <a:prstGeom prst="rect">
              <a:avLst/>
            </a:prstGeom>
            <a:solidFill>
              <a:schemeClr val="bg1"/>
            </a:solidFill>
            <a:ln w="25400">
              <a:solidFill>
                <a:schemeClr val="tx1"/>
              </a:solidFill>
              <a:miter lim="800000"/>
              <a:headEnd/>
              <a:tailEnd/>
            </a:ln>
          </p:spPr>
          <p:txBody>
            <a:bodyPr lIns="0" tIns="0" rIns="0" bIns="0"/>
            <a:lstStyle/>
            <a:p>
              <a:endParaRPr lang="en-US"/>
            </a:p>
          </p:txBody>
        </p:sp>
        <p:sp>
          <p:nvSpPr>
            <p:cNvPr id="29705" name="Rectangle 8"/>
            <p:cNvSpPr>
              <a:spLocks/>
            </p:cNvSpPr>
            <p:nvPr/>
          </p:nvSpPr>
          <p:spPr bwMode="auto">
            <a:xfrm>
              <a:off x="0" y="0"/>
              <a:ext cx="5392" cy="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dirty="0">
                  <a:solidFill>
                    <a:srgbClr val="000020"/>
                  </a:solidFill>
                  <a:latin typeface="Courier New" charset="0"/>
                  <a:cs typeface="Courier New" charset="0"/>
                  <a:sym typeface="Courier New" charset="0"/>
                </a:rPr>
                <a:t>&lt;sentence&gt; 		-&gt; &lt;subject phrase&gt; &lt;verb&gt; &lt;object phrase&gt;</a:t>
              </a:r>
            </a:p>
            <a:p>
              <a:r>
                <a:rPr lang="en-US" dirty="0">
                  <a:solidFill>
                    <a:srgbClr val="000020"/>
                  </a:solidFill>
                  <a:latin typeface="Courier New" charset="0"/>
                  <a:cs typeface="Courier New" charset="0"/>
                  <a:sym typeface="Courier New" charset="0"/>
                </a:rPr>
                <a:t>&lt;subject phrase&gt; 	-&gt; &lt;determiner&gt; &lt;adjective&gt; &lt;noun&gt;</a:t>
              </a:r>
            </a:p>
            <a:p>
              <a:r>
                <a:rPr lang="en-US" dirty="0">
                  <a:solidFill>
                    <a:srgbClr val="000020"/>
                  </a:solidFill>
                  <a:latin typeface="Courier New" charset="0"/>
                  <a:cs typeface="Courier New" charset="0"/>
                  <a:sym typeface="Courier New" charset="0"/>
                </a:rPr>
                <a:t>&lt;object phrase&gt; 	-&gt; &lt;determiner&gt; &lt;adjective&gt; &lt;noun&gt;</a:t>
              </a:r>
            </a:p>
            <a:p>
              <a:r>
                <a:rPr lang="en-US" dirty="0">
                  <a:solidFill>
                    <a:srgbClr val="000020"/>
                  </a:solidFill>
                  <a:latin typeface="Courier New" charset="0"/>
                  <a:cs typeface="Courier New" charset="0"/>
                  <a:sym typeface="Courier New" charset="0"/>
                </a:rPr>
                <a:t>&lt;determiner&gt; 	-&gt; der | die | das | den</a:t>
              </a:r>
            </a:p>
            <a:p>
              <a:r>
                <a:rPr lang="en-US" dirty="0">
                  <a:solidFill>
                    <a:srgbClr val="000020"/>
                  </a:solidFill>
                  <a:latin typeface="Courier New" charset="0"/>
                  <a:cs typeface="Courier New" charset="0"/>
                  <a:sym typeface="Courier New" charset="0"/>
                </a:rPr>
                <a:t>&lt;noun&gt; 		-&gt; Mann | Frau | Kind | </a:t>
              </a:r>
              <a:r>
                <a:rPr lang="en-US" dirty="0" err="1">
                  <a:solidFill>
                    <a:srgbClr val="000020"/>
                  </a:solidFill>
                  <a:latin typeface="Courier New" charset="0"/>
                  <a:cs typeface="Courier New" charset="0"/>
                  <a:sym typeface="Courier New" charset="0"/>
                </a:rPr>
                <a:t>Hund</a:t>
              </a:r>
              <a:r>
                <a:rPr lang="en-US" dirty="0">
                  <a:solidFill>
                    <a:srgbClr val="000020"/>
                  </a:solidFill>
                  <a:latin typeface="Courier New" charset="0"/>
                  <a:cs typeface="Courier New" charset="0"/>
                  <a:sym typeface="Courier New" charset="0"/>
                </a:rPr>
                <a:t> | </a:t>
              </a:r>
              <a:r>
                <a:rPr lang="en-US" dirty="0" err="1">
                  <a:solidFill>
                    <a:srgbClr val="000020"/>
                  </a:solidFill>
                  <a:latin typeface="Courier New" charset="0"/>
                  <a:cs typeface="Courier New" charset="0"/>
                  <a:sym typeface="Courier New" charset="0"/>
                </a:rPr>
                <a:t>Katze</a:t>
              </a:r>
              <a:endParaRPr lang="en-US" dirty="0">
                <a:solidFill>
                  <a:srgbClr val="000020"/>
                </a:solidFill>
                <a:latin typeface="Courier New" charset="0"/>
                <a:cs typeface="Courier New" charset="0"/>
                <a:sym typeface="Courier New" charset="0"/>
              </a:endParaRPr>
            </a:p>
            <a:p>
              <a:r>
                <a:rPr lang="en-US" dirty="0">
                  <a:solidFill>
                    <a:srgbClr val="000020"/>
                  </a:solidFill>
                  <a:latin typeface="Courier New" charset="0"/>
                  <a:cs typeface="Courier New" charset="0"/>
                  <a:sym typeface="Courier New" charset="0"/>
                </a:rPr>
                <a:t>&lt;verb&gt; 		-&gt; mag | </a:t>
              </a:r>
              <a:r>
                <a:rPr lang="en-US" dirty="0" err="1">
                  <a:solidFill>
                    <a:srgbClr val="000020"/>
                  </a:solidFill>
                  <a:latin typeface="Courier New" charset="0"/>
                  <a:cs typeface="Courier New" charset="0"/>
                  <a:sym typeface="Courier New" charset="0"/>
                </a:rPr>
                <a:t>schimpft</a:t>
              </a:r>
              <a:r>
                <a:rPr lang="en-US" dirty="0">
                  <a:solidFill>
                    <a:srgbClr val="000020"/>
                  </a:solidFill>
                  <a:latin typeface="Courier New" charset="0"/>
                  <a:cs typeface="Courier New" charset="0"/>
                  <a:sym typeface="Courier New" charset="0"/>
                </a:rPr>
                <a:t> | </a:t>
              </a:r>
              <a:r>
                <a:rPr lang="en-US" dirty="0" err="1">
                  <a:solidFill>
                    <a:srgbClr val="000020"/>
                  </a:solidFill>
                  <a:latin typeface="Courier New" charset="0"/>
                  <a:cs typeface="Courier New" charset="0"/>
                  <a:sym typeface="Courier New" charset="0"/>
                </a:rPr>
                <a:t>vergisst</a:t>
              </a:r>
              <a:r>
                <a:rPr lang="en-US" dirty="0">
                  <a:solidFill>
                    <a:srgbClr val="000020"/>
                  </a:solidFill>
                  <a:latin typeface="Courier New" charset="0"/>
                  <a:cs typeface="Courier New" charset="0"/>
                  <a:sym typeface="Courier New" charset="0"/>
                </a:rPr>
                <a:t>| </a:t>
              </a:r>
            </a:p>
            <a:p>
              <a:r>
                <a:rPr lang="en-US" dirty="0">
                  <a:solidFill>
                    <a:srgbClr val="000020"/>
                  </a:solidFill>
                  <a:latin typeface="Courier New" charset="0"/>
                  <a:cs typeface="Courier New" charset="0"/>
                  <a:sym typeface="Courier New" charset="0"/>
                </a:rPr>
                <a:t>				   </a:t>
              </a:r>
              <a:r>
                <a:rPr lang="en-US" dirty="0" err="1">
                  <a:solidFill>
                    <a:srgbClr val="000020"/>
                  </a:solidFill>
                  <a:latin typeface="Courier New" charset="0"/>
                  <a:cs typeface="Courier New" charset="0"/>
                  <a:sym typeface="Courier New" charset="0"/>
                </a:rPr>
                <a:t>verehrt</a:t>
              </a:r>
              <a:r>
                <a:rPr lang="en-US" dirty="0">
                  <a:solidFill>
                    <a:srgbClr val="000020"/>
                  </a:solidFill>
                  <a:latin typeface="Courier New" charset="0"/>
                  <a:cs typeface="Courier New" charset="0"/>
                  <a:sym typeface="Courier New" charset="0"/>
                </a:rPr>
                <a:t> | </a:t>
              </a:r>
              <a:r>
                <a:rPr lang="en-US" dirty="0" err="1">
                  <a:solidFill>
                    <a:srgbClr val="000020"/>
                  </a:solidFill>
                  <a:latin typeface="Courier New" charset="0"/>
                  <a:cs typeface="Courier New" charset="0"/>
                  <a:sym typeface="Courier New" charset="0"/>
                </a:rPr>
                <a:t>verzehrt</a:t>
              </a:r>
              <a:endParaRPr lang="en-US" dirty="0">
                <a:solidFill>
                  <a:srgbClr val="000020"/>
                </a:solidFill>
                <a:latin typeface="Courier New" charset="0"/>
                <a:cs typeface="Courier New" charset="0"/>
                <a:sym typeface="Courier New" charset="0"/>
              </a:endParaRPr>
            </a:p>
            <a:p>
              <a:r>
                <a:rPr lang="en-US" dirty="0">
                  <a:solidFill>
                    <a:srgbClr val="000020"/>
                  </a:solidFill>
                  <a:latin typeface="Courier New" charset="0"/>
                  <a:cs typeface="Courier New" charset="0"/>
                  <a:sym typeface="Courier New" charset="0"/>
                </a:rPr>
                <a:t>&lt;adjective&gt; -&gt; </a:t>
              </a:r>
              <a:r>
                <a:rPr lang="en-US" dirty="0" err="1">
                  <a:solidFill>
                    <a:srgbClr val="000020"/>
                  </a:solidFill>
                  <a:latin typeface="Courier New" charset="0"/>
                  <a:cs typeface="Courier New" charset="0"/>
                  <a:sym typeface="Courier New" charset="0"/>
                </a:rPr>
                <a:t>schoene</a:t>
              </a:r>
              <a:r>
                <a:rPr lang="en-US" dirty="0">
                  <a:solidFill>
                    <a:srgbClr val="000020"/>
                  </a:solidFill>
                  <a:latin typeface="Courier New" charset="0"/>
                  <a:cs typeface="Courier New" charset="0"/>
                  <a:sym typeface="Courier New" charset="0"/>
                </a:rPr>
                <a:t> | </a:t>
              </a:r>
              <a:r>
                <a:rPr lang="en-US" dirty="0" err="1">
                  <a:solidFill>
                    <a:srgbClr val="000020"/>
                  </a:solidFill>
                  <a:latin typeface="Courier New" charset="0"/>
                  <a:cs typeface="Courier New" charset="0"/>
                  <a:sym typeface="Courier New" charset="0"/>
                </a:rPr>
                <a:t>starke</a:t>
              </a:r>
              <a:r>
                <a:rPr lang="en-US" dirty="0">
                  <a:solidFill>
                    <a:srgbClr val="000020"/>
                  </a:solidFill>
                  <a:latin typeface="Courier New" charset="0"/>
                  <a:cs typeface="Courier New" charset="0"/>
                  <a:sym typeface="Courier New" charset="0"/>
                </a:rPr>
                <a:t> | </a:t>
              </a:r>
              <a:r>
                <a:rPr lang="en-US" dirty="0" err="1">
                  <a:solidFill>
                    <a:srgbClr val="000020"/>
                  </a:solidFill>
                  <a:latin typeface="Courier New" charset="0"/>
                  <a:cs typeface="Courier New" charset="0"/>
                  <a:sym typeface="Courier New" charset="0"/>
                </a:rPr>
                <a:t>laute</a:t>
              </a:r>
              <a:r>
                <a:rPr lang="en-US" dirty="0">
                  <a:solidFill>
                    <a:srgbClr val="000020"/>
                  </a:solidFill>
                  <a:latin typeface="Courier New" charset="0"/>
                  <a:cs typeface="Courier New" charset="0"/>
                  <a:sym typeface="Courier New" charset="0"/>
                </a:rPr>
                <a:t> | </a:t>
              </a:r>
              <a:r>
                <a:rPr lang="en-US" dirty="0" err="1">
                  <a:solidFill>
                    <a:srgbClr val="000020"/>
                  </a:solidFill>
                  <a:latin typeface="Courier New" charset="0"/>
                  <a:cs typeface="Courier New" charset="0"/>
                  <a:sym typeface="Courier New" charset="0"/>
                </a:rPr>
                <a:t>duenne</a:t>
              </a:r>
              <a:endParaRPr lang="en-US" dirty="0">
                <a:solidFill>
                  <a:srgbClr val="000020"/>
                </a:solidFill>
                <a:latin typeface="Courier New" charset="0"/>
                <a:cs typeface="Courier New" charset="0"/>
                <a:sym typeface="Courier New" charset="0"/>
              </a:endParaRPr>
            </a:p>
          </p:txBody>
        </p:sp>
      </p:grpSp>
    </p:spTree>
    <p:extLst>
      <p:ext uri="{BB962C8B-B14F-4D97-AF65-F5344CB8AC3E}">
        <p14:creationId xmlns:p14="http://schemas.microsoft.com/office/powerpoint/2010/main" val="3595319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lstStyle/>
          <a:p>
            <a:pPr>
              <a:defRPr/>
            </a:pPr>
            <a:r>
              <a:rPr lang="en-US" dirty="0" err="1"/>
              <a:t>WordNet</a:t>
            </a:r>
            <a:r>
              <a:rPr lang="en-US" dirty="0"/>
              <a:t>®</a:t>
            </a:r>
            <a:endParaRPr lang="en-US" dirty="0" smtClean="0"/>
          </a:p>
        </p:txBody>
      </p:sp>
      <p:sp>
        <p:nvSpPr>
          <p:cNvPr id="76805" name="Rectangle 4"/>
          <p:cNvSpPr>
            <a:spLocks noGrp="1" noChangeArrowheads="1"/>
          </p:cNvSpPr>
          <p:nvPr>
            <p:ph type="body" idx="1"/>
          </p:nvPr>
        </p:nvSpPr>
        <p:spPr/>
        <p:txBody>
          <a:bodyPr rIns="130174">
            <a:normAutofit/>
          </a:bodyPr>
          <a:lstStyle/>
          <a:p>
            <a:pPr eaLnBrk="1" hangingPunct="1"/>
            <a:r>
              <a:rPr lang="sr-Latn-RS" dirty="0" smtClean="0">
                <a:cs typeface="Times New Roman" pitchFamily="18" charset="0"/>
                <a:sym typeface="Times New Roman" pitchFamily="18" charset="0"/>
              </a:rPr>
              <a:t>Onlajn leksički referentni sistem</a:t>
            </a:r>
            <a:r>
              <a:rPr lang="en-US" dirty="0" smtClean="0">
                <a:cs typeface="Times New Roman" pitchFamily="18" charset="0"/>
                <a:sym typeface="Times New Roman" pitchFamily="18" charset="0"/>
              </a:rPr>
              <a:t> </a:t>
            </a:r>
            <a:endParaRPr lang="en-US" dirty="0" smtClean="0">
              <a:ea typeface="ヒラギノ明朝 ProN W3" charset="0"/>
              <a:cs typeface="ヒラギノ明朝 ProN W3" charset="0"/>
              <a:sym typeface="Times New Roman" pitchFamily="18" charset="0"/>
            </a:endParaRPr>
          </a:p>
          <a:p>
            <a:pPr marL="723900" lvl="1" eaLnBrk="1" hangingPunct="1"/>
            <a:r>
              <a:rPr lang="sr-Latn-RS" dirty="0" smtClean="0">
                <a:cs typeface="Times New Roman" pitchFamily="18" charset="0"/>
                <a:sym typeface="Times New Roman" pitchFamily="18" charset="0"/>
              </a:rPr>
              <a:t>Dizajn je inspirisan psiholingvističkim teorijama ljudske leksičke memorije</a:t>
            </a:r>
            <a:endParaRPr lang="en-US" dirty="0" smtClean="0">
              <a:ea typeface="ヒラギノ明朝 ProN W3" charset="0"/>
              <a:cs typeface="ヒラギノ明朝 ProN W3" charset="0"/>
              <a:sym typeface="Times New Roman" pitchFamily="18" charset="0"/>
            </a:endParaRPr>
          </a:p>
          <a:p>
            <a:pPr eaLnBrk="1" hangingPunct="1"/>
            <a:r>
              <a:rPr lang="sr-Latn-RS" dirty="0" smtClean="0">
                <a:cs typeface="Times New Roman" pitchFamily="18" charset="0"/>
                <a:sym typeface="Times New Roman" pitchFamily="18" charset="0"/>
              </a:rPr>
              <a:t>Imenice, glagoli, prilozi i predlozi e</a:t>
            </a:r>
            <a:r>
              <a:rPr lang="en-US" dirty="0" err="1" smtClean="0">
                <a:cs typeface="Times New Roman" pitchFamily="18" charset="0"/>
                <a:sym typeface="Times New Roman" pitchFamily="18" charset="0"/>
              </a:rPr>
              <a:t>ngl</a:t>
            </a:r>
            <a:r>
              <a:rPr lang="sr-Latn-RS" dirty="0" smtClean="0">
                <a:cs typeface="Times New Roman" pitchFamily="18" charset="0"/>
                <a:sym typeface="Times New Roman" pitchFamily="18" charset="0"/>
              </a:rPr>
              <a:t>eskog jezika</a:t>
            </a:r>
            <a:endParaRPr lang="en-US" dirty="0" smtClean="0">
              <a:ea typeface="ヒラギノ明朝 ProN W3" charset="0"/>
              <a:cs typeface="ヒラギノ明朝 ProN W3" charset="0"/>
              <a:sym typeface="Times New Roman" pitchFamily="18" charset="0"/>
            </a:endParaRPr>
          </a:p>
          <a:p>
            <a:pPr marL="723900" lvl="1" eaLnBrk="1" hangingPunct="1"/>
            <a:r>
              <a:rPr lang="sr-Latn-RS" dirty="0" smtClean="0">
                <a:cs typeface="Times New Roman" pitchFamily="18" charset="0"/>
                <a:sym typeface="Times New Roman" pitchFamily="18" charset="0"/>
              </a:rPr>
              <a:t>Organizovani u skupove sinonima koji predstavljaju pojedinačne leksičke koncepte</a:t>
            </a:r>
            <a:endParaRPr lang="en-US" dirty="0" smtClean="0">
              <a:ea typeface="ヒラギノ明朝 ProN W3" charset="0"/>
              <a:cs typeface="ヒラギノ明朝 ProN W3" charset="0"/>
              <a:sym typeface="Times New Roman" pitchFamily="18" charset="0"/>
            </a:endParaRPr>
          </a:p>
          <a:p>
            <a:pPr eaLnBrk="1" hangingPunct="1"/>
            <a:r>
              <a:rPr lang="sr-Latn-RS" dirty="0" smtClean="0">
                <a:cs typeface="Times New Roman" pitchFamily="18" charset="0"/>
                <a:sym typeface="Times New Roman" pitchFamily="18" charset="0"/>
              </a:rPr>
              <a:t>Radi se i za druge jezike</a:t>
            </a:r>
            <a:endParaRPr lang="en-US" dirty="0" smtClean="0">
              <a:ea typeface="ヒラギノ明朝 ProN W3" charset="0"/>
              <a:cs typeface="ヒラギノ明朝 ProN W3" charset="0"/>
              <a:sym typeface="Times New Roman" pitchFamily="18" charset="0"/>
            </a:endParaRPr>
          </a:p>
        </p:txBody>
      </p:sp>
    </p:spTree>
    <p:extLst>
      <p:ext uri="{BB962C8B-B14F-4D97-AF65-F5344CB8AC3E}">
        <p14:creationId xmlns:p14="http://schemas.microsoft.com/office/powerpoint/2010/main" val="2542475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WordNet</a:t>
            </a:r>
            <a:r>
              <a:rPr lang="en-US" dirty="0" smtClean="0"/>
              <a:t>®</a:t>
            </a:r>
            <a:r>
              <a:rPr lang="sr-Latn-RS" dirty="0" smtClean="0"/>
              <a:t> (1)</a:t>
            </a:r>
            <a:endParaRPr lang="en-US" dirty="0"/>
          </a:p>
        </p:txBody>
      </p:sp>
      <p:sp>
        <p:nvSpPr>
          <p:cNvPr id="3" name="Content Placeholder 2"/>
          <p:cNvSpPr>
            <a:spLocks noGrp="1"/>
          </p:cNvSpPr>
          <p:nvPr>
            <p:ph idx="1"/>
          </p:nvPr>
        </p:nvSpPr>
        <p:spPr/>
        <p:txBody>
          <a:bodyPr>
            <a:normAutofit/>
          </a:bodyPr>
          <a:lstStyle/>
          <a:p>
            <a:r>
              <a:rPr lang="sr-Latn-RS" dirty="0" smtClean="0"/>
              <a:t>Imenice, glagoli, prilozi i predlozi grupisani su u skupove kognitivnih sinonima </a:t>
            </a:r>
            <a:r>
              <a:rPr lang="en-US" dirty="0" smtClean="0"/>
              <a:t>(</a:t>
            </a:r>
            <a:r>
              <a:rPr lang="en-US" dirty="0" err="1"/>
              <a:t>synsets</a:t>
            </a:r>
            <a:r>
              <a:rPr lang="en-US" dirty="0"/>
              <a:t>), </a:t>
            </a:r>
            <a:r>
              <a:rPr lang="sr-Latn-RS" dirty="0" smtClean="0"/>
              <a:t>od kojih svaki izražava različiti koncept</a:t>
            </a:r>
            <a:r>
              <a:rPr lang="en-US" dirty="0" smtClean="0"/>
              <a:t>. </a:t>
            </a:r>
            <a:endParaRPr lang="sr-Latn-RS" dirty="0" smtClean="0"/>
          </a:p>
          <a:p>
            <a:r>
              <a:rPr lang="en-US" dirty="0" err="1" smtClean="0"/>
              <a:t>Synsets</a:t>
            </a:r>
            <a:r>
              <a:rPr lang="en-US" dirty="0" smtClean="0"/>
              <a:t> </a:t>
            </a:r>
            <a:r>
              <a:rPr lang="sr-Latn-RS" dirty="0" smtClean="0"/>
              <a:t>su povezani konceptualno-semantičkim i leksičkim relacijama</a:t>
            </a:r>
            <a:r>
              <a:rPr lang="en-US" dirty="0" smtClean="0"/>
              <a:t>. </a:t>
            </a:r>
            <a:r>
              <a:rPr lang="sr-Latn-RS" dirty="0" smtClean="0"/>
              <a:t>Postoji brauzer za navifiranje po toj mreži</a:t>
            </a:r>
            <a:r>
              <a:rPr lang="en-US" dirty="0" smtClean="0"/>
              <a:t>.</a:t>
            </a:r>
            <a:endParaRPr lang="sr-Latn-RS" dirty="0" smtClean="0"/>
          </a:p>
          <a:p>
            <a:r>
              <a:rPr lang="en-US" dirty="0" err="1" smtClean="0"/>
              <a:t>WordNet</a:t>
            </a:r>
            <a:r>
              <a:rPr lang="en-US" dirty="0" smtClean="0"/>
              <a:t> </a:t>
            </a:r>
            <a:r>
              <a:rPr lang="sr-Latn-RS" dirty="0" smtClean="0"/>
              <a:t>se može besplatno preuzeti i javno je dostupan</a:t>
            </a:r>
            <a:r>
              <a:rPr lang="en-US" dirty="0" smtClean="0"/>
              <a:t>. </a:t>
            </a:r>
            <a:endParaRPr lang="en-US" dirty="0"/>
          </a:p>
        </p:txBody>
      </p:sp>
    </p:spTree>
    <p:extLst>
      <p:ext uri="{BB962C8B-B14F-4D97-AF65-F5344CB8AC3E}">
        <p14:creationId xmlns:p14="http://schemas.microsoft.com/office/powerpoint/2010/main" val="90405542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63A6EC4D-6FD0-4A36-8ED4-F2F0225F543B}" type="slidenum">
              <a:rPr lang="en-US" sz="900" smtClean="0">
                <a:solidFill>
                  <a:srgbClr val="003399"/>
                </a:solidFill>
                <a:latin typeface="Arial" charset="0"/>
                <a:cs typeface="Arial" charset="0"/>
                <a:sym typeface="Arial" charset="0"/>
              </a:rPr>
              <a:pPr eaLnBrk="1" hangingPunct="1"/>
              <a:t>142</a:t>
            </a:fld>
            <a:endParaRPr lang="en-US" sz="900" smtClean="0">
              <a:solidFill>
                <a:srgbClr val="003399"/>
              </a:solidFill>
              <a:latin typeface="Arial" charset="0"/>
              <a:cs typeface="Arial" charset="0"/>
              <a:sym typeface="Arial" charset="0"/>
            </a:endParaRPr>
          </a:p>
        </p:txBody>
      </p:sp>
      <p:sp>
        <p:nvSpPr>
          <p:cNvPr id="77828" name="Rectangle 5"/>
          <p:cNvSpPr>
            <a:spLocks noGrp="1" noChangeArrowheads="1"/>
          </p:cNvSpPr>
          <p:nvPr>
            <p:ph type="title"/>
          </p:nvPr>
        </p:nvSpPr>
        <p:spPr/>
        <p:txBody>
          <a:bodyPr/>
          <a:lstStyle/>
          <a:p>
            <a:pPr eaLnBrk="1" hangingPunct="1"/>
            <a:r>
              <a:rPr lang="en-US" smtClean="0"/>
              <a:t>Lojban</a:t>
            </a:r>
          </a:p>
        </p:txBody>
      </p:sp>
      <p:sp>
        <p:nvSpPr>
          <p:cNvPr id="77829" name="Rectangle 6"/>
          <p:cNvSpPr>
            <a:spLocks noGrp="1" noChangeArrowheads="1"/>
          </p:cNvSpPr>
          <p:nvPr>
            <p:ph type="body" idx="1"/>
          </p:nvPr>
        </p:nvSpPr>
        <p:spPr/>
        <p:txBody>
          <a:bodyPr>
            <a:normAutofit fontScale="92500" lnSpcReduction="10000"/>
          </a:bodyPr>
          <a:lstStyle/>
          <a:p>
            <a:pPr eaLnBrk="1" hangingPunct="1">
              <a:spcBef>
                <a:spcPct val="0"/>
              </a:spcBef>
            </a:pPr>
            <a:r>
              <a:rPr lang="sr-Latn-RS" sz="2100" dirty="0" smtClean="0"/>
              <a:t>Veštački, logički, ljudski jezik izveden iz jezika koji se zove </a:t>
            </a:r>
            <a:r>
              <a:rPr lang="en-US" sz="2100" dirty="0" err="1" smtClean="0"/>
              <a:t>Loglan</a:t>
            </a:r>
            <a:r>
              <a:rPr lang="sr-Latn-RS" sz="2100" dirty="0" smtClean="0"/>
              <a:t> (takođe veštački)</a:t>
            </a:r>
          </a:p>
          <a:p>
            <a:pPr marL="863600" lvl="1" indent="-287338">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en-US" sz="1900" dirty="0"/>
              <a:t>Dr. James Cooke Brown</a:t>
            </a:r>
          </a:p>
          <a:p>
            <a:pPr marL="863600" lvl="1" indent="-287338">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sr-Latn-RS" sz="1900" dirty="0" smtClean="0"/>
              <a:t>Pojavio se u  periodu</a:t>
            </a:r>
            <a:r>
              <a:rPr lang="en-US" sz="1900" dirty="0" smtClean="0"/>
              <a:t> </a:t>
            </a:r>
            <a:r>
              <a:rPr lang="en-US" sz="1900" dirty="0"/>
              <a:t>1955-1960</a:t>
            </a:r>
          </a:p>
          <a:p>
            <a:pPr eaLnBrk="1" hangingPunct="1">
              <a:spcBef>
                <a:spcPts val="1938"/>
              </a:spcBef>
            </a:pPr>
            <a:r>
              <a:rPr lang="sr-Latn-RS" sz="2100" dirty="0" smtClean="0"/>
              <a:t>Korespondencija jedan-na jedan između koncepata i reči</a:t>
            </a:r>
            <a:endParaRPr lang="en-US" sz="2100" dirty="0" smtClean="0"/>
          </a:p>
          <a:p>
            <a:pPr marL="685800" lvl="1" eaLnBrk="1" hangingPunct="1">
              <a:spcBef>
                <a:spcPts val="575"/>
              </a:spcBef>
            </a:pPr>
            <a:r>
              <a:rPr lang="sr-Latn-RS" sz="1900" dirty="0" smtClean="0"/>
              <a:t>Visoka preciznost</a:t>
            </a:r>
            <a:endParaRPr lang="en-US" sz="1900" dirty="0" smtClean="0"/>
          </a:p>
          <a:p>
            <a:pPr eaLnBrk="1" hangingPunct="1">
              <a:spcBef>
                <a:spcPts val="1938"/>
              </a:spcBef>
            </a:pPr>
            <a:r>
              <a:rPr lang="sr-Latn-RS" sz="2100" dirty="0" smtClean="0"/>
              <a:t>Visoka izražajnost</a:t>
            </a:r>
            <a:endParaRPr lang="en-US" sz="2100" dirty="0" smtClean="0"/>
          </a:p>
          <a:p>
            <a:pPr eaLnBrk="1" hangingPunct="1">
              <a:spcBef>
                <a:spcPts val="1938"/>
              </a:spcBef>
            </a:pPr>
            <a:r>
              <a:rPr lang="sr-Latn-RS" sz="2100" dirty="0" smtClean="0"/>
              <a:t>Audio-vizuelno izomorfna priroda</a:t>
            </a:r>
            <a:endParaRPr lang="en-US" sz="2100" dirty="0" smtClean="0"/>
          </a:p>
          <a:p>
            <a:pPr marL="685800" lvl="1" eaLnBrk="1" hangingPunct="1">
              <a:spcBef>
                <a:spcPts val="575"/>
              </a:spcBef>
            </a:pPr>
            <a:r>
              <a:rPr lang="sr-Latn-RS" sz="1900" dirty="0" smtClean="0"/>
              <a:t>Jedan način da se napiše izgovorena rečenica</a:t>
            </a:r>
            <a:endParaRPr lang="en-US" sz="1900" dirty="0" smtClean="0"/>
          </a:p>
          <a:p>
            <a:pPr marL="685800" lvl="1" eaLnBrk="1" hangingPunct="1">
              <a:spcBef>
                <a:spcPts val="575"/>
              </a:spcBef>
            </a:pPr>
            <a:r>
              <a:rPr lang="sr-Latn-RS" sz="1900" dirty="0" smtClean="0"/>
              <a:t>Jedan način da se pročita napisana rečenica</a:t>
            </a:r>
            <a:endParaRPr lang="en-US" sz="1900" dirty="0" smtClean="0"/>
          </a:p>
          <a:p>
            <a:pPr eaLnBrk="1" hangingPunct="1">
              <a:spcBef>
                <a:spcPts val="1938"/>
              </a:spcBef>
            </a:pPr>
            <a:r>
              <a:rPr lang="en-US" sz="2100" dirty="0" smtClean="0"/>
              <a:t>Logical Language Group, Official Baseline Statement, 2005</a:t>
            </a:r>
          </a:p>
          <a:p>
            <a:pPr marL="685800" lvl="1" eaLnBrk="1" hangingPunct="1">
              <a:spcBef>
                <a:spcPts val="575"/>
              </a:spcBef>
            </a:pPr>
            <a:r>
              <a:rPr lang="en-US" sz="1900" dirty="0" smtClean="0"/>
              <a:t>http://www.lojban.org/llg/baseline.html</a:t>
            </a:r>
          </a:p>
        </p:txBody>
      </p:sp>
    </p:spTree>
    <p:extLst>
      <p:ext uri="{BB962C8B-B14F-4D97-AF65-F5344CB8AC3E}">
        <p14:creationId xmlns:p14="http://schemas.microsoft.com/office/powerpoint/2010/main" val="3561503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a:xfrm>
            <a:off x="228600" y="34925"/>
            <a:ext cx="8612188" cy="1412875"/>
          </a:xfrm>
        </p:spPr>
        <p:txBody>
          <a:bodyPr lIns="0" tIns="0" rIns="0" bIns="0"/>
          <a:lstStyle/>
          <a:p>
            <a:pPr marL="0" indent="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defRPr/>
            </a:pPr>
            <a:r>
              <a:rPr lang="sr-Latn-RS" dirty="0" smtClean="0"/>
              <a:t>Osnovne karakteristike </a:t>
            </a:r>
            <a:r>
              <a:rPr lang="en-US" dirty="0" err="1" smtClean="0"/>
              <a:t>Lojban</a:t>
            </a:r>
            <a:r>
              <a:rPr lang="sr-Latn-RS" dirty="0" smtClean="0"/>
              <a:t> jezika</a:t>
            </a:r>
            <a:endParaRPr lang="en-US" dirty="0" smtClean="0"/>
          </a:p>
        </p:txBody>
      </p:sp>
      <p:sp>
        <p:nvSpPr>
          <p:cNvPr id="79877" name="Rectangle 4"/>
          <p:cNvSpPr>
            <a:spLocks noGrp="1" noChangeArrowheads="1"/>
          </p:cNvSpPr>
          <p:nvPr>
            <p:ph type="body" idx="1"/>
          </p:nvPr>
        </p:nvSpPr>
        <p:spPr>
          <a:xfrm>
            <a:off x="228600" y="1447800"/>
            <a:ext cx="4313238" cy="5410200"/>
          </a:xfrm>
        </p:spPr>
        <p:txBody>
          <a:bodyPr lIns="0" tIns="0" rIns="0" bIns="0"/>
          <a:lstStyle/>
          <a:p>
            <a:pPr marL="431800" indent="-323850" eaLnBrk="1" hangingPunct="1">
              <a:tabLst>
                <a:tab pos="723900" algn="l"/>
                <a:tab pos="1447800" algn="l"/>
                <a:tab pos="2171700" algn="l"/>
                <a:tab pos="2895600" algn="l"/>
                <a:tab pos="3619500" algn="l"/>
                <a:tab pos="3657600" algn="l"/>
              </a:tabLst>
            </a:pPr>
            <a:r>
              <a:rPr lang="sr-Latn-RS" dirty="0" smtClean="0"/>
              <a:t>Upotrebljiv za ljude i računare</a:t>
            </a:r>
            <a:endParaRPr lang="en-US" dirty="0" smtClean="0"/>
          </a:p>
          <a:p>
            <a:pPr marL="431800" indent="-323850" eaLnBrk="1" hangingPunct="1">
              <a:tabLst>
                <a:tab pos="723900" algn="l"/>
                <a:tab pos="1447800" algn="l"/>
                <a:tab pos="2171700" algn="l"/>
                <a:tab pos="2895600" algn="l"/>
                <a:tab pos="3619500" algn="l"/>
                <a:tab pos="3657600" algn="l"/>
              </a:tabLst>
            </a:pPr>
            <a:r>
              <a:rPr lang="sr-Latn-RS" dirty="0" smtClean="0"/>
              <a:t>Kultirološki neutralan</a:t>
            </a:r>
            <a:endParaRPr lang="en-US" dirty="0" smtClean="0"/>
          </a:p>
          <a:p>
            <a:pPr marL="431800" indent="-323850" eaLnBrk="1" hangingPunct="1">
              <a:tabLst>
                <a:tab pos="723900" algn="l"/>
                <a:tab pos="1447800" algn="l"/>
                <a:tab pos="2171700" algn="l"/>
                <a:tab pos="2895600" algn="l"/>
                <a:tab pos="3619500" algn="l"/>
                <a:tab pos="3657600" algn="l"/>
              </a:tabLst>
            </a:pPr>
            <a:r>
              <a:rPr lang="sr-Latn-RS" dirty="0" smtClean="0"/>
              <a:t>Baziran na logici</a:t>
            </a:r>
            <a:endParaRPr lang="en-US" dirty="0" smtClean="0"/>
          </a:p>
          <a:p>
            <a:pPr marL="431800" indent="-323850" eaLnBrk="1" hangingPunct="1">
              <a:tabLst>
                <a:tab pos="723900" algn="l"/>
                <a:tab pos="1447800" algn="l"/>
                <a:tab pos="2171700" algn="l"/>
                <a:tab pos="2895600" algn="l"/>
                <a:tab pos="3619500" algn="l"/>
                <a:tab pos="3657600" algn="l"/>
              </a:tabLst>
            </a:pPr>
            <a:r>
              <a:rPr lang="sr-Latn-RS" dirty="0" smtClean="0"/>
              <a:t>Nedvosmislen ali fleksibilan</a:t>
            </a:r>
            <a:endParaRPr lang="en-US" dirty="0" smtClean="0"/>
          </a:p>
          <a:p>
            <a:pPr marL="431800" indent="-323850" eaLnBrk="1" hangingPunct="1">
              <a:tabLst>
                <a:tab pos="723900" algn="l"/>
                <a:tab pos="1447800" algn="l"/>
                <a:tab pos="2171700" algn="l"/>
                <a:tab pos="2895600" algn="l"/>
                <a:tab pos="3619500" algn="l"/>
                <a:tab pos="3657600" algn="l"/>
              </a:tabLst>
            </a:pPr>
            <a:r>
              <a:rPr lang="sr-Latn-RS" dirty="0" smtClean="0"/>
              <a:t>Fonetsko pisanje</a:t>
            </a:r>
            <a:endParaRPr lang="en-US" dirty="0" smtClean="0"/>
          </a:p>
        </p:txBody>
      </p:sp>
      <p:sp>
        <p:nvSpPr>
          <p:cNvPr id="79878" name="Rectangle 5"/>
          <p:cNvSpPr>
            <a:spLocks/>
          </p:cNvSpPr>
          <p:nvPr/>
        </p:nvSpPr>
        <p:spPr bwMode="auto">
          <a:xfrm>
            <a:off x="4757738" y="1447800"/>
            <a:ext cx="43307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marL="565150" indent="-457200">
              <a:spcBef>
                <a:spcPts val="638"/>
              </a:spcBef>
              <a:buSzPct val="100000"/>
              <a:buFont typeface="Arial" pitchFamily="34" charset="0"/>
              <a:buChar char="•"/>
              <a:tabLst>
                <a:tab pos="723900" algn="l"/>
                <a:tab pos="1447800" algn="l"/>
                <a:tab pos="2171700" algn="l"/>
                <a:tab pos="2895600" algn="l"/>
                <a:tab pos="3619500" algn="l"/>
                <a:tab pos="3657600" algn="l"/>
              </a:tabLst>
            </a:pPr>
            <a:r>
              <a:rPr lang="sr-Latn-RS" sz="2800" dirty="0" smtClean="0">
                <a:solidFill>
                  <a:schemeClr val="tx1"/>
                </a:solidFill>
                <a:latin typeface="Arial" charset="0"/>
                <a:cs typeface="Arial" charset="0"/>
                <a:sym typeface="Arial" charset="0"/>
              </a:rPr>
              <a:t>Lak za učenje</a:t>
            </a:r>
            <a:endParaRPr lang="en-US" sz="2800" dirty="0">
              <a:solidFill>
                <a:schemeClr val="tx1"/>
              </a:solidFill>
              <a:latin typeface="Arial" charset="0"/>
              <a:cs typeface="Arial" charset="0"/>
              <a:sym typeface="Arial" charset="0"/>
            </a:endParaRPr>
          </a:p>
          <a:p>
            <a:pPr marL="565150" indent="-457200">
              <a:spcBef>
                <a:spcPts val="638"/>
              </a:spcBef>
              <a:buSzPct val="100000"/>
              <a:buFont typeface="Arial" pitchFamily="34" charset="0"/>
              <a:buChar char="•"/>
              <a:tabLst>
                <a:tab pos="723900" algn="l"/>
                <a:tab pos="1447800" algn="l"/>
                <a:tab pos="2171700" algn="l"/>
                <a:tab pos="2895600" algn="l"/>
                <a:tab pos="3619500" algn="l"/>
                <a:tab pos="3657600" algn="l"/>
              </a:tabLst>
            </a:pPr>
            <a:r>
              <a:rPr lang="sr-Latn-RS" sz="2800" dirty="0" smtClean="0">
                <a:solidFill>
                  <a:schemeClr val="tx1"/>
                </a:solidFill>
                <a:latin typeface="Arial" charset="0"/>
                <a:cs typeface="Arial" charset="0"/>
                <a:sym typeface="Arial" charset="0"/>
              </a:rPr>
              <a:t>Veliki rečnik</a:t>
            </a:r>
            <a:endParaRPr lang="en-US" sz="2800" dirty="0">
              <a:solidFill>
                <a:schemeClr val="tx1"/>
              </a:solidFill>
              <a:latin typeface="Arial" charset="0"/>
              <a:cs typeface="Arial" charset="0"/>
              <a:sym typeface="Arial" charset="0"/>
            </a:endParaRPr>
          </a:p>
          <a:p>
            <a:pPr marL="565150" indent="-457200">
              <a:spcBef>
                <a:spcPts val="638"/>
              </a:spcBef>
              <a:buSzPct val="100000"/>
              <a:buFont typeface="Arial" pitchFamily="34" charset="0"/>
              <a:buChar char="•"/>
              <a:tabLst>
                <a:tab pos="723900" algn="l"/>
                <a:tab pos="1447800" algn="l"/>
                <a:tab pos="2171700" algn="l"/>
                <a:tab pos="2895600" algn="l"/>
                <a:tab pos="3619500" algn="l"/>
                <a:tab pos="3657600" algn="l"/>
              </a:tabLst>
            </a:pPr>
            <a:r>
              <a:rPr lang="sr-Latn-RS" sz="2800" dirty="0" smtClean="0">
                <a:solidFill>
                  <a:schemeClr val="tx1"/>
                </a:solidFill>
                <a:latin typeface="Arial" charset="0"/>
                <a:cs typeface="Arial" charset="0"/>
                <a:sym typeface="Arial" charset="0"/>
              </a:rPr>
              <a:t>Nema izuzetaka</a:t>
            </a:r>
            <a:endParaRPr lang="en-US" sz="2800" dirty="0">
              <a:solidFill>
                <a:schemeClr val="tx1"/>
              </a:solidFill>
              <a:latin typeface="Arial" charset="0"/>
              <a:cs typeface="Arial" charset="0"/>
              <a:sym typeface="Arial" charset="0"/>
            </a:endParaRPr>
          </a:p>
          <a:p>
            <a:pPr marL="565150" indent="-457200">
              <a:spcBef>
                <a:spcPts val="638"/>
              </a:spcBef>
              <a:buSzPct val="100000"/>
              <a:buFont typeface="Arial" pitchFamily="34" charset="0"/>
              <a:buChar char="•"/>
              <a:tabLst>
                <a:tab pos="723900" algn="l"/>
                <a:tab pos="1447800" algn="l"/>
                <a:tab pos="2171700" algn="l"/>
                <a:tab pos="2895600" algn="l"/>
                <a:tab pos="3619500" algn="l"/>
                <a:tab pos="3657600" algn="l"/>
              </a:tabLst>
            </a:pPr>
            <a:r>
              <a:rPr lang="sr-Latn-RS" sz="2800" dirty="0" smtClean="0">
                <a:solidFill>
                  <a:schemeClr val="tx1"/>
                </a:solidFill>
                <a:latin typeface="Arial" charset="0"/>
                <a:cs typeface="Arial" charset="0"/>
                <a:sym typeface="Arial" charset="0"/>
              </a:rPr>
              <a:t>Gaji jasno mišljenje</a:t>
            </a:r>
            <a:endParaRPr lang="en-US" sz="2800" dirty="0">
              <a:solidFill>
                <a:schemeClr val="tx1"/>
              </a:solidFill>
              <a:latin typeface="Arial" charset="0"/>
              <a:cs typeface="Arial" charset="0"/>
              <a:sym typeface="Arial" charset="0"/>
            </a:endParaRPr>
          </a:p>
          <a:p>
            <a:pPr marL="565150" indent="-457200">
              <a:spcBef>
                <a:spcPts val="638"/>
              </a:spcBef>
              <a:buSzPct val="100000"/>
              <a:buFont typeface="Arial" pitchFamily="34" charset="0"/>
              <a:buChar char="•"/>
              <a:tabLst>
                <a:tab pos="723900" algn="l"/>
                <a:tab pos="1447800" algn="l"/>
                <a:tab pos="2171700" algn="l"/>
                <a:tab pos="2895600" algn="l"/>
                <a:tab pos="3619500" algn="l"/>
                <a:tab pos="3657600" algn="l"/>
              </a:tabLst>
            </a:pPr>
            <a:r>
              <a:rPr lang="sr-Latn-RS" sz="2800" dirty="0" smtClean="0">
                <a:solidFill>
                  <a:schemeClr val="tx1"/>
                </a:solidFill>
                <a:latin typeface="Arial" charset="0"/>
                <a:cs typeface="Arial" charset="0"/>
                <a:sym typeface="Arial" charset="0"/>
              </a:rPr>
              <a:t>Različitosti korišćenja</a:t>
            </a:r>
            <a:endParaRPr lang="en-US" sz="2800" dirty="0">
              <a:solidFill>
                <a:schemeClr val="tx1"/>
              </a:solidFill>
              <a:latin typeface="Arial" charset="0"/>
              <a:cs typeface="Arial" charset="0"/>
              <a:sym typeface="Arial" charset="0"/>
            </a:endParaRPr>
          </a:p>
          <a:p>
            <a:pPr marL="565150" indent="-457200">
              <a:spcBef>
                <a:spcPts val="638"/>
              </a:spcBef>
              <a:buSzPct val="100000"/>
              <a:buFont typeface="Arial" pitchFamily="34" charset="0"/>
              <a:buChar char="•"/>
              <a:tabLst>
                <a:tab pos="723900" algn="l"/>
                <a:tab pos="1447800" algn="l"/>
                <a:tab pos="2171700" algn="l"/>
                <a:tab pos="2895600" algn="l"/>
                <a:tab pos="3619500" algn="l"/>
                <a:tab pos="3657600" algn="l"/>
              </a:tabLst>
            </a:pPr>
            <a:r>
              <a:rPr lang="sr-Latn-RS" sz="2800" dirty="0" smtClean="0">
                <a:solidFill>
                  <a:schemeClr val="tx1"/>
                </a:solidFill>
                <a:latin typeface="Arial" charset="0"/>
                <a:cs typeface="Arial" charset="0"/>
                <a:sym typeface="Arial" charset="0"/>
              </a:rPr>
              <a:t>Demonstriran na prozi i poeziji</a:t>
            </a:r>
            <a:endParaRPr lang="en-US" sz="2800" dirty="0">
              <a:solidFill>
                <a:schemeClr val="tx1"/>
              </a:solidFill>
              <a:latin typeface="Arial" charset="0"/>
              <a:cs typeface="Arial" charset="0"/>
              <a:sym typeface="Arial" charset="0"/>
            </a:endParaRPr>
          </a:p>
        </p:txBody>
      </p:sp>
      <p:sp>
        <p:nvSpPr>
          <p:cNvPr id="79879" name="Rectangle 6"/>
          <p:cNvSpPr>
            <a:spLocks/>
          </p:cNvSpPr>
          <p:nvPr/>
        </p:nvSpPr>
        <p:spPr bwMode="auto">
          <a:xfrm>
            <a:off x="3429000" y="5562600"/>
            <a:ext cx="18573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dirty="0">
                <a:solidFill>
                  <a:schemeClr val="tx1"/>
                </a:solidFill>
                <a:cs typeface="Times" charset="0"/>
              </a:rPr>
              <a:t>[Brandon </a:t>
            </a:r>
            <a:r>
              <a:rPr lang="en-US" sz="1400" dirty="0" err="1">
                <a:solidFill>
                  <a:schemeClr val="tx1"/>
                </a:solidFill>
                <a:cs typeface="Times" charset="0"/>
              </a:rPr>
              <a:t>Wirick</a:t>
            </a:r>
            <a:r>
              <a:rPr lang="en-US" sz="1400" dirty="0">
                <a:solidFill>
                  <a:schemeClr val="tx1"/>
                </a:solidFill>
                <a:cs typeface="Times" charset="0"/>
              </a:rPr>
              <a:t>, 2005]</a:t>
            </a:r>
          </a:p>
        </p:txBody>
      </p:sp>
    </p:spTree>
    <p:extLst>
      <p:ext uri="{BB962C8B-B14F-4D97-AF65-F5344CB8AC3E}">
        <p14:creationId xmlns:p14="http://schemas.microsoft.com/office/powerpoint/2010/main" val="3921901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a:xfrm>
            <a:off x="228600" y="34925"/>
            <a:ext cx="8612188" cy="1412875"/>
          </a:xfrm>
        </p:spPr>
        <p:txBody>
          <a:bodyPr lIns="0" tIns="0" rIns="0" bIns="0"/>
          <a:lstStyle/>
          <a:p>
            <a:pPr marL="0" indent="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defRPr/>
            </a:pPr>
            <a:r>
              <a:rPr lang="en-US" dirty="0" err="1" smtClean="0"/>
              <a:t>Lojban</a:t>
            </a:r>
            <a:r>
              <a:rPr lang="en-US" dirty="0" smtClean="0"/>
              <a:t> </a:t>
            </a:r>
            <a:r>
              <a:rPr lang="sr-Latn-RS" dirty="0" smtClean="0"/>
              <a:t>na jedan pogled</a:t>
            </a:r>
            <a:endParaRPr lang="en-US" dirty="0" smtClean="0"/>
          </a:p>
        </p:txBody>
      </p:sp>
      <p:sp>
        <p:nvSpPr>
          <p:cNvPr id="80901" name="Rectangle 4"/>
          <p:cNvSpPr>
            <a:spLocks noGrp="1" noChangeArrowheads="1"/>
          </p:cNvSpPr>
          <p:nvPr>
            <p:ph type="body" idx="1"/>
          </p:nvPr>
        </p:nvSpPr>
        <p:spPr>
          <a:xfrm>
            <a:off x="228600" y="1447800"/>
            <a:ext cx="8840788" cy="5410200"/>
          </a:xfrm>
        </p:spPr>
        <p:txBody>
          <a:bodyPr lIns="0" tIns="0" rIns="0" bIns="0"/>
          <a:lstStyle/>
          <a:p>
            <a:pPr marL="431800" indent="-323850" eaLnBrk="1" hangingPunct="1">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sr-Latn-RS" dirty="0" smtClean="0">
                <a:latin typeface="Arial Bold Italic" charset="0"/>
                <a:cs typeface="Arial Bold Italic" charset="0"/>
                <a:sym typeface="Arial Bold Italic" charset="0"/>
              </a:rPr>
              <a:t>Primer rečenice na engleskom</a:t>
            </a:r>
            <a:r>
              <a:rPr lang="en-US" dirty="0" smtClean="0">
                <a:latin typeface="Arial Bold Italic" charset="0"/>
                <a:cs typeface="Arial Bold Italic" charset="0"/>
                <a:sym typeface="Arial Bold Italic" charset="0"/>
              </a:rPr>
              <a:t>: “Wild dogs bite.”</a:t>
            </a:r>
            <a:endParaRPr lang="en-US" dirty="0" smtClean="0">
              <a:latin typeface="Arial Bold Italic" charset="0"/>
              <a:ea typeface="ヒラギノ角ゴ ProN W6" charset="0"/>
              <a:cs typeface="ヒラギノ角ゴ ProN W6" charset="0"/>
              <a:sym typeface="Arial Bold Italic" charset="0"/>
            </a:endParaRPr>
          </a:p>
          <a:p>
            <a:pPr marL="431800" indent="-323850" eaLnBrk="1" hangingPunct="1">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sr-Latn-RS" dirty="0" smtClean="0">
                <a:latin typeface="Arial Bold Italic" charset="0"/>
                <a:cs typeface="Arial Bold Italic" charset="0"/>
                <a:sym typeface="Arial Bold Italic" charset="0"/>
              </a:rPr>
              <a:t>Prevod u </a:t>
            </a:r>
            <a:r>
              <a:rPr lang="en-US" dirty="0" err="1" smtClean="0">
                <a:latin typeface="Arial Bold Italic" charset="0"/>
                <a:cs typeface="Arial Bold Italic" charset="0"/>
                <a:sym typeface="Arial Bold Italic" charset="0"/>
              </a:rPr>
              <a:t>Lojban</a:t>
            </a:r>
            <a:r>
              <a:rPr lang="en-US" dirty="0" smtClean="0">
                <a:latin typeface="Arial Bold Italic" charset="0"/>
                <a:cs typeface="Arial Bold Italic" charset="0"/>
                <a:sym typeface="Arial Bold Italic" charset="0"/>
              </a:rPr>
              <a:t>: “</a:t>
            </a:r>
            <a:r>
              <a:rPr lang="en-US" dirty="0" err="1" smtClean="0">
                <a:latin typeface="Arial Bold Italic" charset="0"/>
                <a:cs typeface="Arial Bold Italic" charset="0"/>
                <a:sym typeface="Arial Bold Italic" charset="0"/>
              </a:rPr>
              <a:t>loi</a:t>
            </a:r>
            <a:r>
              <a:rPr lang="en-US" dirty="0" smtClean="0">
                <a:latin typeface="Arial Bold Italic" charset="0"/>
                <a:cs typeface="Arial Bold Italic" charset="0"/>
                <a:sym typeface="Arial Bold Italic" charset="0"/>
              </a:rPr>
              <a:t> </a:t>
            </a:r>
            <a:r>
              <a:rPr lang="en-US" dirty="0" err="1" smtClean="0">
                <a:latin typeface="Arial Bold Italic" charset="0"/>
                <a:cs typeface="Arial Bold Italic" charset="0"/>
                <a:sym typeface="Arial Bold Italic" charset="0"/>
              </a:rPr>
              <a:t>cicyge'u</a:t>
            </a:r>
            <a:r>
              <a:rPr lang="en-US" dirty="0" smtClean="0">
                <a:latin typeface="Arial Bold Italic" charset="0"/>
                <a:cs typeface="Arial Bold Italic" charset="0"/>
                <a:sym typeface="Arial Bold Italic" charset="0"/>
              </a:rPr>
              <a:t> cu </a:t>
            </a:r>
            <a:r>
              <a:rPr lang="en-US" dirty="0" err="1" smtClean="0">
                <a:latin typeface="Arial Bold Italic" charset="0"/>
                <a:cs typeface="Arial Bold Italic" charset="0"/>
                <a:sym typeface="Arial Bold Italic" charset="0"/>
              </a:rPr>
              <a:t>batci</a:t>
            </a:r>
            <a:r>
              <a:rPr lang="en-US" dirty="0" smtClean="0">
                <a:latin typeface="Arial Bold Italic" charset="0"/>
                <a:cs typeface="Arial Bold Italic" charset="0"/>
                <a:sym typeface="Arial Bold Italic" charset="0"/>
              </a:rPr>
              <a:t>”</a:t>
            </a:r>
            <a:endParaRPr lang="en-US" dirty="0" smtClean="0">
              <a:latin typeface="Arial Bold Italic" charset="0"/>
              <a:ea typeface="ヒラギノ角ゴ ProN W6" charset="0"/>
              <a:cs typeface="ヒラギノ角ゴ ProN W6" charset="0"/>
              <a:sym typeface="Arial Bold Italic" charset="0"/>
            </a:endParaRPr>
          </a:p>
          <a:p>
            <a:pPr marL="431800" indent="-323850" eaLnBrk="1" hangingPunct="1">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en-US" sz="2200" dirty="0" err="1" smtClean="0">
                <a:latin typeface="Arial Bold Italic" charset="0"/>
                <a:cs typeface="Arial Bold Italic" charset="0"/>
                <a:sym typeface="Arial Bold Italic" charset="0"/>
              </a:rPr>
              <a:t>cilce</a:t>
            </a:r>
            <a:r>
              <a:rPr lang="en-US" sz="2200" dirty="0" smtClean="0">
                <a:latin typeface="Arial Bold Italic" charset="0"/>
                <a:cs typeface="Arial Bold Italic" charset="0"/>
                <a:sym typeface="Arial Bold Italic" charset="0"/>
              </a:rPr>
              <a:t> (</a:t>
            </a:r>
            <a:r>
              <a:rPr lang="en-US" sz="2200" dirty="0" err="1" smtClean="0">
                <a:latin typeface="Arial Bold Italic" charset="0"/>
                <a:cs typeface="Arial Bold Italic" charset="0"/>
                <a:sym typeface="Arial Bold Italic" charset="0"/>
              </a:rPr>
              <a:t>cic</a:t>
            </a:r>
            <a:r>
              <a:rPr lang="en-US" sz="2200" dirty="0" smtClean="0">
                <a:latin typeface="Arial Bold Italic" charset="0"/>
                <a:cs typeface="Arial Bold Italic" charset="0"/>
                <a:sym typeface="Arial Bold Italic" charset="0"/>
              </a:rPr>
              <a:t>) - x1 is wild/untamed</a:t>
            </a:r>
            <a:endParaRPr lang="en-US" sz="2200" dirty="0" smtClean="0">
              <a:latin typeface="Arial Bold Italic" charset="0"/>
              <a:ea typeface="ヒラギノ角ゴ ProN W6" charset="0"/>
              <a:cs typeface="ヒラギノ角ゴ ProN W6" charset="0"/>
              <a:sym typeface="Arial Bold Italic" charset="0"/>
            </a:endParaRPr>
          </a:p>
          <a:p>
            <a:pPr marL="431800" indent="-323850" eaLnBrk="1" hangingPunct="1">
              <a:lnSpc>
                <a:spcPct val="141000"/>
              </a:lnSpc>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en-US" sz="2200" dirty="0" err="1" smtClean="0">
                <a:latin typeface="Arial Bold Italic" charset="0"/>
                <a:cs typeface="Arial Bold Italic" charset="0"/>
                <a:sym typeface="Arial Bold Italic" charset="0"/>
              </a:rPr>
              <a:t>gerku</a:t>
            </a:r>
            <a:r>
              <a:rPr lang="en-US" sz="2200" dirty="0" smtClean="0">
                <a:latin typeface="Arial Bold Italic" charset="0"/>
                <a:cs typeface="Arial Bold Italic" charset="0"/>
                <a:sym typeface="Arial Bold Italic" charset="0"/>
              </a:rPr>
              <a:t> (</a:t>
            </a:r>
            <a:r>
              <a:rPr lang="en-US" sz="2200" dirty="0" err="1" smtClean="0">
                <a:latin typeface="Arial Bold Italic" charset="0"/>
                <a:cs typeface="Arial Bold Italic" charset="0"/>
                <a:sym typeface="Arial Bold Italic" charset="0"/>
              </a:rPr>
              <a:t>ger</a:t>
            </a:r>
            <a:r>
              <a:rPr lang="en-US" sz="2200" dirty="0" smtClean="0">
                <a:latin typeface="Arial Bold Italic" charset="0"/>
                <a:cs typeface="Arial Bold Italic" charset="0"/>
                <a:sym typeface="Arial Bold Italic" charset="0"/>
              </a:rPr>
              <a:t>, </a:t>
            </a:r>
            <a:r>
              <a:rPr lang="en-US" sz="2200" dirty="0" err="1" smtClean="0">
                <a:latin typeface="Arial Bold Italic" charset="0"/>
                <a:cs typeface="Arial Bold Italic" charset="0"/>
                <a:sym typeface="Arial Bold Italic" charset="0"/>
              </a:rPr>
              <a:t>ge'u</a:t>
            </a:r>
            <a:r>
              <a:rPr lang="en-US" sz="2200" dirty="0" smtClean="0">
                <a:latin typeface="Arial Bold Italic" charset="0"/>
                <a:cs typeface="Arial Bold Italic" charset="0"/>
                <a:sym typeface="Arial Bold Italic" charset="0"/>
              </a:rPr>
              <a:t>) - x1 is a dog/canine of species/breed x2</a:t>
            </a:r>
            <a:endParaRPr lang="en-US" sz="2200" dirty="0" smtClean="0">
              <a:latin typeface="Arial Bold Italic" charset="0"/>
              <a:ea typeface="ヒラギノ角ゴ ProN W6" charset="0"/>
              <a:cs typeface="ヒラギノ角ゴ ProN W6" charset="0"/>
              <a:sym typeface="Arial Bold Italic" charset="0"/>
            </a:endParaRPr>
          </a:p>
          <a:p>
            <a:pPr marL="431800" indent="-323850" eaLnBrk="1" hangingPunct="1">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en-US" sz="2200" dirty="0" err="1" smtClean="0">
                <a:latin typeface="Arial Bold Italic" charset="0"/>
                <a:cs typeface="Arial Bold Italic" charset="0"/>
                <a:sym typeface="Arial Bold Italic" charset="0"/>
              </a:rPr>
              <a:t>batci</a:t>
            </a:r>
            <a:r>
              <a:rPr lang="en-US" sz="2200" dirty="0" smtClean="0">
                <a:latin typeface="Arial Bold Italic" charset="0"/>
                <a:cs typeface="Arial Bold Italic" charset="0"/>
                <a:sym typeface="Arial Bold Italic" charset="0"/>
              </a:rPr>
              <a:t> (bat) - x1 bites/pinches x2 on/at specific locus x3 with x4</a:t>
            </a:r>
            <a:endParaRPr lang="en-US" sz="2200" dirty="0" smtClean="0">
              <a:latin typeface="Arial Bold Italic" charset="0"/>
              <a:ea typeface="ヒラギノ角ゴ ProN W6" charset="0"/>
              <a:cs typeface="ヒラギノ角ゴ ProN W6" charset="0"/>
              <a:sym typeface="Arial Bold Italic" charset="0"/>
            </a:endParaRPr>
          </a:p>
          <a:p>
            <a:pPr marL="431800" indent="-323850" eaLnBrk="1" hangingPunct="1">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en-US" sz="2200" dirty="0" err="1" smtClean="0">
                <a:latin typeface="Arial Bold Italic" charset="0"/>
                <a:cs typeface="Arial Bold Italic" charset="0"/>
                <a:sym typeface="Arial Bold Italic" charset="0"/>
              </a:rPr>
              <a:t>cilce</a:t>
            </a:r>
            <a:r>
              <a:rPr lang="en-US" sz="2200" dirty="0" smtClean="0">
                <a:latin typeface="Arial Bold Italic" charset="0"/>
                <a:cs typeface="Arial Bold Italic" charset="0"/>
                <a:sym typeface="Arial Bold Italic" charset="0"/>
              </a:rPr>
              <a:t> </a:t>
            </a:r>
            <a:r>
              <a:rPr lang="en-US" sz="2200" dirty="0" err="1" smtClean="0">
                <a:latin typeface="Arial Bold Italic" charset="0"/>
                <a:cs typeface="Arial Bold Italic" charset="0"/>
                <a:sym typeface="Arial Bold Italic" charset="0"/>
              </a:rPr>
              <a:t>gerku</a:t>
            </a:r>
            <a:r>
              <a:rPr lang="en-US" sz="2200" dirty="0" smtClean="0">
                <a:latin typeface="Arial Bold Italic" charset="0"/>
                <a:cs typeface="Arial Bold Italic" charset="0"/>
                <a:sym typeface="Arial Bold Italic" charset="0"/>
              </a:rPr>
              <a:t> → (</a:t>
            </a:r>
            <a:r>
              <a:rPr lang="en-US" sz="2200" dirty="0" err="1" smtClean="0">
                <a:latin typeface="Arial Bold Italic" charset="0"/>
                <a:cs typeface="Arial Bold Italic" charset="0"/>
                <a:sym typeface="Arial Bold Italic" charset="0"/>
              </a:rPr>
              <a:t>cic</a:t>
            </a:r>
            <a:r>
              <a:rPr lang="en-US" sz="2200" dirty="0" smtClean="0">
                <a:latin typeface="Arial Bold Italic" charset="0"/>
                <a:cs typeface="Arial Bold Italic" charset="0"/>
                <a:sym typeface="Arial Bold Italic" charset="0"/>
              </a:rPr>
              <a:t>) (</a:t>
            </a:r>
            <a:r>
              <a:rPr lang="en-US" sz="2200" dirty="0" err="1" smtClean="0">
                <a:latin typeface="Arial Bold Italic" charset="0"/>
                <a:cs typeface="Arial Bold Italic" charset="0"/>
                <a:sym typeface="Arial Bold Italic" charset="0"/>
              </a:rPr>
              <a:t>ge'u</a:t>
            </a:r>
            <a:r>
              <a:rPr lang="en-US" sz="2200" dirty="0" smtClean="0">
                <a:latin typeface="Arial Bold Italic" charset="0"/>
                <a:cs typeface="Arial Bold Italic" charset="0"/>
                <a:sym typeface="Arial Bold Italic" charset="0"/>
              </a:rPr>
              <a:t>) → </a:t>
            </a:r>
            <a:r>
              <a:rPr lang="en-US" sz="2200" dirty="0" err="1" smtClean="0">
                <a:latin typeface="Arial Bold Italic" charset="0"/>
                <a:cs typeface="Arial Bold Italic" charset="0"/>
                <a:sym typeface="Arial Bold Italic" charset="0"/>
              </a:rPr>
              <a:t>cicyge'u</a:t>
            </a:r>
            <a:endParaRPr lang="en-US" sz="2200" dirty="0" smtClean="0">
              <a:latin typeface="Arial Bold Italic" charset="0"/>
              <a:ea typeface="ヒラギノ角ゴ ProN W6" charset="0"/>
              <a:cs typeface="ヒラギノ角ゴ ProN W6" charset="0"/>
              <a:sym typeface="Arial Bold Italic" charset="0"/>
            </a:endParaRPr>
          </a:p>
        </p:txBody>
      </p:sp>
      <p:sp>
        <p:nvSpPr>
          <p:cNvPr id="80902" name="Rectangle 5"/>
          <p:cNvSpPr>
            <a:spLocks/>
          </p:cNvSpPr>
          <p:nvPr/>
        </p:nvSpPr>
        <p:spPr bwMode="auto">
          <a:xfrm>
            <a:off x="3505200" y="5257800"/>
            <a:ext cx="18573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dirty="0">
                <a:solidFill>
                  <a:schemeClr val="tx1"/>
                </a:solidFill>
                <a:cs typeface="Times" charset="0"/>
              </a:rPr>
              <a:t>[Brandon </a:t>
            </a:r>
            <a:r>
              <a:rPr lang="en-US" sz="1400" dirty="0" err="1">
                <a:solidFill>
                  <a:schemeClr val="tx1"/>
                </a:solidFill>
                <a:cs typeface="Times" charset="0"/>
              </a:rPr>
              <a:t>Wirick</a:t>
            </a:r>
            <a:r>
              <a:rPr lang="en-US" sz="1400" dirty="0">
                <a:solidFill>
                  <a:schemeClr val="tx1"/>
                </a:solidFill>
                <a:cs typeface="Times" charset="0"/>
              </a:rPr>
              <a:t>, 2005]</a:t>
            </a:r>
          </a:p>
        </p:txBody>
      </p:sp>
    </p:spTree>
    <p:extLst>
      <p:ext uri="{BB962C8B-B14F-4D97-AF65-F5344CB8AC3E}">
        <p14:creationId xmlns:p14="http://schemas.microsoft.com/office/powerpoint/2010/main" val="1621749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a:xfrm>
            <a:off x="228600" y="34925"/>
            <a:ext cx="8612188" cy="1412875"/>
          </a:xfrm>
        </p:spPr>
        <p:txBody>
          <a:bodyPr lIns="0" tIns="0" rIns="0" bIns="0"/>
          <a:lstStyle/>
          <a:p>
            <a:pPr marL="0" indent="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defRPr/>
            </a:pPr>
            <a:r>
              <a:rPr lang="en-US" dirty="0" err="1" smtClean="0"/>
              <a:t>Lojban</a:t>
            </a:r>
            <a:r>
              <a:rPr lang="en-US" dirty="0" smtClean="0"/>
              <a:t> </a:t>
            </a:r>
            <a:r>
              <a:rPr lang="sr-Latn-RS" dirty="0" smtClean="0"/>
              <a:t>i Semantički Web</a:t>
            </a:r>
            <a:endParaRPr lang="en-US" dirty="0" smtClean="0"/>
          </a:p>
        </p:txBody>
      </p:sp>
      <p:sp>
        <p:nvSpPr>
          <p:cNvPr id="81925" name="Rectangle 4"/>
          <p:cNvSpPr>
            <a:spLocks noGrp="1" noChangeArrowheads="1"/>
          </p:cNvSpPr>
          <p:nvPr>
            <p:ph type="body" idx="1"/>
          </p:nvPr>
        </p:nvSpPr>
        <p:spPr>
          <a:xfrm>
            <a:off x="228600" y="1447800"/>
            <a:ext cx="8840788" cy="5410200"/>
          </a:xfrm>
        </p:spPr>
        <p:txBody>
          <a:bodyPr lIns="0" tIns="0" rIns="0" bIns="0">
            <a:normAutofit/>
          </a:bodyPr>
          <a:lstStyle/>
          <a:p>
            <a:pPr marL="431800" indent="-32385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sr-Latn-RS" dirty="0" smtClean="0"/>
              <a:t>Trenutno je većina </a:t>
            </a:r>
            <a:r>
              <a:rPr lang="en-US" dirty="0" smtClean="0"/>
              <a:t>upper </a:t>
            </a:r>
            <a:r>
              <a:rPr lang="sr-Latn-RS" dirty="0" smtClean="0"/>
              <a:t>ontologija na engleskom jeziku</a:t>
            </a:r>
            <a:endParaRPr lang="en-US" dirty="0" smtClean="0"/>
          </a:p>
          <a:p>
            <a:pPr marL="863600" lvl="1" indent="-287338"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sr-Latn-RS" dirty="0" smtClean="0"/>
              <a:t>Nije to baš pravi engleski, više proizvoljna imena klasa</a:t>
            </a:r>
            <a:endParaRPr lang="en-US" dirty="0" smtClean="0"/>
          </a:p>
          <a:p>
            <a:pPr marL="863600" lvl="1" indent="-287338"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sr-Latn-RS" dirty="0" smtClean="0"/>
              <a:t>Značenje klasa ne može se izvesti iz njihovih imena, a ni obrnuto</a:t>
            </a:r>
          </a:p>
          <a:p>
            <a:pPr marL="863600" lvl="1" indent="-287338"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sr-Latn-RS" dirty="0" smtClean="0"/>
              <a:t>Prevod engleske proze u dokumente Semantičkog Web bilo bi teško i skupo</a:t>
            </a:r>
          </a:p>
          <a:p>
            <a:pPr marL="863600" lvl="1" indent="-287338"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sr-Latn-RS" dirty="0" smtClean="0"/>
              <a:t>Izbor klase zavisi od konteksta iskazanog u tekstu</a:t>
            </a:r>
          </a:p>
          <a:p>
            <a:pPr marL="863600" lvl="1" indent="-287338"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sr-Latn-RS" dirty="0" smtClean="0"/>
              <a:t>Engleska proza je visoko idiomatična </a:t>
            </a:r>
          </a:p>
          <a:p>
            <a:pPr marL="463550" indent="-287338">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pPr>
            <a:r>
              <a:rPr lang="en-US" dirty="0" err="1" smtClean="0"/>
              <a:t>Lojban</a:t>
            </a:r>
            <a:r>
              <a:rPr lang="en-US" dirty="0" smtClean="0"/>
              <a:t> </a:t>
            </a:r>
            <a:r>
              <a:rPr lang="sr-Latn-RS" dirty="0" smtClean="0"/>
              <a:t>nema te probleme</a:t>
            </a:r>
            <a:endParaRPr lang="en-US" dirty="0" smtClean="0"/>
          </a:p>
        </p:txBody>
      </p:sp>
      <p:sp>
        <p:nvSpPr>
          <p:cNvPr id="81926" name="Rectangle 5"/>
          <p:cNvSpPr>
            <a:spLocks/>
          </p:cNvSpPr>
          <p:nvPr/>
        </p:nvSpPr>
        <p:spPr bwMode="auto">
          <a:xfrm>
            <a:off x="3268663" y="6550025"/>
            <a:ext cx="18573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a:solidFill>
                  <a:schemeClr val="tx1"/>
                </a:solidFill>
                <a:cs typeface="Times" charset="0"/>
              </a:rPr>
              <a:t>[Brandon Wirick, 2005]</a:t>
            </a:r>
          </a:p>
        </p:txBody>
      </p:sp>
    </p:spTree>
    <p:extLst>
      <p:ext uri="{BB962C8B-B14F-4D97-AF65-F5344CB8AC3E}">
        <p14:creationId xmlns:p14="http://schemas.microsoft.com/office/powerpoint/2010/main" val="54383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p:cNvSpPr>
          <p:nvPr/>
        </p:nvSpPr>
        <p:spPr bwMode="auto">
          <a:xfrm>
            <a:off x="6021388" y="6553200"/>
            <a:ext cx="29845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6" bIns="0"/>
          <a:lstStyle/>
          <a:p>
            <a:pPr marL="38100" algn="r"/>
            <a:r>
              <a:rPr lang="en-US" sz="1400" b="1">
                <a:solidFill>
                  <a:schemeClr val="tx1"/>
                </a:solidFill>
                <a:latin typeface="Arial" charset="0"/>
                <a:cs typeface="Arial" charset="0"/>
                <a:sym typeface="Arial" charset="0"/>
              </a:rPr>
              <a:t>Knowledge Representation  </a:t>
            </a:r>
          </a:p>
        </p:txBody>
      </p:sp>
      <p:sp>
        <p:nvSpPr>
          <p:cNvPr id="2" name="Rectangle 3"/>
          <p:cNvSpPr>
            <a:spLocks noGrp="1" noChangeArrowheads="1"/>
          </p:cNvSpPr>
          <p:nvPr>
            <p:ph type="title"/>
          </p:nvPr>
        </p:nvSpPr>
        <p:spPr>
          <a:xfrm>
            <a:off x="228600" y="34925"/>
            <a:ext cx="8612188" cy="1412875"/>
          </a:xfrm>
        </p:spPr>
        <p:txBody>
          <a:bodyPr lIns="0" tIns="0" rIns="0" bIns="0"/>
          <a:lstStyle/>
          <a:p>
            <a:pPr marL="0" indent="0" eaLnBrk="1" hangingPunct="1">
              <a:tabLst>
                <a:tab pos="723900" algn="l"/>
                <a:tab pos="1447800" algn="l"/>
                <a:tab pos="2171700" algn="l"/>
                <a:tab pos="2895600" algn="l"/>
                <a:tab pos="3619500" algn="l"/>
                <a:tab pos="4343400" algn="l"/>
                <a:tab pos="5067300" algn="l"/>
                <a:tab pos="5791200" algn="l"/>
                <a:tab pos="6515100" algn="l"/>
                <a:tab pos="7239000" algn="l"/>
                <a:tab pos="7962900" algn="l"/>
                <a:tab pos="8229600" algn="l"/>
              </a:tabLst>
              <a:defRPr/>
            </a:pPr>
            <a:r>
              <a:rPr lang="en-US" smtClean="0"/>
              <a:t>English v. Lojban</a:t>
            </a:r>
          </a:p>
        </p:txBody>
      </p:sp>
      <p:pic>
        <p:nvPicPr>
          <p:cNvPr id="82949"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275" y="465138"/>
            <a:ext cx="4976813" cy="570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0" name="Rectangle 5"/>
          <p:cNvSpPr>
            <a:spLocks/>
          </p:cNvSpPr>
          <p:nvPr/>
        </p:nvSpPr>
        <p:spPr bwMode="auto">
          <a:xfrm>
            <a:off x="3268663" y="6577013"/>
            <a:ext cx="18573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a:solidFill>
                  <a:schemeClr val="tx1"/>
                </a:solidFill>
                <a:cs typeface="Times" charset="0"/>
              </a:rPr>
              <a:t>[Brandon Wirick, 2005]</a:t>
            </a:r>
          </a:p>
        </p:txBody>
      </p:sp>
    </p:spTree>
    <p:extLst>
      <p:ext uri="{BB962C8B-B14F-4D97-AF65-F5344CB8AC3E}">
        <p14:creationId xmlns:p14="http://schemas.microsoft.com/office/powerpoint/2010/main" val="3164763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CAA96F63-FCC6-4535-A671-418D8F63EE07}" type="slidenum">
              <a:rPr lang="en-US" sz="900" smtClean="0">
                <a:solidFill>
                  <a:srgbClr val="003399"/>
                </a:solidFill>
                <a:latin typeface="Arial" charset="0"/>
                <a:cs typeface="Arial" charset="0"/>
                <a:sym typeface="Arial" charset="0"/>
              </a:rPr>
              <a:pPr eaLnBrk="1" hangingPunct="1"/>
              <a:t>147</a:t>
            </a:fld>
            <a:endParaRPr lang="en-US" sz="900" smtClean="0">
              <a:solidFill>
                <a:srgbClr val="003399"/>
              </a:solidFill>
              <a:latin typeface="Arial" charset="0"/>
              <a:cs typeface="Arial" charset="0"/>
              <a:sym typeface="Arial" charset="0"/>
            </a:endParaRPr>
          </a:p>
        </p:txBody>
      </p:sp>
      <p:sp>
        <p:nvSpPr>
          <p:cNvPr id="83971" name="Rectangle 4"/>
          <p:cNvSpPr>
            <a:spLocks/>
          </p:cNvSpPr>
          <p:nvPr/>
        </p:nvSpPr>
        <p:spPr bwMode="auto">
          <a:xfrm>
            <a:off x="3068638" y="6553200"/>
            <a:ext cx="2984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gn="ctr"/>
            <a:r>
              <a:rPr lang="en-US" sz="1100">
                <a:solidFill>
                  <a:srgbClr val="6EB7D7"/>
                </a:solidFill>
                <a:latin typeface="News Gothic MT" charset="0"/>
                <a:ea typeface="News Gothic MT" charset="0"/>
                <a:cs typeface="News Gothic MT" charset="0"/>
                <a:sym typeface="News Gothic MT" charset="0"/>
              </a:rPr>
              <a:t>© Franz J. Kurfess</a:t>
            </a:r>
          </a:p>
        </p:txBody>
      </p:sp>
      <p:sp>
        <p:nvSpPr>
          <p:cNvPr id="83972" name="Rectangle 5"/>
          <p:cNvSpPr>
            <a:spLocks noGrp="1" noChangeArrowheads="1"/>
          </p:cNvSpPr>
          <p:nvPr>
            <p:ph type="title"/>
          </p:nvPr>
        </p:nvSpPr>
        <p:spPr/>
        <p:txBody>
          <a:bodyPr/>
          <a:lstStyle/>
          <a:p>
            <a:pPr eaLnBrk="1" hangingPunct="1"/>
            <a:r>
              <a:rPr lang="en-US" dirty="0" smtClean="0"/>
              <a:t>OWL </a:t>
            </a:r>
            <a:r>
              <a:rPr lang="sr-Latn-RS" dirty="0" smtClean="0"/>
              <a:t>kao spas</a:t>
            </a:r>
            <a:endParaRPr lang="en-US" dirty="0" smtClean="0"/>
          </a:p>
        </p:txBody>
      </p:sp>
      <p:sp>
        <p:nvSpPr>
          <p:cNvPr id="83973" name="Rectangle 6"/>
          <p:cNvSpPr>
            <a:spLocks noGrp="1" noChangeArrowheads="1"/>
          </p:cNvSpPr>
          <p:nvPr>
            <p:ph type="body" idx="1"/>
          </p:nvPr>
        </p:nvSpPr>
        <p:spPr/>
        <p:txBody>
          <a:bodyPr>
            <a:normAutofit lnSpcReduction="10000"/>
          </a:bodyPr>
          <a:lstStyle/>
          <a:p>
            <a:pPr eaLnBrk="1" hangingPunct="1">
              <a:spcBef>
                <a:spcPct val="0"/>
              </a:spcBef>
            </a:pPr>
            <a:r>
              <a:rPr lang="en-US" sz="1800" dirty="0" smtClean="0"/>
              <a:t>XML-</a:t>
            </a:r>
            <a:r>
              <a:rPr lang="sr-Latn-RS" sz="1800" dirty="0" smtClean="0"/>
              <a:t>baziran</a:t>
            </a:r>
            <a:r>
              <a:rPr lang="en-US" sz="1800" dirty="0" smtClean="0"/>
              <a:t>. RDF </a:t>
            </a:r>
            <a:r>
              <a:rPr lang="sr-Latn-RS" sz="1800" dirty="0" smtClean="0"/>
              <a:t>na steroidima</a:t>
            </a:r>
            <a:r>
              <a:rPr lang="en-US" sz="1800" dirty="0" smtClean="0"/>
              <a:t>.</a:t>
            </a:r>
          </a:p>
          <a:p>
            <a:pPr eaLnBrk="1" hangingPunct="1">
              <a:spcBef>
                <a:spcPts val="1675"/>
              </a:spcBef>
            </a:pPr>
            <a:r>
              <a:rPr lang="sr-Latn-RS" sz="1800" dirty="0" smtClean="0"/>
              <a:t>Dzjaniran za zaključivanje</a:t>
            </a:r>
            <a:r>
              <a:rPr lang="en-US" sz="1800" dirty="0" smtClean="0"/>
              <a:t>.</a:t>
            </a:r>
          </a:p>
          <a:p>
            <a:pPr eaLnBrk="1" hangingPunct="1">
              <a:spcBef>
                <a:spcPts val="1675"/>
              </a:spcBef>
            </a:pPr>
            <a:r>
              <a:rPr lang="sr-Latn-RS" sz="1800" dirty="0" smtClean="0"/>
              <a:t>Bliži domenu</a:t>
            </a:r>
            <a:r>
              <a:rPr lang="en-US" sz="1800" dirty="0" smtClean="0"/>
              <a:t>.</a:t>
            </a:r>
          </a:p>
          <a:p>
            <a:pPr eaLnBrk="1" hangingPunct="1">
              <a:spcBef>
                <a:spcPts val="1675"/>
              </a:spcBef>
            </a:pPr>
            <a:r>
              <a:rPr lang="sr-Latn-RS" sz="1800" dirty="0" smtClean="0"/>
              <a:t>razumljiv</a:t>
            </a:r>
            <a:r>
              <a:rPr lang="en-US" sz="1800" dirty="0" smtClean="0"/>
              <a:t>.</a:t>
            </a:r>
          </a:p>
          <a:p>
            <a:pPr eaLnBrk="1" hangingPunct="1">
              <a:spcBef>
                <a:spcPts val="1675"/>
              </a:spcBef>
            </a:pPr>
            <a:r>
              <a:rPr lang="sr-Latn-RS" sz="1800" dirty="0" smtClean="0"/>
              <a:t>Deljenje informacija</a:t>
            </a:r>
            <a:r>
              <a:rPr lang="en-US" sz="1800" dirty="0" smtClean="0"/>
              <a:t>. </a:t>
            </a:r>
          </a:p>
          <a:p>
            <a:pPr marL="685800" lvl="1" eaLnBrk="1" hangingPunct="1">
              <a:spcBef>
                <a:spcPts val="500"/>
              </a:spcBef>
            </a:pPr>
            <a:r>
              <a:rPr lang="en-US" sz="1600" dirty="0" smtClean="0"/>
              <a:t>RDF-</a:t>
            </a:r>
            <a:r>
              <a:rPr lang="sr-Latn-RS" sz="1600" dirty="0" smtClean="0"/>
              <a:t>kompatibilan jer je RDF</a:t>
            </a:r>
            <a:r>
              <a:rPr lang="en-US" sz="1600" dirty="0" smtClean="0"/>
              <a:t>.</a:t>
            </a:r>
          </a:p>
          <a:p>
            <a:pPr marL="685800" lvl="1" eaLnBrk="1" hangingPunct="1">
              <a:spcBef>
                <a:spcPts val="500"/>
              </a:spcBef>
            </a:pPr>
            <a:r>
              <a:rPr lang="sr-Latn-RS" sz="1600" dirty="0" smtClean="0"/>
              <a:t>Rastući broj publikovanih OWL ontologija</a:t>
            </a:r>
            <a:r>
              <a:rPr lang="en-US" sz="1600" dirty="0" smtClean="0"/>
              <a:t>.</a:t>
            </a:r>
          </a:p>
          <a:p>
            <a:pPr marL="685800" lvl="1" eaLnBrk="1" hangingPunct="1">
              <a:spcBef>
                <a:spcPts val="500"/>
              </a:spcBef>
            </a:pPr>
            <a:r>
              <a:rPr lang="en-US" sz="1600" dirty="0" smtClean="0"/>
              <a:t>URI</a:t>
            </a:r>
            <a:r>
              <a:rPr lang="sr-Latn-RS" sz="1600" dirty="0" smtClean="0"/>
              <a:t>i</a:t>
            </a:r>
            <a:r>
              <a:rPr lang="en-US" sz="1600" dirty="0" smtClean="0"/>
              <a:t> </a:t>
            </a:r>
            <a:r>
              <a:rPr lang="sr-Latn-RS" sz="1600" dirty="0" smtClean="0"/>
              <a:t>olakšava merdžovanje ekvivalentnih čvorova.</a:t>
            </a:r>
            <a:endParaRPr lang="en-US" sz="1600" dirty="0" smtClean="0"/>
          </a:p>
          <a:p>
            <a:pPr eaLnBrk="1" hangingPunct="1">
              <a:spcBef>
                <a:spcPts val="1675"/>
              </a:spcBef>
            </a:pPr>
            <a:r>
              <a:rPr lang="sr-Latn-RS" sz="1800" dirty="0" smtClean="0"/>
              <a:t>Različiti dijalekti</a:t>
            </a:r>
            <a:endParaRPr lang="en-US" sz="1800" dirty="0" smtClean="0"/>
          </a:p>
          <a:p>
            <a:pPr marL="685800" lvl="1" eaLnBrk="1" hangingPunct="1">
              <a:spcBef>
                <a:spcPts val="500"/>
              </a:spcBef>
            </a:pPr>
            <a:r>
              <a:rPr lang="en-US" sz="1600" dirty="0" smtClean="0"/>
              <a:t>OWL lite</a:t>
            </a:r>
          </a:p>
          <a:p>
            <a:pPr marL="685800" lvl="1" eaLnBrk="1" hangingPunct="1">
              <a:spcBef>
                <a:spcPts val="500"/>
              </a:spcBef>
            </a:pPr>
            <a:r>
              <a:rPr lang="en-US" sz="1600" dirty="0" smtClean="0"/>
              <a:t>OWL DL (des</a:t>
            </a:r>
            <a:r>
              <a:rPr lang="sr-Latn-RS" sz="1600" dirty="0" smtClean="0"/>
              <a:t>k</a:t>
            </a:r>
            <a:r>
              <a:rPr lang="en-US" sz="1600" dirty="0" smtClean="0"/>
              <a:t>rip</a:t>
            </a:r>
            <a:r>
              <a:rPr lang="sr-Latn-RS" sz="1600" dirty="0" smtClean="0"/>
              <a:t>tivna</a:t>
            </a:r>
            <a:r>
              <a:rPr lang="en-US" sz="1600" dirty="0" smtClean="0"/>
              <a:t> </a:t>
            </a:r>
            <a:r>
              <a:rPr lang="en-US" sz="1600" dirty="0" err="1" smtClean="0"/>
              <a:t>logi</a:t>
            </a:r>
            <a:r>
              <a:rPr lang="sr-Latn-RS" sz="1600" dirty="0" smtClean="0"/>
              <a:t>ka</a:t>
            </a:r>
            <a:r>
              <a:rPr lang="en-US" sz="1600" dirty="0" smtClean="0"/>
              <a:t>)</a:t>
            </a:r>
          </a:p>
          <a:p>
            <a:pPr marL="685800" lvl="1" eaLnBrk="1" hangingPunct="1">
              <a:spcBef>
                <a:spcPts val="500"/>
              </a:spcBef>
            </a:pPr>
            <a:r>
              <a:rPr lang="en-US" sz="1600" dirty="0" smtClean="0"/>
              <a:t>OWL full (</a:t>
            </a:r>
            <a:r>
              <a:rPr lang="sr-Latn-RS" sz="1600" dirty="0" smtClean="0"/>
              <a:t>predikatska</a:t>
            </a:r>
            <a:r>
              <a:rPr lang="en-US" sz="1600" dirty="0" smtClean="0"/>
              <a:t> </a:t>
            </a:r>
            <a:r>
              <a:rPr lang="en-US" sz="1600" dirty="0" err="1" smtClean="0"/>
              <a:t>logi</a:t>
            </a:r>
            <a:r>
              <a:rPr lang="sr-Latn-RS" sz="1600" dirty="0" smtClean="0"/>
              <a:t>ka</a:t>
            </a:r>
            <a:r>
              <a:rPr lang="en-US" sz="1600" dirty="0" smtClean="0"/>
              <a:t>)</a:t>
            </a:r>
          </a:p>
        </p:txBody>
      </p:sp>
      <p:sp>
        <p:nvSpPr>
          <p:cNvPr id="83974" name="Rectangle 7"/>
          <p:cNvSpPr>
            <a:spLocks/>
          </p:cNvSpPr>
          <p:nvPr/>
        </p:nvSpPr>
        <p:spPr bwMode="auto">
          <a:xfrm>
            <a:off x="3268663" y="6550025"/>
            <a:ext cx="22574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rPr>
              <a:t>[Frank Vasquez, 2005]</a:t>
            </a:r>
          </a:p>
        </p:txBody>
      </p:sp>
    </p:spTree>
    <p:extLst>
      <p:ext uri="{BB962C8B-B14F-4D97-AF65-F5344CB8AC3E}">
        <p14:creationId xmlns:p14="http://schemas.microsoft.com/office/powerpoint/2010/main" val="3474585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Deskriptivna logika (DL) </a:t>
            </a:r>
            <a:endParaRPr lang="en-US" dirty="0"/>
          </a:p>
        </p:txBody>
      </p:sp>
      <p:sp>
        <p:nvSpPr>
          <p:cNvPr id="3" name="Content Placeholder 2"/>
          <p:cNvSpPr>
            <a:spLocks noGrp="1"/>
          </p:cNvSpPr>
          <p:nvPr>
            <p:ph idx="1"/>
          </p:nvPr>
        </p:nvSpPr>
        <p:spPr/>
        <p:txBody>
          <a:bodyPr>
            <a:normAutofit/>
          </a:bodyPr>
          <a:lstStyle/>
          <a:p>
            <a:r>
              <a:rPr lang="sr-Latn-RS" dirty="0" smtClean="0"/>
              <a:t>Modeluje </a:t>
            </a:r>
            <a:r>
              <a:rPr lang="sr-Latn-RS" i="1" dirty="0" smtClean="0"/>
              <a:t>koncepte </a:t>
            </a:r>
            <a:r>
              <a:rPr lang="sr-Latn-RS" dirty="0" smtClean="0"/>
              <a:t>(klasa)</a:t>
            </a:r>
            <a:r>
              <a:rPr lang="sr-Latn-RS" i="1" dirty="0" smtClean="0"/>
              <a:t>, uloge </a:t>
            </a:r>
            <a:r>
              <a:rPr lang="sr-Latn-RS" dirty="0" smtClean="0"/>
              <a:t>(svojstvo ili predikat)</a:t>
            </a:r>
            <a:r>
              <a:rPr lang="sr-Latn-RS" i="1" dirty="0" smtClean="0"/>
              <a:t> </a:t>
            </a:r>
            <a:r>
              <a:rPr lang="sr-Latn-RS" dirty="0" smtClean="0"/>
              <a:t>i</a:t>
            </a:r>
            <a:r>
              <a:rPr lang="sr-Latn-RS" i="1" dirty="0" smtClean="0"/>
              <a:t> individuale </a:t>
            </a:r>
            <a:r>
              <a:rPr lang="sr-Latn-RS" dirty="0" smtClean="0"/>
              <a:t>(</a:t>
            </a:r>
            <a:r>
              <a:rPr lang="sr-Latn-RS" i="1" dirty="0" smtClean="0"/>
              <a:t>objekat</a:t>
            </a:r>
            <a:r>
              <a:rPr lang="sr-Latn-RS" dirty="0" smtClean="0"/>
              <a:t>)</a:t>
            </a:r>
            <a:r>
              <a:rPr lang="sr-Latn-RS" i="1" dirty="0" smtClean="0"/>
              <a:t> </a:t>
            </a:r>
            <a:r>
              <a:rPr lang="sr-Latn-RS" dirty="0" smtClean="0"/>
              <a:t>i njihove međusobne veze</a:t>
            </a:r>
            <a:r>
              <a:rPr lang="en-US" dirty="0" smtClean="0"/>
              <a:t>.</a:t>
            </a:r>
            <a:endParaRPr lang="sr-Latn-RS" dirty="0" smtClean="0"/>
          </a:p>
          <a:p>
            <a:r>
              <a:rPr lang="sr-Latn-RS" dirty="0" smtClean="0"/>
              <a:t>Osnovni koncept modelovanja u DL je </a:t>
            </a:r>
            <a:r>
              <a:rPr lang="en-US" i="1" dirty="0" smtClean="0"/>
              <a:t>a</a:t>
            </a:r>
            <a:r>
              <a:rPr lang="sr-Latn-RS" i="1" dirty="0" smtClean="0"/>
              <a:t>ks</a:t>
            </a:r>
            <a:r>
              <a:rPr lang="en-US" i="1" dirty="0" err="1" smtClean="0"/>
              <a:t>iom</a:t>
            </a:r>
            <a:r>
              <a:rPr lang="en-US" dirty="0"/>
              <a:t> - </a:t>
            </a:r>
            <a:r>
              <a:rPr lang="sr-Latn-RS" dirty="0" smtClean="0"/>
              <a:t>logički iskaz koji povezuje uloge i/ili koncepte.</a:t>
            </a:r>
          </a:p>
          <a:p>
            <a:pPr lvl="1"/>
            <a:r>
              <a:rPr lang="sr-Latn-RS" dirty="0" smtClean="0"/>
              <a:t>To je ključna razlika u odnosu na frejmove gde </a:t>
            </a:r>
            <a:r>
              <a:rPr lang="sr-Latn-RS" i="1" dirty="0" smtClean="0"/>
              <a:t>specifikacija frejma </a:t>
            </a:r>
            <a:r>
              <a:rPr lang="sr-Latn-RS" dirty="0" smtClean="0"/>
              <a:t>deklariše i kompletno definiše klasu</a:t>
            </a:r>
            <a:r>
              <a:rPr lang="en-US" dirty="0" smtClean="0"/>
              <a:t>.</a:t>
            </a:r>
            <a:endParaRPr lang="en-US" dirty="0"/>
          </a:p>
        </p:txBody>
      </p:sp>
    </p:spTree>
    <p:extLst>
      <p:ext uri="{BB962C8B-B14F-4D97-AF65-F5344CB8AC3E}">
        <p14:creationId xmlns:p14="http://schemas.microsoft.com/office/powerpoint/2010/main" val="179154190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p:cNvSpPr>
          <p:nvPr/>
        </p:nvSpPr>
        <p:spPr bwMode="auto">
          <a:xfrm>
            <a:off x="6021388" y="6553200"/>
            <a:ext cx="29845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6" bIns="0"/>
          <a:lstStyle/>
          <a:p>
            <a:pPr marL="38100" algn="r"/>
            <a:r>
              <a:rPr lang="en-US" sz="1400" b="1">
                <a:solidFill>
                  <a:schemeClr val="tx1"/>
                </a:solidFill>
                <a:latin typeface="Arial" charset="0"/>
                <a:cs typeface="Arial" charset="0"/>
                <a:sym typeface="Arial" charset="0"/>
              </a:rPr>
              <a:t>Knowledge Representation  </a:t>
            </a:r>
          </a:p>
        </p:txBody>
      </p:sp>
      <p:sp>
        <p:nvSpPr>
          <p:cNvPr id="2" name="Rectangle 3"/>
          <p:cNvSpPr>
            <a:spLocks noGrp="1" noChangeArrowheads="1"/>
          </p:cNvSpPr>
          <p:nvPr>
            <p:ph type="title"/>
          </p:nvPr>
        </p:nvSpPr>
        <p:spPr/>
        <p:txBody>
          <a:bodyPr rIns="130174"/>
          <a:lstStyle/>
          <a:p>
            <a:pPr indent="0" eaLnBrk="1" hangingPunct="1">
              <a:defRPr/>
            </a:pPr>
            <a:r>
              <a:rPr lang="sr-Latn-RS" dirty="0" smtClean="0"/>
              <a:t>Deskriptivna logika</a:t>
            </a:r>
            <a:endParaRPr lang="en-US" dirty="0" smtClean="0"/>
          </a:p>
        </p:txBody>
      </p:sp>
      <p:sp>
        <p:nvSpPr>
          <p:cNvPr id="84997" name="Rectangle 4"/>
          <p:cNvSpPr>
            <a:spLocks noGrp="1" noChangeArrowheads="1"/>
          </p:cNvSpPr>
          <p:nvPr>
            <p:ph type="body" idx="1"/>
          </p:nvPr>
        </p:nvSpPr>
        <p:spPr/>
        <p:txBody>
          <a:bodyPr rIns="130174">
            <a:normAutofit lnSpcReduction="10000"/>
          </a:bodyPr>
          <a:lstStyle/>
          <a:p>
            <a:pPr eaLnBrk="1" hangingPunct="1"/>
            <a:r>
              <a:rPr lang="sr-Latn-RS" b="1" dirty="0" smtClean="0"/>
              <a:t>Klase </a:t>
            </a:r>
            <a:endParaRPr lang="en-US" b="1" dirty="0" smtClean="0">
              <a:ea typeface="ヒラギノ角ゴ ProN W6" charset="0"/>
              <a:cs typeface="ヒラギノ角ゴ ProN W6" charset="0"/>
            </a:endParaRPr>
          </a:p>
          <a:p>
            <a:pPr marL="723900" lvl="1" eaLnBrk="1" hangingPunct="1"/>
            <a:r>
              <a:rPr lang="sr-Latn-RS" dirty="0" smtClean="0"/>
              <a:t>Stavari, kategorije, koncepti</a:t>
            </a:r>
            <a:r>
              <a:rPr lang="en-US" dirty="0" smtClean="0"/>
              <a:t>.</a:t>
            </a:r>
          </a:p>
          <a:p>
            <a:pPr marL="723900" lvl="1" eaLnBrk="1" hangingPunct="1"/>
            <a:r>
              <a:rPr lang="sr-Latn-RS" dirty="0" smtClean="0"/>
              <a:t>Hijerarhije nasleđivanja preko podklasa</a:t>
            </a:r>
            <a:r>
              <a:rPr lang="en-US" dirty="0" smtClean="0"/>
              <a:t>.</a:t>
            </a:r>
          </a:p>
          <a:p>
            <a:pPr eaLnBrk="1" hangingPunct="1"/>
            <a:r>
              <a:rPr lang="sr-Latn-RS" b="1" dirty="0" smtClean="0"/>
              <a:t>Svojstva</a:t>
            </a:r>
            <a:endParaRPr lang="en-US" b="1" dirty="0" smtClean="0">
              <a:ea typeface="ヒラギノ角ゴ ProN W6" charset="0"/>
              <a:cs typeface="ヒラギノ角ゴ ProN W6" charset="0"/>
            </a:endParaRPr>
          </a:p>
          <a:p>
            <a:pPr marL="723900" lvl="1" eaLnBrk="1" hangingPunct="1"/>
            <a:r>
              <a:rPr lang="sr-Latn-RS" dirty="0" smtClean="0"/>
              <a:t>Veze, predikati, iskazi</a:t>
            </a:r>
            <a:r>
              <a:rPr lang="en-US" dirty="0" smtClean="0"/>
              <a:t>.</a:t>
            </a:r>
          </a:p>
          <a:p>
            <a:pPr marL="723900" lvl="1" eaLnBrk="1" hangingPunct="1"/>
            <a:r>
              <a:rPr lang="sr-Latn-RS" dirty="0" smtClean="0"/>
              <a:t>Dozvoljena su podsvojstva</a:t>
            </a:r>
            <a:r>
              <a:rPr lang="en-US" dirty="0" smtClean="0"/>
              <a:t>.</a:t>
            </a:r>
          </a:p>
          <a:p>
            <a:pPr eaLnBrk="1" hangingPunct="1"/>
            <a:r>
              <a:rPr lang="en-US" b="1" dirty="0" smtClean="0"/>
              <a:t>Individual</a:t>
            </a:r>
            <a:r>
              <a:rPr lang="sr-Latn-RS" b="1" dirty="0" smtClean="0"/>
              <a:t>i</a:t>
            </a:r>
            <a:endParaRPr lang="en-US" b="1" dirty="0" smtClean="0">
              <a:ea typeface="ヒラギノ角ゴ ProN W6" charset="0"/>
              <a:cs typeface="ヒラギノ角ゴ ProN W6" charset="0"/>
            </a:endParaRPr>
          </a:p>
          <a:p>
            <a:pPr marL="723900" lvl="1" eaLnBrk="1" hangingPunct="1"/>
            <a:r>
              <a:rPr lang="sr-Latn-RS" dirty="0" smtClean="0"/>
              <a:t>Instance klasa</a:t>
            </a:r>
            <a:r>
              <a:rPr lang="en-US" dirty="0" smtClean="0"/>
              <a:t>.</a:t>
            </a:r>
          </a:p>
          <a:p>
            <a:pPr marL="723900" lvl="1" eaLnBrk="1" hangingPunct="1"/>
            <a:r>
              <a:rPr lang="en-US" dirty="0" smtClean="0"/>
              <a:t>Real</a:t>
            </a:r>
            <a:r>
              <a:rPr lang="sr-Latn-RS" dirty="0" smtClean="0"/>
              <a:t>ni subjekti i objekti predikata</a:t>
            </a:r>
            <a:r>
              <a:rPr lang="en-US" dirty="0" smtClean="0"/>
              <a:t>. </a:t>
            </a:r>
          </a:p>
        </p:txBody>
      </p:sp>
      <p:sp>
        <p:nvSpPr>
          <p:cNvPr id="84998" name="Rectangle 5"/>
          <p:cNvSpPr>
            <a:spLocks/>
          </p:cNvSpPr>
          <p:nvPr/>
        </p:nvSpPr>
        <p:spPr bwMode="auto">
          <a:xfrm>
            <a:off x="3268663" y="6550025"/>
            <a:ext cx="1765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a:solidFill>
                  <a:schemeClr val="tx1"/>
                </a:solidFill>
                <a:cs typeface="Times" charset="0"/>
              </a:rPr>
              <a:t>[Frank Vasquez, 2005]</a:t>
            </a:r>
          </a:p>
        </p:txBody>
      </p:sp>
    </p:spTree>
    <p:extLst>
      <p:ext uri="{BB962C8B-B14F-4D97-AF65-F5344CB8AC3E}">
        <p14:creationId xmlns:p14="http://schemas.microsoft.com/office/powerpoint/2010/main" val="1403027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9" name="Rectangle 29"/>
          <p:cNvSpPr>
            <a:spLocks noGrp="1" noChangeArrowheads="1"/>
          </p:cNvSpPr>
          <p:nvPr>
            <p:ph type="title"/>
          </p:nvPr>
        </p:nvSpPr>
        <p:spPr/>
        <p:txBody>
          <a:bodyPr/>
          <a:lstStyle/>
          <a:p>
            <a:pPr eaLnBrk="1" hangingPunct="1"/>
            <a:r>
              <a:rPr lang="sr-Latn-RS" dirty="0" smtClean="0"/>
              <a:t>Primer</a:t>
            </a:r>
            <a:r>
              <a:rPr lang="en-US" dirty="0" smtClean="0"/>
              <a:t> </a:t>
            </a:r>
            <a:r>
              <a:rPr lang="sr-Latn-RS" dirty="0" smtClean="0"/>
              <a:t>2</a:t>
            </a:r>
            <a:r>
              <a:rPr lang="en-US" dirty="0" smtClean="0"/>
              <a:t> </a:t>
            </a:r>
            <a:r>
              <a:rPr lang="sr-Latn-RS" dirty="0" smtClean="0"/>
              <a:t>Stablo parsiranja</a:t>
            </a:r>
            <a:endParaRPr lang="en-US" dirty="0" smtClean="0"/>
          </a:p>
        </p:txBody>
      </p:sp>
      <p:sp>
        <p:nvSpPr>
          <p:cNvPr id="28674" name="Slide Number Placeholder 3"/>
          <p:cNvSpPr>
            <a:spLocks noGrp="1"/>
          </p:cNvSpPr>
          <p:nvPr>
            <p:ph type="sldNum" sz="quarter" idx="12"/>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F1CE2A54-5C0A-473E-9E8F-DF84F08254A5}" type="slidenum">
              <a:rPr lang="en-US" sz="900" smtClean="0">
                <a:solidFill>
                  <a:srgbClr val="003399"/>
                </a:solidFill>
                <a:latin typeface="Arial" charset="0"/>
                <a:cs typeface="Arial" charset="0"/>
                <a:sym typeface="Arial" charset="0"/>
              </a:rPr>
              <a:pPr eaLnBrk="1" hangingPunct="1"/>
              <a:t>15</a:t>
            </a:fld>
            <a:endParaRPr lang="en-US" sz="900" smtClean="0">
              <a:solidFill>
                <a:srgbClr val="003399"/>
              </a:solidFill>
              <a:latin typeface="Arial" charset="0"/>
              <a:cs typeface="Arial" charset="0"/>
              <a:sym typeface="Arial" charset="0"/>
            </a:endParaRPr>
          </a:p>
        </p:txBody>
      </p:sp>
      <p:sp>
        <p:nvSpPr>
          <p:cNvPr id="28700" name="Rectangle 30"/>
          <p:cNvSpPr>
            <a:spLocks noGrp="1" noChangeArrowheads="1"/>
          </p:cNvSpPr>
          <p:nvPr>
            <p:ph type="body" idx="4294967295"/>
          </p:nvPr>
        </p:nvSpPr>
        <p:spPr>
          <a:xfrm>
            <a:off x="0" y="1219200"/>
            <a:ext cx="8229600" cy="4906963"/>
          </a:xfrm>
        </p:spPr>
        <p:txBody>
          <a:bodyPr/>
          <a:lstStyle/>
          <a:p>
            <a:pPr marL="495300" indent="-457200" eaLnBrk="1" hangingPunct="1"/>
            <a:r>
              <a:rPr lang="sr-Latn-RS" dirty="0" smtClean="0"/>
              <a:t>Primer rečenice</a:t>
            </a:r>
            <a:r>
              <a:rPr lang="en-US" dirty="0" smtClean="0"/>
              <a:t>:</a:t>
            </a:r>
            <a:r>
              <a:rPr lang="sr-Latn-RS" dirty="0" smtClean="0"/>
              <a:t> Der </a:t>
            </a:r>
            <a:r>
              <a:rPr lang="en-GB" dirty="0" smtClean="0"/>
              <a:t>M</a:t>
            </a:r>
            <a:r>
              <a:rPr lang="sr-Latn-RS" dirty="0" smtClean="0"/>
              <a:t>ann mag die schoene </a:t>
            </a:r>
            <a:r>
              <a:rPr lang="en-GB" dirty="0" smtClean="0"/>
              <a:t>F</a:t>
            </a:r>
            <a:r>
              <a:rPr lang="sr-Latn-RS" dirty="0" smtClean="0"/>
              <a:t>rau</a:t>
            </a:r>
            <a:endParaRPr lang="en-US" sz="2400" dirty="0" smtClean="0">
              <a:latin typeface="Courier" charset="0"/>
              <a:sym typeface="Courier" charset="0"/>
            </a:endParaRPr>
          </a:p>
        </p:txBody>
      </p:sp>
      <p:sp>
        <p:nvSpPr>
          <p:cNvPr id="28676" name="Rectangle 4"/>
          <p:cNvSpPr>
            <a:spLocks/>
          </p:cNvSpPr>
          <p:nvPr/>
        </p:nvSpPr>
        <p:spPr bwMode="auto">
          <a:xfrm>
            <a:off x="3068638" y="6553200"/>
            <a:ext cx="29845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txBody>
          <a:bodyPr lIns="38100" tIns="38100" rIns="38100" bIns="38100" anchor="ctr"/>
          <a:lstStyle/>
          <a:p>
            <a:pPr algn="ctr"/>
            <a:r>
              <a:rPr lang="en-US" sz="1100">
                <a:solidFill>
                  <a:srgbClr val="6EB7D7"/>
                </a:solidFill>
                <a:latin typeface="News Gothic MT" charset="0"/>
                <a:ea typeface="News Gothic MT" charset="0"/>
                <a:cs typeface="News Gothic MT" charset="0"/>
                <a:sym typeface="News Gothic MT" charset="0"/>
              </a:rPr>
              <a:t>© Franz J. Kurfess</a:t>
            </a:r>
          </a:p>
        </p:txBody>
      </p:sp>
      <p:sp>
        <p:nvSpPr>
          <p:cNvPr id="28678" name="Rectangle 8"/>
          <p:cNvSpPr>
            <a:spLocks/>
          </p:cNvSpPr>
          <p:nvPr/>
        </p:nvSpPr>
        <p:spPr bwMode="auto">
          <a:xfrm>
            <a:off x="1987387" y="5695322"/>
            <a:ext cx="3991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a:latin typeface="News Gothic MT" charset="0"/>
                <a:ea typeface="News Gothic MT" charset="0"/>
                <a:cs typeface="News Gothic MT" charset="0"/>
                <a:sym typeface="News Gothic MT" charset="0"/>
              </a:rPr>
              <a:t>M</a:t>
            </a:r>
            <a:r>
              <a:rPr lang="en-US" sz="1600" dirty="0" smtClean="0">
                <a:solidFill>
                  <a:schemeClr val="tx1"/>
                </a:solidFill>
                <a:latin typeface="News Gothic MT" charset="0"/>
                <a:ea typeface="News Gothic MT" charset="0"/>
                <a:cs typeface="News Gothic MT" charset="0"/>
                <a:sym typeface="News Gothic MT" charset="0"/>
              </a:rPr>
              <a:t>an</a:t>
            </a:r>
            <a:endParaRPr lang="en-US" sz="1600" dirty="0">
              <a:solidFill>
                <a:schemeClr val="tx1"/>
              </a:solidFill>
              <a:latin typeface="News Gothic MT" charset="0"/>
              <a:ea typeface="News Gothic MT" charset="0"/>
              <a:cs typeface="News Gothic MT" charset="0"/>
              <a:sym typeface="News Gothic MT" charset="0"/>
            </a:endParaRPr>
          </a:p>
        </p:txBody>
      </p:sp>
      <p:sp>
        <p:nvSpPr>
          <p:cNvPr id="28679" name="Rectangle 9"/>
          <p:cNvSpPr>
            <a:spLocks/>
          </p:cNvSpPr>
          <p:nvPr/>
        </p:nvSpPr>
        <p:spPr bwMode="auto">
          <a:xfrm>
            <a:off x="2860675" y="5562600"/>
            <a:ext cx="4568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sr-Latn-RS" sz="1600" dirty="0">
                <a:latin typeface="News Gothic MT" charset="0"/>
                <a:ea typeface="News Gothic MT" charset="0"/>
                <a:cs typeface="News Gothic MT" charset="0"/>
                <a:sym typeface="News Gothic MT" charset="0"/>
              </a:rPr>
              <a:t>m</a:t>
            </a:r>
            <a:r>
              <a:rPr lang="sr-Latn-RS" sz="1600" dirty="0" smtClean="0">
                <a:latin typeface="News Gothic MT" charset="0"/>
                <a:ea typeface="News Gothic MT" charset="0"/>
                <a:cs typeface="News Gothic MT" charset="0"/>
                <a:sym typeface="News Gothic MT" charset="0"/>
              </a:rPr>
              <a:t>ag </a:t>
            </a:r>
            <a:endParaRPr lang="en-US" sz="1600" dirty="0">
              <a:solidFill>
                <a:schemeClr val="tx1"/>
              </a:solidFill>
              <a:latin typeface="News Gothic MT" charset="0"/>
              <a:ea typeface="News Gothic MT" charset="0"/>
              <a:cs typeface="News Gothic MT" charset="0"/>
              <a:sym typeface="News Gothic MT" charset="0"/>
            </a:endParaRPr>
          </a:p>
        </p:txBody>
      </p:sp>
      <p:sp>
        <p:nvSpPr>
          <p:cNvPr id="28680" name="Rectangle 10"/>
          <p:cNvSpPr>
            <a:spLocks/>
          </p:cNvSpPr>
          <p:nvPr/>
        </p:nvSpPr>
        <p:spPr bwMode="auto">
          <a:xfrm>
            <a:off x="6776361" y="5572211"/>
            <a:ext cx="4215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GB" sz="1600" dirty="0">
                <a:latin typeface="News Gothic MT" charset="0"/>
                <a:ea typeface="News Gothic MT" charset="0"/>
                <a:cs typeface="News Gothic MT" charset="0"/>
                <a:sym typeface="News Gothic MT" charset="0"/>
              </a:rPr>
              <a:t>F</a:t>
            </a:r>
            <a:r>
              <a:rPr lang="sr-Latn-RS" sz="1600" dirty="0" smtClean="0">
                <a:solidFill>
                  <a:schemeClr val="tx1"/>
                </a:solidFill>
                <a:latin typeface="News Gothic MT" charset="0"/>
                <a:ea typeface="News Gothic MT" charset="0"/>
                <a:cs typeface="News Gothic MT" charset="0"/>
                <a:sym typeface="News Gothic MT" charset="0"/>
              </a:rPr>
              <a:t>rau</a:t>
            </a:r>
            <a:endParaRPr lang="en-US" sz="1600" dirty="0">
              <a:solidFill>
                <a:schemeClr val="tx1"/>
              </a:solidFill>
              <a:latin typeface="News Gothic MT" charset="0"/>
              <a:ea typeface="News Gothic MT" charset="0"/>
              <a:cs typeface="News Gothic MT" charset="0"/>
              <a:sym typeface="News Gothic MT" charset="0"/>
            </a:endParaRPr>
          </a:p>
        </p:txBody>
      </p:sp>
      <p:sp>
        <p:nvSpPr>
          <p:cNvPr id="28682" name="Rectangle 12"/>
          <p:cNvSpPr>
            <a:spLocks/>
          </p:cNvSpPr>
          <p:nvPr/>
        </p:nvSpPr>
        <p:spPr bwMode="auto">
          <a:xfrm>
            <a:off x="3429000" y="2209800"/>
            <a:ext cx="1612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a:solidFill>
                  <a:schemeClr val="tx1"/>
                </a:solidFill>
                <a:latin typeface="News Gothic MT" charset="0"/>
                <a:ea typeface="News Gothic MT" charset="0"/>
                <a:cs typeface="News Gothic MT" charset="0"/>
                <a:sym typeface="News Gothic MT" charset="0"/>
              </a:rPr>
              <a:t>&lt;sentence&gt;</a:t>
            </a:r>
          </a:p>
        </p:txBody>
      </p:sp>
      <p:sp>
        <p:nvSpPr>
          <p:cNvPr id="28683" name="Rectangle 13"/>
          <p:cNvSpPr>
            <a:spLocks/>
          </p:cNvSpPr>
          <p:nvPr/>
        </p:nvSpPr>
        <p:spPr bwMode="auto">
          <a:xfrm>
            <a:off x="4435475" y="3581400"/>
            <a:ext cx="1471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a:solidFill>
                  <a:schemeClr val="tx1"/>
                </a:solidFill>
                <a:latin typeface="News Gothic MT" charset="0"/>
                <a:ea typeface="News Gothic MT" charset="0"/>
                <a:cs typeface="News Gothic MT" charset="0"/>
                <a:sym typeface="News Gothic MT" charset="0"/>
              </a:rPr>
              <a:t>&lt;</a:t>
            </a:r>
            <a:r>
              <a:rPr lang="en-US" sz="1600" dirty="0" smtClean="0">
                <a:solidFill>
                  <a:schemeClr val="tx1"/>
                </a:solidFill>
                <a:latin typeface="News Gothic MT" charset="0"/>
                <a:ea typeface="News Gothic MT" charset="0"/>
                <a:cs typeface="News Gothic MT" charset="0"/>
                <a:sym typeface="News Gothic MT" charset="0"/>
              </a:rPr>
              <a:t>object</a:t>
            </a:r>
            <a:r>
              <a:rPr lang="sr-Latn-RS" sz="1600" dirty="0" smtClean="0">
                <a:solidFill>
                  <a:schemeClr val="tx1"/>
                </a:solidFill>
                <a:latin typeface="News Gothic MT" charset="0"/>
                <a:ea typeface="News Gothic MT" charset="0"/>
                <a:cs typeface="News Gothic MT" charset="0"/>
                <a:sym typeface="News Gothic MT" charset="0"/>
              </a:rPr>
              <a:t> phrase</a:t>
            </a:r>
            <a:r>
              <a:rPr lang="en-US" sz="1600" dirty="0" smtClean="0">
                <a:solidFill>
                  <a:schemeClr val="tx1"/>
                </a:solidFill>
                <a:latin typeface="News Gothic MT" charset="0"/>
                <a:ea typeface="News Gothic MT" charset="0"/>
                <a:cs typeface="News Gothic MT" charset="0"/>
                <a:sym typeface="News Gothic MT" charset="0"/>
              </a:rPr>
              <a:t>&gt;</a:t>
            </a:r>
            <a:endParaRPr lang="en-US" sz="1600" dirty="0">
              <a:solidFill>
                <a:schemeClr val="tx1"/>
              </a:solidFill>
              <a:latin typeface="News Gothic MT" charset="0"/>
              <a:ea typeface="News Gothic MT" charset="0"/>
              <a:cs typeface="News Gothic MT" charset="0"/>
              <a:sym typeface="News Gothic MT" charset="0"/>
            </a:endParaRPr>
          </a:p>
        </p:txBody>
      </p:sp>
      <p:sp>
        <p:nvSpPr>
          <p:cNvPr id="28684" name="Rectangle 14"/>
          <p:cNvSpPr>
            <a:spLocks/>
          </p:cNvSpPr>
          <p:nvPr/>
        </p:nvSpPr>
        <p:spPr bwMode="auto">
          <a:xfrm>
            <a:off x="1784350" y="4483151"/>
            <a:ext cx="1003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a:solidFill>
                  <a:schemeClr val="tx1"/>
                </a:solidFill>
                <a:latin typeface="News Gothic MT" charset="0"/>
                <a:ea typeface="News Gothic MT" charset="0"/>
                <a:cs typeface="News Gothic MT" charset="0"/>
                <a:sym typeface="News Gothic MT" charset="0"/>
              </a:rPr>
              <a:t>&lt;noun&gt;</a:t>
            </a:r>
          </a:p>
        </p:txBody>
      </p:sp>
      <p:sp>
        <p:nvSpPr>
          <p:cNvPr id="28685" name="Rectangle 15"/>
          <p:cNvSpPr>
            <a:spLocks/>
          </p:cNvSpPr>
          <p:nvPr/>
        </p:nvSpPr>
        <p:spPr bwMode="auto">
          <a:xfrm>
            <a:off x="6553200" y="4797104"/>
            <a:ext cx="1003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a:solidFill>
                  <a:schemeClr val="tx1"/>
                </a:solidFill>
                <a:latin typeface="News Gothic MT" charset="0"/>
                <a:ea typeface="News Gothic MT" charset="0"/>
                <a:cs typeface="News Gothic MT" charset="0"/>
                <a:sym typeface="News Gothic MT" charset="0"/>
              </a:rPr>
              <a:t>&lt;noun&gt;</a:t>
            </a:r>
          </a:p>
        </p:txBody>
      </p:sp>
      <p:sp>
        <p:nvSpPr>
          <p:cNvPr id="28687" name="Rectangle 17"/>
          <p:cNvSpPr>
            <a:spLocks/>
          </p:cNvSpPr>
          <p:nvPr/>
        </p:nvSpPr>
        <p:spPr bwMode="auto">
          <a:xfrm>
            <a:off x="2782888" y="3581400"/>
            <a:ext cx="1003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rPr>
              <a:t>&lt;verb&gt;</a:t>
            </a:r>
          </a:p>
        </p:txBody>
      </p:sp>
      <p:cxnSp>
        <p:nvCxnSpPr>
          <p:cNvPr id="28689" name="AutoShape 19"/>
          <p:cNvCxnSpPr>
            <a:cxnSpLocks noChangeShapeType="1"/>
          </p:cNvCxnSpPr>
          <p:nvPr/>
        </p:nvCxnSpPr>
        <p:spPr bwMode="auto">
          <a:xfrm flipH="1">
            <a:off x="1447800" y="2438400"/>
            <a:ext cx="2514600" cy="914400"/>
          </a:xfrm>
          <a:prstGeom prst="straightConnector1">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28690" name="AutoShape 20"/>
          <p:cNvCxnSpPr>
            <a:cxnSpLocks noChangeShapeType="1"/>
            <a:endCxn id="28687" idx="0"/>
          </p:cNvCxnSpPr>
          <p:nvPr/>
        </p:nvCxnSpPr>
        <p:spPr bwMode="auto">
          <a:xfrm flipH="1">
            <a:off x="3284538" y="2438400"/>
            <a:ext cx="677862" cy="114300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1" name="AutoShape 21"/>
          <p:cNvCxnSpPr>
            <a:cxnSpLocks noChangeShapeType="1"/>
            <a:endCxn id="28683" idx="0"/>
          </p:cNvCxnSpPr>
          <p:nvPr/>
        </p:nvCxnSpPr>
        <p:spPr bwMode="auto">
          <a:xfrm>
            <a:off x="3962400" y="2438400"/>
            <a:ext cx="1208854" cy="114300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2" name="AutoShape 22"/>
          <p:cNvCxnSpPr>
            <a:cxnSpLocks noChangeShapeType="1"/>
            <a:stCxn id="28683" idx="2"/>
          </p:cNvCxnSpPr>
          <p:nvPr/>
        </p:nvCxnSpPr>
        <p:spPr bwMode="auto">
          <a:xfrm flipH="1">
            <a:off x="4235450" y="3827621"/>
            <a:ext cx="935804" cy="892508"/>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4" name="AutoShape 24"/>
          <p:cNvCxnSpPr>
            <a:cxnSpLocks noChangeShapeType="1"/>
            <a:endCxn id="28679" idx="0"/>
          </p:cNvCxnSpPr>
          <p:nvPr/>
        </p:nvCxnSpPr>
        <p:spPr bwMode="auto">
          <a:xfrm flipH="1">
            <a:off x="3089103" y="3818246"/>
            <a:ext cx="97717" cy="1744354"/>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5" name="AutoShape 25"/>
          <p:cNvCxnSpPr>
            <a:cxnSpLocks noChangeShapeType="1"/>
            <a:stCxn id="45" idx="2"/>
          </p:cNvCxnSpPr>
          <p:nvPr/>
        </p:nvCxnSpPr>
        <p:spPr bwMode="auto">
          <a:xfrm flipH="1">
            <a:off x="660726" y="3602720"/>
            <a:ext cx="787074" cy="81688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6" name="AutoShape 26"/>
          <p:cNvCxnSpPr>
            <a:cxnSpLocks noChangeShapeType="1"/>
          </p:cNvCxnSpPr>
          <p:nvPr/>
        </p:nvCxnSpPr>
        <p:spPr bwMode="auto">
          <a:xfrm>
            <a:off x="2234874" y="4808846"/>
            <a:ext cx="25563" cy="824405"/>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cxnSp>
        <p:nvCxnSpPr>
          <p:cNvPr id="28697" name="AutoShape 27"/>
          <p:cNvCxnSpPr>
            <a:cxnSpLocks noChangeShapeType="1"/>
          </p:cNvCxnSpPr>
          <p:nvPr/>
        </p:nvCxnSpPr>
        <p:spPr bwMode="auto">
          <a:xfrm>
            <a:off x="5166825" y="3818246"/>
            <a:ext cx="0" cy="99060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sp>
        <p:nvSpPr>
          <p:cNvPr id="45" name="Rectangle 16"/>
          <p:cNvSpPr>
            <a:spLocks/>
          </p:cNvSpPr>
          <p:nvPr/>
        </p:nvSpPr>
        <p:spPr bwMode="auto">
          <a:xfrm>
            <a:off x="660725" y="3356499"/>
            <a:ext cx="157414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a:solidFill>
                  <a:schemeClr val="tx1"/>
                </a:solidFill>
                <a:latin typeface="News Gothic MT" charset="0"/>
                <a:ea typeface="News Gothic MT" charset="0"/>
                <a:cs typeface="News Gothic MT" charset="0"/>
                <a:sym typeface="News Gothic MT" charset="0"/>
              </a:rPr>
              <a:t>&lt;</a:t>
            </a:r>
            <a:r>
              <a:rPr lang="en-US" sz="1600" dirty="0" smtClean="0">
                <a:solidFill>
                  <a:schemeClr val="tx1"/>
                </a:solidFill>
                <a:latin typeface="News Gothic MT" charset="0"/>
                <a:ea typeface="News Gothic MT" charset="0"/>
                <a:cs typeface="News Gothic MT" charset="0"/>
                <a:sym typeface="News Gothic MT" charset="0"/>
              </a:rPr>
              <a:t>subject</a:t>
            </a:r>
            <a:r>
              <a:rPr lang="sr-Latn-RS" sz="1600" dirty="0" smtClean="0">
                <a:solidFill>
                  <a:schemeClr val="tx1"/>
                </a:solidFill>
                <a:latin typeface="News Gothic MT" charset="0"/>
                <a:ea typeface="News Gothic MT" charset="0"/>
                <a:cs typeface="News Gothic MT" charset="0"/>
                <a:sym typeface="News Gothic MT" charset="0"/>
              </a:rPr>
              <a:t> phrase</a:t>
            </a:r>
            <a:r>
              <a:rPr lang="en-US" sz="1600" dirty="0" smtClean="0">
                <a:solidFill>
                  <a:schemeClr val="tx1"/>
                </a:solidFill>
                <a:latin typeface="News Gothic MT" charset="0"/>
                <a:ea typeface="News Gothic MT" charset="0"/>
                <a:cs typeface="News Gothic MT" charset="0"/>
                <a:sym typeface="News Gothic MT" charset="0"/>
              </a:rPr>
              <a:t>&gt;</a:t>
            </a:r>
            <a:endParaRPr lang="en-US" sz="1600" dirty="0">
              <a:solidFill>
                <a:schemeClr val="tx1"/>
              </a:solidFill>
              <a:latin typeface="News Gothic MT" charset="0"/>
              <a:ea typeface="News Gothic MT" charset="0"/>
              <a:cs typeface="News Gothic MT" charset="0"/>
              <a:sym typeface="News Gothic MT" charset="0"/>
            </a:endParaRPr>
          </a:p>
        </p:txBody>
      </p:sp>
      <p:cxnSp>
        <p:nvCxnSpPr>
          <p:cNvPr id="50" name="AutoShape 25"/>
          <p:cNvCxnSpPr>
            <a:cxnSpLocks noChangeShapeType="1"/>
            <a:stCxn id="45" idx="2"/>
          </p:cNvCxnSpPr>
          <p:nvPr/>
        </p:nvCxnSpPr>
        <p:spPr bwMode="auto">
          <a:xfrm>
            <a:off x="1447800" y="3602720"/>
            <a:ext cx="685800" cy="818360"/>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sp>
        <p:nvSpPr>
          <p:cNvPr id="55" name="Rectangle 14"/>
          <p:cNvSpPr>
            <a:spLocks/>
          </p:cNvSpPr>
          <p:nvPr/>
        </p:nvSpPr>
        <p:spPr bwMode="auto">
          <a:xfrm>
            <a:off x="159075" y="4421080"/>
            <a:ext cx="12214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smtClean="0">
                <a:solidFill>
                  <a:schemeClr val="tx1"/>
                </a:solidFill>
                <a:latin typeface="News Gothic MT" charset="0"/>
                <a:ea typeface="News Gothic MT" charset="0"/>
                <a:cs typeface="News Gothic MT" charset="0"/>
                <a:sym typeface="News Gothic MT" charset="0"/>
              </a:rPr>
              <a:t>&lt;</a:t>
            </a:r>
            <a:r>
              <a:rPr lang="sr-Latn-RS" sz="1600" dirty="0" smtClean="0">
                <a:latin typeface="News Gothic MT" charset="0"/>
                <a:ea typeface="News Gothic MT" charset="0"/>
                <a:cs typeface="News Gothic MT" charset="0"/>
                <a:sym typeface="News Gothic MT" charset="0"/>
              </a:rPr>
              <a:t>determiner</a:t>
            </a:r>
            <a:r>
              <a:rPr lang="en-US" sz="1600" dirty="0" smtClean="0">
                <a:solidFill>
                  <a:schemeClr val="tx1"/>
                </a:solidFill>
                <a:latin typeface="News Gothic MT" charset="0"/>
                <a:ea typeface="News Gothic MT" charset="0"/>
                <a:cs typeface="News Gothic MT" charset="0"/>
                <a:sym typeface="News Gothic MT" charset="0"/>
              </a:rPr>
              <a:t>&gt;</a:t>
            </a:r>
            <a:endParaRPr lang="en-US" sz="1600" dirty="0">
              <a:solidFill>
                <a:schemeClr val="tx1"/>
              </a:solidFill>
              <a:latin typeface="News Gothic MT" charset="0"/>
              <a:ea typeface="News Gothic MT" charset="0"/>
              <a:cs typeface="News Gothic MT" charset="0"/>
              <a:sym typeface="News Gothic MT" charset="0"/>
            </a:endParaRPr>
          </a:p>
        </p:txBody>
      </p:sp>
      <p:cxnSp>
        <p:nvCxnSpPr>
          <p:cNvPr id="56" name="AutoShape 26"/>
          <p:cNvCxnSpPr>
            <a:cxnSpLocks noChangeShapeType="1"/>
          </p:cNvCxnSpPr>
          <p:nvPr/>
        </p:nvCxnSpPr>
        <p:spPr bwMode="auto">
          <a:xfrm flipH="1">
            <a:off x="635163" y="4624896"/>
            <a:ext cx="25563" cy="937704"/>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sp>
        <p:nvSpPr>
          <p:cNvPr id="58" name="Rectangle 8"/>
          <p:cNvSpPr>
            <a:spLocks/>
          </p:cNvSpPr>
          <p:nvPr/>
        </p:nvSpPr>
        <p:spPr bwMode="auto">
          <a:xfrm>
            <a:off x="336550" y="5633251"/>
            <a:ext cx="3302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sr-Latn-RS" sz="1600" dirty="0" smtClean="0">
                <a:solidFill>
                  <a:schemeClr val="tx1"/>
                </a:solidFill>
                <a:latin typeface="News Gothic MT" charset="0"/>
                <a:ea typeface="News Gothic MT" charset="0"/>
                <a:cs typeface="News Gothic MT" charset="0"/>
                <a:sym typeface="News Gothic MT" charset="0"/>
              </a:rPr>
              <a:t>Der</a:t>
            </a:r>
            <a:endParaRPr lang="en-US" sz="1600" dirty="0">
              <a:solidFill>
                <a:schemeClr val="tx1"/>
              </a:solidFill>
              <a:latin typeface="News Gothic MT" charset="0"/>
              <a:ea typeface="News Gothic MT" charset="0"/>
              <a:cs typeface="News Gothic MT" charset="0"/>
              <a:sym typeface="News Gothic MT" charset="0"/>
            </a:endParaRPr>
          </a:p>
        </p:txBody>
      </p:sp>
      <p:sp>
        <p:nvSpPr>
          <p:cNvPr id="80" name="Rectangle 14"/>
          <p:cNvSpPr>
            <a:spLocks/>
          </p:cNvSpPr>
          <p:nvPr/>
        </p:nvSpPr>
        <p:spPr bwMode="auto">
          <a:xfrm>
            <a:off x="3422680" y="4720129"/>
            <a:ext cx="12214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smtClean="0">
                <a:solidFill>
                  <a:schemeClr val="tx1"/>
                </a:solidFill>
                <a:latin typeface="News Gothic MT" charset="0"/>
                <a:ea typeface="News Gothic MT" charset="0"/>
                <a:cs typeface="News Gothic MT" charset="0"/>
                <a:sym typeface="News Gothic MT" charset="0"/>
              </a:rPr>
              <a:t>&lt;</a:t>
            </a:r>
            <a:r>
              <a:rPr lang="sr-Latn-RS" sz="1600" dirty="0" smtClean="0">
                <a:latin typeface="News Gothic MT" charset="0"/>
                <a:ea typeface="News Gothic MT" charset="0"/>
                <a:cs typeface="News Gothic MT" charset="0"/>
                <a:sym typeface="News Gothic MT" charset="0"/>
              </a:rPr>
              <a:t>determiner</a:t>
            </a:r>
            <a:r>
              <a:rPr lang="en-US" sz="1600" dirty="0" smtClean="0">
                <a:solidFill>
                  <a:schemeClr val="tx1"/>
                </a:solidFill>
                <a:latin typeface="News Gothic MT" charset="0"/>
                <a:ea typeface="News Gothic MT" charset="0"/>
                <a:cs typeface="News Gothic MT" charset="0"/>
                <a:sym typeface="News Gothic MT" charset="0"/>
              </a:rPr>
              <a:t>&gt;</a:t>
            </a:r>
            <a:endParaRPr lang="en-US" sz="1600" dirty="0">
              <a:solidFill>
                <a:schemeClr val="tx1"/>
              </a:solidFill>
              <a:latin typeface="News Gothic MT" charset="0"/>
              <a:ea typeface="News Gothic MT" charset="0"/>
              <a:cs typeface="News Gothic MT" charset="0"/>
              <a:sym typeface="News Gothic MT" charset="0"/>
            </a:endParaRPr>
          </a:p>
        </p:txBody>
      </p:sp>
      <p:cxnSp>
        <p:nvCxnSpPr>
          <p:cNvPr id="81" name="AutoShape 22"/>
          <p:cNvCxnSpPr>
            <a:cxnSpLocks noChangeShapeType="1"/>
          </p:cNvCxnSpPr>
          <p:nvPr/>
        </p:nvCxnSpPr>
        <p:spPr bwMode="auto">
          <a:xfrm>
            <a:off x="4114800" y="4992997"/>
            <a:ext cx="0" cy="569603"/>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sp>
        <p:nvSpPr>
          <p:cNvPr id="84" name="Rectangle 10"/>
          <p:cNvSpPr>
            <a:spLocks/>
          </p:cNvSpPr>
          <p:nvPr/>
        </p:nvSpPr>
        <p:spPr bwMode="auto">
          <a:xfrm>
            <a:off x="3880761" y="5637927"/>
            <a:ext cx="2725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sr-Latn-RS" sz="1600" dirty="0" smtClean="0">
                <a:latin typeface="News Gothic MT" charset="0"/>
                <a:ea typeface="News Gothic MT" charset="0"/>
                <a:cs typeface="News Gothic MT" charset="0"/>
                <a:sym typeface="News Gothic MT" charset="0"/>
              </a:rPr>
              <a:t>d</a:t>
            </a:r>
            <a:r>
              <a:rPr lang="sr-Latn-RS" sz="1600" dirty="0" smtClean="0">
                <a:solidFill>
                  <a:schemeClr val="tx1"/>
                </a:solidFill>
                <a:latin typeface="News Gothic MT" charset="0"/>
                <a:ea typeface="News Gothic MT" charset="0"/>
                <a:cs typeface="News Gothic MT" charset="0"/>
                <a:sym typeface="News Gothic MT" charset="0"/>
              </a:rPr>
              <a:t>ie</a:t>
            </a:r>
            <a:endParaRPr lang="en-US" sz="1600" dirty="0">
              <a:solidFill>
                <a:schemeClr val="tx1"/>
              </a:solidFill>
              <a:latin typeface="News Gothic MT" charset="0"/>
              <a:ea typeface="News Gothic MT" charset="0"/>
              <a:cs typeface="News Gothic MT" charset="0"/>
              <a:sym typeface="News Gothic MT" charset="0"/>
            </a:endParaRPr>
          </a:p>
        </p:txBody>
      </p:sp>
      <p:cxnSp>
        <p:nvCxnSpPr>
          <p:cNvPr id="85" name="AutoShape 27"/>
          <p:cNvCxnSpPr>
            <a:cxnSpLocks noChangeShapeType="1"/>
            <a:stCxn id="28683" idx="2"/>
          </p:cNvCxnSpPr>
          <p:nvPr/>
        </p:nvCxnSpPr>
        <p:spPr bwMode="auto">
          <a:xfrm>
            <a:off x="5171254" y="3827621"/>
            <a:ext cx="1839146" cy="954579"/>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sp>
        <p:nvSpPr>
          <p:cNvPr id="88" name="Rectangle 14"/>
          <p:cNvSpPr>
            <a:spLocks/>
          </p:cNvSpPr>
          <p:nvPr/>
        </p:nvSpPr>
        <p:spPr bwMode="auto">
          <a:xfrm>
            <a:off x="4703352" y="4782200"/>
            <a:ext cx="10483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smtClean="0">
                <a:solidFill>
                  <a:schemeClr val="tx1"/>
                </a:solidFill>
                <a:latin typeface="News Gothic MT" charset="0"/>
                <a:ea typeface="News Gothic MT" charset="0"/>
                <a:cs typeface="News Gothic MT" charset="0"/>
                <a:sym typeface="News Gothic MT" charset="0"/>
              </a:rPr>
              <a:t>&lt;</a:t>
            </a:r>
            <a:r>
              <a:rPr lang="sr-Latn-RS" sz="1600" dirty="0" smtClean="0">
                <a:solidFill>
                  <a:schemeClr val="tx1"/>
                </a:solidFill>
                <a:latin typeface="News Gothic MT" charset="0"/>
                <a:ea typeface="News Gothic MT" charset="0"/>
                <a:cs typeface="News Gothic MT" charset="0"/>
                <a:sym typeface="News Gothic MT" charset="0"/>
              </a:rPr>
              <a:t>adjective</a:t>
            </a:r>
            <a:r>
              <a:rPr lang="en-US" sz="1600" dirty="0" smtClean="0">
                <a:solidFill>
                  <a:schemeClr val="tx1"/>
                </a:solidFill>
                <a:latin typeface="News Gothic MT" charset="0"/>
                <a:ea typeface="News Gothic MT" charset="0"/>
                <a:cs typeface="News Gothic MT" charset="0"/>
                <a:sym typeface="News Gothic MT" charset="0"/>
              </a:rPr>
              <a:t>&gt;</a:t>
            </a:r>
            <a:endParaRPr lang="en-US" sz="1600" dirty="0">
              <a:solidFill>
                <a:schemeClr val="tx1"/>
              </a:solidFill>
              <a:latin typeface="News Gothic MT" charset="0"/>
              <a:ea typeface="News Gothic MT" charset="0"/>
              <a:cs typeface="News Gothic MT" charset="0"/>
              <a:sym typeface="News Gothic MT" charset="0"/>
            </a:endParaRPr>
          </a:p>
        </p:txBody>
      </p:sp>
      <p:cxnSp>
        <p:nvCxnSpPr>
          <p:cNvPr id="90" name="AutoShape 27"/>
          <p:cNvCxnSpPr>
            <a:cxnSpLocks noChangeShapeType="1"/>
          </p:cNvCxnSpPr>
          <p:nvPr/>
        </p:nvCxnSpPr>
        <p:spPr bwMode="auto">
          <a:xfrm>
            <a:off x="5172755" y="5028421"/>
            <a:ext cx="0" cy="732616"/>
          </a:xfrm>
          <a:prstGeom prst="straightConnector1">
            <a:avLst/>
          </a:prstGeom>
          <a:noFill/>
          <a:ln w="9525">
            <a:solidFill>
              <a:srgbClr val="000020"/>
            </a:solidFill>
            <a:round/>
            <a:headEnd/>
            <a:tailEnd/>
          </a:ln>
          <a:extLst>
            <a:ext uri="{909E8E84-426E-40DD-AFC4-6F175D3DCCD1}">
              <a14:hiddenFill xmlns:a14="http://schemas.microsoft.com/office/drawing/2010/main">
                <a:noFill/>
              </a14:hiddenFill>
            </a:ext>
          </a:extLst>
        </p:spPr>
      </p:cxnSp>
      <p:sp>
        <p:nvSpPr>
          <p:cNvPr id="92" name="Rectangle 10"/>
          <p:cNvSpPr>
            <a:spLocks/>
          </p:cNvSpPr>
          <p:nvPr/>
        </p:nvSpPr>
        <p:spPr bwMode="auto">
          <a:xfrm>
            <a:off x="4932786" y="5761037"/>
            <a:ext cx="7742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sr-Latn-RS" sz="1600" dirty="0" smtClean="0">
                <a:latin typeface="News Gothic MT" charset="0"/>
                <a:ea typeface="News Gothic MT" charset="0"/>
                <a:cs typeface="News Gothic MT" charset="0"/>
                <a:sym typeface="News Gothic MT" charset="0"/>
              </a:rPr>
              <a:t>schoene</a:t>
            </a:r>
            <a:endParaRPr lang="en-US" sz="1600" dirty="0">
              <a:solidFill>
                <a:schemeClr val="tx1"/>
              </a:solidFill>
              <a:latin typeface="News Gothic MT" charset="0"/>
              <a:ea typeface="News Gothic MT" charset="0"/>
              <a:cs typeface="News Gothic MT" charset="0"/>
              <a:sym typeface="News Gothic MT" charset="0"/>
            </a:endParaRPr>
          </a:p>
        </p:txBody>
      </p:sp>
    </p:spTree>
    <p:extLst>
      <p:ext uri="{BB962C8B-B14F-4D97-AF65-F5344CB8AC3E}">
        <p14:creationId xmlns:p14="http://schemas.microsoft.com/office/powerpoint/2010/main" val="3002273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lstStyle/>
          <a:p>
            <a:pPr indent="0" eaLnBrk="1" hangingPunct="1">
              <a:defRPr/>
            </a:pPr>
            <a:r>
              <a:rPr lang="sr-Latn-RS" dirty="0" smtClean="0"/>
              <a:t>Vizualizacija modela podataka</a:t>
            </a:r>
            <a:endParaRPr lang="en-US" dirty="0" smtClean="0"/>
          </a:p>
        </p:txBody>
      </p:sp>
      <p:sp>
        <p:nvSpPr>
          <p:cNvPr id="86021" name="Rectangle 4"/>
          <p:cNvSpPr>
            <a:spLocks noGrp="1" noChangeArrowheads="1"/>
          </p:cNvSpPr>
          <p:nvPr>
            <p:ph type="body" idx="1"/>
          </p:nvPr>
        </p:nvSpPr>
        <p:spPr/>
        <p:txBody>
          <a:bodyPr rIns="130174"/>
          <a:lstStyle/>
          <a:p>
            <a:pPr eaLnBrk="1" hangingPunct="1"/>
            <a:r>
              <a:rPr lang="en-US" dirty="0" smtClean="0"/>
              <a:t>Venn</a:t>
            </a:r>
            <a:r>
              <a:rPr lang="sr-Latn-RS" dirty="0" smtClean="0"/>
              <a:t>-ovi dijagrami i Semantičke mreže</a:t>
            </a:r>
            <a:r>
              <a:rPr lang="en-US" dirty="0" smtClean="0"/>
              <a:t>.</a:t>
            </a:r>
          </a:p>
        </p:txBody>
      </p:sp>
      <p:pic>
        <p:nvPicPr>
          <p:cNvPr id="86022"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743200"/>
            <a:ext cx="50292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3"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574925"/>
            <a:ext cx="38862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4" name="Rectangle 7"/>
          <p:cNvSpPr>
            <a:spLocks/>
          </p:cNvSpPr>
          <p:nvPr/>
        </p:nvSpPr>
        <p:spPr bwMode="auto">
          <a:xfrm>
            <a:off x="4646613" y="5729288"/>
            <a:ext cx="34926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sr-Latn-RS" sz="1800" dirty="0" smtClean="0">
                <a:solidFill>
                  <a:schemeClr val="tx1"/>
                </a:solidFill>
                <a:latin typeface="Arial" charset="0"/>
                <a:cs typeface="Arial" charset="0"/>
                <a:sym typeface="Arial" charset="0"/>
              </a:rPr>
              <a:t>Slike sa </a:t>
            </a:r>
            <a:r>
              <a:rPr lang="en-US" sz="1800" dirty="0" smtClean="0">
                <a:solidFill>
                  <a:schemeClr val="tx1"/>
                </a:solidFill>
                <a:latin typeface="Arial" charset="0"/>
                <a:cs typeface="Arial" charset="0"/>
                <a:sym typeface="Arial" charset="0"/>
              </a:rPr>
              <a:t>University </a:t>
            </a:r>
            <a:r>
              <a:rPr lang="en-US" sz="1800" dirty="0">
                <a:solidFill>
                  <a:schemeClr val="tx1"/>
                </a:solidFill>
                <a:latin typeface="Arial" charset="0"/>
                <a:cs typeface="Arial" charset="0"/>
                <a:sym typeface="Arial" charset="0"/>
              </a:rPr>
              <a:t>of Manchester</a:t>
            </a:r>
          </a:p>
        </p:txBody>
      </p:sp>
      <p:sp>
        <p:nvSpPr>
          <p:cNvPr id="86025" name="Rectangle 8"/>
          <p:cNvSpPr>
            <a:spLocks/>
          </p:cNvSpPr>
          <p:nvPr/>
        </p:nvSpPr>
        <p:spPr bwMode="auto">
          <a:xfrm>
            <a:off x="3268663" y="6550025"/>
            <a:ext cx="1765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a:solidFill>
                  <a:schemeClr val="tx1"/>
                </a:solidFill>
                <a:cs typeface="Times" charset="0"/>
              </a:rPr>
              <a:t>[Frank Vasquez, 2005]</a:t>
            </a:r>
          </a:p>
        </p:txBody>
      </p:sp>
    </p:spTree>
    <p:extLst>
      <p:ext uri="{BB962C8B-B14F-4D97-AF65-F5344CB8AC3E}">
        <p14:creationId xmlns:p14="http://schemas.microsoft.com/office/powerpoint/2010/main" val="1832841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p:cNvSpPr>
          <p:nvPr/>
        </p:nvSpPr>
        <p:spPr bwMode="auto">
          <a:xfrm>
            <a:off x="6021388" y="6553200"/>
            <a:ext cx="29845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6" bIns="0"/>
          <a:lstStyle/>
          <a:p>
            <a:pPr marL="38100" algn="r"/>
            <a:r>
              <a:rPr lang="en-US" sz="1400" b="1">
                <a:solidFill>
                  <a:schemeClr val="tx1"/>
                </a:solidFill>
                <a:latin typeface="Arial" charset="0"/>
                <a:cs typeface="Arial" charset="0"/>
                <a:sym typeface="Arial" charset="0"/>
              </a:rPr>
              <a:t>Knowledge Representation  </a:t>
            </a:r>
          </a:p>
        </p:txBody>
      </p:sp>
      <p:sp>
        <p:nvSpPr>
          <p:cNvPr id="2" name="Rectangle 3"/>
          <p:cNvSpPr>
            <a:spLocks noGrp="1" noChangeArrowheads="1"/>
          </p:cNvSpPr>
          <p:nvPr>
            <p:ph type="title"/>
          </p:nvPr>
        </p:nvSpPr>
        <p:spPr/>
        <p:txBody>
          <a:bodyPr rIns="130174"/>
          <a:lstStyle/>
          <a:p>
            <a:pPr indent="0" eaLnBrk="1" hangingPunct="1">
              <a:defRPr/>
            </a:pPr>
            <a:r>
              <a:rPr lang="en-US" dirty="0" smtClean="0"/>
              <a:t>RDF </a:t>
            </a:r>
            <a:r>
              <a:rPr lang="sr-Latn-RS" dirty="0" smtClean="0"/>
              <a:t>ontologije</a:t>
            </a:r>
            <a:endParaRPr lang="en-US" dirty="0" smtClean="0"/>
          </a:p>
        </p:txBody>
      </p:sp>
      <p:sp>
        <p:nvSpPr>
          <p:cNvPr id="87045" name="Rectangle 4"/>
          <p:cNvSpPr>
            <a:spLocks noGrp="1" noChangeArrowheads="1"/>
          </p:cNvSpPr>
          <p:nvPr>
            <p:ph type="body" idx="1"/>
          </p:nvPr>
        </p:nvSpPr>
        <p:spPr/>
        <p:txBody>
          <a:bodyPr rIns="130174"/>
          <a:lstStyle/>
          <a:p>
            <a:pPr marL="381000" indent="-342900" eaLnBrk="1" hangingPunct="1">
              <a:lnSpc>
                <a:spcPct val="90000"/>
              </a:lnSpc>
            </a:pPr>
            <a:r>
              <a:rPr lang="en-US" sz="2400" dirty="0" smtClean="0"/>
              <a:t>Dublin Core</a:t>
            </a:r>
          </a:p>
          <a:p>
            <a:pPr marL="381000" indent="-342900" eaLnBrk="1" hangingPunct="1">
              <a:lnSpc>
                <a:spcPct val="90000"/>
              </a:lnSpc>
            </a:pPr>
            <a:r>
              <a:rPr lang="en-US" sz="2400" dirty="0" smtClean="0"/>
              <a:t>FOAF</a:t>
            </a:r>
          </a:p>
          <a:p>
            <a:pPr marL="381000" indent="-342900" eaLnBrk="1" hangingPunct="1">
              <a:lnSpc>
                <a:spcPct val="90000"/>
              </a:lnSpc>
            </a:pPr>
            <a:r>
              <a:rPr lang="en-US" sz="2400" dirty="0" smtClean="0"/>
              <a:t>RDF vCard</a:t>
            </a:r>
          </a:p>
          <a:p>
            <a:pPr marL="381000" indent="-342900" eaLnBrk="1" hangingPunct="1">
              <a:lnSpc>
                <a:spcPct val="90000"/>
              </a:lnSpc>
            </a:pPr>
            <a:r>
              <a:rPr lang="en-US" sz="2400" dirty="0" smtClean="0"/>
              <a:t>RDF Calendar</a:t>
            </a:r>
          </a:p>
          <a:p>
            <a:pPr marL="381000" indent="-342900" eaLnBrk="1" hangingPunct="1">
              <a:lnSpc>
                <a:spcPct val="90000"/>
              </a:lnSpc>
              <a:buFont typeface="Wingdings" charset="2"/>
              <a:buNone/>
            </a:pPr>
            <a:endParaRPr lang="en-US" sz="2400" dirty="0" smtClean="0"/>
          </a:p>
          <a:p>
            <a:pPr marL="381000" indent="-342900" eaLnBrk="1" hangingPunct="1">
              <a:lnSpc>
                <a:spcPct val="90000"/>
              </a:lnSpc>
            </a:pPr>
            <a:r>
              <a:rPr lang="en-US" sz="2400" dirty="0" smtClean="0"/>
              <a:t>SIMILE Location</a:t>
            </a:r>
          </a:p>
          <a:p>
            <a:pPr marL="381000" indent="-342900" eaLnBrk="1" hangingPunct="1">
              <a:lnSpc>
                <a:spcPct val="90000"/>
              </a:lnSpc>
            </a:pPr>
            <a:r>
              <a:rPr lang="en-US" sz="2400" dirty="0" smtClean="0"/>
              <a:t>SIMILE Job</a:t>
            </a:r>
          </a:p>
          <a:p>
            <a:pPr marL="381000" indent="-342900" eaLnBrk="1" hangingPunct="1">
              <a:lnSpc>
                <a:spcPct val="90000"/>
              </a:lnSpc>
            </a:pPr>
            <a:r>
              <a:rPr lang="en-US" sz="2400" dirty="0" smtClean="0"/>
              <a:t>SIMILE Apartment</a:t>
            </a:r>
          </a:p>
        </p:txBody>
      </p:sp>
      <p:pic>
        <p:nvPicPr>
          <p:cNvPr id="87046"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088" y="1204913"/>
            <a:ext cx="3313112"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7" name="Rectangle 6"/>
          <p:cNvSpPr>
            <a:spLocks/>
          </p:cNvSpPr>
          <p:nvPr/>
        </p:nvSpPr>
        <p:spPr bwMode="auto">
          <a:xfrm>
            <a:off x="3268663" y="6550025"/>
            <a:ext cx="1765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a:solidFill>
                  <a:schemeClr val="tx1"/>
                </a:solidFill>
                <a:cs typeface="Times" charset="0"/>
              </a:rPr>
              <a:t>[Frank Vasquez, 2005]</a:t>
            </a:r>
          </a:p>
        </p:txBody>
      </p:sp>
    </p:spTree>
    <p:extLst>
      <p:ext uri="{BB962C8B-B14F-4D97-AF65-F5344CB8AC3E}">
        <p14:creationId xmlns:p14="http://schemas.microsoft.com/office/powerpoint/2010/main" val="1629469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p:cNvSpPr>
          <p:nvPr/>
        </p:nvSpPr>
        <p:spPr bwMode="auto">
          <a:xfrm>
            <a:off x="6021388" y="6553200"/>
            <a:ext cx="29845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6" bIns="0"/>
          <a:lstStyle/>
          <a:p>
            <a:pPr marL="38100" algn="r"/>
            <a:r>
              <a:rPr lang="en-US" sz="1400" b="1">
                <a:solidFill>
                  <a:schemeClr val="tx1"/>
                </a:solidFill>
                <a:latin typeface="Arial" charset="0"/>
                <a:cs typeface="Arial" charset="0"/>
                <a:sym typeface="Arial" charset="0"/>
              </a:rPr>
              <a:t>Knowledge Representation  </a:t>
            </a:r>
          </a:p>
        </p:txBody>
      </p:sp>
      <p:sp>
        <p:nvSpPr>
          <p:cNvPr id="2" name="Rectangle 3"/>
          <p:cNvSpPr>
            <a:spLocks noGrp="1" noChangeArrowheads="1"/>
          </p:cNvSpPr>
          <p:nvPr>
            <p:ph type="title"/>
          </p:nvPr>
        </p:nvSpPr>
        <p:spPr/>
        <p:txBody>
          <a:bodyPr rIns="130174"/>
          <a:lstStyle/>
          <a:p>
            <a:pPr indent="0" eaLnBrk="1" hangingPunct="1">
              <a:defRPr/>
            </a:pPr>
            <a:r>
              <a:rPr lang="sr-Latn-RS" dirty="0" smtClean="0"/>
              <a:t>Uklanjanje modelskog konflikta</a:t>
            </a:r>
            <a:endParaRPr lang="en-US" dirty="0" smtClean="0"/>
          </a:p>
        </p:txBody>
      </p:sp>
      <p:pic>
        <p:nvPicPr>
          <p:cNvPr id="88069"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227138"/>
            <a:ext cx="7267575"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0" name="Rectangle 5"/>
          <p:cNvSpPr>
            <a:spLocks/>
          </p:cNvSpPr>
          <p:nvPr/>
        </p:nvSpPr>
        <p:spPr bwMode="auto">
          <a:xfrm>
            <a:off x="746125" y="5313363"/>
            <a:ext cx="35909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800">
                <a:solidFill>
                  <a:schemeClr val="tx1"/>
                </a:solidFill>
                <a:latin typeface="Arial" charset="0"/>
                <a:cs typeface="Arial" charset="0"/>
                <a:sym typeface="Arial" charset="0"/>
              </a:rPr>
              <a:t>1.     </a:t>
            </a:r>
            <a:r>
              <a:rPr lang="en-US" i="1">
                <a:solidFill>
                  <a:schemeClr val="tx1"/>
                </a:solidFill>
                <a:latin typeface="Garamond" charset="0"/>
                <a:ea typeface="Garamond" charset="0"/>
                <a:cs typeface="Garamond" charset="0"/>
                <a:sym typeface="Garamond" charset="0"/>
              </a:rPr>
              <a:t>map</a:t>
            </a:r>
            <a:r>
              <a:rPr lang="en-US" i="1" baseline="-25000">
                <a:solidFill>
                  <a:schemeClr val="tx1"/>
                </a:solidFill>
                <a:latin typeface="Garamond" charset="0"/>
                <a:ea typeface="Garamond" charset="0"/>
                <a:cs typeface="Garamond" charset="0"/>
                <a:sym typeface="Garamond" charset="0"/>
              </a:rPr>
              <a:t>AL</a:t>
            </a:r>
            <a:r>
              <a:rPr lang="en-US" i="1">
                <a:solidFill>
                  <a:schemeClr val="tx1"/>
                </a:solidFill>
                <a:latin typeface="Garamond" charset="0"/>
                <a:ea typeface="Garamond" charset="0"/>
                <a:cs typeface="Garamond" charset="0"/>
                <a:sym typeface="Garamond" charset="0"/>
              </a:rPr>
              <a:t> = </a:t>
            </a:r>
            <a:r>
              <a:rPr lang="en-US">
                <a:solidFill>
                  <a:schemeClr val="tx1"/>
                </a:solidFill>
                <a:latin typeface="Garamond" charset="0"/>
                <a:ea typeface="Garamond" charset="0"/>
                <a:cs typeface="Garamond" charset="0"/>
                <a:sym typeface="Garamond" charset="0"/>
              </a:rPr>
              <a:t>Match(</a:t>
            </a:r>
            <a:r>
              <a:rPr lang="en-US" i="1">
                <a:solidFill>
                  <a:schemeClr val="tx1"/>
                </a:solidFill>
                <a:latin typeface="Garamond" charset="0"/>
                <a:ea typeface="Garamond" charset="0"/>
                <a:cs typeface="Garamond" charset="0"/>
                <a:sym typeface="Garamond" charset="0"/>
              </a:rPr>
              <a:t>M</a:t>
            </a:r>
            <a:r>
              <a:rPr lang="en-US" i="1" baseline="-25000">
                <a:solidFill>
                  <a:schemeClr val="tx1"/>
                </a:solidFill>
                <a:latin typeface="Garamond" charset="0"/>
                <a:ea typeface="Garamond" charset="0"/>
                <a:cs typeface="Garamond" charset="0"/>
                <a:sym typeface="Garamond" charset="0"/>
              </a:rPr>
              <a:t>A</a:t>
            </a:r>
            <a:r>
              <a:rPr lang="en-US">
                <a:solidFill>
                  <a:schemeClr val="tx1"/>
                </a:solidFill>
                <a:latin typeface="Garamond" charset="0"/>
                <a:ea typeface="Garamond" charset="0"/>
                <a:cs typeface="Garamond" charset="0"/>
                <a:sym typeface="Garamond" charset="0"/>
              </a:rPr>
              <a:t>, </a:t>
            </a:r>
            <a:r>
              <a:rPr lang="en-US" i="1">
                <a:solidFill>
                  <a:schemeClr val="tx1"/>
                </a:solidFill>
                <a:latin typeface="Garamond" charset="0"/>
                <a:ea typeface="Garamond" charset="0"/>
                <a:cs typeface="Garamond" charset="0"/>
                <a:sym typeface="Garamond" charset="0"/>
              </a:rPr>
              <a:t>M</a:t>
            </a:r>
            <a:r>
              <a:rPr lang="en-US" i="1" baseline="-25000">
                <a:solidFill>
                  <a:schemeClr val="tx1"/>
                </a:solidFill>
                <a:latin typeface="Garamond" charset="0"/>
                <a:ea typeface="Garamond" charset="0"/>
                <a:cs typeface="Garamond" charset="0"/>
                <a:sym typeface="Garamond" charset="0"/>
              </a:rPr>
              <a:t>L</a:t>
            </a:r>
            <a:r>
              <a:rPr lang="en-US">
                <a:solidFill>
                  <a:schemeClr val="tx1"/>
                </a:solidFill>
                <a:latin typeface="Garamond" charset="0"/>
                <a:ea typeface="Garamond" charset="0"/>
                <a:cs typeface="Garamond" charset="0"/>
                <a:sym typeface="Garamond" charset="0"/>
              </a:rPr>
              <a:t>)</a:t>
            </a:r>
          </a:p>
        </p:txBody>
      </p:sp>
      <p:sp>
        <p:nvSpPr>
          <p:cNvPr id="88071" name="Rectangle 6"/>
          <p:cNvSpPr>
            <a:spLocks/>
          </p:cNvSpPr>
          <p:nvPr/>
        </p:nvSpPr>
        <p:spPr bwMode="auto">
          <a:xfrm>
            <a:off x="3268663" y="6550025"/>
            <a:ext cx="1765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a:solidFill>
                  <a:schemeClr val="tx1"/>
                </a:solidFill>
                <a:cs typeface="Times" charset="0"/>
              </a:rPr>
              <a:t>[Frank Vasquez, 2005]</a:t>
            </a:r>
          </a:p>
        </p:txBody>
      </p:sp>
    </p:spTree>
    <p:extLst>
      <p:ext uri="{BB962C8B-B14F-4D97-AF65-F5344CB8AC3E}">
        <p14:creationId xmlns:p14="http://schemas.microsoft.com/office/powerpoint/2010/main" val="1372917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p:cNvSpPr>
            <a:spLocks/>
          </p:cNvSpPr>
          <p:nvPr/>
        </p:nvSpPr>
        <p:spPr bwMode="auto">
          <a:xfrm>
            <a:off x="44450" y="6542088"/>
            <a:ext cx="25638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6" bIns="0">
            <a:spAutoFit/>
          </a:bodyPr>
          <a:lstStyle/>
          <a:p>
            <a:pPr marL="38100"/>
            <a:r>
              <a:rPr lang="en-US" sz="1400">
                <a:solidFill>
                  <a:srgbClr val="00FF00"/>
                </a:solidFill>
                <a:latin typeface="Helvetica" charset="0"/>
                <a:cs typeface="Helvetica" charset="0"/>
                <a:sym typeface="Helvetica" charset="0"/>
              </a:rPr>
              <a:t> © 2002-2011 Franz J. Kurfess</a:t>
            </a:r>
          </a:p>
        </p:txBody>
      </p:sp>
      <p:sp>
        <p:nvSpPr>
          <p:cNvPr id="91139" name="Rectangle 2"/>
          <p:cNvSpPr>
            <a:spLocks/>
          </p:cNvSpPr>
          <p:nvPr/>
        </p:nvSpPr>
        <p:spPr bwMode="auto">
          <a:xfrm>
            <a:off x="6021388" y="6553200"/>
            <a:ext cx="29845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6" bIns="0"/>
          <a:lstStyle/>
          <a:p>
            <a:pPr marL="38100" algn="r"/>
            <a:r>
              <a:rPr lang="en-US" sz="1400" b="1">
                <a:solidFill>
                  <a:schemeClr val="tx1"/>
                </a:solidFill>
                <a:latin typeface="Arial" charset="0"/>
                <a:cs typeface="Arial" charset="0"/>
                <a:sym typeface="Arial" charset="0"/>
              </a:rPr>
              <a:t>Knowledge Representation  </a:t>
            </a:r>
          </a:p>
        </p:txBody>
      </p:sp>
      <p:sp>
        <p:nvSpPr>
          <p:cNvPr id="2" name="Rectangle 3"/>
          <p:cNvSpPr>
            <a:spLocks noGrp="1" noChangeArrowheads="1"/>
          </p:cNvSpPr>
          <p:nvPr>
            <p:ph type="title"/>
          </p:nvPr>
        </p:nvSpPr>
        <p:spPr/>
        <p:txBody>
          <a:bodyPr rIns="130174"/>
          <a:lstStyle/>
          <a:p>
            <a:pPr indent="0" eaLnBrk="1" hangingPunct="1">
              <a:defRPr/>
            </a:pPr>
            <a:r>
              <a:rPr lang="sr-Latn-RS" dirty="0" smtClean="0"/>
              <a:t>Važni koncepti i termini</a:t>
            </a:r>
            <a:endParaRPr lang="en-US" dirty="0" smtClean="0"/>
          </a:p>
        </p:txBody>
      </p:sp>
      <p:sp>
        <p:nvSpPr>
          <p:cNvPr id="91141" name="Rectangle 4"/>
          <p:cNvSpPr>
            <a:spLocks noGrp="1" noChangeArrowheads="1"/>
          </p:cNvSpPr>
          <p:nvPr>
            <p:ph type="body" idx="1"/>
          </p:nvPr>
        </p:nvSpPr>
        <p:spPr>
          <a:xfrm>
            <a:off x="228600" y="1447800"/>
            <a:ext cx="4343400" cy="5080000"/>
          </a:xfrm>
        </p:spPr>
        <p:txBody>
          <a:bodyPr rIns="130174">
            <a:normAutofit lnSpcReduction="10000"/>
          </a:bodyPr>
          <a:lstStyle/>
          <a:p>
            <a:pPr marL="723900" lvl="1" eaLnBrk="1" hangingPunct="1">
              <a:lnSpc>
                <a:spcPct val="90000"/>
              </a:lnSpc>
            </a:pPr>
            <a:r>
              <a:rPr lang="sr-Latn-RS" sz="1800" dirty="0" smtClean="0"/>
              <a:t>A</a:t>
            </a:r>
            <a:r>
              <a:rPr lang="en-US" sz="1800" dirty="0" err="1" smtClean="0"/>
              <a:t>tribut</a:t>
            </a:r>
            <a:endParaRPr lang="sr-Latn-RS" sz="1800" dirty="0" smtClean="0"/>
          </a:p>
          <a:p>
            <a:pPr marL="723900" lvl="1">
              <a:lnSpc>
                <a:spcPct val="90000"/>
              </a:lnSpc>
            </a:pPr>
            <a:r>
              <a:rPr lang="sr-Latn-RS" sz="1800" dirty="0">
                <a:sym typeface="Arial" charset="0"/>
              </a:rPr>
              <a:t>Baza znanja</a:t>
            </a:r>
            <a:endParaRPr lang="en-US" sz="1800" dirty="0">
              <a:sym typeface="Arial" charset="0"/>
            </a:endParaRPr>
          </a:p>
          <a:p>
            <a:pPr marL="723900" lvl="1">
              <a:lnSpc>
                <a:spcPct val="90000"/>
              </a:lnSpc>
            </a:pPr>
            <a:r>
              <a:rPr lang="sr-Latn-RS" sz="1800" dirty="0" smtClean="0"/>
              <a:t>Epistemologija </a:t>
            </a:r>
            <a:endParaRPr lang="en-US" sz="1800" dirty="0"/>
          </a:p>
          <a:p>
            <a:pPr marL="723900" lvl="1">
              <a:lnSpc>
                <a:spcPct val="90000"/>
              </a:lnSpc>
            </a:pPr>
            <a:r>
              <a:rPr lang="sr-Latn-RS" sz="1800" dirty="0"/>
              <a:t>Ekspertski </a:t>
            </a:r>
            <a:r>
              <a:rPr lang="sr-Latn-RS" sz="1800" dirty="0" smtClean="0"/>
              <a:t>sistem</a:t>
            </a:r>
          </a:p>
          <a:p>
            <a:pPr marL="723900" lvl="1">
              <a:lnSpc>
                <a:spcPct val="90000"/>
              </a:lnSpc>
            </a:pPr>
            <a:r>
              <a:rPr lang="en-US" sz="1800" dirty="0"/>
              <a:t>facet</a:t>
            </a:r>
          </a:p>
          <a:p>
            <a:pPr marL="723900" lvl="1">
              <a:lnSpc>
                <a:spcPct val="90000"/>
              </a:lnSpc>
            </a:pPr>
            <a:r>
              <a:rPr lang="sr-Latn-RS" sz="1800" dirty="0" smtClean="0"/>
              <a:t>Frejm</a:t>
            </a:r>
          </a:p>
          <a:p>
            <a:pPr marL="723900" lvl="1">
              <a:lnSpc>
                <a:spcPct val="90000"/>
              </a:lnSpc>
            </a:pPr>
            <a:r>
              <a:rPr lang="sr-Latn-RS" sz="1800" dirty="0"/>
              <a:t>Graf </a:t>
            </a:r>
            <a:endParaRPr lang="en-US" sz="1800" dirty="0"/>
          </a:p>
          <a:p>
            <a:pPr marL="723900" lvl="1">
              <a:lnSpc>
                <a:spcPct val="90000"/>
              </a:lnSpc>
            </a:pPr>
            <a:r>
              <a:rPr lang="sr-Latn-RS" sz="1800" dirty="0"/>
              <a:t>Informacija </a:t>
            </a:r>
            <a:endParaRPr lang="en-US" sz="1800" dirty="0"/>
          </a:p>
          <a:p>
            <a:pPr marL="723900" lvl="1">
              <a:lnSpc>
                <a:spcPct val="90000"/>
              </a:lnSpc>
            </a:pPr>
            <a:r>
              <a:rPr lang="sr-Latn-RS" sz="1800" dirty="0" smtClean="0"/>
              <a:t>Izvođenje</a:t>
            </a:r>
            <a:endParaRPr lang="en-US" sz="1800" dirty="0"/>
          </a:p>
          <a:p>
            <a:pPr marL="723900" lvl="1">
              <a:lnSpc>
                <a:spcPct val="90000"/>
              </a:lnSpc>
            </a:pPr>
            <a:r>
              <a:rPr lang="en-US" sz="1800" dirty="0"/>
              <a:t>If-Then </a:t>
            </a:r>
            <a:r>
              <a:rPr lang="sr-Latn-RS" sz="1800" dirty="0"/>
              <a:t>pravila</a:t>
            </a:r>
            <a:endParaRPr lang="en-US" sz="1800" dirty="0"/>
          </a:p>
          <a:p>
            <a:pPr marL="723900" lvl="1" eaLnBrk="1" hangingPunct="1">
              <a:lnSpc>
                <a:spcPct val="90000"/>
              </a:lnSpc>
            </a:pPr>
            <a:r>
              <a:rPr lang="sr-Latn-RS" sz="1800" dirty="0" smtClean="0"/>
              <a:t>Koncept</a:t>
            </a:r>
          </a:p>
          <a:p>
            <a:pPr marL="723900" lvl="1">
              <a:lnSpc>
                <a:spcPct val="90000"/>
              </a:lnSpc>
              <a:buSzPct val="75000"/>
            </a:pPr>
            <a:r>
              <a:rPr lang="sr-Latn-RS" sz="1800" dirty="0">
                <a:sym typeface="Arial" charset="0"/>
              </a:rPr>
              <a:t>Link</a:t>
            </a:r>
            <a:endParaRPr lang="en-US" sz="1800" dirty="0">
              <a:sym typeface="Arial" charset="0"/>
            </a:endParaRPr>
          </a:p>
          <a:p>
            <a:pPr marL="723900" lvl="1">
              <a:lnSpc>
                <a:spcPct val="90000"/>
              </a:lnSpc>
              <a:buSzPct val="75000"/>
            </a:pPr>
            <a:r>
              <a:rPr lang="sr-Latn-RS" sz="1800" dirty="0" smtClean="0">
                <a:sym typeface="Arial" charset="0"/>
              </a:rPr>
              <a:t>Logika</a:t>
            </a:r>
          </a:p>
          <a:p>
            <a:pPr marL="723900" lvl="1">
              <a:lnSpc>
                <a:spcPct val="90000"/>
              </a:lnSpc>
              <a:buSzPct val="75000"/>
            </a:pPr>
            <a:r>
              <a:rPr lang="sr-Latn-RS" sz="1800" dirty="0"/>
              <a:t>Ljuska ekspertskog sistema</a:t>
            </a:r>
            <a:endParaRPr lang="en-US" sz="1800" dirty="0"/>
          </a:p>
          <a:p>
            <a:pPr marL="723900" lvl="1">
              <a:lnSpc>
                <a:spcPct val="90000"/>
              </a:lnSpc>
            </a:pPr>
            <a:r>
              <a:rPr lang="sr-Latn-RS" sz="1800" dirty="0" smtClean="0"/>
              <a:t>Mehanizam </a:t>
            </a:r>
            <a:r>
              <a:rPr lang="sr-Latn-RS" sz="1800" dirty="0"/>
              <a:t>zaključivanja</a:t>
            </a:r>
            <a:endParaRPr lang="en-US" sz="1800" dirty="0"/>
          </a:p>
          <a:p>
            <a:pPr marL="723900" lvl="1">
              <a:lnSpc>
                <a:spcPct val="90000"/>
              </a:lnSpc>
            </a:pPr>
            <a:r>
              <a:rPr lang="sr-Latn-RS" sz="1800" dirty="0" smtClean="0">
                <a:sym typeface="Arial" charset="0"/>
              </a:rPr>
              <a:t>Meta-znanje</a:t>
            </a:r>
          </a:p>
          <a:p>
            <a:pPr marL="723900" lvl="1">
              <a:lnSpc>
                <a:spcPct val="90000"/>
              </a:lnSpc>
            </a:pPr>
            <a:r>
              <a:rPr lang="sr-Latn-RS" sz="1800" dirty="0"/>
              <a:t>Nasleđivanje </a:t>
            </a:r>
            <a:endParaRPr lang="sr-Latn-RS" sz="1800" dirty="0" smtClean="0"/>
          </a:p>
          <a:p>
            <a:pPr marL="723900" lvl="1">
              <a:lnSpc>
                <a:spcPct val="90000"/>
              </a:lnSpc>
            </a:pPr>
            <a:r>
              <a:rPr lang="sr-Latn-RS" sz="1800" dirty="0">
                <a:sym typeface="Arial" charset="0"/>
              </a:rPr>
              <a:t>Objekat </a:t>
            </a:r>
            <a:endParaRPr lang="sr-Latn-RS" sz="1800" dirty="0" smtClean="0">
              <a:sym typeface="Arial" charset="0"/>
            </a:endParaRPr>
          </a:p>
          <a:p>
            <a:pPr marL="438150" lvl="1" indent="0">
              <a:lnSpc>
                <a:spcPct val="90000"/>
              </a:lnSpc>
              <a:buNone/>
            </a:pPr>
            <a:endParaRPr lang="en-US" sz="1800" dirty="0">
              <a:sym typeface="Arial" charset="0"/>
            </a:endParaRPr>
          </a:p>
        </p:txBody>
      </p:sp>
      <p:sp>
        <p:nvSpPr>
          <p:cNvPr id="91142" name="Rectangle 5"/>
          <p:cNvSpPr>
            <a:spLocks/>
          </p:cNvSpPr>
          <p:nvPr/>
        </p:nvSpPr>
        <p:spPr bwMode="auto">
          <a:xfrm>
            <a:off x="4724400" y="1447800"/>
            <a:ext cx="41148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6" bIns="0"/>
          <a:lstStyle/>
          <a:p>
            <a:pPr marL="723900" lvl="1" indent="-285750">
              <a:lnSpc>
                <a:spcPct val="90000"/>
              </a:lnSpc>
              <a:spcBef>
                <a:spcPct val="20000"/>
              </a:spcBef>
              <a:buSzPct val="75000"/>
              <a:buFont typeface="Arial" pitchFamily="34" charset="0"/>
              <a:buChar char="–"/>
            </a:pPr>
            <a:r>
              <a:rPr lang="sr-Latn-RS" dirty="0" smtClean="0"/>
              <a:t>Ontologija</a:t>
            </a:r>
          </a:p>
          <a:p>
            <a:pPr marL="723900" lvl="1" indent="-285750">
              <a:lnSpc>
                <a:spcPct val="90000"/>
              </a:lnSpc>
              <a:spcBef>
                <a:spcPct val="20000"/>
              </a:spcBef>
              <a:buSzPct val="75000"/>
              <a:buFont typeface="Arial" pitchFamily="34" charset="0"/>
              <a:buChar char="–"/>
            </a:pPr>
            <a:r>
              <a:rPr lang="sr-Latn-RS" dirty="0" smtClean="0"/>
              <a:t>Podatak</a:t>
            </a:r>
          </a:p>
          <a:p>
            <a:pPr marL="723900" lvl="1" indent="-285750">
              <a:lnSpc>
                <a:spcPct val="90000"/>
              </a:lnSpc>
              <a:spcBef>
                <a:spcPct val="20000"/>
              </a:spcBef>
              <a:buSzPct val="75000"/>
              <a:buFont typeface="Arial" pitchFamily="34" charset="0"/>
              <a:buChar char="–"/>
            </a:pPr>
            <a:r>
              <a:rPr lang="sr-Latn-RS" dirty="0">
                <a:sym typeface="Arial" charset="0"/>
              </a:rPr>
              <a:t>Pravilo </a:t>
            </a:r>
            <a:endParaRPr lang="en-US" dirty="0">
              <a:sym typeface="Arial" charset="0"/>
            </a:endParaRPr>
          </a:p>
          <a:p>
            <a:pPr marL="723900" lvl="1" indent="-285750">
              <a:lnSpc>
                <a:spcPct val="90000"/>
              </a:lnSpc>
              <a:spcBef>
                <a:spcPct val="20000"/>
              </a:spcBef>
              <a:buSzPct val="75000"/>
              <a:buFont typeface="Arial" pitchFamily="34" charset="0"/>
              <a:buChar char="–"/>
            </a:pPr>
            <a:r>
              <a:rPr lang="sr-Latn-RS" dirty="0" smtClean="0">
                <a:sym typeface="Arial" charset="0"/>
              </a:rPr>
              <a:t>Produkciona pravila</a:t>
            </a:r>
          </a:p>
          <a:p>
            <a:pPr marL="723900" lvl="1" indent="-285750">
              <a:lnSpc>
                <a:spcPct val="90000"/>
              </a:lnSpc>
              <a:spcBef>
                <a:spcPct val="20000"/>
              </a:spcBef>
              <a:buSzPct val="75000"/>
              <a:buFont typeface="Arial" pitchFamily="34" charset="0"/>
              <a:buChar char="–"/>
            </a:pPr>
            <a:r>
              <a:rPr lang="sr-Latn-RS" dirty="0">
                <a:sym typeface="Arial" charset="0"/>
              </a:rPr>
              <a:t>Rasuđivanje</a:t>
            </a:r>
            <a:endParaRPr lang="en-US" dirty="0">
              <a:sym typeface="Arial" charset="0"/>
            </a:endParaRPr>
          </a:p>
          <a:p>
            <a:pPr marL="723900" lvl="1" indent="-285750">
              <a:lnSpc>
                <a:spcPct val="90000"/>
              </a:lnSpc>
              <a:spcBef>
                <a:spcPct val="20000"/>
              </a:spcBef>
              <a:buSzPct val="75000"/>
              <a:buFont typeface="Arial" pitchFamily="34" charset="0"/>
              <a:buChar char="–"/>
            </a:pPr>
            <a:r>
              <a:rPr lang="sr-Latn-RS" dirty="0" smtClean="0">
                <a:sym typeface="Arial" charset="0"/>
              </a:rPr>
              <a:t>Relacija </a:t>
            </a:r>
            <a:endParaRPr lang="en-US" dirty="0">
              <a:sym typeface="Arial" charset="0"/>
            </a:endParaRPr>
          </a:p>
          <a:p>
            <a:pPr marL="723900" lvl="1" indent="-285750">
              <a:lnSpc>
                <a:spcPct val="90000"/>
              </a:lnSpc>
              <a:spcBef>
                <a:spcPct val="20000"/>
              </a:spcBef>
              <a:buSzPct val="75000"/>
              <a:buFont typeface="Arial" pitchFamily="34" charset="0"/>
              <a:buChar char="–"/>
            </a:pPr>
            <a:r>
              <a:rPr lang="sr-Latn-RS" dirty="0">
                <a:sym typeface="Arial" charset="0"/>
              </a:rPr>
              <a:t>Reprezentacija </a:t>
            </a:r>
            <a:r>
              <a:rPr lang="sr-Latn-RS" dirty="0" smtClean="0">
                <a:sym typeface="Arial" charset="0"/>
              </a:rPr>
              <a:t>znanja</a:t>
            </a:r>
          </a:p>
          <a:p>
            <a:pPr marL="723900" lvl="1" indent="-285750">
              <a:lnSpc>
                <a:spcPct val="90000"/>
              </a:lnSpc>
              <a:spcBef>
                <a:spcPct val="20000"/>
              </a:spcBef>
              <a:buSzPct val="75000"/>
              <a:buFont typeface="Arial" pitchFamily="34" charset="0"/>
              <a:buChar char="–"/>
            </a:pPr>
            <a:r>
              <a:rPr lang="sr-Latn-RS" dirty="0">
                <a:sym typeface="Arial" charset="0"/>
              </a:rPr>
              <a:t>Semantička mreža</a:t>
            </a:r>
            <a:endParaRPr lang="en-US" dirty="0">
              <a:sym typeface="Arial" charset="0"/>
            </a:endParaRPr>
          </a:p>
          <a:p>
            <a:pPr marL="723900" lvl="1" indent="-285750">
              <a:lnSpc>
                <a:spcPct val="90000"/>
              </a:lnSpc>
              <a:spcBef>
                <a:spcPct val="20000"/>
              </a:spcBef>
              <a:buSzPct val="75000"/>
              <a:buFont typeface="Arial" pitchFamily="34" charset="0"/>
              <a:buChar char="–"/>
            </a:pPr>
            <a:r>
              <a:rPr lang="sr-Latn-RS" dirty="0" smtClean="0">
                <a:sym typeface="Arial" charset="0"/>
              </a:rPr>
              <a:t>Sistem baziran na znanju (SBZ)</a:t>
            </a:r>
          </a:p>
          <a:p>
            <a:pPr marL="723900" lvl="1" indent="-285750">
              <a:lnSpc>
                <a:spcPct val="90000"/>
              </a:lnSpc>
              <a:spcBef>
                <a:spcPct val="20000"/>
              </a:spcBef>
              <a:buSzPct val="75000"/>
              <a:buFont typeface="Arial" pitchFamily="34" charset="0"/>
              <a:buChar char="–"/>
            </a:pPr>
            <a:r>
              <a:rPr lang="sr-Latn-RS" dirty="0">
                <a:sym typeface="Arial" charset="0"/>
              </a:rPr>
              <a:t>Slot</a:t>
            </a:r>
          </a:p>
          <a:p>
            <a:pPr marL="723900" lvl="1" indent="-285750">
              <a:lnSpc>
                <a:spcPct val="90000"/>
              </a:lnSpc>
              <a:spcBef>
                <a:spcPct val="20000"/>
              </a:spcBef>
              <a:buSzPct val="75000"/>
              <a:buFont typeface="Arial" pitchFamily="34" charset="0"/>
              <a:buChar char="–"/>
            </a:pPr>
            <a:r>
              <a:rPr lang="sr-Latn-RS" dirty="0" smtClean="0">
                <a:sym typeface="Arial" charset="0"/>
              </a:rPr>
              <a:t>Skript</a:t>
            </a:r>
          </a:p>
          <a:p>
            <a:pPr marL="723900" lvl="1" indent="-285750">
              <a:lnSpc>
                <a:spcPct val="90000"/>
              </a:lnSpc>
              <a:spcBef>
                <a:spcPct val="20000"/>
              </a:spcBef>
              <a:buSzPct val="75000"/>
              <a:buFont typeface="Arial" pitchFamily="34" charset="0"/>
              <a:buChar char="–"/>
            </a:pPr>
            <a:r>
              <a:rPr lang="sr-Latn-RS" dirty="0" smtClean="0">
                <a:sym typeface="Arial" charset="0"/>
              </a:rPr>
              <a:t>Šum</a:t>
            </a:r>
            <a:endParaRPr lang="en-US" dirty="0">
              <a:sym typeface="Arial" charset="0"/>
            </a:endParaRPr>
          </a:p>
          <a:p>
            <a:pPr marL="723900" lvl="1" indent="-285750">
              <a:lnSpc>
                <a:spcPct val="90000"/>
              </a:lnSpc>
              <a:spcBef>
                <a:spcPct val="20000"/>
              </a:spcBef>
              <a:buSzPct val="75000"/>
              <a:buFont typeface="Arial" pitchFamily="34" charset="0"/>
              <a:buChar char="–"/>
            </a:pPr>
            <a:r>
              <a:rPr lang="sr-Latn-RS" dirty="0" smtClean="0">
                <a:sym typeface="Arial" charset="0"/>
              </a:rPr>
              <a:t>Šema</a:t>
            </a:r>
          </a:p>
          <a:p>
            <a:pPr marL="723900" lvl="1" indent="-285750">
              <a:lnSpc>
                <a:spcPct val="90000"/>
              </a:lnSpc>
              <a:spcBef>
                <a:spcPct val="20000"/>
              </a:spcBef>
              <a:buSzPct val="75000"/>
              <a:buFont typeface="Arial" pitchFamily="34" charset="0"/>
              <a:buChar char="–"/>
            </a:pPr>
            <a:r>
              <a:rPr lang="sr-Latn-RS" dirty="0">
                <a:sym typeface="Arial" charset="0"/>
              </a:rPr>
              <a:t>Čvor </a:t>
            </a:r>
            <a:endParaRPr lang="en-US" dirty="0">
              <a:sym typeface="Arial" charset="0"/>
            </a:endParaRPr>
          </a:p>
          <a:p>
            <a:pPr marL="723900" lvl="1" indent="-285750">
              <a:lnSpc>
                <a:spcPct val="90000"/>
              </a:lnSpc>
              <a:spcBef>
                <a:spcPct val="20000"/>
              </a:spcBef>
              <a:buSzPct val="75000"/>
              <a:buFont typeface="Arial" pitchFamily="34" charset="0"/>
              <a:buChar char="–"/>
            </a:pPr>
            <a:r>
              <a:rPr lang="sr-Latn-RS" dirty="0" smtClean="0"/>
              <a:t>Zaključivanje</a:t>
            </a:r>
            <a:endParaRPr lang="en-US" dirty="0"/>
          </a:p>
          <a:p>
            <a:pPr marL="723900" lvl="1" indent="-285750">
              <a:lnSpc>
                <a:spcPct val="90000"/>
              </a:lnSpc>
              <a:spcBef>
                <a:spcPct val="20000"/>
              </a:spcBef>
              <a:buSzPct val="75000"/>
              <a:buFont typeface="Arial" pitchFamily="34" charset="0"/>
              <a:buChar char="–"/>
            </a:pPr>
            <a:r>
              <a:rPr lang="sr-Latn-RS" dirty="0" smtClean="0"/>
              <a:t>Zdravorazumsko znanje</a:t>
            </a:r>
          </a:p>
          <a:p>
            <a:pPr marL="723900" lvl="1" indent="-285750">
              <a:lnSpc>
                <a:spcPct val="90000"/>
              </a:lnSpc>
              <a:spcBef>
                <a:spcPct val="20000"/>
              </a:spcBef>
              <a:buSzPct val="75000"/>
              <a:buFont typeface="Arial" pitchFamily="34" charset="0"/>
              <a:buChar char="–"/>
            </a:pPr>
            <a:r>
              <a:rPr lang="sr-Latn-RS" dirty="0"/>
              <a:t>Znanje </a:t>
            </a:r>
            <a:endParaRPr lang="en-US" dirty="0"/>
          </a:p>
          <a:p>
            <a:pPr marL="723900" lvl="1" indent="-285750">
              <a:lnSpc>
                <a:spcPct val="90000"/>
              </a:lnSpc>
              <a:spcBef>
                <a:spcPct val="20000"/>
              </a:spcBef>
              <a:buSzPct val="75000"/>
              <a:buFont typeface="Arial" pitchFamily="34" charset="0"/>
              <a:buChar char="–"/>
            </a:pPr>
            <a:endParaRPr lang="en-US" dirty="0"/>
          </a:p>
          <a:p>
            <a:pPr marL="723900" lvl="1" indent="-285750">
              <a:lnSpc>
                <a:spcPct val="90000"/>
              </a:lnSpc>
              <a:spcBef>
                <a:spcPct val="20000"/>
              </a:spcBef>
              <a:buSzPct val="75000"/>
              <a:buFont typeface="Arial" pitchFamily="34" charset="0"/>
              <a:buChar char="–"/>
            </a:pPr>
            <a:endParaRPr lang="en-US" dirty="0">
              <a:sym typeface="Arial" charset="0"/>
            </a:endParaRPr>
          </a:p>
        </p:txBody>
      </p:sp>
    </p:spTree>
    <p:extLst>
      <p:ext uri="{BB962C8B-B14F-4D97-AF65-F5344CB8AC3E}">
        <p14:creationId xmlns:p14="http://schemas.microsoft.com/office/powerpoint/2010/main" val="1752685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p:cNvSpPr>
          <p:nvPr/>
        </p:nvSpPr>
        <p:spPr bwMode="auto">
          <a:xfrm>
            <a:off x="6021388" y="6553200"/>
            <a:ext cx="29845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6" bIns="0"/>
          <a:lstStyle/>
          <a:p>
            <a:pPr marL="38100" algn="r"/>
            <a:r>
              <a:rPr lang="en-US" sz="1400" b="1">
                <a:solidFill>
                  <a:schemeClr val="tx1"/>
                </a:solidFill>
                <a:latin typeface="Arial" charset="0"/>
                <a:cs typeface="Arial" charset="0"/>
                <a:sym typeface="Arial" charset="0"/>
              </a:rPr>
              <a:t>Knowledge Representation  </a:t>
            </a:r>
          </a:p>
        </p:txBody>
      </p:sp>
      <p:sp>
        <p:nvSpPr>
          <p:cNvPr id="2" name="Rectangle 3"/>
          <p:cNvSpPr>
            <a:spLocks noGrp="1" noChangeArrowheads="1"/>
          </p:cNvSpPr>
          <p:nvPr>
            <p:ph type="title"/>
          </p:nvPr>
        </p:nvSpPr>
        <p:spPr/>
        <p:txBody>
          <a:bodyPr rIns="130174">
            <a:normAutofit/>
          </a:bodyPr>
          <a:lstStyle/>
          <a:p>
            <a:pPr indent="0" eaLnBrk="1" hangingPunct="1">
              <a:defRPr/>
            </a:pPr>
            <a:r>
              <a:rPr lang="sr-Latn-RS" dirty="0" smtClean="0"/>
              <a:t>Sažetak</a:t>
            </a:r>
            <a:endParaRPr lang="en-US" dirty="0" smtClean="0"/>
          </a:p>
        </p:txBody>
      </p:sp>
      <p:sp>
        <p:nvSpPr>
          <p:cNvPr id="92165" name="Rectangle 4"/>
          <p:cNvSpPr>
            <a:spLocks noGrp="1" noChangeArrowheads="1"/>
          </p:cNvSpPr>
          <p:nvPr>
            <p:ph type="body" idx="1"/>
          </p:nvPr>
        </p:nvSpPr>
        <p:spPr/>
        <p:txBody>
          <a:bodyPr rIns="130174">
            <a:normAutofit fontScale="92500" lnSpcReduction="10000"/>
          </a:bodyPr>
          <a:lstStyle/>
          <a:p>
            <a:pPr eaLnBrk="1" hangingPunct="1"/>
            <a:r>
              <a:rPr lang="sr-Latn-RS" dirty="0" smtClean="0"/>
              <a:t>Predstavljanje znanja je (a kako i ne bi bilo?) veoma važno sa SBZ</a:t>
            </a:r>
            <a:endParaRPr lang="en-US" dirty="0" smtClean="0"/>
          </a:p>
          <a:p>
            <a:pPr eaLnBrk="1" hangingPunct="1"/>
            <a:r>
              <a:rPr lang="sr-Latn-RS" dirty="0" smtClean="0"/>
              <a:t>Popularne reprezentacione šeme su</a:t>
            </a:r>
            <a:endParaRPr lang="en-US" dirty="0" smtClean="0"/>
          </a:p>
          <a:p>
            <a:pPr marL="723900" lvl="1" eaLnBrk="1" hangingPunct="1"/>
            <a:r>
              <a:rPr lang="sr-Latn-RS" dirty="0" smtClean="0"/>
              <a:t>pravila</a:t>
            </a:r>
            <a:r>
              <a:rPr lang="en-US" dirty="0" smtClean="0"/>
              <a:t>, </a:t>
            </a:r>
            <a:r>
              <a:rPr lang="sr-Latn-RS" dirty="0" smtClean="0"/>
              <a:t>sementičke mreže</a:t>
            </a:r>
            <a:r>
              <a:rPr lang="en-US" dirty="0" smtClean="0"/>
              <a:t>, </a:t>
            </a:r>
            <a:r>
              <a:rPr lang="sr-Latn-RS" dirty="0" smtClean="0"/>
              <a:t>šeme</a:t>
            </a:r>
            <a:r>
              <a:rPr lang="en-US" dirty="0" smtClean="0"/>
              <a:t> (</a:t>
            </a:r>
            <a:r>
              <a:rPr lang="sr-Latn-RS" dirty="0" smtClean="0"/>
              <a:t>frejmovi</a:t>
            </a:r>
            <a:r>
              <a:rPr lang="en-US" dirty="0" smtClean="0"/>
              <a:t>, </a:t>
            </a:r>
            <a:r>
              <a:rPr lang="sr-Latn-RS" dirty="0" smtClean="0"/>
              <a:t>skriptovi</a:t>
            </a:r>
            <a:r>
              <a:rPr lang="en-US" dirty="0" smtClean="0"/>
              <a:t>), l</a:t>
            </a:r>
            <a:r>
              <a:rPr lang="sr-Latn-RS" dirty="0" smtClean="0"/>
              <a:t>ogika</a:t>
            </a:r>
            <a:endParaRPr lang="en-US" dirty="0" smtClean="0"/>
          </a:p>
          <a:p>
            <a:pPr eaLnBrk="1" hangingPunct="1"/>
            <a:r>
              <a:rPr lang="sr-Latn-RS" dirty="0" smtClean="0"/>
              <a:t>Reprezentacione šeme treba da budu podržane odgovarajućim metodama zaključivanja da bi se omogućilo rasuđivanje</a:t>
            </a:r>
            <a:endParaRPr lang="en-US" dirty="0" smtClean="0"/>
          </a:p>
          <a:p>
            <a:pPr eaLnBrk="1" hangingPunct="1"/>
            <a:r>
              <a:rPr lang="sr-Latn-RS" dirty="0" smtClean="0"/>
              <a:t>Mora se naći ravnoteža između</a:t>
            </a:r>
            <a:endParaRPr lang="en-US" dirty="0" smtClean="0"/>
          </a:p>
          <a:p>
            <a:pPr marL="723900" lvl="1" eaLnBrk="1" hangingPunct="1"/>
            <a:r>
              <a:rPr lang="sr-Latn-RS" dirty="0" smtClean="0"/>
              <a:t>izražajnosti</a:t>
            </a:r>
            <a:r>
              <a:rPr lang="en-US" dirty="0" smtClean="0"/>
              <a:t>, </a:t>
            </a:r>
            <a:r>
              <a:rPr lang="sr-Latn-RS" dirty="0" smtClean="0"/>
              <a:t>računske efikasnosti</a:t>
            </a:r>
            <a:r>
              <a:rPr lang="en-US" dirty="0" smtClean="0"/>
              <a:t>, </a:t>
            </a:r>
            <a:r>
              <a:rPr lang="sr-Latn-RS" dirty="0" smtClean="0"/>
              <a:t>razumljivosti</a:t>
            </a:r>
            <a:endParaRPr lang="en-US" dirty="0" smtClean="0"/>
          </a:p>
        </p:txBody>
      </p:sp>
    </p:spTree>
    <p:extLst>
      <p:ext uri="{BB962C8B-B14F-4D97-AF65-F5344CB8AC3E}">
        <p14:creationId xmlns:p14="http://schemas.microsoft.com/office/powerpoint/2010/main" val="2437724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eaLnBrk="1" hangingPunct="1"/>
            <a:r>
              <a:rPr lang="sr-Latn-RS" dirty="0"/>
              <a:t>Z</a:t>
            </a:r>
            <a:r>
              <a:rPr lang="en-US" dirty="0" err="1" smtClean="0"/>
              <a:t>aklju</a:t>
            </a:r>
            <a:r>
              <a:rPr lang="sr-Latn-RS" dirty="0" smtClean="0"/>
              <a:t>č</a:t>
            </a:r>
            <a:r>
              <a:rPr lang="en-US" dirty="0" err="1" smtClean="0"/>
              <a:t>ivanje</a:t>
            </a:r>
            <a:r>
              <a:rPr lang="en-US" dirty="0" smtClean="0"/>
              <a:t> </a:t>
            </a:r>
            <a:r>
              <a:rPr lang="en-US" dirty="0" err="1" smtClean="0"/>
              <a:t>sa</a:t>
            </a:r>
            <a:r>
              <a:rPr lang="en-US" dirty="0" smtClean="0"/>
              <a:t> </a:t>
            </a:r>
            <a:r>
              <a:rPr lang="en-US" dirty="0" err="1" smtClean="0"/>
              <a:t>produkcionim</a:t>
            </a:r>
            <a:r>
              <a:rPr lang="en-US" dirty="0" smtClean="0"/>
              <a:t> </a:t>
            </a:r>
            <a:r>
              <a:rPr lang="en-US" dirty="0" err="1" smtClean="0"/>
              <a:t>pravilima</a:t>
            </a:r>
            <a:endParaRPr lang="el-GR" dirty="0" smtClean="0"/>
          </a:p>
        </p:txBody>
      </p:sp>
      <p:sp>
        <p:nvSpPr>
          <p:cNvPr id="3075" name="Rectangle 3"/>
          <p:cNvSpPr>
            <a:spLocks noGrp="1" noChangeArrowheads="1"/>
          </p:cNvSpPr>
          <p:nvPr>
            <p:ph type="body" idx="1"/>
          </p:nvPr>
        </p:nvSpPr>
        <p:spPr>
          <a:xfrm>
            <a:off x="984739" y="1827214"/>
            <a:ext cx="7699131" cy="4306887"/>
          </a:xfrm>
        </p:spPr>
        <p:txBody>
          <a:bodyPr>
            <a:normAutofit/>
          </a:bodyPr>
          <a:lstStyle/>
          <a:p>
            <a:pPr eaLnBrk="1" hangingPunct="1"/>
            <a:r>
              <a:rPr lang="sr-Latn-RS" dirty="0" smtClean="0"/>
              <a:t>Način korišćenja baze znanja određen je modulom za zaključivanje</a:t>
            </a:r>
            <a:endParaRPr lang="en-US" dirty="0" smtClean="0"/>
          </a:p>
          <a:p>
            <a:pPr lvl="1" eaLnBrk="1" hangingPunct="1"/>
            <a:r>
              <a:rPr lang="sr-Latn-RS" dirty="0" smtClean="0"/>
              <a:t>Osnovni princip produkcionih sistema je da bi </a:t>
            </a:r>
            <a:r>
              <a:rPr lang="sr-Latn-RS" b="1" dirty="0" smtClean="0"/>
              <a:t>svako pravilo trebalo da bude nezavisan deo znanja</a:t>
            </a:r>
            <a:r>
              <a:rPr lang="sr-Latn-RS" dirty="0" smtClean="0"/>
              <a:t> i da </a:t>
            </a:r>
            <a:r>
              <a:rPr lang="sr-Latn-RS" b="1" dirty="0" smtClean="0"/>
              <a:t>ne mora da bude svesno drugih pravila</a:t>
            </a:r>
            <a:endParaRPr lang="en-US" b="1" dirty="0" smtClean="0"/>
          </a:p>
          <a:p>
            <a:pPr lvl="1" eaLnBrk="1" hangingPunct="1"/>
            <a:r>
              <a:rPr lang="sr-Latn-RS" dirty="0" smtClean="0"/>
              <a:t>U tom slučaju modul za zaključivanje može jednostavno da aktivira pravilo svaki put kada su premise pravila zadovoljene</a:t>
            </a:r>
            <a:r>
              <a:rPr lang="el-GR" dirty="0" smtClean="0"/>
              <a:t>. </a:t>
            </a:r>
          </a:p>
        </p:txBody>
      </p:sp>
    </p:spTree>
    <p:extLst>
      <p:ext uri="{BB962C8B-B14F-4D97-AF65-F5344CB8AC3E}">
        <p14:creationId xmlns:p14="http://schemas.microsoft.com/office/powerpoint/2010/main" val="3944901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sr-Latn-RS" dirty="0"/>
              <a:t>Z</a:t>
            </a:r>
            <a:r>
              <a:rPr lang="en-US" dirty="0" err="1"/>
              <a:t>aklju</a:t>
            </a:r>
            <a:r>
              <a:rPr lang="sr-Latn-RS" dirty="0"/>
              <a:t>č</a:t>
            </a:r>
            <a:r>
              <a:rPr lang="en-US" dirty="0" err="1"/>
              <a:t>ivanje</a:t>
            </a:r>
            <a:r>
              <a:rPr lang="en-US" dirty="0"/>
              <a:t> </a:t>
            </a:r>
            <a:r>
              <a:rPr lang="en-US" dirty="0" err="1"/>
              <a:t>sa</a:t>
            </a:r>
            <a:r>
              <a:rPr lang="en-US" dirty="0"/>
              <a:t> </a:t>
            </a:r>
            <a:r>
              <a:rPr lang="en-US" dirty="0" err="1"/>
              <a:t>produkcionim</a:t>
            </a:r>
            <a:r>
              <a:rPr lang="en-US" dirty="0"/>
              <a:t> </a:t>
            </a:r>
            <a:r>
              <a:rPr lang="en-US" dirty="0" err="1"/>
              <a:t>pravilima</a:t>
            </a:r>
            <a:endParaRPr lang="el-GR" dirty="0" smtClean="0"/>
          </a:p>
        </p:txBody>
      </p:sp>
      <p:sp>
        <p:nvSpPr>
          <p:cNvPr id="4099" name="Rectangle 3"/>
          <p:cNvSpPr>
            <a:spLocks noGrp="1" noChangeArrowheads="1"/>
          </p:cNvSpPr>
          <p:nvPr>
            <p:ph type="body" idx="1"/>
          </p:nvPr>
        </p:nvSpPr>
        <p:spPr>
          <a:xfrm>
            <a:off x="914401" y="1827214"/>
            <a:ext cx="7769469" cy="4548187"/>
          </a:xfrm>
        </p:spPr>
        <p:txBody>
          <a:bodyPr>
            <a:normAutofit lnSpcReduction="10000"/>
          </a:bodyPr>
          <a:lstStyle/>
          <a:p>
            <a:pPr eaLnBrk="1" hangingPunct="1">
              <a:lnSpc>
                <a:spcPct val="90000"/>
              </a:lnSpc>
            </a:pPr>
            <a:r>
              <a:rPr lang="sr-Latn-RS" dirty="0" smtClean="0"/>
              <a:t>Može se koristiti ulančavanje unapred i ulančavanje unazad kroz pravila</a:t>
            </a:r>
            <a:endParaRPr lang="en-US" dirty="0" smtClean="0"/>
          </a:p>
          <a:p>
            <a:pPr eaLnBrk="1" hangingPunct="1">
              <a:lnSpc>
                <a:spcPct val="90000"/>
              </a:lnSpc>
            </a:pPr>
            <a:r>
              <a:rPr lang="sr-Latn-RS" dirty="0" smtClean="0"/>
              <a:t>Svaki od sistema (pristupa) ima svoje prednosti i nedostatke i, u suštini, odgovara na različite tipove pitanja</a:t>
            </a:r>
            <a:endParaRPr lang="en-US" dirty="0" smtClean="0"/>
          </a:p>
          <a:p>
            <a:pPr eaLnBrk="1" hangingPunct="1">
              <a:lnSpc>
                <a:spcPct val="90000"/>
              </a:lnSpc>
            </a:pPr>
            <a:r>
              <a:rPr lang="sr-Latn-RS" dirty="0" smtClean="0"/>
              <a:t>Primer</a:t>
            </a:r>
            <a:r>
              <a:rPr lang="el-GR" dirty="0" smtClean="0"/>
              <a:t> Mycin</a:t>
            </a:r>
            <a:r>
              <a:rPr lang="sr-Latn-RS" dirty="0"/>
              <a:t>:</a:t>
            </a:r>
            <a:r>
              <a:rPr lang="el-GR" dirty="0" smtClean="0"/>
              <a:t> </a:t>
            </a:r>
            <a:endParaRPr lang="en-US" dirty="0" smtClean="0"/>
          </a:p>
          <a:p>
            <a:pPr lvl="1" eaLnBrk="1" hangingPunct="1">
              <a:lnSpc>
                <a:spcPct val="90000"/>
              </a:lnSpc>
            </a:pPr>
            <a:r>
              <a:rPr lang="sr-Latn-RS" dirty="0" smtClean="0"/>
              <a:t>Ulančavanje unapred može da odgovori na pitanje</a:t>
            </a:r>
            <a:r>
              <a:rPr lang="el-GR" dirty="0" smtClean="0"/>
              <a:t> „</a:t>
            </a:r>
            <a:r>
              <a:rPr lang="sr-Latn-RS" dirty="0" smtClean="0"/>
              <a:t>na šta ovi simptomi ukazuju</a:t>
            </a:r>
            <a:r>
              <a:rPr lang="el-GR" dirty="0" smtClean="0"/>
              <a:t>?" </a:t>
            </a:r>
            <a:endParaRPr lang="en-US" dirty="0" smtClean="0"/>
          </a:p>
          <a:p>
            <a:pPr lvl="1" eaLnBrk="1" hangingPunct="1">
              <a:lnSpc>
                <a:spcPct val="90000"/>
              </a:lnSpc>
            </a:pPr>
            <a:r>
              <a:rPr lang="sr-Latn-RS" dirty="0" smtClean="0"/>
              <a:t>Ulančavanje unazad moglo bi da odgovori na pitanje </a:t>
            </a:r>
            <a:r>
              <a:rPr lang="el-GR" dirty="0" smtClean="0"/>
              <a:t>„</a:t>
            </a:r>
            <a:r>
              <a:rPr lang="sr-Latn-RS" dirty="0" smtClean="0"/>
              <a:t>da li ovaj pacijent boluje od amnezije</a:t>
            </a:r>
            <a:r>
              <a:rPr lang="el-GR" dirty="0" smtClean="0"/>
              <a:t>?" </a:t>
            </a:r>
          </a:p>
        </p:txBody>
      </p:sp>
    </p:spTree>
    <p:extLst>
      <p:ext uri="{BB962C8B-B14F-4D97-AF65-F5344CB8AC3E}">
        <p14:creationId xmlns:p14="http://schemas.microsoft.com/office/powerpoint/2010/main" val="4156596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sr-Latn-RS" dirty="0"/>
              <a:t>Z</a:t>
            </a:r>
            <a:r>
              <a:rPr lang="en-US" dirty="0" err="1"/>
              <a:t>aklju</a:t>
            </a:r>
            <a:r>
              <a:rPr lang="sr-Latn-RS" dirty="0"/>
              <a:t>č</a:t>
            </a:r>
            <a:r>
              <a:rPr lang="en-US" dirty="0" err="1"/>
              <a:t>ivanje</a:t>
            </a:r>
            <a:r>
              <a:rPr lang="en-US" dirty="0"/>
              <a:t> </a:t>
            </a:r>
            <a:r>
              <a:rPr lang="en-US" dirty="0" err="1"/>
              <a:t>sa</a:t>
            </a:r>
            <a:r>
              <a:rPr lang="en-US" dirty="0"/>
              <a:t> </a:t>
            </a:r>
            <a:r>
              <a:rPr lang="en-US" dirty="0" err="1"/>
              <a:t>produkcionim</a:t>
            </a:r>
            <a:r>
              <a:rPr lang="en-US" dirty="0"/>
              <a:t> </a:t>
            </a:r>
            <a:r>
              <a:rPr lang="en-US" dirty="0" err="1"/>
              <a:t>pravilima</a:t>
            </a:r>
            <a:endParaRPr lang="el-GR" dirty="0" smtClean="0"/>
          </a:p>
        </p:txBody>
      </p:sp>
      <p:sp>
        <p:nvSpPr>
          <p:cNvPr id="5123" name="Rectangle 3"/>
          <p:cNvSpPr>
            <a:spLocks noGrp="1" noChangeArrowheads="1"/>
          </p:cNvSpPr>
          <p:nvPr>
            <p:ph type="body" idx="1"/>
          </p:nvPr>
        </p:nvSpPr>
        <p:spPr>
          <a:xfrm>
            <a:off x="1370135" y="1827214"/>
            <a:ext cx="7313734" cy="4713287"/>
          </a:xfrm>
        </p:spPr>
        <p:txBody>
          <a:bodyPr>
            <a:normAutofit lnSpcReduction="10000"/>
          </a:bodyPr>
          <a:lstStyle/>
          <a:p>
            <a:pPr eaLnBrk="1" hangingPunct="1">
              <a:lnSpc>
                <a:spcPct val="90000"/>
              </a:lnSpc>
            </a:pPr>
            <a:r>
              <a:rPr lang="sr-Latn-RS" dirty="0" smtClean="0"/>
              <a:t>Postoje dva osnovna pitanja pri implementaciji sistema baziranih na pravilima</a:t>
            </a:r>
            <a:endParaRPr lang="en-US" dirty="0" smtClean="0"/>
          </a:p>
          <a:p>
            <a:pPr lvl="1" eaLnBrk="1" hangingPunct="1">
              <a:lnSpc>
                <a:spcPct val="90000"/>
              </a:lnSpc>
            </a:pPr>
            <a:r>
              <a:rPr lang="sr-Latn-RS" dirty="0" smtClean="0"/>
              <a:t>Kako se implementira </a:t>
            </a:r>
            <a:r>
              <a:rPr lang="sr-Latn-RS" b="1" dirty="0" smtClean="0"/>
              <a:t>razrešavanje konflikta </a:t>
            </a:r>
            <a:r>
              <a:rPr lang="sr-Latn-RS" dirty="0" smtClean="0"/>
              <a:t>(kada više pravila može da se aktivira)</a:t>
            </a:r>
            <a:r>
              <a:rPr lang="en-US" dirty="0" smtClean="0"/>
              <a:t>?</a:t>
            </a:r>
          </a:p>
          <a:p>
            <a:pPr lvl="2" eaLnBrk="1" hangingPunct="1">
              <a:lnSpc>
                <a:spcPct val="90000"/>
              </a:lnSpc>
            </a:pPr>
            <a:r>
              <a:rPr lang="sr-Latn-RS" dirty="0" smtClean="0"/>
              <a:t>Postoje različite strategije</a:t>
            </a:r>
            <a:endParaRPr lang="en-GB" dirty="0" smtClean="0"/>
          </a:p>
          <a:p>
            <a:pPr lvl="2" eaLnBrk="1" hangingPunct="1">
              <a:lnSpc>
                <a:spcPct val="90000"/>
              </a:lnSpc>
            </a:pPr>
            <a:r>
              <a:rPr lang="sr-Latn-RS" dirty="0" smtClean="0"/>
              <a:t>Jedna je da se pravilima dodeli prioritet</a:t>
            </a:r>
            <a:endParaRPr lang="en-US" dirty="0" smtClean="0"/>
          </a:p>
          <a:p>
            <a:pPr lvl="1" eaLnBrk="1" hangingPunct="1">
              <a:lnSpc>
                <a:spcPct val="90000"/>
              </a:lnSpc>
            </a:pPr>
            <a:r>
              <a:rPr lang="sr-Latn-RS" dirty="0" smtClean="0"/>
              <a:t>Kako se činjenice uparuju sa pravilima</a:t>
            </a:r>
            <a:r>
              <a:rPr lang="en-US" dirty="0" smtClean="0"/>
              <a:t>?</a:t>
            </a:r>
          </a:p>
          <a:p>
            <a:pPr lvl="2" eaLnBrk="1" hangingPunct="1">
              <a:lnSpc>
                <a:spcPct val="90000"/>
              </a:lnSpc>
            </a:pPr>
            <a:r>
              <a:rPr lang="sr-Latn-RS" dirty="0" smtClean="0"/>
              <a:t>Potrebno je uparivanje paterna</a:t>
            </a:r>
            <a:endParaRPr lang="en-US" dirty="0" smtClean="0"/>
          </a:p>
          <a:p>
            <a:pPr lvl="1">
              <a:lnSpc>
                <a:spcPct val="90000"/>
              </a:lnSpc>
            </a:pPr>
            <a:r>
              <a:rPr lang="sr-Latn-RS" dirty="0" smtClean="0"/>
              <a:t>Ima i puno drugih pitanja koja treba razrešiti</a:t>
            </a:r>
            <a:endParaRPr lang="el-GR" dirty="0" smtClean="0"/>
          </a:p>
        </p:txBody>
      </p:sp>
    </p:spTree>
    <p:extLst>
      <p:ext uri="{BB962C8B-B14F-4D97-AF65-F5344CB8AC3E}">
        <p14:creationId xmlns:p14="http://schemas.microsoft.com/office/powerpoint/2010/main" val="2211749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sr-Latn-RS" dirty="0" smtClean="0"/>
              <a:t>Uparivanje činjenica sa pravilima</a:t>
            </a:r>
            <a:endParaRPr lang="el-GR" dirty="0" smtClean="0"/>
          </a:p>
        </p:txBody>
      </p:sp>
      <p:sp>
        <p:nvSpPr>
          <p:cNvPr id="6147" name="Rectangle 3"/>
          <p:cNvSpPr>
            <a:spLocks noGrp="1" noChangeArrowheads="1"/>
          </p:cNvSpPr>
          <p:nvPr>
            <p:ph type="body" idx="1"/>
          </p:nvPr>
        </p:nvSpPr>
        <p:spPr/>
        <p:txBody>
          <a:bodyPr/>
          <a:lstStyle/>
          <a:p>
            <a:pPr eaLnBrk="1" hangingPunct="1"/>
            <a:r>
              <a:rPr lang="sr-Latn-RS" dirty="0" smtClean="0"/>
              <a:t>Prvo se mora definisati sintaksa za pravila i činjenice</a:t>
            </a:r>
            <a:endParaRPr lang="en-US" dirty="0" smtClean="0"/>
          </a:p>
          <a:p>
            <a:pPr eaLnBrk="1" hangingPunct="1"/>
            <a:endParaRPr lang="en-US" dirty="0" smtClean="0"/>
          </a:p>
          <a:p>
            <a:pPr eaLnBrk="1" hangingPunct="1"/>
            <a:r>
              <a:rPr lang="sr-Latn-RS" dirty="0" smtClean="0"/>
              <a:t>U nastavku ćemo prikazati uparivanje paterna za slučaj ulančavanja unapred</a:t>
            </a:r>
            <a:endParaRPr lang="el-GR" dirty="0" smtClean="0"/>
          </a:p>
        </p:txBody>
      </p:sp>
    </p:spTree>
    <p:extLst>
      <p:ext uri="{BB962C8B-B14F-4D97-AF65-F5344CB8AC3E}">
        <p14:creationId xmlns:p14="http://schemas.microsoft.com/office/powerpoint/2010/main" val="3841450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smtClean="0"/>
              <a:t>Sadržaj</a:t>
            </a:r>
            <a:endParaRPr lang="en-US" dirty="0"/>
          </a:p>
        </p:txBody>
      </p:sp>
      <p:sp>
        <p:nvSpPr>
          <p:cNvPr id="5" name="Content Placeholder 4"/>
          <p:cNvSpPr>
            <a:spLocks noGrp="1"/>
          </p:cNvSpPr>
          <p:nvPr>
            <p:ph sz="half" idx="1"/>
          </p:nvPr>
        </p:nvSpPr>
        <p:spPr/>
        <p:txBody>
          <a:bodyPr>
            <a:normAutofit lnSpcReduction="10000"/>
          </a:bodyPr>
          <a:lstStyle/>
          <a:p>
            <a:pPr>
              <a:spcBef>
                <a:spcPct val="0"/>
              </a:spcBef>
            </a:pPr>
            <a:r>
              <a:rPr lang="sr-Latn-RS" sz="2000" dirty="0" smtClean="0"/>
              <a:t>Motivacija</a:t>
            </a:r>
            <a:endParaRPr lang="en-US" sz="2000" dirty="0" smtClean="0"/>
          </a:p>
          <a:p>
            <a:pPr>
              <a:spcBef>
                <a:spcPts val="1775"/>
              </a:spcBef>
            </a:pPr>
            <a:r>
              <a:rPr lang="sr-Latn-RS" sz="2000" dirty="0" smtClean="0"/>
              <a:t>Ciljevi</a:t>
            </a:r>
            <a:endParaRPr lang="en-US" sz="2000" dirty="0" smtClean="0"/>
          </a:p>
          <a:p>
            <a:pPr>
              <a:spcBef>
                <a:spcPts val="1775"/>
              </a:spcBef>
            </a:pPr>
            <a:r>
              <a:rPr lang="sr-Latn-RS" sz="2000" dirty="0" smtClean="0"/>
              <a:t>Uvod i tema</a:t>
            </a:r>
            <a:endParaRPr lang="en-US" sz="2000" dirty="0" smtClean="0"/>
          </a:p>
          <a:p>
            <a:pPr marL="685800" lvl="1">
              <a:spcBef>
                <a:spcPts val="525"/>
              </a:spcBef>
            </a:pPr>
            <a:r>
              <a:rPr lang="sr-Latn-RS" sz="2000" dirty="0" smtClean="0"/>
              <a:t>Prikaz relevantnih koncepata</a:t>
            </a:r>
            <a:endParaRPr lang="en-US" sz="2000" dirty="0" smtClean="0"/>
          </a:p>
          <a:p>
            <a:pPr marL="685800" lvl="1">
              <a:spcBef>
                <a:spcPts val="525"/>
              </a:spcBef>
            </a:pPr>
            <a:r>
              <a:rPr lang="sr-Latn-RS" sz="2000" dirty="0" smtClean="0"/>
              <a:t>Pregled novih oblasti</a:t>
            </a:r>
            <a:endParaRPr lang="en-US" sz="2000" dirty="0" smtClean="0"/>
          </a:p>
          <a:p>
            <a:pPr marL="685800" lvl="1">
              <a:spcBef>
                <a:spcPts val="525"/>
              </a:spcBef>
            </a:pPr>
            <a:r>
              <a:rPr lang="sr-Latn-RS" sz="2000" dirty="0" smtClean="0"/>
              <a:t>terminologija</a:t>
            </a:r>
            <a:endParaRPr lang="en-US" sz="2000" dirty="0" smtClean="0"/>
          </a:p>
          <a:p>
            <a:pPr>
              <a:spcBef>
                <a:spcPts val="1775"/>
              </a:spcBef>
            </a:pPr>
            <a:r>
              <a:rPr lang="sr-Latn-RS" sz="2000" dirty="0" smtClean="0"/>
              <a:t>Znanje i njegovo značenje</a:t>
            </a:r>
            <a:endParaRPr lang="en-US" sz="2000" dirty="0" smtClean="0"/>
          </a:p>
          <a:p>
            <a:pPr marL="685800" lvl="1">
              <a:spcBef>
                <a:spcPts val="525"/>
              </a:spcBef>
            </a:pPr>
            <a:r>
              <a:rPr lang="sr-Latn-RS" sz="2000" dirty="0" smtClean="0"/>
              <a:t>Epistemologija</a:t>
            </a:r>
            <a:endParaRPr lang="en-US" sz="2000" dirty="0" smtClean="0"/>
          </a:p>
          <a:p>
            <a:pPr marL="685800" lvl="1">
              <a:spcBef>
                <a:spcPts val="525"/>
              </a:spcBef>
            </a:pPr>
            <a:r>
              <a:rPr lang="sr-Latn-RS" sz="2000" dirty="0" smtClean="0"/>
              <a:t>Tipovi znanja</a:t>
            </a:r>
            <a:endParaRPr lang="en-US" sz="2000" dirty="0" smtClean="0"/>
          </a:p>
          <a:p>
            <a:pPr marL="685800" lvl="1">
              <a:spcBef>
                <a:spcPts val="525"/>
              </a:spcBef>
            </a:pPr>
            <a:r>
              <a:rPr lang="sr-Latn-RS" sz="2000" dirty="0" smtClean="0"/>
              <a:t>Piramida znanja</a:t>
            </a:r>
            <a:endParaRPr lang="en-US" sz="2000" dirty="0" smtClean="0"/>
          </a:p>
          <a:p>
            <a:endParaRPr lang="en-US" dirty="0"/>
          </a:p>
        </p:txBody>
      </p:sp>
      <p:sp>
        <p:nvSpPr>
          <p:cNvPr id="6" name="Content Placeholder 5"/>
          <p:cNvSpPr>
            <a:spLocks noGrp="1"/>
          </p:cNvSpPr>
          <p:nvPr>
            <p:ph sz="half" idx="2"/>
          </p:nvPr>
        </p:nvSpPr>
        <p:spPr/>
        <p:txBody>
          <a:bodyPr>
            <a:normAutofit lnSpcReduction="10000"/>
          </a:bodyPr>
          <a:lstStyle/>
          <a:p>
            <a:pPr>
              <a:spcBef>
                <a:spcPts val="1775"/>
              </a:spcBef>
            </a:pPr>
            <a:r>
              <a:rPr lang="sr-Latn-RS" sz="2000" dirty="0" smtClean="0"/>
              <a:t>Metode reprezentacije znanja</a:t>
            </a:r>
            <a:endParaRPr lang="en-US" sz="2000" dirty="0" smtClean="0"/>
          </a:p>
          <a:p>
            <a:pPr marL="685800" lvl="1">
              <a:spcBef>
                <a:spcPts val="525"/>
              </a:spcBef>
            </a:pPr>
            <a:r>
              <a:rPr lang="sr-Latn-RS" sz="2000" dirty="0" smtClean="0"/>
              <a:t>Produkciona pravila</a:t>
            </a:r>
            <a:endParaRPr lang="en-US" sz="2000" dirty="0" smtClean="0"/>
          </a:p>
          <a:p>
            <a:pPr marL="685800" lvl="1">
              <a:spcBef>
                <a:spcPts val="525"/>
              </a:spcBef>
            </a:pPr>
            <a:r>
              <a:rPr lang="sr-Latn-RS" sz="2000" dirty="0" smtClean="0"/>
              <a:t>Semantičke mreže</a:t>
            </a:r>
            <a:endParaRPr lang="en-US" sz="2000" dirty="0" smtClean="0"/>
          </a:p>
          <a:p>
            <a:pPr marL="685800" lvl="1">
              <a:spcBef>
                <a:spcPts val="525"/>
              </a:spcBef>
            </a:pPr>
            <a:r>
              <a:rPr lang="sr-Latn-RS" sz="2000" dirty="0" smtClean="0"/>
              <a:t>Šeme i frejmovi</a:t>
            </a:r>
            <a:endParaRPr lang="en-US" sz="2000" dirty="0" smtClean="0"/>
          </a:p>
          <a:p>
            <a:pPr marL="685800" lvl="1">
              <a:spcBef>
                <a:spcPts val="525"/>
              </a:spcBef>
            </a:pPr>
            <a:r>
              <a:rPr lang="sr-Latn-RS" sz="2000" dirty="0" smtClean="0"/>
              <a:t>Logika</a:t>
            </a:r>
            <a:endParaRPr lang="en-US" sz="2000" dirty="0" smtClean="0"/>
          </a:p>
          <a:p>
            <a:pPr marL="685800" lvl="1">
              <a:spcBef>
                <a:spcPts val="525"/>
              </a:spcBef>
            </a:pPr>
            <a:r>
              <a:rPr lang="sr-Latn-RS" sz="2000" dirty="0" smtClean="0"/>
              <a:t>Semantički Web i RZ</a:t>
            </a:r>
            <a:endParaRPr lang="en-US" sz="2000" dirty="0" smtClean="0"/>
          </a:p>
          <a:p>
            <a:pPr>
              <a:spcBef>
                <a:spcPts val="1775"/>
              </a:spcBef>
            </a:pPr>
            <a:r>
              <a:rPr lang="sr-Latn-RS" sz="2000" dirty="0" smtClean="0"/>
              <a:t>Ontologije</a:t>
            </a:r>
            <a:endParaRPr lang="en-US" sz="2000" dirty="0" smtClean="0"/>
          </a:p>
          <a:p>
            <a:pPr marL="685800" lvl="1">
              <a:spcBef>
                <a:spcPts val="525"/>
              </a:spcBef>
            </a:pPr>
            <a:r>
              <a:rPr lang="en-US" sz="2000" dirty="0" smtClean="0"/>
              <a:t>OWL </a:t>
            </a:r>
          </a:p>
          <a:p>
            <a:pPr marL="685800" lvl="1">
              <a:spcBef>
                <a:spcPts val="525"/>
              </a:spcBef>
            </a:pPr>
            <a:r>
              <a:rPr lang="en-US" sz="2000" dirty="0" smtClean="0"/>
              <a:t>RDF</a:t>
            </a:r>
          </a:p>
          <a:p>
            <a:pPr>
              <a:spcBef>
                <a:spcPts val="1775"/>
              </a:spcBef>
            </a:pPr>
            <a:r>
              <a:rPr lang="sr-Latn-RS" sz="2000" dirty="0" smtClean="0"/>
              <a:t>Važni koncepti i termini</a:t>
            </a:r>
            <a:endParaRPr lang="en-US" sz="2000" dirty="0" smtClean="0"/>
          </a:p>
          <a:p>
            <a:pPr>
              <a:spcBef>
                <a:spcPts val="1775"/>
              </a:spcBef>
            </a:pPr>
            <a:r>
              <a:rPr lang="sr-Latn-RS" sz="2000" dirty="0" smtClean="0"/>
              <a:t>Sažetak </a:t>
            </a:r>
            <a:endParaRPr lang="en-US" sz="2000" dirty="0" smtClean="0"/>
          </a:p>
          <a:p>
            <a:endParaRPr lang="en-US" dirty="0"/>
          </a:p>
        </p:txBody>
      </p:sp>
    </p:spTree>
    <p:extLst>
      <p:ext uri="{BB962C8B-B14F-4D97-AF65-F5344CB8AC3E}">
        <p14:creationId xmlns:p14="http://schemas.microsoft.com/office/powerpoint/2010/main" val="269927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sr-Latn-RS" dirty="0" smtClean="0"/>
              <a:t>Primer reprezentacije pravila</a:t>
            </a:r>
            <a:endParaRPr lang="el-GR" dirty="0" smtClean="0"/>
          </a:p>
        </p:txBody>
      </p:sp>
      <p:sp>
        <p:nvSpPr>
          <p:cNvPr id="7171" name="Rectangle 3"/>
          <p:cNvSpPr>
            <a:spLocks noGrp="1" noChangeArrowheads="1"/>
          </p:cNvSpPr>
          <p:nvPr>
            <p:ph type="body" idx="1"/>
          </p:nvPr>
        </p:nvSpPr>
        <p:spPr>
          <a:xfrm>
            <a:off x="996462" y="1827214"/>
            <a:ext cx="7687408" cy="4332287"/>
          </a:xfrm>
        </p:spPr>
        <p:txBody>
          <a:bodyPr/>
          <a:lstStyle/>
          <a:p>
            <a:pPr eaLnBrk="1" hangingPunct="1"/>
            <a:r>
              <a:rPr lang="en-US" dirty="0" smtClean="0"/>
              <a:t>R0:</a:t>
            </a:r>
          </a:p>
          <a:p>
            <a:pPr lvl="1" eaLnBrk="1" hangingPunct="1"/>
            <a:r>
              <a:rPr lang="en-US" dirty="0" smtClean="0"/>
              <a:t>IF mortgage is due</a:t>
            </a:r>
          </a:p>
          <a:p>
            <a:pPr lvl="1" eaLnBrk="1" hangingPunct="1">
              <a:buFont typeface="Wingdings" pitchFamily="2" charset="2"/>
              <a:buNone/>
            </a:pPr>
            <a:r>
              <a:rPr lang="en-US" dirty="0" smtClean="0"/>
              <a:t>	AND checking account has enough money 	      to pay mortgage</a:t>
            </a:r>
          </a:p>
          <a:p>
            <a:pPr lvl="1" eaLnBrk="1" hangingPunct="1">
              <a:buFont typeface="Wingdings" pitchFamily="2" charset="2"/>
              <a:buNone/>
            </a:pPr>
            <a:r>
              <a:rPr lang="en-US" dirty="0" smtClean="0"/>
              <a:t>	THEN pay mortgage</a:t>
            </a:r>
          </a:p>
          <a:p>
            <a:pPr lvl="1" eaLnBrk="1" hangingPunct="1">
              <a:buFont typeface="Wingdings" pitchFamily="2" charset="2"/>
              <a:buNone/>
            </a:pPr>
            <a:r>
              <a:rPr lang="en-US" dirty="0" smtClean="0"/>
              <a:t>	AND reduce checking balance by amount of 		      mortgage</a:t>
            </a:r>
            <a:endParaRPr lang="el-GR" dirty="0" smtClean="0"/>
          </a:p>
        </p:txBody>
      </p:sp>
    </p:spTree>
    <p:extLst>
      <p:ext uri="{BB962C8B-B14F-4D97-AF65-F5344CB8AC3E}">
        <p14:creationId xmlns:p14="http://schemas.microsoft.com/office/powerpoint/2010/main" val="2953076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sr-Latn-RS" dirty="0"/>
              <a:t>Primer reprezentacije pravila</a:t>
            </a:r>
            <a:endParaRPr lang="el-GR" dirty="0" smtClean="0"/>
          </a:p>
        </p:txBody>
      </p:sp>
      <p:sp>
        <p:nvSpPr>
          <p:cNvPr id="8195" name="Rectangle 3"/>
          <p:cNvSpPr>
            <a:spLocks noGrp="1" noChangeArrowheads="1"/>
          </p:cNvSpPr>
          <p:nvPr>
            <p:ph type="body" idx="1"/>
          </p:nvPr>
        </p:nvSpPr>
        <p:spPr>
          <a:xfrm>
            <a:off x="1113693" y="1827214"/>
            <a:ext cx="7570177" cy="4751387"/>
          </a:xfrm>
        </p:spPr>
        <p:txBody>
          <a:bodyPr>
            <a:normAutofit fontScale="92500" lnSpcReduction="10000"/>
          </a:bodyPr>
          <a:lstStyle/>
          <a:p>
            <a:pPr eaLnBrk="1" hangingPunct="1"/>
            <a:r>
              <a:rPr lang="sr-Latn-RS" dirty="0" smtClean="0"/>
              <a:t>Prethodno pravilo iskazano je na prirodnom jeziju (engleskom)</a:t>
            </a:r>
            <a:endParaRPr lang="en-US" dirty="0" smtClean="0"/>
          </a:p>
          <a:p>
            <a:pPr eaLnBrk="1" hangingPunct="1"/>
            <a:r>
              <a:rPr lang="sr-Latn-RS" dirty="0" smtClean="0"/>
              <a:t>Nama treba mašinski čitljiva reprezentacija</a:t>
            </a:r>
            <a:endParaRPr lang="en-US" dirty="0" smtClean="0"/>
          </a:p>
          <a:p>
            <a:pPr eaLnBrk="1" hangingPunct="1"/>
            <a:r>
              <a:rPr lang="sr-Latn-RS" b="1" dirty="0" smtClean="0"/>
              <a:t>Nema standardne sintakse za predstavljanje pravila</a:t>
            </a:r>
          </a:p>
          <a:p>
            <a:pPr eaLnBrk="1" hangingPunct="1"/>
            <a:r>
              <a:rPr lang="sr-Latn-RS" dirty="0" smtClean="0"/>
              <a:t>Sintaksa zavisi od shell-a koji se koristi</a:t>
            </a:r>
            <a:endParaRPr lang="en-US" dirty="0" smtClean="0"/>
          </a:p>
          <a:p>
            <a:pPr eaLnBrk="1" hangingPunct="1"/>
            <a:r>
              <a:rPr lang="sr-Latn-RS" dirty="0" smtClean="0"/>
              <a:t>Na primer</a:t>
            </a:r>
            <a:r>
              <a:rPr lang="en-US" dirty="0" smtClean="0"/>
              <a:t>: </a:t>
            </a:r>
          </a:p>
          <a:p>
            <a:pPr lvl="1" eaLnBrk="1" hangingPunct="1"/>
            <a:r>
              <a:rPr lang="sr-Latn-RS" dirty="0" smtClean="0"/>
              <a:t>Leva strana pravila (</a:t>
            </a:r>
            <a:r>
              <a:rPr lang="sr-Latn-RS" b="1" dirty="0" smtClean="0"/>
              <a:t>uslov</a:t>
            </a:r>
            <a:r>
              <a:rPr lang="sr-Latn-RS" dirty="0" smtClean="0"/>
              <a:t>) može da bude </a:t>
            </a:r>
            <a:r>
              <a:rPr lang="sr-Latn-RS" b="1" dirty="0" smtClean="0"/>
              <a:t>lista</a:t>
            </a:r>
            <a:r>
              <a:rPr lang="sr-Latn-RS" dirty="0" smtClean="0"/>
              <a:t> koja sadrži </a:t>
            </a:r>
            <a:r>
              <a:rPr lang="sr-Latn-RS" b="1" dirty="0" smtClean="0"/>
              <a:t>ime objekta</a:t>
            </a:r>
            <a:r>
              <a:rPr lang="sr-Latn-RS" dirty="0" smtClean="0"/>
              <a:t> iza koga slede </a:t>
            </a:r>
            <a:r>
              <a:rPr lang="sr-Latn-RS" b="1" dirty="0" smtClean="0"/>
              <a:t>parovi atributa i vrednosti</a:t>
            </a:r>
            <a:r>
              <a:rPr lang="sr-Latn-RS" dirty="0" smtClean="0"/>
              <a:t> pridruženih tom objektu</a:t>
            </a:r>
            <a:endParaRPr lang="el-GR" dirty="0" smtClean="0"/>
          </a:p>
        </p:txBody>
      </p:sp>
    </p:spTree>
    <p:extLst>
      <p:ext uri="{BB962C8B-B14F-4D97-AF65-F5344CB8AC3E}">
        <p14:creationId xmlns:p14="http://schemas.microsoft.com/office/powerpoint/2010/main" val="2370326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sr-Latn-RS" dirty="0" smtClean="0"/>
              <a:t>Primer pravila</a:t>
            </a:r>
            <a:endParaRPr lang="el-GR" dirty="0" smtClean="0"/>
          </a:p>
        </p:txBody>
      </p:sp>
      <p:sp>
        <p:nvSpPr>
          <p:cNvPr id="9219" name="Rectangle 3"/>
          <p:cNvSpPr>
            <a:spLocks noGrp="1" noChangeArrowheads="1"/>
          </p:cNvSpPr>
          <p:nvPr>
            <p:ph type="body" idx="1"/>
          </p:nvPr>
        </p:nvSpPr>
        <p:spPr>
          <a:xfrm>
            <a:off x="984738" y="1827214"/>
            <a:ext cx="7877908" cy="4586287"/>
          </a:xfrm>
        </p:spPr>
        <p:txBody>
          <a:bodyPr>
            <a:normAutofit lnSpcReduction="10000"/>
          </a:bodyPr>
          <a:lstStyle/>
          <a:p>
            <a:pPr eaLnBrk="1" hangingPunct="1">
              <a:lnSpc>
                <a:spcPct val="90000"/>
              </a:lnSpc>
            </a:pPr>
            <a:r>
              <a:rPr lang="en-US" dirty="0" smtClean="0"/>
              <a:t>R0:</a:t>
            </a:r>
          </a:p>
          <a:p>
            <a:pPr lvl="1" eaLnBrk="1" hangingPunct="1">
              <a:lnSpc>
                <a:spcPct val="90000"/>
              </a:lnSpc>
            </a:pPr>
            <a:r>
              <a:rPr lang="en-US" dirty="0" smtClean="0"/>
              <a:t>IF (bill </a:t>
            </a:r>
            <a:r>
              <a:rPr lang="en-US" dirty="0" smtClean="0">
                <a:sym typeface="Symbol" pitchFamily="18" charset="2"/>
              </a:rPr>
              <a:t> name mortgage  status due  		    amount 500)</a:t>
            </a:r>
          </a:p>
          <a:p>
            <a:pPr lvl="1" eaLnBrk="1" hangingPunct="1">
              <a:lnSpc>
                <a:spcPct val="90000"/>
              </a:lnSpc>
              <a:buFont typeface="Wingdings" pitchFamily="2" charset="2"/>
              <a:buNone/>
            </a:pPr>
            <a:r>
              <a:rPr lang="en-US" dirty="0" smtClean="0">
                <a:sym typeface="Symbol" pitchFamily="18" charset="2"/>
              </a:rPr>
              <a:t>	AND (account  name checking  balance 500)</a:t>
            </a:r>
          </a:p>
          <a:p>
            <a:pPr lvl="1" eaLnBrk="1" hangingPunct="1">
              <a:lnSpc>
                <a:spcPct val="90000"/>
              </a:lnSpc>
              <a:buFont typeface="Wingdings" pitchFamily="2" charset="2"/>
              <a:buNone/>
            </a:pPr>
            <a:r>
              <a:rPr lang="en-US" dirty="0" smtClean="0">
                <a:sym typeface="Symbol" pitchFamily="18" charset="2"/>
              </a:rPr>
              <a:t>	THEN (assert (pay  item mortgage))</a:t>
            </a:r>
          </a:p>
          <a:p>
            <a:pPr lvl="1" eaLnBrk="1" hangingPunct="1">
              <a:lnSpc>
                <a:spcPct val="90000"/>
              </a:lnSpc>
              <a:buFont typeface="Wingdings" pitchFamily="2" charset="2"/>
              <a:buNone/>
            </a:pPr>
            <a:r>
              <a:rPr lang="en-US" dirty="0" smtClean="0">
                <a:sym typeface="Symbol" pitchFamily="18" charset="2"/>
              </a:rPr>
              <a:t>	AND (remove (bill  name mortgage  status 		       due  amount 500))</a:t>
            </a:r>
          </a:p>
          <a:p>
            <a:pPr lvl="1" eaLnBrk="1" hangingPunct="1">
              <a:lnSpc>
                <a:spcPct val="90000"/>
              </a:lnSpc>
              <a:buFont typeface="Wingdings" pitchFamily="2" charset="2"/>
              <a:buNone/>
            </a:pPr>
            <a:r>
              <a:rPr lang="en-US" dirty="0" smtClean="0">
                <a:sym typeface="Symbol" pitchFamily="18" charset="2"/>
              </a:rPr>
              <a:t>	AND (remove (account  name checking  		       balance 500))</a:t>
            </a:r>
          </a:p>
          <a:p>
            <a:pPr lvl="1" eaLnBrk="1" hangingPunct="1">
              <a:lnSpc>
                <a:spcPct val="90000"/>
              </a:lnSpc>
              <a:buFont typeface="Wingdings" pitchFamily="2" charset="2"/>
              <a:buNone/>
            </a:pPr>
            <a:r>
              <a:rPr lang="en-US" dirty="0" smtClean="0">
                <a:sym typeface="Symbol" pitchFamily="18" charset="2"/>
              </a:rPr>
              <a:t>	AND (assert (account  name checking  		       balance 0))</a:t>
            </a:r>
          </a:p>
        </p:txBody>
      </p:sp>
    </p:spTree>
    <p:extLst>
      <p:ext uri="{BB962C8B-B14F-4D97-AF65-F5344CB8AC3E}">
        <p14:creationId xmlns:p14="http://schemas.microsoft.com/office/powerpoint/2010/main" val="20448619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sr-Latn-RS" dirty="0" smtClean="0"/>
              <a:t>Primer pravila</a:t>
            </a:r>
            <a:endParaRPr lang="el-GR" dirty="0" smtClean="0"/>
          </a:p>
        </p:txBody>
      </p:sp>
      <p:sp>
        <p:nvSpPr>
          <p:cNvPr id="10243" name="Rectangle 3"/>
          <p:cNvSpPr>
            <a:spLocks noGrp="1" noChangeArrowheads="1"/>
          </p:cNvSpPr>
          <p:nvPr>
            <p:ph type="body" idx="1"/>
          </p:nvPr>
        </p:nvSpPr>
        <p:spPr/>
        <p:txBody>
          <a:bodyPr/>
          <a:lstStyle/>
          <a:p>
            <a:pPr eaLnBrk="1" hangingPunct="1"/>
            <a:r>
              <a:rPr lang="sr-Latn-RS" dirty="0" smtClean="0"/>
              <a:t>Pretpostavimo da je u radnoj memoriji sledeći sadržaj</a:t>
            </a:r>
            <a:endParaRPr lang="en-US" dirty="0" smtClean="0"/>
          </a:p>
          <a:p>
            <a:pPr eaLnBrk="1" hangingPunct="1"/>
            <a:r>
              <a:rPr lang="en-US" dirty="0" smtClean="0"/>
              <a:t>WM:</a:t>
            </a:r>
          </a:p>
          <a:p>
            <a:pPr lvl="1" eaLnBrk="1" hangingPunct="1"/>
            <a:r>
              <a:rPr lang="en-US" dirty="0" smtClean="0"/>
              <a:t>(</a:t>
            </a:r>
            <a:r>
              <a:rPr lang="en-US" b="1" dirty="0" smtClean="0">
                <a:solidFill>
                  <a:srgbClr val="FF0000"/>
                </a:solidFill>
              </a:rPr>
              <a:t>bill</a:t>
            </a:r>
            <a:r>
              <a:rPr lang="en-US" dirty="0" smtClean="0"/>
              <a:t> </a:t>
            </a:r>
            <a:r>
              <a:rPr lang="en-US" dirty="0" smtClean="0">
                <a:sym typeface="Symbol" pitchFamily="18" charset="2"/>
              </a:rPr>
              <a:t> </a:t>
            </a:r>
            <a:r>
              <a:rPr lang="en-US" b="1" i="1" dirty="0" smtClean="0">
                <a:solidFill>
                  <a:srgbClr val="3606BE"/>
                </a:solidFill>
                <a:sym typeface="Symbol" pitchFamily="18" charset="2"/>
              </a:rPr>
              <a:t>name</a:t>
            </a:r>
            <a:r>
              <a:rPr lang="en-US" dirty="0" smtClean="0">
                <a:sym typeface="Symbol" pitchFamily="18" charset="2"/>
              </a:rPr>
              <a:t> </a:t>
            </a:r>
            <a:r>
              <a:rPr lang="en-US" b="1" dirty="0" smtClean="0">
                <a:solidFill>
                  <a:srgbClr val="00B050"/>
                </a:solidFill>
                <a:sym typeface="Symbol" pitchFamily="18" charset="2"/>
              </a:rPr>
              <a:t>mortgage</a:t>
            </a:r>
            <a:r>
              <a:rPr lang="en-US" dirty="0" smtClean="0">
                <a:sym typeface="Symbol" pitchFamily="18" charset="2"/>
              </a:rPr>
              <a:t>  </a:t>
            </a:r>
            <a:r>
              <a:rPr lang="en-US" b="1" i="1" dirty="0">
                <a:solidFill>
                  <a:srgbClr val="3606BE"/>
                </a:solidFill>
                <a:sym typeface="Symbol" pitchFamily="18" charset="2"/>
              </a:rPr>
              <a:t>status</a:t>
            </a:r>
            <a:r>
              <a:rPr lang="en-US" dirty="0" smtClean="0">
                <a:sym typeface="Symbol" pitchFamily="18" charset="2"/>
              </a:rPr>
              <a:t> </a:t>
            </a:r>
            <a:r>
              <a:rPr lang="en-US" b="1" dirty="0" smtClean="0">
                <a:solidFill>
                  <a:srgbClr val="00B050"/>
                </a:solidFill>
                <a:sym typeface="Symbol" pitchFamily="18" charset="2"/>
              </a:rPr>
              <a:t>due</a:t>
            </a:r>
            <a:r>
              <a:rPr lang="en-US" dirty="0" smtClean="0">
                <a:sym typeface="Symbol" pitchFamily="18" charset="2"/>
              </a:rPr>
              <a:t>  </a:t>
            </a:r>
            <a:r>
              <a:rPr lang="en-US" b="1" i="1" dirty="0">
                <a:solidFill>
                  <a:srgbClr val="3606BE"/>
                </a:solidFill>
                <a:sym typeface="Symbol" pitchFamily="18" charset="2"/>
              </a:rPr>
              <a:t>amount</a:t>
            </a:r>
            <a:r>
              <a:rPr lang="en-US" dirty="0" smtClean="0">
                <a:sym typeface="Symbol" pitchFamily="18" charset="2"/>
              </a:rPr>
              <a:t> </a:t>
            </a:r>
            <a:r>
              <a:rPr lang="en-US" b="1" dirty="0" smtClean="0">
                <a:solidFill>
                  <a:srgbClr val="00B050"/>
                </a:solidFill>
                <a:sym typeface="Symbol" pitchFamily="18" charset="2"/>
              </a:rPr>
              <a:t>500</a:t>
            </a:r>
            <a:r>
              <a:rPr lang="sr-Latn-RS" b="1" dirty="0">
                <a:solidFill>
                  <a:srgbClr val="00B050"/>
                </a:solidFill>
                <a:sym typeface="Symbol" pitchFamily="18" charset="2"/>
              </a:rPr>
              <a:t>)</a:t>
            </a:r>
            <a:r>
              <a:rPr lang="en-US" dirty="0" smtClean="0">
                <a:sym typeface="Symbol" pitchFamily="18" charset="2"/>
              </a:rPr>
              <a:t>  </a:t>
            </a:r>
            <a:r>
              <a:rPr lang="sr-Latn-RS" dirty="0">
                <a:sym typeface="Symbol" pitchFamily="18" charset="2"/>
              </a:rPr>
              <a:t>(</a:t>
            </a:r>
            <a:r>
              <a:rPr lang="en-US" dirty="0" smtClean="0">
                <a:sym typeface="Symbol" pitchFamily="18" charset="2"/>
              </a:rPr>
              <a:t>account  </a:t>
            </a:r>
            <a:r>
              <a:rPr lang="en-US" i="1" dirty="0">
                <a:sym typeface="Symbol" pitchFamily="18" charset="2"/>
              </a:rPr>
              <a:t>name</a:t>
            </a:r>
            <a:r>
              <a:rPr lang="en-US" dirty="0" smtClean="0">
                <a:sym typeface="Symbol" pitchFamily="18" charset="2"/>
              </a:rPr>
              <a:t> </a:t>
            </a:r>
            <a:r>
              <a:rPr lang="en-US" dirty="0">
                <a:sym typeface="Symbol" pitchFamily="18" charset="2"/>
              </a:rPr>
              <a:t>checking</a:t>
            </a:r>
            <a:r>
              <a:rPr lang="en-US" dirty="0" smtClean="0">
                <a:sym typeface="Symbol" pitchFamily="18" charset="2"/>
              </a:rPr>
              <a:t>  </a:t>
            </a:r>
            <a:r>
              <a:rPr lang="en-US" i="1" dirty="0">
                <a:sym typeface="Symbol" pitchFamily="18" charset="2"/>
              </a:rPr>
              <a:t>balance</a:t>
            </a:r>
            <a:r>
              <a:rPr lang="en-US" dirty="0" smtClean="0">
                <a:sym typeface="Symbol" pitchFamily="18" charset="2"/>
              </a:rPr>
              <a:t> </a:t>
            </a:r>
            <a:r>
              <a:rPr lang="en-US" dirty="0">
                <a:sym typeface="Symbol" pitchFamily="18" charset="2"/>
              </a:rPr>
              <a:t>500</a:t>
            </a:r>
            <a:r>
              <a:rPr lang="en-US" dirty="0" smtClean="0">
                <a:sym typeface="Symbol" pitchFamily="18" charset="2"/>
              </a:rPr>
              <a:t>)</a:t>
            </a:r>
          </a:p>
          <a:p>
            <a:pPr eaLnBrk="1" hangingPunct="1"/>
            <a:r>
              <a:rPr lang="sr-Latn-RS" dirty="0" smtClean="0">
                <a:sym typeface="Symbol" pitchFamily="18" charset="2"/>
              </a:rPr>
              <a:t>Pravilo će biti aktivirano</a:t>
            </a:r>
            <a:endParaRPr lang="el-GR" dirty="0" smtClean="0">
              <a:sym typeface="Symbol" pitchFamily="18" charset="2"/>
            </a:endParaRPr>
          </a:p>
        </p:txBody>
      </p:sp>
    </p:spTree>
    <p:extLst>
      <p:ext uri="{BB962C8B-B14F-4D97-AF65-F5344CB8AC3E}">
        <p14:creationId xmlns:p14="http://schemas.microsoft.com/office/powerpoint/2010/main" val="2664393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sr-Latn-RS" dirty="0"/>
              <a:t>Primer pravila</a:t>
            </a:r>
            <a:endParaRPr lang="el-GR" dirty="0" smtClean="0"/>
          </a:p>
        </p:txBody>
      </p:sp>
      <p:sp>
        <p:nvSpPr>
          <p:cNvPr id="11267" name="Rectangle 3"/>
          <p:cNvSpPr>
            <a:spLocks noGrp="1" noChangeArrowheads="1"/>
          </p:cNvSpPr>
          <p:nvPr>
            <p:ph type="body" idx="1"/>
          </p:nvPr>
        </p:nvSpPr>
        <p:spPr>
          <a:xfrm>
            <a:off x="808892" y="1598614"/>
            <a:ext cx="8124092" cy="4751387"/>
          </a:xfrm>
        </p:spPr>
        <p:txBody>
          <a:bodyPr>
            <a:normAutofit/>
          </a:bodyPr>
          <a:lstStyle/>
          <a:p>
            <a:r>
              <a:rPr lang="en-US" sz="2800" i="1" dirty="0" smtClean="0"/>
              <a:t>bill</a:t>
            </a:r>
            <a:r>
              <a:rPr lang="en-US" sz="2800" dirty="0" smtClean="0"/>
              <a:t> </a:t>
            </a:r>
            <a:r>
              <a:rPr lang="sr-Latn-RS" sz="2800" dirty="0" smtClean="0"/>
              <a:t>je objekat i </a:t>
            </a:r>
            <a:r>
              <a:rPr lang="en-US" sz="2800" i="1" dirty="0">
                <a:sym typeface="Symbol" pitchFamily="18" charset="2"/>
              </a:rPr>
              <a:t>account </a:t>
            </a:r>
            <a:r>
              <a:rPr lang="sr-Latn-RS" sz="2800" dirty="0" smtClean="0">
                <a:sym typeface="Symbol" pitchFamily="18" charset="2"/>
              </a:rPr>
              <a:t>je objekat</a:t>
            </a:r>
            <a:endParaRPr lang="en-US" sz="2800" dirty="0" smtClean="0"/>
          </a:p>
          <a:p>
            <a:pPr eaLnBrk="1" hangingPunct="1"/>
            <a:r>
              <a:rPr lang="en-US" sz="2800" i="1" dirty="0" smtClean="0"/>
              <a:t>name</a:t>
            </a:r>
            <a:r>
              <a:rPr lang="en-US" sz="2800" dirty="0" smtClean="0"/>
              <a:t>, </a:t>
            </a:r>
            <a:r>
              <a:rPr lang="en-US" sz="2800" i="1" dirty="0" smtClean="0"/>
              <a:t>status</a:t>
            </a:r>
            <a:r>
              <a:rPr lang="en-US" sz="2800" dirty="0" smtClean="0"/>
              <a:t>, </a:t>
            </a:r>
            <a:r>
              <a:rPr lang="en-US" sz="2800" i="1" dirty="0" smtClean="0"/>
              <a:t>amount</a:t>
            </a:r>
            <a:r>
              <a:rPr lang="en-US" sz="2800" dirty="0" smtClean="0"/>
              <a:t> </a:t>
            </a:r>
            <a:r>
              <a:rPr lang="sr-Latn-RS" sz="2800" dirty="0" smtClean="0"/>
              <a:t>su atributi kojima slede njihove vrednosti</a:t>
            </a:r>
            <a:endParaRPr lang="en-US" sz="2800" dirty="0" smtClean="0"/>
          </a:p>
          <a:p>
            <a:pPr eaLnBrk="1" hangingPunct="1"/>
            <a:r>
              <a:rPr lang="en-US" sz="2800" i="1" dirty="0" smtClean="0"/>
              <a:t>remove</a:t>
            </a:r>
            <a:r>
              <a:rPr lang="en-US" sz="2800" dirty="0" smtClean="0"/>
              <a:t> </a:t>
            </a:r>
            <a:r>
              <a:rPr lang="sr-Latn-RS" sz="2800" dirty="0" smtClean="0"/>
              <a:t>i</a:t>
            </a:r>
            <a:r>
              <a:rPr lang="en-US" sz="2800" dirty="0" smtClean="0"/>
              <a:t> </a:t>
            </a:r>
            <a:r>
              <a:rPr lang="en-US" sz="2800" i="1" dirty="0" smtClean="0"/>
              <a:t>assert</a:t>
            </a:r>
            <a:r>
              <a:rPr lang="en-US" sz="2800" dirty="0" smtClean="0"/>
              <a:t> </a:t>
            </a:r>
            <a:r>
              <a:rPr lang="sr-Latn-RS" sz="2800" dirty="0" smtClean="0"/>
              <a:t>su primitive koje uklanjaju ili dodaju činjenice u radnu memoriju</a:t>
            </a:r>
            <a:endParaRPr lang="en-US" sz="2800" dirty="0" smtClean="0"/>
          </a:p>
          <a:p>
            <a:pPr eaLnBrk="1" hangingPunct="1"/>
            <a:r>
              <a:rPr lang="en-US" sz="2800" dirty="0" smtClean="0"/>
              <a:t>Problem:</a:t>
            </a:r>
          </a:p>
          <a:p>
            <a:pPr lvl="1" eaLnBrk="1" hangingPunct="1"/>
            <a:r>
              <a:rPr lang="sr-Latn-RS" sz="2400" dirty="0" smtClean="0"/>
              <a:t>Pravilo bi se moralo kreirati za svaki iznos i svaki tip računa</a:t>
            </a:r>
          </a:p>
        </p:txBody>
      </p:sp>
    </p:spTree>
    <p:extLst>
      <p:ext uri="{BB962C8B-B14F-4D97-AF65-F5344CB8AC3E}">
        <p14:creationId xmlns:p14="http://schemas.microsoft.com/office/powerpoint/2010/main" val="2698631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sr-Latn-RS" dirty="0"/>
              <a:t>Primer pravila</a:t>
            </a:r>
            <a:endParaRPr lang="el-GR" dirty="0" smtClean="0"/>
          </a:p>
        </p:txBody>
      </p:sp>
      <p:sp>
        <p:nvSpPr>
          <p:cNvPr id="11267" name="Rectangle 3"/>
          <p:cNvSpPr>
            <a:spLocks noGrp="1" noChangeArrowheads="1"/>
          </p:cNvSpPr>
          <p:nvPr>
            <p:ph type="body" idx="1"/>
          </p:nvPr>
        </p:nvSpPr>
        <p:spPr>
          <a:xfrm>
            <a:off x="808892" y="1598614"/>
            <a:ext cx="8124092" cy="4751387"/>
          </a:xfrm>
        </p:spPr>
        <p:txBody>
          <a:bodyPr>
            <a:normAutofit/>
          </a:bodyPr>
          <a:lstStyle/>
          <a:p>
            <a:r>
              <a:rPr lang="en-US" sz="2800" i="1" dirty="0" smtClean="0"/>
              <a:t>bill</a:t>
            </a:r>
            <a:r>
              <a:rPr lang="en-US" sz="2800" dirty="0" smtClean="0"/>
              <a:t> </a:t>
            </a:r>
            <a:r>
              <a:rPr lang="sr-Latn-RS" sz="2800" dirty="0" smtClean="0"/>
              <a:t>je objekat i </a:t>
            </a:r>
            <a:r>
              <a:rPr lang="en-US" sz="2800" i="1" dirty="0">
                <a:sym typeface="Symbol" pitchFamily="18" charset="2"/>
              </a:rPr>
              <a:t>account </a:t>
            </a:r>
            <a:r>
              <a:rPr lang="sr-Latn-RS" sz="2800" dirty="0" smtClean="0">
                <a:sym typeface="Symbol" pitchFamily="18" charset="2"/>
              </a:rPr>
              <a:t>je objekat</a:t>
            </a:r>
            <a:endParaRPr lang="en-US" sz="2800" dirty="0" smtClean="0"/>
          </a:p>
          <a:p>
            <a:pPr eaLnBrk="1" hangingPunct="1"/>
            <a:r>
              <a:rPr lang="en-US" sz="2800" i="1" dirty="0" smtClean="0"/>
              <a:t>name</a:t>
            </a:r>
            <a:r>
              <a:rPr lang="en-US" sz="2800" dirty="0" smtClean="0"/>
              <a:t>, </a:t>
            </a:r>
            <a:r>
              <a:rPr lang="en-US" sz="2800" i="1" dirty="0" smtClean="0"/>
              <a:t>status</a:t>
            </a:r>
            <a:r>
              <a:rPr lang="en-US" sz="2800" dirty="0" smtClean="0"/>
              <a:t>, </a:t>
            </a:r>
            <a:r>
              <a:rPr lang="en-US" sz="2800" i="1" dirty="0" smtClean="0"/>
              <a:t>amount</a:t>
            </a:r>
            <a:r>
              <a:rPr lang="en-US" sz="2800" dirty="0" smtClean="0"/>
              <a:t> </a:t>
            </a:r>
            <a:r>
              <a:rPr lang="sr-Latn-RS" sz="2800" dirty="0" smtClean="0"/>
              <a:t>su atributi kojima slede njihove vrednosti</a:t>
            </a:r>
            <a:endParaRPr lang="en-US" sz="2800" dirty="0" smtClean="0"/>
          </a:p>
          <a:p>
            <a:pPr eaLnBrk="1" hangingPunct="1"/>
            <a:r>
              <a:rPr lang="en-US" sz="2800" i="1" dirty="0" smtClean="0"/>
              <a:t>remove</a:t>
            </a:r>
            <a:r>
              <a:rPr lang="en-US" sz="2800" dirty="0" smtClean="0"/>
              <a:t> </a:t>
            </a:r>
            <a:r>
              <a:rPr lang="sr-Latn-RS" sz="2800" dirty="0" smtClean="0"/>
              <a:t>i</a:t>
            </a:r>
            <a:r>
              <a:rPr lang="en-US" sz="2800" dirty="0" smtClean="0"/>
              <a:t> </a:t>
            </a:r>
            <a:r>
              <a:rPr lang="en-US" sz="2800" i="1" dirty="0" smtClean="0"/>
              <a:t>assert</a:t>
            </a:r>
            <a:r>
              <a:rPr lang="en-US" sz="2800" dirty="0" smtClean="0"/>
              <a:t> </a:t>
            </a:r>
            <a:r>
              <a:rPr lang="sr-Latn-RS" sz="2800" dirty="0" smtClean="0"/>
              <a:t>su primitive koje uklanjaju ili dodaju činjenice u radnu memoriju</a:t>
            </a:r>
            <a:endParaRPr lang="en-US" sz="2800" dirty="0" smtClean="0"/>
          </a:p>
          <a:p>
            <a:pPr eaLnBrk="1" hangingPunct="1"/>
            <a:r>
              <a:rPr lang="en-US" sz="2800" dirty="0" smtClean="0"/>
              <a:t>Problem:</a:t>
            </a:r>
          </a:p>
          <a:p>
            <a:pPr lvl="1" eaLnBrk="1" hangingPunct="1"/>
            <a:r>
              <a:rPr lang="sr-Latn-RS" sz="2400" dirty="0" smtClean="0"/>
              <a:t>Pravilo bi se moralo kreirati za svaki iznos i svaki tip računa</a:t>
            </a:r>
          </a:p>
          <a:p>
            <a:r>
              <a:rPr lang="sr-Latn-RS" sz="2800" b="1" dirty="0"/>
              <a:t>Rešenje </a:t>
            </a:r>
            <a:endParaRPr lang="en-US" sz="2800" b="1" dirty="0"/>
          </a:p>
          <a:p>
            <a:pPr lvl="1"/>
            <a:r>
              <a:rPr lang="sr-Latn-RS" sz="2400" b="1" dirty="0"/>
              <a:t>Uvode se varijable i operacije</a:t>
            </a:r>
            <a:endParaRPr lang="el-GR" sz="2400" b="1" dirty="0"/>
          </a:p>
          <a:p>
            <a:pPr lvl="1" eaLnBrk="1" hangingPunct="1"/>
            <a:endParaRPr lang="sr-Latn-RS" sz="2400" dirty="0" smtClean="0"/>
          </a:p>
        </p:txBody>
      </p:sp>
    </p:spTree>
    <p:extLst>
      <p:ext uri="{BB962C8B-B14F-4D97-AF65-F5344CB8AC3E}">
        <p14:creationId xmlns:p14="http://schemas.microsoft.com/office/powerpoint/2010/main" val="4064921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sr-Latn-RS" dirty="0" smtClean="0"/>
              <a:t>Primer pravila</a:t>
            </a:r>
            <a:endParaRPr lang="el-GR" dirty="0" smtClean="0"/>
          </a:p>
        </p:txBody>
      </p:sp>
      <p:sp>
        <p:nvSpPr>
          <p:cNvPr id="12291" name="Rectangle 3"/>
          <p:cNvSpPr>
            <a:spLocks noGrp="1" noChangeArrowheads="1"/>
          </p:cNvSpPr>
          <p:nvPr>
            <p:ph type="body" idx="1"/>
          </p:nvPr>
        </p:nvSpPr>
        <p:spPr>
          <a:xfrm>
            <a:off x="1043354" y="1827214"/>
            <a:ext cx="7913077" cy="4446587"/>
          </a:xfrm>
        </p:spPr>
        <p:txBody>
          <a:bodyPr/>
          <a:lstStyle/>
          <a:p>
            <a:pPr eaLnBrk="1" hangingPunct="1"/>
            <a:r>
              <a:rPr lang="en-US" sz="2500" smtClean="0"/>
              <a:t>R0:</a:t>
            </a:r>
          </a:p>
          <a:p>
            <a:pPr lvl="1" eaLnBrk="1" hangingPunct="1"/>
            <a:r>
              <a:rPr lang="en-US" sz="2100" smtClean="0"/>
              <a:t>IF (bill </a:t>
            </a:r>
            <a:r>
              <a:rPr lang="en-US" sz="2100" smtClean="0">
                <a:sym typeface="Symbol" pitchFamily="18" charset="2"/>
              </a:rPr>
              <a:t> name &lt;BILL&gt;  status due   			   	   amount &lt;AMOUNT&gt;)</a:t>
            </a:r>
          </a:p>
          <a:p>
            <a:pPr lvl="1" eaLnBrk="1" hangingPunct="1">
              <a:buFont typeface="Wingdings" pitchFamily="2" charset="2"/>
              <a:buNone/>
            </a:pPr>
            <a:r>
              <a:rPr lang="en-US" sz="2100" smtClean="0">
                <a:sym typeface="Symbol" pitchFamily="18" charset="2"/>
              </a:rPr>
              <a:t>	AND (account  name checking  balance &lt;BALANCE&gt;  	      (&lt;BALANCE&gt; ≥ &lt;AMOUNT&gt;))</a:t>
            </a:r>
          </a:p>
          <a:p>
            <a:pPr lvl="1" eaLnBrk="1" hangingPunct="1">
              <a:buFont typeface="Wingdings" pitchFamily="2" charset="2"/>
              <a:buNone/>
            </a:pPr>
            <a:r>
              <a:rPr lang="en-US" sz="2100" smtClean="0">
                <a:sym typeface="Symbol" pitchFamily="18" charset="2"/>
              </a:rPr>
              <a:t>	THEN (assert (pay  item &lt;BILL&gt;))</a:t>
            </a:r>
          </a:p>
          <a:p>
            <a:pPr lvl="1" eaLnBrk="1" hangingPunct="1">
              <a:buFont typeface="Wingdings" pitchFamily="2" charset="2"/>
              <a:buNone/>
            </a:pPr>
            <a:r>
              <a:rPr lang="en-US" sz="2100" smtClean="0">
                <a:sym typeface="Symbol" pitchFamily="18" charset="2"/>
              </a:rPr>
              <a:t>	AND (remove (bill  name &lt;BILL&gt;  status 		         	       due  amount &lt;AMOUNT&gt;))</a:t>
            </a:r>
          </a:p>
          <a:p>
            <a:pPr lvl="1" eaLnBrk="1" hangingPunct="1">
              <a:buFont typeface="Wingdings" pitchFamily="2" charset="2"/>
              <a:buNone/>
            </a:pPr>
            <a:r>
              <a:rPr lang="en-US" sz="2100" smtClean="0">
                <a:sym typeface="Symbol" pitchFamily="18" charset="2"/>
              </a:rPr>
              <a:t>	AND (remove (account  name checking  		       	       balance &lt;AMOUNT&gt;))</a:t>
            </a:r>
          </a:p>
          <a:p>
            <a:pPr lvl="1" eaLnBrk="1" hangingPunct="1">
              <a:buFont typeface="Wingdings" pitchFamily="2" charset="2"/>
              <a:buNone/>
            </a:pPr>
            <a:r>
              <a:rPr lang="en-US" sz="2100" smtClean="0">
                <a:sym typeface="Symbol" pitchFamily="18" charset="2"/>
              </a:rPr>
              <a:t>	AND (assert (account  name checking  balance 		       (&lt;BALANCE&gt; - &lt;AMOUNT&gt;)))</a:t>
            </a:r>
            <a:endParaRPr lang="el-GR" sz="2100" smtClean="0">
              <a:sym typeface="Symbol" pitchFamily="18" charset="2"/>
            </a:endParaRPr>
          </a:p>
        </p:txBody>
      </p:sp>
    </p:spTree>
    <p:extLst>
      <p:ext uri="{BB962C8B-B14F-4D97-AF65-F5344CB8AC3E}">
        <p14:creationId xmlns:p14="http://schemas.microsoft.com/office/powerpoint/2010/main" val="521025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sr-Latn-RS" dirty="0"/>
              <a:t>Primer pravila</a:t>
            </a:r>
            <a:endParaRPr lang="el-GR" dirty="0" smtClean="0"/>
          </a:p>
        </p:txBody>
      </p:sp>
      <p:sp>
        <p:nvSpPr>
          <p:cNvPr id="13315" name="Rectangle 3"/>
          <p:cNvSpPr>
            <a:spLocks noGrp="1" noChangeArrowheads="1"/>
          </p:cNvSpPr>
          <p:nvPr>
            <p:ph type="body" idx="1"/>
          </p:nvPr>
        </p:nvSpPr>
        <p:spPr>
          <a:xfrm>
            <a:off x="1370135" y="1827214"/>
            <a:ext cx="7313734" cy="4395787"/>
          </a:xfrm>
        </p:spPr>
        <p:txBody>
          <a:bodyPr>
            <a:noAutofit/>
          </a:bodyPr>
          <a:lstStyle/>
          <a:p>
            <a:pPr eaLnBrk="1" hangingPunct="1"/>
            <a:r>
              <a:rPr lang="sr-Latn-RS" sz="2400" dirty="0" smtClean="0"/>
              <a:t>Pretpostavimo da je u radnoj memoriji sledeći sadržaj</a:t>
            </a:r>
            <a:endParaRPr lang="en-US" sz="2400" dirty="0" smtClean="0"/>
          </a:p>
          <a:p>
            <a:pPr eaLnBrk="1" hangingPunct="1"/>
            <a:r>
              <a:rPr lang="en-US" sz="2400" dirty="0" smtClean="0"/>
              <a:t>WM:</a:t>
            </a:r>
          </a:p>
          <a:p>
            <a:pPr lvl="1" eaLnBrk="1" hangingPunct="1"/>
            <a:r>
              <a:rPr lang="en-US" sz="2000" dirty="0" smtClean="0"/>
              <a:t>(bill </a:t>
            </a:r>
            <a:r>
              <a:rPr lang="en-US" sz="2000" dirty="0" smtClean="0">
                <a:sym typeface="Symbol" pitchFamily="18" charset="2"/>
              </a:rPr>
              <a:t> name electric  status due  amount 100  account  name checking  balance 400)</a:t>
            </a:r>
          </a:p>
          <a:p>
            <a:pPr eaLnBrk="1" hangingPunct="1"/>
            <a:r>
              <a:rPr lang="sr-Latn-RS" sz="2400" dirty="0" smtClean="0">
                <a:sym typeface="Symbol" pitchFamily="18" charset="2"/>
              </a:rPr>
              <a:t>Pravilo će biti aktivirano</a:t>
            </a:r>
            <a:endParaRPr lang="en-US" sz="2400" dirty="0" smtClean="0">
              <a:sym typeface="Symbol" pitchFamily="18" charset="2"/>
            </a:endParaRPr>
          </a:p>
          <a:p>
            <a:pPr lvl="1" eaLnBrk="1" hangingPunct="1"/>
            <a:r>
              <a:rPr lang="sr-Latn-RS" sz="2000" dirty="0" smtClean="0">
                <a:sym typeface="Symbol" pitchFamily="18" charset="2"/>
              </a:rPr>
              <a:t>Činjenica </a:t>
            </a:r>
            <a:r>
              <a:rPr lang="en-US" sz="2000" b="1" dirty="0" smtClean="0">
                <a:sym typeface="Symbol" pitchFamily="18" charset="2"/>
              </a:rPr>
              <a:t>balance 300</a:t>
            </a:r>
            <a:r>
              <a:rPr lang="en-US" sz="2000" dirty="0" smtClean="0">
                <a:sym typeface="Symbol" pitchFamily="18" charset="2"/>
              </a:rPr>
              <a:t> </a:t>
            </a:r>
            <a:r>
              <a:rPr lang="sr-Latn-RS" sz="2000" dirty="0" smtClean="0">
                <a:sym typeface="Symbol" pitchFamily="18" charset="2"/>
              </a:rPr>
              <a:t>biće dodata u radnu memoriju</a:t>
            </a:r>
          </a:p>
          <a:p>
            <a:r>
              <a:rPr lang="sr-Latn-RS" sz="2400" dirty="0" smtClean="0">
                <a:sym typeface="Symbol" pitchFamily="18" charset="2"/>
              </a:rPr>
              <a:t>Problem:</a:t>
            </a:r>
          </a:p>
          <a:p>
            <a:pPr lvl="1"/>
            <a:r>
              <a:rPr lang="sr-Latn-RS" sz="2000" dirty="0" smtClean="0">
                <a:sym typeface="Symbol" pitchFamily="18" charset="2"/>
              </a:rPr>
              <a:t>Svi uslovi moraju da budu zadovoljeni</a:t>
            </a:r>
            <a:endParaRPr lang="el-GR" sz="2000" dirty="0" smtClean="0"/>
          </a:p>
        </p:txBody>
      </p:sp>
    </p:spTree>
    <p:extLst>
      <p:ext uri="{BB962C8B-B14F-4D97-AF65-F5344CB8AC3E}">
        <p14:creationId xmlns:p14="http://schemas.microsoft.com/office/powerpoint/2010/main" val="236055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sr-Latn-RS" dirty="0"/>
              <a:t>Primer pravila</a:t>
            </a:r>
            <a:endParaRPr lang="el-GR" dirty="0" smtClean="0"/>
          </a:p>
        </p:txBody>
      </p:sp>
      <p:sp>
        <p:nvSpPr>
          <p:cNvPr id="13315" name="Rectangle 3"/>
          <p:cNvSpPr>
            <a:spLocks noGrp="1" noChangeArrowheads="1"/>
          </p:cNvSpPr>
          <p:nvPr>
            <p:ph type="body" idx="1"/>
          </p:nvPr>
        </p:nvSpPr>
        <p:spPr>
          <a:xfrm>
            <a:off x="1370135" y="1827214"/>
            <a:ext cx="7313734" cy="4395787"/>
          </a:xfrm>
        </p:spPr>
        <p:txBody>
          <a:bodyPr>
            <a:normAutofit/>
          </a:bodyPr>
          <a:lstStyle/>
          <a:p>
            <a:pPr eaLnBrk="1" hangingPunct="1"/>
            <a:r>
              <a:rPr lang="sr-Latn-RS" sz="2400" dirty="0" smtClean="0"/>
              <a:t>Pretpostavimo da je u radnoj memoriji sledeći sadržaj</a:t>
            </a:r>
            <a:endParaRPr lang="en-US" sz="2400" dirty="0" smtClean="0"/>
          </a:p>
          <a:p>
            <a:pPr eaLnBrk="1" hangingPunct="1"/>
            <a:r>
              <a:rPr lang="en-US" sz="2400" dirty="0" smtClean="0"/>
              <a:t>WM:</a:t>
            </a:r>
          </a:p>
          <a:p>
            <a:pPr lvl="1" eaLnBrk="1" hangingPunct="1"/>
            <a:r>
              <a:rPr lang="en-US" sz="2000" dirty="0" smtClean="0"/>
              <a:t>(bill </a:t>
            </a:r>
            <a:r>
              <a:rPr lang="en-US" sz="2000" dirty="0" smtClean="0">
                <a:sym typeface="Symbol" pitchFamily="18" charset="2"/>
              </a:rPr>
              <a:t> name electric  status due  amount 100  account  name checking  balance 400)</a:t>
            </a:r>
          </a:p>
          <a:p>
            <a:pPr eaLnBrk="1" hangingPunct="1"/>
            <a:r>
              <a:rPr lang="sr-Latn-RS" sz="2400" dirty="0" smtClean="0">
                <a:sym typeface="Symbol" pitchFamily="18" charset="2"/>
              </a:rPr>
              <a:t>Pravilo će biti aktivirano</a:t>
            </a:r>
            <a:endParaRPr lang="en-US" sz="2400" dirty="0" smtClean="0">
              <a:sym typeface="Symbol" pitchFamily="18" charset="2"/>
            </a:endParaRPr>
          </a:p>
          <a:p>
            <a:pPr lvl="1" eaLnBrk="1" hangingPunct="1"/>
            <a:r>
              <a:rPr lang="sr-Latn-RS" sz="2000" dirty="0" smtClean="0">
                <a:sym typeface="Symbol" pitchFamily="18" charset="2"/>
              </a:rPr>
              <a:t>Činjenica </a:t>
            </a:r>
            <a:r>
              <a:rPr lang="en-US" sz="2000" b="1" dirty="0" smtClean="0">
                <a:sym typeface="Symbol" pitchFamily="18" charset="2"/>
              </a:rPr>
              <a:t>balance 300</a:t>
            </a:r>
            <a:r>
              <a:rPr lang="en-US" sz="2000" dirty="0" smtClean="0">
                <a:sym typeface="Symbol" pitchFamily="18" charset="2"/>
              </a:rPr>
              <a:t> </a:t>
            </a:r>
            <a:r>
              <a:rPr lang="sr-Latn-RS" sz="2000" dirty="0" smtClean="0">
                <a:sym typeface="Symbol" pitchFamily="18" charset="2"/>
              </a:rPr>
              <a:t>biće dodata u radnu memoriju</a:t>
            </a:r>
          </a:p>
          <a:p>
            <a:r>
              <a:rPr lang="sr-Latn-RS" sz="2400" dirty="0" smtClean="0">
                <a:sym typeface="Symbol" pitchFamily="18" charset="2"/>
              </a:rPr>
              <a:t>Problem:</a:t>
            </a:r>
          </a:p>
          <a:p>
            <a:pPr lvl="1"/>
            <a:r>
              <a:rPr lang="sr-Latn-RS" sz="2000" dirty="0" smtClean="0">
                <a:sym typeface="Symbol" pitchFamily="18" charset="2"/>
              </a:rPr>
              <a:t>Svi uslovi moraju da budu zadovoljeni</a:t>
            </a:r>
          </a:p>
          <a:p>
            <a:r>
              <a:rPr lang="sr-Latn-RS" sz="2400" b="1" dirty="0" smtClean="0">
                <a:sym typeface="Symbol" pitchFamily="18" charset="2"/>
              </a:rPr>
              <a:t>Rešenje:</a:t>
            </a:r>
          </a:p>
          <a:p>
            <a:pPr lvl="1"/>
            <a:r>
              <a:rPr lang="sr-Latn-RS" sz="2000" b="1" dirty="0" smtClean="0">
                <a:sym typeface="Symbol" pitchFamily="18" charset="2"/>
              </a:rPr>
              <a:t>Uvodimo disjunkciju u pravila</a:t>
            </a:r>
            <a:endParaRPr lang="el-GR" sz="2000" b="1" dirty="0" smtClean="0"/>
          </a:p>
        </p:txBody>
      </p:sp>
    </p:spTree>
    <p:extLst>
      <p:ext uri="{BB962C8B-B14F-4D97-AF65-F5344CB8AC3E}">
        <p14:creationId xmlns:p14="http://schemas.microsoft.com/office/powerpoint/2010/main" val="28943475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sr-Latn-RS" sz="3200" dirty="0" smtClean="0"/>
              <a:t>Primer pravila </a:t>
            </a:r>
            <a:r>
              <a:rPr lang="en-US" sz="3200" dirty="0" smtClean="0"/>
              <a:t>(</a:t>
            </a:r>
            <a:r>
              <a:rPr lang="sr-Latn-RS" sz="3200" dirty="0" smtClean="0"/>
              <a:t>disjunkcije</a:t>
            </a:r>
            <a:r>
              <a:rPr lang="en-US" sz="3200" dirty="0" smtClean="0"/>
              <a:t>)</a:t>
            </a:r>
            <a:endParaRPr lang="el-GR" sz="3200" dirty="0" smtClean="0"/>
          </a:p>
        </p:txBody>
      </p:sp>
      <p:sp>
        <p:nvSpPr>
          <p:cNvPr id="14339" name="Rectangle 4"/>
          <p:cNvSpPr>
            <a:spLocks noGrp="1" noChangeArrowheads="1"/>
          </p:cNvSpPr>
          <p:nvPr>
            <p:ph type="body" idx="1"/>
          </p:nvPr>
        </p:nvSpPr>
        <p:spPr>
          <a:xfrm>
            <a:off x="1043354" y="1827214"/>
            <a:ext cx="7913077" cy="4446587"/>
          </a:xfrm>
          <a:noFill/>
        </p:spPr>
        <p:txBody>
          <a:bodyPr/>
          <a:lstStyle/>
          <a:p>
            <a:pPr eaLnBrk="1" hangingPunct="1"/>
            <a:r>
              <a:rPr lang="en-US" sz="2500" dirty="0" smtClean="0"/>
              <a:t>R0:</a:t>
            </a:r>
          </a:p>
          <a:p>
            <a:pPr lvl="1" eaLnBrk="1" hangingPunct="1"/>
            <a:r>
              <a:rPr lang="en-US" sz="2100" dirty="0" smtClean="0"/>
              <a:t>IF (bill </a:t>
            </a:r>
            <a:r>
              <a:rPr lang="en-US" sz="2100" dirty="0" smtClean="0">
                <a:sym typeface="Symbol" pitchFamily="18" charset="2"/>
              </a:rPr>
              <a:t> name &lt;BILL&gt;  status </a:t>
            </a:r>
            <a:r>
              <a:rPr lang="en-US" sz="2100" dirty="0" smtClean="0">
                <a:solidFill>
                  <a:srgbClr val="009900"/>
                </a:solidFill>
                <a:sym typeface="Symbol" pitchFamily="18" charset="2"/>
              </a:rPr>
              <a:t>[due</a:t>
            </a:r>
            <a:r>
              <a:rPr lang="sr-Latn-RS" sz="2100" dirty="0" smtClean="0">
                <a:solidFill>
                  <a:srgbClr val="009900"/>
                </a:solidFill>
                <a:sym typeface="Symbol" pitchFamily="18" charset="2"/>
              </a:rPr>
              <a:t> </a:t>
            </a:r>
            <a:r>
              <a:rPr lang="en-US" sz="2100" dirty="0" err="1" smtClean="0">
                <a:solidFill>
                  <a:srgbClr val="009900"/>
                </a:solidFill>
                <a:sym typeface="Symbol" pitchFamily="18" charset="2"/>
              </a:rPr>
              <a:t>over_due</a:t>
            </a:r>
            <a:r>
              <a:rPr lang="en-US" sz="2100" dirty="0" smtClean="0">
                <a:solidFill>
                  <a:srgbClr val="009900"/>
                </a:solidFill>
                <a:sym typeface="Symbol" pitchFamily="18" charset="2"/>
              </a:rPr>
              <a:t>]</a:t>
            </a:r>
            <a:r>
              <a:rPr lang="en-US" sz="2100" dirty="0" smtClean="0">
                <a:sym typeface="Symbol" pitchFamily="18" charset="2"/>
              </a:rPr>
              <a:t>   	   	   amount &lt;AMOUNT&gt;)</a:t>
            </a:r>
          </a:p>
          <a:p>
            <a:pPr lvl="1" eaLnBrk="1" hangingPunct="1">
              <a:buFont typeface="Wingdings" pitchFamily="2" charset="2"/>
              <a:buNone/>
            </a:pPr>
            <a:r>
              <a:rPr lang="en-US" sz="2100" dirty="0" smtClean="0">
                <a:sym typeface="Symbol" pitchFamily="18" charset="2"/>
              </a:rPr>
              <a:t>	AND (account  name checking  balance &lt;BALANCE&gt; 		 (&lt;BALANCE&gt; ≥ &lt;AMOUNT&gt;))</a:t>
            </a:r>
          </a:p>
          <a:p>
            <a:pPr lvl="1" eaLnBrk="1" hangingPunct="1">
              <a:buFont typeface="Wingdings" pitchFamily="2" charset="2"/>
              <a:buNone/>
            </a:pPr>
            <a:r>
              <a:rPr lang="en-US" sz="2100" dirty="0" smtClean="0">
                <a:sym typeface="Symbol" pitchFamily="18" charset="2"/>
              </a:rPr>
              <a:t>	THEN (assert (pay  item &lt;BILL&gt;))</a:t>
            </a:r>
          </a:p>
          <a:p>
            <a:pPr lvl="1" eaLnBrk="1" hangingPunct="1">
              <a:buFont typeface="Wingdings" pitchFamily="2" charset="2"/>
              <a:buNone/>
            </a:pPr>
            <a:r>
              <a:rPr lang="en-US" sz="2100" dirty="0" smtClean="0">
                <a:sym typeface="Symbol" pitchFamily="18" charset="2"/>
              </a:rPr>
              <a:t>	AND (remove (bill  name &lt;BILL&gt;  status 		         	       due  amount &lt;AMOUNT&gt;))</a:t>
            </a:r>
          </a:p>
          <a:p>
            <a:pPr lvl="1" eaLnBrk="1" hangingPunct="1">
              <a:buFont typeface="Wingdings" pitchFamily="2" charset="2"/>
              <a:buNone/>
            </a:pPr>
            <a:r>
              <a:rPr lang="en-US" sz="2100" dirty="0" smtClean="0">
                <a:sym typeface="Symbol" pitchFamily="18" charset="2"/>
              </a:rPr>
              <a:t>	AND (remove (account  name checking  		       	       balance &lt;AMOUNT&gt;))</a:t>
            </a:r>
          </a:p>
          <a:p>
            <a:pPr lvl="1" eaLnBrk="1" hangingPunct="1">
              <a:buFont typeface="Wingdings" pitchFamily="2" charset="2"/>
              <a:buNone/>
            </a:pPr>
            <a:r>
              <a:rPr lang="en-US" sz="2100" dirty="0" smtClean="0">
                <a:sym typeface="Symbol" pitchFamily="18" charset="2"/>
              </a:rPr>
              <a:t>	AND (assert (account  name checking  balance 		       (&lt;BALANCE&gt; - &lt;AMOUNT&gt;)))</a:t>
            </a:r>
            <a:endParaRPr lang="el-GR" sz="2100" dirty="0" smtClean="0">
              <a:sym typeface="Symbol" pitchFamily="18" charset="2"/>
            </a:endParaRPr>
          </a:p>
        </p:txBody>
      </p:sp>
    </p:spTree>
    <p:extLst>
      <p:ext uri="{BB962C8B-B14F-4D97-AF65-F5344CB8AC3E}">
        <p14:creationId xmlns:p14="http://schemas.microsoft.com/office/powerpoint/2010/main" val="2544170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EAC7D9E6-D24C-45EA-86A6-6D569B695C37}" type="slidenum">
              <a:rPr lang="en-US" sz="900" smtClean="0">
                <a:solidFill>
                  <a:srgbClr val="003399"/>
                </a:solidFill>
                <a:latin typeface="Arial" charset="0"/>
                <a:cs typeface="Arial" charset="0"/>
                <a:sym typeface="Arial" charset="0"/>
              </a:rPr>
              <a:pPr eaLnBrk="1" hangingPunct="1"/>
              <a:t>3</a:t>
            </a:fld>
            <a:endParaRPr lang="en-US" sz="900" smtClean="0">
              <a:solidFill>
                <a:srgbClr val="003399"/>
              </a:solidFill>
              <a:latin typeface="Arial" charset="0"/>
              <a:cs typeface="Arial" charset="0"/>
              <a:sym typeface="Arial" charset="0"/>
            </a:endParaRPr>
          </a:p>
        </p:txBody>
      </p:sp>
      <p:sp>
        <p:nvSpPr>
          <p:cNvPr id="14341" name="Rectangle 5"/>
          <p:cNvSpPr>
            <a:spLocks noGrp="1" noChangeArrowheads="1"/>
          </p:cNvSpPr>
          <p:nvPr>
            <p:ph type="title"/>
          </p:nvPr>
        </p:nvSpPr>
        <p:spPr/>
        <p:txBody>
          <a:bodyPr/>
          <a:lstStyle/>
          <a:p>
            <a:pPr eaLnBrk="1" hangingPunct="1"/>
            <a:r>
              <a:rPr lang="sr-Latn-RS" dirty="0" smtClean="0"/>
              <a:t>Motivacija</a:t>
            </a:r>
            <a:endParaRPr lang="en-US" dirty="0" smtClean="0"/>
          </a:p>
        </p:txBody>
      </p:sp>
      <p:sp>
        <p:nvSpPr>
          <p:cNvPr id="14342" name="Rectangle 6"/>
          <p:cNvSpPr>
            <a:spLocks noGrp="1" noChangeArrowheads="1"/>
          </p:cNvSpPr>
          <p:nvPr>
            <p:ph type="body" idx="1"/>
          </p:nvPr>
        </p:nvSpPr>
        <p:spPr/>
        <p:txBody>
          <a:bodyPr>
            <a:normAutofit lnSpcReduction="10000"/>
          </a:bodyPr>
          <a:lstStyle/>
          <a:p>
            <a:pPr eaLnBrk="1" hangingPunct="1"/>
            <a:r>
              <a:rPr lang="sr-Latn-RS" dirty="0" smtClean="0"/>
              <a:t>U SBZ se znanje mora predstaviti na neki način</a:t>
            </a:r>
          </a:p>
          <a:p>
            <a:pPr eaLnBrk="1" hangingPunct="1"/>
            <a:r>
              <a:rPr lang="sr-Latn-RS" dirty="0" smtClean="0"/>
              <a:t>Postoje (kao što ćemo videti) različiti tipovi znanja</a:t>
            </a:r>
            <a:endParaRPr lang="en-US" dirty="0" smtClean="0"/>
          </a:p>
          <a:p>
            <a:pPr eaLnBrk="1" hangingPunct="1"/>
            <a:r>
              <a:rPr lang="sr-Latn-RS" dirty="0" smtClean="0"/>
              <a:t>Zbog toga za predstavljanje znanja mogu da budu prikladne različiti formati</a:t>
            </a:r>
            <a:endParaRPr lang="en-US" dirty="0" smtClean="0"/>
          </a:p>
          <a:p>
            <a:pPr marL="685800" lvl="1" eaLnBrk="1" hangingPunct="1"/>
            <a:r>
              <a:rPr lang="sr-Latn-RS" dirty="0" smtClean="0"/>
              <a:t>Zavisno od zadatka i okolnosti</a:t>
            </a:r>
            <a:endParaRPr lang="en-US" dirty="0" smtClean="0"/>
          </a:p>
          <a:p>
            <a:pPr eaLnBrk="1" hangingPunct="1"/>
            <a:r>
              <a:rPr lang="sr-Latn-RS" dirty="0" smtClean="0"/>
              <a:t>Znanje se u SBZ koristi za zaključivanje</a:t>
            </a:r>
          </a:p>
          <a:p>
            <a:pPr lvl="1"/>
            <a:r>
              <a:rPr lang="sr-Latn-RS" dirty="0" smtClean="0"/>
              <a:t>Formati reprezentacije znanja moraju da budu usklađene sa metodama zključivanja</a:t>
            </a:r>
            <a:endParaRPr lang="en-US" dirty="0" smtClean="0"/>
          </a:p>
        </p:txBody>
      </p:sp>
    </p:spTree>
    <p:extLst>
      <p:ext uri="{BB962C8B-B14F-4D97-AF65-F5344CB8AC3E}">
        <p14:creationId xmlns:p14="http://schemas.microsoft.com/office/powerpoint/2010/main" val="3411520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sr-Latn-RS" sz="3200" dirty="0"/>
              <a:t>Primer pravila </a:t>
            </a:r>
            <a:r>
              <a:rPr lang="en-US" sz="3200" dirty="0"/>
              <a:t>(</a:t>
            </a:r>
            <a:r>
              <a:rPr lang="sr-Latn-RS" sz="3200" dirty="0"/>
              <a:t>disjunkcije</a:t>
            </a:r>
            <a:r>
              <a:rPr lang="en-US" sz="3200" dirty="0"/>
              <a:t>)</a:t>
            </a:r>
            <a:endParaRPr lang="el-GR" sz="3200" dirty="0" smtClean="0"/>
          </a:p>
        </p:txBody>
      </p:sp>
      <p:sp>
        <p:nvSpPr>
          <p:cNvPr id="15363" name="Rectangle 3"/>
          <p:cNvSpPr>
            <a:spLocks noGrp="1" noChangeArrowheads="1"/>
          </p:cNvSpPr>
          <p:nvPr>
            <p:ph type="body" idx="1"/>
          </p:nvPr>
        </p:nvSpPr>
        <p:spPr>
          <a:xfrm>
            <a:off x="668215" y="1814514"/>
            <a:ext cx="8487508" cy="4268787"/>
          </a:xfrm>
        </p:spPr>
        <p:txBody>
          <a:bodyPr>
            <a:normAutofit/>
          </a:bodyPr>
          <a:lstStyle/>
          <a:p>
            <a:pPr eaLnBrk="1" hangingPunct="1"/>
            <a:r>
              <a:rPr lang="sr-Latn-RS" dirty="0" smtClean="0"/>
              <a:t>Pretpostavimo da je u radnoj memoriji sadržaj</a:t>
            </a:r>
            <a:endParaRPr lang="en-US" dirty="0" smtClean="0"/>
          </a:p>
          <a:p>
            <a:pPr lvl="1" eaLnBrk="1" hangingPunct="1"/>
            <a:r>
              <a:rPr lang="en-US" dirty="0" smtClean="0"/>
              <a:t>(bill </a:t>
            </a:r>
            <a:r>
              <a:rPr lang="en-US" dirty="0" smtClean="0">
                <a:sym typeface="Symbol" pitchFamily="18" charset="2"/>
              </a:rPr>
              <a:t> name mortgage  status due  amount 700) </a:t>
            </a:r>
          </a:p>
          <a:p>
            <a:pPr lvl="1" eaLnBrk="1" hangingPunct="1">
              <a:buFont typeface="Wingdings" pitchFamily="2" charset="2"/>
              <a:buNone/>
            </a:pPr>
            <a:r>
              <a:rPr lang="en-US" dirty="0" smtClean="0"/>
              <a:t>	(bill </a:t>
            </a:r>
            <a:r>
              <a:rPr lang="en-US" dirty="0" smtClean="0">
                <a:sym typeface="Symbol" pitchFamily="18" charset="2"/>
              </a:rPr>
              <a:t> name electric  status </a:t>
            </a:r>
            <a:r>
              <a:rPr lang="en-US" dirty="0" err="1" smtClean="0">
                <a:sym typeface="Symbol" pitchFamily="18" charset="2"/>
              </a:rPr>
              <a:t>over_due</a:t>
            </a:r>
            <a:r>
              <a:rPr lang="en-US" dirty="0" smtClean="0">
                <a:sym typeface="Symbol" pitchFamily="18" charset="2"/>
              </a:rPr>
              <a:t>  amount 200)</a:t>
            </a:r>
          </a:p>
          <a:p>
            <a:pPr lvl="1" eaLnBrk="1" hangingPunct="1">
              <a:buFont typeface="Wingdings" pitchFamily="2" charset="2"/>
              <a:buNone/>
            </a:pPr>
            <a:r>
              <a:rPr lang="en-US" dirty="0" smtClean="0">
                <a:sym typeface="Symbol" pitchFamily="18" charset="2"/>
              </a:rPr>
              <a:t> 	(bill  name water  status </a:t>
            </a:r>
            <a:r>
              <a:rPr lang="en-US" dirty="0" err="1" smtClean="0">
                <a:sym typeface="Symbol" pitchFamily="18" charset="2"/>
              </a:rPr>
              <a:t>not_due</a:t>
            </a:r>
            <a:r>
              <a:rPr lang="en-US" dirty="0" smtClean="0">
                <a:sym typeface="Symbol" pitchFamily="18" charset="2"/>
              </a:rPr>
              <a:t>  amount 50) (account  name checking  balance </a:t>
            </a:r>
            <a:r>
              <a:rPr lang="sr-Latn-RS" smtClean="0">
                <a:sym typeface="Symbol" pitchFamily="18" charset="2"/>
              </a:rPr>
              <a:t>90</a:t>
            </a:r>
            <a:r>
              <a:rPr lang="en-US" smtClean="0">
                <a:sym typeface="Symbol" pitchFamily="18" charset="2"/>
              </a:rPr>
              <a:t>0</a:t>
            </a:r>
            <a:r>
              <a:rPr lang="en-US" dirty="0" smtClean="0">
                <a:sym typeface="Symbol" pitchFamily="18" charset="2"/>
              </a:rPr>
              <a:t>)</a:t>
            </a:r>
          </a:p>
          <a:p>
            <a:pPr eaLnBrk="1" hangingPunct="1"/>
            <a:r>
              <a:rPr lang="sr-Latn-RS" dirty="0" smtClean="0">
                <a:sym typeface="Symbol" pitchFamily="18" charset="2"/>
              </a:rPr>
              <a:t>Koliko puta će se aktivirati pravilo</a:t>
            </a:r>
            <a:r>
              <a:rPr lang="en-US" dirty="0" smtClean="0">
                <a:sym typeface="Symbol" pitchFamily="18" charset="2"/>
              </a:rPr>
              <a:t>?</a:t>
            </a:r>
          </a:p>
        </p:txBody>
      </p:sp>
    </p:spTree>
    <p:extLst>
      <p:ext uri="{BB962C8B-B14F-4D97-AF65-F5344CB8AC3E}">
        <p14:creationId xmlns:p14="http://schemas.microsoft.com/office/powerpoint/2010/main" val="2247323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sr-Latn-RS" dirty="0" smtClean="0"/>
              <a:t>Uparivanje činjenica sa pravilima</a:t>
            </a:r>
            <a:endParaRPr lang="el-GR" dirty="0" smtClean="0"/>
          </a:p>
        </p:txBody>
      </p:sp>
      <p:sp>
        <p:nvSpPr>
          <p:cNvPr id="16387" name="Rectangle 3"/>
          <p:cNvSpPr>
            <a:spLocks noGrp="1" noChangeArrowheads="1"/>
          </p:cNvSpPr>
          <p:nvPr>
            <p:ph type="body" idx="1"/>
          </p:nvPr>
        </p:nvSpPr>
        <p:spPr>
          <a:xfrm>
            <a:off x="1172308" y="1827214"/>
            <a:ext cx="7511562" cy="4535487"/>
          </a:xfrm>
        </p:spPr>
        <p:txBody>
          <a:bodyPr>
            <a:normAutofit/>
          </a:bodyPr>
          <a:lstStyle/>
          <a:p>
            <a:pPr eaLnBrk="1" hangingPunct="1">
              <a:lnSpc>
                <a:spcPct val="90000"/>
              </a:lnSpc>
            </a:pPr>
            <a:r>
              <a:rPr lang="sr-Latn-RS" dirty="0" smtClean="0"/>
              <a:t>Kada je definisana sintaksa, mora se specificirati kako će se uraditi uparivanje činjenica sa pravilima </a:t>
            </a:r>
            <a:endParaRPr lang="en-US" dirty="0" smtClean="0"/>
          </a:p>
          <a:p>
            <a:pPr lvl="1" eaLnBrk="1" hangingPunct="1">
              <a:lnSpc>
                <a:spcPct val="90000"/>
              </a:lnSpc>
            </a:pPr>
            <a:r>
              <a:rPr lang="sr-Latn-RS" dirty="0" smtClean="0"/>
              <a:t>T.j. </a:t>
            </a:r>
            <a:r>
              <a:rPr lang="sr-Latn-RS" b="1" dirty="0" smtClean="0"/>
              <a:t>Pokušati da se utvrdi da li je uslov</a:t>
            </a:r>
            <a:r>
              <a:rPr lang="en-US" b="1" dirty="0" smtClean="0"/>
              <a:t> </a:t>
            </a:r>
            <a:r>
              <a:rPr lang="sr-Latn-RS" b="1" dirty="0" smtClean="0"/>
              <a:t>pravila zadovoljen činjenicama iz radne memorije</a:t>
            </a:r>
            <a:endParaRPr lang="en-US" b="1" dirty="0" smtClean="0"/>
          </a:p>
          <a:p>
            <a:pPr eaLnBrk="1" hangingPunct="1">
              <a:lnSpc>
                <a:spcPct val="90000"/>
              </a:lnSpc>
            </a:pPr>
            <a:r>
              <a:rPr lang="sr-Latn-RS" dirty="0" smtClean="0"/>
              <a:t>Procena je da SBZ bazirani na pravilima </a:t>
            </a:r>
            <a:r>
              <a:rPr lang="en-US" b="1" dirty="0" smtClean="0"/>
              <a:t>90% </a:t>
            </a:r>
            <a:r>
              <a:rPr lang="sr-Latn-RS" b="1" dirty="0" smtClean="0"/>
              <a:t>vremena</a:t>
            </a:r>
            <a:r>
              <a:rPr lang="sr-Latn-RS" dirty="0" smtClean="0"/>
              <a:t> troše na ovaj posao</a:t>
            </a:r>
            <a:endParaRPr lang="en-US" dirty="0" smtClean="0"/>
          </a:p>
        </p:txBody>
      </p:sp>
    </p:spTree>
    <p:extLst>
      <p:ext uri="{BB962C8B-B14F-4D97-AF65-F5344CB8AC3E}">
        <p14:creationId xmlns:p14="http://schemas.microsoft.com/office/powerpoint/2010/main" val="171222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Rete </a:t>
            </a:r>
            <a:r>
              <a:rPr lang="sr-Latn-RS" dirty="0" smtClean="0"/>
              <a:t>algoritam uparivanja</a:t>
            </a:r>
            <a:endParaRPr lang="el-GR" dirty="0" smtClean="0"/>
          </a:p>
        </p:txBody>
      </p:sp>
      <p:sp>
        <p:nvSpPr>
          <p:cNvPr id="17411" name="Rectangle 3"/>
          <p:cNvSpPr>
            <a:spLocks noGrp="1" noChangeArrowheads="1"/>
          </p:cNvSpPr>
          <p:nvPr>
            <p:ph type="body" idx="1"/>
          </p:nvPr>
        </p:nvSpPr>
        <p:spPr>
          <a:xfrm>
            <a:off x="867508" y="1827214"/>
            <a:ext cx="7816362" cy="4408487"/>
          </a:xfrm>
        </p:spPr>
        <p:txBody>
          <a:bodyPr>
            <a:normAutofit/>
          </a:bodyPr>
          <a:lstStyle/>
          <a:p>
            <a:pPr eaLnBrk="1" hangingPunct="1">
              <a:lnSpc>
                <a:spcPct val="90000"/>
              </a:lnSpc>
            </a:pPr>
            <a:r>
              <a:rPr lang="sr-Latn-RS" dirty="0" smtClean="0"/>
              <a:t>Šta je rešenje za taj problem upraivanja</a:t>
            </a:r>
            <a:r>
              <a:rPr lang="en-US" dirty="0" smtClean="0"/>
              <a:t>?</a:t>
            </a:r>
          </a:p>
          <a:p>
            <a:pPr lvl="1" eaLnBrk="1" hangingPunct="1">
              <a:lnSpc>
                <a:spcPct val="90000"/>
              </a:lnSpc>
            </a:pPr>
            <a:r>
              <a:rPr lang="sr-Latn-RS" dirty="0" smtClean="0"/>
              <a:t>Iscrpno uparivanje činjenica i pravila jedan po jedan</a:t>
            </a:r>
            <a:endParaRPr lang="en-US" dirty="0" smtClean="0"/>
          </a:p>
          <a:p>
            <a:pPr lvl="1" eaLnBrk="1" hangingPunct="1">
              <a:lnSpc>
                <a:spcPct val="90000"/>
              </a:lnSpc>
            </a:pPr>
            <a:r>
              <a:rPr lang="sr-Latn-RS" dirty="0" smtClean="0"/>
              <a:t>Korišćenje tehnika indeksiranja</a:t>
            </a:r>
            <a:endParaRPr lang="en-US" dirty="0" smtClean="0"/>
          </a:p>
          <a:p>
            <a:pPr eaLnBrk="1" hangingPunct="1">
              <a:lnSpc>
                <a:spcPct val="90000"/>
              </a:lnSpc>
            </a:pPr>
            <a:r>
              <a:rPr lang="en-US" dirty="0" smtClean="0"/>
              <a:t>Rete </a:t>
            </a:r>
            <a:r>
              <a:rPr lang="en-US" dirty="0" err="1" smtClean="0"/>
              <a:t>algorit</a:t>
            </a:r>
            <a:r>
              <a:rPr lang="sr-Latn-RS" dirty="0" smtClean="0"/>
              <a:t>a</a:t>
            </a:r>
            <a:r>
              <a:rPr lang="en-US" dirty="0" smtClean="0"/>
              <a:t>m </a:t>
            </a:r>
            <a:r>
              <a:rPr lang="sr-Latn-RS" dirty="0" smtClean="0"/>
              <a:t>je bio prvo uspešno rešenje</a:t>
            </a:r>
            <a:endParaRPr lang="en-US" dirty="0" smtClean="0"/>
          </a:p>
          <a:p>
            <a:pPr lvl="1" eaLnBrk="1" hangingPunct="1">
              <a:lnSpc>
                <a:spcPct val="90000"/>
              </a:lnSpc>
            </a:pPr>
            <a:r>
              <a:rPr lang="sr-Latn-RS" dirty="0" smtClean="0"/>
              <a:t>On skladišti informacije o uparenostima u mrežnu strukturu</a:t>
            </a:r>
            <a:endParaRPr lang="el-GR" dirty="0" smtClean="0"/>
          </a:p>
        </p:txBody>
      </p:sp>
    </p:spTree>
    <p:extLst>
      <p:ext uri="{BB962C8B-B14F-4D97-AF65-F5344CB8AC3E}">
        <p14:creationId xmlns:p14="http://schemas.microsoft.com/office/powerpoint/2010/main" val="6177359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Rete </a:t>
            </a:r>
            <a:r>
              <a:rPr lang="sr-Latn-RS" dirty="0"/>
              <a:t>algoritam uparivanja</a:t>
            </a:r>
            <a:endParaRPr lang="el-GR" dirty="0" smtClean="0"/>
          </a:p>
        </p:txBody>
      </p:sp>
      <p:sp>
        <p:nvSpPr>
          <p:cNvPr id="18435" name="Rectangle 3"/>
          <p:cNvSpPr>
            <a:spLocks noGrp="1" noChangeArrowheads="1"/>
          </p:cNvSpPr>
          <p:nvPr>
            <p:ph type="body" idx="1"/>
          </p:nvPr>
        </p:nvSpPr>
        <p:spPr>
          <a:xfrm>
            <a:off x="1019908" y="1827213"/>
            <a:ext cx="7663962" cy="4114800"/>
          </a:xfrm>
        </p:spPr>
        <p:txBody>
          <a:bodyPr>
            <a:normAutofit fontScale="92500" lnSpcReduction="10000"/>
          </a:bodyPr>
          <a:lstStyle/>
          <a:p>
            <a:pPr eaLnBrk="1" hangingPunct="1">
              <a:lnSpc>
                <a:spcPct val="90000"/>
              </a:lnSpc>
            </a:pPr>
            <a:r>
              <a:rPr lang="sr-Latn-RS" dirty="0" smtClean="0"/>
              <a:t>Čvorovi mreže odgovaraju pojedinačnim elementima uslova</a:t>
            </a:r>
            <a:endParaRPr lang="en-US" dirty="0" smtClean="0"/>
          </a:p>
          <a:p>
            <a:pPr lvl="1" eaLnBrk="1" hangingPunct="1">
              <a:lnSpc>
                <a:spcPct val="90000"/>
              </a:lnSpc>
            </a:pPr>
            <a:r>
              <a:rPr lang="sr-Latn-RS" dirty="0" smtClean="0"/>
              <a:t>Uslovi i konjunkcije uslova</a:t>
            </a:r>
            <a:endParaRPr lang="en-US" dirty="0" smtClean="0"/>
          </a:p>
          <a:p>
            <a:pPr eaLnBrk="1" hangingPunct="1">
              <a:lnSpc>
                <a:spcPct val="90000"/>
              </a:lnSpc>
            </a:pPr>
            <a:r>
              <a:rPr lang="sr-Latn-RS" dirty="0" smtClean="0"/>
              <a:t>Svakom čvoru su pridružena dva skupa</a:t>
            </a:r>
            <a:endParaRPr lang="en-US" dirty="0" smtClean="0"/>
          </a:p>
          <a:p>
            <a:pPr lvl="1" eaLnBrk="1" hangingPunct="1">
              <a:lnSpc>
                <a:spcPct val="90000"/>
              </a:lnSpc>
            </a:pPr>
            <a:r>
              <a:rPr lang="sr-Latn-RS" dirty="0" smtClean="0"/>
              <a:t>Prvi skup sadrži sve </a:t>
            </a:r>
            <a:r>
              <a:rPr lang="sr-Latn-RS" b="1" dirty="0" smtClean="0"/>
              <a:t>elemente radne memorije koji se uparuju sa uslovima čvora</a:t>
            </a:r>
            <a:endParaRPr lang="en-US" b="1" dirty="0" smtClean="0"/>
          </a:p>
          <a:p>
            <a:pPr lvl="1" eaLnBrk="1" hangingPunct="1">
              <a:lnSpc>
                <a:spcPct val="90000"/>
              </a:lnSpc>
            </a:pPr>
            <a:r>
              <a:rPr lang="sr-Latn-RS" dirty="0" smtClean="0"/>
              <a:t>Drugi skup sadrži </a:t>
            </a:r>
            <a:r>
              <a:rPr lang="sr-Latn-RS" b="1" dirty="0" smtClean="0"/>
              <a:t>kombinaciju elemenata radne memorije i povezivanja koja daju konzistentno uparivanje uslova koji se ulančavaju do uslova čvora</a:t>
            </a:r>
            <a:endParaRPr lang="el-GR" b="1" dirty="0" smtClean="0"/>
          </a:p>
        </p:txBody>
      </p:sp>
    </p:spTree>
    <p:extLst>
      <p:ext uri="{BB962C8B-B14F-4D97-AF65-F5344CB8AC3E}">
        <p14:creationId xmlns:p14="http://schemas.microsoft.com/office/powerpoint/2010/main" val="36232854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Rete </a:t>
            </a:r>
            <a:r>
              <a:rPr lang="sr-Latn-RS" dirty="0"/>
              <a:t>algoritam uparivanja</a:t>
            </a:r>
            <a:endParaRPr lang="el-GR" dirty="0" smtClean="0"/>
          </a:p>
        </p:txBody>
      </p:sp>
      <p:sp>
        <p:nvSpPr>
          <p:cNvPr id="19459" name="Rectangle 3"/>
          <p:cNvSpPr>
            <a:spLocks noGrp="1" noChangeArrowheads="1"/>
          </p:cNvSpPr>
          <p:nvPr>
            <p:ph type="body" idx="1"/>
          </p:nvPr>
        </p:nvSpPr>
        <p:spPr>
          <a:xfrm>
            <a:off x="926124" y="1827213"/>
            <a:ext cx="7757746" cy="4114800"/>
          </a:xfrm>
        </p:spPr>
        <p:txBody>
          <a:bodyPr>
            <a:normAutofit/>
          </a:bodyPr>
          <a:lstStyle/>
          <a:p>
            <a:pPr eaLnBrk="1" hangingPunct="1"/>
            <a:r>
              <a:rPr lang="sr-Latn-RS" dirty="0" smtClean="0"/>
              <a:t>Sa ovakvom postavkom izbegava se repetitivno testiranje svih uslova pravila u svakom ciklusu</a:t>
            </a:r>
            <a:endParaRPr lang="en-US" dirty="0" smtClean="0"/>
          </a:p>
          <a:p>
            <a:pPr lvl="1" eaLnBrk="1" hangingPunct="1"/>
            <a:r>
              <a:rPr lang="sr-Latn-RS" dirty="0" smtClean="0"/>
              <a:t>Proveravaju se samo čvorovi koji su afektirani modifikovanim iili novoumetnutim činjenicama</a:t>
            </a:r>
            <a:endParaRPr lang="en-US" dirty="0" smtClean="0"/>
          </a:p>
          <a:p>
            <a:pPr lvl="1" eaLnBrk="1" hangingPunct="1"/>
            <a:r>
              <a:rPr lang="sr-Latn-RS" dirty="0" smtClean="0"/>
              <a:t>Na primer, posmatramo pravila</a:t>
            </a:r>
            <a:endParaRPr lang="en-US" dirty="0" smtClean="0"/>
          </a:p>
          <a:p>
            <a:pPr marL="914400" lvl="2" indent="0" eaLnBrk="1" hangingPunct="1">
              <a:buNone/>
            </a:pPr>
            <a:r>
              <a:rPr lang="en-US" dirty="0" smtClean="0"/>
              <a:t>IF a(X,1) and b(X,Z) THEN g1(X,Z)</a:t>
            </a:r>
          </a:p>
          <a:p>
            <a:pPr lvl="2" eaLnBrk="1" hangingPunct="1">
              <a:buFont typeface="Wingdings" pitchFamily="2" charset="2"/>
              <a:buNone/>
            </a:pPr>
            <a:r>
              <a:rPr lang="en-US" dirty="0" smtClean="0"/>
              <a:t>IF a(X,2) and b(X,Z) THEN g2(X,Z)</a:t>
            </a:r>
            <a:endParaRPr lang="el-GR" dirty="0" smtClean="0"/>
          </a:p>
        </p:txBody>
      </p:sp>
    </p:spTree>
    <p:extLst>
      <p:ext uri="{BB962C8B-B14F-4D97-AF65-F5344CB8AC3E}">
        <p14:creationId xmlns:p14="http://schemas.microsoft.com/office/powerpoint/2010/main" val="37252162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Rete </a:t>
            </a:r>
            <a:r>
              <a:rPr lang="sr-Latn-RS" dirty="0"/>
              <a:t>algoritam uparivanja</a:t>
            </a:r>
            <a:endParaRPr lang="el-GR" dirty="0" smtClean="0"/>
          </a:p>
        </p:txBody>
      </p:sp>
      <p:sp>
        <p:nvSpPr>
          <p:cNvPr id="20483" name="Oval 4"/>
          <p:cNvSpPr>
            <a:spLocks noChangeArrowheads="1"/>
          </p:cNvSpPr>
          <p:nvPr/>
        </p:nvSpPr>
        <p:spPr bwMode="auto">
          <a:xfrm>
            <a:off x="5076092" y="1841500"/>
            <a:ext cx="1453662" cy="3937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0484" name="Oval 5"/>
          <p:cNvSpPr>
            <a:spLocks noChangeArrowheads="1"/>
          </p:cNvSpPr>
          <p:nvPr/>
        </p:nvSpPr>
        <p:spPr bwMode="auto">
          <a:xfrm>
            <a:off x="3622431" y="30861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l-GR"/>
          </a:p>
        </p:txBody>
      </p:sp>
      <p:sp>
        <p:nvSpPr>
          <p:cNvPr id="20485" name="Oval 7"/>
          <p:cNvSpPr>
            <a:spLocks noChangeArrowheads="1"/>
          </p:cNvSpPr>
          <p:nvPr/>
        </p:nvSpPr>
        <p:spPr bwMode="auto">
          <a:xfrm>
            <a:off x="6119446" y="30861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l-GR"/>
          </a:p>
        </p:txBody>
      </p:sp>
      <p:sp>
        <p:nvSpPr>
          <p:cNvPr id="20486" name="Oval 8"/>
          <p:cNvSpPr>
            <a:spLocks noChangeArrowheads="1"/>
          </p:cNvSpPr>
          <p:nvPr/>
        </p:nvSpPr>
        <p:spPr bwMode="auto">
          <a:xfrm>
            <a:off x="3622431" y="47498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l-GR"/>
          </a:p>
        </p:txBody>
      </p:sp>
      <p:sp>
        <p:nvSpPr>
          <p:cNvPr id="20487" name="Oval 9"/>
          <p:cNvSpPr>
            <a:spLocks noChangeArrowheads="1"/>
          </p:cNvSpPr>
          <p:nvPr/>
        </p:nvSpPr>
        <p:spPr bwMode="auto">
          <a:xfrm>
            <a:off x="6119446" y="47498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l-GR"/>
          </a:p>
        </p:txBody>
      </p:sp>
      <p:sp>
        <p:nvSpPr>
          <p:cNvPr id="20488" name="Line 10"/>
          <p:cNvSpPr>
            <a:spLocks noChangeShapeType="1"/>
          </p:cNvSpPr>
          <p:nvPr/>
        </p:nvSpPr>
        <p:spPr bwMode="auto">
          <a:xfrm>
            <a:off x="4560277" y="3644900"/>
            <a:ext cx="0" cy="1104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0489" name="Line 11"/>
          <p:cNvSpPr>
            <a:spLocks noChangeShapeType="1"/>
          </p:cNvSpPr>
          <p:nvPr/>
        </p:nvSpPr>
        <p:spPr bwMode="auto">
          <a:xfrm>
            <a:off x="7033846" y="3644900"/>
            <a:ext cx="0" cy="1104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0490" name="Line 12"/>
          <p:cNvSpPr>
            <a:spLocks noChangeShapeType="1"/>
          </p:cNvSpPr>
          <p:nvPr/>
        </p:nvSpPr>
        <p:spPr bwMode="auto">
          <a:xfrm>
            <a:off x="5334000" y="3517900"/>
            <a:ext cx="1195754" cy="1231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0491" name="Line 13"/>
          <p:cNvSpPr>
            <a:spLocks noChangeShapeType="1"/>
          </p:cNvSpPr>
          <p:nvPr/>
        </p:nvSpPr>
        <p:spPr bwMode="auto">
          <a:xfrm flipH="1">
            <a:off x="5076092" y="3517900"/>
            <a:ext cx="1195754" cy="1231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0492" name="Line 14"/>
          <p:cNvSpPr>
            <a:spLocks noChangeShapeType="1"/>
          </p:cNvSpPr>
          <p:nvPr/>
        </p:nvSpPr>
        <p:spPr bwMode="auto">
          <a:xfrm flipH="1">
            <a:off x="4560277" y="2197100"/>
            <a:ext cx="773723" cy="850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0493" name="Line 15"/>
          <p:cNvSpPr>
            <a:spLocks noChangeShapeType="1"/>
          </p:cNvSpPr>
          <p:nvPr/>
        </p:nvSpPr>
        <p:spPr bwMode="auto">
          <a:xfrm>
            <a:off x="6271846" y="2184400"/>
            <a:ext cx="762000" cy="863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0494" name="Text Box 16"/>
          <p:cNvSpPr txBox="1">
            <a:spLocks noChangeArrowheads="1"/>
          </p:cNvSpPr>
          <p:nvPr/>
        </p:nvSpPr>
        <p:spPr bwMode="auto">
          <a:xfrm>
            <a:off x="2763715" y="3155951"/>
            <a:ext cx="91691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a(X,Y)</a:t>
            </a:r>
            <a:endParaRPr lang="el-GR"/>
          </a:p>
        </p:txBody>
      </p:sp>
      <p:sp>
        <p:nvSpPr>
          <p:cNvPr id="20495" name="Text Box 17"/>
          <p:cNvSpPr txBox="1">
            <a:spLocks noChangeArrowheads="1"/>
          </p:cNvSpPr>
          <p:nvPr/>
        </p:nvSpPr>
        <p:spPr bwMode="auto">
          <a:xfrm>
            <a:off x="8077201" y="3143251"/>
            <a:ext cx="93936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b(X,Z)</a:t>
            </a:r>
            <a:endParaRPr lang="el-GR"/>
          </a:p>
        </p:txBody>
      </p:sp>
      <p:sp>
        <p:nvSpPr>
          <p:cNvPr id="20496" name="Text Box 18"/>
          <p:cNvSpPr txBox="1">
            <a:spLocks noChangeArrowheads="1"/>
          </p:cNvSpPr>
          <p:nvPr/>
        </p:nvSpPr>
        <p:spPr bwMode="auto">
          <a:xfrm>
            <a:off x="3783623" y="5429251"/>
            <a:ext cx="175849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a(X,1),b(X,Z)</a:t>
            </a:r>
            <a:endParaRPr lang="el-GR"/>
          </a:p>
        </p:txBody>
      </p:sp>
      <p:sp>
        <p:nvSpPr>
          <p:cNvPr id="20497" name="Text Box 19"/>
          <p:cNvSpPr txBox="1">
            <a:spLocks noChangeArrowheads="1"/>
          </p:cNvSpPr>
          <p:nvPr/>
        </p:nvSpPr>
        <p:spPr bwMode="auto">
          <a:xfrm>
            <a:off x="6307016" y="5422901"/>
            <a:ext cx="175849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a(X,2),b(X,Z)</a:t>
            </a:r>
            <a:endParaRPr lang="el-GR"/>
          </a:p>
        </p:txBody>
      </p:sp>
      <p:sp>
        <p:nvSpPr>
          <p:cNvPr id="20498" name="Text Box 22"/>
          <p:cNvSpPr txBox="1">
            <a:spLocks noChangeArrowheads="1"/>
          </p:cNvSpPr>
          <p:nvPr/>
        </p:nvSpPr>
        <p:spPr bwMode="auto">
          <a:xfrm>
            <a:off x="4378569" y="1843088"/>
            <a:ext cx="72455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start</a:t>
            </a:r>
            <a:endParaRPr lang="el-GR"/>
          </a:p>
        </p:txBody>
      </p:sp>
      <p:sp>
        <p:nvSpPr>
          <p:cNvPr id="20499" name="Text Box 23"/>
          <p:cNvSpPr txBox="1">
            <a:spLocks noChangeArrowheads="1"/>
          </p:cNvSpPr>
          <p:nvPr/>
        </p:nvSpPr>
        <p:spPr bwMode="auto">
          <a:xfrm>
            <a:off x="395654" y="3675064"/>
            <a:ext cx="2886808" cy="1939635"/>
          </a:xfrm>
          <a:prstGeom prst="rect">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2000" dirty="0"/>
              <a:t>- </a:t>
            </a:r>
            <a:r>
              <a:rPr lang="sr-Latn-RS" sz="2000" dirty="0" smtClean="0"/>
              <a:t>Postoji početni čvor i čvor za uslove svakog pravila i konjunkciju uslova</a:t>
            </a:r>
            <a:r>
              <a:rPr lang="en-US" sz="2000" dirty="0" smtClean="0"/>
              <a:t>.</a:t>
            </a:r>
            <a:endParaRPr lang="en-US" sz="2000" dirty="0"/>
          </a:p>
          <a:p>
            <a:pPr eaLnBrk="1" hangingPunct="1"/>
            <a:r>
              <a:rPr lang="en-US" sz="2000" dirty="0"/>
              <a:t>- </a:t>
            </a:r>
            <a:r>
              <a:rPr lang="sr-Latn-RS" sz="2000" dirty="0" smtClean="0"/>
              <a:t>Lukovi su označeni dodelom varijablama</a:t>
            </a:r>
            <a:endParaRPr lang="el-GR" sz="2000" dirty="0"/>
          </a:p>
        </p:txBody>
      </p:sp>
      <p:sp>
        <p:nvSpPr>
          <p:cNvPr id="20500" name="Text Box 24"/>
          <p:cNvSpPr txBox="1">
            <a:spLocks noChangeArrowheads="1"/>
          </p:cNvSpPr>
          <p:nvPr/>
        </p:nvSpPr>
        <p:spPr bwMode="auto">
          <a:xfrm>
            <a:off x="152400" y="1219200"/>
            <a:ext cx="436606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sr-Latn-RS" dirty="0" smtClean="0"/>
              <a:t>Radna memorija je inicijalno prazna</a:t>
            </a:r>
            <a:endParaRPr lang="el-GR" dirty="0"/>
          </a:p>
        </p:txBody>
      </p:sp>
      <p:sp>
        <p:nvSpPr>
          <p:cNvPr id="20501" name="Text Box 25"/>
          <p:cNvSpPr txBox="1">
            <a:spLocks noChangeArrowheads="1"/>
          </p:cNvSpPr>
          <p:nvPr/>
        </p:nvSpPr>
        <p:spPr bwMode="auto">
          <a:xfrm>
            <a:off x="3952143" y="3956051"/>
            <a:ext cx="66524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Y=1</a:t>
            </a:r>
            <a:endParaRPr lang="el-GR"/>
          </a:p>
        </p:txBody>
      </p:sp>
      <p:sp>
        <p:nvSpPr>
          <p:cNvPr id="20502" name="Text Box 26"/>
          <p:cNvSpPr txBox="1">
            <a:spLocks noChangeArrowheads="1"/>
          </p:cNvSpPr>
          <p:nvPr/>
        </p:nvSpPr>
        <p:spPr bwMode="auto">
          <a:xfrm>
            <a:off x="5990493" y="3994151"/>
            <a:ext cx="66524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Y=2</a:t>
            </a:r>
            <a:endParaRPr lang="el-GR"/>
          </a:p>
        </p:txBody>
      </p:sp>
    </p:spTree>
    <p:extLst>
      <p:ext uri="{BB962C8B-B14F-4D97-AF65-F5344CB8AC3E}">
        <p14:creationId xmlns:p14="http://schemas.microsoft.com/office/powerpoint/2010/main" val="3253945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Rete </a:t>
            </a:r>
            <a:r>
              <a:rPr lang="sr-Latn-RS" dirty="0"/>
              <a:t>algoritam uparivanja</a:t>
            </a:r>
            <a:endParaRPr lang="el-GR" dirty="0" smtClean="0"/>
          </a:p>
        </p:txBody>
      </p:sp>
      <p:sp>
        <p:nvSpPr>
          <p:cNvPr id="21507" name="Oval 4"/>
          <p:cNvSpPr>
            <a:spLocks noChangeArrowheads="1"/>
          </p:cNvSpPr>
          <p:nvPr/>
        </p:nvSpPr>
        <p:spPr bwMode="auto">
          <a:xfrm>
            <a:off x="5076092" y="1841500"/>
            <a:ext cx="1453662" cy="3937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1508" name="Oval 5"/>
          <p:cNvSpPr>
            <a:spLocks noChangeArrowheads="1"/>
          </p:cNvSpPr>
          <p:nvPr/>
        </p:nvSpPr>
        <p:spPr bwMode="auto">
          <a:xfrm>
            <a:off x="3622431" y="30861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dirty="0">
                <a:solidFill>
                  <a:srgbClr val="FF0000"/>
                </a:solidFill>
              </a:rPr>
              <a:t>a(3,1)</a:t>
            </a:r>
            <a:endParaRPr lang="el-GR" b="1" dirty="0">
              <a:solidFill>
                <a:srgbClr val="FF0000"/>
              </a:solidFill>
            </a:endParaRPr>
          </a:p>
        </p:txBody>
      </p:sp>
      <p:sp>
        <p:nvSpPr>
          <p:cNvPr id="21509" name="Oval 6"/>
          <p:cNvSpPr>
            <a:spLocks noChangeArrowheads="1"/>
          </p:cNvSpPr>
          <p:nvPr/>
        </p:nvSpPr>
        <p:spPr bwMode="auto">
          <a:xfrm>
            <a:off x="6119446" y="30861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l-GR"/>
          </a:p>
        </p:txBody>
      </p:sp>
      <p:sp>
        <p:nvSpPr>
          <p:cNvPr id="21510" name="Oval 7"/>
          <p:cNvSpPr>
            <a:spLocks noChangeArrowheads="1"/>
          </p:cNvSpPr>
          <p:nvPr/>
        </p:nvSpPr>
        <p:spPr bwMode="auto">
          <a:xfrm>
            <a:off x="3622431" y="47498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dirty="0">
                <a:solidFill>
                  <a:srgbClr val="FF0000"/>
                </a:solidFill>
              </a:rPr>
              <a:t>a(3,1)</a:t>
            </a:r>
            <a:endParaRPr lang="el-GR" b="1" dirty="0">
              <a:solidFill>
                <a:srgbClr val="FF0000"/>
              </a:solidFill>
            </a:endParaRPr>
          </a:p>
        </p:txBody>
      </p:sp>
      <p:sp>
        <p:nvSpPr>
          <p:cNvPr id="21511" name="Oval 8"/>
          <p:cNvSpPr>
            <a:spLocks noChangeArrowheads="1"/>
          </p:cNvSpPr>
          <p:nvPr/>
        </p:nvSpPr>
        <p:spPr bwMode="auto">
          <a:xfrm>
            <a:off x="6119446" y="47498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l-GR"/>
          </a:p>
        </p:txBody>
      </p:sp>
      <p:sp>
        <p:nvSpPr>
          <p:cNvPr id="21512" name="Line 9"/>
          <p:cNvSpPr>
            <a:spLocks noChangeShapeType="1"/>
          </p:cNvSpPr>
          <p:nvPr/>
        </p:nvSpPr>
        <p:spPr bwMode="auto">
          <a:xfrm>
            <a:off x="4560277" y="3644900"/>
            <a:ext cx="0" cy="1104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1513" name="Line 10"/>
          <p:cNvSpPr>
            <a:spLocks noChangeShapeType="1"/>
          </p:cNvSpPr>
          <p:nvPr/>
        </p:nvSpPr>
        <p:spPr bwMode="auto">
          <a:xfrm>
            <a:off x="7033846" y="3644900"/>
            <a:ext cx="0" cy="1104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1514" name="Line 11"/>
          <p:cNvSpPr>
            <a:spLocks noChangeShapeType="1"/>
          </p:cNvSpPr>
          <p:nvPr/>
        </p:nvSpPr>
        <p:spPr bwMode="auto">
          <a:xfrm>
            <a:off x="5334000" y="3517900"/>
            <a:ext cx="1195754" cy="1231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1515" name="Line 12"/>
          <p:cNvSpPr>
            <a:spLocks noChangeShapeType="1"/>
          </p:cNvSpPr>
          <p:nvPr/>
        </p:nvSpPr>
        <p:spPr bwMode="auto">
          <a:xfrm flipH="1">
            <a:off x="5076092" y="3517900"/>
            <a:ext cx="1195754" cy="1231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1516" name="Line 13"/>
          <p:cNvSpPr>
            <a:spLocks noChangeShapeType="1"/>
          </p:cNvSpPr>
          <p:nvPr/>
        </p:nvSpPr>
        <p:spPr bwMode="auto">
          <a:xfrm flipH="1">
            <a:off x="4560277" y="2197100"/>
            <a:ext cx="773723" cy="850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1517" name="Line 14"/>
          <p:cNvSpPr>
            <a:spLocks noChangeShapeType="1"/>
          </p:cNvSpPr>
          <p:nvPr/>
        </p:nvSpPr>
        <p:spPr bwMode="auto">
          <a:xfrm>
            <a:off x="6271846" y="2184400"/>
            <a:ext cx="762000" cy="863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1518" name="Text Box 15"/>
          <p:cNvSpPr txBox="1">
            <a:spLocks noChangeArrowheads="1"/>
          </p:cNvSpPr>
          <p:nvPr/>
        </p:nvSpPr>
        <p:spPr bwMode="auto">
          <a:xfrm>
            <a:off x="2763715" y="3155951"/>
            <a:ext cx="91691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a(X,Y)</a:t>
            </a:r>
            <a:endParaRPr lang="el-GR"/>
          </a:p>
        </p:txBody>
      </p:sp>
      <p:sp>
        <p:nvSpPr>
          <p:cNvPr id="21519" name="Text Box 16"/>
          <p:cNvSpPr txBox="1">
            <a:spLocks noChangeArrowheads="1"/>
          </p:cNvSpPr>
          <p:nvPr/>
        </p:nvSpPr>
        <p:spPr bwMode="auto">
          <a:xfrm>
            <a:off x="8077201" y="3143251"/>
            <a:ext cx="93936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b(X,Z)</a:t>
            </a:r>
            <a:endParaRPr lang="el-GR"/>
          </a:p>
        </p:txBody>
      </p:sp>
      <p:sp>
        <p:nvSpPr>
          <p:cNvPr id="21520" name="Text Box 17"/>
          <p:cNvSpPr txBox="1">
            <a:spLocks noChangeArrowheads="1"/>
          </p:cNvSpPr>
          <p:nvPr/>
        </p:nvSpPr>
        <p:spPr bwMode="auto">
          <a:xfrm>
            <a:off x="3783623" y="5429251"/>
            <a:ext cx="175849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a(X,1),b(X,Z)</a:t>
            </a:r>
            <a:endParaRPr lang="el-GR"/>
          </a:p>
        </p:txBody>
      </p:sp>
      <p:sp>
        <p:nvSpPr>
          <p:cNvPr id="21521" name="Text Box 18"/>
          <p:cNvSpPr txBox="1">
            <a:spLocks noChangeArrowheads="1"/>
          </p:cNvSpPr>
          <p:nvPr/>
        </p:nvSpPr>
        <p:spPr bwMode="auto">
          <a:xfrm>
            <a:off x="6307016" y="5422901"/>
            <a:ext cx="175849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a(X,2),b(X,Z)</a:t>
            </a:r>
            <a:endParaRPr lang="el-GR"/>
          </a:p>
        </p:txBody>
      </p:sp>
      <p:sp>
        <p:nvSpPr>
          <p:cNvPr id="21522" name="Text Box 19"/>
          <p:cNvSpPr txBox="1">
            <a:spLocks noChangeArrowheads="1"/>
          </p:cNvSpPr>
          <p:nvPr/>
        </p:nvSpPr>
        <p:spPr bwMode="auto">
          <a:xfrm>
            <a:off x="4378569" y="1843088"/>
            <a:ext cx="72455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start</a:t>
            </a:r>
            <a:endParaRPr lang="el-GR"/>
          </a:p>
        </p:txBody>
      </p:sp>
      <p:sp>
        <p:nvSpPr>
          <p:cNvPr id="21523" name="Text Box 20"/>
          <p:cNvSpPr txBox="1">
            <a:spLocks noChangeArrowheads="1"/>
          </p:cNvSpPr>
          <p:nvPr/>
        </p:nvSpPr>
        <p:spPr bwMode="auto">
          <a:xfrm>
            <a:off x="149879" y="3010144"/>
            <a:ext cx="2652346" cy="2247411"/>
          </a:xfrm>
          <a:prstGeom prst="rect">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sr-Latn-RS" sz="2000" dirty="0" smtClean="0"/>
              <a:t>Činjenica a</a:t>
            </a:r>
            <a:r>
              <a:rPr lang="en-US" sz="2000" dirty="0" smtClean="0"/>
              <a:t>(3,1</a:t>
            </a:r>
            <a:r>
              <a:rPr lang="en-US" sz="2000" dirty="0"/>
              <a:t>) </a:t>
            </a:r>
            <a:r>
              <a:rPr lang="sr-Latn-RS" sz="2000" dirty="0" smtClean="0"/>
              <a:t>se deponuje u čvoru označenom sa </a:t>
            </a:r>
            <a:r>
              <a:rPr lang="en-US" sz="2000" dirty="0" smtClean="0"/>
              <a:t>a(X,Y</a:t>
            </a:r>
            <a:r>
              <a:rPr lang="en-US" sz="2000" dirty="0"/>
              <a:t>) </a:t>
            </a:r>
            <a:r>
              <a:rPr lang="sr-Latn-RS" sz="2000" dirty="0" smtClean="0"/>
              <a:t>i propagiraće se po luku označenom sa</a:t>
            </a:r>
            <a:r>
              <a:rPr lang="en-US" sz="2000" dirty="0" smtClean="0"/>
              <a:t> </a:t>
            </a:r>
            <a:r>
              <a:rPr lang="en-US" dirty="0"/>
              <a:t>Y=1</a:t>
            </a:r>
            <a:r>
              <a:rPr lang="en-US" sz="2000" dirty="0"/>
              <a:t> </a:t>
            </a:r>
            <a:endParaRPr lang="el-GR" sz="2000" dirty="0"/>
          </a:p>
        </p:txBody>
      </p:sp>
      <p:sp>
        <p:nvSpPr>
          <p:cNvPr id="21524" name="Text Box 21"/>
          <p:cNvSpPr txBox="1">
            <a:spLocks noChangeArrowheads="1"/>
          </p:cNvSpPr>
          <p:nvPr/>
        </p:nvSpPr>
        <p:spPr bwMode="auto">
          <a:xfrm>
            <a:off x="143221" y="1471526"/>
            <a:ext cx="3557833"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sr-Latn-RS" dirty="0" smtClean="0"/>
              <a:t>U radnu memoriju je dodata </a:t>
            </a:r>
          </a:p>
          <a:p>
            <a:pPr eaLnBrk="1" hangingPunct="1"/>
            <a:r>
              <a:rPr lang="sr-Latn-RS" dirty="0"/>
              <a:t>č</a:t>
            </a:r>
            <a:r>
              <a:rPr lang="sr-Latn-RS" dirty="0" smtClean="0"/>
              <a:t>injenica </a:t>
            </a:r>
            <a:r>
              <a:rPr lang="sr-Latn-RS" b="1" dirty="0" smtClean="0">
                <a:solidFill>
                  <a:srgbClr val="FF0000"/>
                </a:solidFill>
              </a:rPr>
              <a:t>a</a:t>
            </a:r>
            <a:r>
              <a:rPr lang="en-US" b="1" dirty="0" smtClean="0">
                <a:solidFill>
                  <a:srgbClr val="FF0000"/>
                </a:solidFill>
              </a:rPr>
              <a:t>(3,1</a:t>
            </a:r>
            <a:r>
              <a:rPr lang="en-US" b="1" dirty="0">
                <a:solidFill>
                  <a:srgbClr val="FF0000"/>
                </a:solidFill>
              </a:rPr>
              <a:t>) </a:t>
            </a:r>
            <a:endParaRPr lang="el-GR" b="1" dirty="0">
              <a:solidFill>
                <a:srgbClr val="FF0000"/>
              </a:solidFill>
            </a:endParaRPr>
          </a:p>
        </p:txBody>
      </p:sp>
      <p:sp>
        <p:nvSpPr>
          <p:cNvPr id="21525" name="Text Box 22"/>
          <p:cNvSpPr txBox="1">
            <a:spLocks noChangeArrowheads="1"/>
          </p:cNvSpPr>
          <p:nvPr/>
        </p:nvSpPr>
        <p:spPr bwMode="auto">
          <a:xfrm>
            <a:off x="3952143" y="3956051"/>
            <a:ext cx="66524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Y=1</a:t>
            </a:r>
            <a:endParaRPr lang="el-GR"/>
          </a:p>
        </p:txBody>
      </p:sp>
      <p:sp>
        <p:nvSpPr>
          <p:cNvPr id="21526" name="Text Box 23"/>
          <p:cNvSpPr txBox="1">
            <a:spLocks noChangeArrowheads="1"/>
          </p:cNvSpPr>
          <p:nvPr/>
        </p:nvSpPr>
        <p:spPr bwMode="auto">
          <a:xfrm>
            <a:off x="5990493" y="3994151"/>
            <a:ext cx="66524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Y=2</a:t>
            </a:r>
            <a:endParaRPr lang="el-GR"/>
          </a:p>
        </p:txBody>
      </p:sp>
      <p:sp>
        <p:nvSpPr>
          <p:cNvPr id="21527" name="Text Box 24"/>
          <p:cNvSpPr txBox="1">
            <a:spLocks noChangeArrowheads="1"/>
          </p:cNvSpPr>
          <p:nvPr/>
        </p:nvSpPr>
        <p:spPr bwMode="auto">
          <a:xfrm>
            <a:off x="1699846" y="6026151"/>
            <a:ext cx="293356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sr-Latn-RS" dirty="0" smtClean="0"/>
              <a:t>Pravilo nije zadovoljeno</a:t>
            </a:r>
            <a:endParaRPr lang="el-GR" dirty="0"/>
          </a:p>
        </p:txBody>
      </p:sp>
      <p:sp>
        <p:nvSpPr>
          <p:cNvPr id="21528" name="Line 25"/>
          <p:cNvSpPr>
            <a:spLocks noChangeShapeType="1"/>
          </p:cNvSpPr>
          <p:nvPr/>
        </p:nvSpPr>
        <p:spPr bwMode="auto">
          <a:xfrm flipV="1">
            <a:off x="3601916" y="5795964"/>
            <a:ext cx="958362" cy="31273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1529" name="Line 26"/>
          <p:cNvSpPr>
            <a:spLocks noChangeShapeType="1"/>
          </p:cNvSpPr>
          <p:nvPr/>
        </p:nvSpPr>
        <p:spPr bwMode="auto">
          <a:xfrm flipV="1">
            <a:off x="3783623" y="5795964"/>
            <a:ext cx="2815004" cy="31273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42573592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Rete </a:t>
            </a:r>
            <a:r>
              <a:rPr lang="sr-Latn-RS" dirty="0"/>
              <a:t>algoritam uparivanja</a:t>
            </a:r>
            <a:endParaRPr lang="el-GR" dirty="0" smtClean="0"/>
          </a:p>
        </p:txBody>
      </p:sp>
      <p:sp>
        <p:nvSpPr>
          <p:cNvPr id="22531" name="Oval 4"/>
          <p:cNvSpPr>
            <a:spLocks noChangeArrowheads="1"/>
          </p:cNvSpPr>
          <p:nvPr/>
        </p:nvSpPr>
        <p:spPr bwMode="auto">
          <a:xfrm>
            <a:off x="5076092" y="1841500"/>
            <a:ext cx="1453662" cy="3937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2532" name="Oval 5"/>
          <p:cNvSpPr>
            <a:spLocks noChangeArrowheads="1"/>
          </p:cNvSpPr>
          <p:nvPr/>
        </p:nvSpPr>
        <p:spPr bwMode="auto">
          <a:xfrm>
            <a:off x="3622431" y="30861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t>a(3,1)</a:t>
            </a:r>
            <a:endParaRPr lang="el-GR"/>
          </a:p>
        </p:txBody>
      </p:sp>
      <p:sp>
        <p:nvSpPr>
          <p:cNvPr id="22533" name="Oval 6"/>
          <p:cNvSpPr>
            <a:spLocks noChangeArrowheads="1"/>
          </p:cNvSpPr>
          <p:nvPr/>
        </p:nvSpPr>
        <p:spPr bwMode="auto">
          <a:xfrm>
            <a:off x="6119446" y="30861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l-GR"/>
          </a:p>
        </p:txBody>
      </p:sp>
      <p:sp>
        <p:nvSpPr>
          <p:cNvPr id="22534" name="Oval 7"/>
          <p:cNvSpPr>
            <a:spLocks noChangeArrowheads="1"/>
          </p:cNvSpPr>
          <p:nvPr/>
        </p:nvSpPr>
        <p:spPr bwMode="auto">
          <a:xfrm>
            <a:off x="3622431" y="47498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dirty="0"/>
              <a:t>a(</a:t>
            </a:r>
            <a:r>
              <a:rPr lang="en-US" b="1" dirty="0">
                <a:solidFill>
                  <a:srgbClr val="FF0000"/>
                </a:solidFill>
              </a:rPr>
              <a:t>3</a:t>
            </a:r>
            <a:r>
              <a:rPr lang="en-US" dirty="0"/>
              <a:t>,</a:t>
            </a:r>
            <a:r>
              <a:rPr lang="en-US" b="1" dirty="0">
                <a:solidFill>
                  <a:srgbClr val="00B050"/>
                </a:solidFill>
              </a:rPr>
              <a:t>1</a:t>
            </a:r>
            <a:r>
              <a:rPr lang="en-US" dirty="0"/>
              <a:t>),b(</a:t>
            </a:r>
            <a:r>
              <a:rPr lang="en-US" b="1" dirty="0">
                <a:solidFill>
                  <a:srgbClr val="FF0000"/>
                </a:solidFill>
              </a:rPr>
              <a:t>3</a:t>
            </a:r>
            <a:r>
              <a:rPr lang="en-US" dirty="0"/>
              <a:t>,4)</a:t>
            </a:r>
            <a:endParaRPr lang="el-GR" dirty="0"/>
          </a:p>
        </p:txBody>
      </p:sp>
      <p:sp>
        <p:nvSpPr>
          <p:cNvPr id="22535" name="Oval 8"/>
          <p:cNvSpPr>
            <a:spLocks noChangeArrowheads="1"/>
          </p:cNvSpPr>
          <p:nvPr/>
        </p:nvSpPr>
        <p:spPr bwMode="auto">
          <a:xfrm>
            <a:off x="6119446" y="47498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b="1" dirty="0">
                <a:solidFill>
                  <a:srgbClr val="FF0000"/>
                </a:solidFill>
              </a:rPr>
              <a:t>b(3,4)</a:t>
            </a:r>
            <a:endParaRPr lang="el-GR" b="1" dirty="0">
              <a:solidFill>
                <a:srgbClr val="FF0000"/>
              </a:solidFill>
            </a:endParaRPr>
          </a:p>
        </p:txBody>
      </p:sp>
      <p:sp>
        <p:nvSpPr>
          <p:cNvPr id="22536" name="Line 9"/>
          <p:cNvSpPr>
            <a:spLocks noChangeShapeType="1"/>
          </p:cNvSpPr>
          <p:nvPr/>
        </p:nvSpPr>
        <p:spPr bwMode="auto">
          <a:xfrm>
            <a:off x="4560277" y="3644900"/>
            <a:ext cx="0" cy="1104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2537" name="Line 10"/>
          <p:cNvSpPr>
            <a:spLocks noChangeShapeType="1"/>
          </p:cNvSpPr>
          <p:nvPr/>
        </p:nvSpPr>
        <p:spPr bwMode="auto">
          <a:xfrm>
            <a:off x="7033846" y="3644900"/>
            <a:ext cx="0" cy="1104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2538" name="Line 11"/>
          <p:cNvSpPr>
            <a:spLocks noChangeShapeType="1"/>
          </p:cNvSpPr>
          <p:nvPr/>
        </p:nvSpPr>
        <p:spPr bwMode="auto">
          <a:xfrm>
            <a:off x="5334000" y="3517900"/>
            <a:ext cx="1195754" cy="1231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2539" name="Line 12"/>
          <p:cNvSpPr>
            <a:spLocks noChangeShapeType="1"/>
          </p:cNvSpPr>
          <p:nvPr/>
        </p:nvSpPr>
        <p:spPr bwMode="auto">
          <a:xfrm flipH="1">
            <a:off x="5076092" y="3517900"/>
            <a:ext cx="1195754" cy="1231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2540" name="Line 13"/>
          <p:cNvSpPr>
            <a:spLocks noChangeShapeType="1"/>
          </p:cNvSpPr>
          <p:nvPr/>
        </p:nvSpPr>
        <p:spPr bwMode="auto">
          <a:xfrm flipH="1">
            <a:off x="4560277" y="2197100"/>
            <a:ext cx="773723" cy="850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2541" name="Line 14"/>
          <p:cNvSpPr>
            <a:spLocks noChangeShapeType="1"/>
          </p:cNvSpPr>
          <p:nvPr/>
        </p:nvSpPr>
        <p:spPr bwMode="auto">
          <a:xfrm>
            <a:off x="6271846" y="2184400"/>
            <a:ext cx="762000" cy="863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2542" name="Text Box 15"/>
          <p:cNvSpPr txBox="1">
            <a:spLocks noChangeArrowheads="1"/>
          </p:cNvSpPr>
          <p:nvPr/>
        </p:nvSpPr>
        <p:spPr bwMode="auto">
          <a:xfrm>
            <a:off x="2787162" y="3130551"/>
            <a:ext cx="91691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a(X,Y)</a:t>
            </a:r>
            <a:endParaRPr lang="el-GR"/>
          </a:p>
        </p:txBody>
      </p:sp>
      <p:sp>
        <p:nvSpPr>
          <p:cNvPr id="22543" name="Text Box 16"/>
          <p:cNvSpPr txBox="1">
            <a:spLocks noChangeArrowheads="1"/>
          </p:cNvSpPr>
          <p:nvPr/>
        </p:nvSpPr>
        <p:spPr bwMode="auto">
          <a:xfrm>
            <a:off x="8077201" y="3143251"/>
            <a:ext cx="93936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b(X,Z)</a:t>
            </a:r>
            <a:endParaRPr lang="el-GR"/>
          </a:p>
        </p:txBody>
      </p:sp>
      <p:sp>
        <p:nvSpPr>
          <p:cNvPr id="22544" name="Text Box 17"/>
          <p:cNvSpPr txBox="1">
            <a:spLocks noChangeArrowheads="1"/>
          </p:cNvSpPr>
          <p:nvPr/>
        </p:nvSpPr>
        <p:spPr bwMode="auto">
          <a:xfrm>
            <a:off x="3783623" y="5429251"/>
            <a:ext cx="180979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dirty="0"/>
              <a:t>a(</a:t>
            </a:r>
            <a:r>
              <a:rPr lang="en-US" b="1" dirty="0">
                <a:solidFill>
                  <a:srgbClr val="FF0000"/>
                </a:solidFill>
              </a:rPr>
              <a:t>X</a:t>
            </a:r>
            <a:r>
              <a:rPr lang="en-US" dirty="0"/>
              <a:t>,</a:t>
            </a:r>
            <a:r>
              <a:rPr lang="en-US" b="1" dirty="0">
                <a:solidFill>
                  <a:srgbClr val="00B050"/>
                </a:solidFill>
              </a:rPr>
              <a:t>1</a:t>
            </a:r>
            <a:r>
              <a:rPr lang="en-US" dirty="0"/>
              <a:t>),b(</a:t>
            </a:r>
            <a:r>
              <a:rPr lang="en-US" b="1" dirty="0">
                <a:solidFill>
                  <a:srgbClr val="FF0000"/>
                </a:solidFill>
              </a:rPr>
              <a:t>X</a:t>
            </a:r>
            <a:r>
              <a:rPr lang="en-US" dirty="0"/>
              <a:t>,Z)</a:t>
            </a:r>
            <a:endParaRPr lang="el-GR" dirty="0"/>
          </a:p>
        </p:txBody>
      </p:sp>
      <p:sp>
        <p:nvSpPr>
          <p:cNvPr id="22545" name="Text Box 18"/>
          <p:cNvSpPr txBox="1">
            <a:spLocks noChangeArrowheads="1"/>
          </p:cNvSpPr>
          <p:nvPr/>
        </p:nvSpPr>
        <p:spPr bwMode="auto">
          <a:xfrm>
            <a:off x="6307016" y="5422901"/>
            <a:ext cx="175849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a(X,2),b(X,Z)</a:t>
            </a:r>
            <a:endParaRPr lang="el-GR"/>
          </a:p>
        </p:txBody>
      </p:sp>
      <p:sp>
        <p:nvSpPr>
          <p:cNvPr id="22546" name="Text Box 19"/>
          <p:cNvSpPr txBox="1">
            <a:spLocks noChangeArrowheads="1"/>
          </p:cNvSpPr>
          <p:nvPr/>
        </p:nvSpPr>
        <p:spPr bwMode="auto">
          <a:xfrm>
            <a:off x="4378569" y="1843088"/>
            <a:ext cx="72455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start</a:t>
            </a:r>
            <a:endParaRPr lang="el-GR"/>
          </a:p>
        </p:txBody>
      </p:sp>
      <p:sp>
        <p:nvSpPr>
          <p:cNvPr id="22547" name="Text Box 20"/>
          <p:cNvSpPr txBox="1">
            <a:spLocks noChangeArrowheads="1"/>
          </p:cNvSpPr>
          <p:nvPr/>
        </p:nvSpPr>
        <p:spPr bwMode="auto">
          <a:xfrm>
            <a:off x="134816" y="2616200"/>
            <a:ext cx="2652346" cy="2555188"/>
          </a:xfrm>
          <a:prstGeom prst="rect">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2000" dirty="0"/>
              <a:t>b(3,4) </a:t>
            </a:r>
            <a:r>
              <a:rPr lang="sr-Latn-RS" sz="2000" dirty="0" smtClean="0"/>
              <a:t>se deponuje u čvoru označenom sa </a:t>
            </a:r>
            <a:r>
              <a:rPr lang="en-US" sz="2000" dirty="0" smtClean="0"/>
              <a:t>b(Y,Z</a:t>
            </a:r>
            <a:r>
              <a:rPr lang="en-US" sz="2000" dirty="0"/>
              <a:t>) </a:t>
            </a:r>
            <a:r>
              <a:rPr lang="sr-Latn-RS" sz="2000" dirty="0" smtClean="0"/>
              <a:t>i propagiraće se po lukovima označenim sa</a:t>
            </a:r>
            <a:r>
              <a:rPr lang="en-US" sz="2000" dirty="0" smtClean="0"/>
              <a:t> </a:t>
            </a:r>
            <a:r>
              <a:rPr lang="en-US" dirty="0"/>
              <a:t>Y=1</a:t>
            </a:r>
            <a:r>
              <a:rPr lang="en-US" sz="2000" dirty="0"/>
              <a:t> </a:t>
            </a:r>
            <a:r>
              <a:rPr lang="sr-Latn-RS" sz="2000" dirty="0" smtClean="0"/>
              <a:t>i</a:t>
            </a:r>
            <a:r>
              <a:rPr lang="en-US" sz="2000" dirty="0" smtClean="0"/>
              <a:t> </a:t>
            </a:r>
            <a:r>
              <a:rPr lang="en-US" dirty="0"/>
              <a:t>Y=2</a:t>
            </a:r>
            <a:endParaRPr lang="el-GR" dirty="0"/>
          </a:p>
        </p:txBody>
      </p:sp>
      <p:sp>
        <p:nvSpPr>
          <p:cNvPr id="22548" name="Text Box 21"/>
          <p:cNvSpPr txBox="1">
            <a:spLocks noChangeArrowheads="1"/>
          </p:cNvSpPr>
          <p:nvPr/>
        </p:nvSpPr>
        <p:spPr bwMode="auto">
          <a:xfrm>
            <a:off x="304801" y="1663700"/>
            <a:ext cx="3814394"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sr-Latn-RS" dirty="0" smtClean="0"/>
              <a:t>Činjenica</a:t>
            </a:r>
            <a:r>
              <a:rPr lang="en-US" dirty="0" smtClean="0"/>
              <a:t> </a:t>
            </a:r>
            <a:r>
              <a:rPr lang="en-US" b="1" dirty="0">
                <a:solidFill>
                  <a:srgbClr val="FF0000"/>
                </a:solidFill>
              </a:rPr>
              <a:t>b(3,4)</a:t>
            </a:r>
            <a:r>
              <a:rPr lang="en-US" dirty="0"/>
              <a:t> </a:t>
            </a:r>
            <a:r>
              <a:rPr lang="sr-Latn-RS" dirty="0" smtClean="0"/>
              <a:t>dodata je u radnu memoriju</a:t>
            </a:r>
            <a:endParaRPr lang="el-GR" dirty="0"/>
          </a:p>
        </p:txBody>
      </p:sp>
      <p:sp>
        <p:nvSpPr>
          <p:cNvPr id="22549" name="Text Box 22"/>
          <p:cNvSpPr txBox="1">
            <a:spLocks noChangeArrowheads="1"/>
          </p:cNvSpPr>
          <p:nvPr/>
        </p:nvSpPr>
        <p:spPr bwMode="auto">
          <a:xfrm>
            <a:off x="3952143" y="3956051"/>
            <a:ext cx="66524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Y=1</a:t>
            </a:r>
            <a:endParaRPr lang="el-GR"/>
          </a:p>
        </p:txBody>
      </p:sp>
      <p:sp>
        <p:nvSpPr>
          <p:cNvPr id="22550" name="Text Box 23"/>
          <p:cNvSpPr txBox="1">
            <a:spLocks noChangeArrowheads="1"/>
          </p:cNvSpPr>
          <p:nvPr/>
        </p:nvSpPr>
        <p:spPr bwMode="auto">
          <a:xfrm>
            <a:off x="5990493" y="3994151"/>
            <a:ext cx="66524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Y=2</a:t>
            </a:r>
            <a:endParaRPr lang="el-GR"/>
          </a:p>
        </p:txBody>
      </p:sp>
      <p:sp>
        <p:nvSpPr>
          <p:cNvPr id="22551" name="Text Box 24"/>
          <p:cNvSpPr txBox="1">
            <a:spLocks noChangeArrowheads="1"/>
          </p:cNvSpPr>
          <p:nvPr/>
        </p:nvSpPr>
        <p:spPr bwMode="auto">
          <a:xfrm>
            <a:off x="2286000" y="6026151"/>
            <a:ext cx="198990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sr-Latn-RS" dirty="0" smtClean="0"/>
              <a:t>Pravilo upareno</a:t>
            </a:r>
            <a:endParaRPr lang="el-GR" dirty="0"/>
          </a:p>
        </p:txBody>
      </p:sp>
      <p:sp>
        <p:nvSpPr>
          <p:cNvPr id="22552" name="Line 25"/>
          <p:cNvSpPr>
            <a:spLocks noChangeShapeType="1"/>
          </p:cNvSpPr>
          <p:nvPr/>
        </p:nvSpPr>
        <p:spPr bwMode="auto">
          <a:xfrm flipV="1">
            <a:off x="3601916" y="5789614"/>
            <a:ext cx="958362" cy="3190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2553" name="Rectangle 26"/>
          <p:cNvSpPr>
            <a:spLocks noChangeArrowheads="1"/>
          </p:cNvSpPr>
          <p:nvPr/>
        </p:nvSpPr>
        <p:spPr bwMode="auto">
          <a:xfrm>
            <a:off x="6661638" y="3168651"/>
            <a:ext cx="74058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dirty="0">
                <a:solidFill>
                  <a:srgbClr val="FF0000"/>
                </a:solidFill>
              </a:rPr>
              <a:t>b(3,4)</a:t>
            </a:r>
            <a:endParaRPr lang="el-GR" b="1" dirty="0">
              <a:solidFill>
                <a:srgbClr val="FF0000"/>
              </a:solidFill>
            </a:endParaRPr>
          </a:p>
        </p:txBody>
      </p:sp>
      <p:sp>
        <p:nvSpPr>
          <p:cNvPr id="22554" name="Text Box 27"/>
          <p:cNvSpPr txBox="1">
            <a:spLocks noChangeArrowheads="1"/>
          </p:cNvSpPr>
          <p:nvPr/>
        </p:nvSpPr>
        <p:spPr bwMode="auto">
          <a:xfrm>
            <a:off x="5040923" y="6026151"/>
            <a:ext cx="2499659"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sr-Latn-RS" dirty="0" smtClean="0"/>
              <a:t>Pravilo nije upareno</a:t>
            </a:r>
            <a:endParaRPr lang="el-GR" dirty="0"/>
          </a:p>
        </p:txBody>
      </p:sp>
      <p:sp>
        <p:nvSpPr>
          <p:cNvPr id="22555" name="Line 28"/>
          <p:cNvSpPr>
            <a:spLocks noChangeShapeType="1"/>
          </p:cNvSpPr>
          <p:nvPr/>
        </p:nvSpPr>
        <p:spPr bwMode="auto">
          <a:xfrm flipV="1">
            <a:off x="6119446" y="5789614"/>
            <a:ext cx="958362" cy="3190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2296235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Rete </a:t>
            </a:r>
            <a:r>
              <a:rPr lang="sr-Latn-RS" dirty="0"/>
              <a:t>algoritam uparivanja</a:t>
            </a:r>
            <a:endParaRPr lang="el-GR" dirty="0" smtClean="0"/>
          </a:p>
        </p:txBody>
      </p:sp>
      <p:sp>
        <p:nvSpPr>
          <p:cNvPr id="23555" name="Oval 4"/>
          <p:cNvSpPr>
            <a:spLocks noChangeArrowheads="1"/>
          </p:cNvSpPr>
          <p:nvPr/>
        </p:nvSpPr>
        <p:spPr bwMode="auto">
          <a:xfrm>
            <a:off x="5076092" y="1841500"/>
            <a:ext cx="1453662" cy="3937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23556" name="Oval 5"/>
          <p:cNvSpPr>
            <a:spLocks noChangeArrowheads="1"/>
          </p:cNvSpPr>
          <p:nvPr/>
        </p:nvSpPr>
        <p:spPr bwMode="auto">
          <a:xfrm>
            <a:off x="3622431" y="30861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dirty="0"/>
              <a:t>a(3,1),</a:t>
            </a:r>
            <a:r>
              <a:rPr lang="en-US" b="1" dirty="0">
                <a:solidFill>
                  <a:srgbClr val="FF0000"/>
                </a:solidFill>
              </a:rPr>
              <a:t>a(3,2)</a:t>
            </a:r>
            <a:endParaRPr lang="el-GR" b="1" dirty="0">
              <a:solidFill>
                <a:srgbClr val="FF0000"/>
              </a:solidFill>
            </a:endParaRPr>
          </a:p>
        </p:txBody>
      </p:sp>
      <p:sp>
        <p:nvSpPr>
          <p:cNvPr id="23557" name="Oval 6"/>
          <p:cNvSpPr>
            <a:spLocks noChangeArrowheads="1"/>
          </p:cNvSpPr>
          <p:nvPr/>
        </p:nvSpPr>
        <p:spPr bwMode="auto">
          <a:xfrm>
            <a:off x="6119446" y="30861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l-GR"/>
          </a:p>
        </p:txBody>
      </p:sp>
      <p:sp>
        <p:nvSpPr>
          <p:cNvPr id="23558" name="Oval 7"/>
          <p:cNvSpPr>
            <a:spLocks noChangeArrowheads="1"/>
          </p:cNvSpPr>
          <p:nvPr/>
        </p:nvSpPr>
        <p:spPr bwMode="auto">
          <a:xfrm>
            <a:off x="3622431" y="47498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t>a(3,1),b(3,4)</a:t>
            </a:r>
            <a:endParaRPr lang="el-GR"/>
          </a:p>
        </p:txBody>
      </p:sp>
      <p:sp>
        <p:nvSpPr>
          <p:cNvPr id="23559" name="Oval 8"/>
          <p:cNvSpPr>
            <a:spLocks noChangeArrowheads="1"/>
          </p:cNvSpPr>
          <p:nvPr/>
        </p:nvSpPr>
        <p:spPr bwMode="auto">
          <a:xfrm>
            <a:off x="6119446" y="4749800"/>
            <a:ext cx="1899138" cy="5588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t>a(3,2),b(3,4)</a:t>
            </a:r>
            <a:endParaRPr lang="el-GR"/>
          </a:p>
        </p:txBody>
      </p:sp>
      <p:sp>
        <p:nvSpPr>
          <p:cNvPr id="23560" name="Line 9"/>
          <p:cNvSpPr>
            <a:spLocks noChangeShapeType="1"/>
          </p:cNvSpPr>
          <p:nvPr/>
        </p:nvSpPr>
        <p:spPr bwMode="auto">
          <a:xfrm>
            <a:off x="4560277" y="3644900"/>
            <a:ext cx="0" cy="1104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3561" name="Line 10"/>
          <p:cNvSpPr>
            <a:spLocks noChangeShapeType="1"/>
          </p:cNvSpPr>
          <p:nvPr/>
        </p:nvSpPr>
        <p:spPr bwMode="auto">
          <a:xfrm>
            <a:off x="7033846" y="3644900"/>
            <a:ext cx="0" cy="1104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3562" name="Line 11"/>
          <p:cNvSpPr>
            <a:spLocks noChangeShapeType="1"/>
          </p:cNvSpPr>
          <p:nvPr/>
        </p:nvSpPr>
        <p:spPr bwMode="auto">
          <a:xfrm>
            <a:off x="5334000" y="3517900"/>
            <a:ext cx="1195754" cy="1231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3563" name="Line 12"/>
          <p:cNvSpPr>
            <a:spLocks noChangeShapeType="1"/>
          </p:cNvSpPr>
          <p:nvPr/>
        </p:nvSpPr>
        <p:spPr bwMode="auto">
          <a:xfrm flipH="1">
            <a:off x="5076092" y="3517900"/>
            <a:ext cx="1195754" cy="1231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3564" name="Line 13"/>
          <p:cNvSpPr>
            <a:spLocks noChangeShapeType="1"/>
          </p:cNvSpPr>
          <p:nvPr/>
        </p:nvSpPr>
        <p:spPr bwMode="auto">
          <a:xfrm flipH="1">
            <a:off x="4560277" y="2197100"/>
            <a:ext cx="773723" cy="850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3565" name="Line 14"/>
          <p:cNvSpPr>
            <a:spLocks noChangeShapeType="1"/>
          </p:cNvSpPr>
          <p:nvPr/>
        </p:nvSpPr>
        <p:spPr bwMode="auto">
          <a:xfrm>
            <a:off x="6271846" y="2184400"/>
            <a:ext cx="762000" cy="863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3566" name="Text Box 15"/>
          <p:cNvSpPr txBox="1">
            <a:spLocks noChangeArrowheads="1"/>
          </p:cNvSpPr>
          <p:nvPr/>
        </p:nvSpPr>
        <p:spPr bwMode="auto">
          <a:xfrm>
            <a:off x="2787162" y="3130551"/>
            <a:ext cx="91691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a(X,Y)</a:t>
            </a:r>
            <a:endParaRPr lang="el-GR"/>
          </a:p>
        </p:txBody>
      </p:sp>
      <p:sp>
        <p:nvSpPr>
          <p:cNvPr id="23567" name="Text Box 16"/>
          <p:cNvSpPr txBox="1">
            <a:spLocks noChangeArrowheads="1"/>
          </p:cNvSpPr>
          <p:nvPr/>
        </p:nvSpPr>
        <p:spPr bwMode="auto">
          <a:xfrm>
            <a:off x="8077201" y="3143251"/>
            <a:ext cx="93936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b(X,Z)</a:t>
            </a:r>
            <a:endParaRPr lang="el-GR"/>
          </a:p>
        </p:txBody>
      </p:sp>
      <p:sp>
        <p:nvSpPr>
          <p:cNvPr id="23568" name="Text Box 17"/>
          <p:cNvSpPr txBox="1">
            <a:spLocks noChangeArrowheads="1"/>
          </p:cNvSpPr>
          <p:nvPr/>
        </p:nvSpPr>
        <p:spPr bwMode="auto">
          <a:xfrm>
            <a:off x="3783623" y="5429251"/>
            <a:ext cx="175849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a(X,1),b(X,Z)</a:t>
            </a:r>
            <a:endParaRPr lang="el-GR"/>
          </a:p>
        </p:txBody>
      </p:sp>
      <p:sp>
        <p:nvSpPr>
          <p:cNvPr id="23569" name="Text Box 18"/>
          <p:cNvSpPr txBox="1">
            <a:spLocks noChangeArrowheads="1"/>
          </p:cNvSpPr>
          <p:nvPr/>
        </p:nvSpPr>
        <p:spPr bwMode="auto">
          <a:xfrm>
            <a:off x="6307016" y="5422901"/>
            <a:ext cx="175849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a(X,2),b(X,Z)</a:t>
            </a:r>
            <a:endParaRPr lang="el-GR"/>
          </a:p>
        </p:txBody>
      </p:sp>
      <p:sp>
        <p:nvSpPr>
          <p:cNvPr id="23570" name="Text Box 19"/>
          <p:cNvSpPr txBox="1">
            <a:spLocks noChangeArrowheads="1"/>
          </p:cNvSpPr>
          <p:nvPr/>
        </p:nvSpPr>
        <p:spPr bwMode="auto">
          <a:xfrm>
            <a:off x="4378569" y="1843088"/>
            <a:ext cx="72455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start</a:t>
            </a:r>
            <a:endParaRPr lang="el-GR"/>
          </a:p>
        </p:txBody>
      </p:sp>
      <p:sp>
        <p:nvSpPr>
          <p:cNvPr id="23571" name="Text Box 20"/>
          <p:cNvSpPr txBox="1">
            <a:spLocks noChangeArrowheads="1"/>
          </p:cNvSpPr>
          <p:nvPr/>
        </p:nvSpPr>
        <p:spPr bwMode="auto">
          <a:xfrm>
            <a:off x="395654" y="3644901"/>
            <a:ext cx="2652346" cy="2216633"/>
          </a:xfrm>
          <a:prstGeom prst="rect">
            <a:avLst/>
          </a:prstGeom>
          <a:solidFill>
            <a:srgbClr val="C0C0C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sz="2000" dirty="0"/>
              <a:t>a(3,2) </a:t>
            </a:r>
            <a:r>
              <a:rPr lang="sr-Latn-RS" sz="2000" dirty="0" smtClean="0"/>
              <a:t>se deponuje u čvoru označenom sa </a:t>
            </a:r>
            <a:r>
              <a:rPr lang="en-US" sz="2000" dirty="0" smtClean="0"/>
              <a:t>a(X,Y</a:t>
            </a:r>
            <a:r>
              <a:rPr lang="en-US" sz="2000" dirty="0"/>
              <a:t>) </a:t>
            </a:r>
            <a:r>
              <a:rPr lang="sr-Latn-RS" sz="2000" dirty="0" smtClean="0"/>
              <a:t>i propagiraće se po luku označenom sa </a:t>
            </a:r>
            <a:r>
              <a:rPr lang="en-US" dirty="0" smtClean="0"/>
              <a:t>Y=2</a:t>
            </a:r>
            <a:endParaRPr lang="el-GR" dirty="0"/>
          </a:p>
        </p:txBody>
      </p:sp>
      <p:sp>
        <p:nvSpPr>
          <p:cNvPr id="23572" name="Text Box 21"/>
          <p:cNvSpPr txBox="1">
            <a:spLocks noChangeArrowheads="1"/>
          </p:cNvSpPr>
          <p:nvPr/>
        </p:nvSpPr>
        <p:spPr bwMode="auto">
          <a:xfrm>
            <a:off x="304800" y="1663700"/>
            <a:ext cx="3718693"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sr-Latn-RS" dirty="0" smtClean="0"/>
              <a:t>Činjenica</a:t>
            </a:r>
            <a:r>
              <a:rPr lang="en-US" dirty="0" smtClean="0"/>
              <a:t> </a:t>
            </a:r>
            <a:r>
              <a:rPr lang="en-US" b="1" dirty="0">
                <a:solidFill>
                  <a:srgbClr val="FF0000"/>
                </a:solidFill>
              </a:rPr>
              <a:t>a(3,2)</a:t>
            </a:r>
            <a:r>
              <a:rPr lang="en-US" dirty="0"/>
              <a:t> </a:t>
            </a:r>
            <a:r>
              <a:rPr lang="sr-Latn-RS" dirty="0" smtClean="0"/>
              <a:t>se dodaje u radnu memoriju</a:t>
            </a:r>
            <a:endParaRPr lang="el-GR" dirty="0"/>
          </a:p>
        </p:txBody>
      </p:sp>
      <p:sp>
        <p:nvSpPr>
          <p:cNvPr id="23573" name="Text Box 22"/>
          <p:cNvSpPr txBox="1">
            <a:spLocks noChangeArrowheads="1"/>
          </p:cNvSpPr>
          <p:nvPr/>
        </p:nvSpPr>
        <p:spPr bwMode="auto">
          <a:xfrm>
            <a:off x="3952143" y="3956051"/>
            <a:ext cx="66524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Y=1</a:t>
            </a:r>
            <a:endParaRPr lang="el-GR"/>
          </a:p>
        </p:txBody>
      </p:sp>
      <p:sp>
        <p:nvSpPr>
          <p:cNvPr id="23574" name="Text Box 23"/>
          <p:cNvSpPr txBox="1">
            <a:spLocks noChangeArrowheads="1"/>
          </p:cNvSpPr>
          <p:nvPr/>
        </p:nvSpPr>
        <p:spPr bwMode="auto">
          <a:xfrm>
            <a:off x="5990493" y="3994151"/>
            <a:ext cx="66524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t>Y=2</a:t>
            </a:r>
            <a:endParaRPr lang="el-GR"/>
          </a:p>
        </p:txBody>
      </p:sp>
      <p:sp>
        <p:nvSpPr>
          <p:cNvPr id="23575" name="Text Box 24"/>
          <p:cNvSpPr txBox="1">
            <a:spLocks noChangeArrowheads="1"/>
          </p:cNvSpPr>
          <p:nvPr/>
        </p:nvSpPr>
        <p:spPr bwMode="auto">
          <a:xfrm>
            <a:off x="2286000" y="6026151"/>
            <a:ext cx="198990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sr-Latn-RS" dirty="0" smtClean="0"/>
              <a:t>Pravilo upareno</a:t>
            </a:r>
            <a:endParaRPr lang="el-GR" dirty="0"/>
          </a:p>
        </p:txBody>
      </p:sp>
      <p:sp>
        <p:nvSpPr>
          <p:cNvPr id="23576" name="Line 25"/>
          <p:cNvSpPr>
            <a:spLocks noChangeShapeType="1"/>
          </p:cNvSpPr>
          <p:nvPr/>
        </p:nvSpPr>
        <p:spPr bwMode="auto">
          <a:xfrm flipV="1">
            <a:off x="3601916" y="5789614"/>
            <a:ext cx="958362" cy="3190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3577" name="Rectangle 26"/>
          <p:cNvSpPr>
            <a:spLocks noChangeArrowheads="1"/>
          </p:cNvSpPr>
          <p:nvPr/>
        </p:nvSpPr>
        <p:spPr bwMode="auto">
          <a:xfrm>
            <a:off x="6661638" y="3168651"/>
            <a:ext cx="74058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b(3,4)</a:t>
            </a:r>
            <a:endParaRPr lang="el-GR"/>
          </a:p>
        </p:txBody>
      </p:sp>
      <p:sp>
        <p:nvSpPr>
          <p:cNvPr id="23578" name="Text Box 27"/>
          <p:cNvSpPr txBox="1">
            <a:spLocks noChangeArrowheads="1"/>
          </p:cNvSpPr>
          <p:nvPr/>
        </p:nvSpPr>
        <p:spPr bwMode="auto">
          <a:xfrm>
            <a:off x="5040923" y="6026151"/>
            <a:ext cx="198990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sr-Latn-RS" dirty="0"/>
              <a:t>Pravilo upareno</a:t>
            </a:r>
            <a:endParaRPr lang="el-GR" dirty="0"/>
          </a:p>
        </p:txBody>
      </p:sp>
      <p:sp>
        <p:nvSpPr>
          <p:cNvPr id="23579" name="Line 28"/>
          <p:cNvSpPr>
            <a:spLocks noChangeShapeType="1"/>
          </p:cNvSpPr>
          <p:nvPr/>
        </p:nvSpPr>
        <p:spPr bwMode="auto">
          <a:xfrm flipV="1">
            <a:off x="6119446" y="5789614"/>
            <a:ext cx="958362" cy="31908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23917973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Rete </a:t>
            </a:r>
            <a:r>
              <a:rPr lang="sr-Latn-RS" dirty="0"/>
              <a:t>algoritam uparivanja</a:t>
            </a:r>
            <a:endParaRPr lang="el-GR" dirty="0" smtClean="0"/>
          </a:p>
        </p:txBody>
      </p:sp>
      <p:sp>
        <p:nvSpPr>
          <p:cNvPr id="24579" name="Rectangle 3"/>
          <p:cNvSpPr>
            <a:spLocks noGrp="1" noChangeArrowheads="1"/>
          </p:cNvSpPr>
          <p:nvPr>
            <p:ph type="body" idx="1"/>
          </p:nvPr>
        </p:nvSpPr>
        <p:spPr/>
        <p:txBody>
          <a:bodyPr>
            <a:normAutofit/>
          </a:bodyPr>
          <a:lstStyle/>
          <a:p>
            <a:pPr eaLnBrk="1" hangingPunct="1"/>
            <a:r>
              <a:rPr lang="en-US" dirty="0" smtClean="0"/>
              <a:t>Rete </a:t>
            </a:r>
            <a:r>
              <a:rPr lang="en-US" dirty="0" err="1" smtClean="0"/>
              <a:t>algorit</a:t>
            </a:r>
            <a:r>
              <a:rPr lang="sr-Latn-RS" dirty="0" smtClean="0"/>
              <a:t>am i njegova poboljšanja se široko koriste u sistemima baziranim na pravilima</a:t>
            </a:r>
            <a:endParaRPr lang="en-US" dirty="0" smtClean="0"/>
          </a:p>
          <a:p>
            <a:pPr eaLnBrk="1" hangingPunct="1"/>
            <a:r>
              <a:rPr lang="sr-Latn-RS" dirty="0" smtClean="0"/>
              <a:t>Time se postiže efikasan proces uparivanja u proseku.</a:t>
            </a:r>
            <a:endParaRPr lang="en-US" dirty="0" smtClean="0"/>
          </a:p>
          <a:p>
            <a:pPr eaLnBrk="1" hangingPunct="1"/>
            <a:r>
              <a:rPr lang="sr-Latn-RS" dirty="0" smtClean="0"/>
              <a:t>Naivni algoritmi koji uvek proveravaju sve kombinacije pravila i činjenica imaju </a:t>
            </a:r>
            <a:r>
              <a:rPr lang="sr-Latn-RS" b="1" dirty="0" smtClean="0"/>
              <a:t>eksponencijalnu kompleksnost</a:t>
            </a:r>
          </a:p>
          <a:p>
            <a:pPr eaLnBrk="1" hangingPunct="1"/>
            <a:endParaRPr lang="el-GR" dirty="0" smtClean="0"/>
          </a:p>
        </p:txBody>
      </p:sp>
    </p:spTree>
    <p:extLst>
      <p:ext uri="{BB962C8B-B14F-4D97-AF65-F5344CB8AC3E}">
        <p14:creationId xmlns:p14="http://schemas.microsoft.com/office/powerpoint/2010/main" val="2432844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52AE102F-0F50-421A-99C1-9144F7DB5DC9}" type="slidenum">
              <a:rPr lang="en-US" sz="900" smtClean="0">
                <a:solidFill>
                  <a:srgbClr val="003399"/>
                </a:solidFill>
                <a:latin typeface="Arial" charset="0"/>
                <a:cs typeface="Arial" charset="0"/>
                <a:sym typeface="Arial" charset="0"/>
              </a:rPr>
              <a:pPr eaLnBrk="1" hangingPunct="1"/>
              <a:t>4</a:t>
            </a:fld>
            <a:endParaRPr lang="en-US" sz="900" smtClean="0">
              <a:solidFill>
                <a:srgbClr val="003399"/>
              </a:solidFill>
              <a:latin typeface="Arial" charset="0"/>
              <a:cs typeface="Arial" charset="0"/>
              <a:sym typeface="Arial" charset="0"/>
            </a:endParaRPr>
          </a:p>
        </p:txBody>
      </p:sp>
      <p:sp>
        <p:nvSpPr>
          <p:cNvPr id="15365" name="Rectangle 5"/>
          <p:cNvSpPr>
            <a:spLocks noGrp="1" noChangeArrowheads="1"/>
          </p:cNvSpPr>
          <p:nvPr>
            <p:ph type="title"/>
          </p:nvPr>
        </p:nvSpPr>
        <p:spPr/>
        <p:txBody>
          <a:bodyPr/>
          <a:lstStyle/>
          <a:p>
            <a:pPr eaLnBrk="1" hangingPunct="1"/>
            <a:r>
              <a:rPr lang="sr-Latn-RS" dirty="0" smtClean="0"/>
              <a:t>Ciljevi</a:t>
            </a:r>
            <a:endParaRPr lang="en-US" dirty="0" smtClean="0"/>
          </a:p>
        </p:txBody>
      </p:sp>
      <p:sp>
        <p:nvSpPr>
          <p:cNvPr id="15366" name="Rectangle 6"/>
          <p:cNvSpPr>
            <a:spLocks noGrp="1" noChangeArrowheads="1"/>
          </p:cNvSpPr>
          <p:nvPr>
            <p:ph type="body" idx="1"/>
          </p:nvPr>
        </p:nvSpPr>
        <p:spPr/>
        <p:txBody>
          <a:bodyPr/>
          <a:lstStyle/>
          <a:p>
            <a:pPr eaLnBrk="1" hangingPunct="1">
              <a:spcBef>
                <a:spcPct val="0"/>
              </a:spcBef>
            </a:pPr>
            <a:r>
              <a:rPr lang="sr-Latn-RS" sz="1700" dirty="0" smtClean="0"/>
              <a:t>Da se upoznate sa osnovnim principima i konceptima reprezentacije znanja</a:t>
            </a:r>
            <a:endParaRPr lang="en-US" sz="1700" dirty="0" smtClean="0"/>
          </a:p>
          <a:p>
            <a:pPr marL="685800" lvl="1" eaLnBrk="1" hangingPunct="1">
              <a:spcBef>
                <a:spcPts val="475"/>
              </a:spcBef>
            </a:pPr>
            <a:r>
              <a:rPr lang="sr-Latn-RS" sz="1600" dirty="0" smtClean="0"/>
              <a:t>znanje</a:t>
            </a:r>
            <a:r>
              <a:rPr lang="en-US" sz="1600" dirty="0" smtClean="0"/>
              <a:t> - </a:t>
            </a:r>
            <a:r>
              <a:rPr lang="sr-Latn-RS" sz="1600" dirty="0" smtClean="0"/>
              <a:t>informacija</a:t>
            </a:r>
            <a:r>
              <a:rPr lang="en-US" sz="1600" dirty="0" smtClean="0"/>
              <a:t> - </a:t>
            </a:r>
            <a:r>
              <a:rPr lang="sr-Latn-RS" sz="1600" dirty="0" smtClean="0"/>
              <a:t>podatak</a:t>
            </a:r>
            <a:endParaRPr lang="en-US" sz="1600" dirty="0" smtClean="0"/>
          </a:p>
          <a:p>
            <a:pPr marL="685800" lvl="1" eaLnBrk="1" hangingPunct="1">
              <a:spcBef>
                <a:spcPts val="475"/>
              </a:spcBef>
            </a:pPr>
            <a:r>
              <a:rPr lang="sr-Latn-RS" sz="1600" dirty="0" smtClean="0"/>
              <a:t>značenje</a:t>
            </a:r>
            <a:endParaRPr lang="en-US" sz="1600" dirty="0" smtClean="0"/>
          </a:p>
          <a:p>
            <a:pPr eaLnBrk="1" hangingPunct="1">
              <a:spcBef>
                <a:spcPts val="1600"/>
              </a:spcBef>
            </a:pPr>
            <a:r>
              <a:rPr lang="sr-Latn-RS" sz="1700" dirty="0" smtClean="0"/>
              <a:t>Da se detaljnije upoznate sa najčešće korišćenim metodama reprezentacije znanja</a:t>
            </a:r>
            <a:endParaRPr lang="en-US" sz="1700" dirty="0" smtClean="0"/>
          </a:p>
          <a:p>
            <a:pPr marL="685800" lvl="1">
              <a:spcBef>
                <a:spcPts val="475"/>
              </a:spcBef>
            </a:pPr>
            <a:r>
              <a:rPr lang="sr-Latn-RS" sz="1600" dirty="0" smtClean="0"/>
              <a:t>pravila</a:t>
            </a:r>
            <a:r>
              <a:rPr lang="en-US" sz="1600" dirty="0" smtClean="0"/>
              <a:t>, </a:t>
            </a:r>
            <a:r>
              <a:rPr lang="sr-Latn-RS" sz="1600" dirty="0" smtClean="0"/>
              <a:t>semantičke mreže</a:t>
            </a:r>
            <a:r>
              <a:rPr lang="en-US" sz="1600" dirty="0" smtClean="0"/>
              <a:t>, </a:t>
            </a:r>
            <a:r>
              <a:rPr lang="sr-Latn-RS" sz="1600" dirty="0"/>
              <a:t>šeme</a:t>
            </a:r>
            <a:r>
              <a:rPr lang="sr-Latn-RS" sz="1600" dirty="0" smtClean="0"/>
              <a:t>, frejmovi, logika</a:t>
            </a:r>
            <a:endParaRPr lang="en-US" sz="1600" dirty="0" smtClean="0"/>
          </a:p>
          <a:p>
            <a:pPr marL="968375" lvl="2" eaLnBrk="1" hangingPunct="1">
              <a:spcBef>
                <a:spcPts val="475"/>
              </a:spcBef>
            </a:pPr>
            <a:r>
              <a:rPr lang="sr-Latn-RS" sz="1400" dirty="0" smtClean="0"/>
              <a:t>Razlike, prednosti, nedostaci, performanse, tipični scenariji</a:t>
            </a:r>
            <a:endParaRPr lang="en-US" sz="1400" dirty="0" smtClean="0"/>
          </a:p>
          <a:p>
            <a:pPr eaLnBrk="1" hangingPunct="1">
              <a:spcBef>
                <a:spcPts val="1600"/>
              </a:spcBef>
            </a:pPr>
            <a:r>
              <a:rPr lang="sr-Latn-RS" sz="1700" dirty="0" smtClean="0"/>
              <a:t>Da razumete veze između reprezentacije znanja i rezonovanja</a:t>
            </a:r>
            <a:endParaRPr lang="en-US" sz="1700" dirty="0" smtClean="0"/>
          </a:p>
          <a:p>
            <a:pPr marL="685800" lvl="1" eaLnBrk="1" hangingPunct="1">
              <a:spcBef>
                <a:spcPts val="475"/>
              </a:spcBef>
            </a:pPr>
            <a:r>
              <a:rPr lang="sr-Latn-RS" sz="1600" dirty="0" smtClean="0"/>
              <a:t>sintaksa</a:t>
            </a:r>
            <a:r>
              <a:rPr lang="en-US" sz="1600" dirty="0" smtClean="0"/>
              <a:t>, </a:t>
            </a:r>
            <a:r>
              <a:rPr lang="sr-Latn-RS" sz="1600" dirty="0" smtClean="0"/>
              <a:t>semantika</a:t>
            </a:r>
            <a:endParaRPr lang="en-US" sz="1600" dirty="0" smtClean="0"/>
          </a:p>
          <a:p>
            <a:pPr marL="685800" lvl="1" eaLnBrk="1" hangingPunct="1">
              <a:spcBef>
                <a:spcPts val="475"/>
              </a:spcBef>
            </a:pPr>
            <a:r>
              <a:rPr lang="sr-Latn-RS" sz="1600" dirty="0" smtClean="0"/>
              <a:t>izvođenje</a:t>
            </a:r>
            <a:r>
              <a:rPr lang="en-US" sz="1600" dirty="0" smtClean="0"/>
              <a:t>, </a:t>
            </a:r>
            <a:r>
              <a:rPr lang="sr-Latn-RS" sz="1600" dirty="0" smtClean="0"/>
              <a:t>nasleđivanje</a:t>
            </a:r>
            <a:endParaRPr lang="en-US" sz="1600" dirty="0" smtClean="0"/>
          </a:p>
          <a:p>
            <a:pPr eaLnBrk="1" hangingPunct="1">
              <a:spcBef>
                <a:spcPts val="1600"/>
              </a:spcBef>
            </a:pPr>
            <a:r>
              <a:rPr lang="sr-Latn-RS" sz="1700" dirty="0" smtClean="0"/>
              <a:t>Da budete u stanju da primenite metode reprezentacije znanja</a:t>
            </a:r>
            <a:endParaRPr lang="en-US" sz="1700" dirty="0" smtClean="0"/>
          </a:p>
          <a:p>
            <a:pPr marL="685800" lvl="1" eaLnBrk="1" hangingPunct="1">
              <a:spcBef>
                <a:spcPts val="475"/>
              </a:spcBef>
            </a:pPr>
            <a:r>
              <a:rPr lang="sr-Latn-RS" sz="1600" dirty="0" smtClean="0"/>
              <a:t>Za jednostavne probleme</a:t>
            </a:r>
            <a:endParaRPr lang="en-US" sz="1600" dirty="0" smtClean="0"/>
          </a:p>
        </p:txBody>
      </p:sp>
    </p:spTree>
    <p:extLst>
      <p:ext uri="{BB962C8B-B14F-4D97-AF65-F5344CB8AC3E}">
        <p14:creationId xmlns:p14="http://schemas.microsoft.com/office/powerpoint/2010/main" val="3576923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r>
              <a:rPr lang="sr-Latn-RS" dirty="0" smtClean="0"/>
              <a:t>Zaključivanje sa produkcionim pravilima</a:t>
            </a:r>
            <a:endParaRPr lang="el-GR" dirty="0" smtClean="0"/>
          </a:p>
        </p:txBody>
      </p:sp>
      <p:sp>
        <p:nvSpPr>
          <p:cNvPr id="26627" name="Rectangle 3"/>
          <p:cNvSpPr>
            <a:spLocks noGrp="1" noChangeArrowheads="1"/>
          </p:cNvSpPr>
          <p:nvPr>
            <p:ph type="body" idx="1"/>
          </p:nvPr>
        </p:nvSpPr>
        <p:spPr>
          <a:xfrm>
            <a:off x="984739" y="1827213"/>
            <a:ext cx="7699131" cy="4319587"/>
          </a:xfrm>
        </p:spPr>
        <p:txBody>
          <a:bodyPr>
            <a:normAutofit/>
          </a:bodyPr>
          <a:lstStyle/>
          <a:p>
            <a:pPr eaLnBrk="1" hangingPunct="1"/>
            <a:r>
              <a:rPr lang="sr-Latn-RS" dirty="0" smtClean="0"/>
              <a:t>Ima još pitanja koja treba razmotriti pri implementaciji mehanizm zaključivanja</a:t>
            </a:r>
            <a:endParaRPr lang="en-US" dirty="0" smtClean="0"/>
          </a:p>
          <a:p>
            <a:pPr lvl="1" eaLnBrk="1" hangingPunct="1"/>
            <a:r>
              <a:rPr lang="sr-Latn-RS" dirty="0" smtClean="0"/>
              <a:t>Kojim redosledom se proveravaju pravila</a:t>
            </a:r>
            <a:r>
              <a:rPr lang="en-US" dirty="0" smtClean="0"/>
              <a:t>?</a:t>
            </a:r>
          </a:p>
          <a:p>
            <a:pPr lvl="1" eaLnBrk="1" hangingPunct="1"/>
            <a:r>
              <a:rPr lang="sr-Latn-RS" dirty="0" smtClean="0"/>
              <a:t>Kojim redosledom se proveravaju činjenice</a:t>
            </a:r>
            <a:r>
              <a:rPr lang="en-US" dirty="0" smtClean="0"/>
              <a:t>?</a:t>
            </a:r>
          </a:p>
          <a:p>
            <a:pPr lvl="1" eaLnBrk="1" hangingPunct="1"/>
            <a:r>
              <a:rPr lang="sr-Latn-RS" dirty="0" smtClean="0"/>
              <a:t>Algoritmi mogu da proizvedu i činjenice koje su nevažne za rešavanje postavljenog cilja. Kako to izbeći</a:t>
            </a:r>
            <a:r>
              <a:rPr lang="en-US" dirty="0" smtClean="0"/>
              <a:t>?</a:t>
            </a:r>
          </a:p>
          <a:p>
            <a:pPr lvl="2" eaLnBrk="1" hangingPunct="1"/>
            <a:r>
              <a:rPr lang="sr-Latn-RS" dirty="0" smtClean="0"/>
              <a:t>Ulančavanje unazad ne pati od ovog problema</a:t>
            </a:r>
            <a:endParaRPr lang="el-GR" dirty="0" smtClean="0"/>
          </a:p>
        </p:txBody>
      </p:sp>
    </p:spTree>
    <p:extLst>
      <p:ext uri="{BB962C8B-B14F-4D97-AF65-F5344CB8AC3E}">
        <p14:creationId xmlns:p14="http://schemas.microsoft.com/office/powerpoint/2010/main" val="36796239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F92A34A8-B2A3-4BBC-914C-CF79BF5B9DEF}" type="slidenum">
              <a:rPr lang="en-US" sz="900" smtClean="0">
                <a:solidFill>
                  <a:srgbClr val="003399"/>
                </a:solidFill>
                <a:latin typeface="Arial" charset="0"/>
                <a:cs typeface="Arial" charset="0"/>
                <a:sym typeface="Arial" charset="0"/>
              </a:rPr>
              <a:pPr eaLnBrk="1" hangingPunct="1"/>
              <a:t>41</a:t>
            </a:fld>
            <a:endParaRPr lang="en-US" sz="900" smtClean="0">
              <a:solidFill>
                <a:srgbClr val="003399"/>
              </a:solidFill>
              <a:latin typeface="Arial" charset="0"/>
              <a:cs typeface="Arial" charset="0"/>
              <a:sym typeface="Arial" charset="0"/>
            </a:endParaRPr>
          </a:p>
        </p:txBody>
      </p:sp>
      <p:sp>
        <p:nvSpPr>
          <p:cNvPr id="31749" name="Rectangle 5"/>
          <p:cNvSpPr>
            <a:spLocks noGrp="1" noChangeArrowheads="1"/>
          </p:cNvSpPr>
          <p:nvPr>
            <p:ph type="title"/>
          </p:nvPr>
        </p:nvSpPr>
        <p:spPr/>
        <p:txBody>
          <a:bodyPr/>
          <a:lstStyle/>
          <a:p>
            <a:pPr eaLnBrk="1" hangingPunct="1"/>
            <a:r>
              <a:rPr lang="sr-Latn-RS" dirty="0" smtClean="0"/>
              <a:t>Prikladnost produkcionih pravila</a:t>
            </a:r>
            <a:endParaRPr lang="en-US" dirty="0" smtClean="0"/>
          </a:p>
        </p:txBody>
      </p:sp>
      <p:sp>
        <p:nvSpPr>
          <p:cNvPr id="31750" name="Rectangle 6"/>
          <p:cNvSpPr>
            <a:spLocks noGrp="1" noChangeArrowheads="1"/>
          </p:cNvSpPr>
          <p:nvPr>
            <p:ph type="body" idx="1"/>
          </p:nvPr>
        </p:nvSpPr>
        <p:spPr/>
        <p:txBody>
          <a:bodyPr>
            <a:normAutofit fontScale="92500" lnSpcReduction="20000"/>
          </a:bodyPr>
          <a:lstStyle/>
          <a:p>
            <a:pPr eaLnBrk="1" hangingPunct="1"/>
            <a:r>
              <a:rPr lang="sr-Latn-RS" dirty="0" smtClean="0"/>
              <a:t>Izražajnost </a:t>
            </a:r>
            <a:endParaRPr lang="en-US" dirty="0" smtClean="0"/>
          </a:p>
          <a:p>
            <a:pPr marL="685800" lvl="1" eaLnBrk="1" hangingPunct="1"/>
            <a:r>
              <a:rPr lang="sr-Latn-RS" dirty="0" smtClean="0"/>
              <a:t>Da li se relevantni aspekti domenskog znanja mogu predstaviti pravilima</a:t>
            </a:r>
            <a:r>
              <a:rPr lang="en-US" dirty="0" smtClean="0"/>
              <a:t>?</a:t>
            </a:r>
          </a:p>
          <a:p>
            <a:pPr eaLnBrk="1" hangingPunct="1"/>
            <a:r>
              <a:rPr lang="sr-Latn-RS" dirty="0" smtClean="0"/>
              <a:t>Računska efikasnost</a:t>
            </a:r>
            <a:endParaRPr lang="en-US" dirty="0" smtClean="0"/>
          </a:p>
          <a:p>
            <a:pPr marL="685800" lvl="1" eaLnBrk="1" hangingPunct="1"/>
            <a:r>
              <a:rPr lang="sr-Latn-RS" dirty="0" smtClean="0"/>
              <a:t>Da li je potrebno sračunavanje prihvatljivo</a:t>
            </a:r>
            <a:r>
              <a:rPr lang="en-US" dirty="0" smtClean="0"/>
              <a:t>?</a:t>
            </a:r>
          </a:p>
          <a:p>
            <a:pPr eaLnBrk="1" hangingPunct="1"/>
            <a:r>
              <a:rPr lang="sr-Latn-RS" dirty="0" smtClean="0"/>
              <a:t>Lakoća razumevanja</a:t>
            </a:r>
            <a:endParaRPr lang="en-US" dirty="0" smtClean="0"/>
          </a:p>
          <a:p>
            <a:pPr marL="685800" lvl="1"/>
            <a:r>
              <a:rPr lang="sr-Latn-RS" dirty="0" smtClean="0"/>
              <a:t>Mogu li ljudi da interpretiraju pravila</a:t>
            </a:r>
            <a:r>
              <a:rPr lang="en-US" dirty="0" smtClean="0"/>
              <a:t>?</a:t>
            </a:r>
          </a:p>
          <a:p>
            <a:pPr eaLnBrk="1" hangingPunct="1"/>
            <a:r>
              <a:rPr lang="sr-Latn-RS" dirty="0" smtClean="0"/>
              <a:t>Lakoća generisanja</a:t>
            </a:r>
            <a:endParaRPr lang="en-US" dirty="0" smtClean="0"/>
          </a:p>
          <a:p>
            <a:pPr marL="685800" lvl="1"/>
            <a:r>
              <a:rPr lang="sr-Latn-RS" dirty="0" smtClean="0"/>
              <a:t>Koliko je teško čoveku da konstruiše pravila koja predstavljaju domensko znanje (koliko je napor potreban za pravljenje pravila)</a:t>
            </a:r>
            <a:r>
              <a:rPr lang="en-US" dirty="0" smtClean="0"/>
              <a:t> </a:t>
            </a:r>
            <a:r>
              <a:rPr lang="en-US" dirty="0"/>
              <a:t>?</a:t>
            </a:r>
            <a:endParaRPr lang="en-US" dirty="0" smtClean="0"/>
          </a:p>
        </p:txBody>
      </p:sp>
    </p:spTree>
    <p:extLst>
      <p:ext uri="{BB962C8B-B14F-4D97-AF65-F5344CB8AC3E}">
        <p14:creationId xmlns:p14="http://schemas.microsoft.com/office/powerpoint/2010/main" val="273186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35FC0F9A-1114-4A83-91FC-A7847E3D73AD}" type="slidenum">
              <a:rPr lang="en-US" sz="900" smtClean="0">
                <a:solidFill>
                  <a:srgbClr val="003399"/>
                </a:solidFill>
                <a:latin typeface="Arial" charset="0"/>
                <a:cs typeface="Arial" charset="0"/>
                <a:sym typeface="Arial" charset="0"/>
              </a:rPr>
              <a:pPr eaLnBrk="1" hangingPunct="1"/>
              <a:t>42</a:t>
            </a:fld>
            <a:endParaRPr lang="en-US" sz="900" smtClean="0">
              <a:solidFill>
                <a:srgbClr val="003399"/>
              </a:solidFill>
              <a:latin typeface="Arial" charset="0"/>
              <a:cs typeface="Arial" charset="0"/>
              <a:sym typeface="Arial" charset="0"/>
            </a:endParaRPr>
          </a:p>
        </p:txBody>
      </p:sp>
      <p:sp>
        <p:nvSpPr>
          <p:cNvPr id="32773" name="Rectangle 5"/>
          <p:cNvSpPr>
            <a:spLocks noGrp="1" noChangeArrowheads="1"/>
          </p:cNvSpPr>
          <p:nvPr>
            <p:ph type="title"/>
          </p:nvPr>
        </p:nvSpPr>
        <p:spPr/>
        <p:txBody>
          <a:bodyPr/>
          <a:lstStyle/>
          <a:p>
            <a:pPr eaLnBrk="1" hangingPunct="1"/>
            <a:r>
              <a:rPr lang="sr-Latn-RS" dirty="0" smtClean="0"/>
              <a:t>Različitosti produkcionih pravila</a:t>
            </a:r>
            <a:endParaRPr lang="en-US" dirty="0" smtClean="0"/>
          </a:p>
        </p:txBody>
      </p:sp>
      <p:sp>
        <p:nvSpPr>
          <p:cNvPr id="32774" name="Rectangle 6"/>
          <p:cNvSpPr>
            <a:spLocks noGrp="1" noChangeArrowheads="1"/>
          </p:cNvSpPr>
          <p:nvPr>
            <p:ph type="body" idx="1"/>
          </p:nvPr>
        </p:nvSpPr>
        <p:spPr>
          <a:xfrm>
            <a:off x="457200" y="1295400"/>
            <a:ext cx="8229600" cy="5105400"/>
          </a:xfrm>
        </p:spPr>
        <p:txBody>
          <a:bodyPr>
            <a:noAutofit/>
          </a:bodyPr>
          <a:lstStyle/>
          <a:p>
            <a:pPr eaLnBrk="1" hangingPunct="1">
              <a:spcBef>
                <a:spcPct val="0"/>
              </a:spcBef>
            </a:pPr>
            <a:r>
              <a:rPr lang="sr-Latn-RS" sz="2800" dirty="0" smtClean="0"/>
              <a:t>Domeni primene</a:t>
            </a:r>
            <a:endParaRPr lang="en-US" sz="2800" dirty="0" smtClean="0"/>
          </a:p>
          <a:p>
            <a:pPr marL="685800" lvl="1" eaLnBrk="1" hangingPunct="1">
              <a:spcBef>
                <a:spcPts val="450"/>
              </a:spcBef>
            </a:pPr>
            <a:r>
              <a:rPr lang="sr-Latn-RS" sz="2000" dirty="0" smtClean="0"/>
              <a:t>Dokazivanje teorema, određivanje prostih brojeva, klasifikacija (n.pr. vrste voća, stabla i telefonski stubovi, životinjske vrste, crkve ili kuće, itd.</a:t>
            </a:r>
            <a:r>
              <a:rPr lang="en-US" sz="2000" dirty="0" smtClean="0"/>
              <a:t>)</a:t>
            </a:r>
          </a:p>
          <a:p>
            <a:pPr eaLnBrk="1" hangingPunct="1">
              <a:spcBef>
                <a:spcPts val="1513"/>
              </a:spcBef>
            </a:pPr>
            <a:r>
              <a:rPr lang="sr-Latn-RS" sz="2800" dirty="0" smtClean="0"/>
              <a:t>Izražajnost produkcionih pravila</a:t>
            </a:r>
            <a:endParaRPr lang="en-US" sz="2800" dirty="0" smtClean="0"/>
          </a:p>
          <a:p>
            <a:pPr marL="685800" lvl="1" eaLnBrk="1" hangingPunct="1">
              <a:spcBef>
                <a:spcPts val="450"/>
              </a:spcBef>
            </a:pPr>
            <a:r>
              <a:rPr lang="sr-Latn-RS" sz="2400" dirty="0" smtClean="0"/>
              <a:t>Elementarna produkciona pravila</a:t>
            </a:r>
            <a:endParaRPr lang="en-US" sz="2400" dirty="0" smtClean="0"/>
          </a:p>
          <a:p>
            <a:pPr marL="968375" lvl="2" eaLnBrk="1" hangingPunct="1">
              <a:spcBef>
                <a:spcPts val="450"/>
              </a:spcBef>
            </a:pPr>
            <a:r>
              <a:rPr lang="sr-Latn-RS" sz="2000" dirty="0" smtClean="0"/>
              <a:t>Nema hijerarhije</a:t>
            </a:r>
            <a:r>
              <a:rPr lang="en-US" sz="2000" dirty="0" smtClean="0"/>
              <a:t>, </a:t>
            </a:r>
            <a:r>
              <a:rPr lang="sr-Latn-RS" sz="2000" dirty="0" smtClean="0"/>
              <a:t>faktora sigurnosti</a:t>
            </a:r>
            <a:r>
              <a:rPr lang="en-US" sz="2000" dirty="0" smtClean="0"/>
              <a:t>, </a:t>
            </a:r>
            <a:r>
              <a:rPr lang="sr-Latn-RS" sz="2000" dirty="0" smtClean="0"/>
              <a:t>aritmetike</a:t>
            </a:r>
            <a:endParaRPr lang="en-US" sz="2000" dirty="0" smtClean="0"/>
          </a:p>
          <a:p>
            <a:pPr marL="685800" lvl="1" eaLnBrk="1" hangingPunct="1">
              <a:spcBef>
                <a:spcPts val="450"/>
              </a:spcBef>
            </a:pPr>
            <a:r>
              <a:rPr lang="sr-Latn-RS" sz="2400" dirty="0" smtClean="0"/>
              <a:t>Standardna pravila u </a:t>
            </a:r>
            <a:r>
              <a:rPr lang="en-US" sz="2400" dirty="0" smtClean="0"/>
              <a:t>ES/S</a:t>
            </a:r>
            <a:r>
              <a:rPr lang="sr-Latn-RS" sz="2400" dirty="0" smtClean="0"/>
              <a:t>BZ</a:t>
            </a:r>
            <a:endParaRPr lang="en-US" sz="2400" dirty="0" smtClean="0"/>
          </a:p>
          <a:p>
            <a:pPr marL="968375" lvl="2" eaLnBrk="1" hangingPunct="1">
              <a:spcBef>
                <a:spcPts val="450"/>
              </a:spcBef>
            </a:pPr>
            <a:r>
              <a:rPr lang="sr-Latn-RS" sz="2000" dirty="0" smtClean="0"/>
              <a:t>Hijerarhija</a:t>
            </a:r>
            <a:r>
              <a:rPr lang="en-US" sz="2000" dirty="0" smtClean="0"/>
              <a:t>, </a:t>
            </a:r>
            <a:r>
              <a:rPr lang="sr-Latn-RS" sz="2000" dirty="0" smtClean="0"/>
              <a:t>faktori sigurnosti</a:t>
            </a:r>
            <a:r>
              <a:rPr lang="en-US" sz="2000" dirty="0" smtClean="0"/>
              <a:t>, </a:t>
            </a:r>
            <a:r>
              <a:rPr lang="sr-Latn-RS" sz="2000" dirty="0" smtClean="0"/>
              <a:t>aritmetika (n.pr. </a:t>
            </a:r>
            <a:r>
              <a:rPr lang="en-US" sz="2000" dirty="0" smtClean="0"/>
              <a:t> CLIPS, Jess</a:t>
            </a:r>
            <a:r>
              <a:rPr lang="sr-Latn-RS" sz="2000" dirty="0" smtClean="0"/>
              <a:t>)</a:t>
            </a:r>
            <a:endParaRPr lang="en-US" sz="2000" dirty="0" smtClean="0"/>
          </a:p>
          <a:p>
            <a:pPr marL="685800" lvl="1" eaLnBrk="1" hangingPunct="1">
              <a:spcBef>
                <a:spcPts val="450"/>
              </a:spcBef>
            </a:pPr>
            <a:r>
              <a:rPr lang="sr-Latn-RS" sz="2400" dirty="0" smtClean="0"/>
              <a:t>Napredna pravila</a:t>
            </a:r>
            <a:endParaRPr lang="en-US" sz="2400" dirty="0" smtClean="0"/>
          </a:p>
          <a:p>
            <a:pPr marL="968375" lvl="2" eaLnBrk="1" hangingPunct="1">
              <a:spcBef>
                <a:spcPts val="450"/>
              </a:spcBef>
            </a:pPr>
            <a:r>
              <a:rPr lang="sr-Latn-RS" sz="2000" dirty="0" smtClean="0"/>
              <a:t>Proceduralni konstrukti (n.pr. petlje)</a:t>
            </a:r>
            <a:endParaRPr lang="en-US" sz="2000" dirty="0" smtClean="0"/>
          </a:p>
          <a:p>
            <a:pPr marL="968375" lvl="2" eaLnBrk="1" hangingPunct="1">
              <a:spcBef>
                <a:spcPts val="450"/>
              </a:spcBef>
            </a:pPr>
            <a:r>
              <a:rPr lang="sr-Latn-RS" sz="2000" dirty="0" smtClean="0"/>
              <a:t>Objekti (n.pr</a:t>
            </a:r>
            <a:r>
              <a:rPr lang="en-US" sz="2000" dirty="0" smtClean="0"/>
              <a:t>. COOL, Java </a:t>
            </a:r>
            <a:r>
              <a:rPr lang="sr-Latn-RS" sz="2000" dirty="0" smtClean="0"/>
              <a:t>objekti)</a:t>
            </a:r>
            <a:endParaRPr lang="en-US" sz="2000" dirty="0" smtClean="0"/>
          </a:p>
          <a:p>
            <a:pPr marL="968375" lvl="2" eaLnBrk="1" hangingPunct="1">
              <a:spcBef>
                <a:spcPts val="450"/>
              </a:spcBef>
            </a:pPr>
            <a:r>
              <a:rPr lang="sr-Latn-RS" sz="2000" dirty="0" smtClean="0"/>
              <a:t>Fazi logika (n.pr.</a:t>
            </a:r>
            <a:r>
              <a:rPr lang="en-US" sz="2000" dirty="0" smtClean="0"/>
              <a:t> </a:t>
            </a:r>
            <a:r>
              <a:rPr lang="en-US" sz="2000" dirty="0" err="1" smtClean="0"/>
              <a:t>FuzzyCLIPS</a:t>
            </a:r>
            <a:r>
              <a:rPr lang="en-US" sz="2000" dirty="0" smtClean="0"/>
              <a:t>, </a:t>
            </a:r>
            <a:r>
              <a:rPr lang="en-US" sz="2000" dirty="0" err="1" smtClean="0"/>
              <a:t>FuzzyJ</a:t>
            </a:r>
            <a:r>
              <a:rPr lang="sr-Latn-RS" sz="2000" dirty="0" smtClean="0"/>
              <a:t>)</a:t>
            </a:r>
            <a:endParaRPr lang="en-US" sz="2000" dirty="0" smtClean="0"/>
          </a:p>
        </p:txBody>
      </p:sp>
    </p:spTree>
    <p:extLst>
      <p:ext uri="{BB962C8B-B14F-4D97-AF65-F5344CB8AC3E}">
        <p14:creationId xmlns:p14="http://schemas.microsoft.com/office/powerpoint/2010/main" val="340474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normAutofit fontScale="90000"/>
          </a:bodyPr>
          <a:lstStyle/>
          <a:p>
            <a:pPr indent="0" eaLnBrk="1" hangingPunct="1">
              <a:defRPr/>
            </a:pPr>
            <a:r>
              <a:rPr lang="sr-Latn-RS" sz="4100" dirty="0" smtClean="0"/>
              <a:t>Identifikovanje i generisanje prostih brojeva</a:t>
            </a:r>
            <a:endParaRPr lang="en-US" sz="4100" dirty="0" smtClean="0"/>
          </a:p>
        </p:txBody>
      </p:sp>
      <p:sp>
        <p:nvSpPr>
          <p:cNvPr id="34821" name="Rectangle 4"/>
          <p:cNvSpPr>
            <a:spLocks noGrp="1" noChangeArrowheads="1"/>
          </p:cNvSpPr>
          <p:nvPr>
            <p:ph type="body" idx="1"/>
          </p:nvPr>
        </p:nvSpPr>
        <p:spPr/>
        <p:txBody>
          <a:bodyPr rIns="130174"/>
          <a:lstStyle/>
          <a:p>
            <a:pPr eaLnBrk="1" hangingPunct="1"/>
            <a:r>
              <a:rPr lang="sr-Latn-RS" sz="2400" dirty="0" smtClean="0"/>
              <a:t>Identifikovanje</a:t>
            </a:r>
            <a:r>
              <a:rPr lang="en-US" sz="2400" dirty="0" smtClean="0"/>
              <a:t>: </a:t>
            </a:r>
            <a:r>
              <a:rPr lang="sr-Latn-RS" sz="2400" dirty="0" smtClean="0"/>
              <a:t>za zadati broj odrediti da li je prost</a:t>
            </a:r>
            <a:endParaRPr lang="en-US" sz="2400" dirty="0" smtClean="0"/>
          </a:p>
          <a:p>
            <a:pPr eaLnBrk="1" hangingPunct="1"/>
            <a:r>
              <a:rPr lang="sr-Latn-RS" sz="2400" dirty="0" smtClean="0"/>
              <a:t>generisanje</a:t>
            </a:r>
            <a:r>
              <a:rPr lang="en-US" sz="2400" dirty="0" smtClean="0"/>
              <a:t>: </a:t>
            </a:r>
            <a:r>
              <a:rPr lang="sr-Latn-RS" sz="2400" dirty="0" smtClean="0"/>
              <a:t>sračunati sekvencu prostih brojeva</a:t>
            </a:r>
            <a:endParaRPr lang="en-US" sz="2400" dirty="0" smtClean="0"/>
          </a:p>
          <a:p>
            <a:pPr eaLnBrk="1" hangingPunct="1"/>
            <a:r>
              <a:rPr lang="sr-Latn-RS" sz="2400" dirty="0" smtClean="0"/>
              <a:t>izražajnost</a:t>
            </a:r>
            <a:endParaRPr lang="en-US" sz="2400" dirty="0" smtClean="0"/>
          </a:p>
          <a:p>
            <a:pPr marL="723900" lvl="1" eaLnBrk="1" hangingPunct="1"/>
            <a:r>
              <a:rPr lang="en-US" sz="2000" dirty="0" err="1" smtClean="0"/>
              <a:t>Mogu</a:t>
            </a:r>
            <a:r>
              <a:rPr lang="sr-Latn-RS" sz="2000" dirty="0" smtClean="0"/>
              <a:t>će je specificirati način identifikacije i generisanja pravila</a:t>
            </a:r>
            <a:endParaRPr lang="en-US" sz="2000" dirty="0" smtClean="0"/>
          </a:p>
          <a:p>
            <a:pPr eaLnBrk="1" hangingPunct="1"/>
            <a:r>
              <a:rPr lang="sr-Latn-RS" sz="2400" dirty="0" smtClean="0"/>
              <a:t>Računska efikasnost</a:t>
            </a:r>
            <a:endParaRPr lang="en-US" sz="2400" dirty="0" smtClean="0"/>
          </a:p>
          <a:p>
            <a:pPr marL="723900" lvl="1" eaLnBrk="1" hangingPunct="1"/>
            <a:r>
              <a:rPr lang="sr-Latn-RS" sz="2000" dirty="0" smtClean="0"/>
              <a:t>Razumna ako je na raspolganju aritmetika, loša kao nije</a:t>
            </a:r>
            <a:endParaRPr lang="en-US" sz="2000" dirty="0" smtClean="0"/>
          </a:p>
          <a:p>
            <a:pPr eaLnBrk="1" hangingPunct="1"/>
            <a:r>
              <a:rPr lang="sr-Latn-RS" sz="2400" dirty="0" smtClean="0"/>
              <a:t>Lakoća razumevanja</a:t>
            </a:r>
            <a:r>
              <a:rPr lang="en-US" sz="2400" dirty="0" smtClean="0"/>
              <a:t>?</a:t>
            </a:r>
          </a:p>
          <a:p>
            <a:pPr marL="723900" lvl="1" eaLnBrk="1" hangingPunct="1"/>
            <a:r>
              <a:rPr lang="sr-Latn-RS" sz="2000" dirty="0" smtClean="0"/>
              <a:t>Pravila se mogu formulisati tako da budu razumljiva</a:t>
            </a:r>
            <a:endParaRPr lang="en-US" sz="2000" dirty="0" smtClean="0"/>
          </a:p>
          <a:p>
            <a:pPr eaLnBrk="1" hangingPunct="1"/>
            <a:r>
              <a:rPr lang="sr-Latn-RS" sz="2400" dirty="0" smtClean="0"/>
              <a:t>Lakoća generisanja</a:t>
            </a:r>
            <a:r>
              <a:rPr lang="en-US" sz="2400" dirty="0" smtClean="0"/>
              <a:t>?</a:t>
            </a:r>
          </a:p>
          <a:p>
            <a:pPr marL="723900" lvl="1" eaLnBrk="1" hangingPunct="1"/>
            <a:r>
              <a:rPr lang="sr-Latn-RS" sz="2000" dirty="0" smtClean="0"/>
              <a:t>Može da zahteva solidnu matematičku osnovu</a:t>
            </a:r>
            <a:endParaRPr lang="en-US" sz="2000" dirty="0" smtClean="0"/>
          </a:p>
        </p:txBody>
      </p:sp>
    </p:spTree>
    <p:extLst>
      <p:ext uri="{BB962C8B-B14F-4D97-AF65-F5344CB8AC3E}">
        <p14:creationId xmlns:p14="http://schemas.microsoft.com/office/powerpoint/2010/main" val="3467443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lstStyle/>
          <a:p>
            <a:pPr indent="0" eaLnBrk="1" hangingPunct="1">
              <a:defRPr/>
            </a:pPr>
            <a:r>
              <a:rPr lang="sr-Latn-RS" dirty="0" smtClean="0"/>
              <a:t>Prednosti produkcionih pravila</a:t>
            </a:r>
            <a:endParaRPr lang="en-US" dirty="0" smtClean="0"/>
          </a:p>
        </p:txBody>
      </p:sp>
      <p:sp>
        <p:nvSpPr>
          <p:cNvPr id="35845" name="Rectangle 4"/>
          <p:cNvSpPr>
            <a:spLocks noGrp="1" noChangeArrowheads="1"/>
          </p:cNvSpPr>
          <p:nvPr>
            <p:ph type="body" idx="1"/>
          </p:nvPr>
        </p:nvSpPr>
        <p:spPr/>
        <p:txBody>
          <a:bodyPr rIns="130174"/>
          <a:lstStyle/>
          <a:p>
            <a:pPr eaLnBrk="1" hangingPunct="1"/>
            <a:r>
              <a:rPr lang="sr-Latn-RS" dirty="0" smtClean="0"/>
              <a:t>Jednostavna i laka za razumevanje</a:t>
            </a:r>
            <a:endParaRPr lang="en-US" dirty="0" smtClean="0"/>
          </a:p>
          <a:p>
            <a:pPr eaLnBrk="1" hangingPunct="1"/>
            <a:r>
              <a:rPr lang="sr-Latn-RS" dirty="0" smtClean="0"/>
              <a:t>Moguća direktna računarska implementacija</a:t>
            </a:r>
            <a:endParaRPr lang="en-US" dirty="0" smtClean="0"/>
          </a:p>
          <a:p>
            <a:pPr eaLnBrk="1" hangingPunct="1"/>
            <a:r>
              <a:rPr lang="sr-Latn-RS" dirty="0" smtClean="0"/>
              <a:t>Formalne osnove za neke varijante složenijih sistema baziranih na znanju</a:t>
            </a:r>
            <a:endParaRPr lang="en-US" dirty="0" smtClean="0"/>
          </a:p>
        </p:txBody>
      </p:sp>
    </p:spTree>
    <p:extLst>
      <p:ext uri="{BB962C8B-B14F-4D97-AF65-F5344CB8AC3E}">
        <p14:creationId xmlns:p14="http://schemas.microsoft.com/office/powerpoint/2010/main" val="1940688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lstStyle/>
          <a:p>
            <a:pPr indent="0" eaLnBrk="1" hangingPunct="1">
              <a:defRPr/>
            </a:pPr>
            <a:r>
              <a:rPr lang="sr-Latn-RS" dirty="0" smtClean="0"/>
              <a:t>Nedostaci produkcionih pravila</a:t>
            </a:r>
            <a:endParaRPr lang="en-US" dirty="0" smtClean="0"/>
          </a:p>
        </p:txBody>
      </p:sp>
      <p:sp>
        <p:nvSpPr>
          <p:cNvPr id="36869" name="Rectangle 4"/>
          <p:cNvSpPr>
            <a:spLocks noGrp="1" noChangeArrowheads="1"/>
          </p:cNvSpPr>
          <p:nvPr>
            <p:ph type="body" idx="1"/>
          </p:nvPr>
        </p:nvSpPr>
        <p:spPr/>
        <p:txBody>
          <a:bodyPr rIns="130174"/>
          <a:lstStyle/>
          <a:p>
            <a:pPr eaLnBrk="1" hangingPunct="1"/>
            <a:r>
              <a:rPr lang="sr-Latn-RS" dirty="0" smtClean="0"/>
              <a:t>Jednostavne implementacije su veoma neefikasne</a:t>
            </a:r>
            <a:endParaRPr lang="en-US" dirty="0" smtClean="0"/>
          </a:p>
          <a:p>
            <a:pPr eaLnBrk="1" hangingPunct="1"/>
            <a:r>
              <a:rPr lang="sr-Latn-RS" dirty="0" smtClean="0"/>
              <a:t>Neki tipovi znanja ne mogu se lako izraziti pravilima</a:t>
            </a:r>
            <a:endParaRPr lang="en-US" dirty="0" smtClean="0"/>
          </a:p>
          <a:p>
            <a:pPr eaLnBrk="1" hangingPunct="1"/>
            <a:r>
              <a:rPr lang="sr-Latn-RS" dirty="0" smtClean="0"/>
              <a:t>Veliki skupovi pravila su teški za razumevanje i održavanje</a:t>
            </a:r>
          </a:p>
          <a:p>
            <a:pPr lvl="1"/>
            <a:r>
              <a:rPr lang="sr-Latn-RS" dirty="0" smtClean="0"/>
              <a:t>Kako ćemo pronaći bug u pravilima?</a:t>
            </a:r>
            <a:endParaRPr lang="en-US" dirty="0" smtClean="0"/>
          </a:p>
        </p:txBody>
      </p:sp>
    </p:spTree>
    <p:extLst>
      <p:ext uri="{BB962C8B-B14F-4D97-AF65-F5344CB8AC3E}">
        <p14:creationId xmlns:p14="http://schemas.microsoft.com/office/powerpoint/2010/main" val="3496830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Strukturirani objekti</a:t>
            </a:r>
            <a:endParaRPr lang="en-US" dirty="0"/>
          </a:p>
        </p:txBody>
      </p:sp>
      <p:sp>
        <p:nvSpPr>
          <p:cNvPr id="3" name="Content Placeholder 2"/>
          <p:cNvSpPr>
            <a:spLocks noGrp="1"/>
          </p:cNvSpPr>
          <p:nvPr>
            <p:ph idx="1"/>
          </p:nvPr>
        </p:nvSpPr>
        <p:spPr/>
        <p:txBody>
          <a:bodyPr/>
          <a:lstStyle/>
          <a:p>
            <a:r>
              <a:rPr lang="sr-Latn-RS" dirty="0" smtClean="0"/>
              <a:t>Pogodna reprezentacija strukturiranog znanja</a:t>
            </a:r>
            <a:endParaRPr lang="en-US" dirty="0"/>
          </a:p>
          <a:p>
            <a:pPr lvl="1"/>
            <a:r>
              <a:rPr lang="sr-Latn-RS" dirty="0" smtClean="0"/>
              <a:t>Objekti i veze</a:t>
            </a:r>
            <a:endParaRPr lang="en-US" dirty="0"/>
          </a:p>
          <a:p>
            <a:r>
              <a:rPr lang="sr-Latn-RS" dirty="0" smtClean="0"/>
              <a:t>Teorija grafova koju koriste</a:t>
            </a:r>
            <a:r>
              <a:rPr lang="en-US" dirty="0" smtClean="0"/>
              <a:t>:</a:t>
            </a:r>
            <a:endParaRPr lang="en-US" dirty="0"/>
          </a:p>
          <a:p>
            <a:pPr lvl="1"/>
            <a:r>
              <a:rPr lang="sr-Latn-RS" dirty="0" smtClean="0"/>
              <a:t>V</a:t>
            </a:r>
            <a:r>
              <a:rPr lang="en-US" dirty="0" smtClean="0"/>
              <a:t>I</a:t>
            </a:r>
            <a:endParaRPr lang="en-US" dirty="0"/>
          </a:p>
          <a:p>
            <a:pPr lvl="1"/>
            <a:r>
              <a:rPr lang="sr-Latn-RS" dirty="0" smtClean="0"/>
              <a:t>Računarska nauka</a:t>
            </a:r>
            <a:endParaRPr lang="en-US" dirty="0"/>
          </a:p>
        </p:txBody>
      </p:sp>
    </p:spTree>
    <p:extLst>
      <p:ext uri="{BB962C8B-B14F-4D97-AF65-F5344CB8AC3E}">
        <p14:creationId xmlns:p14="http://schemas.microsoft.com/office/powerpoint/2010/main" val="14072840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Graf - podsećanje</a:t>
            </a:r>
            <a:endParaRPr lang="en-GB" dirty="0"/>
          </a:p>
        </p:txBody>
      </p:sp>
      <p:sp>
        <p:nvSpPr>
          <p:cNvPr id="3" name="Content Placeholder 2"/>
          <p:cNvSpPr>
            <a:spLocks noGrp="1"/>
          </p:cNvSpPr>
          <p:nvPr>
            <p:ph idx="1"/>
          </p:nvPr>
        </p:nvSpPr>
        <p:spPr/>
        <p:txBody>
          <a:bodyPr/>
          <a:lstStyle/>
          <a:p>
            <a:r>
              <a:rPr lang="vi-VN" dirty="0"/>
              <a:t>Neka je </a:t>
            </a:r>
            <a:r>
              <a:rPr lang="vi-VN" i="1" dirty="0"/>
              <a:t>X</a:t>
            </a:r>
            <a:r>
              <a:rPr lang="vi-VN" dirty="0"/>
              <a:t> neprazan skup i </a:t>
            </a:r>
            <a:r>
              <a:rPr lang="el-GR" i="1" dirty="0"/>
              <a:t>ρ</a:t>
            </a:r>
            <a:r>
              <a:rPr lang="el-GR" dirty="0"/>
              <a:t> </a:t>
            </a:r>
            <a:r>
              <a:rPr lang="vi-VN" dirty="0"/>
              <a:t>binarna relacija u </a:t>
            </a:r>
            <a:r>
              <a:rPr lang="vi-VN" i="1" dirty="0"/>
              <a:t>X</a:t>
            </a:r>
            <a:r>
              <a:rPr lang="vi-VN" dirty="0" smtClean="0"/>
              <a:t>. </a:t>
            </a:r>
            <a:r>
              <a:rPr lang="vi-VN" dirty="0"/>
              <a:t>Uređeni par </a:t>
            </a:r>
            <a:r>
              <a:rPr lang="vi-VN" i="1" dirty="0"/>
              <a:t>G = (X, </a:t>
            </a:r>
            <a:r>
              <a:rPr lang="el-GR" i="1" dirty="0"/>
              <a:t>ρ)</a:t>
            </a:r>
            <a:r>
              <a:rPr lang="el-GR" dirty="0"/>
              <a:t> </a:t>
            </a:r>
            <a:r>
              <a:rPr lang="vi-VN" dirty="0"/>
              <a:t>naziva se graf. </a:t>
            </a:r>
            <a:endParaRPr lang="sr-Latn-RS" dirty="0" smtClean="0"/>
          </a:p>
          <a:p>
            <a:r>
              <a:rPr lang="vi-VN" dirty="0" smtClean="0"/>
              <a:t>Elementi </a:t>
            </a:r>
            <a:r>
              <a:rPr lang="vi-VN" dirty="0"/>
              <a:t>skupa </a:t>
            </a:r>
            <a:r>
              <a:rPr lang="vi-VN" i="1" dirty="0"/>
              <a:t>H</a:t>
            </a:r>
            <a:r>
              <a:rPr lang="vi-VN" dirty="0"/>
              <a:t> su čvorovi grafa, a elementi skupa </a:t>
            </a:r>
            <a:r>
              <a:rPr lang="el-GR" i="1" dirty="0"/>
              <a:t>ρ</a:t>
            </a:r>
            <a:r>
              <a:rPr lang="el-GR" dirty="0"/>
              <a:t> </a:t>
            </a:r>
            <a:r>
              <a:rPr lang="vi-VN" dirty="0"/>
              <a:t>grane grafa.</a:t>
            </a:r>
            <a:endParaRPr lang="en-GB" dirty="0"/>
          </a:p>
        </p:txBody>
      </p:sp>
    </p:spTree>
    <p:extLst>
      <p:ext uri="{BB962C8B-B14F-4D97-AF65-F5344CB8AC3E}">
        <p14:creationId xmlns:p14="http://schemas.microsoft.com/office/powerpoint/2010/main" val="35863283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Graf - podsećanje</a:t>
            </a:r>
            <a:endParaRPr lang="en-GB" dirty="0"/>
          </a:p>
        </p:txBody>
      </p:sp>
      <p:sp>
        <p:nvSpPr>
          <p:cNvPr id="3" name="Content Placeholder 2"/>
          <p:cNvSpPr>
            <a:spLocks noGrp="1"/>
          </p:cNvSpPr>
          <p:nvPr>
            <p:ph idx="1"/>
          </p:nvPr>
        </p:nvSpPr>
        <p:spPr/>
        <p:txBody>
          <a:bodyPr>
            <a:normAutofit fontScale="77500" lnSpcReduction="20000"/>
          </a:bodyPr>
          <a:lstStyle/>
          <a:p>
            <a:r>
              <a:rPr lang="sr-Latn-RS" dirty="0" smtClean="0"/>
              <a:t>Graf u kom je </a:t>
            </a:r>
            <a:r>
              <a:rPr lang="sr-Latn-RS" i="1" dirty="0" smtClean="0"/>
              <a:t>X</a:t>
            </a:r>
            <a:r>
              <a:rPr lang="sr-Latn-RS" dirty="0" smtClean="0"/>
              <a:t> konačan skup zove se </a:t>
            </a:r>
            <a:r>
              <a:rPr lang="sr-Latn-RS" i="1" dirty="0" smtClean="0"/>
              <a:t>konačan graf </a:t>
            </a:r>
          </a:p>
          <a:p>
            <a:pPr lvl="1"/>
            <a:r>
              <a:rPr lang="sr-Latn-RS" dirty="0" smtClean="0"/>
              <a:t>u predstavljanju znanja se uglavnom koriste konačne grafove</a:t>
            </a:r>
          </a:p>
          <a:p>
            <a:r>
              <a:rPr lang="sr-Latn-RS" dirty="0" smtClean="0"/>
              <a:t>Graf u kome je relacija </a:t>
            </a:r>
            <a:r>
              <a:rPr lang="el-GR" i="1" dirty="0" smtClean="0"/>
              <a:t>ρ</a:t>
            </a:r>
            <a:r>
              <a:rPr lang="sr-Latn-RS" i="1" dirty="0" smtClean="0"/>
              <a:t> </a:t>
            </a:r>
            <a:r>
              <a:rPr lang="sr-Latn-RS" dirty="0" smtClean="0"/>
              <a:t>simetrična zove se </a:t>
            </a:r>
            <a:r>
              <a:rPr lang="sr-Latn-RS" i="1" dirty="0" smtClean="0"/>
              <a:t>neusmeren graf </a:t>
            </a:r>
          </a:p>
          <a:p>
            <a:pPr lvl="1"/>
            <a:r>
              <a:rPr lang="sr-Latn-RS" dirty="0" smtClean="0"/>
              <a:t>u predstavljanju znanja se uglavnom koriste usmereni grafovi. </a:t>
            </a:r>
          </a:p>
          <a:p>
            <a:pPr lvl="1"/>
            <a:r>
              <a:rPr lang="sr-Latn-RS" dirty="0" smtClean="0"/>
              <a:t>Najčešće je moguće eksplicitno navesti da je relacija simetrična</a:t>
            </a:r>
          </a:p>
          <a:p>
            <a:r>
              <a:rPr lang="sr-Latn-RS" dirty="0" smtClean="0"/>
              <a:t>Tipično, elementi skupa </a:t>
            </a:r>
            <a:r>
              <a:rPr lang="sr-Latn-RS" i="1" dirty="0" smtClean="0"/>
              <a:t>X</a:t>
            </a:r>
            <a:r>
              <a:rPr lang="sr-Latn-RS" dirty="0" smtClean="0"/>
              <a:t> su međusobno različiti, pa nije potrebno naglašavati da su čvorovi označeni</a:t>
            </a:r>
          </a:p>
          <a:p>
            <a:r>
              <a:rPr lang="sr-Latn-RS" dirty="0" smtClean="0"/>
              <a:t>Ako su u grafu oznečene i grane, a ne samo čvorovi, onda je graf </a:t>
            </a:r>
            <a:r>
              <a:rPr lang="sr-Latn-RS" i="1" dirty="0" smtClean="0"/>
              <a:t>označen</a:t>
            </a:r>
            <a:r>
              <a:rPr lang="sr-Latn-RS" dirty="0" smtClean="0"/>
              <a:t> (labeled)</a:t>
            </a:r>
          </a:p>
          <a:p>
            <a:pPr lvl="1"/>
            <a:r>
              <a:rPr lang="sr-Latn-RS" dirty="0" smtClean="0"/>
              <a:t>U predstavljanju znanja uglavnom se koriste označeni grafovi</a:t>
            </a:r>
          </a:p>
          <a:p>
            <a:endParaRPr lang="sr-Latn-RS" dirty="0" smtClean="0"/>
          </a:p>
          <a:p>
            <a:endParaRPr lang="en-GB" dirty="0"/>
          </a:p>
        </p:txBody>
      </p:sp>
    </p:spTree>
    <p:extLst>
      <p:ext uri="{BB962C8B-B14F-4D97-AF65-F5344CB8AC3E}">
        <p14:creationId xmlns:p14="http://schemas.microsoft.com/office/powerpoint/2010/main" val="1698500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Grafovi</a:t>
            </a:r>
            <a:r>
              <a:rPr lang="en-US" dirty="0" smtClean="0"/>
              <a:t> </a:t>
            </a:r>
            <a:r>
              <a:rPr lang="en-US" dirty="0"/>
              <a:t>&amp; </a:t>
            </a:r>
            <a:r>
              <a:rPr lang="sr-Latn-RS" dirty="0" smtClean="0"/>
              <a:t>Stabla</a:t>
            </a:r>
            <a:endParaRPr lang="en-US" dirty="0"/>
          </a:p>
        </p:txBody>
      </p:sp>
      <p:sp>
        <p:nvSpPr>
          <p:cNvPr id="3" name="Content Placeholder 2"/>
          <p:cNvSpPr>
            <a:spLocks noGrp="1"/>
          </p:cNvSpPr>
          <p:nvPr>
            <p:ph idx="1"/>
          </p:nvPr>
        </p:nvSpPr>
        <p:spPr/>
        <p:txBody>
          <a:bodyPr/>
          <a:lstStyle/>
          <a:p>
            <a:r>
              <a:rPr lang="sr-Latn-RS" dirty="0" smtClean="0"/>
              <a:t>Semantička mreža</a:t>
            </a:r>
            <a:endParaRPr lang="en-US" dirty="0"/>
          </a:p>
          <a:p>
            <a:r>
              <a:rPr lang="sr-Latn-RS" dirty="0" smtClean="0"/>
              <a:t>Konceptna mapa</a:t>
            </a:r>
            <a:endParaRPr lang="en-US" dirty="0"/>
          </a:p>
          <a:p>
            <a:pPr lvl="1"/>
            <a:r>
              <a:rPr lang="sr-Latn-RS" dirty="0" smtClean="0"/>
              <a:t>nema nasledjivanja</a:t>
            </a:r>
            <a:endParaRPr lang="en-US" dirty="0"/>
          </a:p>
          <a:p>
            <a:r>
              <a:rPr lang="sr-Latn-RS" dirty="0" smtClean="0"/>
              <a:t>ontologije</a:t>
            </a:r>
            <a:endParaRPr lang="en-US" dirty="0"/>
          </a:p>
          <a:p>
            <a:pPr lvl="1"/>
            <a:r>
              <a:rPr lang="sr-Latn-RS" dirty="0" smtClean="0"/>
              <a:t>nasledjivanje</a:t>
            </a:r>
            <a:endParaRPr lang="en-US" dirty="0"/>
          </a:p>
        </p:txBody>
      </p:sp>
    </p:spTree>
    <p:extLst>
      <p:ext uri="{BB962C8B-B14F-4D97-AF65-F5344CB8AC3E}">
        <p14:creationId xmlns:p14="http://schemas.microsoft.com/office/powerpoint/2010/main" val="3602512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7F0D23AD-D582-4E18-A3FC-7BD26CF2BCB9}" type="slidenum">
              <a:rPr lang="en-US" sz="900" smtClean="0">
                <a:solidFill>
                  <a:srgbClr val="003399"/>
                </a:solidFill>
                <a:latin typeface="Arial" charset="0"/>
                <a:cs typeface="Arial" charset="0"/>
                <a:sym typeface="Arial" charset="0"/>
              </a:rPr>
              <a:pPr eaLnBrk="1" hangingPunct="1"/>
              <a:t>5</a:t>
            </a:fld>
            <a:endParaRPr lang="en-US" sz="900" smtClean="0">
              <a:solidFill>
                <a:srgbClr val="003399"/>
              </a:solidFill>
              <a:latin typeface="Arial" charset="0"/>
              <a:cs typeface="Arial" charset="0"/>
              <a:sym typeface="Arial" charset="0"/>
            </a:endParaRPr>
          </a:p>
        </p:txBody>
      </p:sp>
      <p:sp>
        <p:nvSpPr>
          <p:cNvPr id="17412" name="Rectangle 4"/>
          <p:cNvSpPr>
            <a:spLocks/>
          </p:cNvSpPr>
          <p:nvPr/>
        </p:nvSpPr>
        <p:spPr bwMode="auto">
          <a:xfrm>
            <a:off x="1327150" y="1295400"/>
            <a:ext cx="6500813" cy="3152775"/>
          </a:xfrm>
          <a:prstGeom prst="rect">
            <a:avLst/>
          </a:prstGeom>
          <a:noFill/>
          <a:ln w="3175" cap="flat">
            <a:solidFill>
              <a:srgbClr val="FFFFFF"/>
            </a:solidFill>
            <a:prstDash val="solid"/>
            <a:round/>
            <a:headEnd type="none" w="med" len="med"/>
            <a:tailEnd type="none" w="med" len="med"/>
          </a:ln>
          <a:effectLst>
            <a:outerShdw blurRad="635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17413" name="Rectangle 5"/>
          <p:cNvSpPr>
            <a:spLocks noGrp="1" noChangeArrowheads="1"/>
          </p:cNvSpPr>
          <p:nvPr>
            <p:ph type="title"/>
          </p:nvPr>
        </p:nvSpPr>
        <p:spPr/>
        <p:txBody>
          <a:bodyPr/>
          <a:lstStyle/>
          <a:p>
            <a:pPr eaLnBrk="1" hangingPunct="1"/>
            <a:r>
              <a:rPr lang="sr-Latn-RS" dirty="0" smtClean="0"/>
              <a:t>Znanje i značenje znanja</a:t>
            </a:r>
            <a:endParaRPr lang="en-US" dirty="0" smtClean="0"/>
          </a:p>
        </p:txBody>
      </p:sp>
      <p:sp>
        <p:nvSpPr>
          <p:cNvPr id="17414" name="Rectangle 6"/>
          <p:cNvSpPr>
            <a:spLocks noGrp="1" noChangeArrowheads="1"/>
          </p:cNvSpPr>
          <p:nvPr>
            <p:ph type="body" idx="1"/>
          </p:nvPr>
        </p:nvSpPr>
        <p:spPr/>
        <p:txBody>
          <a:bodyPr/>
          <a:lstStyle/>
          <a:p>
            <a:pPr marL="822960" indent="-457200" defTabSz="1463040" eaLnBrk="1" hangingPunct="1"/>
            <a:r>
              <a:rPr lang="sr-Latn-RS" dirty="0" smtClean="0"/>
              <a:t>Epistemologija</a:t>
            </a:r>
            <a:endParaRPr lang="en-US" dirty="0" smtClean="0"/>
          </a:p>
          <a:p>
            <a:pPr marL="822960" indent="-457200" defTabSz="1463040" eaLnBrk="1" hangingPunct="1"/>
            <a:r>
              <a:rPr lang="sr-Latn-RS" dirty="0" smtClean="0"/>
              <a:t>Tipovi znanja</a:t>
            </a:r>
            <a:endParaRPr lang="en-US" dirty="0" smtClean="0"/>
          </a:p>
          <a:p>
            <a:pPr marL="822960" indent="-457200" defTabSz="1463040" eaLnBrk="1" hangingPunct="1"/>
            <a:r>
              <a:rPr lang="sr-Latn-RS" dirty="0" smtClean="0"/>
              <a:t>Piramida znanja</a:t>
            </a:r>
            <a:endParaRPr lang="en-US" dirty="0" smtClean="0"/>
          </a:p>
        </p:txBody>
      </p:sp>
    </p:spTree>
    <p:extLst>
      <p:ext uri="{BB962C8B-B14F-4D97-AF65-F5344CB8AC3E}">
        <p14:creationId xmlns:p14="http://schemas.microsoft.com/office/powerpoint/2010/main" val="2346914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smtClean="0"/>
              <a:t>Grafovi</a:t>
            </a:r>
            <a:r>
              <a:rPr lang="en-US" dirty="0" smtClean="0"/>
              <a:t>, </a:t>
            </a:r>
            <a:r>
              <a:rPr lang="sr-Latn-RS" dirty="0" smtClean="0"/>
              <a:t>stabla</a:t>
            </a:r>
            <a:r>
              <a:rPr lang="en-US" dirty="0" smtClean="0"/>
              <a:t> </a:t>
            </a:r>
            <a:r>
              <a:rPr lang="sr-Latn-RS" dirty="0" smtClean="0"/>
              <a:t>i</a:t>
            </a:r>
            <a:r>
              <a:rPr lang="en-US" dirty="0" smtClean="0"/>
              <a:t> </a:t>
            </a:r>
            <a:r>
              <a:rPr lang="sr-Latn-RS" dirty="0" smtClean="0"/>
              <a:t>mreže</a:t>
            </a:r>
            <a:r>
              <a:rPr lang="en-US" dirty="0"/>
              <a:t/>
            </a:r>
            <a:br>
              <a:rPr lang="en-US" dirty="0"/>
            </a:br>
            <a:r>
              <a:rPr lang="en-US" dirty="0"/>
              <a:t>(1)</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75" y="1676400"/>
            <a:ext cx="8653226" cy="4251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1895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Grafovi</a:t>
            </a:r>
            <a:r>
              <a:rPr lang="en-US" dirty="0"/>
              <a:t>, </a:t>
            </a:r>
            <a:r>
              <a:rPr lang="sr-Latn-RS" dirty="0"/>
              <a:t>stabla</a:t>
            </a:r>
            <a:r>
              <a:rPr lang="en-US" dirty="0"/>
              <a:t> </a:t>
            </a:r>
            <a:r>
              <a:rPr lang="sr-Latn-RS" dirty="0"/>
              <a:t>i</a:t>
            </a:r>
            <a:r>
              <a:rPr lang="en-US" dirty="0"/>
              <a:t> </a:t>
            </a:r>
            <a:r>
              <a:rPr lang="sr-Latn-RS" dirty="0"/>
              <a:t>mreže</a:t>
            </a:r>
            <a:r>
              <a:rPr lang="en-US" dirty="0"/>
              <a:t/>
            </a:r>
            <a:br>
              <a:rPr lang="en-US" dirty="0"/>
            </a:br>
            <a:r>
              <a:rPr lang="en-US" dirty="0"/>
              <a:t>(2)</a:t>
            </a:r>
          </a:p>
        </p:txBody>
      </p:sp>
      <p:sp>
        <p:nvSpPr>
          <p:cNvPr id="3" name="Content Placeholder 2"/>
          <p:cNvSpPr>
            <a:spLocks noGrp="1"/>
          </p:cNvSpPr>
          <p:nvPr>
            <p:ph idx="1"/>
          </p:nvPr>
        </p:nvSpPr>
        <p:spPr/>
        <p:txBody>
          <a:bodyPr/>
          <a:lstStyle/>
          <a:p>
            <a:r>
              <a:rPr lang="sr-Latn-RS" dirty="0" smtClean="0"/>
              <a:t>Relacije</a:t>
            </a:r>
            <a:endParaRPr lang="en-US" dirty="0"/>
          </a:p>
          <a:p>
            <a:pPr lvl="1"/>
            <a:r>
              <a:rPr lang="sr-Latn-RS" dirty="0" smtClean="0"/>
              <a:t>prostorne</a:t>
            </a:r>
            <a:r>
              <a:rPr lang="en-US" dirty="0" smtClean="0"/>
              <a:t>, </a:t>
            </a:r>
            <a:r>
              <a:rPr lang="sr-Latn-RS" dirty="0" smtClean="0"/>
              <a:t>vremenske</a:t>
            </a:r>
            <a:r>
              <a:rPr lang="en-US" dirty="0" smtClean="0"/>
              <a:t>, </a:t>
            </a:r>
            <a:r>
              <a:rPr lang="sr-Latn-RS" dirty="0" smtClean="0"/>
              <a:t>kauzalne</a:t>
            </a:r>
            <a:endParaRPr lang="en-US" dirty="0"/>
          </a:p>
          <a:p>
            <a:r>
              <a:rPr lang="sr-Latn-RS" dirty="0" smtClean="0"/>
              <a:t>Stabla</a:t>
            </a:r>
            <a:endParaRPr lang="en-US" dirty="0"/>
          </a:p>
          <a:p>
            <a:pPr lvl="1"/>
            <a:r>
              <a:rPr lang="sr-Latn-RS" dirty="0" smtClean="0"/>
              <a:t>hijerarhija</a:t>
            </a:r>
            <a:r>
              <a:rPr lang="en-US" dirty="0" smtClean="0"/>
              <a:t>, </a:t>
            </a:r>
            <a:r>
              <a:rPr lang="sr-Latn-RS" dirty="0" smtClean="0"/>
              <a:t>klasifikacija</a:t>
            </a:r>
            <a:endParaRPr lang="en-US" dirty="0"/>
          </a:p>
          <a:p>
            <a:r>
              <a:rPr lang="sr-Latn-RS" dirty="0" smtClean="0"/>
              <a:t>Semantička mreža</a:t>
            </a:r>
            <a:endParaRPr lang="en-US" dirty="0"/>
          </a:p>
          <a:p>
            <a:pPr lvl="1"/>
            <a:r>
              <a:rPr lang="sr-Latn-RS" dirty="0" smtClean="0"/>
              <a:t>koncepti i relacije</a:t>
            </a:r>
            <a:endParaRPr lang="en-US" dirty="0"/>
          </a:p>
        </p:txBody>
      </p:sp>
    </p:spTree>
    <p:extLst>
      <p:ext uri="{BB962C8B-B14F-4D97-AF65-F5344CB8AC3E}">
        <p14:creationId xmlns:p14="http://schemas.microsoft.com/office/powerpoint/2010/main" val="18400478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356419" cy="3871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sr-Latn-RS" dirty="0" smtClean="0"/>
              <a:t>Kauzalna mreža na jednostavnom grafu</a:t>
            </a:r>
            <a:endParaRPr lang="en-US" dirty="0"/>
          </a:p>
        </p:txBody>
      </p:sp>
    </p:spTree>
    <p:extLst>
      <p:ext uri="{BB962C8B-B14F-4D97-AF65-F5344CB8AC3E}">
        <p14:creationId xmlns:p14="http://schemas.microsoft.com/office/powerpoint/2010/main" val="42667586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8915400" cy="383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sr-Latn-RS" dirty="0" smtClean="0"/>
              <a:t>Hijerarhijska klasifikacija na stablu</a:t>
            </a:r>
            <a:endParaRPr lang="en-US" dirty="0"/>
          </a:p>
        </p:txBody>
      </p:sp>
    </p:spTree>
    <p:extLst>
      <p:ext uri="{BB962C8B-B14F-4D97-AF65-F5344CB8AC3E}">
        <p14:creationId xmlns:p14="http://schemas.microsoft.com/office/powerpoint/2010/main" val="14051053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399"/>
            <a:ext cx="8534400" cy="5323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990600" y="76200"/>
            <a:ext cx="8229600" cy="1143000"/>
          </a:xfrm>
        </p:spPr>
        <p:txBody>
          <a:bodyPr>
            <a:normAutofit fontScale="90000"/>
          </a:bodyPr>
          <a:lstStyle/>
          <a:p>
            <a:r>
              <a:rPr lang="sr-Latn-RS" dirty="0" smtClean="0"/>
              <a:t>Semantička mreža</a:t>
            </a:r>
            <a:r>
              <a:rPr lang="en-US" dirty="0"/>
              <a:t/>
            </a:r>
            <a:br>
              <a:rPr lang="en-US" dirty="0"/>
            </a:br>
            <a:r>
              <a:rPr lang="en-US" dirty="0"/>
              <a:t>(</a:t>
            </a:r>
            <a:r>
              <a:rPr lang="en-US" dirty="0" err="1"/>
              <a:t>Quillian</a:t>
            </a:r>
            <a:r>
              <a:rPr lang="en-US" dirty="0"/>
              <a:t>, 1968)</a:t>
            </a:r>
          </a:p>
        </p:txBody>
      </p:sp>
    </p:spTree>
    <p:extLst>
      <p:ext uri="{BB962C8B-B14F-4D97-AF65-F5344CB8AC3E}">
        <p14:creationId xmlns:p14="http://schemas.microsoft.com/office/powerpoint/2010/main" val="18068696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RS" dirty="0" smtClean="0"/>
              <a:t>Semantičke mreže</a:t>
            </a:r>
            <a:endParaRPr lang="en-US" dirty="0"/>
          </a:p>
        </p:txBody>
      </p:sp>
      <p:sp>
        <p:nvSpPr>
          <p:cNvPr id="4" name="Content Placeholder 3"/>
          <p:cNvSpPr>
            <a:spLocks noGrp="1"/>
          </p:cNvSpPr>
          <p:nvPr>
            <p:ph idx="1"/>
          </p:nvPr>
        </p:nvSpPr>
        <p:spPr/>
        <p:txBody>
          <a:bodyPr>
            <a:normAutofit fontScale="62500" lnSpcReduction="20000"/>
          </a:bodyPr>
          <a:lstStyle/>
          <a:p>
            <a:r>
              <a:rPr lang="sr-Latn-RS" dirty="0" smtClean="0"/>
              <a:t>Semantička mreža je jednostavna reprezentaciona šema </a:t>
            </a:r>
            <a:r>
              <a:rPr lang="sr-Latn-RS" dirty="0"/>
              <a:t>koja za predstavljanje znanja koristi </a:t>
            </a:r>
            <a:r>
              <a:rPr lang="sr-Latn-RS" b="1" dirty="0" smtClean="0"/>
              <a:t>graf označenih čvorova</a:t>
            </a:r>
            <a:r>
              <a:rPr lang="sr-Latn-RS" dirty="0" smtClean="0"/>
              <a:t> i </a:t>
            </a:r>
            <a:r>
              <a:rPr lang="sr-Latn-RS" b="1" dirty="0" smtClean="0"/>
              <a:t>označenih usmerenih lukova</a:t>
            </a:r>
            <a:r>
              <a:rPr lang="en-US" dirty="0" smtClean="0"/>
              <a:t>.</a:t>
            </a:r>
            <a:endParaRPr lang="en-US" dirty="0"/>
          </a:p>
          <a:p>
            <a:pPr lvl="1"/>
            <a:r>
              <a:rPr lang="sr-Latn-RS" dirty="0" smtClean="0"/>
              <a:t>Obično se koristi za predstavljanje </a:t>
            </a:r>
            <a:r>
              <a:rPr lang="sr-Latn-RS" b="1" dirty="0" smtClean="0"/>
              <a:t>statičkih</a:t>
            </a:r>
            <a:r>
              <a:rPr lang="sr-Latn-RS" dirty="0" smtClean="0"/>
              <a:t>, </a:t>
            </a:r>
            <a:r>
              <a:rPr lang="sr-Latn-RS" b="1" dirty="0" smtClean="0"/>
              <a:t>taksonomskih </a:t>
            </a:r>
            <a:r>
              <a:rPr lang="sr-Latn-RS" dirty="0" smtClean="0"/>
              <a:t>rečnika </a:t>
            </a:r>
            <a:r>
              <a:rPr lang="sr-Latn-RS" dirty="0" smtClean="0"/>
              <a:t>koncepata</a:t>
            </a:r>
            <a:endParaRPr lang="en-GB" dirty="0" smtClean="0"/>
          </a:p>
          <a:p>
            <a:pPr lvl="1"/>
            <a:r>
              <a:rPr lang="sr-Latn-RS" dirty="0" smtClean="0"/>
              <a:t>Ili drugih znanja koja se sastoje od </a:t>
            </a:r>
            <a:r>
              <a:rPr lang="sr-Latn-RS" b="1" dirty="0" smtClean="0"/>
              <a:t>koncepata</a:t>
            </a:r>
            <a:r>
              <a:rPr lang="sr-Latn-RS" dirty="0" smtClean="0"/>
              <a:t> i </a:t>
            </a:r>
            <a:r>
              <a:rPr lang="sr-Latn-RS" b="1" dirty="0" smtClean="0"/>
              <a:t>relacija među konceptima</a:t>
            </a:r>
            <a:endParaRPr lang="en-US" b="1" dirty="0"/>
          </a:p>
          <a:p>
            <a:r>
              <a:rPr lang="sr-Latn-RS" dirty="0" smtClean="0"/>
              <a:t>Semantičke mreže se obično koriste u sprezi sa </a:t>
            </a:r>
            <a:r>
              <a:rPr lang="sr-Latn-RS" b="1" dirty="0" smtClean="0"/>
              <a:t>skupom pristupnih procedura koje obavljaju </a:t>
            </a:r>
            <a:r>
              <a:rPr lang="en-US" b="1" dirty="0" smtClean="0"/>
              <a:t>“</a:t>
            </a:r>
            <a:r>
              <a:rPr lang="sr-Latn-RS" b="1" dirty="0" smtClean="0"/>
              <a:t>rezonovanje</a:t>
            </a:r>
            <a:r>
              <a:rPr lang="en-US" b="1" dirty="0" smtClean="0"/>
              <a:t>”</a:t>
            </a:r>
            <a:endParaRPr lang="en-US" b="1" dirty="0"/>
          </a:p>
          <a:p>
            <a:pPr lvl="1"/>
            <a:r>
              <a:rPr lang="sr-Latn-RS" dirty="0" smtClean="0"/>
              <a:t>n</a:t>
            </a:r>
            <a:r>
              <a:rPr lang="en-US" dirty="0" smtClean="0"/>
              <a:t>.</a:t>
            </a:r>
            <a:r>
              <a:rPr lang="sr-Latn-RS" dirty="0" smtClean="0"/>
              <a:t>pr</a:t>
            </a:r>
            <a:r>
              <a:rPr lang="en-US" dirty="0" smtClean="0"/>
              <a:t>., </a:t>
            </a:r>
            <a:r>
              <a:rPr lang="sr-Latn-RS" dirty="0" smtClean="0"/>
              <a:t>nasleđivanje vrednosti i relacija</a:t>
            </a:r>
            <a:endParaRPr lang="en-US" dirty="0"/>
          </a:p>
          <a:p>
            <a:r>
              <a:rPr lang="sr-Latn-RS" dirty="0" smtClean="0"/>
              <a:t>Bile su vrlo popularne </a:t>
            </a:r>
            <a:r>
              <a:rPr lang="en-US" dirty="0" smtClean="0"/>
              <a:t>’60</a:t>
            </a:r>
            <a:r>
              <a:rPr lang="sr-Latn-RS" dirty="0" smtClean="0"/>
              <a:t>tih i </a:t>
            </a:r>
            <a:r>
              <a:rPr lang="en-US" dirty="0" smtClean="0"/>
              <a:t>’70</a:t>
            </a:r>
            <a:r>
              <a:rPr lang="sr-Latn-RS" dirty="0" smtClean="0"/>
              <a:t>tih godina prošlog veka, danas se manje koriste</a:t>
            </a:r>
            <a:r>
              <a:rPr lang="en-US" dirty="0" smtClean="0"/>
              <a:t>.</a:t>
            </a:r>
            <a:endParaRPr lang="en-US" dirty="0"/>
          </a:p>
          <a:p>
            <a:pPr lvl="1"/>
            <a:r>
              <a:rPr lang="sr-Latn-RS" dirty="0" smtClean="0"/>
              <a:t>Često jeftinije od drugih ZR formalizama</a:t>
            </a:r>
            <a:endParaRPr lang="en-US" dirty="0"/>
          </a:p>
          <a:p>
            <a:r>
              <a:rPr lang="en-US" b="1" dirty="0" err="1" smtClean="0"/>
              <a:t>Gra</a:t>
            </a:r>
            <a:r>
              <a:rPr lang="sr-Latn-RS" b="1" dirty="0" smtClean="0"/>
              <a:t>fički prikaz</a:t>
            </a:r>
            <a:r>
              <a:rPr lang="en-US" b="1" dirty="0" smtClean="0"/>
              <a:t> </a:t>
            </a:r>
            <a:r>
              <a:rPr lang="sr-Latn-RS" dirty="0" smtClean="0"/>
              <a:t>pridružen semantičkoj mreži je važan razlog njihove popularnosti</a:t>
            </a:r>
            <a:r>
              <a:rPr lang="en-US" dirty="0" smtClean="0"/>
              <a:t>.</a:t>
            </a:r>
          </a:p>
          <a:p>
            <a:r>
              <a:rPr lang="sr-Latn-RS" dirty="0" smtClean="0"/>
              <a:t>Imale su veliki uticaj na razvoj ontologija, koje su danas najrasprostanjeniji metod reprezenacije znanja</a:t>
            </a:r>
            <a:endParaRPr lang="en-US" dirty="0"/>
          </a:p>
        </p:txBody>
      </p:sp>
    </p:spTree>
    <p:extLst>
      <p:ext uri="{BB962C8B-B14F-4D97-AF65-F5344CB8AC3E}">
        <p14:creationId xmlns:p14="http://schemas.microsoft.com/office/powerpoint/2010/main" val="30405909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RS" dirty="0"/>
              <a:t>Semantičke mreže</a:t>
            </a:r>
            <a:endParaRPr lang="en-US" dirty="0"/>
          </a:p>
        </p:txBody>
      </p:sp>
      <p:sp>
        <p:nvSpPr>
          <p:cNvPr id="4" name="Content Placeholder 3"/>
          <p:cNvSpPr>
            <a:spLocks noGrp="1"/>
          </p:cNvSpPr>
          <p:nvPr>
            <p:ph idx="1"/>
          </p:nvPr>
        </p:nvSpPr>
        <p:spPr/>
        <p:txBody>
          <a:bodyPr>
            <a:normAutofit fontScale="55000" lnSpcReduction="20000"/>
          </a:bodyPr>
          <a:lstStyle/>
          <a:p>
            <a:r>
              <a:rPr lang="sr-Latn-RS" b="1" dirty="0" smtClean="0"/>
              <a:t>Grafička reprezentacija iskaznih (propozicionih) informacija</a:t>
            </a:r>
            <a:endParaRPr lang="en-US" b="1" dirty="0"/>
          </a:p>
          <a:p>
            <a:r>
              <a:rPr lang="en-US" dirty="0" smtClean="0"/>
              <a:t>M</a:t>
            </a:r>
            <a:r>
              <a:rPr lang="en-US" dirty="0"/>
              <a:t>. R. </a:t>
            </a:r>
            <a:r>
              <a:rPr lang="en-US" dirty="0" err="1"/>
              <a:t>Quillian</a:t>
            </a:r>
            <a:r>
              <a:rPr lang="en-US" dirty="0"/>
              <a:t> </a:t>
            </a:r>
            <a:r>
              <a:rPr lang="en-US" dirty="0" smtClean="0"/>
              <a:t>– </a:t>
            </a:r>
            <a:r>
              <a:rPr lang="sr-Latn-RS" dirty="0" smtClean="0"/>
              <a:t>model </a:t>
            </a:r>
            <a:r>
              <a:rPr lang="sr-Latn-RS" b="1" dirty="0" smtClean="0"/>
              <a:t>ljudske memorije</a:t>
            </a:r>
            <a:r>
              <a:rPr lang="sr-Latn-RS" dirty="0" smtClean="0"/>
              <a:t> koji se sastoji od </a:t>
            </a:r>
            <a:r>
              <a:rPr lang="en-US" b="1" i="1" dirty="0" err="1" smtClean="0"/>
              <a:t>entite</a:t>
            </a:r>
            <a:r>
              <a:rPr lang="sr-Latn-RS" b="1" i="1" dirty="0" smtClean="0"/>
              <a:t>ta</a:t>
            </a:r>
            <a:r>
              <a:rPr lang="en-US" i="1" dirty="0" smtClean="0"/>
              <a:t> </a:t>
            </a:r>
            <a:r>
              <a:rPr lang="sr-Latn-RS" dirty="0" smtClean="0"/>
              <a:t>i</a:t>
            </a:r>
            <a:r>
              <a:rPr lang="en-US" dirty="0" smtClean="0"/>
              <a:t> </a:t>
            </a:r>
            <a:r>
              <a:rPr lang="en-US" b="1" i="1" dirty="0" err="1" smtClean="0"/>
              <a:t>rela</a:t>
            </a:r>
            <a:r>
              <a:rPr lang="sr-Latn-RS" b="1" i="1" dirty="0" smtClean="0"/>
              <a:t>cija</a:t>
            </a:r>
            <a:r>
              <a:rPr lang="en-US" b="1" i="1" dirty="0" smtClean="0"/>
              <a:t> </a:t>
            </a:r>
            <a:r>
              <a:rPr lang="sr-Latn-RS" dirty="0" smtClean="0"/>
              <a:t>među tim entitetima</a:t>
            </a:r>
            <a:r>
              <a:rPr lang="en-US" dirty="0" smtClean="0"/>
              <a:t>.</a:t>
            </a:r>
            <a:endParaRPr lang="en-US" dirty="0"/>
          </a:p>
          <a:p>
            <a:r>
              <a:rPr lang="sr-Latn-RS" dirty="0" smtClean="0"/>
              <a:t>Predstavlja se kao </a:t>
            </a:r>
            <a:r>
              <a:rPr lang="sr-Latn-RS" b="1" dirty="0" smtClean="0"/>
              <a:t>označeni</a:t>
            </a:r>
            <a:r>
              <a:rPr lang="sr-Latn-RS" dirty="0" smtClean="0"/>
              <a:t> (označuju se čvorovi i veze) </a:t>
            </a:r>
            <a:r>
              <a:rPr lang="sr-Latn-RS" b="1" dirty="0" smtClean="0"/>
              <a:t>usmereni </a:t>
            </a:r>
            <a:r>
              <a:rPr lang="sr-Latn-RS" dirty="0" smtClean="0"/>
              <a:t>(zna se šta je polazni a šta odredišni čvor) graf</a:t>
            </a:r>
            <a:r>
              <a:rPr lang="en-US" dirty="0" smtClean="0"/>
              <a:t>:</a:t>
            </a:r>
            <a:endParaRPr lang="en-US" dirty="0"/>
          </a:p>
          <a:p>
            <a:pPr lvl="1"/>
            <a:r>
              <a:rPr lang="sr-Latn-RS" dirty="0" smtClean="0"/>
              <a:t>čvorovi</a:t>
            </a:r>
            <a:r>
              <a:rPr lang="en-US" dirty="0" smtClean="0"/>
              <a:t> </a:t>
            </a:r>
            <a:r>
              <a:rPr lang="en-US" dirty="0"/>
              <a:t>= </a:t>
            </a:r>
            <a:r>
              <a:rPr lang="en-US" dirty="0" err="1" smtClean="0"/>
              <a:t>entit</a:t>
            </a:r>
            <a:r>
              <a:rPr lang="sr-Latn-RS" dirty="0" smtClean="0"/>
              <a:t>eti</a:t>
            </a:r>
            <a:r>
              <a:rPr lang="en-US" dirty="0" smtClean="0"/>
              <a:t> (</a:t>
            </a:r>
            <a:r>
              <a:rPr lang="sr-Latn-RS" dirty="0" smtClean="0"/>
              <a:t>čvor se označava imenom</a:t>
            </a:r>
            <a:r>
              <a:rPr lang="en-US" dirty="0" smtClean="0"/>
              <a:t>)</a:t>
            </a:r>
            <a:endParaRPr lang="en-US" dirty="0"/>
          </a:p>
          <a:p>
            <a:pPr lvl="1"/>
            <a:r>
              <a:rPr lang="en-US" dirty="0" smtClean="0"/>
              <a:t>link</a:t>
            </a:r>
            <a:r>
              <a:rPr lang="sr-Latn-RS" dirty="0" smtClean="0"/>
              <a:t>ovi</a:t>
            </a:r>
            <a:r>
              <a:rPr lang="en-US" dirty="0" smtClean="0"/>
              <a:t> </a:t>
            </a:r>
            <a:r>
              <a:rPr lang="en-US" dirty="0"/>
              <a:t>= </a:t>
            </a:r>
            <a:r>
              <a:rPr lang="en-US" dirty="0" err="1" smtClean="0"/>
              <a:t>rela</a:t>
            </a:r>
            <a:r>
              <a:rPr lang="sr-Latn-RS" dirty="0" smtClean="0"/>
              <a:t>cije</a:t>
            </a:r>
            <a:r>
              <a:rPr lang="en-US" dirty="0" smtClean="0"/>
              <a:t> (</a:t>
            </a:r>
            <a:r>
              <a:rPr lang="sr-Latn-RS" dirty="0" smtClean="0"/>
              <a:t>link se označava tipom</a:t>
            </a:r>
            <a:r>
              <a:rPr lang="en-US" dirty="0" smtClean="0"/>
              <a:t>)</a:t>
            </a:r>
            <a:endParaRPr lang="en-US" dirty="0"/>
          </a:p>
          <a:p>
            <a:pPr>
              <a:spcBef>
                <a:spcPts val="1850"/>
              </a:spcBef>
            </a:pPr>
            <a:r>
              <a:rPr lang="sr-Latn-RS" b="1" dirty="0"/>
              <a:t>Čvorovi</a:t>
            </a:r>
            <a:r>
              <a:rPr lang="sr-Latn-RS" dirty="0"/>
              <a:t> predstavljaju </a:t>
            </a:r>
            <a:r>
              <a:rPr lang="sr-Latn-RS" b="1" dirty="0"/>
              <a:t>objekte</a:t>
            </a:r>
            <a:r>
              <a:rPr lang="sr-Latn-RS" dirty="0"/>
              <a:t>, </a:t>
            </a:r>
            <a:r>
              <a:rPr lang="sr-Latn-RS" b="1" dirty="0"/>
              <a:t>koncepte</a:t>
            </a:r>
            <a:r>
              <a:rPr lang="sr-Latn-RS" dirty="0"/>
              <a:t> ili </a:t>
            </a:r>
            <a:r>
              <a:rPr lang="sr-Latn-RS" b="1" dirty="0"/>
              <a:t>situacije</a:t>
            </a:r>
            <a:endParaRPr lang="en-US" b="1" dirty="0"/>
          </a:p>
          <a:p>
            <a:pPr marL="685800" lvl="1">
              <a:spcBef>
                <a:spcPts val="550"/>
              </a:spcBef>
            </a:pPr>
            <a:r>
              <a:rPr lang="sr-Latn-RS" sz="2900" dirty="0"/>
              <a:t>Labele su imena</a:t>
            </a:r>
            <a:endParaRPr lang="en-US" sz="2900" dirty="0"/>
          </a:p>
          <a:p>
            <a:pPr marL="685800" lvl="1">
              <a:spcBef>
                <a:spcPts val="550"/>
              </a:spcBef>
            </a:pPr>
            <a:r>
              <a:rPr lang="sr-Latn-RS" sz="2900" dirty="0"/>
              <a:t>Čvorovi mogu da budu </a:t>
            </a:r>
            <a:r>
              <a:rPr lang="sr-Latn-RS" sz="2900" b="1" dirty="0"/>
              <a:t>instance</a:t>
            </a:r>
            <a:r>
              <a:rPr lang="en-US" sz="2900" dirty="0"/>
              <a:t> (individual</a:t>
            </a:r>
            <a:r>
              <a:rPr lang="sr-Latn-RS" sz="2900" dirty="0"/>
              <a:t>ni</a:t>
            </a:r>
            <a:r>
              <a:rPr lang="en-US" sz="2900" dirty="0"/>
              <a:t> </a:t>
            </a:r>
            <a:r>
              <a:rPr lang="en-US" sz="2900" dirty="0" err="1"/>
              <a:t>obje</a:t>
            </a:r>
            <a:r>
              <a:rPr lang="sr-Latn-RS" sz="2900" dirty="0"/>
              <a:t>kti</a:t>
            </a:r>
            <a:r>
              <a:rPr lang="en-US" sz="2900" dirty="0"/>
              <a:t>) </a:t>
            </a:r>
            <a:r>
              <a:rPr lang="sr-Latn-RS" sz="2900" dirty="0"/>
              <a:t>ili </a:t>
            </a:r>
            <a:r>
              <a:rPr lang="sr-Latn-RS" sz="2900" b="1" dirty="0" smtClean="0"/>
              <a:t>klase</a:t>
            </a:r>
            <a:r>
              <a:rPr lang="sr-Latn-RS" sz="2900" dirty="0" smtClean="0"/>
              <a:t> </a:t>
            </a:r>
            <a:r>
              <a:rPr lang="en-US" sz="2900" dirty="0" smtClean="0"/>
              <a:t>(</a:t>
            </a:r>
            <a:r>
              <a:rPr lang="en-US" sz="2900" dirty="0" err="1"/>
              <a:t>generi</a:t>
            </a:r>
            <a:r>
              <a:rPr lang="sr-Latn-RS" sz="2900" dirty="0"/>
              <a:t>čki čvorovi</a:t>
            </a:r>
            <a:r>
              <a:rPr lang="en-US" sz="2900" dirty="0" smtClean="0"/>
              <a:t>)</a:t>
            </a:r>
            <a:endParaRPr lang="sr-Latn-RS" sz="2900" dirty="0" smtClean="0"/>
          </a:p>
          <a:p>
            <a:pPr marL="285750">
              <a:spcBef>
                <a:spcPts val="550"/>
              </a:spcBef>
            </a:pPr>
            <a:r>
              <a:rPr lang="sr-Latn-RS" b="1" dirty="0" smtClean="0"/>
              <a:t>Linkovi</a:t>
            </a:r>
            <a:r>
              <a:rPr lang="sr-Latn-RS" dirty="0" smtClean="0"/>
              <a:t> </a:t>
            </a:r>
            <a:r>
              <a:rPr lang="sr-Latn-RS" dirty="0"/>
              <a:t>predstavljaju </a:t>
            </a:r>
            <a:r>
              <a:rPr lang="sr-Latn-RS" b="1" dirty="0"/>
              <a:t>veze</a:t>
            </a:r>
            <a:endParaRPr lang="en-US" b="1" dirty="0"/>
          </a:p>
          <a:p>
            <a:pPr marL="685800" lvl="1">
              <a:spcBef>
                <a:spcPts val="550"/>
              </a:spcBef>
            </a:pPr>
            <a:r>
              <a:rPr lang="sr-Latn-RS" sz="2900" dirty="0"/>
              <a:t>Veze sadrže </a:t>
            </a:r>
            <a:r>
              <a:rPr lang="sr-Latn-RS" sz="2900" b="1" dirty="0"/>
              <a:t>strukturne informacije</a:t>
            </a:r>
            <a:r>
              <a:rPr lang="sr-Latn-RS" sz="2900" dirty="0"/>
              <a:t> o znanju koje se predstavlja</a:t>
            </a:r>
            <a:endParaRPr lang="en-US" sz="2900" dirty="0"/>
          </a:p>
          <a:p>
            <a:pPr marL="685800" lvl="1">
              <a:spcBef>
                <a:spcPts val="550"/>
              </a:spcBef>
            </a:pPr>
            <a:r>
              <a:rPr lang="sr-Latn-RS" sz="2900" b="1" dirty="0"/>
              <a:t>Labele</a:t>
            </a:r>
            <a:r>
              <a:rPr lang="sr-Latn-RS" sz="2900" dirty="0"/>
              <a:t> ukazuju na </a:t>
            </a:r>
            <a:r>
              <a:rPr lang="sr-Latn-RS" sz="2900" b="1" dirty="0"/>
              <a:t>tip relacije</a:t>
            </a:r>
            <a:endParaRPr lang="en-US" sz="2900" b="1" dirty="0"/>
          </a:p>
          <a:p>
            <a:r>
              <a:rPr lang="sr-Latn-RS" b="1" dirty="0" smtClean="0"/>
              <a:t>Tripleti </a:t>
            </a:r>
            <a:r>
              <a:rPr lang="en-US" b="1" dirty="0" err="1" smtClean="0"/>
              <a:t>obje</a:t>
            </a:r>
            <a:r>
              <a:rPr lang="sr-Latn-RS" b="1" dirty="0" smtClean="0"/>
              <a:t>k</a:t>
            </a:r>
            <a:r>
              <a:rPr lang="en-US" b="1" dirty="0" smtClean="0"/>
              <a:t>t-</a:t>
            </a:r>
            <a:r>
              <a:rPr lang="en-US" b="1" dirty="0" err="1" smtClean="0"/>
              <a:t>atribut</a:t>
            </a:r>
            <a:r>
              <a:rPr lang="en-US" b="1" dirty="0" smtClean="0"/>
              <a:t>-</a:t>
            </a:r>
            <a:r>
              <a:rPr lang="sr-Latn-RS" b="1" dirty="0" smtClean="0"/>
              <a:t>vrednost</a:t>
            </a:r>
            <a:r>
              <a:rPr lang="en-US" dirty="0" smtClean="0"/>
              <a:t> </a:t>
            </a:r>
            <a:r>
              <a:rPr lang="en-US" dirty="0"/>
              <a:t>(OAV)</a:t>
            </a:r>
          </a:p>
          <a:p>
            <a:pPr lvl="1"/>
            <a:r>
              <a:rPr lang="sr-Latn-RS" dirty="0" smtClean="0"/>
              <a:t>Za karakterizaciju znanja u semantičkoj </a:t>
            </a:r>
            <a:r>
              <a:rPr lang="sr-Latn-RS" dirty="0" smtClean="0"/>
              <a:t>mreži</a:t>
            </a:r>
          </a:p>
          <a:p>
            <a:pPr lvl="1"/>
            <a:r>
              <a:rPr lang="sr-Latn-RS" dirty="0" smtClean="0"/>
              <a:t>Nastali od asocijativnih lista (iz LISPa) – ove dve ideje reprezentacija znanja imaju dominantni položaj u reprezentaciji znanja na Webu: asocijativne liste kroz JSON, OAV kroz RDF</a:t>
            </a:r>
            <a:endParaRPr lang="en-US" dirty="0"/>
          </a:p>
        </p:txBody>
      </p:sp>
    </p:spTree>
    <p:extLst>
      <p:ext uri="{BB962C8B-B14F-4D97-AF65-F5344CB8AC3E}">
        <p14:creationId xmlns:p14="http://schemas.microsoft.com/office/powerpoint/2010/main" val="2895811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8303663"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sr-Latn-RS" dirty="0" smtClean="0"/>
              <a:t>Čvorovi i lukovi </a:t>
            </a:r>
            <a:r>
              <a:rPr lang="en-US" dirty="0" smtClean="0"/>
              <a:t>(</a:t>
            </a:r>
            <a:r>
              <a:rPr lang="sr-Latn-RS" dirty="0" smtClean="0"/>
              <a:t>veze</a:t>
            </a:r>
            <a:r>
              <a:rPr lang="en-US" dirty="0" smtClean="0"/>
              <a:t>)</a:t>
            </a:r>
            <a:endParaRPr lang="en-US" dirty="0"/>
          </a:p>
        </p:txBody>
      </p:sp>
    </p:spTree>
    <p:extLst>
      <p:ext uri="{BB962C8B-B14F-4D97-AF65-F5344CB8AC3E}">
        <p14:creationId xmlns:p14="http://schemas.microsoft.com/office/powerpoint/2010/main" val="9971030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a:xfrm>
            <a:off x="457200" y="152400"/>
            <a:ext cx="8229600" cy="1143000"/>
          </a:xfrm>
        </p:spPr>
        <p:txBody>
          <a:bodyPr rIns="130174"/>
          <a:lstStyle/>
          <a:p>
            <a:pPr indent="0" eaLnBrk="1" hangingPunct="1">
              <a:defRPr/>
            </a:pPr>
            <a:r>
              <a:rPr lang="en-US" dirty="0" smtClean="0"/>
              <a:t>OAV</a:t>
            </a:r>
            <a:r>
              <a:rPr lang="sr-Latn-RS" dirty="0" smtClean="0"/>
              <a:t> tripleti</a:t>
            </a:r>
            <a:endParaRPr lang="en-US" dirty="0" smtClean="0"/>
          </a:p>
        </p:txBody>
      </p:sp>
      <p:sp>
        <p:nvSpPr>
          <p:cNvPr id="45061" name="Rectangle 4"/>
          <p:cNvSpPr>
            <a:spLocks noGrp="1" noChangeArrowheads="1"/>
          </p:cNvSpPr>
          <p:nvPr>
            <p:ph type="body" idx="1"/>
          </p:nvPr>
        </p:nvSpPr>
        <p:spPr>
          <a:xfrm>
            <a:off x="381000" y="1066800"/>
            <a:ext cx="8229600" cy="4678363"/>
          </a:xfrm>
        </p:spPr>
        <p:txBody>
          <a:bodyPr rIns="130174"/>
          <a:lstStyle/>
          <a:p>
            <a:pPr eaLnBrk="1" hangingPunct="1"/>
            <a:r>
              <a:rPr lang="en-US" dirty="0" err="1" smtClean="0"/>
              <a:t>obje</a:t>
            </a:r>
            <a:r>
              <a:rPr lang="sr-Latn-RS" dirty="0" smtClean="0"/>
              <a:t>k</a:t>
            </a:r>
            <a:r>
              <a:rPr lang="en-US" dirty="0" smtClean="0"/>
              <a:t>t-</a:t>
            </a:r>
            <a:r>
              <a:rPr lang="en-US" dirty="0" err="1" smtClean="0"/>
              <a:t>atribut</a:t>
            </a:r>
            <a:r>
              <a:rPr lang="en-US" dirty="0" smtClean="0"/>
              <a:t>-v</a:t>
            </a:r>
            <a:r>
              <a:rPr lang="sr-Latn-RS" dirty="0" smtClean="0"/>
              <a:t>rednost</a:t>
            </a:r>
            <a:r>
              <a:rPr lang="en-US" dirty="0" smtClean="0"/>
              <a:t> </a:t>
            </a:r>
            <a:r>
              <a:rPr lang="sr-Latn-RS" dirty="0" smtClean="0"/>
              <a:t>tripleti</a:t>
            </a:r>
            <a:endParaRPr lang="en-US" dirty="0" smtClean="0"/>
          </a:p>
          <a:p>
            <a:pPr marL="723900" lvl="1" eaLnBrk="1" hangingPunct="1"/>
            <a:r>
              <a:rPr lang="sr-Latn-RS" dirty="0" smtClean="0"/>
              <a:t>Mogu se koristiti za karakterizaciju znanja u semantičkoj mreži</a:t>
            </a:r>
            <a:endParaRPr lang="en-US" dirty="0" smtClean="0"/>
          </a:p>
          <a:p>
            <a:pPr marL="723900" lvl="1" eaLnBrk="1" hangingPunct="1"/>
            <a:r>
              <a:rPr lang="sr-Latn-RS" dirty="0" smtClean="0"/>
              <a:t>Brzo dvode do ogromnih tabela</a:t>
            </a:r>
            <a:endParaRPr lang="en-US" dirty="0" smtClean="0"/>
          </a:p>
        </p:txBody>
      </p:sp>
      <p:graphicFrame>
        <p:nvGraphicFramePr>
          <p:cNvPr id="7" name="Group 5"/>
          <p:cNvGraphicFramePr>
            <a:graphicFrameLocks noGrp="1"/>
          </p:cNvGraphicFramePr>
          <p:nvPr>
            <p:extLst>
              <p:ext uri="{D42A27DB-BD31-4B8C-83A1-F6EECF244321}">
                <p14:modId xmlns:p14="http://schemas.microsoft.com/office/powerpoint/2010/main" val="2525825167"/>
              </p:ext>
            </p:extLst>
          </p:nvPr>
        </p:nvGraphicFramePr>
        <p:xfrm>
          <a:off x="1295400" y="3243263"/>
          <a:ext cx="6096000" cy="3386139"/>
        </p:xfrm>
        <a:graphic>
          <a:graphicData uri="http://schemas.openxmlformats.org/drawingml/2006/table">
            <a:tbl>
              <a:tblPr/>
              <a:tblGrid>
                <a:gridCol w="2032000"/>
                <a:gridCol w="2032000"/>
                <a:gridCol w="2032000"/>
              </a:tblGrid>
              <a:tr h="677863">
                <a:tc>
                  <a:txBody>
                    <a:bodyPr/>
                    <a:lstStyle/>
                    <a:p>
                      <a:pPr marL="39688" marR="0" lvl="0" indent="0" algn="ctr"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1" i="0" u="none" strike="noStrike" cap="none" normalizeH="0" baseline="0" dirty="0" err="1" smtClean="0">
                          <a:ln>
                            <a:noFill/>
                          </a:ln>
                          <a:solidFill>
                            <a:srgbClr val="000020"/>
                          </a:solidFill>
                          <a:effectLst/>
                          <a:latin typeface="Arial" charset="0"/>
                          <a:ea typeface="ヒラギノ角ゴ ProN W3" charset="0"/>
                          <a:cs typeface="ヒラギノ角ゴ ProN W3" charset="0"/>
                          <a:sym typeface="Arial" charset="0"/>
                        </a:rPr>
                        <a:t>Obje</a:t>
                      </a:r>
                      <a:r>
                        <a:rPr kumimoji="0" lang="sr-Latn-RS" sz="2400" b="1" i="0" u="none" strike="noStrike" cap="none" normalizeH="0" baseline="0" dirty="0" smtClean="0">
                          <a:ln>
                            <a:noFill/>
                          </a:ln>
                          <a:solidFill>
                            <a:srgbClr val="000020"/>
                          </a:solidFill>
                          <a:effectLst/>
                          <a:latin typeface="Arial" charset="0"/>
                          <a:ea typeface="ヒラギノ角ゴ ProN W3" charset="0"/>
                          <a:cs typeface="ヒラギノ角ゴ ProN W3" charset="0"/>
                          <a:sym typeface="Arial" charset="0"/>
                        </a:rPr>
                        <a:t>ka</a:t>
                      </a:r>
                      <a:r>
                        <a:rPr kumimoji="0" lang="en-US" sz="2400" b="1" i="0" u="none" strike="noStrike" cap="none" normalizeH="0" baseline="0" dirty="0" smtClean="0">
                          <a:ln>
                            <a:noFill/>
                          </a:ln>
                          <a:solidFill>
                            <a:srgbClr val="000020"/>
                          </a:solidFill>
                          <a:effectLst/>
                          <a:latin typeface="Arial" charset="0"/>
                          <a:ea typeface="ヒラギノ角ゴ ProN W3" charset="0"/>
                          <a:cs typeface="ヒラギノ角ゴ ProN W3" charset="0"/>
                          <a:sym typeface="Arial" charset="0"/>
                        </a:rPr>
                        <a:t>t</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p>
                      <a:pPr marL="39688" marR="0" lvl="0" indent="0" algn="ctr"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1" i="0" u="none" strike="noStrike" cap="none" normalizeH="0" baseline="0" dirty="0" err="1" smtClean="0">
                          <a:ln>
                            <a:noFill/>
                          </a:ln>
                          <a:solidFill>
                            <a:srgbClr val="000020"/>
                          </a:solidFill>
                          <a:effectLst/>
                          <a:latin typeface="Arial" charset="0"/>
                          <a:ea typeface="ヒラギノ角ゴ ProN W3" charset="0"/>
                          <a:cs typeface="ヒラギノ角ゴ ProN W3" charset="0"/>
                          <a:sym typeface="Arial" charset="0"/>
                        </a:rPr>
                        <a:t>Atribut</a:t>
                      </a:r>
                      <a:endParaRPr kumimoji="0" lang="en-US" sz="2400" b="1" i="0" u="none" strike="noStrike" cap="none" normalizeH="0" baseline="0" dirty="0" smtClean="0">
                        <a:ln>
                          <a:noFill/>
                        </a:ln>
                        <a:solidFill>
                          <a:srgbClr val="000020"/>
                        </a:solidFill>
                        <a:effectLst/>
                        <a:latin typeface="Arial" charset="0"/>
                        <a:ea typeface="ヒラギノ角ゴ ProN W3" charset="0"/>
                        <a:cs typeface="ヒラギノ角ゴ ProN W3" charset="0"/>
                        <a:sym typeface="Arial" charset="0"/>
                      </a:endParaRP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p>
                      <a:pPr marL="39688" marR="0" lvl="0" indent="0" algn="ctr"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sr-Latn-RS" sz="2400" b="1" i="0" u="none" strike="noStrike" cap="none" normalizeH="0" baseline="0" dirty="0" smtClean="0">
                          <a:ln>
                            <a:noFill/>
                          </a:ln>
                          <a:solidFill>
                            <a:srgbClr val="000020"/>
                          </a:solidFill>
                          <a:effectLst/>
                          <a:latin typeface="Arial" charset="0"/>
                          <a:ea typeface="ヒラギノ角ゴ ProN W3" charset="0"/>
                          <a:cs typeface="ヒラギノ角ゴ ProN W3" charset="0"/>
                          <a:sym typeface="Arial" charset="0"/>
                        </a:rPr>
                        <a:t>Vrednost</a:t>
                      </a:r>
                      <a:endParaRPr kumimoji="0" lang="en-US" sz="2400" b="1" i="0" u="none" strike="noStrike" cap="none" normalizeH="0" baseline="0" dirty="0" smtClean="0">
                        <a:ln>
                          <a:noFill/>
                        </a:ln>
                        <a:solidFill>
                          <a:srgbClr val="000020"/>
                        </a:solidFill>
                        <a:effectLst/>
                        <a:latin typeface="Arial" charset="0"/>
                        <a:ea typeface="ヒラギノ角ゴ ProN W3" charset="0"/>
                        <a:cs typeface="ヒラギノ角ゴ ProN W3" charset="0"/>
                        <a:sym typeface="Arial" charset="0"/>
                      </a:endParaRP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r>
              <a:tr h="676275">
                <a:tc>
                  <a:txBody>
                    <a:bodyPr/>
                    <a:lstStyle/>
                    <a:p>
                      <a:pPr marL="39688" marR="0" lvl="0" indent="0" algn="l"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0" i="0" u="none" strike="noStrike" cap="none" normalizeH="0" baseline="0" smtClean="0">
                          <a:ln>
                            <a:noFill/>
                          </a:ln>
                          <a:solidFill>
                            <a:srgbClr val="000020"/>
                          </a:solidFill>
                          <a:effectLst/>
                          <a:latin typeface="Arial" charset="0"/>
                          <a:ea typeface="ヒラギノ角ゴ ProN W3" charset="0"/>
                          <a:cs typeface="ヒラギノ角ゴ ProN W3" charset="0"/>
                          <a:sym typeface="Arial" charset="0"/>
                        </a:rPr>
                        <a:t>Astérix</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p>
                      <a:pPr marL="39688" marR="0" lvl="0" indent="0" algn="l"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0" i="0" u="none" strike="noStrike" cap="none" normalizeH="0" baseline="0" dirty="0" smtClean="0">
                          <a:ln>
                            <a:noFill/>
                          </a:ln>
                          <a:solidFill>
                            <a:srgbClr val="000020"/>
                          </a:solidFill>
                          <a:effectLst/>
                          <a:latin typeface="Arial" charset="0"/>
                          <a:ea typeface="ヒラギノ角ゴ ProN W3" charset="0"/>
                          <a:cs typeface="ヒラギノ角ゴ ProN W3" charset="0"/>
                          <a:sym typeface="Arial" charset="0"/>
                        </a:rPr>
                        <a:t>profession</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p>
                      <a:pPr marL="39688" marR="0" lvl="0" indent="0" algn="l"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0" i="0" u="none" strike="noStrike" cap="none" normalizeH="0" baseline="0" dirty="0" smtClean="0">
                          <a:ln>
                            <a:noFill/>
                          </a:ln>
                          <a:solidFill>
                            <a:srgbClr val="000020"/>
                          </a:solidFill>
                          <a:effectLst/>
                          <a:latin typeface="Arial" charset="0"/>
                          <a:ea typeface="ヒラギノ角ゴ ProN W3" charset="0"/>
                          <a:cs typeface="ヒラギノ角ゴ ProN W3" charset="0"/>
                          <a:sym typeface="Arial" charset="0"/>
                        </a:rPr>
                        <a:t>warrior</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r>
              <a:tr h="677863">
                <a:tc>
                  <a:txBody>
                    <a:bodyPr/>
                    <a:lstStyle/>
                    <a:p>
                      <a:pPr marL="39688" marR="0" lvl="0" indent="0" algn="l"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0" i="0" u="none" strike="noStrike" cap="none" normalizeH="0" baseline="0" smtClean="0">
                          <a:ln>
                            <a:noFill/>
                          </a:ln>
                          <a:solidFill>
                            <a:srgbClr val="000020"/>
                          </a:solidFill>
                          <a:effectLst/>
                          <a:latin typeface="Arial" charset="0"/>
                          <a:ea typeface="ヒラギノ角ゴ ProN W3" charset="0"/>
                          <a:cs typeface="ヒラギノ角ゴ ProN W3" charset="0"/>
                          <a:sym typeface="Arial" charset="0"/>
                        </a:rPr>
                        <a:t>Obélix</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p>
                      <a:pPr marL="39688" marR="0" lvl="0" indent="0" algn="l"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0" i="0" u="none" strike="noStrike" cap="none" normalizeH="0" baseline="0" smtClean="0">
                          <a:ln>
                            <a:noFill/>
                          </a:ln>
                          <a:solidFill>
                            <a:srgbClr val="000020"/>
                          </a:solidFill>
                          <a:effectLst/>
                          <a:latin typeface="Arial" charset="0"/>
                          <a:ea typeface="ヒラギノ角ゴ ProN W3" charset="0"/>
                          <a:cs typeface="ヒラギノ角ゴ ProN W3" charset="0"/>
                          <a:sym typeface="Arial" charset="0"/>
                        </a:rPr>
                        <a:t>size</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p>
                      <a:pPr marL="39688" marR="0" lvl="0" indent="0" algn="l"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0" i="0" u="none" strike="noStrike" cap="none" normalizeH="0" baseline="0" dirty="0" smtClean="0">
                          <a:ln>
                            <a:noFill/>
                          </a:ln>
                          <a:solidFill>
                            <a:srgbClr val="000020"/>
                          </a:solidFill>
                          <a:effectLst/>
                          <a:latin typeface="Arial" charset="0"/>
                          <a:ea typeface="ヒラギノ角ゴ ProN W3" charset="0"/>
                          <a:cs typeface="ヒラギノ角ゴ ProN W3" charset="0"/>
                          <a:sym typeface="Arial" charset="0"/>
                        </a:rPr>
                        <a:t>extra large</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r>
              <a:tr h="677863">
                <a:tc>
                  <a:txBody>
                    <a:bodyPr/>
                    <a:lstStyle/>
                    <a:p>
                      <a:pPr marL="39688" marR="0" lvl="0" indent="0" algn="l"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0" i="0" u="none" strike="noStrike" cap="none" normalizeH="0" baseline="0" smtClean="0">
                          <a:ln>
                            <a:noFill/>
                          </a:ln>
                          <a:solidFill>
                            <a:srgbClr val="000020"/>
                          </a:solidFill>
                          <a:effectLst/>
                          <a:latin typeface="Arial" charset="0"/>
                          <a:ea typeface="ヒラギノ角ゴ ProN W3" charset="0"/>
                          <a:cs typeface="ヒラギノ角ゴ ProN W3" charset="0"/>
                          <a:sym typeface="Arial" charset="0"/>
                        </a:rPr>
                        <a:t>Idéfix</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p>
                      <a:pPr marL="39688" marR="0" lvl="0" indent="0" algn="l"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0" i="0" u="none" strike="noStrike" cap="none" normalizeH="0" baseline="0" smtClean="0">
                          <a:ln>
                            <a:noFill/>
                          </a:ln>
                          <a:solidFill>
                            <a:srgbClr val="000020"/>
                          </a:solidFill>
                          <a:effectLst/>
                          <a:latin typeface="Arial" charset="0"/>
                          <a:ea typeface="ヒラギノ角ゴ ProN W3" charset="0"/>
                          <a:cs typeface="ヒラギノ角ゴ ProN W3" charset="0"/>
                          <a:sym typeface="Arial" charset="0"/>
                        </a:rPr>
                        <a:t>size</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p>
                      <a:pPr marL="39688" marR="0" lvl="0" indent="0" algn="l"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0" i="0" u="none" strike="noStrike" cap="none" normalizeH="0" baseline="0" dirty="0" smtClean="0">
                          <a:ln>
                            <a:noFill/>
                          </a:ln>
                          <a:solidFill>
                            <a:srgbClr val="000020"/>
                          </a:solidFill>
                          <a:effectLst/>
                          <a:latin typeface="Arial" charset="0"/>
                          <a:ea typeface="ヒラギノ角ゴ ProN W3" charset="0"/>
                          <a:cs typeface="ヒラギノ角ゴ ProN W3" charset="0"/>
                          <a:sym typeface="Arial" charset="0"/>
                        </a:rPr>
                        <a:t>petite</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r>
              <a:tr h="676275">
                <a:tc>
                  <a:txBody>
                    <a:bodyPr/>
                    <a:lstStyle/>
                    <a:p>
                      <a:pPr marL="39688" marR="0" lvl="0" indent="0" algn="l"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0" i="0" u="none" strike="noStrike" cap="none" normalizeH="0" baseline="0" smtClean="0">
                          <a:ln>
                            <a:noFill/>
                          </a:ln>
                          <a:solidFill>
                            <a:srgbClr val="000020"/>
                          </a:solidFill>
                          <a:effectLst/>
                          <a:latin typeface="Arial" charset="0"/>
                          <a:ea typeface="ヒラギノ角ゴ ProN W3" charset="0"/>
                          <a:cs typeface="ヒラギノ角ゴ ProN W3" charset="0"/>
                          <a:sym typeface="Arial" charset="0"/>
                        </a:rPr>
                        <a:t>Panoramix</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p>
                      <a:pPr marL="39688" marR="0" lvl="0" indent="0" algn="l"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0" i="0" u="none" strike="noStrike" cap="none" normalizeH="0" baseline="0" dirty="0" smtClean="0">
                          <a:ln>
                            <a:noFill/>
                          </a:ln>
                          <a:solidFill>
                            <a:srgbClr val="000020"/>
                          </a:solidFill>
                          <a:effectLst/>
                          <a:latin typeface="Arial" charset="0"/>
                          <a:ea typeface="ヒラギノ角ゴ ProN W3" charset="0"/>
                          <a:cs typeface="ヒラギノ角ゴ ProN W3" charset="0"/>
                          <a:sym typeface="Arial" charset="0"/>
                        </a:rPr>
                        <a:t>wisdom</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c>
                  <a:txBody>
                    <a:bodyPr/>
                    <a:lstStyle/>
                    <a:p>
                      <a:pPr marL="39688" marR="0" lvl="0" indent="0" algn="l" defTabSz="914400" rtl="0" eaLnBrk="1" fontAlgn="base" latinLnBrk="0" hangingPunct="1">
                        <a:lnSpc>
                          <a:spcPct val="100000"/>
                        </a:lnSpc>
                        <a:spcBef>
                          <a:spcPct val="0"/>
                        </a:spcBef>
                        <a:spcAft>
                          <a:spcPct val="0"/>
                        </a:spcAft>
                        <a:buClr>
                          <a:srgbClr val="FAFD00"/>
                        </a:buClr>
                        <a:buSzPct val="75000"/>
                        <a:buFont typeface="Wingdings" charset="2"/>
                        <a:buNone/>
                        <a:tabLst/>
                      </a:pPr>
                      <a:r>
                        <a:rPr kumimoji="0" lang="en-US" sz="2400" b="0" i="0" u="none" strike="noStrike" cap="none" normalizeH="0" baseline="0" dirty="0" smtClean="0">
                          <a:ln>
                            <a:noFill/>
                          </a:ln>
                          <a:solidFill>
                            <a:srgbClr val="000020"/>
                          </a:solidFill>
                          <a:effectLst/>
                          <a:latin typeface="Arial" charset="0"/>
                          <a:ea typeface="ヒラギノ角ゴ ProN W3" charset="0"/>
                          <a:cs typeface="ヒラギノ角ゴ ProN W3" charset="0"/>
                          <a:sym typeface="Arial" charset="0"/>
                        </a:rPr>
                        <a:t>infinite</a:t>
                      </a:r>
                    </a:p>
                  </a:txBody>
                  <a:tcPr marL="50800" marR="50800" marT="50800" marB="50800" anchor="ctr" horzOverflow="overflow">
                    <a:lnL w="12700" cap="flat" cmpd="sng" algn="ctr">
                      <a:solidFill>
                        <a:srgbClr val="000020"/>
                      </a:solidFill>
                      <a:prstDash val="solid"/>
                      <a:round/>
                      <a:headEnd type="none" w="med" len="med"/>
                      <a:tailEnd type="none" w="med" len="med"/>
                    </a:lnL>
                    <a:lnR w="12700" cap="flat" cmpd="sng" algn="ctr">
                      <a:solidFill>
                        <a:srgbClr val="000020"/>
                      </a:solidFill>
                      <a:prstDash val="solid"/>
                      <a:round/>
                      <a:headEnd type="none" w="med" len="med"/>
                      <a:tailEnd type="none" w="med" len="med"/>
                    </a:lnR>
                    <a:lnT w="12700" cap="flat" cmpd="sng" algn="ctr">
                      <a:solidFill>
                        <a:srgbClr val="000020"/>
                      </a:solidFill>
                      <a:prstDash val="solid"/>
                      <a:round/>
                      <a:headEnd type="none" w="med" len="med"/>
                      <a:tailEnd type="none" w="med" len="med"/>
                    </a:lnT>
                    <a:lnB w="12700" cap="flat" cmpd="sng" algn="ctr">
                      <a:solidFill>
                        <a:srgbClr val="000020"/>
                      </a:solidFill>
                      <a:prstDash val="solid"/>
                      <a:round/>
                      <a:headEnd type="none" w="med" len="med"/>
                      <a:tailEnd type="none" w="med" len="med"/>
                    </a:lnB>
                    <a:lnTlToBr>
                      <a:noFill/>
                    </a:lnTlToBr>
                    <a:lnBlToTr>
                      <a:noFill/>
                    </a:lnBlToTr>
                    <a:solidFill>
                      <a:srgbClr val="FFE957"/>
                    </a:solidFill>
                  </a:tcPr>
                </a:tc>
              </a:tr>
            </a:tbl>
          </a:graphicData>
        </a:graphic>
      </p:graphicFrame>
    </p:spTree>
    <p:extLst>
      <p:ext uri="{BB962C8B-B14F-4D97-AF65-F5344CB8AC3E}">
        <p14:creationId xmlns:p14="http://schemas.microsoft.com/office/powerpoint/2010/main" val="2234920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lstStyle/>
          <a:p>
            <a:pPr indent="0" eaLnBrk="1" hangingPunct="1">
              <a:defRPr/>
            </a:pPr>
            <a:r>
              <a:rPr lang="sr-Latn-RS" dirty="0" smtClean="0"/>
              <a:t>Objekti i atributi</a:t>
            </a:r>
            <a:endParaRPr lang="en-US" dirty="0" smtClean="0"/>
          </a:p>
        </p:txBody>
      </p:sp>
      <p:sp>
        <p:nvSpPr>
          <p:cNvPr id="43013" name="Rectangle 4"/>
          <p:cNvSpPr>
            <a:spLocks noGrp="1" noChangeArrowheads="1"/>
          </p:cNvSpPr>
          <p:nvPr>
            <p:ph type="body" idx="1"/>
          </p:nvPr>
        </p:nvSpPr>
        <p:spPr/>
        <p:txBody>
          <a:bodyPr rIns="130174"/>
          <a:lstStyle/>
          <a:p>
            <a:pPr eaLnBrk="1" hangingPunct="1"/>
            <a:r>
              <a:rPr lang="sr-Latn-RS" dirty="0" smtClean="0"/>
              <a:t>Atributima se izražavaju dodatne informacije o čvorovima u semantičkoj mreži</a:t>
            </a:r>
            <a:endParaRPr lang="en-US" dirty="0" smtClean="0"/>
          </a:p>
          <a:p>
            <a:pPr marL="723900" lvl="1" eaLnBrk="1" hangingPunct="1"/>
            <a:r>
              <a:rPr lang="sr-Latn-RS" dirty="0" smtClean="0"/>
              <a:t>Često se izražavaju kao </a:t>
            </a:r>
            <a:r>
              <a:rPr lang="sr-Latn-RS" dirty="0" smtClean="0">
                <a:latin typeface="Arial Italic" charset="0"/>
                <a:cs typeface="Arial Italic" charset="0"/>
                <a:sym typeface="Arial Italic" charset="0"/>
              </a:rPr>
              <a:t>svojstva</a:t>
            </a:r>
            <a:r>
              <a:rPr lang="en-US" dirty="0" smtClean="0"/>
              <a:t> </a:t>
            </a:r>
          </a:p>
          <a:p>
            <a:pPr marL="1066800" lvl="2" eaLnBrk="1" hangingPunct="1"/>
            <a:r>
              <a:rPr lang="sr-Latn-RS" dirty="0" smtClean="0"/>
              <a:t>Kombinacija atributa i vrednosti</a:t>
            </a:r>
            <a:endParaRPr lang="en-US" dirty="0" smtClean="0"/>
          </a:p>
          <a:p>
            <a:pPr marL="723900" lvl="1" eaLnBrk="1" hangingPunct="1"/>
            <a:r>
              <a:rPr lang="sr-Latn-RS" dirty="0" smtClean="0"/>
              <a:t>Atribut može biti izražen i kao relacija</a:t>
            </a:r>
            <a:endParaRPr lang="en-US" dirty="0" smtClean="0"/>
          </a:p>
          <a:p>
            <a:pPr marL="1066800" lvl="2" eaLnBrk="1" hangingPunct="1"/>
            <a:r>
              <a:rPr lang="sr-Latn-RS" dirty="0" smtClean="0"/>
              <a:t>n</a:t>
            </a:r>
            <a:r>
              <a:rPr lang="en-US" dirty="0" smtClean="0"/>
              <a:t>.</a:t>
            </a:r>
            <a:r>
              <a:rPr lang="sr-Latn-RS" dirty="0" smtClean="0"/>
              <a:t>pr</a:t>
            </a:r>
            <a:r>
              <a:rPr lang="en-US" dirty="0" smtClean="0"/>
              <a:t>. has-attribute</a:t>
            </a:r>
          </a:p>
        </p:txBody>
      </p:sp>
    </p:spTree>
    <p:extLst>
      <p:ext uri="{BB962C8B-B14F-4D97-AF65-F5344CB8AC3E}">
        <p14:creationId xmlns:p14="http://schemas.microsoft.com/office/powerpoint/2010/main" val="372701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5FF21384-34C7-4480-8EED-7D90650073A1}" type="slidenum">
              <a:rPr lang="en-US" sz="900" smtClean="0">
                <a:solidFill>
                  <a:srgbClr val="003399"/>
                </a:solidFill>
                <a:latin typeface="Arial" charset="0"/>
                <a:cs typeface="Arial" charset="0"/>
                <a:sym typeface="Arial" charset="0"/>
              </a:rPr>
              <a:pPr eaLnBrk="1" hangingPunct="1"/>
              <a:t>6</a:t>
            </a:fld>
            <a:endParaRPr lang="en-US" sz="900" smtClean="0">
              <a:solidFill>
                <a:srgbClr val="003399"/>
              </a:solidFill>
              <a:latin typeface="Arial" charset="0"/>
              <a:cs typeface="Arial" charset="0"/>
              <a:sym typeface="Arial" charset="0"/>
            </a:endParaRPr>
          </a:p>
        </p:txBody>
      </p:sp>
      <p:sp>
        <p:nvSpPr>
          <p:cNvPr id="18437" name="Rectangle 5"/>
          <p:cNvSpPr>
            <a:spLocks noGrp="1" noChangeArrowheads="1"/>
          </p:cNvSpPr>
          <p:nvPr>
            <p:ph type="title"/>
          </p:nvPr>
        </p:nvSpPr>
        <p:spPr/>
        <p:txBody>
          <a:bodyPr/>
          <a:lstStyle/>
          <a:p>
            <a:pPr eaLnBrk="1" hangingPunct="1"/>
            <a:r>
              <a:rPr lang="sr-Latn-RS" dirty="0" smtClean="0"/>
              <a:t>Epistemologija</a:t>
            </a:r>
            <a:endParaRPr lang="en-US" dirty="0" smtClean="0"/>
          </a:p>
        </p:txBody>
      </p:sp>
      <p:sp>
        <p:nvSpPr>
          <p:cNvPr id="18438" name="Rectangle 6"/>
          <p:cNvSpPr>
            <a:spLocks noGrp="1" noChangeArrowheads="1"/>
          </p:cNvSpPr>
          <p:nvPr>
            <p:ph type="body" idx="1"/>
          </p:nvPr>
        </p:nvSpPr>
        <p:spPr/>
        <p:txBody>
          <a:bodyPr>
            <a:normAutofit lnSpcReduction="10000"/>
          </a:bodyPr>
          <a:lstStyle/>
          <a:p>
            <a:pPr eaLnBrk="1" hangingPunct="1"/>
            <a:r>
              <a:rPr lang="sr-Latn-RS" dirty="0" smtClean="0"/>
              <a:t>Nauka o znanju</a:t>
            </a:r>
            <a:endParaRPr lang="en-US" dirty="0" smtClean="0"/>
          </a:p>
          <a:p>
            <a:pPr eaLnBrk="1" hangingPunct="1"/>
            <a:r>
              <a:rPr lang="en-US" dirty="0" smtClean="0"/>
              <a:t>EPISTEMOLOG</a:t>
            </a:r>
            <a:r>
              <a:rPr lang="sr-Latn-RS" dirty="0" smtClean="0"/>
              <a:t>IJA</a:t>
            </a:r>
            <a:r>
              <a:rPr lang="en-US" dirty="0" smtClean="0"/>
              <a:t> ( Gr. episteme, „</a:t>
            </a:r>
            <a:r>
              <a:rPr lang="sr-Latn-RS" dirty="0" smtClean="0"/>
              <a:t>znanje</a:t>
            </a:r>
            <a:r>
              <a:rPr lang="en-US" dirty="0" smtClean="0"/>
              <a:t>"; logos, „</a:t>
            </a:r>
            <a:r>
              <a:rPr lang="sr-Latn-RS" dirty="0" smtClean="0"/>
              <a:t>teorija</a:t>
            </a:r>
            <a:r>
              <a:rPr lang="en-US" dirty="0" smtClean="0"/>
              <a:t>"), </a:t>
            </a:r>
          </a:p>
          <a:p>
            <a:pPr eaLnBrk="1" hangingPunct="1"/>
            <a:r>
              <a:rPr lang="sr-Latn-RS" dirty="0" smtClean="0"/>
              <a:t>Oblast filozofije koja se bavi teorijom znanja</a:t>
            </a:r>
            <a:r>
              <a:rPr lang="en-US" dirty="0" smtClean="0"/>
              <a:t>. </a:t>
            </a:r>
          </a:p>
          <a:p>
            <a:pPr marL="685800" lvl="1" eaLnBrk="1" hangingPunct="1"/>
            <a:r>
              <a:rPr lang="sr-Latn-RS" dirty="0" smtClean="0"/>
              <a:t>Definicija znanja i povezanih koncepata</a:t>
            </a:r>
            <a:r>
              <a:rPr lang="en-US" dirty="0" smtClean="0"/>
              <a:t>, </a:t>
            </a:r>
            <a:endParaRPr lang="sr-Latn-RS" dirty="0" smtClean="0"/>
          </a:p>
          <a:p>
            <a:pPr marL="685800" lvl="1" eaLnBrk="1" hangingPunct="1"/>
            <a:r>
              <a:rPr lang="sr-Latn-RS" dirty="0" smtClean="0"/>
              <a:t>Izvori i kriterijumi znanja</a:t>
            </a:r>
            <a:r>
              <a:rPr lang="en-US" dirty="0" smtClean="0"/>
              <a:t>, </a:t>
            </a:r>
            <a:endParaRPr lang="sr-Latn-RS" dirty="0" smtClean="0"/>
          </a:p>
          <a:p>
            <a:pPr marL="685800" lvl="1" eaLnBrk="1" hangingPunct="1"/>
            <a:r>
              <a:rPr lang="sr-Latn-RS" dirty="0" smtClean="0"/>
              <a:t>Moguće vrste znanja i stepen njihove sigurnosti</a:t>
            </a:r>
            <a:r>
              <a:rPr lang="en-US" dirty="0" smtClean="0"/>
              <a:t>, </a:t>
            </a:r>
            <a:endParaRPr lang="sr-Latn-RS" dirty="0" smtClean="0"/>
          </a:p>
          <a:p>
            <a:pPr marL="685800" lvl="1" eaLnBrk="1" hangingPunct="1"/>
            <a:r>
              <a:rPr lang="sr-Latn-RS" dirty="0" smtClean="0"/>
              <a:t>Tačan odnos između onoga </a:t>
            </a:r>
            <a:r>
              <a:rPr lang="sr-Latn-RS" b="1" dirty="0" smtClean="0"/>
              <a:t>koji zna</a:t>
            </a:r>
            <a:r>
              <a:rPr lang="sr-Latn-RS" dirty="0" smtClean="0"/>
              <a:t> i </a:t>
            </a:r>
            <a:r>
              <a:rPr lang="sr-Latn-RS" b="1" dirty="0" smtClean="0"/>
              <a:t>objekta koji se zna</a:t>
            </a:r>
            <a:r>
              <a:rPr lang="en-US" dirty="0" smtClean="0"/>
              <a:t>. </a:t>
            </a:r>
          </a:p>
        </p:txBody>
      </p:sp>
      <p:sp>
        <p:nvSpPr>
          <p:cNvPr id="18439" name="Rectangle 7"/>
          <p:cNvSpPr>
            <a:spLocks/>
          </p:cNvSpPr>
          <p:nvPr/>
        </p:nvSpPr>
        <p:spPr bwMode="auto">
          <a:xfrm>
            <a:off x="6134100" y="5991225"/>
            <a:ext cx="17065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a:solidFill>
                  <a:schemeClr val="tx1"/>
                </a:solidFill>
                <a:latin typeface="News Gothic MT" charset="0"/>
                <a:ea typeface="News Gothic MT" charset="0"/>
                <a:cs typeface="News Gothic MT" charset="0"/>
                <a:sym typeface="News Gothic MT" charset="0"/>
              </a:rPr>
              <a:t>[Infopedia 1996]</a:t>
            </a:r>
          </a:p>
        </p:txBody>
      </p:sp>
    </p:spTree>
    <p:extLst>
      <p:ext uri="{BB962C8B-B14F-4D97-AF65-F5344CB8AC3E}">
        <p14:creationId xmlns:p14="http://schemas.microsoft.com/office/powerpoint/2010/main" val="932709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p:cNvSpPr>
          <p:nvPr/>
        </p:nvSpPr>
        <p:spPr bwMode="auto">
          <a:xfrm>
            <a:off x="44450" y="6542088"/>
            <a:ext cx="25638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39686" bIns="0">
            <a:spAutoFit/>
          </a:bodyPr>
          <a:lstStyle/>
          <a:p>
            <a:pPr marL="38100"/>
            <a:r>
              <a:rPr lang="en-US" sz="1400">
                <a:solidFill>
                  <a:srgbClr val="00FF00"/>
                </a:solidFill>
                <a:latin typeface="Helvetica" charset="0"/>
                <a:cs typeface="Helvetica" charset="0"/>
                <a:sym typeface="Helvetica" charset="0"/>
              </a:rPr>
              <a:t> © 2002-2011 Franz J. Kurfess</a:t>
            </a:r>
          </a:p>
        </p:txBody>
      </p:sp>
      <p:sp>
        <p:nvSpPr>
          <p:cNvPr id="38915" name="Rectangle 2"/>
          <p:cNvSpPr>
            <a:spLocks/>
          </p:cNvSpPr>
          <p:nvPr/>
        </p:nvSpPr>
        <p:spPr bwMode="auto">
          <a:xfrm>
            <a:off x="6021388" y="6553200"/>
            <a:ext cx="29845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6" bIns="0"/>
          <a:lstStyle/>
          <a:p>
            <a:pPr marL="38100" algn="r"/>
            <a:r>
              <a:rPr lang="en-US" sz="1400" b="1">
                <a:solidFill>
                  <a:schemeClr val="tx1"/>
                </a:solidFill>
                <a:latin typeface="Arial" charset="0"/>
                <a:cs typeface="Arial" charset="0"/>
                <a:sym typeface="Arial" charset="0"/>
              </a:rPr>
              <a:t>Knowledge Representation  </a:t>
            </a:r>
          </a:p>
        </p:txBody>
      </p:sp>
      <p:sp>
        <p:nvSpPr>
          <p:cNvPr id="2" name="Rectangle 3"/>
          <p:cNvSpPr>
            <a:spLocks noGrp="1" noChangeArrowheads="1"/>
          </p:cNvSpPr>
          <p:nvPr>
            <p:ph type="title"/>
          </p:nvPr>
        </p:nvSpPr>
        <p:spPr/>
        <p:txBody>
          <a:bodyPr rIns="130174"/>
          <a:lstStyle/>
          <a:p>
            <a:pPr indent="0" eaLnBrk="1" hangingPunct="1">
              <a:defRPr/>
            </a:pPr>
            <a:r>
              <a:rPr lang="sr-Latn-RS" dirty="0" smtClean="0"/>
              <a:t>Primer: </a:t>
            </a:r>
            <a:r>
              <a:rPr lang="en-US" dirty="0" err="1" smtClean="0"/>
              <a:t>Semantix</a:t>
            </a:r>
            <a:r>
              <a:rPr lang="en-US" dirty="0" smtClean="0"/>
              <a:t> Net</a:t>
            </a:r>
          </a:p>
        </p:txBody>
      </p:sp>
      <p:sp>
        <p:nvSpPr>
          <p:cNvPr id="38917" name="Oval 4"/>
          <p:cNvSpPr>
            <a:spLocks/>
          </p:cNvSpPr>
          <p:nvPr/>
        </p:nvSpPr>
        <p:spPr bwMode="auto">
          <a:xfrm>
            <a:off x="1866900" y="2133600"/>
            <a:ext cx="533400" cy="533400"/>
          </a:xfrm>
          <a:prstGeom prst="ellipse">
            <a:avLst/>
          </a:prstGeom>
          <a:solidFill>
            <a:schemeClr val="accent1"/>
          </a:solidFill>
          <a:ln w="9525">
            <a:solidFill>
              <a:schemeClr val="tx1"/>
            </a:solidFill>
            <a:round/>
            <a:headEnd/>
            <a:tailEnd/>
          </a:ln>
        </p:spPr>
        <p:txBody>
          <a:bodyPr lIns="0" tIns="0" rIns="0" bIns="0"/>
          <a:lstStyle/>
          <a:p>
            <a:endParaRPr lang="en-US"/>
          </a:p>
        </p:txBody>
      </p:sp>
      <p:sp>
        <p:nvSpPr>
          <p:cNvPr id="38918" name="Oval 5"/>
          <p:cNvSpPr>
            <a:spLocks/>
          </p:cNvSpPr>
          <p:nvPr/>
        </p:nvSpPr>
        <p:spPr bwMode="auto">
          <a:xfrm>
            <a:off x="7985125" y="3619500"/>
            <a:ext cx="533400" cy="533400"/>
          </a:xfrm>
          <a:prstGeom prst="ellipse">
            <a:avLst/>
          </a:prstGeom>
          <a:solidFill>
            <a:schemeClr val="accent1"/>
          </a:solidFill>
          <a:ln w="9525">
            <a:solidFill>
              <a:schemeClr val="tx1"/>
            </a:solidFill>
            <a:round/>
            <a:headEnd/>
            <a:tailEnd/>
          </a:ln>
        </p:spPr>
        <p:txBody>
          <a:bodyPr lIns="0" tIns="0" rIns="0" bIns="0"/>
          <a:lstStyle/>
          <a:p>
            <a:endParaRPr lang="en-US"/>
          </a:p>
        </p:txBody>
      </p:sp>
      <p:sp>
        <p:nvSpPr>
          <p:cNvPr id="38919" name="Oval 6"/>
          <p:cNvSpPr>
            <a:spLocks/>
          </p:cNvSpPr>
          <p:nvPr/>
        </p:nvSpPr>
        <p:spPr bwMode="auto">
          <a:xfrm>
            <a:off x="3810000" y="1676400"/>
            <a:ext cx="533400" cy="533400"/>
          </a:xfrm>
          <a:prstGeom prst="ellipse">
            <a:avLst/>
          </a:prstGeom>
          <a:solidFill>
            <a:schemeClr val="accent1"/>
          </a:solidFill>
          <a:ln w="9525">
            <a:solidFill>
              <a:schemeClr val="tx1"/>
            </a:solidFill>
            <a:round/>
            <a:headEnd/>
            <a:tailEnd/>
          </a:ln>
        </p:spPr>
        <p:txBody>
          <a:bodyPr lIns="0" tIns="0" rIns="0" bIns="0"/>
          <a:lstStyle/>
          <a:p>
            <a:endParaRPr lang="en-US"/>
          </a:p>
        </p:txBody>
      </p:sp>
      <p:sp>
        <p:nvSpPr>
          <p:cNvPr id="38920" name="Oval 7"/>
          <p:cNvSpPr>
            <a:spLocks/>
          </p:cNvSpPr>
          <p:nvPr/>
        </p:nvSpPr>
        <p:spPr bwMode="auto">
          <a:xfrm>
            <a:off x="1333500" y="3887788"/>
            <a:ext cx="533400" cy="533400"/>
          </a:xfrm>
          <a:prstGeom prst="ellipse">
            <a:avLst/>
          </a:prstGeom>
          <a:solidFill>
            <a:schemeClr val="accent1"/>
          </a:solidFill>
          <a:ln w="9525">
            <a:solidFill>
              <a:schemeClr val="tx1"/>
            </a:solidFill>
            <a:round/>
            <a:headEnd/>
            <a:tailEnd/>
          </a:ln>
        </p:spPr>
        <p:txBody>
          <a:bodyPr lIns="0" tIns="0" rIns="0" bIns="0"/>
          <a:lstStyle/>
          <a:p>
            <a:endParaRPr lang="en-US"/>
          </a:p>
        </p:txBody>
      </p:sp>
      <p:grpSp>
        <p:nvGrpSpPr>
          <p:cNvPr id="38921" name="Group 10"/>
          <p:cNvGrpSpPr>
            <a:grpSpLocks/>
          </p:cNvGrpSpPr>
          <p:nvPr/>
        </p:nvGrpSpPr>
        <p:grpSpPr bwMode="auto">
          <a:xfrm>
            <a:off x="4051300" y="3154363"/>
            <a:ext cx="771525" cy="723900"/>
            <a:chOff x="0" y="0"/>
            <a:chExt cx="486" cy="456"/>
          </a:xfrm>
        </p:grpSpPr>
        <p:sp>
          <p:nvSpPr>
            <p:cNvPr id="38978" name="Oval 8"/>
            <p:cNvSpPr>
              <a:spLocks/>
            </p:cNvSpPr>
            <p:nvPr/>
          </p:nvSpPr>
          <p:spPr bwMode="auto">
            <a:xfrm>
              <a:off x="29" y="0"/>
              <a:ext cx="427" cy="456"/>
            </a:xfrm>
            <a:prstGeom prst="ellipse">
              <a:avLst/>
            </a:prstGeom>
            <a:solidFill>
              <a:srgbClr val="FFAF18"/>
            </a:solidFill>
            <a:ln w="9525">
              <a:solidFill>
                <a:schemeClr val="tx1"/>
              </a:solidFill>
              <a:round/>
              <a:headEnd/>
              <a:tailEnd/>
            </a:ln>
          </p:spPr>
          <p:txBody>
            <a:bodyPr lIns="0" tIns="0" rIns="0" bIns="0"/>
            <a:lstStyle/>
            <a:p>
              <a:endParaRPr lang="en-US"/>
            </a:p>
          </p:txBody>
        </p:sp>
        <p:sp>
          <p:nvSpPr>
            <p:cNvPr id="38979" name="Rectangle 9"/>
            <p:cNvSpPr>
              <a:spLocks/>
            </p:cNvSpPr>
            <p:nvPr/>
          </p:nvSpPr>
          <p:spPr bwMode="auto">
            <a:xfrm>
              <a:off x="0" y="88"/>
              <a:ext cx="486"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78049" bIns="38100" anchor="ctr">
              <a:spAutoFit/>
            </a:bodyPr>
            <a:lstStyle/>
            <a:p>
              <a:pPr marL="1588" algn="ctr"/>
              <a:r>
                <a:rPr lang="en-US" b="1">
                  <a:solidFill>
                    <a:schemeClr val="tx1"/>
                  </a:solidFill>
                  <a:cs typeface="Times" charset="0"/>
                </a:rPr>
                <a:t>Gaul</a:t>
              </a:r>
            </a:p>
          </p:txBody>
        </p:sp>
      </p:grpSp>
      <p:sp>
        <p:nvSpPr>
          <p:cNvPr id="38922" name="Oval 11"/>
          <p:cNvSpPr>
            <a:spLocks/>
          </p:cNvSpPr>
          <p:nvPr/>
        </p:nvSpPr>
        <p:spPr bwMode="auto">
          <a:xfrm>
            <a:off x="2684463" y="5413375"/>
            <a:ext cx="533400" cy="533400"/>
          </a:xfrm>
          <a:prstGeom prst="ellipse">
            <a:avLst/>
          </a:prstGeom>
          <a:solidFill>
            <a:schemeClr val="accent1"/>
          </a:solidFill>
          <a:ln w="9525">
            <a:solidFill>
              <a:schemeClr val="tx1"/>
            </a:solidFill>
            <a:round/>
            <a:headEnd/>
            <a:tailEnd/>
          </a:ln>
        </p:spPr>
        <p:txBody>
          <a:bodyPr lIns="0" tIns="0" rIns="0" bIns="0"/>
          <a:lstStyle/>
          <a:p>
            <a:endParaRPr lang="en-US"/>
          </a:p>
        </p:txBody>
      </p:sp>
      <p:sp>
        <p:nvSpPr>
          <p:cNvPr id="38923" name="Oval 12"/>
          <p:cNvSpPr>
            <a:spLocks/>
          </p:cNvSpPr>
          <p:nvPr/>
        </p:nvSpPr>
        <p:spPr bwMode="auto">
          <a:xfrm>
            <a:off x="6748463" y="5334000"/>
            <a:ext cx="533400" cy="533400"/>
          </a:xfrm>
          <a:prstGeom prst="ellipse">
            <a:avLst/>
          </a:prstGeom>
          <a:solidFill>
            <a:srgbClr val="291A10"/>
          </a:solidFill>
          <a:ln w="9525">
            <a:solidFill>
              <a:schemeClr val="tx1"/>
            </a:solidFill>
            <a:round/>
            <a:headEnd/>
            <a:tailEnd/>
          </a:ln>
        </p:spPr>
        <p:txBody>
          <a:bodyPr lIns="0" tIns="0" rIns="0" bIns="0"/>
          <a:lstStyle/>
          <a:p>
            <a:endParaRPr lang="en-US"/>
          </a:p>
        </p:txBody>
      </p:sp>
      <p:sp>
        <p:nvSpPr>
          <p:cNvPr id="38924" name="Oval 13"/>
          <p:cNvSpPr>
            <a:spLocks/>
          </p:cNvSpPr>
          <p:nvPr/>
        </p:nvSpPr>
        <p:spPr bwMode="auto">
          <a:xfrm>
            <a:off x="6130925" y="1789113"/>
            <a:ext cx="533400" cy="533400"/>
          </a:xfrm>
          <a:prstGeom prst="ellipse">
            <a:avLst/>
          </a:prstGeom>
          <a:solidFill>
            <a:schemeClr val="accent1"/>
          </a:solidFill>
          <a:ln w="9525">
            <a:solidFill>
              <a:schemeClr val="tx1"/>
            </a:solidFill>
            <a:round/>
            <a:headEnd/>
            <a:tailEnd/>
          </a:ln>
        </p:spPr>
        <p:txBody>
          <a:bodyPr lIns="0" tIns="0" rIns="0" bIns="0"/>
          <a:lstStyle/>
          <a:p>
            <a:endParaRPr lang="en-US"/>
          </a:p>
        </p:txBody>
      </p:sp>
      <p:cxnSp>
        <p:nvCxnSpPr>
          <p:cNvPr id="38925" name="AutoShape 14"/>
          <p:cNvCxnSpPr>
            <a:cxnSpLocks noChangeShapeType="1"/>
            <a:stCxn id="38919" idx="0"/>
            <a:endCxn id="38924" idx="0"/>
          </p:cNvCxnSpPr>
          <p:nvPr/>
        </p:nvCxnSpPr>
        <p:spPr bwMode="auto">
          <a:xfrm>
            <a:off x="4076700" y="1943100"/>
            <a:ext cx="2320925" cy="11112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6" name="AutoShape 15"/>
          <p:cNvCxnSpPr>
            <a:cxnSpLocks noChangeShapeType="1"/>
          </p:cNvCxnSpPr>
          <p:nvPr/>
        </p:nvCxnSpPr>
        <p:spPr bwMode="auto">
          <a:xfrm>
            <a:off x="4076700" y="1943100"/>
            <a:ext cx="360363" cy="157321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7" name="AutoShape 16"/>
          <p:cNvCxnSpPr>
            <a:cxnSpLocks noChangeShapeType="1"/>
            <a:stCxn id="38924" idx="0"/>
            <a:endCxn id="38918" idx="0"/>
          </p:cNvCxnSpPr>
          <p:nvPr/>
        </p:nvCxnSpPr>
        <p:spPr bwMode="auto">
          <a:xfrm>
            <a:off x="6397625" y="2055813"/>
            <a:ext cx="1854200" cy="1830387"/>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8928" name="AutoShape 17"/>
          <p:cNvCxnSpPr>
            <a:cxnSpLocks noChangeShapeType="1"/>
            <a:stCxn id="38918" idx="0"/>
            <a:endCxn id="38923" idx="0"/>
          </p:cNvCxnSpPr>
          <p:nvPr/>
        </p:nvCxnSpPr>
        <p:spPr bwMode="auto">
          <a:xfrm flipH="1">
            <a:off x="7015163" y="3886200"/>
            <a:ext cx="1236662" cy="1714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29" name="AutoShape 18"/>
          <p:cNvCxnSpPr>
            <a:cxnSpLocks noChangeShapeType="1"/>
          </p:cNvCxnSpPr>
          <p:nvPr/>
        </p:nvCxnSpPr>
        <p:spPr bwMode="auto">
          <a:xfrm rot="10800000">
            <a:off x="4437063" y="3516313"/>
            <a:ext cx="3814762" cy="3698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0" name="AutoShape 19"/>
          <p:cNvCxnSpPr>
            <a:cxnSpLocks noChangeShapeType="1"/>
            <a:stCxn id="38923" idx="0"/>
            <a:endCxn id="38922" idx="0"/>
          </p:cNvCxnSpPr>
          <p:nvPr/>
        </p:nvCxnSpPr>
        <p:spPr bwMode="auto">
          <a:xfrm flipH="1">
            <a:off x="2951163" y="5600700"/>
            <a:ext cx="4064000" cy="7937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1" name="AutoShape 20"/>
          <p:cNvCxnSpPr>
            <a:cxnSpLocks noChangeShapeType="1"/>
            <a:stCxn id="38922" idx="0"/>
            <a:endCxn id="38920" idx="0"/>
          </p:cNvCxnSpPr>
          <p:nvPr/>
        </p:nvCxnSpPr>
        <p:spPr bwMode="auto">
          <a:xfrm rot="10800000">
            <a:off x="1600200" y="4154488"/>
            <a:ext cx="1350963" cy="1525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2" name="AutoShape 21"/>
          <p:cNvCxnSpPr>
            <a:cxnSpLocks noChangeShapeType="1"/>
            <a:stCxn id="38919" idx="0"/>
            <a:endCxn id="38917" idx="0"/>
          </p:cNvCxnSpPr>
          <p:nvPr/>
        </p:nvCxnSpPr>
        <p:spPr bwMode="auto">
          <a:xfrm flipH="1">
            <a:off x="2133600" y="1943100"/>
            <a:ext cx="1943100" cy="4572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3" name="AutoShape 22"/>
          <p:cNvCxnSpPr>
            <a:cxnSpLocks noChangeShapeType="1"/>
            <a:stCxn id="38920" idx="0"/>
            <a:endCxn id="38917" idx="0"/>
          </p:cNvCxnSpPr>
          <p:nvPr/>
        </p:nvCxnSpPr>
        <p:spPr bwMode="auto">
          <a:xfrm rot="10800000" flipH="1">
            <a:off x="1598613" y="2400300"/>
            <a:ext cx="534987" cy="17541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34" name="Rectangle 23"/>
          <p:cNvSpPr>
            <a:spLocks/>
          </p:cNvSpPr>
          <p:nvPr/>
        </p:nvSpPr>
        <p:spPr bwMode="auto">
          <a:xfrm>
            <a:off x="5667375" y="1331913"/>
            <a:ext cx="11017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b="1" dirty="0" err="1">
                <a:solidFill>
                  <a:schemeClr val="tx1"/>
                </a:solidFill>
                <a:cs typeface="Times" charset="0"/>
              </a:rPr>
              <a:t>Astérix</a:t>
            </a:r>
            <a:endParaRPr lang="en-US" b="1" dirty="0">
              <a:solidFill>
                <a:schemeClr val="tx1"/>
              </a:solidFill>
              <a:cs typeface="Times" charset="0"/>
            </a:endParaRPr>
          </a:p>
        </p:txBody>
      </p:sp>
      <p:sp>
        <p:nvSpPr>
          <p:cNvPr id="38935" name="Rectangle 24"/>
          <p:cNvSpPr>
            <a:spLocks/>
          </p:cNvSpPr>
          <p:nvPr/>
        </p:nvSpPr>
        <p:spPr bwMode="auto">
          <a:xfrm>
            <a:off x="7985125" y="3046413"/>
            <a:ext cx="10175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b="1">
                <a:solidFill>
                  <a:schemeClr val="tx1"/>
                </a:solidFill>
                <a:cs typeface="Times" charset="0"/>
              </a:rPr>
              <a:t>Obélix</a:t>
            </a:r>
          </a:p>
        </p:txBody>
      </p:sp>
      <p:sp>
        <p:nvSpPr>
          <p:cNvPr id="38936" name="Rectangle 25"/>
          <p:cNvSpPr>
            <a:spLocks/>
          </p:cNvSpPr>
          <p:nvPr/>
        </p:nvSpPr>
        <p:spPr bwMode="auto">
          <a:xfrm>
            <a:off x="6249988" y="5791200"/>
            <a:ext cx="9017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b="1">
                <a:solidFill>
                  <a:schemeClr val="tx1"/>
                </a:solidFill>
                <a:cs typeface="Times" charset="0"/>
              </a:rPr>
              <a:t>Idéfix</a:t>
            </a:r>
          </a:p>
        </p:txBody>
      </p:sp>
      <p:cxnSp>
        <p:nvCxnSpPr>
          <p:cNvPr id="38937" name="AutoShape 26"/>
          <p:cNvCxnSpPr>
            <a:cxnSpLocks noChangeShapeType="1"/>
          </p:cNvCxnSpPr>
          <p:nvPr/>
        </p:nvCxnSpPr>
        <p:spPr bwMode="auto">
          <a:xfrm rot="10800000" flipH="1">
            <a:off x="2951163" y="3516313"/>
            <a:ext cx="1485900" cy="2163762"/>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8" name="AutoShape 27"/>
          <p:cNvCxnSpPr>
            <a:cxnSpLocks noChangeShapeType="1"/>
          </p:cNvCxnSpPr>
          <p:nvPr/>
        </p:nvCxnSpPr>
        <p:spPr bwMode="auto">
          <a:xfrm rot="10800000">
            <a:off x="6400800" y="4389438"/>
            <a:ext cx="614363" cy="1211262"/>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39" name="AutoShape 28"/>
          <p:cNvCxnSpPr>
            <a:cxnSpLocks noChangeShapeType="1"/>
          </p:cNvCxnSpPr>
          <p:nvPr/>
        </p:nvCxnSpPr>
        <p:spPr bwMode="auto">
          <a:xfrm flipH="1">
            <a:off x="4437063" y="2055813"/>
            <a:ext cx="1960562" cy="14605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40" name="AutoShape 29"/>
          <p:cNvCxnSpPr>
            <a:cxnSpLocks noChangeShapeType="1"/>
          </p:cNvCxnSpPr>
          <p:nvPr/>
        </p:nvCxnSpPr>
        <p:spPr bwMode="auto">
          <a:xfrm>
            <a:off x="2133600" y="2400300"/>
            <a:ext cx="2303463" cy="1116013"/>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41" name="AutoShape 30"/>
          <p:cNvCxnSpPr>
            <a:cxnSpLocks noChangeShapeType="1"/>
          </p:cNvCxnSpPr>
          <p:nvPr/>
        </p:nvCxnSpPr>
        <p:spPr bwMode="auto">
          <a:xfrm rot="10800000" flipH="1">
            <a:off x="1600200" y="3516313"/>
            <a:ext cx="2836863" cy="63817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8942" name="Group 33"/>
          <p:cNvGrpSpPr>
            <a:grpSpLocks/>
          </p:cNvGrpSpPr>
          <p:nvPr/>
        </p:nvGrpSpPr>
        <p:grpSpPr bwMode="auto">
          <a:xfrm>
            <a:off x="6073775" y="4122738"/>
            <a:ext cx="652463" cy="533400"/>
            <a:chOff x="0" y="0"/>
            <a:chExt cx="411" cy="336"/>
          </a:xfrm>
        </p:grpSpPr>
        <p:sp>
          <p:nvSpPr>
            <p:cNvPr id="38976" name="Oval 31"/>
            <p:cNvSpPr>
              <a:spLocks/>
            </p:cNvSpPr>
            <p:nvPr/>
          </p:nvSpPr>
          <p:spPr bwMode="auto">
            <a:xfrm>
              <a:off x="37" y="0"/>
              <a:ext cx="336" cy="336"/>
            </a:xfrm>
            <a:prstGeom prst="ellipse">
              <a:avLst/>
            </a:prstGeom>
            <a:solidFill>
              <a:srgbClr val="5B3D23"/>
            </a:solidFill>
            <a:ln w="9525">
              <a:solidFill>
                <a:schemeClr val="tx1"/>
              </a:solidFill>
              <a:round/>
              <a:headEnd/>
              <a:tailEnd/>
            </a:ln>
          </p:spPr>
          <p:txBody>
            <a:bodyPr lIns="0" tIns="0" rIns="0" bIns="0"/>
            <a:lstStyle/>
            <a:p>
              <a:endParaRPr lang="en-US"/>
            </a:p>
          </p:txBody>
        </p:sp>
        <p:sp>
          <p:nvSpPr>
            <p:cNvPr id="38977" name="Rectangle 32"/>
            <p:cNvSpPr>
              <a:spLocks/>
            </p:cNvSpPr>
            <p:nvPr/>
          </p:nvSpPr>
          <p:spPr bwMode="auto">
            <a:xfrm>
              <a:off x="0" y="28"/>
              <a:ext cx="41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78049" bIns="38100" anchor="ctr">
              <a:spAutoFit/>
            </a:bodyPr>
            <a:lstStyle/>
            <a:p>
              <a:pPr marL="1588" algn="ctr"/>
              <a:r>
                <a:rPr lang="en-US" b="1">
                  <a:solidFill>
                    <a:schemeClr val="tx1"/>
                  </a:solidFill>
                  <a:cs typeface="Times" charset="0"/>
                </a:rPr>
                <a:t>Dog</a:t>
              </a:r>
            </a:p>
          </p:txBody>
        </p:sp>
      </p:grpSp>
      <p:cxnSp>
        <p:nvCxnSpPr>
          <p:cNvPr id="38943" name="AutoShape 34"/>
          <p:cNvCxnSpPr>
            <a:cxnSpLocks noChangeShapeType="1"/>
          </p:cNvCxnSpPr>
          <p:nvPr/>
        </p:nvCxnSpPr>
        <p:spPr bwMode="auto">
          <a:xfrm flipH="1">
            <a:off x="4437063" y="4389438"/>
            <a:ext cx="1963737" cy="582612"/>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44" name="Rectangle 35"/>
          <p:cNvSpPr>
            <a:spLocks/>
          </p:cNvSpPr>
          <p:nvPr/>
        </p:nvSpPr>
        <p:spPr bwMode="auto">
          <a:xfrm>
            <a:off x="2495550" y="1143000"/>
            <a:ext cx="207803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b="1">
                <a:solidFill>
                  <a:schemeClr val="tx1"/>
                </a:solidFill>
                <a:cs typeface="Times" charset="0"/>
              </a:rPr>
              <a:t>Abraracourcix</a:t>
            </a:r>
          </a:p>
        </p:txBody>
      </p:sp>
      <p:sp>
        <p:nvSpPr>
          <p:cNvPr id="38945" name="Rectangle 36"/>
          <p:cNvSpPr>
            <a:spLocks/>
          </p:cNvSpPr>
          <p:nvPr/>
        </p:nvSpPr>
        <p:spPr bwMode="auto">
          <a:xfrm>
            <a:off x="44450" y="4191000"/>
            <a:ext cx="15938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b="1">
                <a:solidFill>
                  <a:schemeClr val="tx1"/>
                </a:solidFill>
                <a:cs typeface="Times" charset="0"/>
              </a:rPr>
              <a:t>Panoramix</a:t>
            </a:r>
          </a:p>
        </p:txBody>
      </p:sp>
      <p:sp>
        <p:nvSpPr>
          <p:cNvPr id="38946" name="Rectangle 37"/>
          <p:cNvSpPr>
            <a:spLocks/>
          </p:cNvSpPr>
          <p:nvPr/>
        </p:nvSpPr>
        <p:spPr bwMode="auto">
          <a:xfrm>
            <a:off x="1487488" y="5943600"/>
            <a:ext cx="19653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b="1">
                <a:solidFill>
                  <a:schemeClr val="tx1"/>
                </a:solidFill>
                <a:cs typeface="Times" charset="0"/>
              </a:rPr>
              <a:t>Ordralfabetix</a:t>
            </a:r>
          </a:p>
        </p:txBody>
      </p:sp>
      <p:sp>
        <p:nvSpPr>
          <p:cNvPr id="38947" name="Rectangle 38"/>
          <p:cNvSpPr>
            <a:spLocks/>
          </p:cNvSpPr>
          <p:nvPr/>
        </p:nvSpPr>
        <p:spPr bwMode="auto">
          <a:xfrm>
            <a:off x="377470" y="2261800"/>
            <a:ext cx="1443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40639" bIns="0">
            <a:spAutoFit/>
          </a:bodyPr>
          <a:lstStyle/>
          <a:p>
            <a:pPr marL="39688"/>
            <a:r>
              <a:rPr lang="en-US" b="1" dirty="0" err="1">
                <a:solidFill>
                  <a:schemeClr val="tx1"/>
                </a:solidFill>
                <a:cs typeface="Times" charset="0"/>
              </a:rPr>
              <a:t>Cétautomatix</a:t>
            </a:r>
            <a:endParaRPr lang="en-US" b="1" dirty="0">
              <a:solidFill>
                <a:schemeClr val="tx1"/>
              </a:solidFill>
              <a:cs typeface="Times" charset="0"/>
            </a:endParaRPr>
          </a:p>
        </p:txBody>
      </p:sp>
      <p:sp>
        <p:nvSpPr>
          <p:cNvPr id="38948" name="Rectangle 39"/>
          <p:cNvSpPr>
            <a:spLocks/>
          </p:cNvSpPr>
          <p:nvPr/>
        </p:nvSpPr>
        <p:spPr bwMode="auto">
          <a:xfrm rot="-900000">
            <a:off x="2870200" y="3730625"/>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sp>
        <p:nvSpPr>
          <p:cNvPr id="38949" name="Rectangle 40"/>
          <p:cNvSpPr>
            <a:spLocks/>
          </p:cNvSpPr>
          <p:nvPr/>
        </p:nvSpPr>
        <p:spPr bwMode="auto">
          <a:xfrm rot="1200000">
            <a:off x="2897188" y="2900363"/>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sp>
        <p:nvSpPr>
          <p:cNvPr id="38950" name="Rectangle 41"/>
          <p:cNvSpPr>
            <a:spLocks/>
          </p:cNvSpPr>
          <p:nvPr/>
        </p:nvSpPr>
        <p:spPr bwMode="auto">
          <a:xfrm rot="4200000">
            <a:off x="4011613" y="2479675"/>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sp>
        <p:nvSpPr>
          <p:cNvPr id="38951" name="Rectangle 42"/>
          <p:cNvSpPr>
            <a:spLocks/>
          </p:cNvSpPr>
          <p:nvPr/>
        </p:nvSpPr>
        <p:spPr bwMode="auto">
          <a:xfrm rot="-2280000">
            <a:off x="5194300" y="2592388"/>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sp>
        <p:nvSpPr>
          <p:cNvPr id="38952" name="Rectangle 43"/>
          <p:cNvSpPr>
            <a:spLocks/>
          </p:cNvSpPr>
          <p:nvPr/>
        </p:nvSpPr>
        <p:spPr bwMode="auto">
          <a:xfrm rot="420000">
            <a:off x="6022975" y="3352800"/>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sp>
        <p:nvSpPr>
          <p:cNvPr id="38953" name="Rectangle 44"/>
          <p:cNvSpPr>
            <a:spLocks/>
          </p:cNvSpPr>
          <p:nvPr/>
        </p:nvSpPr>
        <p:spPr bwMode="auto">
          <a:xfrm rot="4200000">
            <a:off x="6069013" y="4889500"/>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sp>
        <p:nvSpPr>
          <p:cNvPr id="38954" name="Rectangle 45"/>
          <p:cNvSpPr>
            <a:spLocks/>
          </p:cNvSpPr>
          <p:nvPr/>
        </p:nvSpPr>
        <p:spPr bwMode="auto">
          <a:xfrm rot="-3480000">
            <a:off x="2932113" y="4452938"/>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is-a</a:t>
            </a:r>
          </a:p>
        </p:txBody>
      </p:sp>
      <p:cxnSp>
        <p:nvCxnSpPr>
          <p:cNvPr id="38955" name="AutoShape 46"/>
          <p:cNvCxnSpPr>
            <a:cxnSpLocks noChangeShapeType="1"/>
            <a:stCxn id="38922" idx="0"/>
            <a:endCxn id="38917" idx="0"/>
          </p:cNvCxnSpPr>
          <p:nvPr/>
        </p:nvCxnSpPr>
        <p:spPr bwMode="auto">
          <a:xfrm rot="10800000">
            <a:off x="2133600" y="2400300"/>
            <a:ext cx="817563" cy="3279775"/>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8956" name="Rectangle 47"/>
          <p:cNvSpPr>
            <a:spLocks/>
          </p:cNvSpPr>
          <p:nvPr/>
        </p:nvSpPr>
        <p:spPr bwMode="auto">
          <a:xfrm>
            <a:off x="4128663" y="5372622"/>
            <a:ext cx="142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dirty="0">
                <a:solidFill>
                  <a:schemeClr val="tx1"/>
                </a:solidFill>
                <a:latin typeface="Apple Chancery" charset="0"/>
                <a:ea typeface="Apple Chancery" charset="0"/>
                <a:cs typeface="Apple Chancery" charset="0"/>
                <a:sym typeface="Apple Chancery" charset="0"/>
              </a:rPr>
              <a:t>barks-at</a:t>
            </a:r>
          </a:p>
        </p:txBody>
      </p:sp>
      <p:sp>
        <p:nvSpPr>
          <p:cNvPr id="38957" name="Rectangle 48"/>
          <p:cNvSpPr>
            <a:spLocks/>
          </p:cNvSpPr>
          <p:nvPr/>
        </p:nvSpPr>
        <p:spPr bwMode="auto">
          <a:xfrm rot="-3480000">
            <a:off x="6892925" y="4435475"/>
            <a:ext cx="193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takes-care-of</a:t>
            </a:r>
          </a:p>
        </p:txBody>
      </p:sp>
      <p:sp>
        <p:nvSpPr>
          <p:cNvPr id="38958" name="Rectangle 49"/>
          <p:cNvSpPr>
            <a:spLocks/>
          </p:cNvSpPr>
          <p:nvPr/>
        </p:nvSpPr>
        <p:spPr bwMode="auto">
          <a:xfrm rot="2700000">
            <a:off x="6599238" y="2647950"/>
            <a:ext cx="193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is-friend-of</a:t>
            </a:r>
          </a:p>
        </p:txBody>
      </p:sp>
      <p:sp>
        <p:nvSpPr>
          <p:cNvPr id="38959" name="Rectangle 50"/>
          <p:cNvSpPr>
            <a:spLocks/>
          </p:cNvSpPr>
          <p:nvPr/>
        </p:nvSpPr>
        <p:spPr bwMode="auto">
          <a:xfrm rot="239999">
            <a:off x="4487863" y="1520825"/>
            <a:ext cx="193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is-boss-of</a:t>
            </a:r>
          </a:p>
        </p:txBody>
      </p:sp>
      <p:sp>
        <p:nvSpPr>
          <p:cNvPr id="38960" name="Rectangle 51"/>
          <p:cNvSpPr>
            <a:spLocks/>
          </p:cNvSpPr>
          <p:nvPr/>
        </p:nvSpPr>
        <p:spPr bwMode="auto">
          <a:xfrm rot="-1019999">
            <a:off x="2397125" y="1638300"/>
            <a:ext cx="1460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is-boss-of</a:t>
            </a:r>
          </a:p>
        </p:txBody>
      </p:sp>
      <p:sp>
        <p:nvSpPr>
          <p:cNvPr id="38961" name="Rectangle 52"/>
          <p:cNvSpPr>
            <a:spLocks/>
          </p:cNvSpPr>
          <p:nvPr/>
        </p:nvSpPr>
        <p:spPr bwMode="auto">
          <a:xfrm rot="4380001">
            <a:off x="1752600" y="3505200"/>
            <a:ext cx="1778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fights-with</a:t>
            </a:r>
          </a:p>
        </p:txBody>
      </p:sp>
      <p:sp>
        <p:nvSpPr>
          <p:cNvPr id="38962" name="Rectangle 53"/>
          <p:cNvSpPr>
            <a:spLocks/>
          </p:cNvSpPr>
          <p:nvPr/>
        </p:nvSpPr>
        <p:spPr bwMode="auto">
          <a:xfrm rot="2639999">
            <a:off x="1401763" y="4953000"/>
            <a:ext cx="142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sells-to</a:t>
            </a:r>
          </a:p>
        </p:txBody>
      </p:sp>
      <p:sp>
        <p:nvSpPr>
          <p:cNvPr id="38963" name="Rectangle 54"/>
          <p:cNvSpPr>
            <a:spLocks/>
          </p:cNvSpPr>
          <p:nvPr/>
        </p:nvSpPr>
        <p:spPr bwMode="auto">
          <a:xfrm rot="-4380000">
            <a:off x="762000" y="2819400"/>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900"/>
              </a:spcBef>
            </a:pPr>
            <a:r>
              <a:rPr lang="en-US">
                <a:solidFill>
                  <a:schemeClr val="tx1"/>
                </a:solidFill>
                <a:latin typeface="Apple Chancery" charset="0"/>
                <a:ea typeface="Apple Chancery" charset="0"/>
                <a:cs typeface="Apple Chancery" charset="0"/>
                <a:sym typeface="Apple Chancery" charset="0"/>
              </a:rPr>
              <a:t>buys-from</a:t>
            </a:r>
          </a:p>
        </p:txBody>
      </p:sp>
      <p:sp>
        <p:nvSpPr>
          <p:cNvPr id="38964" name="Rectangle 55"/>
          <p:cNvSpPr>
            <a:spLocks/>
          </p:cNvSpPr>
          <p:nvPr/>
        </p:nvSpPr>
        <p:spPr bwMode="auto">
          <a:xfrm rot="-1319999">
            <a:off x="4992688" y="4583113"/>
            <a:ext cx="13335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lives-with</a:t>
            </a:r>
          </a:p>
        </p:txBody>
      </p:sp>
      <p:grpSp>
        <p:nvGrpSpPr>
          <p:cNvPr id="38965" name="Group 58"/>
          <p:cNvGrpSpPr>
            <a:grpSpLocks/>
          </p:cNvGrpSpPr>
          <p:nvPr/>
        </p:nvGrpSpPr>
        <p:grpSpPr bwMode="auto">
          <a:xfrm>
            <a:off x="3881438" y="4610100"/>
            <a:ext cx="1111250" cy="723900"/>
            <a:chOff x="0" y="0"/>
            <a:chExt cx="700" cy="456"/>
          </a:xfrm>
        </p:grpSpPr>
        <p:sp>
          <p:nvSpPr>
            <p:cNvPr id="38974" name="Oval 56"/>
            <p:cNvSpPr>
              <a:spLocks/>
            </p:cNvSpPr>
            <p:nvPr/>
          </p:nvSpPr>
          <p:spPr bwMode="auto">
            <a:xfrm>
              <a:off x="136" y="0"/>
              <a:ext cx="427" cy="456"/>
            </a:xfrm>
            <a:prstGeom prst="ellipse">
              <a:avLst/>
            </a:prstGeom>
            <a:solidFill>
              <a:srgbClr val="FFAF18"/>
            </a:solidFill>
            <a:ln w="9525">
              <a:solidFill>
                <a:schemeClr val="tx1"/>
              </a:solidFill>
              <a:round/>
              <a:headEnd/>
              <a:tailEnd/>
            </a:ln>
          </p:spPr>
          <p:txBody>
            <a:bodyPr lIns="0" tIns="0" rIns="0" bIns="0"/>
            <a:lstStyle/>
            <a:p>
              <a:endParaRPr lang="en-US"/>
            </a:p>
          </p:txBody>
        </p:sp>
        <p:sp>
          <p:nvSpPr>
            <p:cNvPr id="38975" name="Rectangle 57"/>
            <p:cNvSpPr>
              <a:spLocks/>
            </p:cNvSpPr>
            <p:nvPr/>
          </p:nvSpPr>
          <p:spPr bwMode="auto">
            <a:xfrm>
              <a:off x="0" y="88"/>
              <a:ext cx="70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78049" bIns="38100" anchor="ctr">
              <a:spAutoFit/>
            </a:bodyPr>
            <a:lstStyle/>
            <a:p>
              <a:pPr marL="1588" algn="ctr"/>
              <a:r>
                <a:rPr lang="en-US" b="1">
                  <a:solidFill>
                    <a:schemeClr val="tx1"/>
                  </a:solidFill>
                  <a:cs typeface="Times" charset="0"/>
                </a:rPr>
                <a:t>Human</a:t>
              </a:r>
            </a:p>
          </p:txBody>
        </p:sp>
      </p:grpSp>
      <p:cxnSp>
        <p:nvCxnSpPr>
          <p:cNvPr id="38966" name="AutoShape 59"/>
          <p:cNvCxnSpPr>
            <a:cxnSpLocks noChangeShapeType="1"/>
          </p:cNvCxnSpPr>
          <p:nvPr/>
        </p:nvCxnSpPr>
        <p:spPr bwMode="auto">
          <a:xfrm rot="10800000">
            <a:off x="4437063" y="3516313"/>
            <a:ext cx="0" cy="14557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8967" name="Rectangle 60"/>
          <p:cNvSpPr>
            <a:spLocks/>
          </p:cNvSpPr>
          <p:nvPr/>
        </p:nvSpPr>
        <p:spPr bwMode="auto">
          <a:xfrm rot="-5400000">
            <a:off x="4146550" y="3848100"/>
            <a:ext cx="9906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40639" bIns="0"/>
          <a:lstStyle/>
          <a:p>
            <a:pPr marL="39688">
              <a:spcBef>
                <a:spcPts val="1350"/>
              </a:spcBef>
            </a:pPr>
            <a:r>
              <a:rPr lang="en-US">
                <a:solidFill>
                  <a:schemeClr val="tx1"/>
                </a:solidFill>
                <a:latin typeface="Courier New" charset="0"/>
                <a:cs typeface="Courier New" charset="0"/>
                <a:sym typeface="Courier New" charset="0"/>
              </a:rPr>
              <a:t>AKO</a:t>
            </a:r>
          </a:p>
        </p:txBody>
      </p:sp>
      <p:pic>
        <p:nvPicPr>
          <p:cNvPr id="38968" name="Picture 6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4578350"/>
            <a:ext cx="16764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70" name="Rectangle 63"/>
          <p:cNvSpPr>
            <a:spLocks/>
          </p:cNvSpPr>
          <p:nvPr/>
        </p:nvSpPr>
        <p:spPr bwMode="auto">
          <a:xfrm>
            <a:off x="3429000" y="6629400"/>
            <a:ext cx="20510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40639" bIns="0">
            <a:spAutoFit/>
          </a:bodyPr>
          <a:lstStyle/>
          <a:p>
            <a:pPr marL="39688"/>
            <a:r>
              <a:rPr lang="en-US" sz="1400" u="sng">
                <a:solidFill>
                  <a:srgbClr val="C000C0"/>
                </a:solidFill>
                <a:latin typeface="Helvetica" charset="0"/>
                <a:cs typeface="Helvetica" charset="0"/>
                <a:sym typeface="Helvetica" charset="0"/>
                <a:hlinkClick r:id="rId3"/>
              </a:rPr>
              <a:t>[http://www.asterix.tm.fr]</a:t>
            </a:r>
            <a:endParaRPr lang="en-US" sz="1400" u="sng">
              <a:solidFill>
                <a:srgbClr val="C000C0"/>
              </a:solidFill>
              <a:latin typeface="Helvetica" charset="0"/>
              <a:cs typeface="Helvetica" charset="0"/>
              <a:sym typeface="Helvetica" charset="0"/>
            </a:endParaRPr>
          </a:p>
        </p:txBody>
      </p:sp>
      <p:pic>
        <p:nvPicPr>
          <p:cNvPr id="38971" name="Picture 6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5050" y="76200"/>
            <a:ext cx="17589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72" name="Picture 6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 y="0"/>
            <a:ext cx="12065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73" name="Picture 6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8" y="4594225"/>
            <a:ext cx="1433513"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6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1426" y="5708650"/>
            <a:ext cx="198755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231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8162925" cy="479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sr-Latn-RS" dirty="0" smtClean="0"/>
              <a:t>Semantička mreža o psima</a:t>
            </a:r>
            <a:endParaRPr lang="en-US" dirty="0"/>
          </a:p>
        </p:txBody>
      </p:sp>
    </p:spTree>
    <p:extLst>
      <p:ext uri="{BB962C8B-B14F-4D97-AF65-F5344CB8AC3E}">
        <p14:creationId xmlns:p14="http://schemas.microsoft.com/office/powerpoint/2010/main" val="30177901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515225" cy="4948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sr-Latn-RS" dirty="0" smtClean="0"/>
              <a:t>Semantička mreža o snegu i ledu</a:t>
            </a:r>
            <a:endParaRPr lang="en-US" dirty="0"/>
          </a:p>
        </p:txBody>
      </p:sp>
    </p:spTree>
    <p:extLst>
      <p:ext uri="{BB962C8B-B14F-4D97-AF65-F5344CB8AC3E}">
        <p14:creationId xmlns:p14="http://schemas.microsoft.com/office/powerpoint/2010/main" val="3601617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854" y="1561718"/>
            <a:ext cx="6943339" cy="4853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sr-Latn-RS" dirty="0" smtClean="0"/>
              <a:t>Primer semantičke mreže </a:t>
            </a:r>
            <a:r>
              <a:rPr lang="en-US" dirty="0" smtClean="0"/>
              <a:t>(</a:t>
            </a:r>
            <a:r>
              <a:rPr lang="sr-Latn-RS" dirty="0" smtClean="0"/>
              <a:t>1</a:t>
            </a:r>
            <a:r>
              <a:rPr lang="en-US" dirty="0" smtClean="0"/>
              <a:t>)</a:t>
            </a:r>
            <a:endParaRPr lang="en-US" dirty="0"/>
          </a:p>
        </p:txBody>
      </p:sp>
    </p:spTree>
    <p:extLst>
      <p:ext uri="{BB962C8B-B14F-4D97-AF65-F5344CB8AC3E}">
        <p14:creationId xmlns:p14="http://schemas.microsoft.com/office/powerpoint/2010/main" val="26605334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RS" dirty="0" smtClean="0"/>
              <a:t>Primer semantičke mreže </a:t>
            </a:r>
            <a:r>
              <a:rPr lang="en-US" dirty="0" smtClean="0"/>
              <a:t>(2</a:t>
            </a:r>
            <a:r>
              <a:rPr lang="en-US" dirty="0"/>
              <a:t>)</a:t>
            </a:r>
          </a:p>
        </p:txBody>
      </p:sp>
      <p:sp>
        <p:nvSpPr>
          <p:cNvPr id="4" name="Content Placeholder 3"/>
          <p:cNvSpPr>
            <a:spLocks noGrp="1"/>
          </p:cNvSpPr>
          <p:nvPr>
            <p:ph idx="1"/>
          </p:nvPr>
        </p:nvSpPr>
        <p:spPr/>
        <p:txBody>
          <a:bodyPr>
            <a:normAutofit fontScale="92500" lnSpcReduction="20000"/>
          </a:bodyPr>
          <a:lstStyle/>
          <a:p>
            <a:pPr marL="0" indent="0">
              <a:buNone/>
            </a:pPr>
            <a:r>
              <a:rPr lang="en-US" dirty="0"/>
              <a:t>⇒ </a:t>
            </a:r>
            <a:r>
              <a:rPr lang="sr-Latn-RS" dirty="0" smtClean="0"/>
              <a:t>ptica</a:t>
            </a:r>
            <a:r>
              <a:rPr lang="en-US" dirty="0" smtClean="0"/>
              <a:t> </a:t>
            </a:r>
            <a:r>
              <a:rPr lang="en-US" b="1" dirty="0"/>
              <a:t>is </a:t>
            </a:r>
            <a:r>
              <a:rPr lang="en-US" b="1" dirty="0" smtClean="0"/>
              <a:t>a</a:t>
            </a:r>
            <a:r>
              <a:rPr lang="en-US" dirty="0" smtClean="0"/>
              <a:t> </a:t>
            </a:r>
            <a:r>
              <a:rPr lang="sr-Latn-RS" dirty="0" smtClean="0"/>
              <a:t>životinja</a:t>
            </a:r>
            <a:endParaRPr lang="en-US" dirty="0"/>
          </a:p>
          <a:p>
            <a:pPr marL="0" indent="0">
              <a:buNone/>
            </a:pPr>
            <a:r>
              <a:rPr lang="en-US" dirty="0"/>
              <a:t>⇒ </a:t>
            </a:r>
            <a:r>
              <a:rPr lang="sr-Latn-RS" dirty="0" smtClean="0"/>
              <a:t>letenje</a:t>
            </a:r>
            <a:r>
              <a:rPr lang="en-US" dirty="0" smtClean="0"/>
              <a:t> </a:t>
            </a:r>
            <a:r>
              <a:rPr lang="en-US" b="1" dirty="0"/>
              <a:t>is a</a:t>
            </a:r>
            <a:r>
              <a:rPr lang="en-US" dirty="0"/>
              <a:t> </a:t>
            </a:r>
            <a:r>
              <a:rPr lang="sr-Latn-RS" dirty="0" smtClean="0"/>
              <a:t>način kretanja ptica</a:t>
            </a:r>
            <a:endParaRPr lang="en-US" dirty="0"/>
          </a:p>
          <a:p>
            <a:pPr marL="0" indent="0">
              <a:buNone/>
            </a:pPr>
            <a:r>
              <a:rPr lang="en-US" dirty="0"/>
              <a:t>⇒ </a:t>
            </a:r>
            <a:r>
              <a:rPr lang="en-US" dirty="0" err="1"/>
              <a:t>albatros</a:t>
            </a:r>
            <a:r>
              <a:rPr lang="en-US" dirty="0"/>
              <a:t> </a:t>
            </a:r>
            <a:r>
              <a:rPr lang="en-US" b="1" dirty="0"/>
              <a:t>is a</a:t>
            </a:r>
            <a:r>
              <a:rPr lang="en-US" dirty="0"/>
              <a:t> </a:t>
            </a:r>
            <a:r>
              <a:rPr lang="sr-Latn-RS" dirty="0" smtClean="0"/>
              <a:t>ptica</a:t>
            </a:r>
            <a:endParaRPr lang="en-US" dirty="0"/>
          </a:p>
          <a:p>
            <a:pPr marL="0" indent="0">
              <a:buNone/>
            </a:pPr>
            <a:r>
              <a:rPr lang="en-US" dirty="0"/>
              <a:t>⇒ Albert </a:t>
            </a:r>
            <a:r>
              <a:rPr lang="en-US" b="1" dirty="0"/>
              <a:t>is </a:t>
            </a:r>
            <a:r>
              <a:rPr lang="en-US" b="1" dirty="0" smtClean="0"/>
              <a:t>a</a:t>
            </a:r>
            <a:r>
              <a:rPr lang="en-US" dirty="0" smtClean="0"/>
              <a:t> </a:t>
            </a:r>
            <a:r>
              <a:rPr lang="en-US" dirty="0" err="1" smtClean="0"/>
              <a:t>albatros</a:t>
            </a:r>
            <a:endParaRPr lang="en-US" dirty="0"/>
          </a:p>
          <a:p>
            <a:pPr marL="0" indent="0">
              <a:buNone/>
            </a:pPr>
            <a:r>
              <a:rPr lang="en-US" dirty="0"/>
              <a:t>⇒ Ross </a:t>
            </a:r>
            <a:r>
              <a:rPr lang="en-US" b="1" dirty="0"/>
              <a:t>is </a:t>
            </a:r>
            <a:r>
              <a:rPr lang="en-US" b="1" dirty="0" smtClean="0"/>
              <a:t>a</a:t>
            </a:r>
            <a:r>
              <a:rPr lang="en-US" dirty="0" smtClean="0"/>
              <a:t> </a:t>
            </a:r>
            <a:r>
              <a:rPr lang="en-US" dirty="0" err="1" smtClean="0"/>
              <a:t>albatros</a:t>
            </a:r>
            <a:endParaRPr lang="en-US" dirty="0"/>
          </a:p>
          <a:p>
            <a:r>
              <a:rPr lang="en-US" dirty="0" smtClean="0"/>
              <a:t> </a:t>
            </a:r>
            <a:r>
              <a:rPr lang="en-US" i="1" dirty="0"/>
              <a:t>‘</a:t>
            </a:r>
            <a:r>
              <a:rPr lang="en-US" i="1" dirty="0" err="1"/>
              <a:t>is_a</a:t>
            </a:r>
            <a:r>
              <a:rPr lang="en-US" i="1" dirty="0"/>
              <a:t>’ </a:t>
            </a:r>
            <a:r>
              <a:rPr lang="sr-Latn-RS" dirty="0" smtClean="0"/>
              <a:t>se koristi da predstavi</a:t>
            </a:r>
            <a:r>
              <a:rPr lang="en-US" dirty="0" smtClean="0"/>
              <a:t>:</a:t>
            </a:r>
            <a:endParaRPr lang="en-US" dirty="0"/>
          </a:p>
          <a:p>
            <a:pPr lvl="1"/>
            <a:r>
              <a:rPr lang="sr-Latn-RS" dirty="0" smtClean="0"/>
              <a:t>Relaciju </a:t>
            </a:r>
            <a:r>
              <a:rPr lang="sr-Latn-RS" i="1" dirty="0" smtClean="0"/>
              <a:t>klase </a:t>
            </a:r>
            <a:r>
              <a:rPr lang="sr-Latn-RS" dirty="0" smtClean="0"/>
              <a:t>objekata</a:t>
            </a:r>
            <a:r>
              <a:rPr lang="en-US" dirty="0" smtClean="0"/>
              <a:t> </a:t>
            </a:r>
            <a:r>
              <a:rPr lang="sr-Latn-RS" dirty="0" smtClean="0"/>
              <a:t>i</a:t>
            </a:r>
            <a:r>
              <a:rPr lang="en-US" dirty="0" smtClean="0"/>
              <a:t> </a:t>
            </a:r>
            <a:r>
              <a:rPr lang="en-US" i="1" dirty="0" smtClean="0"/>
              <a:t>super</a:t>
            </a:r>
            <a:r>
              <a:rPr lang="sr-Latn-RS" i="1" dirty="0" smtClean="0"/>
              <a:t>klase</a:t>
            </a:r>
            <a:r>
              <a:rPr lang="en-US" dirty="0" smtClean="0"/>
              <a:t> </a:t>
            </a:r>
            <a:r>
              <a:rPr lang="sr-Latn-RS" dirty="0" smtClean="0"/>
              <a:t>klase</a:t>
            </a:r>
            <a:r>
              <a:rPr lang="en-US" dirty="0" smtClean="0"/>
              <a:t> </a:t>
            </a:r>
            <a:r>
              <a:rPr lang="en-US" dirty="0"/>
              <a:t>(animal </a:t>
            </a:r>
            <a:r>
              <a:rPr lang="sr-Latn-RS" dirty="0" smtClean="0"/>
              <a:t>je</a:t>
            </a:r>
            <a:r>
              <a:rPr lang="en-US" dirty="0" smtClean="0"/>
              <a:t> super</a:t>
            </a:r>
            <a:r>
              <a:rPr lang="sr-Latn-RS" dirty="0" smtClean="0"/>
              <a:t>k</a:t>
            </a:r>
            <a:r>
              <a:rPr lang="en-US" dirty="0" err="1" smtClean="0"/>
              <a:t>las</a:t>
            </a:r>
            <a:r>
              <a:rPr lang="sr-Latn-RS" dirty="0" smtClean="0"/>
              <a:t>a</a:t>
            </a:r>
            <a:r>
              <a:rPr lang="en-US" dirty="0" smtClean="0"/>
              <a:t> </a:t>
            </a:r>
            <a:r>
              <a:rPr lang="sr-Latn-RS" dirty="0" smtClean="0"/>
              <a:t>od</a:t>
            </a:r>
            <a:r>
              <a:rPr lang="en-US" dirty="0" smtClean="0"/>
              <a:t> </a:t>
            </a:r>
            <a:r>
              <a:rPr lang="en-US" dirty="0"/>
              <a:t>bird);</a:t>
            </a:r>
          </a:p>
          <a:p>
            <a:pPr lvl="1"/>
            <a:r>
              <a:rPr lang="sr-Latn-RS" dirty="0" smtClean="0"/>
              <a:t>Relaciju </a:t>
            </a:r>
            <a:r>
              <a:rPr lang="en-US" i="1" dirty="0" smtClean="0"/>
              <a:t>instance </a:t>
            </a:r>
            <a:r>
              <a:rPr lang="sr-Latn-RS" dirty="0" smtClean="0"/>
              <a:t>klase</a:t>
            </a:r>
            <a:r>
              <a:rPr lang="en-US" dirty="0" smtClean="0"/>
              <a:t> </a:t>
            </a:r>
            <a:r>
              <a:rPr lang="sr-Latn-RS" dirty="0" smtClean="0"/>
              <a:t>i</a:t>
            </a:r>
            <a:r>
              <a:rPr lang="en-US" dirty="0" smtClean="0"/>
              <a:t> </a:t>
            </a:r>
            <a:r>
              <a:rPr lang="sr-Latn-RS" i="1" dirty="0" smtClean="0"/>
              <a:t>klase</a:t>
            </a:r>
            <a:r>
              <a:rPr lang="en-US" i="1" dirty="0" smtClean="0"/>
              <a:t> </a:t>
            </a:r>
            <a:r>
              <a:rPr lang="en-US" dirty="0"/>
              <a:t>(Ross </a:t>
            </a:r>
            <a:r>
              <a:rPr lang="sr-Latn-RS" dirty="0" smtClean="0"/>
              <a:t>je instanca klase</a:t>
            </a:r>
            <a:r>
              <a:rPr lang="en-US" dirty="0" smtClean="0"/>
              <a:t> </a:t>
            </a:r>
            <a:r>
              <a:rPr lang="en-US" dirty="0" err="1" smtClean="0"/>
              <a:t>albatros</a:t>
            </a:r>
            <a:r>
              <a:rPr lang="en-US" dirty="0" smtClean="0"/>
              <a:t>).</a:t>
            </a:r>
            <a:endParaRPr lang="en-US" dirty="0"/>
          </a:p>
        </p:txBody>
      </p:sp>
    </p:spTree>
    <p:extLst>
      <p:ext uri="{BB962C8B-B14F-4D97-AF65-F5344CB8AC3E}">
        <p14:creationId xmlns:p14="http://schemas.microsoft.com/office/powerpoint/2010/main" val="33135985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sr-Latn-RS" b="1" dirty="0" smtClean="0"/>
              <a:t>Konceptni grafovi</a:t>
            </a:r>
            <a:endParaRPr lang="en-US" dirty="0"/>
          </a:p>
        </p:txBody>
      </p:sp>
      <p:sp>
        <p:nvSpPr>
          <p:cNvPr id="3" name="Content Placeholder 2"/>
          <p:cNvSpPr>
            <a:spLocks noGrp="1"/>
          </p:cNvSpPr>
          <p:nvPr>
            <p:ph idx="1"/>
          </p:nvPr>
        </p:nvSpPr>
        <p:spPr>
          <a:xfrm>
            <a:off x="381000" y="1143001"/>
            <a:ext cx="8229600" cy="3276599"/>
          </a:xfrm>
        </p:spPr>
        <p:txBody>
          <a:bodyPr>
            <a:normAutofit/>
          </a:bodyPr>
          <a:lstStyle/>
          <a:p>
            <a:r>
              <a:rPr lang="sr-Latn-RS" sz="2800" i="1" dirty="0" smtClean="0"/>
              <a:t>Konceptni grafovi</a:t>
            </a:r>
            <a:r>
              <a:rPr lang="en-US" sz="2800" i="1" dirty="0" smtClean="0"/>
              <a:t> </a:t>
            </a:r>
            <a:r>
              <a:rPr lang="sr-Latn-RS" sz="2800" dirty="0"/>
              <a:t> </a:t>
            </a:r>
            <a:r>
              <a:rPr lang="sr-Latn-RS" sz="2800" dirty="0" smtClean="0"/>
              <a:t>su </a:t>
            </a:r>
            <a:r>
              <a:rPr lang="sr-Latn-RS" sz="2800" b="1" dirty="0" smtClean="0"/>
              <a:t>semantičke mreže </a:t>
            </a:r>
            <a:r>
              <a:rPr lang="sr-Latn-RS" sz="2800" dirty="0" smtClean="0"/>
              <a:t>za predstavljanje (jednostavnih) rečenica prirodnog jezika</a:t>
            </a:r>
            <a:endParaRPr lang="en-US" sz="2800" dirty="0"/>
          </a:p>
          <a:p>
            <a:r>
              <a:rPr lang="sr-Latn-RS" sz="2800" dirty="0" smtClean="0"/>
              <a:t>Dva tipa čvorova</a:t>
            </a:r>
            <a:r>
              <a:rPr lang="en-US" sz="2800" dirty="0" smtClean="0"/>
              <a:t>:</a:t>
            </a:r>
            <a:endParaRPr lang="en-US" sz="2800" dirty="0"/>
          </a:p>
          <a:p>
            <a:pPr lvl="1"/>
            <a:r>
              <a:rPr lang="sr-Latn-RS" sz="2400" i="1" dirty="0" smtClean="0"/>
              <a:t>Konceptni čvorovi</a:t>
            </a:r>
            <a:r>
              <a:rPr lang="en-US" sz="2400" i="1" dirty="0" smtClean="0"/>
              <a:t>: </a:t>
            </a:r>
            <a:r>
              <a:rPr lang="sr-Latn-RS" sz="2400" dirty="0" smtClean="0"/>
              <a:t>postoje dva tipa koncepata</a:t>
            </a:r>
            <a:r>
              <a:rPr lang="en-US" sz="2400" dirty="0" smtClean="0"/>
              <a:t>, individual</a:t>
            </a:r>
            <a:r>
              <a:rPr lang="sr-Latn-RS" sz="2400" dirty="0" smtClean="0"/>
              <a:t>ni</a:t>
            </a:r>
            <a:r>
              <a:rPr lang="en-US" sz="2400" dirty="0" smtClean="0"/>
              <a:t> </a:t>
            </a:r>
            <a:r>
              <a:rPr lang="sr-Latn-RS" sz="2400" dirty="0" smtClean="0"/>
              <a:t>koncepti i </a:t>
            </a:r>
            <a:r>
              <a:rPr lang="en-US" sz="2400" dirty="0" err="1" smtClean="0"/>
              <a:t>generi</a:t>
            </a:r>
            <a:r>
              <a:rPr lang="sr-Latn-RS" sz="2400" dirty="0" smtClean="0"/>
              <a:t>čki koncepti</a:t>
            </a:r>
            <a:endParaRPr lang="en-US" sz="2400" dirty="0"/>
          </a:p>
          <a:p>
            <a:pPr lvl="1"/>
            <a:r>
              <a:rPr lang="sr-Latn-RS" sz="2400" i="1" dirty="0" smtClean="0"/>
              <a:t>Relacioni čvorovi</a:t>
            </a:r>
            <a:r>
              <a:rPr lang="en-US" sz="2400" i="1" dirty="0" smtClean="0"/>
              <a:t>: </a:t>
            </a:r>
            <a:r>
              <a:rPr lang="sr-Latn-RS" sz="2400" b="1" dirty="0" smtClean="0"/>
              <a:t>binarne</a:t>
            </a:r>
            <a:r>
              <a:rPr lang="sr-Latn-RS" sz="2400" dirty="0" smtClean="0"/>
              <a:t> relacije među konceptima</a:t>
            </a:r>
            <a:endParaRPr lang="en-US" sz="2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658058"/>
            <a:ext cx="5410200" cy="2030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40733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RS" dirty="0" smtClean="0"/>
              <a:t>Kauzalne relacije</a:t>
            </a:r>
            <a:endParaRPr lang="en-US" dirty="0"/>
          </a:p>
        </p:txBody>
      </p:sp>
      <p:sp>
        <p:nvSpPr>
          <p:cNvPr id="4" name="Content Placeholder 3"/>
          <p:cNvSpPr>
            <a:spLocks noGrp="1"/>
          </p:cNvSpPr>
          <p:nvPr>
            <p:ph idx="1"/>
          </p:nvPr>
        </p:nvSpPr>
        <p:spPr/>
        <p:txBody>
          <a:bodyPr>
            <a:normAutofit/>
          </a:bodyPr>
          <a:lstStyle/>
          <a:p>
            <a:r>
              <a:rPr lang="sr-Latn-RS" dirty="0" smtClean="0"/>
              <a:t>Kauzalna relacija </a:t>
            </a:r>
            <a:r>
              <a:rPr lang="en-US" dirty="0" smtClean="0"/>
              <a:t>“</a:t>
            </a:r>
            <a:r>
              <a:rPr lang="sr-Latn-RS" dirty="0" smtClean="0"/>
              <a:t>jealous</a:t>
            </a:r>
            <a:r>
              <a:rPr lang="en-US" dirty="0" smtClean="0"/>
              <a:t>”</a:t>
            </a:r>
            <a:r>
              <a:rPr lang="sr-Latn-RS" i="1" dirty="0" smtClean="0"/>
              <a:t> </a:t>
            </a:r>
            <a:r>
              <a:rPr lang="sr-Latn-RS" dirty="0" smtClean="0"/>
              <a:t> kao primer</a:t>
            </a:r>
            <a:endParaRPr lang="en-US" dirty="0"/>
          </a:p>
          <a:p>
            <a:pPr lvl="1"/>
            <a:r>
              <a:rPr lang="en-US" i="1" dirty="0" smtClean="0"/>
              <a:t>Bob </a:t>
            </a:r>
            <a:r>
              <a:rPr lang="en-US" dirty="0"/>
              <a:t>likes </a:t>
            </a:r>
            <a:r>
              <a:rPr lang="en-US" i="1" dirty="0"/>
              <a:t>Mary</a:t>
            </a:r>
          </a:p>
          <a:p>
            <a:pPr lvl="1"/>
            <a:r>
              <a:rPr lang="en-US" i="1" dirty="0" smtClean="0"/>
              <a:t>Bill </a:t>
            </a:r>
            <a:r>
              <a:rPr lang="en-US" dirty="0"/>
              <a:t>likes </a:t>
            </a:r>
            <a:r>
              <a:rPr lang="en-US" i="1" dirty="0"/>
              <a:t>Mary</a:t>
            </a:r>
          </a:p>
          <a:p>
            <a:pPr lvl="1"/>
            <a:r>
              <a:rPr lang="en-US" i="1" dirty="0" smtClean="0"/>
              <a:t>Mary </a:t>
            </a:r>
            <a:r>
              <a:rPr lang="en-US" dirty="0"/>
              <a:t>likes </a:t>
            </a:r>
            <a:r>
              <a:rPr lang="en-US" i="1" dirty="0"/>
              <a:t>Bob</a:t>
            </a:r>
          </a:p>
          <a:p>
            <a:pPr lvl="1"/>
            <a:r>
              <a:rPr lang="en-US" dirty="0" smtClean="0"/>
              <a:t>(</a:t>
            </a:r>
            <a:r>
              <a:rPr lang="en-US" b="1" dirty="0"/>
              <a:t>causes </a:t>
            </a:r>
            <a:r>
              <a:rPr lang="en-US" dirty="0"/>
              <a:t>(</a:t>
            </a:r>
            <a:r>
              <a:rPr lang="en-US" i="1" dirty="0"/>
              <a:t>Mary </a:t>
            </a:r>
            <a:r>
              <a:rPr lang="en-US" dirty="0"/>
              <a:t>likes </a:t>
            </a:r>
            <a:r>
              <a:rPr lang="en-US" i="1" dirty="0"/>
              <a:t>Bob</a:t>
            </a:r>
            <a:r>
              <a:rPr lang="en-US" dirty="0"/>
              <a:t>) (</a:t>
            </a:r>
            <a:r>
              <a:rPr lang="en-US" i="1" dirty="0"/>
              <a:t>Bill </a:t>
            </a:r>
            <a:r>
              <a:rPr lang="en-US" dirty="0"/>
              <a:t>to be </a:t>
            </a:r>
            <a:r>
              <a:rPr lang="en-US" dirty="0" smtClean="0"/>
              <a:t>jealous of </a:t>
            </a:r>
            <a:r>
              <a:rPr lang="en-US" i="1" dirty="0"/>
              <a:t>Bob</a:t>
            </a:r>
            <a:r>
              <a:rPr lang="en-US" dirty="0"/>
              <a:t>))</a:t>
            </a:r>
          </a:p>
          <a:p>
            <a:pPr lvl="1"/>
            <a:r>
              <a:rPr lang="en-US" dirty="0" smtClean="0"/>
              <a:t>(</a:t>
            </a:r>
            <a:r>
              <a:rPr lang="en-US" b="1" dirty="0"/>
              <a:t>causes </a:t>
            </a:r>
            <a:r>
              <a:rPr lang="en-US" dirty="0"/>
              <a:t>(</a:t>
            </a:r>
            <a:r>
              <a:rPr lang="en-US" i="1" dirty="0"/>
              <a:t>Bill </a:t>
            </a:r>
            <a:r>
              <a:rPr lang="en-US" dirty="0"/>
              <a:t>likes </a:t>
            </a:r>
            <a:r>
              <a:rPr lang="en-US" i="1" dirty="0"/>
              <a:t>Mary</a:t>
            </a:r>
            <a:r>
              <a:rPr lang="en-US" dirty="0"/>
              <a:t>) (</a:t>
            </a:r>
            <a:r>
              <a:rPr lang="en-US" i="1" dirty="0"/>
              <a:t>Bill </a:t>
            </a:r>
            <a:r>
              <a:rPr lang="en-US" dirty="0"/>
              <a:t>to be </a:t>
            </a:r>
            <a:r>
              <a:rPr lang="en-US" dirty="0" smtClean="0"/>
              <a:t>jealous of </a:t>
            </a:r>
            <a:r>
              <a:rPr lang="en-US" i="1" dirty="0"/>
              <a:t>Bob</a:t>
            </a:r>
            <a:r>
              <a:rPr lang="en-US" dirty="0"/>
              <a:t>))</a:t>
            </a:r>
          </a:p>
        </p:txBody>
      </p:sp>
      <p:sp>
        <p:nvSpPr>
          <p:cNvPr id="5" name="TextBox 4"/>
          <p:cNvSpPr txBox="1"/>
          <p:nvPr/>
        </p:nvSpPr>
        <p:spPr>
          <a:xfrm>
            <a:off x="4419600" y="2438400"/>
            <a:ext cx="3124200" cy="1015663"/>
          </a:xfrm>
          <a:prstGeom prst="rect">
            <a:avLst/>
          </a:prstGeom>
          <a:solidFill>
            <a:schemeClr val="bg1">
              <a:lumMod val="85000"/>
            </a:schemeClr>
          </a:solidFill>
          <a:ln w="15875">
            <a:solidFill>
              <a:schemeClr val="tx1"/>
            </a:solidFill>
            <a:prstDash val="solid"/>
          </a:ln>
        </p:spPr>
        <p:txBody>
          <a:bodyPr wrap="square" rtlCol="0">
            <a:spAutoFit/>
          </a:bodyPr>
          <a:lstStyle/>
          <a:p>
            <a:r>
              <a:rPr lang="en-US" sz="2000" i="1" dirty="0" smtClean="0"/>
              <a:t>Italic </a:t>
            </a:r>
            <a:r>
              <a:rPr lang="en-US" sz="2000" dirty="0" smtClean="0"/>
              <a:t>= </a:t>
            </a:r>
            <a:r>
              <a:rPr lang="en-US" sz="2000" dirty="0" err="1" smtClean="0"/>
              <a:t>Entiteti</a:t>
            </a:r>
            <a:endParaRPr lang="en-US" sz="2000" dirty="0" smtClean="0"/>
          </a:p>
          <a:p>
            <a:r>
              <a:rPr lang="sr-Latn-RS" sz="2000" u="sng" dirty="0" smtClean="0"/>
              <a:t>Podvučeno</a:t>
            </a:r>
            <a:r>
              <a:rPr lang="sr-Latn-RS" sz="2000" dirty="0" smtClean="0"/>
              <a:t> = Akcije</a:t>
            </a:r>
          </a:p>
          <a:p>
            <a:r>
              <a:rPr lang="sr-Latn-RS" sz="2000" b="1" dirty="0" smtClean="0"/>
              <a:t>Bold </a:t>
            </a:r>
            <a:r>
              <a:rPr lang="sr-Latn-RS" sz="2000" dirty="0" smtClean="0"/>
              <a:t>= Relacije</a:t>
            </a:r>
            <a:endParaRPr lang="en-US" sz="2000" b="1" dirty="0"/>
          </a:p>
        </p:txBody>
      </p:sp>
    </p:spTree>
    <p:extLst>
      <p:ext uri="{BB962C8B-B14F-4D97-AF65-F5344CB8AC3E}">
        <p14:creationId xmlns:p14="http://schemas.microsoft.com/office/powerpoint/2010/main" val="37624220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629400" cy="481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err="1" smtClean="0"/>
              <a:t>Kau</a:t>
            </a:r>
            <a:r>
              <a:rPr lang="sr-Latn-RS" dirty="0" smtClean="0"/>
              <a:t>zalna s</a:t>
            </a:r>
            <a:r>
              <a:rPr lang="en-US" dirty="0" err="1" smtClean="0"/>
              <a:t>emanti</a:t>
            </a:r>
            <a:r>
              <a:rPr lang="sr-Latn-RS" dirty="0" smtClean="0"/>
              <a:t>č</a:t>
            </a:r>
            <a:r>
              <a:rPr lang="en-US" dirty="0" err="1" smtClean="0"/>
              <a:t>ka</a:t>
            </a:r>
            <a:r>
              <a:rPr lang="en-US" dirty="0" smtClean="0"/>
              <a:t> </a:t>
            </a:r>
            <a:r>
              <a:rPr lang="en-US" dirty="0" err="1" smtClean="0"/>
              <a:t>mre</a:t>
            </a:r>
            <a:r>
              <a:rPr lang="sr-Latn-RS" dirty="0"/>
              <a:t>ž</a:t>
            </a:r>
            <a:r>
              <a:rPr lang="en-US" dirty="0" smtClean="0"/>
              <a:t>a</a:t>
            </a:r>
            <a:endParaRPr lang="en-US" dirty="0"/>
          </a:p>
        </p:txBody>
      </p:sp>
    </p:spTree>
    <p:extLst>
      <p:ext uri="{BB962C8B-B14F-4D97-AF65-F5344CB8AC3E}">
        <p14:creationId xmlns:p14="http://schemas.microsoft.com/office/powerpoint/2010/main" val="35923943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RS" dirty="0" smtClean="0"/>
              <a:t>Relacije</a:t>
            </a:r>
            <a:endParaRPr lang="en-US" dirty="0"/>
          </a:p>
        </p:txBody>
      </p:sp>
      <p:sp>
        <p:nvSpPr>
          <p:cNvPr id="4" name="Content Placeholder 3"/>
          <p:cNvSpPr>
            <a:spLocks noGrp="1"/>
          </p:cNvSpPr>
          <p:nvPr>
            <p:ph idx="1"/>
          </p:nvPr>
        </p:nvSpPr>
        <p:spPr/>
        <p:txBody>
          <a:bodyPr>
            <a:normAutofit lnSpcReduction="10000"/>
          </a:bodyPr>
          <a:lstStyle/>
          <a:p>
            <a:r>
              <a:rPr lang="sr-Latn-RS" dirty="0" smtClean="0"/>
              <a:t>Bez relacija, znanje je </a:t>
            </a:r>
            <a:r>
              <a:rPr lang="en-US" dirty="0" smtClean="0">
                <a:effectLst>
                  <a:outerShdw blurRad="38100" dist="38100" dir="2700000" algn="tl">
                    <a:srgbClr val="000000">
                      <a:alpha val="43137"/>
                    </a:srgbClr>
                  </a:outerShdw>
                </a:effectLst>
              </a:rPr>
              <a:t>ne</a:t>
            </a:r>
            <a:r>
              <a:rPr lang="sr-Latn-RS" dirty="0" smtClean="0">
                <a:effectLst>
                  <a:outerShdw blurRad="38100" dist="38100" dir="2700000" algn="tl">
                    <a:srgbClr val="000000">
                      <a:alpha val="43137"/>
                    </a:srgbClr>
                  </a:outerShdw>
                </a:effectLst>
              </a:rPr>
              <a:t>uređena kolekcija činjenica</a:t>
            </a:r>
            <a:endParaRPr lang="en-US" dirty="0">
              <a:effectLst>
                <a:outerShdw blurRad="38100" dist="38100" dir="2700000" algn="tl">
                  <a:srgbClr val="000000">
                    <a:alpha val="43137"/>
                  </a:srgbClr>
                </a:outerShdw>
              </a:effectLst>
            </a:endParaRPr>
          </a:p>
          <a:p>
            <a:pPr lvl="1"/>
            <a:r>
              <a:rPr lang="sr-Latn-RS" dirty="0" smtClean="0"/>
              <a:t>Rasuđivanje o tim činjenicama nije od velikog interesa</a:t>
            </a:r>
            <a:endParaRPr lang="en-US" dirty="0"/>
          </a:p>
          <a:p>
            <a:pPr lvl="2"/>
            <a:r>
              <a:rPr lang="sr-Latn-RS" b="1" dirty="0" smtClean="0"/>
              <a:t>Moguće je induktivno </a:t>
            </a:r>
            <a:r>
              <a:rPr lang="sr-Latn-RS" b="1" dirty="0"/>
              <a:t>rasuđivanje</a:t>
            </a:r>
            <a:r>
              <a:rPr lang="sr-Latn-RS" dirty="0"/>
              <a:t> (od konkretnog ka opštem) </a:t>
            </a:r>
            <a:endParaRPr lang="en-US" dirty="0"/>
          </a:p>
          <a:p>
            <a:r>
              <a:rPr lang="sr-Latn-RS" dirty="0" smtClean="0"/>
              <a:t>Relacije izražavaju</a:t>
            </a:r>
            <a:r>
              <a:rPr lang="en-US" dirty="0" smtClean="0"/>
              <a:t> </a:t>
            </a:r>
            <a:r>
              <a:rPr lang="en-US" dirty="0" err="1" smtClean="0">
                <a:effectLst>
                  <a:outerShdw blurRad="38100" dist="38100" dir="2700000" algn="tl">
                    <a:srgbClr val="000000">
                      <a:alpha val="43137"/>
                    </a:srgbClr>
                  </a:outerShdw>
                </a:effectLst>
              </a:rPr>
              <a:t>stru</a:t>
            </a:r>
            <a:r>
              <a:rPr lang="sr-Latn-RS" dirty="0" smtClean="0">
                <a:effectLst>
                  <a:outerShdw blurRad="38100" dist="38100" dir="2700000" algn="tl">
                    <a:srgbClr val="000000">
                      <a:alpha val="43137"/>
                    </a:srgbClr>
                  </a:outerShdw>
                </a:effectLst>
              </a:rPr>
              <a:t>k</a:t>
            </a:r>
            <a:r>
              <a:rPr lang="en-US" dirty="0" err="1" smtClean="0">
                <a:effectLst>
                  <a:outerShdw blurRad="38100" dist="38100" dir="2700000" algn="tl">
                    <a:srgbClr val="000000">
                      <a:alpha val="43137"/>
                    </a:srgbClr>
                  </a:outerShdw>
                </a:effectLst>
              </a:rPr>
              <a:t>tur</a:t>
            </a:r>
            <a:r>
              <a:rPr lang="sr-Latn-RS" dirty="0" smtClean="0">
                <a:effectLst>
                  <a:outerShdw blurRad="38100" dist="38100" dir="2700000" algn="tl">
                    <a:srgbClr val="000000">
                      <a:alpha val="43137"/>
                    </a:srgbClr>
                  </a:outerShdw>
                </a:effectLst>
              </a:rPr>
              <a:t>u</a:t>
            </a:r>
            <a:r>
              <a:rPr lang="en-US" dirty="0" smtClean="0"/>
              <a:t> </a:t>
            </a:r>
            <a:r>
              <a:rPr lang="sr-Latn-RS" dirty="0" smtClean="0"/>
              <a:t>kolekcije činjenica</a:t>
            </a:r>
            <a:endParaRPr lang="en-US" dirty="0"/>
          </a:p>
          <a:p>
            <a:pPr lvl="1"/>
            <a:r>
              <a:rPr lang="sr-Latn-RS" dirty="0" smtClean="0"/>
              <a:t>To omogućuje generisanje novog smislenog znanja</a:t>
            </a:r>
            <a:endParaRPr lang="en-US" dirty="0"/>
          </a:p>
          <a:p>
            <a:pPr lvl="2"/>
            <a:r>
              <a:rPr lang="sr-Latn-RS" dirty="0" smtClean="0"/>
              <a:t>Generisanje novih činjenica</a:t>
            </a:r>
            <a:endParaRPr lang="en-US" dirty="0"/>
          </a:p>
          <a:p>
            <a:pPr lvl="2"/>
            <a:r>
              <a:rPr lang="sr-Latn-RS" dirty="0" smtClean="0"/>
              <a:t>Generisanje novih relacija</a:t>
            </a:r>
            <a:endParaRPr lang="en-US" dirty="0"/>
          </a:p>
        </p:txBody>
      </p:sp>
    </p:spTree>
    <p:extLst>
      <p:ext uri="{BB962C8B-B14F-4D97-AF65-F5344CB8AC3E}">
        <p14:creationId xmlns:p14="http://schemas.microsoft.com/office/powerpoint/2010/main" val="14011527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p:cNvSpPr>
          <p:nvPr/>
        </p:nvSpPr>
        <p:spPr bwMode="auto">
          <a:xfrm>
            <a:off x="6021388" y="6553200"/>
            <a:ext cx="29845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39686" bIns="0"/>
          <a:lstStyle/>
          <a:p>
            <a:pPr marL="38100" algn="r"/>
            <a:r>
              <a:rPr lang="en-US" sz="1400" b="1">
                <a:solidFill>
                  <a:schemeClr val="tx1"/>
                </a:solidFill>
                <a:latin typeface="Arial" charset="0"/>
                <a:cs typeface="Arial" charset="0"/>
                <a:sym typeface="Arial" charset="0"/>
              </a:rPr>
              <a:t>Knowledge Representation  </a:t>
            </a:r>
          </a:p>
        </p:txBody>
      </p:sp>
      <p:sp>
        <p:nvSpPr>
          <p:cNvPr id="2" name="Rectangle 3"/>
          <p:cNvSpPr>
            <a:spLocks noGrp="1" noChangeArrowheads="1"/>
          </p:cNvSpPr>
          <p:nvPr>
            <p:ph type="title"/>
          </p:nvPr>
        </p:nvSpPr>
        <p:spPr/>
        <p:txBody>
          <a:bodyPr rIns="130174"/>
          <a:lstStyle/>
          <a:p>
            <a:pPr indent="0" eaLnBrk="1" hangingPunct="1">
              <a:defRPr/>
            </a:pPr>
            <a:r>
              <a:rPr lang="sr-Latn-RS" dirty="0" smtClean="0"/>
              <a:t>Tipovi relacija</a:t>
            </a:r>
            <a:endParaRPr lang="en-US" dirty="0" smtClean="0"/>
          </a:p>
        </p:txBody>
      </p:sp>
      <p:sp>
        <p:nvSpPr>
          <p:cNvPr id="41989" name="Rectangle 4"/>
          <p:cNvSpPr>
            <a:spLocks noGrp="1" noChangeArrowheads="1"/>
          </p:cNvSpPr>
          <p:nvPr>
            <p:ph type="body" idx="1"/>
          </p:nvPr>
        </p:nvSpPr>
        <p:spPr/>
        <p:txBody>
          <a:bodyPr rIns="130174">
            <a:normAutofit fontScale="70000" lnSpcReduction="20000"/>
          </a:bodyPr>
          <a:lstStyle/>
          <a:p>
            <a:pPr eaLnBrk="1" hangingPunct="1">
              <a:lnSpc>
                <a:spcPct val="90000"/>
              </a:lnSpc>
            </a:pPr>
            <a:r>
              <a:rPr lang="sr-Latn-RS" dirty="0" smtClean="0"/>
              <a:t>Relacije se mogu (formalno gledano) proizvoljno definisati</a:t>
            </a:r>
            <a:endParaRPr lang="en-US" dirty="0" smtClean="0"/>
          </a:p>
          <a:p>
            <a:pPr marL="723900" lvl="1" eaLnBrk="1" hangingPunct="1">
              <a:lnSpc>
                <a:spcPct val="90000"/>
              </a:lnSpc>
            </a:pPr>
            <a:r>
              <a:rPr lang="sr-Latn-RS" dirty="0" smtClean="0"/>
              <a:t>Omogućena je velika fleksibilnost ALI....</a:t>
            </a:r>
            <a:endParaRPr lang="en-US" dirty="0" smtClean="0"/>
          </a:p>
          <a:p>
            <a:pPr marL="723900" lvl="1" eaLnBrk="1" hangingPunct="1">
              <a:lnSpc>
                <a:spcPct val="90000"/>
              </a:lnSpc>
            </a:pPr>
            <a:r>
              <a:rPr lang="sr-Latn-RS" dirty="0" smtClean="0"/>
              <a:t>ALI za rezonovanje, </a:t>
            </a:r>
            <a:r>
              <a:rPr lang="sr-Latn-RS" dirty="0" smtClean="0">
                <a:effectLst>
                  <a:outerShdw blurRad="38100" dist="38100" dir="2700000" algn="tl">
                    <a:srgbClr val="000000">
                      <a:alpha val="43137"/>
                    </a:srgbClr>
                  </a:outerShdw>
                </a:effectLst>
              </a:rPr>
              <a:t>mehanizam rezonovanja mora da zna kako se relacije mogu iskoristiti za generisanje novog znanja</a:t>
            </a:r>
            <a:endParaRPr lang="en-US" dirty="0" smtClean="0">
              <a:effectLst>
                <a:outerShdw blurRad="38100" dist="38100" dir="2700000" algn="tl">
                  <a:srgbClr val="000000">
                    <a:alpha val="43137"/>
                  </a:srgbClr>
                </a:outerShdw>
              </a:effectLst>
            </a:endParaRPr>
          </a:p>
          <a:p>
            <a:pPr marL="1066800" lvl="2" eaLnBrk="1" hangingPunct="1">
              <a:lnSpc>
                <a:spcPct val="90000"/>
              </a:lnSpc>
            </a:pPr>
            <a:r>
              <a:rPr lang="sr-Latn-RS" dirty="0" smtClean="0"/>
              <a:t>Možda se metode zaključivanja moraju specificirati za svaku relaciju</a:t>
            </a:r>
          </a:p>
          <a:p>
            <a:pPr marL="1066800" lvl="2" eaLnBrk="1" hangingPunct="1">
              <a:lnSpc>
                <a:spcPct val="90000"/>
              </a:lnSpc>
            </a:pPr>
            <a:r>
              <a:rPr lang="sr-Latn-RS" dirty="0" smtClean="0"/>
              <a:t>Osnovna ideja tehnologija za reprezentovanje znanja u </a:t>
            </a:r>
            <a:r>
              <a:rPr lang="sr-Latn-RS" b="1" dirty="0" smtClean="0"/>
              <a:t>Semantičkom Webu</a:t>
            </a:r>
            <a:r>
              <a:rPr lang="sr-Latn-RS" dirty="0" smtClean="0"/>
              <a:t> je da se definiše skup relacija sa predefinisanom semantikom (relacija za koje je hardkodovano kako će se rezonovati kada se koriste), a da se semantika iskaza izvodi iz ovih predefinisanih konstrukata. Time je omogućeno reprezentovanje implicitnog znanja.</a:t>
            </a:r>
            <a:endParaRPr lang="en-US" dirty="0" smtClean="0"/>
          </a:p>
          <a:p>
            <a:pPr eaLnBrk="1" hangingPunct="1">
              <a:lnSpc>
                <a:spcPct val="90000"/>
              </a:lnSpc>
            </a:pPr>
            <a:r>
              <a:rPr lang="sr-Latn-RS" dirty="0" smtClean="0"/>
              <a:t>Često korišćene relacije</a:t>
            </a:r>
            <a:endParaRPr lang="en-US" dirty="0" smtClean="0"/>
          </a:p>
          <a:p>
            <a:pPr marL="723900" lvl="1" eaLnBrk="1" hangingPunct="1">
              <a:lnSpc>
                <a:spcPct val="90000"/>
              </a:lnSpc>
            </a:pPr>
            <a:r>
              <a:rPr lang="en-US" dirty="0" smtClean="0"/>
              <a:t>IS-A </a:t>
            </a:r>
            <a:r>
              <a:rPr lang="sr-Latn-RS" dirty="0" smtClean="0"/>
              <a:t>(typeOf)</a:t>
            </a:r>
            <a:endParaRPr lang="en-US" dirty="0" smtClean="0"/>
          </a:p>
          <a:p>
            <a:pPr marL="1066800" lvl="2" eaLnBrk="1" hangingPunct="1">
              <a:lnSpc>
                <a:spcPct val="90000"/>
              </a:lnSpc>
            </a:pPr>
            <a:r>
              <a:rPr lang="sr-Latn-RS" dirty="0" smtClean="0"/>
              <a:t>Povezuje instancu sa klasom</a:t>
            </a:r>
            <a:endParaRPr lang="en-US" dirty="0" smtClean="0"/>
          </a:p>
          <a:p>
            <a:pPr marL="723900" lvl="1" eaLnBrk="1" hangingPunct="1">
              <a:lnSpc>
                <a:spcPct val="90000"/>
              </a:lnSpc>
            </a:pPr>
            <a:r>
              <a:rPr lang="en-US" dirty="0" smtClean="0"/>
              <a:t>AKO (</a:t>
            </a:r>
            <a:r>
              <a:rPr lang="en-US" dirty="0" smtClean="0"/>
              <a:t>a-kind-of</a:t>
            </a:r>
            <a:r>
              <a:rPr lang="sr-Latn-RS" dirty="0" smtClean="0"/>
              <a:t>, subClassOf</a:t>
            </a:r>
            <a:r>
              <a:rPr lang="en-US" dirty="0" smtClean="0"/>
              <a:t>)</a:t>
            </a:r>
            <a:endParaRPr lang="en-US" dirty="0" smtClean="0"/>
          </a:p>
          <a:p>
            <a:pPr marL="1066800" lvl="2" eaLnBrk="1" hangingPunct="1">
              <a:lnSpc>
                <a:spcPct val="90000"/>
              </a:lnSpc>
            </a:pPr>
            <a:r>
              <a:rPr lang="sr-Latn-RS" dirty="0" smtClean="0"/>
              <a:t>Povezuje klasu </a:t>
            </a:r>
            <a:r>
              <a:rPr lang="en-US" dirty="0" smtClean="0"/>
              <a:t>(</a:t>
            </a:r>
            <a:r>
              <a:rPr lang="sr-Latn-RS" dirty="0" smtClean="0"/>
              <a:t>podklasu</a:t>
            </a:r>
            <a:r>
              <a:rPr lang="en-US" dirty="0" smtClean="0"/>
              <a:t>) </a:t>
            </a:r>
            <a:r>
              <a:rPr lang="sr-Latn-RS" dirty="0" smtClean="0"/>
              <a:t>sa drugom klasom</a:t>
            </a:r>
            <a:r>
              <a:rPr lang="en-US" dirty="0" smtClean="0"/>
              <a:t>(super</a:t>
            </a:r>
            <a:r>
              <a:rPr lang="sr-Latn-RS" dirty="0" smtClean="0"/>
              <a:t>kla</a:t>
            </a:r>
            <a:r>
              <a:rPr lang="en-US" dirty="0" smtClean="0"/>
              <a:t>s</a:t>
            </a:r>
            <a:r>
              <a:rPr lang="sr-Latn-RS" dirty="0" smtClean="0"/>
              <a:t>a</a:t>
            </a:r>
            <a:r>
              <a:rPr lang="en-US" dirty="0" smtClean="0"/>
              <a:t>)</a:t>
            </a:r>
            <a:endParaRPr lang="sr-Latn-RS" dirty="0" smtClean="0"/>
          </a:p>
          <a:p>
            <a:pPr lvl="1"/>
            <a:r>
              <a:rPr lang="en-US" dirty="0"/>
              <a:t>HAS, </a:t>
            </a:r>
            <a:r>
              <a:rPr lang="en-US" dirty="0" smtClean="0"/>
              <a:t>has-a</a:t>
            </a:r>
            <a:endParaRPr lang="en-US" dirty="0"/>
          </a:p>
          <a:p>
            <a:pPr lvl="2"/>
            <a:r>
              <a:rPr lang="sr-Latn-RS" dirty="0"/>
              <a:t>Deo prema celini (inverzno od part-of)</a:t>
            </a:r>
            <a:endParaRPr lang="en-US" dirty="0"/>
          </a:p>
          <a:p>
            <a:pPr lvl="2"/>
            <a:r>
              <a:rPr lang="sr-Latn-RS" dirty="0"/>
              <a:t>Atribut objekta ili klase</a:t>
            </a:r>
            <a:endParaRPr lang="en-US" dirty="0"/>
          </a:p>
          <a:p>
            <a:pPr marL="1066800" lvl="2" eaLnBrk="1" hangingPunct="1">
              <a:lnSpc>
                <a:spcPct val="90000"/>
              </a:lnSpc>
            </a:pPr>
            <a:endParaRPr lang="en-US" dirty="0" smtClean="0"/>
          </a:p>
        </p:txBody>
      </p:sp>
    </p:spTree>
    <p:extLst>
      <p:ext uri="{BB962C8B-B14F-4D97-AF65-F5344CB8AC3E}">
        <p14:creationId xmlns:p14="http://schemas.microsoft.com/office/powerpoint/2010/main" val="3918939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79A23222-2CB0-47BE-A2AE-B26509A4AF06}" type="slidenum">
              <a:rPr lang="en-US" sz="900" smtClean="0">
                <a:solidFill>
                  <a:srgbClr val="003399"/>
                </a:solidFill>
                <a:latin typeface="Arial" charset="0"/>
                <a:cs typeface="Arial" charset="0"/>
                <a:sym typeface="Arial" charset="0"/>
              </a:rPr>
              <a:pPr eaLnBrk="1" hangingPunct="1"/>
              <a:t>7</a:t>
            </a:fld>
            <a:endParaRPr lang="en-US" sz="900" smtClean="0">
              <a:solidFill>
                <a:srgbClr val="003399"/>
              </a:solidFill>
              <a:latin typeface="Arial" charset="0"/>
              <a:cs typeface="Arial" charset="0"/>
              <a:sym typeface="Arial" charset="0"/>
            </a:endParaRPr>
          </a:p>
        </p:txBody>
      </p:sp>
      <p:sp>
        <p:nvSpPr>
          <p:cNvPr id="19461" name="Rectangle 5"/>
          <p:cNvSpPr>
            <a:spLocks/>
          </p:cNvSpPr>
          <p:nvPr/>
        </p:nvSpPr>
        <p:spPr bwMode="auto">
          <a:xfrm>
            <a:off x="0" y="1066800"/>
            <a:ext cx="9144000" cy="5486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462" name="Rectangle 6"/>
          <p:cNvSpPr>
            <a:spLocks/>
          </p:cNvSpPr>
          <p:nvPr/>
        </p:nvSpPr>
        <p:spPr bwMode="auto">
          <a:xfrm>
            <a:off x="228600" y="1905000"/>
            <a:ext cx="8636000" cy="876300"/>
          </a:xfrm>
          <a:prstGeom prst="rect">
            <a:avLst/>
          </a:prstGeom>
          <a:solidFill>
            <a:srgbClr val="FEFDD5"/>
          </a:solidFill>
          <a:ln w="25400">
            <a:solidFill>
              <a:schemeClr val="tx1"/>
            </a:solidFill>
            <a:miter lim="800000"/>
            <a:headEnd/>
            <a:tailEnd/>
          </a:ln>
        </p:spPr>
        <p:txBody>
          <a:bodyPr lIns="0" tIns="0" rIns="0" bIns="0"/>
          <a:lstStyle/>
          <a:p>
            <a:endParaRPr lang="en-US"/>
          </a:p>
        </p:txBody>
      </p:sp>
      <p:sp>
        <p:nvSpPr>
          <p:cNvPr id="19463" name="Rectangle 7"/>
          <p:cNvSpPr>
            <a:spLocks noGrp="1" noChangeArrowheads="1"/>
          </p:cNvSpPr>
          <p:nvPr>
            <p:ph type="title"/>
          </p:nvPr>
        </p:nvSpPr>
        <p:spPr>
          <a:xfrm>
            <a:off x="457200" y="11837"/>
            <a:ext cx="8229600" cy="1143000"/>
          </a:xfrm>
        </p:spPr>
        <p:txBody>
          <a:bodyPr/>
          <a:lstStyle/>
          <a:p>
            <a:pPr eaLnBrk="1" hangingPunct="1"/>
            <a:r>
              <a:rPr lang="sr-Latn-RS" dirty="0" smtClean="0"/>
              <a:t>Definicije znanja</a:t>
            </a:r>
            <a:endParaRPr lang="en-US" dirty="0" smtClean="0"/>
          </a:p>
        </p:txBody>
      </p:sp>
      <p:sp>
        <p:nvSpPr>
          <p:cNvPr id="19464" name="Rectangle 8"/>
          <p:cNvSpPr>
            <a:spLocks/>
          </p:cNvSpPr>
          <p:nvPr/>
        </p:nvSpPr>
        <p:spPr bwMode="auto">
          <a:xfrm>
            <a:off x="228600" y="4483100"/>
            <a:ext cx="8597900" cy="355600"/>
          </a:xfrm>
          <a:prstGeom prst="rect">
            <a:avLst/>
          </a:prstGeom>
          <a:solidFill>
            <a:srgbClr val="FEFDD5"/>
          </a:solidFill>
          <a:ln w="25400">
            <a:solidFill>
              <a:schemeClr val="tx1"/>
            </a:solidFill>
            <a:miter lim="800000"/>
            <a:headEnd/>
            <a:tailEnd/>
          </a:ln>
        </p:spPr>
        <p:txBody>
          <a:bodyPr lIns="0" tIns="0" rIns="0" bIns="0"/>
          <a:lstStyle/>
          <a:p>
            <a:endParaRPr lang="en-US"/>
          </a:p>
        </p:txBody>
      </p:sp>
      <p:sp>
        <p:nvSpPr>
          <p:cNvPr id="19465" name="Rectangle 9"/>
          <p:cNvSpPr>
            <a:spLocks noGrp="1" noChangeArrowheads="1"/>
          </p:cNvSpPr>
          <p:nvPr>
            <p:ph type="body" idx="1"/>
          </p:nvPr>
        </p:nvSpPr>
        <p:spPr>
          <a:xfrm>
            <a:off x="512763" y="1282700"/>
            <a:ext cx="8039100" cy="4775200"/>
          </a:xfrm>
        </p:spPr>
        <p:txBody>
          <a:bodyPr/>
          <a:lstStyle/>
          <a:p>
            <a:pPr eaLnBrk="1" hangingPunct="1">
              <a:spcBef>
                <a:spcPct val="0"/>
              </a:spcBef>
            </a:pPr>
            <a:r>
              <a:rPr lang="en-US" sz="1100" smtClean="0"/>
              <a:t>knowlaedge \'nS-lij\ n [ME knowlege, fr. knowlechen to acknowledge, irreg. fr. knowen ] (14c) </a:t>
            </a:r>
          </a:p>
          <a:p>
            <a:pPr eaLnBrk="1" hangingPunct="1">
              <a:spcBef>
                <a:spcPts val="1013"/>
              </a:spcBef>
            </a:pPr>
            <a:r>
              <a:rPr lang="en-US" sz="1100" smtClean="0"/>
              <a:t>1 obs : cognizance </a:t>
            </a:r>
          </a:p>
          <a:p>
            <a:pPr eaLnBrk="1" hangingPunct="1">
              <a:spcBef>
                <a:spcPts val="1013"/>
              </a:spcBef>
            </a:pPr>
            <a:r>
              <a:rPr lang="en-US" sz="1100" smtClean="0"/>
              <a:t>2 a </a:t>
            </a:r>
          </a:p>
          <a:p>
            <a:pPr eaLnBrk="1" hangingPunct="1">
              <a:spcBef>
                <a:spcPts val="1013"/>
              </a:spcBef>
            </a:pPr>
            <a:r>
              <a:rPr lang="en-US" sz="1100" smtClean="0"/>
              <a:t>   (1) : the fact or condition of knowing something with familiarity gained through experience or association  </a:t>
            </a:r>
          </a:p>
          <a:p>
            <a:pPr eaLnBrk="1" hangingPunct="1">
              <a:spcBef>
                <a:spcPts val="1013"/>
              </a:spcBef>
            </a:pPr>
            <a:r>
              <a:rPr lang="en-US" sz="1100" smtClean="0"/>
              <a:t>   (2) : acquaintance with or understanding of a science, art, or technique  </a:t>
            </a:r>
          </a:p>
          <a:p>
            <a:pPr eaLnBrk="1" hangingPunct="1">
              <a:spcBef>
                <a:spcPts val="1013"/>
              </a:spcBef>
            </a:pPr>
            <a:r>
              <a:rPr lang="en-US" sz="1100" smtClean="0"/>
              <a:t>  b </a:t>
            </a:r>
          </a:p>
          <a:p>
            <a:pPr eaLnBrk="1" hangingPunct="1">
              <a:spcBef>
                <a:spcPts val="1013"/>
              </a:spcBef>
            </a:pPr>
            <a:r>
              <a:rPr lang="en-US" sz="1100" smtClean="0"/>
              <a:t>   (1) : the fact or condition of being aware of something  </a:t>
            </a:r>
          </a:p>
          <a:p>
            <a:pPr eaLnBrk="1" hangingPunct="1">
              <a:spcBef>
                <a:spcPts val="1013"/>
              </a:spcBef>
            </a:pPr>
            <a:r>
              <a:rPr lang="en-US" sz="1100" smtClean="0"/>
              <a:t>   (2) : the range of one's information or understanding &lt;answered to the best of my 4&gt;  </a:t>
            </a:r>
          </a:p>
          <a:p>
            <a:pPr eaLnBrk="1" hangingPunct="1">
              <a:spcBef>
                <a:spcPts val="1013"/>
              </a:spcBef>
            </a:pPr>
            <a:r>
              <a:rPr lang="en-US" sz="1100" smtClean="0"/>
              <a:t>  c : the circumstance or condition of apprehending truth or fact through reasoning : cognition </a:t>
            </a:r>
          </a:p>
          <a:p>
            <a:pPr eaLnBrk="1" hangingPunct="1">
              <a:spcBef>
                <a:spcPts val="1013"/>
              </a:spcBef>
            </a:pPr>
            <a:r>
              <a:rPr lang="en-US" sz="1100" smtClean="0"/>
              <a:t>  d : the fact or condition of having information or of being learned &lt;a man of unusual 4&gt;  </a:t>
            </a:r>
          </a:p>
          <a:p>
            <a:pPr eaLnBrk="1" hangingPunct="1">
              <a:spcBef>
                <a:spcPts val="1013"/>
              </a:spcBef>
            </a:pPr>
            <a:r>
              <a:rPr lang="en-US" sz="1100" smtClean="0"/>
              <a:t>3 archaic : sexual intercourse </a:t>
            </a:r>
          </a:p>
          <a:p>
            <a:pPr eaLnBrk="1" hangingPunct="1">
              <a:spcBef>
                <a:spcPts val="1013"/>
              </a:spcBef>
            </a:pPr>
            <a:r>
              <a:rPr lang="en-US" sz="1100" smtClean="0"/>
              <a:t>4 a : the sum of what is known : the body of truth, information, and principles acquired by mankind  </a:t>
            </a:r>
          </a:p>
          <a:p>
            <a:pPr eaLnBrk="1" hangingPunct="1">
              <a:spcBef>
                <a:spcPts val="1013"/>
              </a:spcBef>
            </a:pPr>
            <a:r>
              <a:rPr lang="en-US" sz="1100" smtClean="0"/>
              <a:t>   b archaic : a branch of learning syn knowledge, learning, erudition, scholarship mean what is or can be known by an individual or by mankind. knowledge applies to facts or ideas acquired by study, investigation, observation, or experience &lt;rich in the knowledge of human nature&gt;. learning applies to knowledge acquired esp. through formal, often advanced, schooling &lt;a book that demonstrates vast learning &gt;. erudition strongly implies the acquiring of profound, recondite, or bookish learning &lt;an erudition unusual even in a scholar&gt;. scholarship implies the possession of learning characteristic of the advanced scholar in a specialized field of study or investigation &lt;a work of first-rate literary scholarship &gt;. </a:t>
            </a:r>
          </a:p>
        </p:txBody>
      </p:sp>
      <p:sp>
        <p:nvSpPr>
          <p:cNvPr id="19466" name="Rectangle 10"/>
          <p:cNvSpPr>
            <a:spLocks/>
          </p:cNvSpPr>
          <p:nvPr/>
        </p:nvSpPr>
        <p:spPr bwMode="auto">
          <a:xfrm>
            <a:off x="3245528" y="6096000"/>
            <a:ext cx="25050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r>
              <a:rPr lang="en-US" sz="1600" dirty="0">
                <a:solidFill>
                  <a:schemeClr val="tx1"/>
                </a:solidFill>
                <a:latin typeface="News Gothic MT" charset="0"/>
                <a:ea typeface="News Gothic MT" charset="0"/>
                <a:cs typeface="News Gothic MT" charset="0"/>
                <a:sym typeface="News Gothic MT" charset="0"/>
              </a:rPr>
              <a:t>[Merriam-Webster, 1994]</a:t>
            </a:r>
          </a:p>
        </p:txBody>
      </p:sp>
    </p:spTree>
    <p:extLst>
      <p:ext uri="{BB962C8B-B14F-4D97-AF65-F5344CB8AC3E}">
        <p14:creationId xmlns:p14="http://schemas.microsoft.com/office/powerpoint/2010/main" val="2322588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sr-Latn-RS" dirty="0" smtClean="0"/>
              <a:t>OWL DL semantika – tipovi relacija</a:t>
            </a:r>
            <a:endParaRPr lang="en-GB" dirty="0"/>
          </a:p>
        </p:txBody>
      </p:sp>
      <p:pic>
        <p:nvPicPr>
          <p:cNvPr id="1026" name="Picture 2" descr="http://www.obitko.com/tutorials/ontologies-semantic-web/images/owl-dl-axiom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66725"/>
            <a:ext cx="4638675" cy="623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9730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RS" dirty="0" smtClean="0"/>
              <a:t>Predstavljanje nebinarnih relacija</a:t>
            </a:r>
            <a:endParaRPr lang="en-US" dirty="0"/>
          </a:p>
        </p:txBody>
      </p:sp>
      <p:sp>
        <p:nvSpPr>
          <p:cNvPr id="4" name="Content Placeholder 3"/>
          <p:cNvSpPr>
            <a:spLocks noGrp="1"/>
          </p:cNvSpPr>
          <p:nvPr>
            <p:ph idx="1"/>
          </p:nvPr>
        </p:nvSpPr>
        <p:spPr/>
        <p:txBody>
          <a:bodyPr>
            <a:normAutofit fontScale="92500"/>
          </a:bodyPr>
          <a:lstStyle/>
          <a:p>
            <a:r>
              <a:rPr lang="sr-Latn-RS" dirty="0" smtClean="0"/>
              <a:t>Lako se vidi kako se binarne relacije mogu predstaviti putem semantičke mreže</a:t>
            </a:r>
            <a:endParaRPr lang="en-US" dirty="0"/>
          </a:p>
          <a:p>
            <a:r>
              <a:rPr lang="sr-Latn-RS" dirty="0" smtClean="0"/>
              <a:t>Ali šta je sa nebinarnim relacijama</a:t>
            </a:r>
            <a:r>
              <a:rPr lang="en-US" dirty="0" smtClean="0"/>
              <a:t>?</a:t>
            </a:r>
            <a:endParaRPr lang="en-US" dirty="0"/>
          </a:p>
          <a:p>
            <a:pPr lvl="1"/>
            <a:r>
              <a:rPr lang="en-US" dirty="0" smtClean="0"/>
              <a:t>“</a:t>
            </a:r>
            <a:r>
              <a:rPr lang="en-US" i="1" dirty="0"/>
              <a:t>give (john,mary,book32)</a:t>
            </a:r>
            <a:r>
              <a:rPr lang="en-US" dirty="0"/>
              <a:t>”</a:t>
            </a:r>
          </a:p>
          <a:p>
            <a:pPr lvl="2"/>
            <a:r>
              <a:rPr lang="sr-Latn-RS" dirty="0" smtClean="0"/>
              <a:t>Realcija</a:t>
            </a:r>
            <a:r>
              <a:rPr lang="en-US" dirty="0" smtClean="0"/>
              <a:t> </a:t>
            </a:r>
            <a:r>
              <a:rPr lang="en-US" dirty="0"/>
              <a:t>“give” </a:t>
            </a:r>
            <a:r>
              <a:rPr lang="sr-Latn-RS" dirty="0" smtClean="0"/>
              <a:t>je ternarna</a:t>
            </a:r>
            <a:endParaRPr lang="en-US" dirty="0"/>
          </a:p>
          <a:p>
            <a:pPr lvl="2"/>
            <a:r>
              <a:rPr lang="sr-Latn-RS" dirty="0" smtClean="0"/>
              <a:t>Ona uključuje davaoca, primaoca i objekat</a:t>
            </a:r>
            <a:endParaRPr lang="en-US" dirty="0"/>
          </a:p>
          <a:p>
            <a:pPr lvl="1"/>
            <a:r>
              <a:rPr lang="en-US" dirty="0" smtClean="0"/>
              <a:t>“</a:t>
            </a:r>
            <a:r>
              <a:rPr lang="en-US" i="1" dirty="0"/>
              <a:t>Mike is John’s and Jim’s </a:t>
            </a:r>
            <a:r>
              <a:rPr lang="en-US" b="1" i="1" dirty="0"/>
              <a:t>advisor</a:t>
            </a:r>
            <a:r>
              <a:rPr lang="en-US" i="1" dirty="0"/>
              <a:t>. </a:t>
            </a:r>
            <a:r>
              <a:rPr lang="en-US" b="1" i="1" dirty="0"/>
              <a:t>He</a:t>
            </a:r>
            <a:r>
              <a:rPr lang="en-US" i="1" dirty="0"/>
              <a:t> advised </a:t>
            </a:r>
            <a:r>
              <a:rPr lang="en-US" b="1" i="1" dirty="0"/>
              <a:t>John</a:t>
            </a:r>
            <a:r>
              <a:rPr lang="en-US" i="1" dirty="0"/>
              <a:t> </a:t>
            </a:r>
            <a:r>
              <a:rPr lang="en-US" i="1" dirty="0" smtClean="0"/>
              <a:t>to</a:t>
            </a:r>
            <a:r>
              <a:rPr lang="sr-Latn-RS" i="1" dirty="0" smtClean="0"/>
              <a:t> </a:t>
            </a:r>
            <a:r>
              <a:rPr lang="en-US" i="1" dirty="0" smtClean="0"/>
              <a:t>take </a:t>
            </a:r>
            <a:r>
              <a:rPr lang="en-US" i="1" dirty="0"/>
              <a:t>a </a:t>
            </a:r>
            <a:r>
              <a:rPr lang="en-US" b="1" i="1" dirty="0"/>
              <a:t>statistics course</a:t>
            </a:r>
            <a:r>
              <a:rPr lang="en-US" i="1" dirty="0"/>
              <a:t> and </a:t>
            </a:r>
            <a:r>
              <a:rPr lang="en-US" b="1" i="1" dirty="0"/>
              <a:t>Jim</a:t>
            </a:r>
            <a:r>
              <a:rPr lang="en-US" i="1" dirty="0"/>
              <a:t> a </a:t>
            </a:r>
            <a:r>
              <a:rPr lang="en-US" b="1" i="1" dirty="0"/>
              <a:t>physics course</a:t>
            </a:r>
            <a:r>
              <a:rPr lang="en-US" dirty="0"/>
              <a:t>”</a:t>
            </a:r>
          </a:p>
          <a:p>
            <a:pPr lvl="2"/>
            <a:r>
              <a:rPr lang="en-US" dirty="0" err="1" smtClean="0"/>
              <a:t>Rela</a:t>
            </a:r>
            <a:r>
              <a:rPr lang="sr-Latn-RS" dirty="0" smtClean="0"/>
              <a:t>cija</a:t>
            </a:r>
            <a:r>
              <a:rPr lang="en-US" dirty="0" smtClean="0"/>
              <a:t> </a:t>
            </a:r>
            <a:r>
              <a:rPr lang="en-US" dirty="0"/>
              <a:t>“advisor” </a:t>
            </a:r>
            <a:r>
              <a:rPr lang="sr-Latn-RS" dirty="0" smtClean="0"/>
              <a:t>ternarna</a:t>
            </a:r>
            <a:endParaRPr lang="en-US" dirty="0"/>
          </a:p>
          <a:p>
            <a:pPr lvl="2"/>
            <a:r>
              <a:rPr lang="sr-Latn-RS" dirty="0" smtClean="0"/>
              <a:t>Ona uključuje savetnika, studenta i kurs</a:t>
            </a:r>
            <a:endParaRPr lang="en-US" dirty="0"/>
          </a:p>
        </p:txBody>
      </p:sp>
    </p:spTree>
    <p:extLst>
      <p:ext uri="{BB962C8B-B14F-4D97-AF65-F5344CB8AC3E}">
        <p14:creationId xmlns:p14="http://schemas.microsoft.com/office/powerpoint/2010/main" val="22493554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a:t>Predstavljanje nebinarnih relacija</a:t>
            </a:r>
            <a:endParaRPr lang="en-US" dirty="0"/>
          </a:p>
        </p:txBody>
      </p:sp>
      <p:sp>
        <p:nvSpPr>
          <p:cNvPr id="5" name="Content Placeholder 4"/>
          <p:cNvSpPr>
            <a:spLocks noGrp="1"/>
          </p:cNvSpPr>
          <p:nvPr>
            <p:ph idx="1"/>
          </p:nvPr>
        </p:nvSpPr>
        <p:spPr/>
        <p:txBody>
          <a:bodyPr/>
          <a:lstStyle/>
          <a:p>
            <a:r>
              <a:rPr lang="sr-Latn-RS" dirty="0" smtClean="0"/>
              <a:t>Problem se rešava tako što se </a:t>
            </a:r>
            <a:r>
              <a:rPr lang="en-US" dirty="0" smtClean="0"/>
              <a:t>“</a:t>
            </a:r>
            <a:r>
              <a:rPr lang="sr-Latn-RS" dirty="0" smtClean="0"/>
              <a:t>relacija pretvori u objekat</a:t>
            </a:r>
            <a:r>
              <a:rPr lang="en-US" dirty="0" smtClean="0"/>
              <a:t>”</a:t>
            </a:r>
            <a:endParaRPr lang="en-US" dirty="0"/>
          </a:p>
          <a:p>
            <a:r>
              <a:rPr lang="sr-Latn-RS" dirty="0" smtClean="0"/>
              <a:t>To je primer nečega što logičari zovu </a:t>
            </a:r>
            <a:r>
              <a:rPr lang="en-US" dirty="0" smtClean="0"/>
              <a:t>“</a:t>
            </a:r>
            <a:r>
              <a:rPr lang="en-US" dirty="0" err="1" smtClean="0"/>
              <a:t>reifi</a:t>
            </a:r>
            <a:r>
              <a:rPr lang="sr-Latn-RS" dirty="0" smtClean="0"/>
              <a:t>kacija</a:t>
            </a:r>
            <a:r>
              <a:rPr lang="en-US" dirty="0" smtClean="0"/>
              <a:t>”</a:t>
            </a:r>
            <a:r>
              <a:rPr lang="sr-Latn-RS" dirty="0" smtClean="0"/>
              <a:t> (res, rei (lat.) – stvar)</a:t>
            </a:r>
            <a:endParaRPr lang="en-US" dirty="0"/>
          </a:p>
          <a:p>
            <a:pPr lvl="1"/>
            <a:r>
              <a:rPr lang="en-US" dirty="0" err="1" smtClean="0"/>
              <a:t>reif</a:t>
            </a:r>
            <a:r>
              <a:rPr lang="sr-Latn-RS" dirty="0" smtClean="0"/>
              <a:t>ikuj</a:t>
            </a:r>
            <a:r>
              <a:rPr lang="en-US" dirty="0" smtClean="0"/>
              <a:t> </a:t>
            </a:r>
            <a:r>
              <a:rPr lang="en-US" dirty="0"/>
              <a:t>: </a:t>
            </a:r>
            <a:r>
              <a:rPr lang="sr-Latn-RS" dirty="0" smtClean="0"/>
              <a:t>smatraj apstraktan koncept za realan</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343400"/>
            <a:ext cx="6096000" cy="202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3836" y="6096000"/>
            <a:ext cx="8521564" cy="584775"/>
          </a:xfrm>
          <a:prstGeom prst="rect">
            <a:avLst/>
          </a:prstGeom>
          <a:noFill/>
        </p:spPr>
        <p:txBody>
          <a:bodyPr wrap="none" rtlCol="0">
            <a:spAutoFit/>
          </a:bodyPr>
          <a:lstStyle/>
          <a:p>
            <a:pPr marL="457200" indent="-457200">
              <a:buFont typeface="Arial" panose="020B0604020202020204" pitchFamily="34" charset="0"/>
              <a:buChar char="•"/>
            </a:pPr>
            <a:r>
              <a:rPr lang="sr-Latn-RS" sz="3200" dirty="0"/>
              <a:t>Posmatramo konkretnu instancu davanja knjige</a:t>
            </a:r>
            <a:endParaRPr lang="en-GB" sz="3200" dirty="0"/>
          </a:p>
        </p:txBody>
      </p:sp>
    </p:spTree>
    <p:extLst>
      <p:ext uri="{BB962C8B-B14F-4D97-AF65-F5344CB8AC3E}">
        <p14:creationId xmlns:p14="http://schemas.microsoft.com/office/powerpoint/2010/main" val="20665194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69" y="1219200"/>
            <a:ext cx="8656893" cy="438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sr-Latn-RS" dirty="0"/>
              <a:t>Predstavljanje nebinarnih relacija</a:t>
            </a:r>
            <a:endParaRPr lang="en-US" dirty="0"/>
          </a:p>
        </p:txBody>
      </p:sp>
      <p:sp>
        <p:nvSpPr>
          <p:cNvPr id="4" name="TextBox 3"/>
          <p:cNvSpPr txBox="1"/>
          <p:nvPr/>
        </p:nvSpPr>
        <p:spPr>
          <a:xfrm>
            <a:off x="246424" y="6096000"/>
            <a:ext cx="8668976" cy="523220"/>
          </a:xfrm>
          <a:prstGeom prst="rect">
            <a:avLst/>
          </a:prstGeom>
          <a:noFill/>
        </p:spPr>
        <p:txBody>
          <a:bodyPr wrap="none" rtlCol="0">
            <a:spAutoFit/>
          </a:bodyPr>
          <a:lstStyle/>
          <a:p>
            <a:r>
              <a:rPr lang="sr-Latn-RS" sz="2800" dirty="0"/>
              <a:t>Posmatramo </a:t>
            </a:r>
            <a:r>
              <a:rPr lang="sr-Latn-RS" sz="2800" dirty="0" smtClean="0"/>
              <a:t>instance davanja saveta (advise_1 i advise_2)</a:t>
            </a:r>
            <a:endParaRPr lang="en-GB" sz="2800" dirty="0"/>
          </a:p>
        </p:txBody>
      </p:sp>
    </p:spTree>
    <p:extLst>
      <p:ext uri="{BB962C8B-B14F-4D97-AF65-F5344CB8AC3E}">
        <p14:creationId xmlns:p14="http://schemas.microsoft.com/office/powerpoint/2010/main" val="10456277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RS" dirty="0" smtClean="0"/>
              <a:t>Semantičke mreže u </a:t>
            </a:r>
            <a:r>
              <a:rPr lang="en-US" dirty="0" smtClean="0"/>
              <a:t>Prolog</a:t>
            </a:r>
            <a:r>
              <a:rPr lang="sr-Latn-RS" dirty="0" smtClean="0"/>
              <a:t>u</a:t>
            </a:r>
            <a:endParaRPr lang="en-US" dirty="0"/>
          </a:p>
        </p:txBody>
      </p:sp>
      <p:sp>
        <p:nvSpPr>
          <p:cNvPr id="4" name="Content Placeholder 3"/>
          <p:cNvSpPr>
            <a:spLocks noGrp="1"/>
          </p:cNvSpPr>
          <p:nvPr>
            <p:ph idx="1"/>
          </p:nvPr>
        </p:nvSpPr>
        <p:spPr/>
        <p:txBody>
          <a:bodyPr>
            <a:normAutofit/>
          </a:bodyPr>
          <a:lstStyle/>
          <a:p>
            <a:r>
              <a:rPr lang="sr-Latn-RS" dirty="0" smtClean="0"/>
              <a:t>Znanje predstavljeno semantičkom mrežom može se lako konvertovati u </a:t>
            </a:r>
            <a:r>
              <a:rPr lang="en-US" dirty="0" smtClean="0"/>
              <a:t>Prolog program</a:t>
            </a:r>
            <a:r>
              <a:rPr lang="sr-Latn-RS" dirty="0" smtClean="0"/>
              <a:t>, na primer:</a:t>
            </a:r>
            <a:endParaRPr lang="en-US" dirty="0"/>
          </a:p>
          <a:p>
            <a:pPr marL="457200" lvl="1" indent="0">
              <a:buNone/>
            </a:pPr>
            <a:r>
              <a:rPr lang="en-US" sz="1600" dirty="0" err="1" smtClean="0">
                <a:latin typeface="Courier New" panose="02070309020205020404" pitchFamily="49" charset="0"/>
                <a:cs typeface="Courier New" panose="02070309020205020404" pitchFamily="49" charset="0"/>
              </a:rPr>
              <a:t>isa</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hawk,bird</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err="1" smtClean="0">
                <a:latin typeface="Courier New" panose="02070309020205020404" pitchFamily="49" charset="0"/>
                <a:cs typeface="Courier New" panose="02070309020205020404" pitchFamily="49" charset="0"/>
              </a:rPr>
              <a:t>has_property</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bird,fly</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err="1" smtClean="0">
                <a:latin typeface="Courier New" panose="02070309020205020404" pitchFamily="49" charset="0"/>
                <a:cs typeface="Courier New" panose="02070309020205020404" pitchFamily="49" charset="0"/>
              </a:rPr>
              <a:t>has_property</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x,z</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a:t>
            </a:r>
            <a:r>
              <a:rPr lang="sr-Latn-R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chain_isa</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x,y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has_property</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y,z</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err="1" smtClean="0">
                <a:latin typeface="Courier New" panose="02070309020205020404" pitchFamily="49" charset="0"/>
                <a:cs typeface="Courier New" panose="02070309020205020404" pitchFamily="49" charset="0"/>
              </a:rPr>
              <a:t>chain_isa</a:t>
            </a:r>
            <a:r>
              <a:rPr lang="sr-Latn-RS" sz="1600" dirty="0" smtClean="0">
                <a:latin typeface="Courier New" panose="02070309020205020404" pitchFamily="49" charset="0"/>
                <a:cs typeface="Courier New" panose="02070309020205020404" pitchFamily="49" charset="0"/>
              </a:rPr>
              <a:t>(x,y)</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isa</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x,y</a:t>
            </a:r>
            <a:r>
              <a:rPr lang="en-US" sz="1600" dirty="0">
                <a:latin typeface="Courier New" panose="02070309020205020404" pitchFamily="49" charset="0"/>
                <a:cs typeface="Courier New" panose="02070309020205020404" pitchFamily="49" charset="0"/>
              </a:rPr>
              <a:t>),!.</a:t>
            </a:r>
          </a:p>
          <a:p>
            <a:pPr marL="457200" lvl="1" indent="0">
              <a:buNone/>
            </a:pPr>
            <a:r>
              <a:rPr lang="en-US" sz="1600" dirty="0" err="1" smtClean="0">
                <a:latin typeface="Courier New" panose="02070309020205020404" pitchFamily="49" charset="0"/>
                <a:cs typeface="Courier New" panose="02070309020205020404" pitchFamily="49" charset="0"/>
              </a:rPr>
              <a:t>chain_isa</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x,y</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isa</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x,w</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chain_isa</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w,y</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720570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Semantičke mreže u LISPu</a:t>
            </a:r>
            <a:endParaRPr lang="en-GB" dirty="0"/>
          </a:p>
        </p:txBody>
      </p:sp>
      <p:sp>
        <p:nvSpPr>
          <p:cNvPr id="3" name="Content Placeholder 2"/>
          <p:cNvSpPr>
            <a:spLocks noGrp="1"/>
          </p:cNvSpPr>
          <p:nvPr>
            <p:ph idx="1"/>
          </p:nvPr>
        </p:nvSpPr>
        <p:spPr/>
        <p:txBody>
          <a:bodyPr>
            <a:normAutofit fontScale="85000" lnSpcReduction="20000"/>
          </a:bodyPr>
          <a:lstStyle/>
          <a:p>
            <a:r>
              <a:rPr lang="sr-Latn-RS" dirty="0" smtClean="0"/>
              <a:t>... </a:t>
            </a:r>
            <a:r>
              <a:rPr lang="sr-Latn-RS" dirty="0"/>
              <a:t>a</a:t>
            </a:r>
            <a:r>
              <a:rPr lang="sr-Latn-RS" dirty="0" smtClean="0"/>
              <a:t>li i u LISP</a:t>
            </a:r>
          </a:p>
          <a:p>
            <a:pPr marL="0" indent="0">
              <a:buNone/>
            </a:pP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defun</a:t>
            </a:r>
            <a:r>
              <a:rPr lang="en-GB"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*database*</a:t>
            </a:r>
            <a:r>
              <a:rPr lang="en-GB" dirty="0">
                <a:latin typeface="Courier New" panose="02070309020205020404" pitchFamily="49" charset="0"/>
                <a:cs typeface="Courier New" panose="02070309020205020404" pitchFamily="49" charset="0"/>
              </a:rPr>
              <a:t> () </a:t>
            </a:r>
            <a:endParaRPr lang="sr-Latn-RS" dirty="0" smtClean="0">
              <a:latin typeface="Courier New" panose="02070309020205020404" pitchFamily="49" charset="0"/>
              <a:cs typeface="Courier New" panose="02070309020205020404" pitchFamily="49" charset="0"/>
            </a:endParaRPr>
          </a:p>
          <a:p>
            <a:pPr marL="0" indent="0">
              <a:buNone/>
            </a:pPr>
            <a:r>
              <a:rPr lang="en-GB" dirty="0" smtClean="0">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canary</a:t>
            </a:r>
            <a:r>
              <a:rPr lang="en-GB"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is-a</a:t>
            </a:r>
            <a:r>
              <a:rPr lang="en-GB"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bird</a:t>
            </a:r>
            <a:r>
              <a:rPr lang="en-GB" dirty="0">
                <a:latin typeface="Courier New" panose="02070309020205020404" pitchFamily="49" charset="0"/>
                <a:cs typeface="Courier New" panose="02070309020205020404" pitchFamily="49" charset="0"/>
              </a:rPr>
              <a:t>) </a:t>
            </a:r>
            <a:endParaRPr lang="sr-Latn-RS" dirty="0" smtClean="0">
              <a:latin typeface="Courier New" panose="02070309020205020404" pitchFamily="49" charset="0"/>
              <a:cs typeface="Courier New" panose="02070309020205020404" pitchFamily="49" charset="0"/>
            </a:endParaRPr>
          </a:p>
          <a:p>
            <a:pPr marL="0" indent="0">
              <a:buNone/>
            </a:pPr>
            <a:r>
              <a:rPr lang="sr-Latn-RS" dirty="0">
                <a:latin typeface="Courier New" panose="02070309020205020404" pitchFamily="49" charset="0"/>
                <a:cs typeface="Courier New" panose="02070309020205020404" pitchFamily="49" charset="0"/>
              </a:rPr>
              <a:t> </a:t>
            </a:r>
            <a:r>
              <a:rPr lang="sr-Latn-RS" dirty="0" smtClean="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color</a:t>
            </a:r>
            <a:r>
              <a:rPr lang="en-GB"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yellow</a:t>
            </a:r>
            <a:r>
              <a:rPr lang="en-GB" dirty="0">
                <a:latin typeface="Courier New" panose="02070309020205020404" pitchFamily="49" charset="0"/>
                <a:cs typeface="Courier New" panose="02070309020205020404" pitchFamily="49" charset="0"/>
              </a:rPr>
              <a:t>) </a:t>
            </a:r>
            <a:endParaRPr lang="sr-Latn-RS" dirty="0" smtClean="0">
              <a:latin typeface="Courier New" panose="02070309020205020404" pitchFamily="49" charset="0"/>
              <a:cs typeface="Courier New" panose="02070309020205020404" pitchFamily="49" charset="0"/>
            </a:endParaRPr>
          </a:p>
          <a:p>
            <a:pPr marL="0" indent="0">
              <a:buNone/>
            </a:pPr>
            <a:r>
              <a:rPr lang="sr-Latn-RS" dirty="0">
                <a:latin typeface="Courier New" panose="02070309020205020404" pitchFamily="49" charset="0"/>
                <a:cs typeface="Courier New" panose="02070309020205020404" pitchFamily="49" charset="0"/>
              </a:rPr>
              <a:t> </a:t>
            </a:r>
            <a:r>
              <a:rPr lang="sr-Latn-RS" dirty="0" smtClean="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size</a:t>
            </a:r>
            <a:r>
              <a:rPr lang="en-GB"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small</a:t>
            </a:r>
            <a:r>
              <a:rPr lang="en-GB" dirty="0">
                <a:latin typeface="Courier New" panose="02070309020205020404" pitchFamily="49" charset="0"/>
                <a:cs typeface="Courier New" panose="02070309020205020404" pitchFamily="49" charset="0"/>
              </a:rPr>
              <a:t>)) </a:t>
            </a:r>
            <a:endParaRPr lang="sr-Latn-RS" dirty="0" smtClean="0">
              <a:latin typeface="Courier New" panose="02070309020205020404" pitchFamily="49" charset="0"/>
              <a:cs typeface="Courier New" panose="02070309020205020404" pitchFamily="49" charset="0"/>
            </a:endParaRPr>
          </a:p>
          <a:p>
            <a:pPr marL="0" indent="0">
              <a:buNone/>
            </a:pPr>
            <a:r>
              <a:rPr lang="en-GB" dirty="0" smtClean="0">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penguin</a:t>
            </a:r>
            <a:r>
              <a:rPr lang="en-GB"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is-a</a:t>
            </a:r>
            <a:r>
              <a:rPr lang="en-GB"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bird</a:t>
            </a:r>
            <a:r>
              <a:rPr lang="en-GB" dirty="0">
                <a:latin typeface="Courier New" panose="02070309020205020404" pitchFamily="49" charset="0"/>
                <a:cs typeface="Courier New" panose="02070309020205020404" pitchFamily="49" charset="0"/>
              </a:rPr>
              <a:t>) </a:t>
            </a:r>
            <a:endParaRPr lang="sr-Latn-RS" dirty="0" smtClean="0">
              <a:latin typeface="Courier New" panose="02070309020205020404" pitchFamily="49" charset="0"/>
              <a:cs typeface="Courier New" panose="02070309020205020404" pitchFamily="49" charset="0"/>
            </a:endParaRPr>
          </a:p>
          <a:p>
            <a:pPr marL="0" indent="0">
              <a:buNone/>
            </a:pPr>
            <a:r>
              <a:rPr lang="sr-Latn-RS" dirty="0">
                <a:latin typeface="Courier New" panose="02070309020205020404" pitchFamily="49" charset="0"/>
                <a:cs typeface="Courier New" panose="02070309020205020404" pitchFamily="49" charset="0"/>
              </a:rPr>
              <a:t> </a:t>
            </a:r>
            <a:r>
              <a:rPr lang="sr-Latn-RS" dirty="0" smtClean="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movement</a:t>
            </a:r>
            <a:r>
              <a:rPr lang="en-GB"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swim</a:t>
            </a:r>
            <a:r>
              <a:rPr lang="en-GB" dirty="0">
                <a:latin typeface="Courier New" panose="02070309020205020404" pitchFamily="49" charset="0"/>
                <a:cs typeface="Courier New" panose="02070309020205020404" pitchFamily="49" charset="0"/>
              </a:rPr>
              <a:t>)) </a:t>
            </a:r>
            <a:endParaRPr lang="sr-Latn-RS" dirty="0" smtClean="0">
              <a:latin typeface="Courier New" panose="02070309020205020404" pitchFamily="49" charset="0"/>
              <a:cs typeface="Courier New" panose="02070309020205020404" pitchFamily="49" charset="0"/>
            </a:endParaRPr>
          </a:p>
          <a:p>
            <a:pPr marL="0" indent="0">
              <a:buNone/>
            </a:pPr>
            <a:r>
              <a:rPr lang="en-GB" dirty="0" smtClean="0">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bird</a:t>
            </a:r>
            <a:r>
              <a:rPr lang="en-GB"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is-a</a:t>
            </a:r>
            <a:r>
              <a:rPr lang="en-GB"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vertebrate</a:t>
            </a:r>
            <a:r>
              <a:rPr lang="en-GB" dirty="0">
                <a:latin typeface="Courier New" panose="02070309020205020404" pitchFamily="49" charset="0"/>
                <a:cs typeface="Courier New" panose="02070309020205020404" pitchFamily="49" charset="0"/>
              </a:rPr>
              <a:t>) </a:t>
            </a:r>
            <a:endParaRPr lang="sr-Latn-RS" dirty="0" smtClean="0">
              <a:latin typeface="Courier New" panose="02070309020205020404" pitchFamily="49" charset="0"/>
              <a:cs typeface="Courier New" panose="02070309020205020404" pitchFamily="49" charset="0"/>
            </a:endParaRPr>
          </a:p>
          <a:p>
            <a:pPr marL="0" indent="0">
              <a:buNone/>
            </a:pPr>
            <a:r>
              <a:rPr lang="sr-Latn-RS" dirty="0">
                <a:latin typeface="Courier New" panose="02070309020205020404" pitchFamily="49" charset="0"/>
                <a:cs typeface="Courier New" panose="02070309020205020404" pitchFamily="49" charset="0"/>
              </a:rPr>
              <a:t> </a:t>
            </a:r>
            <a:r>
              <a:rPr lang="sr-Latn-RS" dirty="0" smtClean="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has-part</a:t>
            </a:r>
            <a:r>
              <a:rPr lang="en-GB"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wings</a:t>
            </a:r>
            <a:r>
              <a:rPr lang="en-GB" dirty="0">
                <a:latin typeface="Courier New" panose="02070309020205020404" pitchFamily="49" charset="0"/>
                <a:cs typeface="Courier New" panose="02070309020205020404" pitchFamily="49" charset="0"/>
              </a:rPr>
              <a:t>) </a:t>
            </a:r>
            <a:endParaRPr lang="sr-Latn-RS" dirty="0" smtClean="0">
              <a:latin typeface="Courier New" panose="02070309020205020404" pitchFamily="49" charset="0"/>
              <a:cs typeface="Courier New" panose="02070309020205020404" pitchFamily="49" charset="0"/>
            </a:endParaRPr>
          </a:p>
          <a:p>
            <a:pPr marL="0" indent="0">
              <a:buNone/>
            </a:pPr>
            <a:r>
              <a:rPr lang="sr-Latn-RS" dirty="0">
                <a:latin typeface="Courier New" panose="02070309020205020404" pitchFamily="49" charset="0"/>
                <a:cs typeface="Courier New" panose="02070309020205020404" pitchFamily="49" charset="0"/>
              </a:rPr>
              <a:t> </a:t>
            </a:r>
            <a:r>
              <a:rPr lang="sr-Latn-RS" dirty="0" smtClean="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reproduction</a:t>
            </a:r>
            <a:r>
              <a:rPr lang="en-GB"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egg-laying</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060326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smtClean="0"/>
              <a:t>Individuali i klase</a:t>
            </a:r>
            <a:endParaRPr lang="en-US" dirty="0"/>
          </a:p>
        </p:txBody>
      </p:sp>
      <p:sp>
        <p:nvSpPr>
          <p:cNvPr id="5" name="Content Placeholder 4"/>
          <p:cNvSpPr>
            <a:spLocks noGrp="1"/>
          </p:cNvSpPr>
          <p:nvPr>
            <p:ph sz="half" idx="1"/>
          </p:nvPr>
        </p:nvSpPr>
        <p:spPr/>
        <p:txBody>
          <a:bodyPr>
            <a:normAutofit fontScale="70000" lnSpcReduction="20000"/>
          </a:bodyPr>
          <a:lstStyle/>
          <a:p>
            <a:r>
              <a:rPr lang="sr-Latn-RS" dirty="0" smtClean="0"/>
              <a:t>Mnoge semantičke mreže razlikuju: </a:t>
            </a:r>
          </a:p>
          <a:p>
            <a:pPr lvl="1"/>
            <a:r>
              <a:rPr lang="sr-Latn-RS" dirty="0" smtClean="0"/>
              <a:t>Čvorove koji predstavljaju individuale i one koji predstavljaju klase</a:t>
            </a:r>
            <a:endParaRPr lang="en-US" dirty="0"/>
          </a:p>
          <a:p>
            <a:pPr lvl="1"/>
            <a:r>
              <a:rPr lang="sr-Latn-RS" dirty="0" smtClean="0"/>
              <a:t>Razlikuje se</a:t>
            </a:r>
            <a:r>
              <a:rPr lang="en-US" dirty="0" smtClean="0"/>
              <a:t> </a:t>
            </a:r>
            <a:r>
              <a:rPr lang="en-US" dirty="0"/>
              <a:t>“</a:t>
            </a:r>
            <a:r>
              <a:rPr lang="en-US" dirty="0" err="1"/>
              <a:t>ako</a:t>
            </a:r>
            <a:r>
              <a:rPr lang="en-US" dirty="0"/>
              <a:t>” </a:t>
            </a:r>
            <a:r>
              <a:rPr lang="sr-Latn-RS" dirty="0" smtClean="0"/>
              <a:t>relacija</a:t>
            </a:r>
            <a:r>
              <a:rPr lang="en-US" dirty="0" smtClean="0"/>
              <a:t> </a:t>
            </a:r>
            <a:r>
              <a:rPr lang="sr-Latn-RS" dirty="0" smtClean="0"/>
              <a:t>od</a:t>
            </a:r>
            <a:r>
              <a:rPr lang="en-US" dirty="0" smtClean="0"/>
              <a:t> </a:t>
            </a:r>
            <a:r>
              <a:rPr lang="en-US" dirty="0"/>
              <a:t>“</a:t>
            </a:r>
            <a:r>
              <a:rPr lang="en-US" dirty="0" err="1"/>
              <a:t>isa</a:t>
            </a:r>
            <a:r>
              <a:rPr lang="en-US" dirty="0"/>
              <a:t>” </a:t>
            </a:r>
            <a:r>
              <a:rPr lang="sr-Latn-RS" dirty="0" smtClean="0"/>
              <a:t>relacije</a:t>
            </a:r>
            <a:endParaRPr lang="en-US" dirty="0"/>
          </a:p>
          <a:p>
            <a:r>
              <a:rPr lang="sr-Latn-RS" dirty="0" smtClean="0"/>
              <a:t>Druge koriste</a:t>
            </a:r>
            <a:r>
              <a:rPr lang="en-US" dirty="0" smtClean="0"/>
              <a:t> </a:t>
            </a:r>
            <a:r>
              <a:rPr lang="en-US" dirty="0"/>
              <a:t>ISA </a:t>
            </a:r>
            <a:r>
              <a:rPr lang="sr-Latn-RS" dirty="0" smtClean="0"/>
              <a:t>i za klase i za instance</a:t>
            </a:r>
            <a:endParaRPr lang="en-US" dirty="0"/>
          </a:p>
          <a:p>
            <a:pPr lvl="1"/>
            <a:r>
              <a:rPr lang="sr-Latn-RS" dirty="0" smtClean="0"/>
              <a:t>To i jeste </a:t>
            </a:r>
            <a:r>
              <a:rPr lang="sr-Latn-RS" b="1" dirty="0" smtClean="0"/>
              <a:t>problem semantičkih mreža</a:t>
            </a:r>
            <a:r>
              <a:rPr lang="sr-Latn-RS" dirty="0" smtClean="0"/>
              <a:t> </a:t>
            </a:r>
          </a:p>
          <a:p>
            <a:pPr lvl="1"/>
            <a:r>
              <a:rPr lang="sr-Latn-RS" b="1" dirty="0" smtClean="0"/>
              <a:t>Nema standardne definicije imena linka</a:t>
            </a:r>
          </a:p>
          <a:p>
            <a:pPr lvl="1"/>
            <a:r>
              <a:rPr lang="sr-Latn-RS" dirty="0" smtClean="0"/>
              <a:t>Problem je delimično rešen u Semanitčkom Webu definisanjem familije jezika za predstavljanje znanja koji se baziraju na semantičkim mrežama i standardizovani su</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938670"/>
            <a:ext cx="3464668" cy="378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20380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RS" dirty="0" smtClean="0"/>
              <a:t>Zaključivanje nasleđivanjem</a:t>
            </a:r>
            <a:endParaRPr lang="en-US" dirty="0"/>
          </a:p>
        </p:txBody>
      </p:sp>
      <p:sp>
        <p:nvSpPr>
          <p:cNvPr id="6" name="Content Placeholder 5"/>
          <p:cNvSpPr>
            <a:spLocks noGrp="1"/>
          </p:cNvSpPr>
          <p:nvPr>
            <p:ph idx="1"/>
          </p:nvPr>
        </p:nvSpPr>
        <p:spPr/>
        <p:txBody>
          <a:bodyPr>
            <a:normAutofit/>
          </a:bodyPr>
          <a:lstStyle/>
          <a:p>
            <a:r>
              <a:rPr lang="sr-Latn-RS" dirty="0" smtClean="0"/>
              <a:t>Jedan od glavnih načina rezonovanja u semantičkim mrežama je nasleđivanje vrednosti duž linkova podklasa i instanci</a:t>
            </a:r>
            <a:r>
              <a:rPr lang="en-US" dirty="0" smtClean="0"/>
              <a:t>.</a:t>
            </a:r>
            <a:endParaRPr lang="en-US" dirty="0"/>
          </a:p>
          <a:p>
            <a:r>
              <a:rPr lang="sr-Latn-RS" dirty="0" smtClean="0"/>
              <a:t>Semantičke mreže se razlikuju po načinu nasleđivanja višestrukih različitih vrednosti</a:t>
            </a:r>
            <a:r>
              <a:rPr lang="en-US" dirty="0" smtClean="0"/>
              <a:t>.</a:t>
            </a:r>
            <a:endParaRPr lang="en-US" dirty="0"/>
          </a:p>
          <a:p>
            <a:pPr lvl="1"/>
            <a:r>
              <a:rPr lang="sr-Latn-RS" dirty="0" smtClean="0"/>
              <a:t>Nasleđuju se sve moguće vrednosti</a:t>
            </a:r>
            <a:r>
              <a:rPr lang="en-US" dirty="0" smtClean="0"/>
              <a:t>, </a:t>
            </a:r>
            <a:r>
              <a:rPr lang="sr-Latn-RS" b="1" i="1" dirty="0" smtClean="0"/>
              <a:t>ili</a:t>
            </a:r>
            <a:endParaRPr lang="en-US" b="1" i="1" dirty="0"/>
          </a:p>
          <a:p>
            <a:pPr lvl="1"/>
            <a:r>
              <a:rPr lang="sr-Latn-RS" dirty="0" smtClean="0"/>
              <a:t>Nasleđuje se samo </a:t>
            </a:r>
            <a:r>
              <a:rPr lang="en-US" dirty="0" smtClean="0"/>
              <a:t>“</a:t>
            </a:r>
            <a:r>
              <a:rPr lang="sr-Latn-RS" dirty="0" smtClean="0"/>
              <a:t>najniža</a:t>
            </a:r>
            <a:r>
              <a:rPr lang="en-US" dirty="0" smtClean="0"/>
              <a:t>” </a:t>
            </a:r>
            <a:r>
              <a:rPr lang="sr-Latn-RS" dirty="0" smtClean="0"/>
              <a:t>vrednost ili vrednosti</a:t>
            </a:r>
            <a:endParaRPr lang="en-US" dirty="0"/>
          </a:p>
        </p:txBody>
      </p:sp>
    </p:spTree>
    <p:extLst>
      <p:ext uri="{BB962C8B-B14F-4D97-AF65-F5344CB8AC3E}">
        <p14:creationId xmlns:p14="http://schemas.microsoft.com/office/powerpoint/2010/main" val="36746539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RS" dirty="0" smtClean="0"/>
              <a:t>Izuzeci</a:t>
            </a:r>
            <a:endParaRPr lang="en-US" dirty="0"/>
          </a:p>
        </p:txBody>
      </p:sp>
      <p:sp>
        <p:nvSpPr>
          <p:cNvPr id="5" name="Content Placeholder 4"/>
          <p:cNvSpPr>
            <a:spLocks noGrp="1"/>
          </p:cNvSpPr>
          <p:nvPr>
            <p:ph sz="half" idx="1"/>
          </p:nvPr>
        </p:nvSpPr>
        <p:spPr/>
        <p:txBody>
          <a:bodyPr>
            <a:normAutofit fontScale="92500" lnSpcReduction="20000"/>
          </a:bodyPr>
          <a:lstStyle/>
          <a:p>
            <a:r>
              <a:rPr lang="sr-Latn-RS" dirty="0" smtClean="0"/>
              <a:t>Većina slonova je siva</a:t>
            </a:r>
            <a:r>
              <a:rPr lang="en-US" dirty="0" smtClean="0"/>
              <a:t>. </a:t>
            </a:r>
            <a:r>
              <a:rPr lang="sr-Latn-RS" dirty="0" smtClean="0"/>
              <a:t>Kraljevski slonovi su slonovi</a:t>
            </a:r>
            <a:r>
              <a:rPr lang="en-US" dirty="0" smtClean="0"/>
              <a:t>. </a:t>
            </a:r>
            <a:r>
              <a:rPr lang="sr-Latn-RS" dirty="0" smtClean="0"/>
              <a:t>Većina kraljevskih slonova nije siva</a:t>
            </a:r>
            <a:r>
              <a:rPr lang="en-US" dirty="0" smtClean="0"/>
              <a:t>.</a:t>
            </a:r>
            <a:r>
              <a:rPr lang="sr-Latn-RS" dirty="0" smtClean="0"/>
              <a:t> </a:t>
            </a:r>
            <a:r>
              <a:rPr lang="en-US" dirty="0" smtClean="0"/>
              <a:t>Clyde </a:t>
            </a:r>
            <a:r>
              <a:rPr lang="sr-Latn-RS" dirty="0" smtClean="0"/>
              <a:t>je kraljevski slon.</a:t>
            </a:r>
          </a:p>
          <a:p>
            <a:r>
              <a:rPr lang="sr-Latn-RS" dirty="0" smtClean="0"/>
              <a:t>Ideja slična kao u OOP (i logici uopšte) – nasleđivanje nam omogućuje da novu klasu definišemo preko najbližeg roda (</a:t>
            </a:r>
            <a:r>
              <a:rPr lang="en-GB" i="1" dirty="0"/>
              <a:t> genus </a:t>
            </a:r>
            <a:r>
              <a:rPr lang="en-GB" i="1" dirty="0" err="1"/>
              <a:t>proximum</a:t>
            </a:r>
            <a:r>
              <a:rPr lang="sr-Latn-RS" dirty="0" smtClean="0"/>
              <a:t>) i vrsne razlike (</a:t>
            </a:r>
            <a:r>
              <a:rPr lang="en-GB" i="1" dirty="0" err="1" smtClean="0"/>
              <a:t>diferentia</a:t>
            </a:r>
            <a:r>
              <a:rPr lang="en-GB" i="1" dirty="0" smtClean="0"/>
              <a:t> </a:t>
            </a:r>
            <a:r>
              <a:rPr lang="en-GB" i="1" dirty="0" err="1" smtClean="0"/>
              <a:t>specifica</a:t>
            </a:r>
            <a:r>
              <a:rPr lang="sr-Latn-RS" dirty="0" smtClean="0"/>
              <a:t>)</a:t>
            </a:r>
            <a:endParaRPr lang="en-US" dirty="0"/>
          </a:p>
        </p:txBody>
      </p:sp>
      <p:pic>
        <p:nvPicPr>
          <p:cNvPr id="7"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270835"/>
            <a:ext cx="4038600" cy="31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886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RS" dirty="0" smtClean="0"/>
              <a:t>Konfliktne nasleđene vrednosti</a:t>
            </a:r>
            <a:endParaRPr lang="en-US" dirty="0"/>
          </a:p>
        </p:txBody>
      </p:sp>
      <p:sp>
        <p:nvSpPr>
          <p:cNvPr id="6" name="Content Placeholder 5"/>
          <p:cNvSpPr>
            <a:spLocks noGrp="1"/>
          </p:cNvSpPr>
          <p:nvPr>
            <p:ph idx="1"/>
          </p:nvPr>
        </p:nvSpPr>
        <p:spPr>
          <a:xfrm>
            <a:off x="457200" y="1600201"/>
            <a:ext cx="8229600" cy="1219199"/>
          </a:xfrm>
        </p:spPr>
        <p:txBody>
          <a:bodyPr/>
          <a:lstStyle/>
          <a:p>
            <a:r>
              <a:rPr lang="en-US" dirty="0"/>
              <a:t>Mike is a student and a soldier. Most </a:t>
            </a:r>
            <a:r>
              <a:rPr lang="en-US" dirty="0" smtClean="0"/>
              <a:t>students</a:t>
            </a:r>
            <a:r>
              <a:rPr lang="sr-Latn-RS" dirty="0" smtClean="0"/>
              <a:t> </a:t>
            </a:r>
            <a:r>
              <a:rPr lang="en-US" dirty="0" smtClean="0"/>
              <a:t>have </a:t>
            </a:r>
            <a:r>
              <a:rPr lang="en-US" dirty="0"/>
              <a:t>long hair. Most soldiers have short hair</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0"/>
            <a:ext cx="7575234"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200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A23CC200-5802-43A4-8269-68C2544B5618}" type="slidenum">
              <a:rPr lang="en-US" sz="900" smtClean="0">
                <a:solidFill>
                  <a:srgbClr val="003399"/>
                </a:solidFill>
                <a:latin typeface="Arial" charset="0"/>
                <a:cs typeface="Arial" charset="0"/>
                <a:sym typeface="Arial" charset="0"/>
              </a:rPr>
              <a:pPr eaLnBrk="1" hangingPunct="1"/>
              <a:t>8</a:t>
            </a:fld>
            <a:endParaRPr lang="en-US" sz="900" smtClean="0">
              <a:solidFill>
                <a:srgbClr val="003399"/>
              </a:solidFill>
              <a:latin typeface="Arial" charset="0"/>
              <a:cs typeface="Arial" charset="0"/>
              <a:sym typeface="Arial" charset="0"/>
            </a:endParaRPr>
          </a:p>
        </p:txBody>
      </p:sp>
      <p:sp>
        <p:nvSpPr>
          <p:cNvPr id="22533" name="Rectangle 5"/>
          <p:cNvSpPr>
            <a:spLocks noGrp="1" noChangeArrowheads="1"/>
          </p:cNvSpPr>
          <p:nvPr>
            <p:ph type="title"/>
          </p:nvPr>
        </p:nvSpPr>
        <p:spPr/>
        <p:txBody>
          <a:bodyPr/>
          <a:lstStyle/>
          <a:p>
            <a:pPr eaLnBrk="1" hangingPunct="1"/>
            <a:r>
              <a:rPr lang="sr-Latn-RS" dirty="0" smtClean="0"/>
              <a:t>Tipovi znanja</a:t>
            </a:r>
            <a:endParaRPr lang="en-US" dirty="0" smtClean="0"/>
          </a:p>
        </p:txBody>
      </p:sp>
      <p:sp>
        <p:nvSpPr>
          <p:cNvPr id="22534" name="Rectangle 6"/>
          <p:cNvSpPr>
            <a:spLocks noGrp="1" noChangeArrowheads="1"/>
          </p:cNvSpPr>
          <p:nvPr>
            <p:ph type="body" idx="1"/>
          </p:nvPr>
        </p:nvSpPr>
        <p:spPr/>
        <p:txBody>
          <a:bodyPr>
            <a:normAutofit fontScale="92500" lnSpcReduction="10000"/>
          </a:bodyPr>
          <a:lstStyle/>
          <a:p>
            <a:pPr eaLnBrk="1" hangingPunct="1">
              <a:spcBef>
                <a:spcPct val="0"/>
              </a:spcBef>
            </a:pPr>
            <a:r>
              <a:rPr lang="sr-Latn-RS" sz="1900" dirty="0" smtClean="0"/>
              <a:t>Apriorno znanje</a:t>
            </a:r>
            <a:endParaRPr lang="en-US" sz="1900" dirty="0" smtClean="0"/>
          </a:p>
          <a:p>
            <a:pPr marL="685800" lvl="1" eaLnBrk="1" hangingPunct="1">
              <a:spcBef>
                <a:spcPts val="525"/>
              </a:spcBef>
            </a:pPr>
            <a:r>
              <a:rPr lang="sr-Latn-RS" sz="1700" dirty="0" smtClean="0"/>
              <a:t>Postoji pre znanja stečenog čulima</a:t>
            </a:r>
            <a:endParaRPr lang="en-US" sz="1700" dirty="0" smtClean="0"/>
          </a:p>
          <a:p>
            <a:pPr marL="685800" lvl="1" eaLnBrk="1" hangingPunct="1">
              <a:spcBef>
                <a:spcPts val="525"/>
              </a:spcBef>
            </a:pPr>
            <a:r>
              <a:rPr lang="sr-Latn-RS" sz="1700" dirty="0" smtClean="0"/>
              <a:t>Smatra se univerzalno istinitim</a:t>
            </a:r>
            <a:endParaRPr lang="en-US" sz="1700" dirty="0" smtClean="0"/>
          </a:p>
          <a:p>
            <a:pPr eaLnBrk="1" hangingPunct="1">
              <a:spcBef>
                <a:spcPts val="1750"/>
              </a:spcBef>
            </a:pPr>
            <a:r>
              <a:rPr lang="sr-Latn-RS" sz="1900" dirty="0" smtClean="0"/>
              <a:t>Aposteriorno znanje</a:t>
            </a:r>
            <a:endParaRPr lang="en-US" sz="1900" dirty="0" smtClean="0"/>
          </a:p>
          <a:p>
            <a:pPr marL="685800" lvl="1" eaLnBrk="1" hangingPunct="1">
              <a:spcBef>
                <a:spcPts val="525"/>
              </a:spcBef>
            </a:pPr>
            <a:r>
              <a:rPr lang="sr-Latn-RS" sz="1700" dirty="0" smtClean="0"/>
              <a:t>Znanje koje se verifikuje čulima</a:t>
            </a:r>
            <a:endParaRPr lang="en-US" sz="1700" dirty="0" smtClean="0"/>
          </a:p>
          <a:p>
            <a:pPr marL="685800" lvl="1" eaLnBrk="1" hangingPunct="1">
              <a:spcBef>
                <a:spcPts val="525"/>
              </a:spcBef>
            </a:pPr>
            <a:r>
              <a:rPr lang="sr-Latn-RS" sz="1700" dirty="0" smtClean="0"/>
              <a:t>Ne mora uvek biti pouzdano</a:t>
            </a:r>
            <a:endParaRPr lang="en-US" sz="1700" dirty="0" smtClean="0"/>
          </a:p>
          <a:p>
            <a:pPr eaLnBrk="1" hangingPunct="1">
              <a:spcBef>
                <a:spcPts val="1750"/>
              </a:spcBef>
            </a:pPr>
            <a:r>
              <a:rPr lang="sr-Latn-RS" sz="1900" dirty="0" smtClean="0"/>
              <a:t>Proceduralno znanje</a:t>
            </a:r>
            <a:endParaRPr lang="en-US" sz="1900" dirty="0" smtClean="0"/>
          </a:p>
          <a:p>
            <a:pPr marL="685800" lvl="1" eaLnBrk="1" hangingPunct="1">
              <a:spcBef>
                <a:spcPts val="525"/>
              </a:spcBef>
            </a:pPr>
            <a:r>
              <a:rPr lang="sr-Latn-RS" sz="1700" dirty="0" smtClean="0"/>
              <a:t>Znati kako se nešto radi</a:t>
            </a:r>
            <a:endParaRPr lang="en-US" sz="1700" dirty="0" smtClean="0"/>
          </a:p>
          <a:p>
            <a:pPr eaLnBrk="1" hangingPunct="1">
              <a:spcBef>
                <a:spcPts val="1750"/>
              </a:spcBef>
            </a:pPr>
            <a:r>
              <a:rPr lang="sr-Latn-RS" sz="1900" dirty="0" smtClean="0"/>
              <a:t>Deklarativno znanje</a:t>
            </a:r>
            <a:endParaRPr lang="en-US" sz="1900" dirty="0" smtClean="0"/>
          </a:p>
          <a:p>
            <a:pPr marL="685800" lvl="1" eaLnBrk="1" hangingPunct="1">
              <a:spcBef>
                <a:spcPts val="525"/>
              </a:spcBef>
            </a:pPr>
            <a:r>
              <a:rPr lang="sr-Latn-RS" sz="1700" dirty="0" smtClean="0"/>
              <a:t>Znati da je nešto istinito ili neistiniti – činjenice</a:t>
            </a:r>
            <a:endParaRPr lang="en-US" sz="1700" dirty="0" smtClean="0"/>
          </a:p>
          <a:p>
            <a:pPr eaLnBrk="1" hangingPunct="1">
              <a:spcBef>
                <a:spcPts val="1750"/>
              </a:spcBef>
            </a:pPr>
            <a:r>
              <a:rPr lang="sr-Latn-RS" sz="1900" dirty="0" smtClean="0"/>
              <a:t>Tacitovsko znanje</a:t>
            </a:r>
            <a:endParaRPr lang="en-US" sz="1900" dirty="0" smtClean="0"/>
          </a:p>
          <a:p>
            <a:pPr marL="685800" lvl="1" eaLnBrk="1" hangingPunct="1">
              <a:spcBef>
                <a:spcPts val="525"/>
              </a:spcBef>
            </a:pPr>
            <a:r>
              <a:rPr lang="sr-Latn-RS" sz="1700" dirty="0" smtClean="0"/>
              <a:t>Znanje koje se ne može lako izraziti verbalnim sredstvima (jezikom)</a:t>
            </a:r>
            <a:endParaRPr lang="en-US" sz="1700" dirty="0" smtClean="0"/>
          </a:p>
        </p:txBody>
      </p:sp>
    </p:spTree>
    <p:extLst>
      <p:ext uri="{BB962C8B-B14F-4D97-AF65-F5344CB8AC3E}">
        <p14:creationId xmlns:p14="http://schemas.microsoft.com/office/powerpoint/2010/main" val="155584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Višestruko nasleđivanje</a:t>
            </a:r>
            <a:endParaRPr lang="en-US" dirty="0"/>
          </a:p>
        </p:txBody>
      </p:sp>
      <p:sp>
        <p:nvSpPr>
          <p:cNvPr id="3" name="Content Placeholder 2"/>
          <p:cNvSpPr>
            <a:spLocks noGrp="1"/>
          </p:cNvSpPr>
          <p:nvPr>
            <p:ph idx="1"/>
          </p:nvPr>
        </p:nvSpPr>
        <p:spPr/>
        <p:txBody>
          <a:bodyPr>
            <a:normAutofit fontScale="77500" lnSpcReduction="20000"/>
          </a:bodyPr>
          <a:lstStyle/>
          <a:p>
            <a:r>
              <a:rPr lang="sr-Latn-RS" dirty="0" smtClean="0"/>
              <a:t>Čvor može da ima proizvoljan (konačan) broj superklasa koje ga sadrže, što omogućuje čvoru da nasledi svojstva od više </a:t>
            </a:r>
            <a:r>
              <a:rPr lang="en-US" dirty="0" smtClean="0"/>
              <a:t>“</a:t>
            </a:r>
            <a:r>
              <a:rPr lang="sr-Latn-RS" dirty="0" smtClean="0"/>
              <a:t>roditeljskih</a:t>
            </a:r>
            <a:r>
              <a:rPr lang="en-US" dirty="0" smtClean="0"/>
              <a:t>” </a:t>
            </a:r>
            <a:r>
              <a:rPr lang="sr-Latn-RS" dirty="0" smtClean="0"/>
              <a:t>čvorova i njihovih predaka u mreži</a:t>
            </a:r>
            <a:r>
              <a:rPr lang="en-US" dirty="0" smtClean="0"/>
              <a:t>.</a:t>
            </a:r>
            <a:endParaRPr lang="en-US" dirty="0"/>
          </a:p>
          <a:p>
            <a:r>
              <a:rPr lang="sr-Latn-RS" dirty="0" smtClean="0"/>
              <a:t>Za određivanje nasleđivanja u takvim </a:t>
            </a:r>
            <a:r>
              <a:rPr lang="en-US" dirty="0" smtClean="0"/>
              <a:t>“</a:t>
            </a:r>
            <a:r>
              <a:rPr lang="sr-Latn-RS" dirty="0" smtClean="0"/>
              <a:t>zapetljanim</a:t>
            </a:r>
            <a:r>
              <a:rPr lang="en-US" dirty="0" smtClean="0"/>
              <a:t>” </a:t>
            </a:r>
            <a:r>
              <a:rPr lang="sr-Latn-RS" dirty="0" smtClean="0"/>
              <a:t>mrežama gde je dozvoljeno višestruko nasleđivanje se često koriste pravila</a:t>
            </a:r>
            <a:r>
              <a:rPr lang="en-US" dirty="0" smtClean="0"/>
              <a:t>:</a:t>
            </a:r>
            <a:endParaRPr lang="en-US" dirty="0"/>
          </a:p>
          <a:p>
            <a:pPr lvl="1"/>
            <a:r>
              <a:rPr lang="sr-Latn-RS" dirty="0" smtClean="0"/>
              <a:t>Ako je</a:t>
            </a:r>
            <a:r>
              <a:rPr lang="en-US" dirty="0" smtClean="0"/>
              <a:t> </a:t>
            </a:r>
            <a:r>
              <a:rPr lang="en-US" dirty="0"/>
              <a:t>X&lt;A&lt;B </a:t>
            </a:r>
            <a:r>
              <a:rPr lang="sr-Latn-RS" dirty="0" smtClean="0"/>
              <a:t>i oba</a:t>
            </a:r>
            <a:r>
              <a:rPr lang="en-US" dirty="0" smtClean="0"/>
              <a:t> </a:t>
            </a:r>
            <a:r>
              <a:rPr lang="en-US" dirty="0"/>
              <a:t>A </a:t>
            </a:r>
            <a:r>
              <a:rPr lang="sr-Latn-RS" dirty="0" smtClean="0"/>
              <a:t>i</a:t>
            </a:r>
            <a:r>
              <a:rPr lang="en-US" dirty="0" smtClean="0"/>
              <a:t> </a:t>
            </a:r>
            <a:r>
              <a:rPr lang="en-US" dirty="0"/>
              <a:t>B </a:t>
            </a:r>
            <a:r>
              <a:rPr lang="sr-Latn-RS" dirty="0" smtClean="0"/>
              <a:t>imaju svojstvo</a:t>
            </a:r>
            <a:r>
              <a:rPr lang="en-US" dirty="0" smtClean="0"/>
              <a:t> </a:t>
            </a:r>
            <a:r>
              <a:rPr lang="en-US" dirty="0"/>
              <a:t>P, </a:t>
            </a:r>
            <a:r>
              <a:rPr lang="sr-Latn-RS" dirty="0" smtClean="0"/>
              <a:t>tada</a:t>
            </a:r>
            <a:r>
              <a:rPr lang="en-US" dirty="0" smtClean="0"/>
              <a:t> X</a:t>
            </a:r>
            <a:r>
              <a:rPr lang="sr-Latn-RS" dirty="0" smtClean="0"/>
              <a:t> nasleđuje to svojstvo od</a:t>
            </a:r>
            <a:r>
              <a:rPr lang="en-US" dirty="0" smtClean="0"/>
              <a:t> A.</a:t>
            </a:r>
            <a:endParaRPr lang="en-US" dirty="0"/>
          </a:p>
          <a:p>
            <a:pPr lvl="1"/>
            <a:r>
              <a:rPr lang="sr-Latn-RS" dirty="0" smtClean="0"/>
              <a:t>Ako je</a:t>
            </a:r>
            <a:r>
              <a:rPr lang="en-US" dirty="0" smtClean="0"/>
              <a:t> </a:t>
            </a:r>
            <a:r>
              <a:rPr lang="en-US" dirty="0"/>
              <a:t>X&lt;A </a:t>
            </a:r>
            <a:r>
              <a:rPr lang="sr-Latn-RS" dirty="0" smtClean="0"/>
              <a:t>i</a:t>
            </a:r>
            <a:r>
              <a:rPr lang="en-US" dirty="0" smtClean="0"/>
              <a:t> </a:t>
            </a:r>
            <a:r>
              <a:rPr lang="en-US" dirty="0"/>
              <a:t>X&lt;B </a:t>
            </a:r>
            <a:r>
              <a:rPr lang="sr-Latn-RS" dirty="0" smtClean="0"/>
              <a:t>ali nije </a:t>
            </a:r>
            <a:r>
              <a:rPr lang="en-US" dirty="0" smtClean="0"/>
              <a:t>A&lt;B </a:t>
            </a:r>
            <a:r>
              <a:rPr lang="sr-Latn-RS" dirty="0" smtClean="0"/>
              <a:t>niti</a:t>
            </a:r>
            <a:r>
              <a:rPr lang="en-US" dirty="0" smtClean="0"/>
              <a:t> </a:t>
            </a:r>
            <a:r>
              <a:rPr lang="en-US" dirty="0"/>
              <a:t>B&lt;Z, </a:t>
            </a:r>
            <a:r>
              <a:rPr lang="sr-Latn-RS" dirty="0" smtClean="0"/>
              <a:t>i </a:t>
            </a:r>
            <a:r>
              <a:rPr lang="en-US" dirty="0" smtClean="0"/>
              <a:t>A </a:t>
            </a:r>
            <a:r>
              <a:rPr lang="sr-Latn-RS" dirty="0" smtClean="0"/>
              <a:t>i </a:t>
            </a:r>
            <a:r>
              <a:rPr lang="en-US" dirty="0" smtClean="0"/>
              <a:t>B </a:t>
            </a:r>
            <a:r>
              <a:rPr lang="sr-Latn-RS" dirty="0" smtClean="0"/>
              <a:t>imaju svojstvo </a:t>
            </a:r>
            <a:r>
              <a:rPr lang="en-US" dirty="0" smtClean="0"/>
              <a:t>P </a:t>
            </a:r>
            <a:r>
              <a:rPr lang="sr-Latn-RS" dirty="0" smtClean="0"/>
              <a:t>sa različitim i nekonzistentnim vrednostima, tada </a:t>
            </a:r>
            <a:r>
              <a:rPr lang="en-US" dirty="0" smtClean="0"/>
              <a:t>X </a:t>
            </a:r>
            <a:r>
              <a:rPr lang="sr-Latn-RS" dirty="0" smtClean="0"/>
              <a:t>uopšte ne nasleđuje to svojstvo</a:t>
            </a:r>
            <a:r>
              <a:rPr lang="en-US" dirty="0" smtClean="0"/>
              <a:t>.</a:t>
            </a:r>
            <a:endParaRPr lang="sr-Latn-RS" dirty="0" smtClean="0"/>
          </a:p>
          <a:p>
            <a:pPr lvl="2"/>
            <a:r>
              <a:rPr lang="sr-Latn-RS" dirty="0" smtClean="0"/>
              <a:t>U Semantičkom Webu ovo je razrešeno tako što </a:t>
            </a:r>
            <a:r>
              <a:rPr lang="sr-Latn-RS" smtClean="0"/>
              <a:t>je ontologija nekonzistentna – obzirom na veličinu ontologija može da bude veoma ozbiljan problem pronaći entitet koji je ontologiju preveo u nekonzistentno stanje</a:t>
            </a:r>
            <a:endParaRPr lang="en-US" dirty="0"/>
          </a:p>
        </p:txBody>
      </p:sp>
    </p:spTree>
    <p:extLst>
      <p:ext uri="{BB962C8B-B14F-4D97-AF65-F5344CB8AC3E}">
        <p14:creationId xmlns:p14="http://schemas.microsoft.com/office/powerpoint/2010/main" val="271095473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Moguća rešenja</a:t>
            </a:r>
            <a:endParaRPr lang="en-US" dirty="0"/>
          </a:p>
        </p:txBody>
      </p:sp>
      <p:sp>
        <p:nvSpPr>
          <p:cNvPr id="3" name="Content Placeholder 2"/>
          <p:cNvSpPr>
            <a:spLocks noGrp="1"/>
          </p:cNvSpPr>
          <p:nvPr>
            <p:ph idx="1"/>
          </p:nvPr>
        </p:nvSpPr>
        <p:spPr/>
        <p:txBody>
          <a:bodyPr>
            <a:normAutofit/>
          </a:bodyPr>
          <a:lstStyle/>
          <a:p>
            <a:r>
              <a:rPr lang="sr-Latn-RS" dirty="0" smtClean="0"/>
              <a:t>Ima više rešenja za probleme izuzetaka i višestrukog nasleđivanja</a:t>
            </a:r>
            <a:endParaRPr lang="en-US" dirty="0"/>
          </a:p>
          <a:p>
            <a:pPr lvl="1"/>
            <a:r>
              <a:rPr lang="sr-Latn-RS" b="1" dirty="0" smtClean="0"/>
              <a:t>Pravila </a:t>
            </a:r>
            <a:endParaRPr lang="en-US" b="1" dirty="0"/>
          </a:p>
          <a:p>
            <a:pPr lvl="1"/>
            <a:r>
              <a:rPr lang="sr-Latn-RS" b="1" dirty="0" smtClean="0"/>
              <a:t>Višestruka stabla</a:t>
            </a:r>
            <a:endParaRPr lang="en-US" b="1" dirty="0"/>
          </a:p>
          <a:p>
            <a:pPr lvl="2"/>
            <a:r>
              <a:rPr lang="sr-Latn-RS" dirty="0" smtClean="0"/>
              <a:t>Pretpostavljeno i alternativna</a:t>
            </a:r>
            <a:endParaRPr lang="en-US" dirty="0"/>
          </a:p>
          <a:p>
            <a:pPr lvl="1"/>
            <a:r>
              <a:rPr lang="sr-Latn-RS" b="1" dirty="0" smtClean="0"/>
              <a:t>Višestruki čvorovi za isti koncept</a:t>
            </a:r>
            <a:endParaRPr lang="en-US" b="1" dirty="0"/>
          </a:p>
          <a:p>
            <a:pPr lvl="1"/>
            <a:r>
              <a:rPr lang="sr-Latn-RS" b="1" dirty="0" smtClean="0"/>
              <a:t>Evidencijalno rezonovanje</a:t>
            </a:r>
            <a:endParaRPr lang="en-US" dirty="0"/>
          </a:p>
        </p:txBody>
      </p:sp>
    </p:spTree>
    <p:extLst>
      <p:ext uri="{BB962C8B-B14F-4D97-AF65-F5344CB8AC3E}">
        <p14:creationId xmlns:p14="http://schemas.microsoft.com/office/powerpoint/2010/main" val="10949042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sr-Latn-RS" b="1" dirty="0"/>
              <a:t>Višestruka </a:t>
            </a:r>
            <a:r>
              <a:rPr lang="sr-Latn-RS" b="1" dirty="0" smtClean="0"/>
              <a:t>stabla i višestruki čvorovi</a:t>
            </a:r>
            <a:endParaRPr lang="en-US" dirty="0"/>
          </a:p>
        </p:txBody>
      </p:sp>
      <p:sp>
        <p:nvSpPr>
          <p:cNvPr id="4" name="Content Placeholder 3"/>
          <p:cNvSpPr>
            <a:spLocks noGrp="1"/>
          </p:cNvSpPr>
          <p:nvPr>
            <p:ph idx="1"/>
          </p:nvPr>
        </p:nvSpPr>
        <p:spPr/>
        <p:txBody>
          <a:bodyPr>
            <a:normAutofit/>
          </a:bodyPr>
          <a:lstStyle/>
          <a:p>
            <a:r>
              <a:rPr lang="sr-Latn-RS" dirty="0" smtClean="0"/>
              <a:t>Ima više stabala, pretpostavljeno i neke alternativne hipoteze</a:t>
            </a:r>
            <a:r>
              <a:rPr lang="en-US" dirty="0" smtClean="0"/>
              <a:t>.</a:t>
            </a:r>
            <a:endParaRPr lang="en-US" dirty="0"/>
          </a:p>
          <a:p>
            <a:pPr lvl="1"/>
            <a:r>
              <a:rPr lang="sr-Latn-RS" dirty="0" smtClean="0"/>
              <a:t>Pretpostavljeno stablo</a:t>
            </a:r>
            <a:r>
              <a:rPr lang="en-US" dirty="0" smtClean="0"/>
              <a:t>: </a:t>
            </a:r>
            <a:r>
              <a:rPr lang="sr-Latn-RS" dirty="0" smtClean="0"/>
              <a:t>pile spada u ptice</a:t>
            </a:r>
            <a:r>
              <a:rPr lang="en-US" dirty="0" smtClean="0"/>
              <a:t>.</a:t>
            </a:r>
            <a:endParaRPr lang="en-US" dirty="0"/>
          </a:p>
          <a:p>
            <a:pPr lvl="1"/>
            <a:r>
              <a:rPr lang="sr-Latn-RS" dirty="0" smtClean="0"/>
              <a:t>Alternativno stablo</a:t>
            </a:r>
            <a:r>
              <a:rPr lang="en-US" dirty="0" smtClean="0"/>
              <a:t>: </a:t>
            </a:r>
            <a:r>
              <a:rPr lang="sr-Latn-RS" dirty="0" smtClean="0"/>
              <a:t>pile spada u životinje</a:t>
            </a:r>
            <a:r>
              <a:rPr lang="en-US" dirty="0" smtClean="0"/>
              <a:t>.</a:t>
            </a:r>
            <a:endParaRPr lang="en-US" dirty="0"/>
          </a:p>
          <a:p>
            <a:r>
              <a:rPr lang="sr-Latn-RS" dirty="0" smtClean="0"/>
              <a:t>Reč </a:t>
            </a:r>
            <a:r>
              <a:rPr lang="en-US" dirty="0" smtClean="0"/>
              <a:t>“bird</a:t>
            </a:r>
            <a:r>
              <a:rPr lang="en-US" dirty="0"/>
              <a:t>” </a:t>
            </a:r>
            <a:r>
              <a:rPr lang="sr-Latn-RS" dirty="0" smtClean="0"/>
              <a:t>mapira se na dva čvora, jedan koji se odnosi samo na određene ptice i drugi koji se odnosi na </a:t>
            </a:r>
            <a:r>
              <a:rPr lang="sr-Latn-RS" i="1" dirty="0" smtClean="0"/>
              <a:t>sve </a:t>
            </a:r>
            <a:r>
              <a:rPr lang="sr-Latn-RS" dirty="0" smtClean="0"/>
              <a:t>ptice</a:t>
            </a:r>
            <a:r>
              <a:rPr lang="en-US" dirty="0" smtClean="0"/>
              <a:t>.</a:t>
            </a:r>
            <a:endParaRPr lang="en-US" dirty="0"/>
          </a:p>
        </p:txBody>
      </p:sp>
    </p:spTree>
    <p:extLst>
      <p:ext uri="{BB962C8B-B14F-4D97-AF65-F5344CB8AC3E}">
        <p14:creationId xmlns:p14="http://schemas.microsoft.com/office/powerpoint/2010/main" val="352109336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1" algn="ctr" rtl="0">
              <a:spcBef>
                <a:spcPct val="0"/>
              </a:spcBef>
            </a:pPr>
            <a:r>
              <a:rPr lang="sr-Latn-RS" sz="4400" b="1" dirty="0" smtClean="0">
                <a:latin typeface="+mj-lt"/>
              </a:rPr>
              <a:t>Višestruka stabla</a:t>
            </a:r>
            <a:endParaRPr lang="en-US" sz="4400" dirty="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65" y="1295400"/>
            <a:ext cx="7249027"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70182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sr-Latn-RS" b="1" dirty="0" smtClean="0"/>
              <a:t>Višestruki čvorovi</a:t>
            </a:r>
            <a:endParaRPr lang="en-US" dirty="0"/>
          </a:p>
        </p:txBody>
      </p:sp>
      <p:sp>
        <p:nvSpPr>
          <p:cNvPr id="4" name="Content Placeholder 3"/>
          <p:cNvSpPr>
            <a:spLocks noGrp="1"/>
          </p:cNvSpPr>
          <p:nvPr>
            <p:ph idx="1"/>
          </p:nvPr>
        </p:nvSpPr>
        <p:spPr/>
        <p:txBody>
          <a:bodyPr>
            <a:normAutofit/>
          </a:bodyPr>
          <a:lstStyle/>
          <a:p>
            <a:r>
              <a:rPr lang="sr-Latn-RS" dirty="0" smtClean="0"/>
              <a:t>Reč </a:t>
            </a:r>
            <a:r>
              <a:rPr lang="en-US" dirty="0" smtClean="0"/>
              <a:t>“bird</a:t>
            </a:r>
            <a:r>
              <a:rPr lang="en-US" dirty="0"/>
              <a:t>” </a:t>
            </a:r>
            <a:r>
              <a:rPr lang="sr-Latn-RS" dirty="0" smtClean="0"/>
              <a:t>mapira se na dva čvora, jedan koji se odnosi </a:t>
            </a:r>
            <a:r>
              <a:rPr lang="sr-Latn-RS" i="1" dirty="0" smtClean="0"/>
              <a:t>samo na određene </a:t>
            </a:r>
            <a:r>
              <a:rPr lang="sr-Latn-RS" dirty="0" smtClean="0"/>
              <a:t>ptice i drugi koji se odnosi na </a:t>
            </a:r>
            <a:r>
              <a:rPr lang="sr-Latn-RS" i="1" dirty="0" smtClean="0"/>
              <a:t>sve </a:t>
            </a:r>
            <a:r>
              <a:rPr lang="sr-Latn-RS" dirty="0" smtClean="0"/>
              <a:t>ptice</a:t>
            </a:r>
            <a:r>
              <a:rPr lang="en-US" dirty="0" smtClean="0"/>
              <a:t>.</a:t>
            </a:r>
            <a:endParaRPr lang="en-US" dirty="0"/>
          </a:p>
        </p:txBody>
      </p:sp>
    </p:spTree>
    <p:extLst>
      <p:ext uri="{BB962C8B-B14F-4D97-AF65-F5344CB8AC3E}">
        <p14:creationId xmlns:p14="http://schemas.microsoft.com/office/powerpoint/2010/main" val="19849558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65447"/>
            <a:ext cx="8832079" cy="557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r>
              <a:rPr lang="sr-Latn-RS" b="1" dirty="0"/>
              <a:t>Višestruki čvorovi</a:t>
            </a:r>
            <a:endParaRPr lang="en-US" dirty="0"/>
          </a:p>
        </p:txBody>
      </p:sp>
    </p:spTree>
    <p:extLst>
      <p:ext uri="{BB962C8B-B14F-4D97-AF65-F5344CB8AC3E}">
        <p14:creationId xmlns:p14="http://schemas.microsoft.com/office/powerpoint/2010/main" val="25143062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382794" cy="503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sr-Latn-RS" b="1" dirty="0"/>
              <a:t>Višestruki čvorovi</a:t>
            </a:r>
            <a:endParaRPr lang="en-US" dirty="0"/>
          </a:p>
        </p:txBody>
      </p:sp>
      <p:sp>
        <p:nvSpPr>
          <p:cNvPr id="5" name="Oval 4"/>
          <p:cNvSpPr/>
          <p:nvPr/>
        </p:nvSpPr>
        <p:spPr>
          <a:xfrm>
            <a:off x="1676400" y="3657600"/>
            <a:ext cx="1600200" cy="13716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3999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31" y="762000"/>
            <a:ext cx="9011245" cy="517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1600200" y="2895600"/>
            <a:ext cx="1600200" cy="137160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sr-Latn-RS" b="1" smtClean="0"/>
              <a:t>Višestruki čvorovi</a:t>
            </a:r>
            <a:endParaRPr lang="en-US" dirty="0"/>
          </a:p>
        </p:txBody>
      </p:sp>
    </p:spTree>
    <p:extLst>
      <p:ext uri="{BB962C8B-B14F-4D97-AF65-F5344CB8AC3E}">
        <p14:creationId xmlns:p14="http://schemas.microsoft.com/office/powerpoint/2010/main" val="20476545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Evidencijalno rezonovanje</a:t>
            </a:r>
            <a:endParaRPr lang="en-US" dirty="0"/>
          </a:p>
        </p:txBody>
      </p:sp>
      <p:sp>
        <p:nvSpPr>
          <p:cNvPr id="3" name="Content Placeholder 2"/>
          <p:cNvSpPr>
            <a:spLocks noGrp="1"/>
          </p:cNvSpPr>
          <p:nvPr>
            <p:ph idx="1"/>
          </p:nvPr>
        </p:nvSpPr>
        <p:spPr/>
        <p:txBody>
          <a:bodyPr>
            <a:normAutofit fontScale="85000" lnSpcReduction="20000"/>
          </a:bodyPr>
          <a:lstStyle/>
          <a:p>
            <a:r>
              <a:rPr lang="sr-Latn-RS" dirty="0" smtClean="0"/>
              <a:t>Pristup  zvani </a:t>
            </a:r>
            <a:r>
              <a:rPr lang="en-US" b="1" dirty="0" err="1" smtClean="0"/>
              <a:t>eviden</a:t>
            </a:r>
            <a:r>
              <a:rPr lang="sr-Latn-RS" b="1" dirty="0" smtClean="0"/>
              <a:t>cijalno rezonovanje </a:t>
            </a:r>
            <a:r>
              <a:rPr lang="sr-Latn-RS" dirty="0" smtClean="0"/>
              <a:t> je metod iz teorije odlučivanja koji može da pomogne u rešavanju problema višestrukog nasleđvanja i izuzetaka tako što koristi kapacitet teorije verovatnoće za manipulisanje nedeterminističnošću i kapacitet logike za korišćenje strukture</a:t>
            </a:r>
            <a:endParaRPr lang="en-US" dirty="0"/>
          </a:p>
          <a:p>
            <a:pPr lvl="1"/>
            <a:r>
              <a:rPr lang="sr-Latn-RS" dirty="0" smtClean="0"/>
              <a:t>Koriste se evidencijalne informacije u obliku relativnih frekvencija za izbor najverovatnijeg odgovora:</a:t>
            </a:r>
            <a:endParaRPr lang="en-US" dirty="0"/>
          </a:p>
          <a:p>
            <a:pPr lvl="1"/>
            <a:r>
              <a:rPr lang="sr-Latn-RS" dirty="0" smtClean="0"/>
              <a:t>Ako</a:t>
            </a:r>
            <a:r>
              <a:rPr lang="en-US" dirty="0" smtClean="0"/>
              <a:t> </a:t>
            </a:r>
            <a:r>
              <a:rPr lang="sr-Latn-RS" dirty="0" smtClean="0"/>
              <a:t>ima</a:t>
            </a:r>
            <a:r>
              <a:rPr lang="en-US" dirty="0" smtClean="0"/>
              <a:t> </a:t>
            </a:r>
            <a:r>
              <a:rPr lang="en-US" dirty="0"/>
              <a:t>100 </a:t>
            </a:r>
            <a:r>
              <a:rPr lang="sr-Latn-RS" dirty="0" smtClean="0"/>
              <a:t>slonova</a:t>
            </a:r>
            <a:r>
              <a:rPr lang="en-US" dirty="0" smtClean="0"/>
              <a:t>, </a:t>
            </a:r>
            <a:r>
              <a:rPr lang="en-US" dirty="0"/>
              <a:t>40 </a:t>
            </a:r>
            <a:r>
              <a:rPr lang="sr-Latn-RS" dirty="0" smtClean="0"/>
              <a:t>kraljevskih slonova</a:t>
            </a:r>
            <a:r>
              <a:rPr lang="en-US" dirty="0" smtClean="0"/>
              <a:t>, 70</a:t>
            </a:r>
            <a:r>
              <a:rPr lang="sr-Latn-RS" dirty="0" smtClean="0"/>
              <a:t> sivih slonova i </a:t>
            </a:r>
            <a:r>
              <a:rPr lang="en-US" dirty="0" smtClean="0"/>
              <a:t>30 </a:t>
            </a:r>
            <a:r>
              <a:rPr lang="sr-Latn-RS" dirty="0" smtClean="0"/>
              <a:t>slonova koji nisu sivi,</a:t>
            </a:r>
            <a:r>
              <a:rPr lang="en-US" dirty="0" smtClean="0"/>
              <a:t> </a:t>
            </a:r>
            <a:r>
              <a:rPr lang="sr-Latn-RS" dirty="0" smtClean="0"/>
              <a:t>tada</a:t>
            </a:r>
            <a:endParaRPr lang="en-US" dirty="0"/>
          </a:p>
          <a:p>
            <a:pPr lvl="2"/>
            <a:r>
              <a:rPr lang="sr-Latn-RS" dirty="0" smtClean="0"/>
              <a:t>Verovatnoća</a:t>
            </a:r>
            <a:r>
              <a:rPr lang="en-US" dirty="0" smtClean="0"/>
              <a:t> “</a:t>
            </a:r>
            <a:r>
              <a:rPr lang="sr-Latn-RS" i="1" dirty="0" smtClean="0"/>
              <a:t>kraljevski slon je siv</a:t>
            </a:r>
            <a:r>
              <a:rPr lang="en-US" dirty="0" smtClean="0"/>
              <a:t>” </a:t>
            </a:r>
            <a:r>
              <a:rPr lang="en-US" dirty="0"/>
              <a:t>= </a:t>
            </a:r>
            <a:r>
              <a:rPr lang="en-US" dirty="0" smtClean="0"/>
              <a:t>(</a:t>
            </a:r>
            <a:r>
              <a:rPr lang="sr-Latn-RS" dirty="0" smtClean="0"/>
              <a:t>broj kraljevskih slonova</a:t>
            </a:r>
            <a:r>
              <a:rPr lang="en-US" dirty="0" smtClean="0"/>
              <a:t>)*(</a:t>
            </a:r>
            <a:r>
              <a:rPr lang="sr-Latn-RS" dirty="0" smtClean="0"/>
              <a:t>broj sivih slonova</a:t>
            </a:r>
            <a:r>
              <a:rPr lang="en-US" dirty="0" smtClean="0"/>
              <a:t>)/(</a:t>
            </a:r>
            <a:r>
              <a:rPr lang="sr-Latn-RS" dirty="0" smtClean="0"/>
              <a:t>broj svih slonova</a:t>
            </a:r>
            <a:r>
              <a:rPr lang="en-US" dirty="0" smtClean="0"/>
              <a:t>) </a:t>
            </a:r>
            <a:r>
              <a:rPr lang="en-US" dirty="0"/>
              <a:t>= </a:t>
            </a:r>
            <a:r>
              <a:rPr lang="en-US" dirty="0" smtClean="0"/>
              <a:t>28</a:t>
            </a:r>
            <a:endParaRPr lang="sr-Latn-RS" dirty="0" smtClean="0"/>
          </a:p>
          <a:p>
            <a:pPr lvl="2"/>
            <a:r>
              <a:rPr lang="sr-Latn-RS" dirty="0"/>
              <a:t>Verovatnoća</a:t>
            </a:r>
            <a:r>
              <a:rPr lang="en-US" dirty="0"/>
              <a:t> “</a:t>
            </a:r>
            <a:r>
              <a:rPr lang="sr-Latn-RS" i="1" dirty="0"/>
              <a:t>kraljevski slon </a:t>
            </a:r>
            <a:r>
              <a:rPr lang="sr-Latn-RS" i="1" dirty="0" smtClean="0"/>
              <a:t>nije </a:t>
            </a:r>
            <a:r>
              <a:rPr lang="sr-Latn-RS" i="1" dirty="0"/>
              <a:t>siv</a:t>
            </a:r>
            <a:r>
              <a:rPr lang="en-US" dirty="0"/>
              <a:t>” = (</a:t>
            </a:r>
            <a:r>
              <a:rPr lang="sr-Latn-RS" dirty="0"/>
              <a:t>broj kraljevskih slonova</a:t>
            </a:r>
            <a:r>
              <a:rPr lang="en-US" dirty="0"/>
              <a:t>)*(</a:t>
            </a:r>
            <a:r>
              <a:rPr lang="sr-Latn-RS" dirty="0"/>
              <a:t>broj </a:t>
            </a:r>
            <a:r>
              <a:rPr lang="sr-Latn-RS" dirty="0" smtClean="0"/>
              <a:t>slonova koji nisu sivi</a:t>
            </a:r>
            <a:r>
              <a:rPr lang="en-US" dirty="0" smtClean="0"/>
              <a:t>)/(</a:t>
            </a:r>
            <a:r>
              <a:rPr lang="sr-Latn-RS" dirty="0"/>
              <a:t>broj svih slonova</a:t>
            </a:r>
            <a:r>
              <a:rPr lang="en-US" dirty="0"/>
              <a:t>) = </a:t>
            </a:r>
            <a:r>
              <a:rPr lang="sr-Latn-RS" dirty="0" smtClean="0"/>
              <a:t>12</a:t>
            </a:r>
            <a:endParaRPr lang="en-US" dirty="0"/>
          </a:p>
        </p:txBody>
      </p:sp>
    </p:spTree>
    <p:extLst>
      <p:ext uri="{BB962C8B-B14F-4D97-AF65-F5344CB8AC3E}">
        <p14:creationId xmlns:p14="http://schemas.microsoft.com/office/powerpoint/2010/main" val="294361959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sr-Latn-RS" dirty="0" smtClean="0"/>
              <a:t>Zaključivanje u semantičkim mrežama</a:t>
            </a:r>
            <a:endParaRPr lang="en-US" dirty="0"/>
          </a:p>
        </p:txBody>
      </p:sp>
      <p:sp>
        <p:nvSpPr>
          <p:cNvPr id="5" name="TextBox 4"/>
          <p:cNvSpPr txBox="1"/>
          <p:nvPr/>
        </p:nvSpPr>
        <p:spPr>
          <a:xfrm>
            <a:off x="2971800" y="1447800"/>
            <a:ext cx="2971800" cy="369332"/>
          </a:xfrm>
          <a:prstGeom prst="rect">
            <a:avLst/>
          </a:prstGeom>
          <a:noFill/>
        </p:spPr>
        <p:txBody>
          <a:bodyPr wrap="square" rtlCol="0">
            <a:spAutoFit/>
          </a:bodyPr>
          <a:lstStyle/>
          <a:p>
            <a:r>
              <a:rPr lang="sr-Latn-RS" dirty="0" smtClean="0"/>
              <a:t>primer</a:t>
            </a:r>
            <a:r>
              <a:rPr lang="en-US" dirty="0" smtClean="0"/>
              <a:t>: </a:t>
            </a:r>
            <a:r>
              <a:rPr lang="en-US" dirty="0" err="1"/>
              <a:t>Tweety</a:t>
            </a:r>
            <a:r>
              <a:rPr lang="en-US" dirty="0"/>
              <a:t> </a:t>
            </a:r>
            <a:r>
              <a:rPr lang="sr-Latn-RS" dirty="0" smtClean="0"/>
              <a:t>je kanarinac</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0"/>
            <a:ext cx="5610225" cy="407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8056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a:xfrm>
            <a:off x="419100" y="0"/>
            <a:ext cx="8229600" cy="914400"/>
          </a:xfrm>
        </p:spPr>
        <p:txBody>
          <a:bodyPr/>
          <a:lstStyle/>
          <a:p>
            <a:pPr eaLnBrk="1" hangingPunct="1"/>
            <a:r>
              <a:rPr lang="sr-Latn-RS" dirty="0" smtClean="0"/>
              <a:t>Piramida znanja</a:t>
            </a:r>
            <a:endParaRPr lang="en-US" dirty="0" smtClean="0"/>
          </a:p>
        </p:txBody>
      </p:sp>
      <p:sp>
        <p:nvSpPr>
          <p:cNvPr id="24578" name="Slide Number Placeholder 3"/>
          <p:cNvSpPr>
            <a:spLocks noGrp="1"/>
          </p:cNvSpPr>
          <p:nvPr>
            <p:ph type="sldNum" sz="quarter" idx="12"/>
          </p:nvPr>
        </p:nvSpPr>
        <p:spPr>
          <a:noFill/>
        </p:spPr>
        <p:txBody>
          <a:bodyPr/>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eaLnBrk="1" hangingPunct="1"/>
            <a:fld id="{637EA715-45AB-4CC7-ABF6-99CD8B47D0BC}" type="slidenum">
              <a:rPr lang="en-US" sz="900" smtClean="0">
                <a:solidFill>
                  <a:srgbClr val="003399"/>
                </a:solidFill>
                <a:latin typeface="Arial" charset="0"/>
                <a:cs typeface="Arial" charset="0"/>
                <a:sym typeface="Arial" charset="0"/>
              </a:rPr>
              <a:pPr eaLnBrk="1" hangingPunct="1"/>
              <a:t>9</a:t>
            </a:fld>
            <a:endParaRPr lang="en-US" sz="900" smtClean="0">
              <a:solidFill>
                <a:srgbClr val="003399"/>
              </a:solidFill>
              <a:latin typeface="Arial" charset="0"/>
              <a:cs typeface="Arial" charset="0"/>
              <a:sym typeface="Arial" charset="0"/>
            </a:endParaRPr>
          </a:p>
        </p:txBody>
      </p:sp>
      <p:sp>
        <p:nvSpPr>
          <p:cNvPr id="24582" name="AutoShape 6"/>
          <p:cNvSpPr>
            <a:spLocks/>
          </p:cNvSpPr>
          <p:nvPr/>
        </p:nvSpPr>
        <p:spPr bwMode="auto">
          <a:xfrm>
            <a:off x="0" y="1143000"/>
            <a:ext cx="8991600" cy="5257800"/>
          </a:xfrm>
          <a:prstGeom prst="triangle">
            <a:avLst>
              <a:gd name="adj" fmla="val 50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583" name="Line 7"/>
          <p:cNvSpPr>
            <a:spLocks noChangeShapeType="1"/>
          </p:cNvSpPr>
          <p:nvPr/>
        </p:nvSpPr>
        <p:spPr bwMode="auto">
          <a:xfrm>
            <a:off x="685800" y="5638800"/>
            <a:ext cx="76962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584" name="Line 8"/>
          <p:cNvSpPr>
            <a:spLocks noChangeShapeType="1"/>
          </p:cNvSpPr>
          <p:nvPr/>
        </p:nvSpPr>
        <p:spPr bwMode="auto">
          <a:xfrm>
            <a:off x="1371600" y="4802188"/>
            <a:ext cx="62484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585" name="Line 9"/>
          <p:cNvSpPr>
            <a:spLocks noChangeShapeType="1"/>
          </p:cNvSpPr>
          <p:nvPr/>
        </p:nvSpPr>
        <p:spPr bwMode="auto">
          <a:xfrm>
            <a:off x="2057400" y="3962400"/>
            <a:ext cx="4876800" cy="1587"/>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586" name="Line 10"/>
          <p:cNvSpPr>
            <a:spLocks noChangeShapeType="1"/>
          </p:cNvSpPr>
          <p:nvPr/>
        </p:nvSpPr>
        <p:spPr bwMode="auto">
          <a:xfrm rot="10800000" flipH="1" flipV="1">
            <a:off x="2743200" y="3200399"/>
            <a:ext cx="3505200" cy="1"/>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587" name="Rectangle 11"/>
          <p:cNvSpPr>
            <a:spLocks/>
          </p:cNvSpPr>
          <p:nvPr/>
        </p:nvSpPr>
        <p:spPr bwMode="auto">
          <a:xfrm>
            <a:off x="2649908" y="5656555"/>
            <a:ext cx="3365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r>
              <a:rPr lang="sr-Latn-RS" sz="1500" dirty="0" smtClean="0">
                <a:solidFill>
                  <a:schemeClr val="tx1"/>
                </a:solidFill>
                <a:latin typeface="News Gothic MT" charset="0"/>
                <a:ea typeface="News Gothic MT" charset="0"/>
                <a:cs typeface="News Gothic MT" charset="0"/>
                <a:sym typeface="News Gothic MT" charset="0"/>
              </a:rPr>
              <a:t>Šum</a:t>
            </a:r>
          </a:p>
          <a:p>
            <a:pPr algn="ctr"/>
            <a:r>
              <a:rPr lang="sr-Latn-RS" sz="1500" dirty="0" smtClean="0">
                <a:latin typeface="News Gothic MT" charset="0"/>
                <a:ea typeface="News Gothic MT" charset="0"/>
                <a:cs typeface="News Gothic MT" charset="0"/>
                <a:sym typeface="News Gothic MT" charset="0"/>
              </a:rPr>
              <a:t>(bez očigledne informacije)</a:t>
            </a:r>
            <a:endParaRPr lang="sr-Latn-RS" sz="1500" dirty="0" smtClean="0">
              <a:solidFill>
                <a:schemeClr val="tx1"/>
              </a:solidFill>
              <a:latin typeface="News Gothic MT" charset="0"/>
              <a:ea typeface="News Gothic MT" charset="0"/>
              <a:cs typeface="News Gothic MT" charset="0"/>
              <a:sym typeface="News Gothic MT" charset="0"/>
            </a:endParaRPr>
          </a:p>
          <a:p>
            <a:pPr algn="ctr"/>
            <a:endParaRPr lang="en-US" sz="1600" dirty="0">
              <a:solidFill>
                <a:schemeClr val="tx1"/>
              </a:solidFill>
              <a:latin typeface="News Gothic MT" charset="0"/>
              <a:ea typeface="News Gothic MT" charset="0"/>
              <a:cs typeface="News Gothic MT" charset="0"/>
              <a:sym typeface="News Gothic MT" charset="0"/>
            </a:endParaRPr>
          </a:p>
        </p:txBody>
      </p:sp>
      <p:sp>
        <p:nvSpPr>
          <p:cNvPr id="24588" name="Rectangle 12"/>
          <p:cNvSpPr>
            <a:spLocks/>
          </p:cNvSpPr>
          <p:nvPr/>
        </p:nvSpPr>
        <p:spPr bwMode="auto">
          <a:xfrm>
            <a:off x="2649908" y="4876800"/>
            <a:ext cx="3365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r>
              <a:rPr lang="sr-Latn-RS" sz="1500" dirty="0" smtClean="0">
                <a:solidFill>
                  <a:schemeClr val="tx1"/>
                </a:solidFill>
                <a:latin typeface="News Gothic MT" charset="0"/>
                <a:ea typeface="News Gothic MT" charset="0"/>
                <a:cs typeface="News Gothic MT" charset="0"/>
                <a:sym typeface="News Gothic MT" charset="0"/>
              </a:rPr>
              <a:t>Podatak</a:t>
            </a:r>
          </a:p>
          <a:p>
            <a:pPr algn="ctr"/>
            <a:r>
              <a:rPr lang="sr-Latn-RS" sz="1500" dirty="0" smtClean="0">
                <a:latin typeface="News Gothic MT" charset="0"/>
                <a:ea typeface="News Gothic MT" charset="0"/>
                <a:cs typeface="News Gothic MT" charset="0"/>
                <a:sym typeface="News Gothic MT" charset="0"/>
              </a:rPr>
              <a:t>(potencijalno korisna informacija)</a:t>
            </a:r>
            <a:endParaRPr lang="en-US" sz="1500" dirty="0">
              <a:solidFill>
                <a:schemeClr val="tx1"/>
              </a:solidFill>
              <a:latin typeface="News Gothic MT" charset="0"/>
              <a:ea typeface="News Gothic MT" charset="0"/>
              <a:cs typeface="News Gothic MT" charset="0"/>
              <a:sym typeface="News Gothic MT" charset="0"/>
            </a:endParaRPr>
          </a:p>
        </p:txBody>
      </p:sp>
      <p:sp>
        <p:nvSpPr>
          <p:cNvPr id="24589" name="Rectangle 13"/>
          <p:cNvSpPr>
            <a:spLocks/>
          </p:cNvSpPr>
          <p:nvPr/>
        </p:nvSpPr>
        <p:spPr bwMode="auto">
          <a:xfrm>
            <a:off x="2813050" y="4114800"/>
            <a:ext cx="3365500" cy="61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r>
              <a:rPr lang="sr-Latn-RS" sz="1500" dirty="0" smtClean="0">
                <a:solidFill>
                  <a:schemeClr val="tx1"/>
                </a:solidFill>
                <a:latin typeface="News Gothic MT" charset="0"/>
                <a:ea typeface="News Gothic MT" charset="0"/>
                <a:cs typeface="News Gothic MT" charset="0"/>
                <a:sym typeface="News Gothic MT" charset="0"/>
              </a:rPr>
              <a:t>Informacija</a:t>
            </a:r>
          </a:p>
          <a:p>
            <a:pPr algn="ctr"/>
            <a:r>
              <a:rPr lang="sr-Latn-RS" sz="1500" dirty="0" smtClean="0">
                <a:latin typeface="News Gothic MT" charset="0"/>
                <a:ea typeface="News Gothic MT" charset="0"/>
                <a:cs typeface="News Gothic MT" charset="0"/>
                <a:sym typeface="News Gothic MT" charset="0"/>
              </a:rPr>
              <a:t>(potencijalno korisna za znanje)</a:t>
            </a:r>
            <a:endParaRPr lang="en-US" sz="1500" dirty="0">
              <a:solidFill>
                <a:schemeClr val="tx1"/>
              </a:solidFill>
              <a:latin typeface="News Gothic MT" charset="0"/>
              <a:ea typeface="News Gothic MT" charset="0"/>
              <a:cs typeface="News Gothic MT" charset="0"/>
              <a:sym typeface="News Gothic MT" charset="0"/>
            </a:endParaRPr>
          </a:p>
        </p:txBody>
      </p:sp>
      <p:sp>
        <p:nvSpPr>
          <p:cNvPr id="24590" name="Rectangle 14"/>
          <p:cNvSpPr>
            <a:spLocks/>
          </p:cNvSpPr>
          <p:nvPr/>
        </p:nvSpPr>
        <p:spPr bwMode="auto">
          <a:xfrm>
            <a:off x="2813050" y="3276600"/>
            <a:ext cx="3365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r>
              <a:rPr lang="sr-Latn-RS" sz="1500" dirty="0" smtClean="0">
                <a:solidFill>
                  <a:schemeClr val="tx1"/>
                </a:solidFill>
                <a:latin typeface="News Gothic MT" charset="0"/>
                <a:ea typeface="News Gothic MT" charset="0"/>
                <a:cs typeface="News Gothic MT" charset="0"/>
                <a:sym typeface="News Gothic MT" charset="0"/>
              </a:rPr>
              <a:t>Znanje</a:t>
            </a:r>
          </a:p>
          <a:p>
            <a:pPr algn="ctr"/>
            <a:r>
              <a:rPr lang="sr-Latn-RS" sz="1500" dirty="0" smtClean="0">
                <a:latin typeface="News Gothic MT" charset="0"/>
                <a:ea typeface="News Gothic MT" charset="0"/>
                <a:cs typeface="News Gothic MT" charset="0"/>
                <a:sym typeface="News Gothic MT" charset="0"/>
              </a:rPr>
              <a:t>(pravila o korišćenju informacije)</a:t>
            </a:r>
            <a:endParaRPr lang="en-US" sz="1500" dirty="0">
              <a:solidFill>
                <a:schemeClr val="tx1"/>
              </a:solidFill>
              <a:latin typeface="News Gothic MT" charset="0"/>
              <a:ea typeface="News Gothic MT" charset="0"/>
              <a:cs typeface="News Gothic MT" charset="0"/>
              <a:sym typeface="News Gothic MT" charset="0"/>
            </a:endParaRPr>
          </a:p>
        </p:txBody>
      </p:sp>
      <p:sp>
        <p:nvSpPr>
          <p:cNvPr id="24591" name="Rectangle 15"/>
          <p:cNvSpPr>
            <a:spLocks/>
          </p:cNvSpPr>
          <p:nvPr/>
        </p:nvSpPr>
        <p:spPr bwMode="auto">
          <a:xfrm>
            <a:off x="3562350" y="2514600"/>
            <a:ext cx="1866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r>
              <a:rPr lang="en-US" sz="1500" dirty="0" smtClean="0">
                <a:solidFill>
                  <a:schemeClr val="tx1"/>
                </a:solidFill>
                <a:latin typeface="News Gothic MT" charset="0"/>
                <a:ea typeface="News Gothic MT" charset="0"/>
                <a:cs typeface="News Gothic MT" charset="0"/>
                <a:sym typeface="News Gothic MT" charset="0"/>
              </a:rPr>
              <a:t>Meta-</a:t>
            </a:r>
            <a:r>
              <a:rPr lang="sr-Latn-RS" sz="1500" dirty="0" smtClean="0">
                <a:solidFill>
                  <a:schemeClr val="tx1"/>
                </a:solidFill>
                <a:latin typeface="News Gothic MT" charset="0"/>
                <a:ea typeface="News Gothic MT" charset="0"/>
                <a:cs typeface="News Gothic MT" charset="0"/>
                <a:sym typeface="News Gothic MT" charset="0"/>
              </a:rPr>
              <a:t>znanje</a:t>
            </a:r>
          </a:p>
          <a:p>
            <a:pPr algn="ctr"/>
            <a:r>
              <a:rPr lang="sr-Latn-RS" sz="1500" dirty="0">
                <a:latin typeface="News Gothic MT" charset="0"/>
                <a:ea typeface="News Gothic MT" charset="0"/>
                <a:cs typeface="News Gothic MT" charset="0"/>
                <a:sym typeface="News Gothic MT" charset="0"/>
              </a:rPr>
              <a:t>(pravila o </a:t>
            </a:r>
            <a:r>
              <a:rPr lang="sr-Latn-RS" sz="1500" dirty="0" smtClean="0">
                <a:latin typeface="News Gothic MT" charset="0"/>
                <a:ea typeface="News Gothic MT" charset="0"/>
                <a:cs typeface="News Gothic MT" charset="0"/>
                <a:sym typeface="News Gothic MT" charset="0"/>
              </a:rPr>
              <a:t>znanju)</a:t>
            </a:r>
            <a:endParaRPr lang="en-US" sz="1500" dirty="0">
              <a:latin typeface="News Gothic MT" charset="0"/>
              <a:ea typeface="News Gothic MT" charset="0"/>
              <a:cs typeface="News Gothic MT" charset="0"/>
              <a:sym typeface="News Gothic MT" charset="0"/>
            </a:endParaRPr>
          </a:p>
          <a:p>
            <a:pPr algn="ctr"/>
            <a:endParaRPr lang="en-US" sz="1600" dirty="0">
              <a:solidFill>
                <a:schemeClr val="tx1"/>
              </a:solidFill>
              <a:latin typeface="News Gothic MT" charset="0"/>
              <a:ea typeface="News Gothic MT" charset="0"/>
              <a:cs typeface="News Gothic MT" charset="0"/>
              <a:sym typeface="News Gothic MT" charset="0"/>
            </a:endParaRPr>
          </a:p>
        </p:txBody>
      </p:sp>
      <p:sp>
        <p:nvSpPr>
          <p:cNvPr id="24592" name="Text Box 16"/>
          <p:cNvSpPr txBox="1">
            <a:spLocks noChangeArrowheads="1"/>
          </p:cNvSpPr>
          <p:nvPr/>
        </p:nvSpPr>
        <p:spPr bwMode="auto">
          <a:xfrm>
            <a:off x="8774113" y="6532563"/>
            <a:ext cx="217487"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2400">
                <a:solidFill>
                  <a:srgbClr val="FCFEB9"/>
                </a:solidFill>
                <a:latin typeface="Times" charset="0"/>
                <a:ea typeface="ヒラギノ明朝 ProN W3" charset="0"/>
                <a:cs typeface="ヒラギノ明朝 ProN W3" charset="0"/>
                <a:sym typeface="Times" charset="0"/>
              </a:defRPr>
            </a:lvl1pPr>
            <a:lvl2pPr marL="742950" indent="-285750" eaLnBrk="0" hangingPunct="0">
              <a:defRPr sz="2400">
                <a:solidFill>
                  <a:srgbClr val="FCFEB9"/>
                </a:solidFill>
                <a:latin typeface="Times" charset="0"/>
                <a:ea typeface="ヒラギノ明朝 ProN W3" charset="0"/>
                <a:cs typeface="ヒラギノ明朝 ProN W3" charset="0"/>
                <a:sym typeface="Times" charset="0"/>
              </a:defRPr>
            </a:lvl2pPr>
            <a:lvl3pPr marL="1143000" indent="-228600" eaLnBrk="0" hangingPunct="0">
              <a:defRPr sz="2400">
                <a:solidFill>
                  <a:srgbClr val="FCFEB9"/>
                </a:solidFill>
                <a:latin typeface="Times" charset="0"/>
                <a:ea typeface="ヒラギノ明朝 ProN W3" charset="0"/>
                <a:cs typeface="ヒラギノ明朝 ProN W3" charset="0"/>
                <a:sym typeface="Times" charset="0"/>
              </a:defRPr>
            </a:lvl3pPr>
            <a:lvl4pPr marL="1600200" indent="-228600" eaLnBrk="0" hangingPunct="0">
              <a:defRPr sz="2400">
                <a:solidFill>
                  <a:srgbClr val="FCFEB9"/>
                </a:solidFill>
                <a:latin typeface="Times" charset="0"/>
                <a:ea typeface="ヒラギノ明朝 ProN W3" charset="0"/>
                <a:cs typeface="ヒラギノ明朝 ProN W3" charset="0"/>
                <a:sym typeface="Times" charset="0"/>
              </a:defRPr>
            </a:lvl4pPr>
            <a:lvl5pPr marL="2057400" indent="-228600" eaLnBrk="0" hangingPunct="0">
              <a:defRPr sz="2400">
                <a:solidFill>
                  <a:srgbClr val="FCFEB9"/>
                </a:solidFill>
                <a:latin typeface="Times" charset="0"/>
                <a:ea typeface="ヒラギノ明朝 ProN W3" charset="0"/>
                <a:cs typeface="ヒラギノ明朝 ProN W3" charset="0"/>
                <a:sym typeface="Times" charset="0"/>
              </a:defRPr>
            </a:lvl5pPr>
            <a:lvl6pPr marL="25146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6pPr>
            <a:lvl7pPr marL="29718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7pPr>
            <a:lvl8pPr marL="34290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8pPr>
            <a:lvl9pPr marL="3886200" indent="-228600" eaLnBrk="0" fontAlgn="base" hangingPunct="0">
              <a:spcBef>
                <a:spcPct val="0"/>
              </a:spcBef>
              <a:spcAft>
                <a:spcPct val="0"/>
              </a:spcAft>
              <a:defRPr sz="2400">
                <a:solidFill>
                  <a:srgbClr val="FCFEB9"/>
                </a:solidFill>
                <a:latin typeface="Times" charset="0"/>
                <a:ea typeface="ヒラギノ明朝 ProN W3" charset="0"/>
                <a:cs typeface="ヒラギノ明朝 ProN W3" charset="0"/>
                <a:sym typeface="Times" charset="0"/>
              </a:defRPr>
            </a:lvl9pPr>
          </a:lstStyle>
          <a:p>
            <a:pPr algn="ctr" eaLnBrk="1" hangingPunct="1"/>
            <a:fld id="{D9F57C9B-F816-471A-A2CF-C9B1291C9251}" type="slidenum">
              <a:rPr lang="en-US" sz="900" b="1">
                <a:solidFill>
                  <a:srgbClr val="003399"/>
                </a:solidFill>
                <a:latin typeface="Arial" charset="0"/>
                <a:cs typeface="Arial" charset="0"/>
                <a:sym typeface="Arial" charset="0"/>
              </a:rPr>
              <a:pPr algn="ctr" eaLnBrk="1" hangingPunct="1"/>
              <a:t>9</a:t>
            </a:fld>
            <a:endParaRPr lang="en-US" sz="900" b="1">
              <a:solidFill>
                <a:srgbClr val="003399"/>
              </a:solidFill>
              <a:latin typeface="Arial" charset="0"/>
              <a:cs typeface="Arial" charset="0"/>
              <a:sym typeface="Arial" charset="0"/>
            </a:endParaRPr>
          </a:p>
        </p:txBody>
      </p:sp>
      <p:sp>
        <p:nvSpPr>
          <p:cNvPr id="16" name="Line 10"/>
          <p:cNvSpPr>
            <a:spLocks noChangeShapeType="1"/>
          </p:cNvSpPr>
          <p:nvPr/>
        </p:nvSpPr>
        <p:spPr bwMode="auto">
          <a:xfrm rot="10800000" flipH="1" flipV="1">
            <a:off x="3429000" y="2438400"/>
            <a:ext cx="2133600" cy="2"/>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 name="Rectangle 15"/>
          <p:cNvSpPr>
            <a:spLocks/>
          </p:cNvSpPr>
          <p:nvPr/>
        </p:nvSpPr>
        <p:spPr bwMode="auto">
          <a:xfrm>
            <a:off x="3564569" y="1524000"/>
            <a:ext cx="1866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p>
            <a:pPr algn="ctr"/>
            <a:r>
              <a:rPr lang="sr-Latn-RS" sz="1500" dirty="0" smtClean="0">
                <a:latin typeface="News Gothic MT" charset="0"/>
                <a:ea typeface="News Gothic MT" charset="0"/>
                <a:cs typeface="News Gothic MT" charset="0"/>
                <a:sym typeface="News Gothic MT" charset="0"/>
              </a:rPr>
              <a:t>Mudrost</a:t>
            </a:r>
          </a:p>
          <a:p>
            <a:pPr algn="ctr"/>
            <a:r>
              <a:rPr lang="sr-Latn-RS" sz="1500" dirty="0" smtClean="0">
                <a:latin typeface="News Gothic MT" charset="0"/>
                <a:ea typeface="News Gothic MT" charset="0"/>
                <a:cs typeface="News Gothic MT" charset="0"/>
                <a:sym typeface="News Gothic MT" charset="0"/>
              </a:rPr>
              <a:t>(blagotvorno) korišćenje znanja</a:t>
            </a:r>
            <a:endParaRPr lang="en-US" sz="1500" dirty="0">
              <a:latin typeface="News Gothic MT" charset="0"/>
              <a:ea typeface="News Gothic MT" charset="0"/>
              <a:cs typeface="News Gothic MT" charset="0"/>
              <a:sym typeface="News Gothic MT" charset="0"/>
            </a:endParaRPr>
          </a:p>
          <a:p>
            <a:pPr algn="ctr"/>
            <a:endParaRPr lang="en-US" sz="1600" dirty="0">
              <a:solidFill>
                <a:schemeClr val="tx1"/>
              </a:solidFill>
              <a:latin typeface="News Gothic MT" charset="0"/>
              <a:ea typeface="News Gothic MT" charset="0"/>
              <a:cs typeface="News Gothic MT" charset="0"/>
              <a:sym typeface="News Gothic MT" charset="0"/>
            </a:endParaRPr>
          </a:p>
        </p:txBody>
      </p:sp>
      <p:sp>
        <p:nvSpPr>
          <p:cNvPr id="18" name="Rectangle 17"/>
          <p:cNvSpPr/>
          <p:nvPr/>
        </p:nvSpPr>
        <p:spPr>
          <a:xfrm>
            <a:off x="533400" y="774979"/>
            <a:ext cx="8349456" cy="369332"/>
          </a:xfrm>
          <a:prstGeom prst="rect">
            <a:avLst/>
          </a:prstGeom>
        </p:spPr>
        <p:txBody>
          <a:bodyPr wrap="square">
            <a:spAutoFit/>
          </a:bodyPr>
          <a:lstStyle/>
          <a:p>
            <a:r>
              <a:rPr lang="sr-Latn-RS" dirty="0" smtClean="0"/>
              <a:t>Kritika u:              </a:t>
            </a:r>
            <a:r>
              <a:rPr lang="en-US" dirty="0" smtClean="0"/>
              <a:t>http</a:t>
            </a:r>
            <a:r>
              <a:rPr lang="en-US" dirty="0"/>
              <a:t>://inls151f14.web.unc.edu/files/2014/08/fricke2007.pdf</a:t>
            </a:r>
          </a:p>
        </p:txBody>
      </p:sp>
    </p:spTree>
    <p:extLst>
      <p:ext uri="{BB962C8B-B14F-4D97-AF65-F5344CB8AC3E}">
        <p14:creationId xmlns:p14="http://schemas.microsoft.com/office/powerpoint/2010/main" val="184620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sr-Latn-RS" dirty="0"/>
              <a:t>Zaključivanje u semantičkim mrežama</a:t>
            </a:r>
            <a:endParaRPr lang="en-US" dirty="0"/>
          </a:p>
        </p:txBody>
      </p:sp>
      <p:sp>
        <p:nvSpPr>
          <p:cNvPr id="4" name="Content Placeholder 3"/>
          <p:cNvSpPr>
            <a:spLocks noGrp="1"/>
          </p:cNvSpPr>
          <p:nvPr>
            <p:ph idx="1"/>
          </p:nvPr>
        </p:nvSpPr>
        <p:spPr/>
        <p:txBody>
          <a:bodyPr/>
          <a:lstStyle/>
          <a:p>
            <a:r>
              <a:rPr lang="sr-Latn-RS" dirty="0" smtClean="0"/>
              <a:t>Upiti</a:t>
            </a:r>
            <a:r>
              <a:rPr lang="en-US" dirty="0" smtClean="0"/>
              <a:t>:</a:t>
            </a:r>
            <a:endParaRPr lang="en-US" dirty="0"/>
          </a:p>
          <a:p>
            <a:pPr lvl="1"/>
            <a:r>
              <a:rPr lang="en-US" dirty="0" smtClean="0"/>
              <a:t>“</a:t>
            </a:r>
            <a:r>
              <a:rPr lang="sr-Latn-RS" dirty="0" smtClean="0"/>
              <a:t>Koje je boje </a:t>
            </a:r>
            <a:r>
              <a:rPr lang="en-US" dirty="0" err="1" smtClean="0"/>
              <a:t>Tweety</a:t>
            </a:r>
            <a:r>
              <a:rPr lang="en-US" dirty="0"/>
              <a:t>?”</a:t>
            </a:r>
          </a:p>
          <a:p>
            <a:pPr lvl="1"/>
            <a:r>
              <a:rPr lang="en-US" dirty="0" smtClean="0"/>
              <a:t>“</a:t>
            </a:r>
            <a:r>
              <a:rPr lang="sr-Latn-RS" dirty="0" smtClean="0"/>
              <a:t>Može li</a:t>
            </a:r>
            <a:r>
              <a:rPr lang="en-US" dirty="0" smtClean="0"/>
              <a:t> </a:t>
            </a:r>
            <a:r>
              <a:rPr lang="en-US" dirty="0" err="1"/>
              <a:t>Tweety</a:t>
            </a:r>
            <a:r>
              <a:rPr lang="en-US" dirty="0"/>
              <a:t> </a:t>
            </a:r>
            <a:r>
              <a:rPr lang="sr-Latn-RS" dirty="0" smtClean="0"/>
              <a:t>da leti</a:t>
            </a:r>
            <a:r>
              <a:rPr lang="en-US" dirty="0" smtClean="0"/>
              <a:t>?”</a:t>
            </a:r>
            <a:endParaRPr lang="en-US" dirty="0"/>
          </a:p>
          <a:p>
            <a:pPr lvl="1"/>
            <a:r>
              <a:rPr lang="en-US" dirty="0" smtClean="0"/>
              <a:t>“</a:t>
            </a:r>
            <a:r>
              <a:rPr lang="sr-Latn-RS" dirty="0" smtClean="0"/>
              <a:t>da li </a:t>
            </a:r>
            <a:r>
              <a:rPr lang="en-US" dirty="0" err="1" smtClean="0"/>
              <a:t>Tweety</a:t>
            </a:r>
            <a:r>
              <a:rPr lang="en-US" dirty="0" smtClean="0"/>
              <a:t> </a:t>
            </a:r>
            <a:r>
              <a:rPr lang="sr-Latn-RS" dirty="0" smtClean="0"/>
              <a:t>udiše kiseonik</a:t>
            </a:r>
            <a:r>
              <a:rPr lang="en-US" dirty="0" smtClean="0"/>
              <a:t>?”</a:t>
            </a:r>
            <a:endParaRPr lang="en-US" dirty="0"/>
          </a:p>
        </p:txBody>
      </p:sp>
    </p:spTree>
    <p:extLst>
      <p:ext uri="{BB962C8B-B14F-4D97-AF65-F5344CB8AC3E}">
        <p14:creationId xmlns:p14="http://schemas.microsoft.com/office/powerpoint/2010/main" val="26952585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Zaključivanje u semantičkim </a:t>
            </a:r>
            <a:r>
              <a:rPr lang="sr-Latn-RS" dirty="0" smtClean="0"/>
              <a:t>mrežama: </a:t>
            </a:r>
            <a:r>
              <a:rPr lang="sr-Latn-RS" dirty="0"/>
              <a:t>Algoritam za nasleđivanje vrednosti</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sr-Latn-RS" dirty="0" smtClean="0"/>
              <a:t>Neka je</a:t>
            </a:r>
            <a:r>
              <a:rPr lang="en-US" dirty="0" smtClean="0"/>
              <a:t> </a:t>
            </a:r>
            <a:r>
              <a:rPr lang="en-US" dirty="0"/>
              <a:t>F </a:t>
            </a:r>
            <a:r>
              <a:rPr lang="sr-Latn-RS" dirty="0" smtClean="0"/>
              <a:t>zadati čvor </a:t>
            </a:r>
            <a:r>
              <a:rPr lang="en-US" dirty="0" smtClean="0"/>
              <a:t>(“</a:t>
            </a:r>
            <a:r>
              <a:rPr lang="en-US" dirty="0" err="1"/>
              <a:t>Tweety</a:t>
            </a:r>
            <a:r>
              <a:rPr lang="en-US" dirty="0"/>
              <a:t>”) </a:t>
            </a:r>
            <a:r>
              <a:rPr lang="sr-Latn-RS" dirty="0" smtClean="0"/>
              <a:t>a</a:t>
            </a:r>
            <a:r>
              <a:rPr lang="en-US" dirty="0" smtClean="0"/>
              <a:t> S</a:t>
            </a:r>
            <a:r>
              <a:rPr lang="sr-Latn-RS" dirty="0" smtClean="0"/>
              <a:t> zadati atribut</a:t>
            </a:r>
            <a:r>
              <a:rPr lang="en-US" dirty="0" smtClean="0"/>
              <a:t> (</a:t>
            </a:r>
            <a:r>
              <a:rPr lang="sr-Latn-RS" dirty="0" smtClean="0"/>
              <a:t>n</a:t>
            </a:r>
            <a:r>
              <a:rPr lang="en-US" dirty="0" smtClean="0"/>
              <a:t>.</a:t>
            </a:r>
            <a:r>
              <a:rPr lang="sr-Latn-RS" dirty="0" smtClean="0"/>
              <a:t>pr</a:t>
            </a:r>
            <a:r>
              <a:rPr lang="en-US" dirty="0" smtClean="0"/>
              <a:t>. “</a:t>
            </a:r>
            <a:r>
              <a:rPr lang="sr-Latn-RS" dirty="0" smtClean="0"/>
              <a:t>breathes</a:t>
            </a:r>
            <a:r>
              <a:rPr lang="en-US" dirty="0" smtClean="0"/>
              <a:t>”)</a:t>
            </a:r>
            <a:endParaRPr lang="en-US" dirty="0"/>
          </a:p>
          <a:p>
            <a:r>
              <a:rPr lang="sr-Latn-RS" dirty="0" smtClean="0"/>
              <a:t>Formiramo red koji se sastoji od čvora </a:t>
            </a:r>
            <a:r>
              <a:rPr lang="en-US" dirty="0" smtClean="0"/>
              <a:t>F </a:t>
            </a:r>
            <a:r>
              <a:rPr lang="sr-Latn-RS" dirty="0" smtClean="0"/>
              <a:t>i svih klasnih čvorova koji su sa čvorom F povezani relacijom </a:t>
            </a:r>
            <a:r>
              <a:rPr lang="en-US" i="1" dirty="0" err="1" smtClean="0"/>
              <a:t>is_a</a:t>
            </a:r>
            <a:r>
              <a:rPr lang="en-US" dirty="0" smtClean="0"/>
              <a:t>. </a:t>
            </a:r>
            <a:r>
              <a:rPr lang="sr-Latn-RS" dirty="0" smtClean="0"/>
              <a:t>Čvor</a:t>
            </a:r>
            <a:r>
              <a:rPr lang="en-US" dirty="0" smtClean="0"/>
              <a:t> </a:t>
            </a:r>
            <a:r>
              <a:rPr lang="en-US" dirty="0"/>
              <a:t>F </a:t>
            </a:r>
            <a:r>
              <a:rPr lang="sr-Latn-RS" dirty="0" smtClean="0"/>
              <a:t>je na vrhu </a:t>
            </a:r>
            <a:r>
              <a:rPr lang="en-US" dirty="0" err="1" smtClean="0"/>
              <a:t>reda</a:t>
            </a:r>
            <a:r>
              <a:rPr lang="sr-Latn-RS" dirty="0"/>
              <a:t>:</a:t>
            </a:r>
            <a:r>
              <a:rPr lang="sr-Latn-RS" dirty="0" smtClean="0"/>
              <a:t> </a:t>
            </a:r>
            <a:r>
              <a:rPr lang="sr-Latn-RS" dirty="0" smtClean="0">
                <a:solidFill>
                  <a:srgbClr val="002060"/>
                </a:solidFill>
              </a:rPr>
              <a:t>(</a:t>
            </a:r>
            <a:r>
              <a:rPr lang="sr-Latn-RS" b="1" dirty="0" smtClean="0">
                <a:solidFill>
                  <a:srgbClr val="FF0000"/>
                </a:solidFill>
              </a:rPr>
              <a:t>Tweety</a:t>
            </a:r>
            <a:r>
              <a:rPr lang="sr-Latn-RS" dirty="0" smtClean="0">
                <a:solidFill>
                  <a:srgbClr val="002060"/>
                </a:solidFill>
              </a:rPr>
              <a:t>,</a:t>
            </a:r>
            <a:r>
              <a:rPr lang="sr-Latn-RS" dirty="0" smtClean="0">
                <a:solidFill>
                  <a:srgbClr val="FF0000"/>
                </a:solidFill>
              </a:rPr>
              <a:t> </a:t>
            </a:r>
            <a:r>
              <a:rPr lang="sr-Latn-RS" b="1" dirty="0" smtClean="0">
                <a:solidFill>
                  <a:srgbClr val="FF0000"/>
                </a:solidFill>
              </a:rPr>
              <a:t>Canary</a:t>
            </a:r>
            <a:r>
              <a:rPr lang="sr-Latn-RS" dirty="0" smtClean="0">
                <a:solidFill>
                  <a:srgbClr val="002060"/>
                </a:solidFill>
              </a:rPr>
              <a:t>)</a:t>
            </a:r>
            <a:r>
              <a:rPr lang="sr-Latn-RS" dirty="0" smtClean="0"/>
              <a:t>. </a:t>
            </a:r>
          </a:p>
          <a:p>
            <a:r>
              <a:rPr lang="en-US" dirty="0" err="1" smtClean="0"/>
              <a:t>Dok</a:t>
            </a:r>
            <a:r>
              <a:rPr lang="en-US" dirty="0" smtClean="0"/>
              <a:t> se red ne </a:t>
            </a:r>
            <a:r>
              <a:rPr lang="en-US" dirty="0" err="1" smtClean="0"/>
              <a:t>ispra</a:t>
            </a:r>
            <a:r>
              <a:rPr lang="sr-Latn-RS" dirty="0" smtClean="0"/>
              <a:t>z</a:t>
            </a:r>
            <a:r>
              <a:rPr lang="en-US" dirty="0" err="1" smtClean="0"/>
              <a:t>ni</a:t>
            </a:r>
            <a:r>
              <a:rPr lang="en-US" dirty="0" smtClean="0"/>
              <a:t> </a:t>
            </a:r>
            <a:r>
              <a:rPr lang="en-US" dirty="0" err="1" smtClean="0"/>
              <a:t>ili</a:t>
            </a:r>
            <a:r>
              <a:rPr lang="en-US" dirty="0" smtClean="0"/>
              <a:t> ne </a:t>
            </a:r>
            <a:r>
              <a:rPr lang="en-US" dirty="0" err="1" smtClean="0"/>
              <a:t>na</a:t>
            </a:r>
            <a:r>
              <a:rPr lang="sr-Latn-RS" dirty="0"/>
              <a:t>đ</a:t>
            </a:r>
            <a:r>
              <a:rPr lang="en-US" dirty="0" smtClean="0"/>
              <a:t>e </a:t>
            </a:r>
            <a:r>
              <a:rPr lang="en-US" dirty="0" err="1" smtClean="0"/>
              <a:t>vrednost</a:t>
            </a:r>
            <a:r>
              <a:rPr lang="en-US" dirty="0" smtClean="0"/>
              <a:t>, </a:t>
            </a:r>
            <a:r>
              <a:rPr lang="en-US" dirty="0" err="1" smtClean="0"/>
              <a:t>proveriti</a:t>
            </a:r>
            <a:r>
              <a:rPr lang="en-US" dirty="0" smtClean="0"/>
              <a:t> da li </a:t>
            </a:r>
            <a:r>
              <a:rPr lang="en-US" dirty="0" err="1" smtClean="0"/>
              <a:t>prvi</a:t>
            </a:r>
            <a:r>
              <a:rPr lang="en-US" dirty="0" smtClean="0"/>
              <a:t> element u </a:t>
            </a:r>
            <a:r>
              <a:rPr lang="en-US" dirty="0" err="1" smtClean="0"/>
              <a:t>redu</a:t>
            </a:r>
            <a:r>
              <a:rPr lang="en-US" dirty="0" smtClean="0"/>
              <a:t> </a:t>
            </a:r>
            <a:r>
              <a:rPr lang="en-US" dirty="0" err="1" smtClean="0"/>
              <a:t>ima</a:t>
            </a:r>
            <a:r>
              <a:rPr lang="en-US" dirty="0" smtClean="0"/>
              <a:t> </a:t>
            </a:r>
            <a:r>
              <a:rPr lang="en-US" dirty="0" err="1" smtClean="0"/>
              <a:t>vrednost</a:t>
            </a:r>
            <a:r>
              <a:rPr lang="en-US" dirty="0" smtClean="0"/>
              <a:t> u </a:t>
            </a:r>
            <a:r>
              <a:rPr lang="en-US" dirty="0" err="1" smtClean="0"/>
              <a:t>svom</a:t>
            </a:r>
            <a:r>
              <a:rPr lang="en-US" dirty="0" smtClean="0"/>
              <a:t> </a:t>
            </a:r>
            <a:r>
              <a:rPr lang="en-US" dirty="0" err="1" smtClean="0"/>
              <a:t>atributu</a:t>
            </a:r>
            <a:r>
              <a:rPr lang="en-US" dirty="0" smtClean="0"/>
              <a:t> S</a:t>
            </a:r>
            <a:r>
              <a:rPr lang="sr-Latn-RS" dirty="0" smtClean="0"/>
              <a:t>.</a:t>
            </a:r>
          </a:p>
          <a:p>
            <a:pPr lvl="1"/>
            <a:r>
              <a:rPr lang="sr-Latn-RS" dirty="0" smtClean="0"/>
              <a:t>Ako prvi elemenat ima vrednost u svom atributu </a:t>
            </a:r>
            <a:r>
              <a:rPr lang="en-US" dirty="0" smtClean="0"/>
              <a:t>S</a:t>
            </a:r>
            <a:r>
              <a:rPr lang="sr-Latn-RS" dirty="0" smtClean="0"/>
              <a:t>, vrednost je nađena.</a:t>
            </a:r>
            <a:endParaRPr lang="en-US" dirty="0"/>
          </a:p>
          <a:p>
            <a:pPr lvl="1"/>
            <a:r>
              <a:rPr lang="sr-Latn-RS" dirty="0" smtClean="0"/>
              <a:t>U protivnom ukloniti prvi elemenat iz reda i dodati na kraj reda čvorove koji su sa prvim elementom povezani relacijom </a:t>
            </a:r>
            <a:r>
              <a:rPr lang="en-US" i="1" dirty="0" err="1" smtClean="0"/>
              <a:t>ako</a:t>
            </a:r>
            <a:r>
              <a:rPr lang="sr-Latn-RS" i="1" dirty="0" smtClean="0"/>
              <a:t>: </a:t>
            </a:r>
            <a:r>
              <a:rPr lang="sr-Latn-RS" dirty="0" smtClean="0"/>
              <a:t>(</a:t>
            </a:r>
            <a:r>
              <a:rPr lang="sr-Latn-RS" b="1" dirty="0" smtClean="0">
                <a:solidFill>
                  <a:srgbClr val="FF0000"/>
                </a:solidFill>
              </a:rPr>
              <a:t>Canry</a:t>
            </a:r>
            <a:r>
              <a:rPr lang="sr-Latn-RS" b="1" dirty="0" smtClean="0">
                <a:solidFill>
                  <a:srgbClr val="002060"/>
                </a:solidFill>
              </a:rPr>
              <a:t>,</a:t>
            </a:r>
            <a:r>
              <a:rPr lang="sr-Latn-RS" b="1" dirty="0" smtClean="0">
                <a:solidFill>
                  <a:srgbClr val="FF0000"/>
                </a:solidFill>
              </a:rPr>
              <a:t> Bird</a:t>
            </a:r>
            <a:r>
              <a:rPr lang="sr-Latn-RS" dirty="0" smtClean="0"/>
              <a:t>); (</a:t>
            </a:r>
            <a:r>
              <a:rPr lang="sr-Latn-RS" b="1" dirty="0" smtClean="0">
                <a:solidFill>
                  <a:srgbClr val="FF0000"/>
                </a:solidFill>
              </a:rPr>
              <a:t>Bird</a:t>
            </a:r>
            <a:r>
              <a:rPr lang="sr-Latn-RS" b="1" dirty="0" smtClean="0">
                <a:solidFill>
                  <a:srgbClr val="002060"/>
                </a:solidFill>
              </a:rPr>
              <a:t>,</a:t>
            </a:r>
            <a:r>
              <a:rPr lang="sr-Latn-RS" b="1" dirty="0" smtClean="0">
                <a:solidFill>
                  <a:srgbClr val="FF0000"/>
                </a:solidFill>
              </a:rPr>
              <a:t> Animal</a:t>
            </a:r>
            <a:r>
              <a:rPr lang="sr-Latn-RS" dirty="0" smtClean="0"/>
              <a:t>); </a:t>
            </a:r>
            <a:r>
              <a:rPr lang="sr-Latn-RS" b="1" dirty="0" smtClean="0">
                <a:solidFill>
                  <a:srgbClr val="FF0000"/>
                </a:solidFill>
              </a:rPr>
              <a:t>Animal</a:t>
            </a:r>
            <a:r>
              <a:rPr lang="sr-Latn-RS" dirty="0" smtClean="0"/>
              <a:t> (</a:t>
            </a:r>
            <a:r>
              <a:rPr lang="sr-Latn-RS" b="1" dirty="0" smtClean="0">
                <a:solidFill>
                  <a:srgbClr val="002060"/>
                </a:solidFill>
              </a:rPr>
              <a:t>breathes=Oxygen</a:t>
            </a:r>
            <a:r>
              <a:rPr lang="sr-Latn-RS" dirty="0" smtClean="0"/>
              <a:t>)</a:t>
            </a:r>
            <a:r>
              <a:rPr lang="sr-Latn-RS" i="1" dirty="0" smtClean="0"/>
              <a:t> </a:t>
            </a:r>
            <a:endParaRPr lang="sr-Latn-RS" dirty="0" smtClean="0"/>
          </a:p>
          <a:p>
            <a:r>
              <a:rPr lang="sr-Latn-RS" dirty="0" smtClean="0"/>
              <a:t>Ako je vrednost nađena </a:t>
            </a:r>
            <a:r>
              <a:rPr lang="sr-Latn-RS" dirty="0"/>
              <a:t>(</a:t>
            </a:r>
            <a:r>
              <a:rPr lang="sr-Latn-RS" b="1" dirty="0">
                <a:solidFill>
                  <a:srgbClr val="002060"/>
                </a:solidFill>
              </a:rPr>
              <a:t>breathes=Oxygen</a:t>
            </a:r>
            <a:r>
              <a:rPr lang="sr-Latn-RS" dirty="0"/>
              <a:t>)</a:t>
            </a:r>
            <a:r>
              <a:rPr lang="sr-Latn-RS" i="1" dirty="0"/>
              <a:t> </a:t>
            </a:r>
            <a:r>
              <a:rPr lang="sr-Latn-RS" dirty="0" smtClean="0"/>
              <a:t>ta vrednost je vrednost atributa S</a:t>
            </a:r>
            <a:r>
              <a:rPr lang="sr-Latn-RS" i="1" dirty="0" smtClean="0"/>
              <a:t> </a:t>
            </a:r>
            <a:r>
              <a:rPr lang="sr-Latn-RS" dirty="0" smtClean="0"/>
              <a:t>za čvor F (</a:t>
            </a:r>
            <a:r>
              <a:rPr lang="en-US" b="1" dirty="0" err="1" smtClean="0">
                <a:solidFill>
                  <a:srgbClr val="FF0000"/>
                </a:solidFill>
              </a:rPr>
              <a:t>Tweety</a:t>
            </a:r>
            <a:r>
              <a:rPr lang="sr-Latn-RS" dirty="0" smtClean="0"/>
              <a:t>,</a:t>
            </a:r>
            <a:r>
              <a:rPr lang="sr-Latn-RS" dirty="0"/>
              <a:t> </a:t>
            </a:r>
            <a:r>
              <a:rPr lang="sr-Latn-RS" b="1" dirty="0" smtClean="0">
                <a:solidFill>
                  <a:srgbClr val="002060"/>
                </a:solidFill>
              </a:rPr>
              <a:t>breathes=Oxygen</a:t>
            </a:r>
            <a:r>
              <a:rPr lang="sr-Latn-RS" dirty="0" smtClean="0"/>
              <a:t>) </a:t>
            </a:r>
            <a:r>
              <a:rPr lang="en-US" dirty="0" smtClean="0"/>
              <a:t>.</a:t>
            </a:r>
            <a:r>
              <a:rPr lang="sr-Latn-RS" dirty="0" smtClean="0"/>
              <a:t> U protivnom, vrednost nije nađena.</a:t>
            </a:r>
            <a:endParaRPr lang="en-US" dirty="0" smtClean="0"/>
          </a:p>
          <a:p>
            <a:pPr lvl="2"/>
            <a:endParaRPr lang="en-US" dirty="0"/>
          </a:p>
          <a:p>
            <a:pPr lvl="1"/>
            <a:endParaRPr lang="en-US" dirty="0"/>
          </a:p>
        </p:txBody>
      </p:sp>
    </p:spTree>
    <p:extLst>
      <p:ext uri="{BB962C8B-B14F-4D97-AF65-F5344CB8AC3E}">
        <p14:creationId xmlns:p14="http://schemas.microsoft.com/office/powerpoint/2010/main" val="10722714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Zaključivanje u semantičkim mrežama</a:t>
            </a:r>
            <a:endParaRPr lang="en-US" dirty="0"/>
          </a:p>
        </p:txBody>
      </p:sp>
      <p:sp>
        <p:nvSpPr>
          <p:cNvPr id="3" name="Content Placeholder 2"/>
          <p:cNvSpPr>
            <a:spLocks noGrp="1"/>
          </p:cNvSpPr>
          <p:nvPr>
            <p:ph idx="1"/>
          </p:nvPr>
        </p:nvSpPr>
        <p:spPr/>
        <p:txBody>
          <a:bodyPr>
            <a:normAutofit/>
          </a:bodyPr>
          <a:lstStyle/>
          <a:p>
            <a:r>
              <a:rPr lang="sr-Latn-RS" dirty="0" smtClean="0"/>
              <a:t>Kako se može odgovoriti na pitanja oblika</a:t>
            </a:r>
            <a:r>
              <a:rPr lang="en-US" dirty="0" smtClean="0"/>
              <a:t>:</a:t>
            </a:r>
            <a:endParaRPr lang="en-US" dirty="0"/>
          </a:p>
          <a:p>
            <a:pPr lvl="1">
              <a:lnSpc>
                <a:spcPts val="2500"/>
              </a:lnSpc>
            </a:pPr>
            <a:r>
              <a:rPr lang="sr-Latn-RS" dirty="0" smtClean="0"/>
              <a:t>Da li je koncept A specijalizacija koncepta </a:t>
            </a:r>
            <a:r>
              <a:rPr lang="en-US" dirty="0" smtClean="0"/>
              <a:t>B</a:t>
            </a:r>
            <a:r>
              <a:rPr lang="en-US" dirty="0"/>
              <a:t>?</a:t>
            </a:r>
          </a:p>
          <a:p>
            <a:pPr lvl="1">
              <a:lnSpc>
                <a:spcPts val="2500"/>
              </a:lnSpc>
            </a:pPr>
            <a:r>
              <a:rPr lang="sr-Latn-RS" dirty="0" smtClean="0"/>
              <a:t>Da li je mačka životinja</a:t>
            </a:r>
            <a:r>
              <a:rPr lang="en-US" dirty="0" smtClean="0"/>
              <a:t>?</a:t>
            </a:r>
            <a:endParaRPr lang="en-US" dirty="0"/>
          </a:p>
          <a:p>
            <a:pPr lvl="1">
              <a:lnSpc>
                <a:spcPts val="2500"/>
              </a:lnSpc>
            </a:pPr>
            <a:r>
              <a:rPr lang="sr-Latn-RS" dirty="0" smtClean="0"/>
              <a:t>Da li je</a:t>
            </a:r>
            <a:r>
              <a:rPr lang="en-US" dirty="0" smtClean="0"/>
              <a:t> </a:t>
            </a:r>
            <a:r>
              <a:rPr lang="en-US" dirty="0"/>
              <a:t>BMW </a:t>
            </a:r>
            <a:r>
              <a:rPr lang="sr-Latn-RS" dirty="0" smtClean="0"/>
              <a:t>auto</a:t>
            </a:r>
            <a:r>
              <a:rPr lang="en-US" dirty="0" smtClean="0"/>
              <a:t>?</a:t>
            </a:r>
            <a:endParaRPr lang="en-US" dirty="0"/>
          </a:p>
          <a:p>
            <a:pPr>
              <a:lnSpc>
                <a:spcPts val="3000"/>
              </a:lnSpc>
            </a:pPr>
            <a:r>
              <a:rPr lang="sr-Latn-RS" dirty="0" smtClean="0"/>
              <a:t>Za ilustrovanje mehanizma zaključivanja posmatraćemo ograničen oblik semantičke mreže</a:t>
            </a:r>
            <a:endParaRPr lang="en-US" dirty="0"/>
          </a:p>
          <a:p>
            <a:pPr lvl="1"/>
            <a:r>
              <a:rPr lang="sr-Latn-RS" b="1" dirty="0" smtClean="0"/>
              <a:t>Mreža sa striktnim nasleđivanjem</a:t>
            </a:r>
            <a:endParaRPr lang="en-US" dirty="0"/>
          </a:p>
        </p:txBody>
      </p:sp>
    </p:spTree>
    <p:extLst>
      <p:ext uri="{BB962C8B-B14F-4D97-AF65-F5344CB8AC3E}">
        <p14:creationId xmlns:p14="http://schemas.microsoft.com/office/powerpoint/2010/main" val="36766880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92"/>
            <a:ext cx="8229600" cy="1143000"/>
          </a:xfrm>
        </p:spPr>
        <p:txBody>
          <a:bodyPr/>
          <a:lstStyle/>
          <a:p>
            <a:r>
              <a:rPr lang="sr-Latn-RS" dirty="0"/>
              <a:t>I</a:t>
            </a:r>
            <a:r>
              <a:rPr lang="sr-Latn-RS" dirty="0" smtClean="0"/>
              <a:t>NTUICIJA</a:t>
            </a:r>
            <a:endParaRPr lang="en-US" dirty="0"/>
          </a:p>
        </p:txBody>
      </p:sp>
      <p:sp>
        <p:nvSpPr>
          <p:cNvPr id="3" name="Content Placeholder 2"/>
          <p:cNvSpPr>
            <a:spLocks noGrp="1"/>
          </p:cNvSpPr>
          <p:nvPr>
            <p:ph idx="1"/>
          </p:nvPr>
        </p:nvSpPr>
        <p:spPr>
          <a:xfrm>
            <a:off x="457200" y="1013618"/>
            <a:ext cx="8229600" cy="5539582"/>
          </a:xfrm>
        </p:spPr>
        <p:txBody>
          <a:bodyPr/>
          <a:lstStyle/>
          <a:p>
            <a:r>
              <a:rPr lang="sr-Latn-RS" b="1" dirty="0" smtClean="0"/>
              <a:t>Mreža sa striktnim nasleđivanjem </a:t>
            </a:r>
            <a:r>
              <a:rPr lang="sr-Latn-RS" dirty="0" smtClean="0"/>
              <a:t>sadrži </a:t>
            </a:r>
            <a:r>
              <a:rPr lang="sr-Latn-RS" b="1" dirty="0" smtClean="0"/>
              <a:t>čvorove</a:t>
            </a:r>
            <a:r>
              <a:rPr lang="en-US" b="1" dirty="0" smtClean="0"/>
              <a:t> </a:t>
            </a:r>
            <a:r>
              <a:rPr lang="en-US" dirty="0" smtClean="0"/>
              <a:t>(</a:t>
            </a:r>
            <a:r>
              <a:rPr lang="sr-Latn-RS" dirty="0" smtClean="0"/>
              <a:t>koncepti</a:t>
            </a:r>
            <a:r>
              <a:rPr lang="en-US" dirty="0" smtClean="0"/>
              <a:t>, </a:t>
            </a:r>
            <a:r>
              <a:rPr lang="sr-Latn-RS" dirty="0" smtClean="0"/>
              <a:t>svojstva</a:t>
            </a:r>
            <a:r>
              <a:rPr lang="en-US" dirty="0" smtClean="0"/>
              <a:t>) </a:t>
            </a:r>
            <a:r>
              <a:rPr lang="sr-Latn-RS" dirty="0" smtClean="0"/>
              <a:t>i </a:t>
            </a:r>
            <a:r>
              <a:rPr lang="sr-Latn-RS" b="1" dirty="0" smtClean="0"/>
              <a:t>usmerene linkove</a:t>
            </a:r>
            <a:r>
              <a:rPr lang="en-US" b="1" dirty="0" smtClean="0"/>
              <a:t> </a:t>
            </a:r>
            <a:r>
              <a:rPr lang="en-US" dirty="0"/>
              <a:t>(</a:t>
            </a:r>
            <a:r>
              <a:rPr lang="en-US" dirty="0" err="1" smtClean="0"/>
              <a:t>generaliza</a:t>
            </a:r>
            <a:r>
              <a:rPr lang="sr-Latn-RS" dirty="0" smtClean="0"/>
              <a:t>cija</a:t>
            </a:r>
            <a:r>
              <a:rPr lang="en-US" dirty="0" smtClean="0"/>
              <a:t>/ISA </a:t>
            </a:r>
            <a:r>
              <a:rPr lang="sr-Latn-RS" dirty="0" smtClean="0"/>
              <a:t>relacija</a:t>
            </a:r>
            <a:r>
              <a:rPr lang="en-US" dirty="0" smtClean="0"/>
              <a:t>).</a:t>
            </a:r>
            <a:endParaRPr lang="sr-Latn-RS" dirty="0" smtClean="0"/>
          </a:p>
          <a:p>
            <a:endParaRPr lang="sr-Latn-RS" dirty="0"/>
          </a:p>
          <a:p>
            <a:endParaRPr lang="sr-Latn-RS" dirty="0" smtClean="0"/>
          </a:p>
          <a:p>
            <a:endParaRPr lang="sr-Latn-RS" dirty="0"/>
          </a:p>
          <a:p>
            <a:endParaRPr lang="sr-Latn-RS" sz="2400" b="1" dirty="0" smtClean="0"/>
          </a:p>
          <a:p>
            <a:r>
              <a:rPr lang="sr-Latn-RS" sz="2400" b="1" dirty="0" smtClean="0"/>
              <a:t>Zadatak rezonovanja</a:t>
            </a:r>
            <a:r>
              <a:rPr lang="en-US" sz="2400" dirty="0" smtClean="0"/>
              <a:t>: </a:t>
            </a:r>
            <a:r>
              <a:rPr lang="sr-Latn-RS" sz="2400" dirty="0" smtClean="0"/>
              <a:t>da li je koncept </a:t>
            </a:r>
            <a:r>
              <a:rPr lang="en-US" sz="2400" i="1" dirty="0" smtClean="0"/>
              <a:t>B </a:t>
            </a:r>
            <a:r>
              <a:rPr lang="en-US" sz="2400" b="1" dirty="0" err="1" smtClean="0"/>
              <a:t>speci</a:t>
            </a:r>
            <a:r>
              <a:rPr lang="sr-Latn-RS" sz="2400" b="1" dirty="0" smtClean="0"/>
              <a:t>j</a:t>
            </a:r>
            <a:r>
              <a:rPr lang="en-US" sz="2400" b="1" dirty="0" err="1" smtClean="0"/>
              <a:t>aliza</a:t>
            </a:r>
            <a:r>
              <a:rPr lang="sr-Latn-RS" sz="2400" b="1" dirty="0" smtClean="0"/>
              <a:t>cija</a:t>
            </a:r>
            <a:r>
              <a:rPr lang="en-US" sz="2400" b="1" dirty="0" smtClean="0"/>
              <a:t> </a:t>
            </a:r>
            <a:r>
              <a:rPr lang="en-US" sz="2400" dirty="0" smtClean="0"/>
              <a:t>(</a:t>
            </a:r>
            <a:r>
              <a:rPr lang="sr-Latn-RS" sz="2400" dirty="0" smtClean="0"/>
              <a:t>podkoncept</a:t>
            </a:r>
            <a:r>
              <a:rPr lang="en-US" sz="2400" dirty="0" smtClean="0"/>
              <a:t>)</a:t>
            </a:r>
            <a:r>
              <a:rPr lang="sr-Latn-RS" sz="2400" dirty="0" smtClean="0"/>
              <a:t> drugog koncepta </a:t>
            </a:r>
            <a:r>
              <a:rPr lang="en-US" sz="2400" i="1" dirty="0" smtClean="0"/>
              <a:t>B’</a:t>
            </a:r>
            <a:r>
              <a:rPr lang="en-US" sz="2400" dirty="0" smtClean="0"/>
              <a:t>?</a:t>
            </a:r>
            <a:endParaRPr lang="sr-Latn-RS" sz="2400" dirty="0" smtClean="0"/>
          </a:p>
          <a:p>
            <a:r>
              <a:rPr lang="en-US" sz="2400" b="1" dirty="0" err="1" smtClean="0"/>
              <a:t>Pitanje</a:t>
            </a:r>
            <a:r>
              <a:rPr lang="en-US" sz="2400" dirty="0" smtClean="0"/>
              <a:t>: </a:t>
            </a:r>
            <a:r>
              <a:rPr lang="sr-Latn-RS" sz="2400" dirty="0" smtClean="0"/>
              <a:t>Može li se taj zadatak rešiti efikasno</a:t>
            </a:r>
            <a:r>
              <a:rPr lang="en-US" sz="2400" dirty="0" smtClean="0"/>
              <a:t>?</a:t>
            </a:r>
            <a:endParaRPr 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667000"/>
            <a:ext cx="4495800" cy="2034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20965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t>Mreže kao skupovi formula</a:t>
            </a:r>
            <a:endParaRPr lang="en-US" dirty="0"/>
          </a:p>
        </p:txBody>
      </p:sp>
      <p:sp>
        <p:nvSpPr>
          <p:cNvPr id="4" name="Rectangle 3"/>
          <p:cNvSpPr/>
          <p:nvPr/>
        </p:nvSpPr>
        <p:spPr>
          <a:xfrm>
            <a:off x="762000" y="1447800"/>
            <a:ext cx="7620000" cy="369332"/>
          </a:xfrm>
          <a:prstGeom prst="rect">
            <a:avLst/>
          </a:prstGeom>
        </p:spPr>
        <p:txBody>
          <a:bodyPr wrap="square">
            <a:spAutoFit/>
          </a:bodyPr>
          <a:lstStyle/>
          <a:p>
            <a:r>
              <a:rPr lang="sr-Latn-RS" dirty="0" smtClean="0"/>
              <a:t>Mreža sa striktnim nasleđivanjem je skup </a:t>
            </a:r>
            <a:r>
              <a:rPr lang="en-US" dirty="0" smtClean="0"/>
              <a:t>Θ </a:t>
            </a:r>
            <a:r>
              <a:rPr lang="sr-Latn-RS" dirty="0" smtClean="0"/>
              <a:t>formula oblika</a:t>
            </a:r>
            <a:endParaRPr lang="en-US" dirty="0"/>
          </a:p>
        </p:txBody>
      </p:sp>
      <p:sp>
        <p:nvSpPr>
          <p:cNvPr id="5" name="Rectangle 4"/>
          <p:cNvSpPr/>
          <p:nvPr/>
        </p:nvSpPr>
        <p:spPr>
          <a:xfrm>
            <a:off x="3581400" y="1905000"/>
            <a:ext cx="1007007" cy="369332"/>
          </a:xfrm>
          <a:prstGeom prst="rect">
            <a:avLst/>
          </a:prstGeom>
        </p:spPr>
        <p:txBody>
          <a:bodyPr wrap="none">
            <a:spAutoFit/>
          </a:bodyPr>
          <a:lstStyle/>
          <a:p>
            <a:r>
              <a:rPr lang="en-US" i="1" dirty="0"/>
              <a:t>C</a:t>
            </a:r>
            <a:r>
              <a:rPr lang="en-US" baseline="-25000" dirty="0"/>
              <a:t>1</a:t>
            </a:r>
            <a:r>
              <a:rPr lang="en-US" dirty="0"/>
              <a:t> </a:t>
            </a:r>
            <a:r>
              <a:rPr lang="en-US" b="1" dirty="0" err="1"/>
              <a:t>isa</a:t>
            </a:r>
            <a:r>
              <a:rPr lang="en-US" b="1" dirty="0"/>
              <a:t> </a:t>
            </a:r>
            <a:r>
              <a:rPr lang="en-US" i="1" dirty="0"/>
              <a:t>C</a:t>
            </a:r>
            <a:r>
              <a:rPr lang="en-US" baseline="-25000" dirty="0"/>
              <a:t>2</a:t>
            </a:r>
            <a:r>
              <a:rPr lang="en-US" i="1" dirty="0"/>
              <a:t>.</a:t>
            </a:r>
            <a:endParaRPr lang="en-US" dirty="0"/>
          </a:p>
        </p:txBody>
      </p:sp>
      <p:sp>
        <p:nvSpPr>
          <p:cNvPr id="6" name="Rectangle 5"/>
          <p:cNvSpPr/>
          <p:nvPr/>
        </p:nvSpPr>
        <p:spPr>
          <a:xfrm>
            <a:off x="914400" y="2362200"/>
            <a:ext cx="946093" cy="369332"/>
          </a:xfrm>
          <a:prstGeom prst="rect">
            <a:avLst/>
          </a:prstGeom>
        </p:spPr>
        <p:txBody>
          <a:bodyPr wrap="none">
            <a:spAutoFit/>
          </a:bodyPr>
          <a:lstStyle/>
          <a:p>
            <a:r>
              <a:rPr lang="sr-Latn-RS" b="1" dirty="0" smtClean="0"/>
              <a:t>Primer </a:t>
            </a:r>
            <a:r>
              <a:rPr lang="en-US" dirty="0" smtClean="0"/>
              <a:t>:</a:t>
            </a:r>
            <a:endParaRPr lang="en-US" dirty="0"/>
          </a:p>
        </p:txBody>
      </p:sp>
      <p:sp>
        <p:nvSpPr>
          <p:cNvPr id="7" name="Rectangle 6"/>
          <p:cNvSpPr/>
          <p:nvPr/>
        </p:nvSpPr>
        <p:spPr>
          <a:xfrm>
            <a:off x="1066800" y="2895600"/>
            <a:ext cx="7086600" cy="1754326"/>
          </a:xfrm>
          <a:prstGeom prst="rect">
            <a:avLst/>
          </a:prstGeom>
        </p:spPr>
        <p:txBody>
          <a:bodyPr wrap="square">
            <a:spAutoFit/>
          </a:bodyPr>
          <a:lstStyle/>
          <a:p>
            <a:r>
              <a:rPr lang="en-US" dirty="0"/>
              <a:t>Student </a:t>
            </a:r>
            <a:r>
              <a:rPr lang="sr-Latn-RS" dirty="0" smtClean="0"/>
              <a:t>			</a:t>
            </a:r>
            <a:r>
              <a:rPr lang="en-US" b="1" dirty="0" err="1" smtClean="0"/>
              <a:t>isa</a:t>
            </a:r>
            <a:r>
              <a:rPr lang="en-US" b="1" dirty="0" smtClean="0"/>
              <a:t> </a:t>
            </a:r>
            <a:r>
              <a:rPr lang="sr-Latn-RS" b="1" dirty="0" smtClean="0"/>
              <a:t>	</a:t>
            </a:r>
            <a:r>
              <a:rPr lang="en-US" dirty="0" smtClean="0"/>
              <a:t>Person</a:t>
            </a:r>
            <a:endParaRPr lang="en-US" dirty="0"/>
          </a:p>
          <a:p>
            <a:r>
              <a:rPr lang="en-US" dirty="0"/>
              <a:t>Student </a:t>
            </a:r>
            <a:r>
              <a:rPr lang="sr-Latn-RS" dirty="0" smtClean="0"/>
              <a:t>			</a:t>
            </a:r>
            <a:r>
              <a:rPr lang="en-US" b="1" dirty="0" err="1" smtClean="0"/>
              <a:t>isa</a:t>
            </a:r>
            <a:r>
              <a:rPr lang="en-US" b="1" dirty="0" smtClean="0"/>
              <a:t> </a:t>
            </a:r>
            <a:r>
              <a:rPr lang="sr-Latn-RS" b="1" dirty="0" smtClean="0"/>
              <a:t>	</a:t>
            </a:r>
            <a:r>
              <a:rPr lang="en-US" dirty="0" smtClean="0"/>
              <a:t>studious</a:t>
            </a:r>
            <a:endParaRPr lang="en-US" dirty="0"/>
          </a:p>
          <a:p>
            <a:r>
              <a:rPr lang="en-US" dirty="0"/>
              <a:t>Professor </a:t>
            </a:r>
            <a:r>
              <a:rPr lang="sr-Latn-RS" dirty="0" smtClean="0"/>
              <a:t>		</a:t>
            </a:r>
            <a:r>
              <a:rPr lang="en-US" b="1" dirty="0" err="1" smtClean="0"/>
              <a:t>isa</a:t>
            </a:r>
            <a:r>
              <a:rPr lang="en-US" b="1" dirty="0" smtClean="0"/>
              <a:t> </a:t>
            </a:r>
            <a:r>
              <a:rPr lang="sr-Latn-RS" b="1" dirty="0" smtClean="0"/>
              <a:t>	</a:t>
            </a:r>
            <a:r>
              <a:rPr lang="en-US" dirty="0" smtClean="0"/>
              <a:t>Person</a:t>
            </a:r>
            <a:endParaRPr lang="en-US" dirty="0"/>
          </a:p>
          <a:p>
            <a:r>
              <a:rPr lang="en-US" dirty="0"/>
              <a:t>Professor </a:t>
            </a:r>
            <a:r>
              <a:rPr lang="sr-Latn-RS" dirty="0" smtClean="0"/>
              <a:t>		</a:t>
            </a:r>
            <a:r>
              <a:rPr lang="en-US" b="1" dirty="0" err="1" smtClean="0"/>
              <a:t>isa</a:t>
            </a:r>
            <a:r>
              <a:rPr lang="en-US" b="1" dirty="0" smtClean="0"/>
              <a:t> </a:t>
            </a:r>
            <a:r>
              <a:rPr lang="sr-Latn-RS" b="1" dirty="0" smtClean="0"/>
              <a:t>	</a:t>
            </a:r>
            <a:r>
              <a:rPr lang="en-US" dirty="0" smtClean="0"/>
              <a:t>knowledgeable</a:t>
            </a:r>
            <a:endParaRPr lang="en-US" dirty="0"/>
          </a:p>
          <a:p>
            <a:r>
              <a:rPr lang="en-US" dirty="0"/>
              <a:t>Grad-Student </a:t>
            </a:r>
            <a:r>
              <a:rPr lang="sr-Latn-RS" dirty="0" smtClean="0"/>
              <a:t>		</a:t>
            </a:r>
            <a:r>
              <a:rPr lang="en-US" b="1" dirty="0" err="1" smtClean="0"/>
              <a:t>isa</a:t>
            </a:r>
            <a:r>
              <a:rPr lang="en-US" b="1" dirty="0" smtClean="0"/>
              <a:t> </a:t>
            </a:r>
            <a:r>
              <a:rPr lang="sr-Latn-RS" b="1" dirty="0" smtClean="0"/>
              <a:t>	</a:t>
            </a:r>
            <a:r>
              <a:rPr lang="en-US" dirty="0" smtClean="0"/>
              <a:t>Student</a:t>
            </a:r>
            <a:endParaRPr lang="en-US" dirty="0"/>
          </a:p>
          <a:p>
            <a:r>
              <a:rPr lang="en-US" dirty="0"/>
              <a:t>Undergrad-Student </a:t>
            </a:r>
            <a:r>
              <a:rPr lang="sr-Latn-RS" dirty="0" smtClean="0"/>
              <a:t>	</a:t>
            </a:r>
            <a:r>
              <a:rPr lang="en-US" b="1" dirty="0" err="1" smtClean="0"/>
              <a:t>isa</a:t>
            </a:r>
            <a:r>
              <a:rPr lang="en-US" b="1" dirty="0" smtClean="0"/>
              <a:t> </a:t>
            </a:r>
            <a:r>
              <a:rPr lang="sr-Latn-RS" b="1" dirty="0" smtClean="0"/>
              <a:t>	</a:t>
            </a:r>
            <a:r>
              <a:rPr lang="en-US" dirty="0" smtClean="0"/>
              <a:t>Student</a:t>
            </a:r>
            <a:endParaRPr lang="en-US" dirty="0"/>
          </a:p>
        </p:txBody>
      </p:sp>
      <p:sp>
        <p:nvSpPr>
          <p:cNvPr id="8" name="Rectangle 7"/>
          <p:cNvSpPr/>
          <p:nvPr/>
        </p:nvSpPr>
        <p:spPr>
          <a:xfrm>
            <a:off x="1066800" y="4876800"/>
            <a:ext cx="7086600" cy="369332"/>
          </a:xfrm>
          <a:prstGeom prst="rect">
            <a:avLst/>
          </a:prstGeom>
        </p:spPr>
        <p:txBody>
          <a:bodyPr wrap="square">
            <a:spAutoFit/>
          </a:bodyPr>
          <a:lstStyle/>
          <a:p>
            <a:r>
              <a:rPr lang="sr-Latn-RS" b="1" dirty="0" smtClean="0"/>
              <a:t>Zadatak rezonovanja</a:t>
            </a:r>
            <a:r>
              <a:rPr lang="en-US" b="1" dirty="0" smtClean="0"/>
              <a:t> (</a:t>
            </a:r>
            <a:r>
              <a:rPr lang="sr-Latn-RS" b="1" dirty="0" smtClean="0"/>
              <a:t>nasleđivanje</a:t>
            </a:r>
            <a:r>
              <a:rPr lang="en-US" b="1" dirty="0" smtClean="0"/>
              <a:t>)</a:t>
            </a:r>
            <a:r>
              <a:rPr lang="en-US" dirty="0" smtClean="0"/>
              <a:t>: </a:t>
            </a:r>
            <a:r>
              <a:rPr lang="sr-Latn-RS" dirty="0" smtClean="0"/>
              <a:t> </a:t>
            </a:r>
            <a:r>
              <a:rPr lang="en-US" dirty="0" smtClean="0"/>
              <a:t>Θ </a:t>
            </a:r>
            <a:r>
              <a:rPr lang="sr-Latn-RS" dirty="0" smtClean="0"/>
              <a:t>  </a:t>
            </a:r>
            <a:r>
              <a:rPr lang="en-US" dirty="0" smtClean="0"/>
              <a:t>|= </a:t>
            </a:r>
            <a:r>
              <a:rPr lang="sr-Latn-RS" dirty="0" smtClean="0"/>
              <a:t>  </a:t>
            </a:r>
            <a:r>
              <a:rPr lang="en-US" i="1" dirty="0" smtClean="0"/>
              <a:t>C</a:t>
            </a:r>
            <a:r>
              <a:rPr lang="en-US" baseline="-25000" dirty="0" smtClean="0"/>
              <a:t>1</a:t>
            </a:r>
            <a:r>
              <a:rPr lang="en-US" dirty="0" smtClean="0"/>
              <a:t> </a:t>
            </a:r>
            <a:r>
              <a:rPr lang="en-US" b="1" dirty="0" err="1"/>
              <a:t>isa</a:t>
            </a:r>
            <a:r>
              <a:rPr lang="en-US" b="1" dirty="0"/>
              <a:t> </a:t>
            </a:r>
            <a:r>
              <a:rPr lang="en-US" i="1" dirty="0"/>
              <a:t>C</a:t>
            </a:r>
            <a:r>
              <a:rPr lang="en-US" baseline="-25000" dirty="0"/>
              <a:t>2</a:t>
            </a:r>
            <a:r>
              <a:rPr lang="en-US" i="1" dirty="0"/>
              <a:t>.</a:t>
            </a:r>
            <a:endParaRPr lang="en-US" dirty="0"/>
          </a:p>
        </p:txBody>
      </p:sp>
    </p:spTree>
    <p:extLst>
      <p:ext uri="{BB962C8B-B14F-4D97-AF65-F5344CB8AC3E}">
        <p14:creationId xmlns:p14="http://schemas.microsoft.com/office/powerpoint/2010/main" val="3336621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b="1" dirty="0" smtClean="0"/>
              <a:t>Logička semantika</a:t>
            </a:r>
            <a:endParaRPr lang="en-US" dirty="0"/>
          </a:p>
        </p:txBody>
      </p:sp>
      <p:sp>
        <p:nvSpPr>
          <p:cNvPr id="4" name="Rectangle 3"/>
          <p:cNvSpPr/>
          <p:nvPr/>
        </p:nvSpPr>
        <p:spPr>
          <a:xfrm>
            <a:off x="457200" y="1371600"/>
            <a:ext cx="8001000" cy="646331"/>
          </a:xfrm>
          <a:prstGeom prst="rect">
            <a:avLst/>
          </a:prstGeom>
        </p:spPr>
        <p:txBody>
          <a:bodyPr wrap="square">
            <a:spAutoFit/>
          </a:bodyPr>
          <a:lstStyle/>
          <a:p>
            <a:r>
              <a:rPr lang="sr-Latn-RS" dirty="0" smtClean="0"/>
              <a:t>Sledeća logička semantika se dodeljuje </a:t>
            </a:r>
            <a:r>
              <a:rPr lang="en-US" b="1" dirty="0" err="1" smtClean="0"/>
              <a:t>isa</a:t>
            </a:r>
            <a:r>
              <a:rPr lang="en-US" b="1" dirty="0" smtClean="0"/>
              <a:t> </a:t>
            </a:r>
            <a:r>
              <a:rPr lang="en-US" dirty="0"/>
              <a:t>-</a:t>
            </a:r>
            <a:r>
              <a:rPr lang="en-US" dirty="0" smtClean="0"/>
              <a:t>formula</a:t>
            </a:r>
            <a:r>
              <a:rPr lang="sr-Latn-RS" dirty="0" smtClean="0"/>
              <a:t>ma</a:t>
            </a:r>
            <a:r>
              <a:rPr lang="en-US" dirty="0" smtClean="0"/>
              <a:t>: </a:t>
            </a:r>
            <a:r>
              <a:rPr lang="sr-Latn-RS" dirty="0" smtClean="0"/>
              <a:t>Svaka instanca </a:t>
            </a:r>
            <a:r>
              <a:rPr lang="en-US" dirty="0" smtClean="0"/>
              <a:t>sub-</a:t>
            </a:r>
            <a:r>
              <a:rPr lang="sr-Latn-RS" dirty="0" smtClean="0"/>
              <a:t>koncepta</a:t>
            </a:r>
            <a:r>
              <a:rPr lang="en-US" dirty="0" smtClean="0"/>
              <a:t> </a:t>
            </a:r>
            <a:r>
              <a:rPr lang="sr-Latn-RS" dirty="0" smtClean="0"/>
              <a:t>je instanca </a:t>
            </a:r>
            <a:r>
              <a:rPr lang="en-US" dirty="0" smtClean="0"/>
              <a:t>super-</a:t>
            </a:r>
            <a:r>
              <a:rPr lang="sr-Latn-RS" dirty="0" smtClean="0"/>
              <a:t>koncepta</a:t>
            </a:r>
            <a:r>
              <a:rPr lang="en-US" dirty="0" smtClean="0"/>
              <a:t>.</a:t>
            </a:r>
            <a:endParaRPr lang="en-US" dirty="0"/>
          </a:p>
        </p:txBody>
      </p:sp>
      <p:sp>
        <p:nvSpPr>
          <p:cNvPr id="5" name="Rectangle 4"/>
          <p:cNvSpPr/>
          <p:nvPr/>
        </p:nvSpPr>
        <p:spPr>
          <a:xfrm>
            <a:off x="2057400" y="2057400"/>
            <a:ext cx="3142207" cy="369332"/>
          </a:xfrm>
          <a:prstGeom prst="rect">
            <a:avLst/>
          </a:prstGeom>
        </p:spPr>
        <p:txBody>
          <a:bodyPr wrap="none">
            <a:spAutoFit/>
          </a:bodyPr>
          <a:lstStyle/>
          <a:p>
            <a:r>
              <a:rPr lang="en-US" i="1" dirty="0"/>
              <a:t>C</a:t>
            </a:r>
            <a:r>
              <a:rPr lang="en-US" baseline="-25000" dirty="0"/>
              <a:t>1</a:t>
            </a:r>
            <a:r>
              <a:rPr lang="en-US" dirty="0"/>
              <a:t> </a:t>
            </a:r>
            <a:r>
              <a:rPr lang="en-US" b="1" dirty="0" err="1"/>
              <a:t>isa</a:t>
            </a:r>
            <a:r>
              <a:rPr lang="en-US" b="1" dirty="0"/>
              <a:t> </a:t>
            </a:r>
            <a:r>
              <a:rPr lang="en-US" i="1" dirty="0"/>
              <a:t>C</a:t>
            </a:r>
            <a:r>
              <a:rPr lang="en-US" dirty="0"/>
              <a:t>2 </a:t>
            </a:r>
            <a:r>
              <a:rPr lang="en-US" dirty="0" smtClean="0"/>
              <a:t> </a:t>
            </a:r>
            <a:r>
              <a:rPr lang="en-US" i="1" dirty="0" smtClean="0"/>
              <a:t>− → </a:t>
            </a:r>
            <a:r>
              <a:rPr lang="en-US" dirty="0"/>
              <a:t>∀</a:t>
            </a:r>
            <a:r>
              <a:rPr lang="en-US" i="1" dirty="0"/>
              <a:t>x</a:t>
            </a:r>
            <a:r>
              <a:rPr lang="en-US" dirty="0"/>
              <a:t>: </a:t>
            </a:r>
            <a:r>
              <a:rPr lang="en-US" i="1" dirty="0"/>
              <a:t>C</a:t>
            </a:r>
            <a:r>
              <a:rPr lang="en-US" baseline="-25000" dirty="0"/>
              <a:t>1</a:t>
            </a:r>
            <a:r>
              <a:rPr lang="en-US" dirty="0"/>
              <a:t>(</a:t>
            </a:r>
            <a:r>
              <a:rPr lang="en-US" i="1" dirty="0"/>
              <a:t>x</a:t>
            </a:r>
            <a:r>
              <a:rPr lang="en-US" dirty="0"/>
              <a:t>) </a:t>
            </a:r>
            <a:r>
              <a:rPr lang="en-US" i="1" dirty="0"/>
              <a:t>→ C</a:t>
            </a:r>
            <a:r>
              <a:rPr lang="en-US" baseline="-25000" dirty="0"/>
              <a:t>2</a:t>
            </a:r>
            <a:r>
              <a:rPr lang="en-US" dirty="0"/>
              <a:t>(</a:t>
            </a:r>
            <a:r>
              <a:rPr lang="en-US" i="1" dirty="0"/>
              <a:t>x</a:t>
            </a:r>
            <a:r>
              <a:rPr lang="en-US" dirty="0"/>
              <a:t>)</a:t>
            </a:r>
            <a:r>
              <a:rPr lang="en-US" i="1" dirty="0"/>
              <a:t>.</a:t>
            </a:r>
            <a:endParaRPr lang="en-US" dirty="0"/>
          </a:p>
        </p:txBody>
      </p:sp>
      <p:sp>
        <p:nvSpPr>
          <p:cNvPr id="6" name="Rectangle 5"/>
          <p:cNvSpPr/>
          <p:nvPr/>
        </p:nvSpPr>
        <p:spPr>
          <a:xfrm>
            <a:off x="457200" y="2590800"/>
            <a:ext cx="8305800" cy="369332"/>
          </a:xfrm>
          <a:prstGeom prst="rect">
            <a:avLst/>
          </a:prstGeom>
        </p:spPr>
        <p:txBody>
          <a:bodyPr wrap="square">
            <a:spAutoFit/>
          </a:bodyPr>
          <a:lstStyle/>
          <a:p>
            <a:r>
              <a:rPr lang="sr-Latn-RS" dirty="0" smtClean="0"/>
              <a:t>Sada se </a:t>
            </a:r>
            <a:r>
              <a:rPr lang="sr-Latn-RS" b="1" dirty="0" smtClean="0"/>
              <a:t>problem nasleđivanja </a:t>
            </a:r>
            <a:r>
              <a:rPr lang="sr-Latn-RS" dirty="0" smtClean="0"/>
              <a:t>može </a:t>
            </a:r>
            <a:r>
              <a:rPr lang="sr-Latn-RS" b="1" dirty="0" smtClean="0"/>
              <a:t>redukovati </a:t>
            </a:r>
            <a:r>
              <a:rPr lang="sr-Latn-RS" dirty="0" smtClean="0"/>
              <a:t>na predikatsku logiku na sledeći način</a:t>
            </a:r>
            <a:r>
              <a:rPr lang="en-US" dirty="0" smtClean="0"/>
              <a:t>.</a:t>
            </a:r>
            <a:endParaRPr lang="en-US" dirty="0"/>
          </a:p>
        </p:txBody>
      </p:sp>
      <p:sp>
        <p:nvSpPr>
          <p:cNvPr id="7" name="Rectangle 6"/>
          <p:cNvSpPr/>
          <p:nvPr/>
        </p:nvSpPr>
        <p:spPr>
          <a:xfrm>
            <a:off x="685800" y="3105835"/>
            <a:ext cx="7239000" cy="369332"/>
          </a:xfrm>
          <a:prstGeom prst="rect">
            <a:avLst/>
          </a:prstGeom>
        </p:spPr>
        <p:txBody>
          <a:bodyPr wrap="square">
            <a:spAutoFit/>
          </a:bodyPr>
          <a:lstStyle/>
          <a:p>
            <a:r>
              <a:rPr lang="sr-Latn-RS" dirty="0" smtClean="0"/>
              <a:t>Neka je</a:t>
            </a:r>
            <a:r>
              <a:rPr lang="en-US" dirty="0" smtClean="0"/>
              <a:t> </a:t>
            </a:r>
            <a:r>
              <a:rPr lang="en-US" i="1" dirty="0"/>
              <a:t>π</a:t>
            </a:r>
            <a:r>
              <a:rPr lang="en-US" dirty="0"/>
              <a:t>(Θ) </a:t>
            </a:r>
            <a:r>
              <a:rPr lang="sr-Latn-RS" dirty="0" smtClean="0"/>
              <a:t>translacija</a:t>
            </a:r>
            <a:r>
              <a:rPr lang="en-US" dirty="0" smtClean="0"/>
              <a:t>. </a:t>
            </a:r>
            <a:r>
              <a:rPr lang="sr-Latn-RS" dirty="0" smtClean="0"/>
              <a:t>Tada želimo da znamo</a:t>
            </a:r>
            <a:r>
              <a:rPr lang="en-US" dirty="0" smtClean="0"/>
              <a:t>:</a:t>
            </a:r>
            <a:endParaRPr lang="en-US" dirty="0"/>
          </a:p>
        </p:txBody>
      </p:sp>
      <p:sp>
        <p:nvSpPr>
          <p:cNvPr id="8" name="Rectangle 7"/>
          <p:cNvSpPr/>
          <p:nvPr/>
        </p:nvSpPr>
        <p:spPr>
          <a:xfrm>
            <a:off x="1600200" y="3613666"/>
            <a:ext cx="3609024" cy="369332"/>
          </a:xfrm>
          <a:prstGeom prst="rect">
            <a:avLst/>
          </a:prstGeom>
        </p:spPr>
        <p:txBody>
          <a:bodyPr wrap="square">
            <a:spAutoFit/>
          </a:bodyPr>
          <a:lstStyle/>
          <a:p>
            <a:r>
              <a:rPr lang="el-GR" i="1" dirty="0"/>
              <a:t>π</a:t>
            </a:r>
            <a:r>
              <a:rPr lang="el-GR" dirty="0"/>
              <a:t>(Θ) |= ∀</a:t>
            </a:r>
            <a:r>
              <a:rPr lang="en-US" i="1" dirty="0"/>
              <a:t>x</a:t>
            </a:r>
            <a:r>
              <a:rPr lang="en-US" dirty="0"/>
              <a:t>: </a:t>
            </a:r>
            <a:r>
              <a:rPr lang="en-US" i="1" dirty="0"/>
              <a:t>C</a:t>
            </a:r>
            <a:r>
              <a:rPr lang="en-US" baseline="-25000" dirty="0"/>
              <a:t>1</a:t>
            </a:r>
            <a:r>
              <a:rPr lang="en-US" dirty="0"/>
              <a:t>(</a:t>
            </a:r>
            <a:r>
              <a:rPr lang="en-US" i="1" dirty="0"/>
              <a:t>x</a:t>
            </a:r>
            <a:r>
              <a:rPr lang="en-US" dirty="0"/>
              <a:t>) </a:t>
            </a:r>
            <a:r>
              <a:rPr lang="en-US" i="1" dirty="0"/>
              <a:t>→ C</a:t>
            </a:r>
            <a:r>
              <a:rPr lang="en-US" baseline="-25000" dirty="0"/>
              <a:t>2</a:t>
            </a:r>
            <a:r>
              <a:rPr lang="en-US" dirty="0"/>
              <a:t>(</a:t>
            </a:r>
            <a:r>
              <a:rPr lang="en-US" i="1" dirty="0"/>
              <a:t>x</a:t>
            </a:r>
            <a:r>
              <a:rPr lang="en-US" dirty="0"/>
              <a:t>)</a:t>
            </a:r>
            <a:r>
              <a:rPr lang="en-US" i="1" dirty="0"/>
              <a:t>.</a:t>
            </a:r>
            <a:endParaRPr lang="en-US" dirty="0"/>
          </a:p>
        </p:txBody>
      </p:sp>
      <p:sp>
        <p:nvSpPr>
          <p:cNvPr id="9" name="Rectangle 8"/>
          <p:cNvSpPr/>
          <p:nvPr/>
        </p:nvSpPr>
        <p:spPr>
          <a:xfrm>
            <a:off x="914400" y="4495800"/>
            <a:ext cx="4572000" cy="369332"/>
          </a:xfrm>
          <a:prstGeom prst="rect">
            <a:avLst/>
          </a:prstGeom>
        </p:spPr>
        <p:txBody>
          <a:bodyPr wrap="square">
            <a:spAutoFit/>
          </a:bodyPr>
          <a:lstStyle/>
          <a:p>
            <a:r>
              <a:rPr lang="sr-Latn-RS" dirty="0" smtClean="0"/>
              <a:t>Koja je računska složenost zadatka</a:t>
            </a:r>
            <a:r>
              <a:rPr lang="en-US" dirty="0" smtClean="0"/>
              <a:t>?</a:t>
            </a:r>
            <a:endParaRPr lang="en-US" dirty="0"/>
          </a:p>
        </p:txBody>
      </p:sp>
    </p:spTree>
    <p:extLst>
      <p:ext uri="{BB962C8B-B14F-4D97-AF65-F5344CB8AC3E}">
        <p14:creationId xmlns:p14="http://schemas.microsoft.com/office/powerpoint/2010/main" val="291593547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b="1" dirty="0" smtClean="0"/>
              <a:t>Polinomijalni algoritam rezonovanja</a:t>
            </a:r>
            <a:endParaRPr lang="en-US" dirty="0"/>
          </a:p>
        </p:txBody>
      </p:sp>
      <p:sp>
        <p:nvSpPr>
          <p:cNvPr id="3" name="Rectangle 2"/>
          <p:cNvSpPr/>
          <p:nvPr/>
        </p:nvSpPr>
        <p:spPr>
          <a:xfrm>
            <a:off x="609600" y="1447800"/>
            <a:ext cx="7924800" cy="369332"/>
          </a:xfrm>
          <a:prstGeom prst="rect">
            <a:avLst/>
          </a:prstGeom>
        </p:spPr>
        <p:txBody>
          <a:bodyPr wrap="square">
            <a:spAutoFit/>
          </a:bodyPr>
          <a:lstStyle/>
          <a:p>
            <a:r>
              <a:rPr lang="sr-Latn-RS" dirty="0" smtClean="0"/>
              <a:t>Neka je</a:t>
            </a:r>
            <a:r>
              <a:rPr lang="en-US" dirty="0" smtClean="0"/>
              <a:t> </a:t>
            </a:r>
            <a:r>
              <a:rPr lang="en-US" i="1" dirty="0"/>
              <a:t>G</a:t>
            </a:r>
            <a:r>
              <a:rPr lang="en-US" baseline="-25000" dirty="0"/>
              <a:t>Θ</a:t>
            </a:r>
            <a:r>
              <a:rPr lang="en-US" dirty="0"/>
              <a:t> </a:t>
            </a:r>
            <a:r>
              <a:rPr lang="en-US" dirty="0" smtClean="0"/>
              <a:t>“</a:t>
            </a:r>
            <a:r>
              <a:rPr lang="sr-Latn-RS" dirty="0" smtClean="0"/>
              <a:t>graf koji je odgovarajući za </a:t>
            </a:r>
            <a:r>
              <a:rPr lang="en-US" dirty="0" smtClean="0"/>
              <a:t>Θ</a:t>
            </a:r>
            <a:r>
              <a:rPr lang="en-US" dirty="0"/>
              <a:t>”. </a:t>
            </a:r>
            <a:r>
              <a:rPr lang="sr-Latn-RS" dirty="0" smtClean="0"/>
              <a:t>Tada važi</a:t>
            </a:r>
            <a:r>
              <a:rPr lang="en-US" dirty="0" smtClean="0"/>
              <a:t>:</a:t>
            </a:r>
            <a:endParaRPr lang="en-US" dirty="0"/>
          </a:p>
        </p:txBody>
      </p:sp>
      <p:sp>
        <p:nvSpPr>
          <p:cNvPr id="4" name="Rectangle 3"/>
          <p:cNvSpPr/>
          <p:nvPr/>
        </p:nvSpPr>
        <p:spPr>
          <a:xfrm>
            <a:off x="609600" y="2286000"/>
            <a:ext cx="6781800" cy="923330"/>
          </a:xfrm>
          <a:prstGeom prst="rect">
            <a:avLst/>
          </a:prstGeom>
        </p:spPr>
        <p:txBody>
          <a:bodyPr wrap="square">
            <a:spAutoFit/>
          </a:bodyPr>
          <a:lstStyle/>
          <a:p>
            <a:pPr algn="ctr"/>
            <a:r>
              <a:rPr lang="el-GR" i="1" dirty="0"/>
              <a:t>π</a:t>
            </a:r>
            <a:r>
              <a:rPr lang="el-GR" dirty="0"/>
              <a:t>(Θ) |= </a:t>
            </a:r>
            <a:r>
              <a:rPr lang="el-GR" i="1" dirty="0"/>
              <a:t>∀</a:t>
            </a:r>
            <a:r>
              <a:rPr lang="en-US" i="1" dirty="0"/>
              <a:t>x</a:t>
            </a:r>
            <a:r>
              <a:rPr lang="en-US" dirty="0"/>
              <a:t>: </a:t>
            </a:r>
            <a:r>
              <a:rPr lang="en-US" i="1" dirty="0"/>
              <a:t>C</a:t>
            </a:r>
            <a:r>
              <a:rPr lang="en-US" dirty="0"/>
              <a:t>1(</a:t>
            </a:r>
            <a:r>
              <a:rPr lang="en-US" i="1" dirty="0"/>
              <a:t>x</a:t>
            </a:r>
            <a:r>
              <a:rPr lang="en-US" dirty="0"/>
              <a:t>) </a:t>
            </a:r>
            <a:r>
              <a:rPr lang="en-US" i="1" dirty="0"/>
              <a:t>→ C</a:t>
            </a:r>
            <a:r>
              <a:rPr lang="en-US" dirty="0"/>
              <a:t>2(</a:t>
            </a:r>
            <a:r>
              <a:rPr lang="en-US" i="1" dirty="0"/>
              <a:t>x</a:t>
            </a:r>
            <a:r>
              <a:rPr lang="en-US" dirty="0"/>
              <a:t>)</a:t>
            </a:r>
          </a:p>
          <a:p>
            <a:pPr algn="ctr"/>
            <a:r>
              <a:rPr lang="en-US" dirty="0" err="1"/>
              <a:t>iff</a:t>
            </a:r>
            <a:endParaRPr lang="en-US" dirty="0"/>
          </a:p>
          <a:p>
            <a:pPr algn="ctr"/>
            <a:r>
              <a:rPr lang="en-US" dirty="0" smtClean="0"/>
              <a:t>T</a:t>
            </a:r>
            <a:r>
              <a:rPr lang="sr-Latn-RS" dirty="0" smtClean="0"/>
              <a:t>postoji putanja u </a:t>
            </a:r>
            <a:r>
              <a:rPr lang="en-US" i="1" dirty="0" smtClean="0"/>
              <a:t>G</a:t>
            </a:r>
            <a:r>
              <a:rPr lang="en-US" baseline="-25000" dirty="0" smtClean="0"/>
              <a:t>Θ</a:t>
            </a:r>
            <a:r>
              <a:rPr lang="en-US" dirty="0" smtClean="0"/>
              <a:t> </a:t>
            </a:r>
            <a:r>
              <a:rPr lang="sr-Latn-RS" dirty="0" smtClean="0"/>
              <a:t>od</a:t>
            </a:r>
            <a:r>
              <a:rPr lang="en-US" dirty="0" smtClean="0"/>
              <a:t> </a:t>
            </a:r>
            <a:r>
              <a:rPr lang="en-US" i="1" dirty="0"/>
              <a:t>C</a:t>
            </a:r>
            <a:r>
              <a:rPr lang="en-US" baseline="-25000" dirty="0"/>
              <a:t>1</a:t>
            </a:r>
            <a:r>
              <a:rPr lang="en-US" dirty="0"/>
              <a:t> </a:t>
            </a:r>
            <a:r>
              <a:rPr lang="sr-Latn-RS" dirty="0" smtClean="0"/>
              <a:t>do</a:t>
            </a:r>
            <a:r>
              <a:rPr lang="en-US" dirty="0" smtClean="0"/>
              <a:t> </a:t>
            </a:r>
            <a:r>
              <a:rPr lang="en-US" i="1" dirty="0"/>
              <a:t>C</a:t>
            </a:r>
            <a:r>
              <a:rPr lang="en-US" baseline="-25000" dirty="0"/>
              <a:t>2</a:t>
            </a:r>
            <a:r>
              <a:rPr lang="en-US" dirty="0"/>
              <a:t>.</a:t>
            </a:r>
          </a:p>
        </p:txBody>
      </p:sp>
      <p:sp>
        <p:nvSpPr>
          <p:cNvPr id="5" name="Rectangle 4"/>
          <p:cNvSpPr/>
          <p:nvPr/>
        </p:nvSpPr>
        <p:spPr>
          <a:xfrm>
            <a:off x="457200" y="3429000"/>
            <a:ext cx="8458200" cy="2554545"/>
          </a:xfrm>
          <a:prstGeom prst="rect">
            <a:avLst/>
          </a:prstGeom>
        </p:spPr>
        <p:txBody>
          <a:bodyPr wrap="square">
            <a:spAutoFit/>
          </a:bodyPr>
          <a:lstStyle/>
          <a:p>
            <a:pPr marL="285750" indent="-285750">
              <a:buFont typeface="Arial" pitchFamily="34" charset="0"/>
              <a:buChar char="•"/>
            </a:pPr>
            <a:r>
              <a:rPr lang="sr-Latn-RS" sz="2000" dirty="0" smtClean="0"/>
              <a:t>Ovim je rezonovanje u mrežama sa striktnim nasleđivanjem svedeno na problem dohvatljivosti grafa, što je rešivo u polinomijalnom vremenu.</a:t>
            </a:r>
            <a:endParaRPr lang="en-US" sz="2000" dirty="0"/>
          </a:p>
          <a:p>
            <a:pPr marL="285750" indent="-285750">
              <a:buFont typeface="Arial" pitchFamily="34" charset="0"/>
              <a:buChar char="•"/>
            </a:pPr>
            <a:endParaRPr lang="sr-Latn-RS" sz="2000" b="1" dirty="0" smtClean="0"/>
          </a:p>
          <a:p>
            <a:r>
              <a:rPr lang="sr-Latn-RS" sz="2000" b="1" dirty="0" smtClean="0"/>
              <a:t>Napomena</a:t>
            </a:r>
            <a:r>
              <a:rPr lang="en-US" sz="2000" dirty="0" smtClean="0"/>
              <a:t>: </a:t>
            </a:r>
            <a:endParaRPr lang="sr-Latn-RS" sz="2000" dirty="0" smtClean="0"/>
          </a:p>
          <a:p>
            <a:pPr marL="285750" indent="-285750">
              <a:buFont typeface="Arial" pitchFamily="34" charset="0"/>
              <a:buChar char="•"/>
            </a:pPr>
            <a:r>
              <a:rPr lang="sr-Latn-RS" sz="2000" dirty="0" smtClean="0"/>
              <a:t>Rezonovanje NIJE JEDNOSTAVNO jer smo koristili graf za reprezentaciju znanja (ovo su u stvari vrlo teški grafovski problemi)</a:t>
            </a:r>
            <a:r>
              <a:rPr lang="en-US" sz="2000" dirty="0" smtClean="0"/>
              <a:t>.</a:t>
            </a:r>
            <a:endParaRPr lang="en-US" sz="2000" dirty="0"/>
          </a:p>
          <a:p>
            <a:pPr marL="285750" indent="-285750">
              <a:buFont typeface="Arial" pitchFamily="34" charset="0"/>
              <a:buChar char="•"/>
            </a:pPr>
            <a:r>
              <a:rPr lang="sr-Latn-RS" sz="2000" dirty="0" smtClean="0"/>
              <a:t>Rezonovanje JESTE JEDNOSTAVNO jer je ekspresivnost, u poređenju sa logikom prvog reda, veoma ograničena</a:t>
            </a:r>
            <a:r>
              <a:rPr lang="en-US" sz="2000" dirty="0" smtClean="0"/>
              <a:t>.</a:t>
            </a:r>
            <a:endParaRPr lang="en-US" sz="2000" dirty="0"/>
          </a:p>
        </p:txBody>
      </p:sp>
    </p:spTree>
    <p:extLst>
      <p:ext uri="{BB962C8B-B14F-4D97-AF65-F5344CB8AC3E}">
        <p14:creationId xmlns:p14="http://schemas.microsoft.com/office/powerpoint/2010/main" val="21107209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sr-Latn-RS" dirty="0" smtClean="0"/>
              <a:t>Semantičke mreže omogućuju tranzitivno rezonovanje?</a:t>
            </a:r>
            <a:endParaRPr lang="en-US" dirty="0"/>
          </a:p>
        </p:txBody>
      </p:sp>
      <p:sp>
        <p:nvSpPr>
          <p:cNvPr id="4" name="Content Placeholder 3"/>
          <p:cNvSpPr>
            <a:spLocks noGrp="1"/>
          </p:cNvSpPr>
          <p:nvPr>
            <p:ph idx="1"/>
          </p:nvPr>
        </p:nvSpPr>
        <p:spPr/>
        <p:txBody>
          <a:bodyPr>
            <a:normAutofit/>
          </a:bodyPr>
          <a:lstStyle/>
          <a:p>
            <a:r>
              <a:rPr lang="en-US" dirty="0" err="1"/>
              <a:t>Tweety</a:t>
            </a:r>
            <a:r>
              <a:rPr lang="en-US" dirty="0"/>
              <a:t> </a:t>
            </a:r>
            <a:r>
              <a:rPr lang="sr-Latn-RS" dirty="0" smtClean="0"/>
              <a:t>je slon</a:t>
            </a:r>
            <a:r>
              <a:rPr lang="en-US" dirty="0" smtClean="0"/>
              <a:t>, </a:t>
            </a:r>
            <a:r>
              <a:rPr lang="sr-Latn-RS" dirty="0" smtClean="0"/>
              <a:t>slon je sisar</a:t>
            </a:r>
            <a:r>
              <a:rPr lang="en-US" dirty="0" smtClean="0"/>
              <a:t>: </a:t>
            </a:r>
            <a:r>
              <a:rPr lang="en-US" dirty="0" err="1"/>
              <a:t>Tweety</a:t>
            </a:r>
            <a:r>
              <a:rPr lang="en-US" dirty="0"/>
              <a:t> </a:t>
            </a:r>
            <a:r>
              <a:rPr lang="sr-Latn-RS" dirty="0" smtClean="0"/>
              <a:t>je sisar</a:t>
            </a:r>
            <a:r>
              <a:rPr lang="en-US" dirty="0" smtClean="0"/>
              <a:t>.</a:t>
            </a:r>
            <a:endParaRPr lang="en-US" dirty="0"/>
          </a:p>
          <a:p>
            <a:r>
              <a:rPr lang="sr-Latn-RS" dirty="0" smtClean="0"/>
              <a:t>Predsednik SAD bira se savke 4 godine. Buš je predsednik SAD: Buš se bira svake 4 godine</a:t>
            </a:r>
            <a:r>
              <a:rPr lang="en-US" dirty="0" smtClean="0"/>
              <a:t>!!!!</a:t>
            </a:r>
            <a:endParaRPr lang="en-US" dirty="0"/>
          </a:p>
          <a:p>
            <a:r>
              <a:rPr lang="sr-Latn-RS" dirty="0" smtClean="0"/>
              <a:t>Moj auto je</a:t>
            </a:r>
            <a:r>
              <a:rPr lang="en-US" dirty="0" smtClean="0"/>
              <a:t>Ford</a:t>
            </a:r>
            <a:r>
              <a:rPr lang="en-US" dirty="0"/>
              <a:t>, Ford </a:t>
            </a:r>
            <a:r>
              <a:rPr lang="sr-Latn-RS" dirty="0" smtClean="0"/>
              <a:t>je fabrika automobila</a:t>
            </a:r>
            <a:r>
              <a:rPr lang="en-US" dirty="0" smtClean="0"/>
              <a:t>: </a:t>
            </a:r>
            <a:r>
              <a:rPr lang="sr-Latn-RS" dirty="0" smtClean="0"/>
              <a:t>Moj auto je fabrika automobila</a:t>
            </a:r>
            <a:r>
              <a:rPr lang="en-US" dirty="0" smtClean="0"/>
              <a:t>!!!!</a:t>
            </a:r>
            <a:endParaRPr lang="en-US" dirty="0"/>
          </a:p>
        </p:txBody>
      </p:sp>
    </p:spTree>
    <p:extLst>
      <p:ext uri="{BB962C8B-B14F-4D97-AF65-F5344CB8AC3E}">
        <p14:creationId xmlns:p14="http://schemas.microsoft.com/office/powerpoint/2010/main" val="263380054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Implementacija semantičkih mreža</a:t>
            </a:r>
            <a:endParaRPr lang="en-US" dirty="0"/>
          </a:p>
        </p:txBody>
      </p:sp>
      <p:sp>
        <p:nvSpPr>
          <p:cNvPr id="3" name="Content Placeholder 2"/>
          <p:cNvSpPr>
            <a:spLocks noGrp="1"/>
          </p:cNvSpPr>
          <p:nvPr>
            <p:ph idx="1"/>
          </p:nvPr>
        </p:nvSpPr>
        <p:spPr/>
        <p:txBody>
          <a:bodyPr>
            <a:normAutofit/>
          </a:bodyPr>
          <a:lstStyle/>
          <a:p>
            <a:r>
              <a:rPr lang="sr-Latn-RS" dirty="0" smtClean="0"/>
              <a:t>Dva generalna načina</a:t>
            </a:r>
            <a:endParaRPr lang="en-US" dirty="0"/>
          </a:p>
          <a:p>
            <a:pPr lvl="1"/>
            <a:r>
              <a:rPr lang="sr-Latn-RS" b="1" dirty="0" smtClean="0"/>
              <a:t>Direktan pristup</a:t>
            </a:r>
            <a:endParaRPr lang="en-US" b="1" dirty="0"/>
          </a:p>
          <a:p>
            <a:pPr lvl="2"/>
            <a:r>
              <a:rPr lang="sr-Latn-RS" dirty="0" smtClean="0"/>
              <a:t>Kao grafovska struktura</a:t>
            </a:r>
            <a:endParaRPr lang="en-US" dirty="0"/>
          </a:p>
          <a:p>
            <a:pPr lvl="2"/>
            <a:r>
              <a:rPr lang="sr-Latn-RS" dirty="0" smtClean="0"/>
              <a:t>Zaključuje se prelaskom grafa</a:t>
            </a:r>
            <a:endParaRPr lang="en-US" dirty="0"/>
          </a:p>
          <a:p>
            <a:pPr lvl="1"/>
            <a:r>
              <a:rPr lang="sr-Latn-RS" b="1" dirty="0" smtClean="0"/>
              <a:t>Indirektan pristup</a:t>
            </a:r>
            <a:endParaRPr lang="en-US" b="1" dirty="0"/>
          </a:p>
          <a:p>
            <a:pPr lvl="2"/>
            <a:r>
              <a:rPr lang="en-US" dirty="0" smtClean="0"/>
              <a:t>Prolog</a:t>
            </a:r>
            <a:endParaRPr lang="en-US" dirty="0"/>
          </a:p>
          <a:p>
            <a:pPr lvl="3"/>
            <a:r>
              <a:rPr lang="sr-Latn-RS" dirty="0" smtClean="0"/>
              <a:t>Mehanizam zaključivanja iz </a:t>
            </a:r>
            <a:r>
              <a:rPr lang="en-US" dirty="0" smtClean="0"/>
              <a:t>Prolog</a:t>
            </a:r>
            <a:r>
              <a:rPr lang="sr-Latn-RS" dirty="0" smtClean="0"/>
              <a:t>-a može se direktno koristit</a:t>
            </a:r>
            <a:endParaRPr lang="en-US" dirty="0"/>
          </a:p>
          <a:p>
            <a:pPr lvl="2"/>
            <a:r>
              <a:rPr lang="sr-Latn-RS" dirty="0" smtClean="0"/>
              <a:t>Objektno orijentisano programiranje</a:t>
            </a:r>
            <a:endParaRPr lang="en-US" dirty="0"/>
          </a:p>
          <a:p>
            <a:pPr lvl="3"/>
            <a:r>
              <a:rPr lang="sr-Latn-RS" dirty="0" smtClean="0"/>
              <a:t>Algoritmi za zaključivanje se moraju implementirati</a:t>
            </a:r>
            <a:endParaRPr lang="en-US" dirty="0"/>
          </a:p>
        </p:txBody>
      </p:sp>
    </p:spTree>
    <p:extLst>
      <p:ext uri="{BB962C8B-B14F-4D97-AF65-F5344CB8AC3E}">
        <p14:creationId xmlns:p14="http://schemas.microsoft.com/office/powerpoint/2010/main" val="213241832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type="title"/>
          </p:nvPr>
        </p:nvSpPr>
        <p:spPr/>
        <p:txBody>
          <a:bodyPr rIns="130174"/>
          <a:lstStyle/>
          <a:p>
            <a:pPr indent="0" eaLnBrk="1" hangingPunct="1">
              <a:defRPr/>
            </a:pPr>
            <a:r>
              <a:rPr lang="sr-Latn-RS" dirty="0" smtClean="0"/>
              <a:t>Pitanja implementacije</a:t>
            </a:r>
            <a:endParaRPr lang="en-US" dirty="0" smtClean="0"/>
          </a:p>
        </p:txBody>
      </p:sp>
      <p:sp>
        <p:nvSpPr>
          <p:cNvPr id="44037" name="Rectangle 4"/>
          <p:cNvSpPr>
            <a:spLocks noGrp="1" noChangeArrowheads="1"/>
          </p:cNvSpPr>
          <p:nvPr>
            <p:ph type="body" idx="1"/>
          </p:nvPr>
        </p:nvSpPr>
        <p:spPr/>
        <p:txBody>
          <a:bodyPr rIns="130174">
            <a:normAutofit fontScale="92500" lnSpcReduction="20000"/>
          </a:bodyPr>
          <a:lstStyle/>
          <a:p>
            <a:pPr eaLnBrk="1" hangingPunct="1"/>
            <a:r>
              <a:rPr lang="sr-Latn-RS" dirty="0" smtClean="0"/>
              <a:t>Postoje jednostavne i efikasne reprezentacione šeme za semantičke mreže</a:t>
            </a:r>
            <a:endParaRPr lang="en-US" dirty="0" smtClean="0"/>
          </a:p>
          <a:p>
            <a:pPr marL="723900" lvl="1" eaLnBrk="1" hangingPunct="1"/>
            <a:r>
              <a:rPr lang="sr-Latn-RS" dirty="0" smtClean="0"/>
              <a:t>Tabele koje sadrže sve objekte i njihova svojstva</a:t>
            </a:r>
            <a:endParaRPr lang="en-US" dirty="0" smtClean="0"/>
          </a:p>
          <a:p>
            <a:pPr marL="723900" lvl="1" eaLnBrk="1" hangingPunct="1"/>
            <a:r>
              <a:rPr lang="sr-Latn-RS" dirty="0" smtClean="0"/>
              <a:t>Tabele ili povezane liste za relacije</a:t>
            </a:r>
            <a:endParaRPr lang="en-US" dirty="0" smtClean="0"/>
          </a:p>
          <a:p>
            <a:pPr eaLnBrk="1" hangingPunct="1"/>
            <a:r>
              <a:rPr lang="sr-Latn-RS" dirty="0" smtClean="0"/>
              <a:t>Konverzija u različite reprezentacione metode</a:t>
            </a:r>
            <a:endParaRPr lang="en-US" dirty="0" smtClean="0"/>
          </a:p>
          <a:p>
            <a:pPr marL="723900" lvl="1" eaLnBrk="1" hangingPunct="1"/>
            <a:r>
              <a:rPr lang="sr-Latn-RS" dirty="0" smtClean="0"/>
              <a:t>Predikatska logika</a:t>
            </a:r>
            <a:endParaRPr lang="en-US" dirty="0" smtClean="0"/>
          </a:p>
          <a:p>
            <a:pPr marL="1066800" lvl="2" eaLnBrk="1" hangingPunct="1"/>
            <a:r>
              <a:rPr lang="sr-Latn-RS" dirty="0" smtClean="0"/>
              <a:t>Čvorovi odgovaraju varijablama ili konstantama</a:t>
            </a:r>
            <a:endParaRPr lang="en-US" dirty="0" smtClean="0"/>
          </a:p>
          <a:p>
            <a:pPr marL="1066800" lvl="2" eaLnBrk="1" hangingPunct="1"/>
            <a:r>
              <a:rPr lang="sr-Latn-RS" dirty="0" smtClean="0"/>
              <a:t>Linkovi odgovaraju predikatima</a:t>
            </a:r>
            <a:endParaRPr lang="en-US" dirty="0" smtClean="0"/>
          </a:p>
          <a:p>
            <a:pPr marL="723900" lvl="1" eaLnBrk="1" hangingPunct="1"/>
            <a:r>
              <a:rPr lang="sr-Latn-RS" dirty="0" smtClean="0"/>
              <a:t>Propoziciona logika</a:t>
            </a:r>
            <a:endParaRPr lang="en-US" dirty="0" smtClean="0"/>
          </a:p>
          <a:p>
            <a:pPr marL="1066800" lvl="2" eaLnBrk="1" hangingPunct="1"/>
            <a:r>
              <a:rPr lang="sr-Latn-RS" dirty="0" smtClean="0"/>
              <a:t>Čvorovi i linkovi se prevode u propozicione varijable i na pogodan način se kombinuju logičkim veznicima</a:t>
            </a:r>
            <a:endParaRPr lang="en-US" dirty="0" smtClean="0"/>
          </a:p>
        </p:txBody>
      </p:sp>
    </p:spTree>
    <p:extLst>
      <p:ext uri="{BB962C8B-B14F-4D97-AF65-F5344CB8AC3E}">
        <p14:creationId xmlns:p14="http://schemas.microsoft.com/office/powerpoint/2010/main" val="519856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1641</TotalTime>
  <Words>7425</Words>
  <Application>Microsoft Office PowerPoint</Application>
  <PresentationFormat>On-screen Show (4:3)</PresentationFormat>
  <Paragraphs>1287</Paragraphs>
  <Slides>154</Slides>
  <Notes>0</Notes>
  <HiddenSlides>1</HiddenSlides>
  <MMClips>0</MMClips>
  <ScaleCrop>false</ScaleCrop>
  <HeadingPairs>
    <vt:vector size="4" baseType="variant">
      <vt:variant>
        <vt:lpstr>Theme</vt:lpstr>
      </vt:variant>
      <vt:variant>
        <vt:i4>1</vt:i4>
      </vt:variant>
      <vt:variant>
        <vt:lpstr>Slide Titles</vt:lpstr>
      </vt:variant>
      <vt:variant>
        <vt:i4>154</vt:i4>
      </vt:variant>
    </vt:vector>
  </HeadingPairs>
  <TitlesOfParts>
    <vt:vector size="155" baseType="lpstr">
      <vt:lpstr>Office Theme</vt:lpstr>
      <vt:lpstr>Predstavljanje znanja i rezonovanje</vt:lpstr>
      <vt:lpstr>Sadržaj</vt:lpstr>
      <vt:lpstr>Motivacija</vt:lpstr>
      <vt:lpstr>Ciljevi</vt:lpstr>
      <vt:lpstr>Znanje i značenje znanja</vt:lpstr>
      <vt:lpstr>Epistemologija</vt:lpstr>
      <vt:lpstr>Definicije znanja</vt:lpstr>
      <vt:lpstr>Tipovi znanja</vt:lpstr>
      <vt:lpstr>Piramida znanja</vt:lpstr>
      <vt:lpstr>Metode za reprezentaciju znanja  (ZR metode)</vt:lpstr>
      <vt:lpstr>Produkciona pravila</vt:lpstr>
      <vt:lpstr>Primer  1:  produkciona pravila</vt:lpstr>
      <vt:lpstr>Primer 1: Stablo parsiranja</vt:lpstr>
      <vt:lpstr>Primer 2 produkciona pravila</vt:lpstr>
      <vt:lpstr>Primer 2 Stablo parsiranja</vt:lpstr>
      <vt:lpstr>Zaključivanje sa produkcionim pravilima</vt:lpstr>
      <vt:lpstr>Zaključivanje sa produkcionim pravilima</vt:lpstr>
      <vt:lpstr>Zaključivanje sa produkcionim pravilima</vt:lpstr>
      <vt:lpstr>Uparivanje činjenica sa pravilima</vt:lpstr>
      <vt:lpstr>Primer reprezentacije pravila</vt:lpstr>
      <vt:lpstr>Primer reprezentacije pravila</vt:lpstr>
      <vt:lpstr>Primer pravila</vt:lpstr>
      <vt:lpstr>Primer pravila</vt:lpstr>
      <vt:lpstr>Primer pravila</vt:lpstr>
      <vt:lpstr>Primer pravila</vt:lpstr>
      <vt:lpstr>Primer pravila</vt:lpstr>
      <vt:lpstr>Primer pravila</vt:lpstr>
      <vt:lpstr>Primer pravila</vt:lpstr>
      <vt:lpstr>Primer pravila (disjunkcije)</vt:lpstr>
      <vt:lpstr>Primer pravila (disjunkcije)</vt:lpstr>
      <vt:lpstr>Uparivanje činjenica sa pravilima</vt:lpstr>
      <vt:lpstr>Rete algoritam uparivanja</vt:lpstr>
      <vt:lpstr>Rete algoritam uparivanja</vt:lpstr>
      <vt:lpstr>Rete algoritam uparivanja</vt:lpstr>
      <vt:lpstr>Rete algoritam uparivanja</vt:lpstr>
      <vt:lpstr>Rete algoritam uparivanja</vt:lpstr>
      <vt:lpstr>Rete algoritam uparivanja</vt:lpstr>
      <vt:lpstr>Rete algoritam uparivanja</vt:lpstr>
      <vt:lpstr>Rete algoritam uparivanja</vt:lpstr>
      <vt:lpstr>Zaključivanje sa produkcionim pravilima</vt:lpstr>
      <vt:lpstr>Prikladnost produkcionih pravila</vt:lpstr>
      <vt:lpstr>Različitosti produkcionih pravila</vt:lpstr>
      <vt:lpstr>Identifikovanje i generisanje prostih brojeva</vt:lpstr>
      <vt:lpstr>Prednosti produkcionih pravila</vt:lpstr>
      <vt:lpstr>Nedostaci produkcionih pravila</vt:lpstr>
      <vt:lpstr>Strukturirani objekti</vt:lpstr>
      <vt:lpstr>Graf - podsećanje</vt:lpstr>
      <vt:lpstr>Graf - podsećanje</vt:lpstr>
      <vt:lpstr>Grafovi &amp; Stabla</vt:lpstr>
      <vt:lpstr>Grafovi, stabla i mreže (1)</vt:lpstr>
      <vt:lpstr>Grafovi, stabla i mreže (2)</vt:lpstr>
      <vt:lpstr>Kauzalna mreža na jednostavnom grafu</vt:lpstr>
      <vt:lpstr>Hijerarhijska klasifikacija na stablu</vt:lpstr>
      <vt:lpstr>Semantička mreža (Quillian, 1968)</vt:lpstr>
      <vt:lpstr>Semantičke mreže</vt:lpstr>
      <vt:lpstr>Semantičke mreže</vt:lpstr>
      <vt:lpstr>Čvorovi i lukovi (veze)</vt:lpstr>
      <vt:lpstr>OAV tripleti</vt:lpstr>
      <vt:lpstr>Objekti i atributi</vt:lpstr>
      <vt:lpstr>Primer: Semantix Net</vt:lpstr>
      <vt:lpstr>Semantička mreža o psima</vt:lpstr>
      <vt:lpstr>Semantička mreža o snegu i ledu</vt:lpstr>
      <vt:lpstr>Primer semantičke mreže (1)</vt:lpstr>
      <vt:lpstr>Primer semantičke mreže (2)</vt:lpstr>
      <vt:lpstr>Konceptni grafovi</vt:lpstr>
      <vt:lpstr>Kauzalne relacije</vt:lpstr>
      <vt:lpstr>Kauzalna semantička mreža</vt:lpstr>
      <vt:lpstr>Relacije</vt:lpstr>
      <vt:lpstr>Tipovi relacija</vt:lpstr>
      <vt:lpstr>OWL DL semantika – tipovi relacija</vt:lpstr>
      <vt:lpstr>Predstavljanje nebinarnih relacija</vt:lpstr>
      <vt:lpstr>Predstavljanje nebinarnih relacija</vt:lpstr>
      <vt:lpstr>Predstavljanje nebinarnih relacija</vt:lpstr>
      <vt:lpstr>Semantičke mreže u Prologu</vt:lpstr>
      <vt:lpstr>Semantičke mreže u LISPu</vt:lpstr>
      <vt:lpstr>Individuali i klase</vt:lpstr>
      <vt:lpstr>Zaključivanje nasleđivanjem</vt:lpstr>
      <vt:lpstr>Izuzeci</vt:lpstr>
      <vt:lpstr>Konfliktne nasleđene vrednosti</vt:lpstr>
      <vt:lpstr>Višestruko nasleđivanje</vt:lpstr>
      <vt:lpstr>Moguća rešenja</vt:lpstr>
      <vt:lpstr>Višestruka stabla i višestruki čvorovi</vt:lpstr>
      <vt:lpstr>Višestruka stabla</vt:lpstr>
      <vt:lpstr>Višestruki čvorovi</vt:lpstr>
      <vt:lpstr>Višestruki čvorovi</vt:lpstr>
      <vt:lpstr>Višestruki čvorovi</vt:lpstr>
      <vt:lpstr>PowerPoint Presentation</vt:lpstr>
      <vt:lpstr>Evidencijalno rezonovanje</vt:lpstr>
      <vt:lpstr>Zaključivanje u semantičkim mrežama</vt:lpstr>
      <vt:lpstr>Zaključivanje u semantičkim mrežama</vt:lpstr>
      <vt:lpstr>Zaključivanje u semantičkim mrežama: Algoritam za nasleđivanje vrednosti</vt:lpstr>
      <vt:lpstr>Zaključivanje u semantičkim mrežama</vt:lpstr>
      <vt:lpstr>INTUICIJA</vt:lpstr>
      <vt:lpstr>Mreže kao skupovi formula</vt:lpstr>
      <vt:lpstr>Logička semantika</vt:lpstr>
      <vt:lpstr>Polinomijalni algoritam rezonovanja</vt:lpstr>
      <vt:lpstr>Semantičke mreže omogućuju tranzitivno rezonovanje?</vt:lpstr>
      <vt:lpstr>Implementacija semantičkih mreža</vt:lpstr>
      <vt:lpstr>Pitanja implementacije</vt:lpstr>
      <vt:lpstr>Prednosti semantičkih mreža</vt:lpstr>
      <vt:lpstr>Nedostaci semantičkih mreža</vt:lpstr>
      <vt:lpstr>Primer: Semantix Net</vt:lpstr>
      <vt:lpstr>Semantix Net nije baš najpreciznija</vt:lpstr>
      <vt:lpstr>Nedostaci semantičkih mreža</vt:lpstr>
      <vt:lpstr>Plitko i duboko znanje</vt:lpstr>
      <vt:lpstr>Plitko i duboko znanje</vt:lpstr>
      <vt:lpstr>Plitko i duboko znanje</vt:lpstr>
      <vt:lpstr>Šeme</vt:lpstr>
      <vt:lpstr>Konceptna šema</vt:lpstr>
      <vt:lpstr>Primeri šeme</vt:lpstr>
      <vt:lpstr>Frejm </vt:lpstr>
      <vt:lpstr>Primer jednostavnog frejma</vt:lpstr>
      <vt:lpstr>Struktura frejma</vt:lpstr>
      <vt:lpstr>Slotovi</vt:lpstr>
      <vt:lpstr>Korišćenje frejmova</vt:lpstr>
      <vt:lpstr>Primer Restaurant Frame</vt:lpstr>
      <vt:lpstr>Restaurant skript</vt:lpstr>
      <vt:lpstr>Prednosti frejma</vt:lpstr>
      <vt:lpstr>Nedostaci frejma</vt:lpstr>
      <vt:lpstr>Logika</vt:lpstr>
      <vt:lpstr>Reprezentacija, rezonovanje i logika</vt:lpstr>
      <vt:lpstr>Rezonovanje </vt:lpstr>
      <vt:lpstr>Metode zaključivanja</vt:lpstr>
      <vt:lpstr>Jezici RZ i programski jezici</vt:lpstr>
      <vt:lpstr>Jezici RZ  i prirodni jezik</vt:lpstr>
      <vt:lpstr>Dobri RZ jezici</vt:lpstr>
      <vt:lpstr>Primer: Metodi reprezentacije</vt:lpstr>
      <vt:lpstr>Ontologije</vt:lpstr>
      <vt:lpstr>Ontologije</vt:lpstr>
      <vt:lpstr>Terminologija</vt:lpstr>
      <vt:lpstr>Šta je Semantički Web?</vt:lpstr>
      <vt:lpstr>Ontologije i Semantički Web</vt:lpstr>
      <vt:lpstr>Ontološki termini</vt:lpstr>
      <vt:lpstr>IEEE Standard Upper Ontology</vt:lpstr>
      <vt:lpstr>OpenCyc</vt:lpstr>
      <vt:lpstr>OpenCYC (1)</vt:lpstr>
      <vt:lpstr>OpenCyc  Release 4.0</vt:lpstr>
      <vt:lpstr>SUMO</vt:lpstr>
      <vt:lpstr>SUMO (http://www.adampease.org/OP/)</vt:lpstr>
      <vt:lpstr>WordNet®</vt:lpstr>
      <vt:lpstr>WordNet® (1)</vt:lpstr>
      <vt:lpstr>Lojban</vt:lpstr>
      <vt:lpstr>Osnovne karakteristike Lojban jezika</vt:lpstr>
      <vt:lpstr>Lojban na jedan pogled</vt:lpstr>
      <vt:lpstr>Lojban i Semantički Web</vt:lpstr>
      <vt:lpstr>English v. Lojban</vt:lpstr>
      <vt:lpstr>OWL kao spas</vt:lpstr>
      <vt:lpstr>Deskriptivna logika (DL) </vt:lpstr>
      <vt:lpstr>Deskriptivna logika</vt:lpstr>
      <vt:lpstr>Vizualizacija modela podataka</vt:lpstr>
      <vt:lpstr>RDF ontologije</vt:lpstr>
      <vt:lpstr>Uklanjanje modelskog konflikta</vt:lpstr>
      <vt:lpstr>Važni koncepti i termini</vt:lpstr>
      <vt:lpstr>Sažetak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Predstavljanje znanja</dc:title>
  <dc:creator>ZiM</dc:creator>
  <cp:lastModifiedBy>milansegedinac</cp:lastModifiedBy>
  <cp:revision>173</cp:revision>
  <dcterms:created xsi:type="dcterms:W3CDTF">2015-02-22T04:47:47Z</dcterms:created>
  <dcterms:modified xsi:type="dcterms:W3CDTF">2016-04-04T08:01:34Z</dcterms:modified>
</cp:coreProperties>
</file>