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6" r:id="rId2"/>
    <p:sldId id="404" r:id="rId3"/>
    <p:sldId id="367" r:id="rId4"/>
    <p:sldId id="368" r:id="rId5"/>
    <p:sldId id="369" r:id="rId6"/>
    <p:sldId id="370" r:id="rId7"/>
    <p:sldId id="371" r:id="rId8"/>
    <p:sldId id="372" r:id="rId9"/>
    <p:sldId id="373" r:id="rId10"/>
    <p:sldId id="374" r:id="rId11"/>
    <p:sldId id="375" r:id="rId12"/>
    <p:sldId id="376" r:id="rId13"/>
    <p:sldId id="377" r:id="rId14"/>
    <p:sldId id="257" r:id="rId15"/>
    <p:sldId id="357" r:id="rId16"/>
    <p:sldId id="259" r:id="rId17"/>
    <p:sldId id="359" r:id="rId18"/>
    <p:sldId id="260" r:id="rId19"/>
    <p:sldId id="331" r:id="rId20"/>
    <p:sldId id="360" r:id="rId21"/>
    <p:sldId id="306" r:id="rId22"/>
    <p:sldId id="309" r:id="rId23"/>
    <p:sldId id="361" r:id="rId24"/>
    <p:sldId id="378" r:id="rId25"/>
    <p:sldId id="379" r:id="rId26"/>
    <p:sldId id="380" r:id="rId27"/>
    <p:sldId id="381" r:id="rId28"/>
    <p:sldId id="382" r:id="rId29"/>
    <p:sldId id="383" r:id="rId30"/>
    <p:sldId id="384" r:id="rId31"/>
    <p:sldId id="385" r:id="rId32"/>
    <p:sldId id="386" r:id="rId33"/>
    <p:sldId id="387" r:id="rId34"/>
    <p:sldId id="388" r:id="rId35"/>
    <p:sldId id="389" r:id="rId36"/>
    <p:sldId id="390" r:id="rId37"/>
    <p:sldId id="391" r:id="rId38"/>
    <p:sldId id="392" r:id="rId39"/>
    <p:sldId id="393" r:id="rId40"/>
    <p:sldId id="394" r:id="rId41"/>
    <p:sldId id="395" r:id="rId42"/>
    <p:sldId id="396" r:id="rId43"/>
    <p:sldId id="397" r:id="rId44"/>
    <p:sldId id="398" r:id="rId45"/>
    <p:sldId id="399" r:id="rId46"/>
    <p:sldId id="400" r:id="rId47"/>
    <p:sldId id="401" r:id="rId48"/>
    <p:sldId id="402" r:id="rId49"/>
    <p:sldId id="347" r:id="rId50"/>
    <p:sldId id="332" r:id="rId51"/>
    <p:sldId id="348" r:id="rId52"/>
    <p:sldId id="344" r:id="rId53"/>
    <p:sldId id="362" r:id="rId54"/>
    <p:sldId id="343" r:id="rId55"/>
    <p:sldId id="307" r:id="rId56"/>
    <p:sldId id="308" r:id="rId57"/>
    <p:sldId id="310" r:id="rId58"/>
    <p:sldId id="311" r:id="rId59"/>
    <p:sldId id="313" r:id="rId60"/>
    <p:sldId id="312" r:id="rId61"/>
    <p:sldId id="333" r:id="rId62"/>
    <p:sldId id="403" r:id="rId63"/>
    <p:sldId id="358" r:id="rId64"/>
    <p:sldId id="365" r:id="rId65"/>
    <p:sldId id="334" r:id="rId66"/>
    <p:sldId id="366" r:id="rId67"/>
    <p:sldId id="340" r:id="rId68"/>
    <p:sldId id="339" r:id="rId69"/>
    <p:sldId id="338" r:id="rId70"/>
    <p:sldId id="337" r:id="rId71"/>
    <p:sldId id="336" r:id="rId72"/>
    <p:sldId id="341" r:id="rId73"/>
    <p:sldId id="335" r:id="rId74"/>
    <p:sldId id="342" r:id="rId75"/>
    <p:sldId id="352" r:id="rId76"/>
    <p:sldId id="267" r:id="rId77"/>
    <p:sldId id="289" r:id="rId78"/>
    <p:sldId id="290" r:id="rId79"/>
    <p:sldId id="291" r:id="rId80"/>
    <p:sldId id="292" r:id="rId81"/>
    <p:sldId id="293" r:id="rId82"/>
    <p:sldId id="294" r:id="rId83"/>
    <p:sldId id="295" r:id="rId84"/>
    <p:sldId id="296" r:id="rId85"/>
    <p:sldId id="273" r:id="rId86"/>
    <p:sldId id="274" r:id="rId87"/>
    <p:sldId id="275" r:id="rId88"/>
    <p:sldId id="276" r:id="rId89"/>
    <p:sldId id="277" r:id="rId90"/>
    <p:sldId id="278" r:id="rId91"/>
    <p:sldId id="279" r:id="rId92"/>
    <p:sldId id="280"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D23"/>
    <a:srgbClr val="008000"/>
    <a:srgbClr val="FC72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24" autoAdjust="0"/>
  </p:normalViewPr>
  <p:slideViewPr>
    <p:cSldViewPr>
      <p:cViewPr varScale="1">
        <p:scale>
          <a:sx n="82" d="100"/>
          <a:sy n="82" d="100"/>
        </p:scale>
        <p:origin x="1613"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22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A8EC597-768A-4CCA-BF14-80C3818602C8}" type="datetimeFigureOut">
              <a:rPr lang="en-US" smtClean="0"/>
              <a:pPr/>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0AD12-D5FB-4111-991C-A770F8059A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8EC597-768A-4CCA-BF14-80C3818602C8}" type="datetimeFigureOut">
              <a:rPr lang="en-US" smtClean="0"/>
              <a:pPr/>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0AD12-D5FB-4111-991C-A770F8059A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8EC597-768A-4CCA-BF14-80C3818602C8}" type="datetimeFigureOut">
              <a:rPr lang="en-US" smtClean="0"/>
              <a:pPr/>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0AD12-D5FB-4111-991C-A770F8059A3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5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8EC597-768A-4CCA-BF14-80C3818602C8}" type="datetimeFigureOut">
              <a:rPr lang="en-US" smtClean="0"/>
              <a:pPr/>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0AD12-D5FB-4111-991C-A770F8059A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EC597-768A-4CCA-BF14-80C3818602C8}" type="datetimeFigureOut">
              <a:rPr lang="en-US" smtClean="0"/>
              <a:pPr/>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0AD12-D5FB-4111-991C-A770F8059A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8EC597-768A-4CCA-BF14-80C3818602C8}" type="datetimeFigureOut">
              <a:rPr lang="en-US" smtClean="0"/>
              <a:pPr/>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60AD12-D5FB-4111-991C-A770F8059A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8EC597-768A-4CCA-BF14-80C3818602C8}" type="datetimeFigureOut">
              <a:rPr lang="en-US" smtClean="0"/>
              <a:pPr/>
              <a:t>9/1/2018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60AD12-D5FB-4111-991C-A770F8059A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8EC597-768A-4CCA-BF14-80C3818602C8}" type="datetimeFigureOut">
              <a:rPr lang="en-US" smtClean="0"/>
              <a:pPr/>
              <a:t>9/1/2018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60AD12-D5FB-4111-991C-A770F8059A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8EC597-768A-4CCA-BF14-80C3818602C8}" type="datetimeFigureOut">
              <a:rPr lang="en-US" smtClean="0"/>
              <a:pPr/>
              <a:t>9/1/2018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60AD12-D5FB-4111-991C-A770F8059A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8EC597-768A-4CCA-BF14-80C3818602C8}" type="datetimeFigureOut">
              <a:rPr lang="en-US" smtClean="0"/>
              <a:pPr/>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60AD12-D5FB-4111-991C-A770F8059A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8EC597-768A-4CCA-BF14-80C3818602C8}" type="datetimeFigureOut">
              <a:rPr lang="en-US" smtClean="0"/>
              <a:pPr/>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60AD12-D5FB-4111-991C-A770F8059A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EC597-768A-4CCA-BF14-80C3818602C8}" type="datetimeFigureOut">
              <a:rPr lang="en-US" smtClean="0"/>
              <a:pPr/>
              <a:t>9/1/2018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60AD12-D5FB-4111-991C-A770F8059A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emf"/><Relationship Id="rId3" Type="http://schemas.openxmlformats.org/officeDocument/2006/relationships/tags" Target="../tags/tag4.xml"/><Relationship Id="rId7" Type="http://schemas.openxmlformats.org/officeDocument/2006/relationships/image" Target="../media/image12.png"/><Relationship Id="rId12" Type="http://schemas.openxmlformats.org/officeDocument/2006/relationships/image" Target="../media/image16.em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2.xml"/><Relationship Id="rId11" Type="http://schemas.openxmlformats.org/officeDocument/2006/relationships/image" Target="../media/image10.png"/><Relationship Id="rId5" Type="http://schemas.openxmlformats.org/officeDocument/2006/relationships/tags" Target="../tags/tag6.xml"/><Relationship Id="rId10" Type="http://schemas.openxmlformats.org/officeDocument/2006/relationships/image" Target="../media/image15.png"/><Relationship Id="rId4" Type="http://schemas.openxmlformats.org/officeDocument/2006/relationships/tags" Target="../tags/tag5.xml"/><Relationship Id="rId9"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0.emf"/><Relationship Id="rId5" Type="http://schemas.openxmlformats.org/officeDocument/2006/relationships/image" Target="../media/image19.pn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1.xml"/><Relationship Id="rId7" Type="http://schemas.openxmlformats.org/officeDocument/2006/relationships/image" Target="../media/image22.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1.png"/><Relationship Id="rId5" Type="http://schemas.openxmlformats.org/officeDocument/2006/relationships/slideLayout" Target="../slideLayouts/slideLayout12.xml"/><Relationship Id="rId10" Type="http://schemas.openxmlformats.org/officeDocument/2006/relationships/image" Target="../media/image25.emf"/><Relationship Id="rId4" Type="http://schemas.openxmlformats.org/officeDocument/2006/relationships/tags" Target="../tags/tag12.xml"/><Relationship Id="rId9"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7.emf"/><Relationship Id="rId5" Type="http://schemas.openxmlformats.org/officeDocument/2006/relationships/image" Target="../media/image24.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tags" Target="../tags/tag17.xml"/><Relationship Id="rId7" Type="http://schemas.openxmlformats.org/officeDocument/2006/relationships/image" Target="../media/image29.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4.png"/><Relationship Id="rId5" Type="http://schemas.openxmlformats.org/officeDocument/2006/relationships/image" Target="../media/image28.png"/><Relationship Id="rId4"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2.xml"/><Relationship Id="rId1" Type="http://schemas.openxmlformats.org/officeDocument/2006/relationships/tags" Target="../tags/tag18.xml"/><Relationship Id="rId4" Type="http://schemas.openxmlformats.org/officeDocument/2006/relationships/image" Target="../media/image31.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33.emf"/><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29.png"/><Relationship Id="rId5" Type="http://schemas.openxmlformats.org/officeDocument/2006/relationships/image" Target="../media/image32.png"/><Relationship Id="rId4"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a:solidFill>
                  <a:srgbClr val="00B0F0"/>
                </a:solidFill>
              </a:rPr>
              <a:t>Data Analytics Intro</a:t>
            </a:r>
          </a:p>
        </p:txBody>
      </p:sp>
      <p:sp>
        <p:nvSpPr>
          <p:cNvPr id="6" name="Subtitle 5"/>
          <p:cNvSpPr>
            <a:spLocks noGrp="1"/>
          </p:cNvSpPr>
          <p:nvPr>
            <p:ph type="subTitle" idx="1"/>
          </p:nvPr>
        </p:nvSpPr>
        <p:spPr>
          <a:xfrm>
            <a:off x="1371600" y="3886200"/>
            <a:ext cx="6400800" cy="2514600"/>
          </a:xfrm>
        </p:spPr>
        <p:txBody>
          <a:bodyPr>
            <a:normAutofit fontScale="92500" lnSpcReduction="10000"/>
          </a:bodyPr>
          <a:lstStyle/>
          <a:p>
            <a:r>
              <a:rPr lang="en-US" b="1" dirty="0">
                <a:solidFill>
                  <a:srgbClr val="7030A0"/>
                </a:solidFill>
              </a:rPr>
              <a:t>Prashant Sahu</a:t>
            </a:r>
          </a:p>
          <a:p>
            <a:r>
              <a:rPr lang="en-US" b="1" dirty="0">
                <a:solidFill>
                  <a:srgbClr val="7030A0"/>
                </a:solidFill>
              </a:rPr>
              <a:t>B.Tech., PhD (IIT Bombay, ongoing)</a:t>
            </a:r>
          </a:p>
          <a:p>
            <a:r>
              <a:rPr lang="en-US" b="1" dirty="0">
                <a:solidFill>
                  <a:srgbClr val="7030A0"/>
                </a:solidFill>
              </a:rPr>
              <a:t>prashant.sahu@iitb.ac.in; prashant9501@gmail.com</a:t>
            </a:r>
          </a:p>
          <a:p>
            <a:r>
              <a:rPr lang="en-US" b="1" dirty="0">
                <a:solidFill>
                  <a:srgbClr val="7030A0"/>
                </a:solidFill>
              </a:rPr>
              <a:t>988 171 9501</a:t>
            </a:r>
          </a:p>
          <a:p>
            <a:endParaRPr lang="en-US" b="1"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001000" cy="5562600"/>
          </a:xfrm>
        </p:spPr>
        <p:txBody>
          <a:bodyPr>
            <a:normAutofit/>
          </a:bodyPr>
          <a:lstStyle/>
          <a:p>
            <a:pPr algn="l">
              <a:buFont typeface="Arial" pitchFamily="34" charset="0"/>
              <a:buChar char="•"/>
            </a:pPr>
            <a:r>
              <a:rPr lang="en-US" sz="2400" dirty="0">
                <a:solidFill>
                  <a:srgbClr val="A70D23"/>
                </a:solidFill>
              </a:rPr>
              <a:t>Typical Applications:</a:t>
            </a:r>
          </a:p>
          <a:p>
            <a:pPr algn="l"/>
            <a:r>
              <a:rPr lang="en-US" sz="2000" b="1" dirty="0">
                <a:solidFill>
                  <a:srgbClr val="A70D23"/>
                </a:solidFill>
              </a:rPr>
              <a:t>Business:</a:t>
            </a:r>
            <a:r>
              <a:rPr lang="en-US" sz="2000" dirty="0">
                <a:solidFill>
                  <a:srgbClr val="A70D23"/>
                </a:solidFill>
              </a:rPr>
              <a:t> Most business processes in most organizations have the potential to benefit from predictive modeling. That said, there are certain situations where predictive models can be especially beneficial in delivering a great deal of value:</a:t>
            </a:r>
          </a:p>
          <a:p>
            <a:pPr lvl="1" algn="l">
              <a:spcBef>
                <a:spcPts val="0"/>
              </a:spcBef>
              <a:buFont typeface="Arial" pitchFamily="34" charset="0"/>
              <a:buChar char="•"/>
            </a:pPr>
            <a:r>
              <a:rPr lang="en-US" sz="2000" dirty="0">
                <a:solidFill>
                  <a:srgbClr val="A70D23"/>
                </a:solidFill>
              </a:rPr>
              <a:t>Processes that require a large number of similar decisions</a:t>
            </a:r>
          </a:p>
          <a:p>
            <a:pPr lvl="1" algn="l">
              <a:spcBef>
                <a:spcPts val="0"/>
              </a:spcBef>
              <a:buFont typeface="Arial" pitchFamily="34" charset="0"/>
              <a:buChar char="•"/>
            </a:pPr>
            <a:r>
              <a:rPr lang="en-US" sz="2000" dirty="0">
                <a:solidFill>
                  <a:srgbClr val="A70D23"/>
                </a:solidFill>
              </a:rPr>
              <a:t> Where the outcomes have a significant impact, i.e., where there’s a lot at stake in terms of money or lives</a:t>
            </a:r>
          </a:p>
          <a:p>
            <a:pPr lvl="1" algn="l">
              <a:spcBef>
                <a:spcPts val="0"/>
              </a:spcBef>
              <a:buFont typeface="Arial" pitchFamily="34" charset="0"/>
              <a:buChar char="•"/>
            </a:pPr>
            <a:r>
              <a:rPr lang="en-US" sz="2000" dirty="0">
                <a:solidFill>
                  <a:srgbClr val="A70D23"/>
                </a:solidFill>
              </a:rPr>
              <a:t> Where there’s abundant information in electronic data form available on which to base decisions and measure outcomes</a:t>
            </a:r>
          </a:p>
          <a:p>
            <a:pPr lvl="1" algn="l">
              <a:spcBef>
                <a:spcPts val="0"/>
              </a:spcBef>
              <a:buFont typeface="Arial" pitchFamily="34" charset="0"/>
              <a:buChar char="•"/>
            </a:pPr>
            <a:r>
              <a:rPr lang="en-US" sz="2000" dirty="0">
                <a:solidFill>
                  <a:srgbClr val="A70D23"/>
                </a:solidFill>
              </a:rPr>
              <a:t>Where it’s possible to insert a model calculation into the actual business process, either to automate decisions or to support human decision makers</a:t>
            </a:r>
          </a:p>
          <a:p>
            <a:pPr lvl="1" algn="l">
              <a:spcBef>
                <a:spcPts val="0"/>
              </a:spcBef>
              <a:buFont typeface="Arial" pitchFamily="34" charset="0"/>
              <a:buChar char="•"/>
            </a:pPr>
            <a:r>
              <a:rPr lang="en-US" sz="2000" dirty="0">
                <a:solidFill>
                  <a:srgbClr val="A70D23"/>
                </a:solidFill>
              </a:rPr>
              <a:t>CRM related: Analytical customer relationship management (CRM) ,Clinical decision support systems ,Cross-sell, Customer retention ,Direct marketing. </a:t>
            </a:r>
          </a:p>
          <a:p>
            <a:pPr lvl="1" algn="l">
              <a:spcBef>
                <a:spcPts val="0"/>
              </a:spcBef>
              <a:buFont typeface="Arial" pitchFamily="34" charset="0"/>
              <a:buChar char="•"/>
            </a:pPr>
            <a:r>
              <a:rPr lang="en-US" sz="2000" dirty="0">
                <a:solidFill>
                  <a:srgbClr val="A70D23"/>
                </a:solidFill>
              </a:rPr>
              <a:t>Portfolio, product or economy-level prediction</a:t>
            </a:r>
          </a:p>
          <a:p>
            <a:pPr lvl="1" algn="l">
              <a:spcBef>
                <a:spcPts val="0"/>
              </a:spcBef>
              <a:buFont typeface="Arial" pitchFamily="34" charset="0"/>
              <a:buChar char="•"/>
            </a:pPr>
            <a:endParaRPr lang="en-US" sz="2000" dirty="0">
              <a:solidFill>
                <a:srgbClr val="A70D23"/>
              </a:solidFill>
            </a:endParaRPr>
          </a:p>
          <a:p>
            <a:pPr lvl="1" algn="l">
              <a:spcBef>
                <a:spcPts val="0"/>
              </a:spcBef>
              <a:buFont typeface="Arial" pitchFamily="34" charset="0"/>
              <a:buChar char="•"/>
            </a:pPr>
            <a:endParaRPr lang="en-US" sz="5400" dirty="0">
              <a:solidFill>
                <a:srgbClr val="A70D23"/>
              </a:solidFill>
            </a:endParaRPr>
          </a:p>
          <a:p>
            <a:pPr algn="l">
              <a:buFont typeface="Arial" pitchFamily="34" charset="0"/>
              <a:buChar char="•"/>
            </a:pPr>
            <a:endParaRPr lang="en-US" sz="2000" dirty="0">
              <a:solidFill>
                <a:srgbClr val="A70D23"/>
              </a:solidFill>
            </a:endParaRPr>
          </a:p>
          <a:p>
            <a:pPr algn="l">
              <a:buFont typeface="Arial" pitchFamily="34" charset="0"/>
              <a:buChar char="•"/>
            </a:pPr>
            <a:endParaRPr lang="en-US" sz="2000" dirty="0">
              <a:solidFill>
                <a:srgbClr val="A70D23"/>
              </a:solidFill>
            </a:endParaRPr>
          </a:p>
          <a:p>
            <a:pPr algn="l">
              <a:buFont typeface="Arial" pitchFamily="34" charset="0"/>
              <a:buChar char="•"/>
            </a:pPr>
            <a:endParaRPr lang="en-US" sz="2000" dirty="0">
              <a:solidFill>
                <a:srgbClr val="A70D23"/>
              </a:solidFill>
            </a:endParaRPr>
          </a:p>
          <a:p>
            <a:pPr algn="l">
              <a:buFont typeface="Arial" pitchFamily="34" charset="0"/>
              <a:buChar char="•"/>
            </a:pPr>
            <a:endParaRPr lang="en-US" sz="2000" dirty="0">
              <a:solidFill>
                <a:srgbClr val="A70D23"/>
              </a:solidFill>
            </a:endParaRPr>
          </a:p>
          <a:p>
            <a:pPr algn="l">
              <a:buFont typeface="Arial" pitchFamily="34" charset="0"/>
              <a:buChar char="•"/>
            </a:pPr>
            <a:endParaRPr lang="en-US" sz="2000" dirty="0">
              <a:solidFill>
                <a:srgbClr val="A70D23"/>
              </a:solidFill>
            </a:endParaRPr>
          </a:p>
          <a:p>
            <a:pPr algn="l">
              <a:buFont typeface="Arial" pitchFamily="34" charset="0"/>
              <a:buChar char="•"/>
            </a:pPr>
            <a:endParaRPr lang="en-US" sz="2000" dirty="0">
              <a:solidFill>
                <a:srgbClr val="A70D23"/>
              </a:solidFill>
            </a:endParaRPr>
          </a:p>
          <a:p>
            <a:pPr algn="l">
              <a:buFont typeface="Arial" pitchFamily="34" charset="0"/>
              <a:buChar char="•"/>
            </a:pPr>
            <a:endParaRPr lang="en-US" sz="2000" dirty="0">
              <a:solidFill>
                <a:srgbClr val="A70D23"/>
              </a:solidFill>
            </a:endParaRPr>
          </a:p>
          <a:p>
            <a:pPr algn="l">
              <a:buFont typeface="Arial" pitchFamily="34" charset="0"/>
              <a:buChar char="•"/>
            </a:pPr>
            <a:endParaRPr lang="en-US" sz="2000" dirty="0">
              <a:solidFill>
                <a:srgbClr val="A70D23"/>
              </a:solidFill>
            </a:endParaRPr>
          </a:p>
          <a:p>
            <a:pPr algn="l">
              <a:buFont typeface="Arial" pitchFamily="34" charset="0"/>
              <a:buChar char="•"/>
            </a:pPr>
            <a:endParaRPr lang="en-US" sz="2000" dirty="0">
              <a:solidFill>
                <a:srgbClr val="A70D23"/>
              </a:solidFill>
            </a:endParaRPr>
          </a:p>
          <a:p>
            <a:pPr algn="l">
              <a:buFont typeface="Arial" pitchFamily="34" charset="0"/>
              <a:buChar char="•"/>
            </a:pPr>
            <a:endParaRPr lang="en-US" sz="2000" dirty="0">
              <a:solidFill>
                <a:srgbClr val="A70D23"/>
              </a:solidFill>
            </a:endParaRPr>
          </a:p>
          <a:p>
            <a:pPr algn="l">
              <a:buFont typeface="Arial" pitchFamily="34" charset="0"/>
              <a:buChar char="•"/>
            </a:pPr>
            <a:endParaRPr lang="en-US" sz="2400" dirty="0">
              <a:solidFill>
                <a:srgbClr val="A70D2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001000" cy="5562600"/>
          </a:xfrm>
        </p:spPr>
        <p:txBody>
          <a:bodyPr>
            <a:normAutofit/>
          </a:bodyPr>
          <a:lstStyle/>
          <a:p>
            <a:pPr algn="l">
              <a:buFont typeface="Arial" pitchFamily="34" charset="0"/>
              <a:buChar char="•"/>
            </a:pPr>
            <a:r>
              <a:rPr lang="en-US" sz="2400" dirty="0">
                <a:solidFill>
                  <a:srgbClr val="A70D23"/>
                </a:solidFill>
              </a:rPr>
              <a:t>Typical Applications: </a:t>
            </a:r>
          </a:p>
          <a:p>
            <a:pPr algn="l"/>
            <a:r>
              <a:rPr lang="en-US" sz="2000" b="1" dirty="0">
                <a:solidFill>
                  <a:srgbClr val="A70D23"/>
                </a:solidFill>
              </a:rPr>
              <a:t>Automated controls and recognition include :</a:t>
            </a:r>
          </a:p>
          <a:p>
            <a:pPr algn="l">
              <a:buFont typeface="Arial" pitchFamily="34" charset="0"/>
              <a:buChar char="•"/>
            </a:pPr>
            <a:r>
              <a:rPr lang="en-US" sz="2000" dirty="0">
                <a:solidFill>
                  <a:srgbClr val="A70D23"/>
                </a:solidFill>
              </a:rPr>
              <a:t>the system identification and control (vehicle control, process control, natural resources management), </a:t>
            </a:r>
          </a:p>
          <a:p>
            <a:pPr algn="l">
              <a:buFont typeface="Arial" pitchFamily="34" charset="0"/>
              <a:buChar char="•"/>
            </a:pPr>
            <a:r>
              <a:rPr lang="en-US" sz="2000" dirty="0">
                <a:solidFill>
                  <a:srgbClr val="A70D23"/>
                </a:solidFill>
              </a:rPr>
              <a:t>quantum chemistry,</a:t>
            </a:r>
          </a:p>
          <a:p>
            <a:pPr algn="l">
              <a:buFont typeface="Arial" pitchFamily="34" charset="0"/>
              <a:buChar char="•"/>
            </a:pPr>
            <a:r>
              <a:rPr lang="en-US" sz="2000" dirty="0">
                <a:solidFill>
                  <a:srgbClr val="A70D23"/>
                </a:solidFill>
              </a:rPr>
              <a:t> game-playing and decision making (backgammon, chess, poker), </a:t>
            </a:r>
          </a:p>
          <a:p>
            <a:pPr algn="l">
              <a:buFont typeface="Arial" pitchFamily="34" charset="0"/>
              <a:buChar char="•"/>
            </a:pPr>
            <a:r>
              <a:rPr lang="en-US" sz="2000" dirty="0">
                <a:solidFill>
                  <a:srgbClr val="A70D23"/>
                </a:solidFill>
              </a:rPr>
              <a:t>pattern recognition (radar systems, face identification, object recognition and more), </a:t>
            </a:r>
          </a:p>
          <a:p>
            <a:pPr algn="l">
              <a:buFont typeface="Arial" pitchFamily="34" charset="0"/>
              <a:buChar char="•"/>
            </a:pPr>
            <a:r>
              <a:rPr lang="en-US" sz="2000" dirty="0">
                <a:solidFill>
                  <a:srgbClr val="A70D23"/>
                </a:solidFill>
              </a:rPr>
              <a:t>sequence recognition (gesture, speech, handwritten text recognition), </a:t>
            </a:r>
          </a:p>
          <a:p>
            <a:pPr algn="l">
              <a:buFont typeface="Arial" pitchFamily="34" charset="0"/>
              <a:buChar char="•"/>
            </a:pPr>
            <a:r>
              <a:rPr lang="en-US" sz="2000" dirty="0">
                <a:solidFill>
                  <a:srgbClr val="A70D23"/>
                </a:solidFill>
              </a:rPr>
              <a:t>Natural Language processing, text mining and e-mail spam filtering.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763000" cy="5943600"/>
          </a:xfrm>
        </p:spPr>
        <p:txBody>
          <a:bodyPr>
            <a:normAutofit/>
          </a:bodyPr>
          <a:lstStyle/>
          <a:p>
            <a:pPr algn="l">
              <a:spcAft>
                <a:spcPts val="600"/>
              </a:spcAft>
              <a:buFont typeface="Arial" pitchFamily="34" charset="0"/>
              <a:buChar char="•"/>
            </a:pPr>
            <a:r>
              <a:rPr lang="en-US" sz="2400" dirty="0">
                <a:solidFill>
                  <a:srgbClr val="A70D23"/>
                </a:solidFill>
              </a:rPr>
              <a:t>Typical Applications:</a:t>
            </a:r>
          </a:p>
          <a:p>
            <a:pPr algn="l">
              <a:spcBef>
                <a:spcPts val="0"/>
              </a:spcBef>
              <a:spcAft>
                <a:spcPts val="600"/>
              </a:spcAft>
              <a:buFont typeface="Arial" pitchFamily="34" charset="0"/>
              <a:buChar char="•"/>
            </a:pPr>
            <a:r>
              <a:rPr lang="en-US" sz="2000" b="1" dirty="0">
                <a:solidFill>
                  <a:srgbClr val="A70D23"/>
                </a:solidFill>
              </a:rPr>
              <a:t>Web searching/ mapping/ social networking: </a:t>
            </a:r>
            <a:r>
              <a:rPr lang="en-US" sz="2000" dirty="0">
                <a:solidFill>
                  <a:srgbClr val="A70D23"/>
                </a:solidFill>
              </a:rPr>
              <a:t>Web Content Mining, Web Structure Mining, and Web Usage Mining.</a:t>
            </a:r>
          </a:p>
          <a:p>
            <a:pPr algn="l">
              <a:spcBef>
                <a:spcPts val="0"/>
              </a:spcBef>
              <a:buFont typeface="Arial" pitchFamily="34" charset="0"/>
              <a:buChar char="•"/>
            </a:pPr>
            <a:r>
              <a:rPr lang="en-US" sz="2000" dirty="0">
                <a:solidFill>
                  <a:srgbClr val="A70D23"/>
                </a:solidFill>
              </a:rPr>
              <a:t>Change in our lives in the decade following the turn of the century was the availability of efficient and accurate Web search, through search engines such as Google.</a:t>
            </a:r>
          </a:p>
          <a:p>
            <a:pPr algn="l">
              <a:spcBef>
                <a:spcPts val="0"/>
              </a:spcBef>
              <a:buFont typeface="Arial" pitchFamily="34" charset="0"/>
              <a:buChar char="•"/>
            </a:pPr>
            <a:r>
              <a:rPr lang="en-US" sz="2000" dirty="0">
                <a:solidFill>
                  <a:srgbClr val="A70D23"/>
                </a:solidFill>
              </a:rPr>
              <a:t>Much information is gained by analyzing the large-scale data derived from social networks. It is important in a social network is how to identify  communities, i.e., subsets of the nodes (people or other entities that form the network) with unusually strong and usually overlapping connections. </a:t>
            </a:r>
          </a:p>
          <a:p>
            <a:pPr algn="l">
              <a:spcBef>
                <a:spcPts val="0"/>
              </a:spcBef>
              <a:buFont typeface="Arial" pitchFamily="34" charset="0"/>
              <a:buChar char="•"/>
            </a:pPr>
            <a:r>
              <a:rPr lang="en-US" sz="2000" dirty="0">
                <a:solidFill>
                  <a:srgbClr val="A70D23"/>
                </a:solidFill>
              </a:rPr>
              <a:t>Social networks are naturally modeled as graphs, which are called social graph. Types: Telephone, Email , Collaboration , information (documents, web graphs, patents), infrastructure (roads, planes, water pipes, power grids), biological  (genes, proteins, food-webs of animals eating each other), as well as other types, like product co-purchasing(e.g., Group on) networks.</a:t>
            </a:r>
          </a:p>
          <a:p>
            <a:pPr algn="l">
              <a:buFont typeface="Arial" pitchFamily="34" charset="0"/>
              <a:buChar char="•"/>
            </a:pPr>
            <a:endParaRPr lang="en-US" sz="2400" dirty="0">
              <a:solidFill>
                <a:srgbClr val="A70D23"/>
              </a:solidFill>
            </a:endParaRPr>
          </a:p>
          <a:p>
            <a:pPr algn="l">
              <a:buFont typeface="Arial" pitchFamily="34" charset="0"/>
              <a:buChar char="•"/>
            </a:pPr>
            <a:endParaRPr lang="en-US" sz="2400" dirty="0">
              <a:solidFill>
                <a:srgbClr val="A70D23"/>
              </a:solidFill>
            </a:endParaRPr>
          </a:p>
          <a:p>
            <a:pPr algn="l">
              <a:buFont typeface="Arial" pitchFamily="34" charset="0"/>
              <a:buChar char="•"/>
            </a:pPr>
            <a:endParaRPr lang="en-US" sz="2400" dirty="0">
              <a:solidFill>
                <a:srgbClr val="A70D2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763000" cy="5943600"/>
          </a:xfrm>
        </p:spPr>
        <p:txBody>
          <a:bodyPr>
            <a:normAutofit/>
          </a:bodyPr>
          <a:lstStyle/>
          <a:p>
            <a:pPr algn="l">
              <a:buFont typeface="Arial" pitchFamily="34" charset="0"/>
              <a:buChar char="•"/>
            </a:pPr>
            <a:r>
              <a:rPr lang="en-US" sz="2400" dirty="0">
                <a:solidFill>
                  <a:srgbClr val="A70D23"/>
                </a:solidFill>
              </a:rPr>
              <a:t>Typical Applications:</a:t>
            </a:r>
          </a:p>
          <a:p>
            <a:pPr algn="l">
              <a:buFont typeface="Arial" pitchFamily="34" charset="0"/>
              <a:buChar char="•"/>
            </a:pPr>
            <a:r>
              <a:rPr lang="en-US" sz="2000" b="1" dirty="0">
                <a:solidFill>
                  <a:srgbClr val="A70D23"/>
                </a:solidFill>
              </a:rPr>
              <a:t>Social network</a:t>
            </a:r>
          </a:p>
          <a:p>
            <a:pPr algn="l">
              <a:spcBef>
                <a:spcPts val="0"/>
              </a:spcBef>
              <a:buFont typeface="Arial" pitchFamily="34" charset="0"/>
              <a:buChar char="•"/>
            </a:pPr>
            <a:r>
              <a:rPr lang="en-US" sz="2200" dirty="0">
                <a:solidFill>
                  <a:srgbClr val="A70D23"/>
                </a:solidFill>
              </a:rPr>
              <a:t>When we think of a social network, we think of Facebook, Twitter, Google+, or another website that is called a “social network.”  Characteristics are:</a:t>
            </a:r>
          </a:p>
          <a:p>
            <a:pPr lvl="1" algn="l">
              <a:spcBef>
                <a:spcPts val="0"/>
              </a:spcBef>
              <a:buFont typeface="Arial" pitchFamily="34" charset="0"/>
              <a:buChar char="•"/>
            </a:pPr>
            <a:r>
              <a:rPr lang="en-US" sz="2200" dirty="0">
                <a:solidFill>
                  <a:srgbClr val="A70D23"/>
                </a:solidFill>
              </a:rPr>
              <a:t>There its a collection of entities that participate in the network.</a:t>
            </a:r>
          </a:p>
          <a:p>
            <a:pPr lvl="1" algn="l">
              <a:spcBef>
                <a:spcPts val="0"/>
              </a:spcBef>
              <a:buFont typeface="Arial" pitchFamily="34" charset="0"/>
              <a:buChar char="•"/>
            </a:pPr>
            <a:r>
              <a:rPr lang="en-US" sz="2200" dirty="0">
                <a:solidFill>
                  <a:srgbClr val="A70D23"/>
                </a:solidFill>
              </a:rPr>
              <a:t>There is at least one relationship between entities of the network.</a:t>
            </a:r>
          </a:p>
          <a:p>
            <a:pPr lvl="1" algn="l">
              <a:spcBef>
                <a:spcPts val="0"/>
              </a:spcBef>
              <a:buFont typeface="Arial" pitchFamily="34" charset="0"/>
              <a:buChar char="•"/>
            </a:pPr>
            <a:r>
              <a:rPr lang="en-US" sz="2200" dirty="0">
                <a:solidFill>
                  <a:srgbClr val="A70D23"/>
                </a:solidFill>
              </a:rPr>
              <a:t>There is an assumption of non randomness or locality.</a:t>
            </a:r>
          </a:p>
          <a:p>
            <a:pPr lvl="1" algn="l">
              <a:spcBef>
                <a:spcPts val="0"/>
              </a:spcBef>
              <a:buFont typeface="Arial" pitchFamily="34" charset="0"/>
              <a:buChar char="•"/>
            </a:pPr>
            <a:r>
              <a:rPr lang="en-US" sz="2200" dirty="0">
                <a:solidFill>
                  <a:srgbClr val="A70D23"/>
                </a:solidFill>
              </a:rPr>
              <a:t>broad applications, are</a:t>
            </a:r>
          </a:p>
          <a:p>
            <a:pPr lvl="2" algn="l">
              <a:spcBef>
                <a:spcPts val="0"/>
              </a:spcBef>
              <a:buFont typeface="Arial" pitchFamily="34" charset="0"/>
              <a:buChar char="•"/>
            </a:pPr>
            <a:r>
              <a:rPr lang="en-US" sz="2200" dirty="0">
                <a:solidFill>
                  <a:srgbClr val="A70D23"/>
                </a:solidFill>
              </a:rPr>
              <a:t> social network analysis, web community discovery, </a:t>
            </a:r>
          </a:p>
          <a:p>
            <a:pPr lvl="2" algn="l">
              <a:spcBef>
                <a:spcPts val="0"/>
              </a:spcBef>
              <a:buFont typeface="Arial" pitchFamily="34" charset="0"/>
              <a:buChar char="•"/>
            </a:pPr>
            <a:r>
              <a:rPr lang="en-US" sz="2200" dirty="0">
                <a:solidFill>
                  <a:srgbClr val="A70D23"/>
                </a:solidFill>
              </a:rPr>
              <a:t>terrorist network mining, </a:t>
            </a:r>
          </a:p>
          <a:p>
            <a:pPr lvl="2" algn="l">
              <a:spcBef>
                <a:spcPts val="0"/>
              </a:spcBef>
              <a:buFont typeface="Arial" pitchFamily="34" charset="0"/>
              <a:buChar char="•"/>
            </a:pPr>
            <a:r>
              <a:rPr lang="en-US" sz="2200" dirty="0">
                <a:solidFill>
                  <a:srgbClr val="A70D23"/>
                </a:solidFill>
              </a:rPr>
              <a:t>computer network analysis, and</a:t>
            </a:r>
          </a:p>
          <a:p>
            <a:pPr lvl="2" algn="l">
              <a:spcBef>
                <a:spcPts val="0"/>
              </a:spcBef>
              <a:buFont typeface="Arial" pitchFamily="34" charset="0"/>
              <a:buChar char="•"/>
            </a:pPr>
            <a:r>
              <a:rPr lang="en-US" sz="2200" dirty="0">
                <a:solidFill>
                  <a:srgbClr val="A70D23"/>
                </a:solidFill>
              </a:rPr>
              <a:t> network intrusion detection.</a:t>
            </a:r>
          </a:p>
          <a:p>
            <a:pPr algn="l">
              <a:buFont typeface="Arial" pitchFamily="34" charset="0"/>
              <a:buChar char="•"/>
            </a:pPr>
            <a:endParaRPr lang="en-US" sz="2400" dirty="0">
              <a:solidFill>
                <a:srgbClr val="A70D23"/>
              </a:solidFill>
            </a:endParaRPr>
          </a:p>
          <a:p>
            <a:pPr algn="l">
              <a:buFont typeface="Arial" pitchFamily="34" charset="0"/>
              <a:buChar char="•"/>
            </a:pPr>
            <a:endParaRPr lang="en-US" sz="2400" dirty="0">
              <a:solidFill>
                <a:srgbClr val="A70D23"/>
              </a:solidFill>
            </a:endParaRPr>
          </a:p>
          <a:p>
            <a:pPr algn="l">
              <a:buFont typeface="Arial" pitchFamily="34" charset="0"/>
              <a:buChar char="•"/>
            </a:pPr>
            <a:endParaRPr lang="en-US" sz="2400" dirty="0">
              <a:solidFill>
                <a:srgbClr val="A70D2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2057400"/>
            <a:ext cx="2286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762000" y="914400"/>
            <a:ext cx="8001000" cy="5562600"/>
          </a:xfrm>
        </p:spPr>
        <p:txBody>
          <a:bodyPr/>
          <a:lstStyle/>
          <a:p>
            <a:pPr algn="l"/>
            <a:r>
              <a:rPr lang="en-US" dirty="0">
                <a:solidFill>
                  <a:srgbClr val="A70D23"/>
                </a:solidFill>
              </a:rPr>
              <a:t>Progress Path</a:t>
            </a:r>
          </a:p>
          <a:p>
            <a:pPr lvl="1" algn="l">
              <a:buFont typeface="Arial" pitchFamily="34" charset="0"/>
              <a:buChar char="•"/>
            </a:pPr>
            <a:r>
              <a:rPr lang="en-US" dirty="0">
                <a:solidFill>
                  <a:srgbClr val="A70D23"/>
                </a:solidFill>
              </a:rPr>
              <a:t>Typical Application Areas</a:t>
            </a:r>
          </a:p>
          <a:p>
            <a:pPr lvl="1" algn="l">
              <a:buFont typeface="Arial" pitchFamily="34" charset="0"/>
              <a:buChar char="•"/>
            </a:pPr>
            <a:r>
              <a:rPr lang="en-US" dirty="0">
                <a:solidFill>
                  <a:srgbClr val="A70D23"/>
                </a:solidFill>
              </a:rPr>
              <a:t>Definitions</a:t>
            </a:r>
          </a:p>
          <a:p>
            <a:pPr lvl="1" algn="l">
              <a:buFont typeface="Arial" pitchFamily="34" charset="0"/>
              <a:buChar char="•"/>
            </a:pPr>
            <a:r>
              <a:rPr lang="en-US" dirty="0">
                <a:solidFill>
                  <a:srgbClr val="A70D23"/>
                </a:solidFill>
              </a:rPr>
              <a:t>Algorithms</a:t>
            </a:r>
          </a:p>
          <a:p>
            <a:pPr lvl="1" algn="l">
              <a:buFont typeface="Arial" pitchFamily="34" charset="0"/>
              <a:buChar char="•"/>
            </a:pPr>
            <a:r>
              <a:rPr lang="en-US" dirty="0">
                <a:solidFill>
                  <a:srgbClr val="A70D23"/>
                </a:solidFill>
              </a:rPr>
              <a:t>Tools</a:t>
            </a:r>
          </a:p>
          <a:p>
            <a:pPr lvl="1" algn="l">
              <a:buFont typeface="Arial" pitchFamily="34" charset="0"/>
              <a:buChar char="•"/>
            </a:pPr>
            <a:r>
              <a:rPr lang="en-US" dirty="0">
                <a:solidFill>
                  <a:srgbClr val="A70D23"/>
                </a:solidFill>
              </a:rPr>
              <a:t>Data Modeling Life Cycle</a:t>
            </a:r>
          </a:p>
          <a:p>
            <a:pPr lvl="1" algn="l">
              <a:buFont typeface="Arial" pitchFamily="34" charset="0"/>
              <a:buChar char="•"/>
            </a:pPr>
            <a:r>
              <a:rPr lang="en-US" dirty="0">
                <a:solidFill>
                  <a:srgbClr val="A70D23"/>
                </a:solidFill>
              </a:rPr>
              <a:t>Technology</a:t>
            </a:r>
          </a:p>
          <a:p>
            <a:pPr lvl="1" algn="l">
              <a:buFont typeface="Arial" pitchFamily="34" charset="0"/>
              <a:buChar char="•"/>
            </a:pPr>
            <a:r>
              <a:rPr lang="en-US" dirty="0">
                <a:solidFill>
                  <a:srgbClr val="A70D23"/>
                </a:solidFill>
              </a:rPr>
              <a:t>Data, Data, Data</a:t>
            </a:r>
          </a:p>
          <a:p>
            <a:pPr lvl="1" algn="l">
              <a:buFont typeface="Arial" pitchFamily="34" charset="0"/>
              <a:buChar char="•"/>
            </a:pPr>
            <a:endParaRPr lang="en-US" dirty="0">
              <a:solidFill>
                <a:srgbClr val="A70D2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001000" cy="5562600"/>
          </a:xfrm>
        </p:spPr>
        <p:txBody>
          <a:bodyPr/>
          <a:lstStyle/>
          <a:p>
            <a:pPr algn="l">
              <a:buFont typeface="Arial" pitchFamily="34" charset="0"/>
              <a:buChar char="•"/>
            </a:pPr>
            <a:r>
              <a:rPr lang="en-US" dirty="0">
                <a:solidFill>
                  <a:srgbClr val="A70D23"/>
                </a:solidFill>
              </a:rPr>
              <a:t>Definitions</a:t>
            </a:r>
          </a:p>
          <a:p>
            <a:pPr lvl="1" algn="l">
              <a:buFont typeface="Arial" pitchFamily="34" charset="0"/>
              <a:buChar char="•"/>
            </a:pPr>
            <a:r>
              <a:rPr lang="en-US" dirty="0">
                <a:solidFill>
                  <a:srgbClr val="A70D23"/>
                </a:solidFill>
              </a:rPr>
              <a:t>Definitions</a:t>
            </a:r>
          </a:p>
          <a:p>
            <a:pPr lvl="1" algn="l">
              <a:buFont typeface="Arial" pitchFamily="34" charset="0"/>
              <a:buChar char="•"/>
            </a:pPr>
            <a:r>
              <a:rPr lang="en-US" dirty="0">
                <a:solidFill>
                  <a:srgbClr val="A70D23"/>
                </a:solidFill>
              </a:rPr>
              <a:t>History</a:t>
            </a:r>
          </a:p>
          <a:p>
            <a:pPr lvl="1" algn="l">
              <a:buFont typeface="Arial" pitchFamily="34" charset="0"/>
              <a:buChar char="•"/>
            </a:pPr>
            <a:r>
              <a:rPr lang="en-US" dirty="0">
                <a:solidFill>
                  <a:srgbClr val="A70D23"/>
                </a:solidFill>
              </a:rPr>
              <a:t>Statistics Base</a:t>
            </a:r>
          </a:p>
          <a:p>
            <a:pPr lvl="1" algn="l"/>
            <a:endParaRPr lang="en-US" dirty="0">
              <a:solidFill>
                <a:srgbClr val="A70D2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001000" cy="5715000"/>
          </a:xfrm>
        </p:spPr>
        <p:txBody>
          <a:bodyPr>
            <a:normAutofit fontScale="85000" lnSpcReduction="20000"/>
          </a:bodyPr>
          <a:lstStyle/>
          <a:p>
            <a:pPr algn="l">
              <a:buFont typeface="Arial" pitchFamily="34" charset="0"/>
              <a:buChar char="•"/>
            </a:pPr>
            <a:r>
              <a:rPr lang="en-US" dirty="0">
                <a:solidFill>
                  <a:srgbClr val="A70D23"/>
                </a:solidFill>
              </a:rPr>
              <a:t>Introduction-Definitions</a:t>
            </a:r>
          </a:p>
          <a:p>
            <a:pPr lvl="1" algn="l">
              <a:buFont typeface="Arial" pitchFamily="34" charset="0"/>
              <a:buChar char="•"/>
            </a:pPr>
            <a:r>
              <a:rPr lang="en-US" sz="2400" dirty="0">
                <a:solidFill>
                  <a:srgbClr val="A70D23"/>
                </a:solidFill>
              </a:rPr>
              <a:t>The application of learning algorithms and statistical methods to real-world datasets is “Predictive Analytics”-PA. Actually it is first analysis and then prediction.</a:t>
            </a:r>
          </a:p>
          <a:p>
            <a:pPr lvl="1" algn="l">
              <a:buFont typeface="Arial" pitchFamily="34" charset="0"/>
              <a:buChar char="•"/>
            </a:pPr>
            <a:r>
              <a:rPr lang="en-US" sz="2400" dirty="0">
                <a:solidFill>
                  <a:srgbClr val="A70D23"/>
                </a:solidFill>
              </a:rPr>
              <a:t>The other side to predictive analytics- PA is called descriptive analytics which is to discover patterns in data. Descriptive and predictive analytics together are often called “knowledge discovery in data” or KDD. Insight, not hindsight is the essence of predictive analytics. Knowledge Discovery in Data is the non-trivial  process of identifying </a:t>
            </a:r>
          </a:p>
          <a:p>
            <a:pPr lvl="2" algn="l">
              <a:spcBef>
                <a:spcPts val="0"/>
              </a:spcBef>
              <a:buFont typeface="Arial" pitchFamily="34" charset="0"/>
              <a:buChar char="•"/>
            </a:pPr>
            <a:r>
              <a:rPr lang="en-US" dirty="0">
                <a:solidFill>
                  <a:srgbClr val="A70D23"/>
                </a:solidFill>
              </a:rPr>
              <a:t>valid</a:t>
            </a:r>
          </a:p>
          <a:p>
            <a:pPr lvl="2" algn="l">
              <a:spcBef>
                <a:spcPts val="0"/>
              </a:spcBef>
              <a:buFont typeface="Arial" pitchFamily="34" charset="0"/>
              <a:buChar char="•"/>
            </a:pPr>
            <a:r>
              <a:rPr lang="en-US" dirty="0">
                <a:solidFill>
                  <a:srgbClr val="A70D23"/>
                </a:solidFill>
              </a:rPr>
              <a:t>novel</a:t>
            </a:r>
          </a:p>
          <a:p>
            <a:pPr lvl="2" algn="l">
              <a:spcBef>
                <a:spcPts val="0"/>
              </a:spcBef>
              <a:buFont typeface="Arial" pitchFamily="34" charset="0"/>
              <a:buChar char="•"/>
            </a:pPr>
            <a:r>
              <a:rPr lang="en-US" dirty="0">
                <a:solidFill>
                  <a:srgbClr val="A70D23"/>
                </a:solidFill>
              </a:rPr>
              <a:t>potentially useful</a:t>
            </a:r>
          </a:p>
          <a:p>
            <a:pPr lvl="2" algn="l">
              <a:spcBef>
                <a:spcPts val="0"/>
              </a:spcBef>
              <a:buFont typeface="Arial" pitchFamily="34" charset="0"/>
              <a:buChar char="•"/>
            </a:pPr>
            <a:r>
              <a:rPr lang="en-US" dirty="0">
                <a:solidFill>
                  <a:srgbClr val="A70D23"/>
                </a:solidFill>
              </a:rPr>
              <a:t>and ultimately understandable patterns in data</a:t>
            </a:r>
            <a:r>
              <a:rPr lang="en-US" dirty="0">
                <a:solidFill>
                  <a:srgbClr val="C00000"/>
                </a:solidFill>
              </a:rPr>
              <a:t>.</a:t>
            </a:r>
            <a:endParaRPr lang="en-US" sz="1600" dirty="0">
              <a:solidFill>
                <a:srgbClr val="C00000"/>
              </a:solidFill>
            </a:endParaRPr>
          </a:p>
          <a:p>
            <a:pPr lvl="1" algn="l">
              <a:buFont typeface="Arial" pitchFamily="34" charset="0"/>
              <a:buChar char="•"/>
            </a:pPr>
            <a:r>
              <a:rPr lang="en-US" sz="2400" dirty="0">
                <a:solidFill>
                  <a:srgbClr val="A70D23"/>
                </a:solidFill>
              </a:rPr>
              <a:t>The way predictive models produce value is simple in concept:</a:t>
            </a:r>
          </a:p>
          <a:p>
            <a:pPr lvl="2" algn="l">
              <a:buFont typeface="Arial" pitchFamily="34" charset="0"/>
              <a:buChar char="•"/>
            </a:pPr>
            <a:r>
              <a:rPr lang="en-US" sz="2000" dirty="0">
                <a:solidFill>
                  <a:srgbClr val="A70D23"/>
                </a:solidFill>
              </a:rPr>
              <a:t> M</a:t>
            </a:r>
            <a:r>
              <a:rPr lang="en-US" dirty="0">
                <a:solidFill>
                  <a:srgbClr val="A70D23"/>
                </a:solidFill>
              </a:rPr>
              <a:t>ake it possible to make more right decisions, more quickly, and with less expense. </a:t>
            </a:r>
          </a:p>
          <a:p>
            <a:pPr lvl="2" algn="l">
              <a:buFont typeface="Arial" pitchFamily="34" charset="0"/>
              <a:buChar char="•"/>
            </a:pPr>
            <a:r>
              <a:rPr lang="en-US" dirty="0">
                <a:solidFill>
                  <a:srgbClr val="A70D23"/>
                </a:solidFill>
              </a:rPr>
              <a:t>Provide support for human decisions, making them more efficient and effective, or in some cases,</a:t>
            </a:r>
          </a:p>
          <a:p>
            <a:pPr lvl="2" algn="l">
              <a:buFont typeface="Arial" pitchFamily="34" charset="0"/>
              <a:buChar char="•"/>
            </a:pPr>
            <a:r>
              <a:rPr lang="en-US" dirty="0">
                <a:solidFill>
                  <a:srgbClr val="A70D23"/>
                </a:solidFill>
              </a:rPr>
              <a:t> Can be used to automate an entire decision-making process.</a:t>
            </a:r>
          </a:p>
          <a:p>
            <a:pPr lvl="1" algn="l">
              <a:buFont typeface="Arial" pitchFamily="34" charset="0"/>
              <a:buChar char="•"/>
            </a:pPr>
            <a:endParaRPr lang="en-US" sz="2400" dirty="0">
              <a:solidFill>
                <a:srgbClr val="A70D23"/>
              </a:solidFill>
            </a:endParaRPr>
          </a:p>
          <a:p>
            <a:pPr lvl="1" algn="l">
              <a:buFont typeface="Arial" pitchFamily="34" charset="0"/>
              <a:buChar char="•"/>
            </a:pPr>
            <a:endParaRPr lang="en-US" sz="2400" dirty="0">
              <a:solidFill>
                <a:srgbClr val="A70D23"/>
              </a:solidFill>
            </a:endParaRPr>
          </a:p>
          <a:p>
            <a:pPr lvl="0" algn="l">
              <a:buFont typeface="Arial" pitchFamily="34" charset="0"/>
              <a:buChar char="•"/>
            </a:pPr>
            <a:endParaRPr lang="en-US" dirty="0"/>
          </a:p>
          <a:p>
            <a:pPr algn="l">
              <a:buFont typeface="Arial" pitchFamily="34" charset="0"/>
              <a:buChar char="•"/>
            </a:pPr>
            <a:endParaRPr lang="en-US" dirty="0">
              <a:solidFill>
                <a:srgbClr val="A70D2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001000" cy="5562600"/>
          </a:xfrm>
        </p:spPr>
        <p:txBody>
          <a:bodyPr>
            <a:normAutofit/>
          </a:bodyPr>
          <a:lstStyle/>
          <a:p>
            <a:pPr algn="l">
              <a:buFont typeface="Arial" pitchFamily="34" charset="0"/>
              <a:buChar char="•"/>
            </a:pPr>
            <a:r>
              <a:rPr lang="en-US" dirty="0">
                <a:solidFill>
                  <a:srgbClr val="A70D23"/>
                </a:solidFill>
              </a:rPr>
              <a:t>Introduction-Definitions</a:t>
            </a:r>
          </a:p>
          <a:p>
            <a:pPr marL="0" lvl="1" algn="l">
              <a:buFont typeface="Arial" pitchFamily="34" charset="0"/>
              <a:buChar char="•"/>
            </a:pPr>
            <a:r>
              <a:rPr lang="en-US" sz="2200" dirty="0">
                <a:solidFill>
                  <a:srgbClr val="A70D23"/>
                </a:solidFill>
              </a:rPr>
              <a:t>Predictive Analytics is also interchangeably used with Machine learning, Data Mining, Artificial Intelligence (Neural Networks)</a:t>
            </a:r>
          </a:p>
          <a:p>
            <a:pPr lvl="1" algn="l">
              <a:buFont typeface="Arial" pitchFamily="34" charset="0"/>
              <a:buChar char="•"/>
            </a:pPr>
            <a:r>
              <a:rPr lang="en-US" sz="2200" b="1" dirty="0">
                <a:solidFill>
                  <a:srgbClr val="A70D23"/>
                </a:solidFill>
              </a:rPr>
              <a:t>Machine Learning- two definitions</a:t>
            </a:r>
          </a:p>
          <a:p>
            <a:pPr lvl="2" algn="l">
              <a:buFont typeface="Arial" pitchFamily="34" charset="0"/>
              <a:buChar char="•"/>
            </a:pPr>
            <a:r>
              <a:rPr lang="en-US" sz="2200" dirty="0">
                <a:solidFill>
                  <a:srgbClr val="A70D23"/>
                </a:solidFill>
              </a:rPr>
              <a:t>Arthur Samuel described it as: "the field of study that gives computers the ability to learn without being explicitly programmed.</a:t>
            </a:r>
          </a:p>
          <a:p>
            <a:pPr lvl="2" algn="l">
              <a:buFont typeface="Arial" pitchFamily="34" charset="0"/>
              <a:buChar char="•"/>
            </a:pPr>
            <a:r>
              <a:rPr lang="en-US" sz="2200" dirty="0">
                <a:solidFill>
                  <a:srgbClr val="A70D23"/>
                </a:solidFill>
              </a:rPr>
              <a:t>Tom Mitchell provides a more modern definition: "A computer program is said to learn from experience E with respect to some class of tasks T and performance measure P, if its performance at tasks in T, as measured by P, improves with experience E.“</a:t>
            </a:r>
          </a:p>
          <a:p>
            <a:pPr lvl="2" algn="l">
              <a:buFont typeface="Arial" pitchFamily="34" charset="0"/>
              <a:buChar char="•"/>
            </a:pPr>
            <a:endParaRPr lang="en-US" sz="2200" dirty="0">
              <a:solidFill>
                <a:srgbClr val="A70D23"/>
              </a:solidFill>
            </a:endParaRPr>
          </a:p>
          <a:p>
            <a:pPr lvl="2" algn="l">
              <a:buFont typeface="Arial" pitchFamily="34" charset="0"/>
              <a:buChar char="•"/>
            </a:pPr>
            <a:endParaRPr lang="en-US" dirty="0">
              <a:solidFill>
                <a:srgbClr val="A70D2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001000" cy="5562600"/>
          </a:xfrm>
        </p:spPr>
        <p:txBody>
          <a:bodyPr>
            <a:normAutofit/>
          </a:bodyPr>
          <a:lstStyle/>
          <a:p>
            <a:pPr algn="l">
              <a:buFont typeface="Arial" pitchFamily="34" charset="0"/>
              <a:buChar char="•"/>
            </a:pPr>
            <a:r>
              <a:rPr lang="en-US" dirty="0">
                <a:solidFill>
                  <a:srgbClr val="A70D23"/>
                </a:solidFill>
              </a:rPr>
              <a:t>Introduction-Definitions</a:t>
            </a:r>
          </a:p>
          <a:p>
            <a:pPr lvl="1" algn="l">
              <a:buFont typeface="Arial" pitchFamily="34" charset="0"/>
              <a:buChar char="•"/>
            </a:pPr>
            <a:r>
              <a:rPr lang="en-US" sz="2200" b="1" dirty="0">
                <a:solidFill>
                  <a:srgbClr val="A70D23"/>
                </a:solidFill>
              </a:rPr>
              <a:t>Two types of learning</a:t>
            </a:r>
          </a:p>
          <a:p>
            <a:pPr lvl="2" algn="l">
              <a:buFont typeface="Arial" pitchFamily="34" charset="0"/>
              <a:buChar char="•"/>
            </a:pPr>
            <a:r>
              <a:rPr lang="en-US" sz="2200" dirty="0">
                <a:solidFill>
                  <a:srgbClr val="A70D23"/>
                </a:solidFill>
              </a:rPr>
              <a:t>Supervised Learning - In supervised learning, we are given a data set and already know what our correct output should look like, having the idea that there is a relationship between the input and the output.</a:t>
            </a:r>
          </a:p>
          <a:p>
            <a:pPr lvl="2" algn="l">
              <a:buFont typeface="Arial" pitchFamily="34" charset="0"/>
              <a:buChar char="•"/>
            </a:pPr>
            <a:r>
              <a:rPr lang="en-US" sz="2200" dirty="0">
                <a:solidFill>
                  <a:srgbClr val="A70D23"/>
                </a:solidFill>
              </a:rPr>
              <a:t>Unsupervised learning, on the other hand, allows us to approach problems with little or no idea what our results should look like. We can derive structure from data where we don't necessarily know the effect of the variables.</a:t>
            </a:r>
          </a:p>
          <a:p>
            <a:pPr lvl="2" algn="l">
              <a:buFont typeface="Arial" pitchFamily="34" charset="0"/>
              <a:buChar char="•"/>
            </a:pPr>
            <a:endParaRPr lang="en-US" sz="2200" dirty="0">
              <a:solidFill>
                <a:srgbClr val="A70D23"/>
              </a:solidFill>
            </a:endParaRPr>
          </a:p>
          <a:p>
            <a:pPr lvl="2" algn="l">
              <a:buFont typeface="Arial" pitchFamily="34" charset="0"/>
              <a:buChar char="•"/>
            </a:pPr>
            <a:endParaRPr lang="en-US" dirty="0">
              <a:solidFill>
                <a:srgbClr val="A70D2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762000" y="914400"/>
            <a:ext cx="7543800" cy="5791200"/>
          </a:xfrm>
        </p:spPr>
        <p:txBody>
          <a:bodyPr>
            <a:normAutofit/>
          </a:bodyPr>
          <a:lstStyle/>
          <a:p>
            <a:pPr algn="l">
              <a:spcBef>
                <a:spcPts val="0"/>
              </a:spcBef>
              <a:buFont typeface="Arial" pitchFamily="34" charset="0"/>
              <a:buChar char="•"/>
            </a:pPr>
            <a:r>
              <a:rPr lang="en-US" sz="2400" dirty="0">
                <a:solidFill>
                  <a:srgbClr val="A70D23"/>
                </a:solidFill>
              </a:rPr>
              <a:t>History</a:t>
            </a:r>
          </a:p>
          <a:p>
            <a:pPr algn="l">
              <a:spcBef>
                <a:spcPts val="0"/>
              </a:spcBef>
              <a:spcAft>
                <a:spcPts val="600"/>
              </a:spcAft>
              <a:buFont typeface="Arial" pitchFamily="34" charset="0"/>
              <a:buChar char="•"/>
            </a:pPr>
            <a:r>
              <a:rPr lang="en-US" sz="2200" dirty="0">
                <a:solidFill>
                  <a:srgbClr val="A70D23"/>
                </a:solidFill>
              </a:rPr>
              <a:t>Statistics limited use over the entire 20</a:t>
            </a:r>
            <a:r>
              <a:rPr lang="en-US" sz="2200" baseline="30000" dirty="0">
                <a:solidFill>
                  <a:srgbClr val="A70D23"/>
                </a:solidFill>
              </a:rPr>
              <a:t>th</a:t>
            </a:r>
            <a:r>
              <a:rPr lang="en-US" sz="2200" dirty="0">
                <a:solidFill>
                  <a:srgbClr val="A70D23"/>
                </a:solidFill>
              </a:rPr>
              <a:t> century, due to complexity of algorithms and inability to compute large scale data</a:t>
            </a:r>
          </a:p>
          <a:p>
            <a:pPr algn="l">
              <a:spcBef>
                <a:spcPts val="0"/>
              </a:spcBef>
              <a:spcAft>
                <a:spcPts val="600"/>
              </a:spcAft>
              <a:buFont typeface="Arial" pitchFamily="34" charset="0"/>
              <a:buChar char="•"/>
            </a:pPr>
            <a:r>
              <a:rPr lang="en-US" sz="2200" dirty="0">
                <a:solidFill>
                  <a:srgbClr val="A70D23"/>
                </a:solidFill>
              </a:rPr>
              <a:t>Recent rapid development of computer and information changed almost every field, transforming from data-poor to increasingly data-rich. </a:t>
            </a:r>
          </a:p>
          <a:p>
            <a:pPr algn="l">
              <a:spcBef>
                <a:spcPts val="0"/>
              </a:spcBef>
              <a:spcAft>
                <a:spcPts val="600"/>
              </a:spcAft>
              <a:buFont typeface="Arial" pitchFamily="34" charset="0"/>
              <a:buChar char="•"/>
            </a:pPr>
            <a:r>
              <a:rPr lang="en-US" sz="2200" dirty="0">
                <a:solidFill>
                  <a:srgbClr val="A70D23"/>
                </a:solidFill>
              </a:rPr>
              <a:t>development of database methods to manage peta bytes of data online, safe accessibility via the Internet and/or a computing grid, powerful data mining tools  to analyze such data.</a:t>
            </a:r>
          </a:p>
          <a:p>
            <a:pPr algn="l">
              <a:spcBef>
                <a:spcPts val="0"/>
              </a:spcBef>
              <a:spcAft>
                <a:spcPts val="600"/>
              </a:spcAft>
            </a:pPr>
            <a:endParaRPr lang="en-US" sz="2200" dirty="0">
              <a:solidFill>
                <a:srgbClr val="A70D23"/>
              </a:solidFill>
            </a:endParaRPr>
          </a:p>
          <a:p>
            <a:pPr algn="l"/>
            <a:endParaRPr lang="en-US" sz="2000" dirty="0">
              <a:solidFill>
                <a:srgbClr val="A70D23"/>
              </a:solidFill>
            </a:endParaRPr>
          </a:p>
          <a:p>
            <a:pPr algn="l">
              <a:buFont typeface="Arial" pitchFamily="34" charset="0"/>
              <a:buChar char="•"/>
            </a:pPr>
            <a:endParaRPr lang="en-US" sz="2000" dirty="0">
              <a:solidFill>
                <a:srgbClr val="A70D23"/>
              </a:solidFill>
            </a:endParaRPr>
          </a:p>
          <a:p>
            <a:pPr algn="l">
              <a:buFont typeface="Arial" pitchFamily="34" charset="0"/>
              <a:buChar char="•"/>
            </a:pPr>
            <a:endParaRPr lang="en-US" sz="2000" dirty="0">
              <a:solidFill>
                <a:srgbClr val="A70D23"/>
              </a:solidFill>
            </a:endParaRPr>
          </a:p>
          <a:p>
            <a:pPr algn="l">
              <a:buFont typeface="Arial" pitchFamily="34" charset="0"/>
              <a:buChar char="•"/>
            </a:pPr>
            <a:endParaRPr lang="en-US" dirty="0">
              <a:solidFill>
                <a:srgbClr val="A70D2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61603-78ED-4E85-B316-C481D1F4E0FF}"/>
              </a:ext>
            </a:extLst>
          </p:cNvPr>
          <p:cNvSpPr>
            <a:spLocks noGrp="1"/>
          </p:cNvSpPr>
          <p:nvPr>
            <p:ph type="title"/>
          </p:nvPr>
        </p:nvSpPr>
        <p:spPr/>
        <p:txBody>
          <a:bodyPr/>
          <a:lstStyle/>
          <a:p>
            <a:r>
              <a:rPr lang="en-IN" dirty="0"/>
              <a:t>Data Analytics Spectrum</a:t>
            </a:r>
          </a:p>
        </p:txBody>
      </p:sp>
      <p:pic>
        <p:nvPicPr>
          <p:cNvPr id="5" name="Picture 2" descr="https://www.analyticsvidhya.com/wp-content/uploads/2013/06/analytics-spectrum.jpg">
            <a:extLst>
              <a:ext uri="{FF2B5EF4-FFF2-40B4-BE49-F238E27FC236}">
                <a16:creationId xmlns:a16="http://schemas.microsoft.com/office/drawing/2014/main" id="{4D76F917-415A-4B24-9FCF-443224BF94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1600200"/>
            <a:ext cx="6742128" cy="5071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120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914400" y="914400"/>
            <a:ext cx="7239000" cy="5791200"/>
          </a:xfrm>
        </p:spPr>
        <p:txBody>
          <a:bodyPr>
            <a:normAutofit/>
          </a:bodyPr>
          <a:lstStyle/>
          <a:p>
            <a:pPr algn="l">
              <a:spcBef>
                <a:spcPts val="0"/>
              </a:spcBef>
              <a:buFont typeface="Arial" pitchFamily="34" charset="0"/>
              <a:buChar char="•"/>
            </a:pPr>
            <a:r>
              <a:rPr lang="en-US" sz="2400" dirty="0">
                <a:solidFill>
                  <a:srgbClr val="A70D23"/>
                </a:solidFill>
              </a:rPr>
              <a:t>History</a:t>
            </a:r>
          </a:p>
          <a:p>
            <a:pPr algn="l">
              <a:spcBef>
                <a:spcPts val="0"/>
              </a:spcBef>
              <a:spcAft>
                <a:spcPts val="600"/>
              </a:spcAft>
              <a:buFont typeface="Arial" pitchFamily="34" charset="0"/>
              <a:buChar char="•"/>
            </a:pPr>
            <a:r>
              <a:rPr lang="en-US" sz="2200" dirty="0">
                <a:solidFill>
                  <a:srgbClr val="A70D23"/>
                </a:solidFill>
              </a:rPr>
              <a:t>Data mining, has progressed the confluence of statistics, machine learning, pattern recognition, database systems, information retrieval, World-Wide Web, visualization, and many application domains, </a:t>
            </a:r>
          </a:p>
          <a:p>
            <a:pPr algn="l">
              <a:spcBef>
                <a:spcPts val="0"/>
              </a:spcBef>
              <a:spcAft>
                <a:spcPts val="600"/>
              </a:spcAft>
              <a:buFont typeface="Arial" pitchFamily="34" charset="0"/>
              <a:buChar char="•"/>
            </a:pPr>
            <a:r>
              <a:rPr lang="en-US" sz="2200" dirty="0">
                <a:solidFill>
                  <a:srgbClr val="A70D23"/>
                </a:solidFill>
              </a:rPr>
              <a:t>learning from data has led to a revolution in the statistical sciences due to computation done by researchers in computer science and engineering.</a:t>
            </a:r>
          </a:p>
          <a:p>
            <a:pPr algn="l">
              <a:spcBef>
                <a:spcPts val="0"/>
              </a:spcBef>
              <a:spcAft>
                <a:spcPts val="600"/>
              </a:spcAft>
              <a:buFont typeface="Arial" pitchFamily="34" charset="0"/>
              <a:buChar char="•"/>
            </a:pPr>
            <a:r>
              <a:rPr lang="en-US" sz="2200" dirty="0">
                <a:solidFill>
                  <a:srgbClr val="A70D23"/>
                </a:solidFill>
              </a:rPr>
              <a:t>The future belongs to the companies and people that turn data into products</a:t>
            </a:r>
          </a:p>
          <a:p>
            <a:pPr algn="l"/>
            <a:endParaRPr lang="en-US" sz="2000" dirty="0">
              <a:solidFill>
                <a:srgbClr val="A70D23"/>
              </a:solidFill>
            </a:endParaRPr>
          </a:p>
          <a:p>
            <a:pPr algn="l">
              <a:buFont typeface="Arial" pitchFamily="34" charset="0"/>
              <a:buChar char="•"/>
            </a:pPr>
            <a:endParaRPr lang="en-US" sz="2000" dirty="0">
              <a:solidFill>
                <a:srgbClr val="A70D23"/>
              </a:solidFill>
            </a:endParaRPr>
          </a:p>
          <a:p>
            <a:pPr algn="l">
              <a:buFont typeface="Arial" pitchFamily="34" charset="0"/>
              <a:buChar char="•"/>
            </a:pPr>
            <a:endParaRPr lang="en-US" sz="2000" dirty="0">
              <a:solidFill>
                <a:srgbClr val="A70D23"/>
              </a:solidFill>
            </a:endParaRPr>
          </a:p>
          <a:p>
            <a:pPr algn="l">
              <a:buFont typeface="Arial" pitchFamily="34" charset="0"/>
              <a:buChar char="•"/>
            </a:pPr>
            <a:endParaRPr lang="en-US" dirty="0">
              <a:solidFill>
                <a:srgbClr val="A70D2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609599"/>
          </a:xfrm>
        </p:spPr>
        <p:txBody>
          <a:bodyPr>
            <a:normAutofit fontScale="90000"/>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90600"/>
            <a:ext cx="8382000" cy="5486400"/>
          </a:xfrm>
        </p:spPr>
        <p:txBody>
          <a:bodyPr>
            <a:normAutofit/>
          </a:bodyPr>
          <a:lstStyle/>
          <a:p>
            <a:pPr algn="l">
              <a:buFont typeface="Arial" pitchFamily="34" charset="0"/>
              <a:buChar char="•"/>
            </a:pPr>
            <a:r>
              <a:rPr lang="en-US" sz="2400" dirty="0">
                <a:solidFill>
                  <a:srgbClr val="008000"/>
                </a:solidFill>
              </a:rPr>
              <a:t>History</a:t>
            </a:r>
            <a:endParaRPr lang="en-US" sz="2400" dirty="0">
              <a:solidFill>
                <a:srgbClr val="A70D23"/>
              </a:solidFill>
            </a:endParaRPr>
          </a:p>
        </p:txBody>
      </p:sp>
      <p:pic>
        <p:nvPicPr>
          <p:cNvPr id="4" name="Picture 3" descr="history predictive analytics"/>
          <p:cNvPicPr/>
          <p:nvPr/>
        </p:nvPicPr>
        <p:blipFill>
          <a:blip r:embed="rId2" cstate="print"/>
          <a:srcRect/>
          <a:stretch>
            <a:fillRect/>
          </a:stretch>
        </p:blipFill>
        <p:spPr bwMode="auto">
          <a:xfrm>
            <a:off x="381000" y="1600200"/>
            <a:ext cx="8458200" cy="4953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228600" y="914400"/>
            <a:ext cx="8534400" cy="5562600"/>
          </a:xfrm>
        </p:spPr>
        <p:txBody>
          <a:bodyPr>
            <a:normAutofit/>
          </a:bodyPr>
          <a:lstStyle/>
          <a:p>
            <a:pPr algn="l">
              <a:buFont typeface="Arial" pitchFamily="34" charset="0"/>
              <a:buChar char="•"/>
            </a:pPr>
            <a:r>
              <a:rPr lang="en-US" sz="2800" dirty="0">
                <a:solidFill>
                  <a:srgbClr val="A70D23"/>
                </a:solidFill>
              </a:rPr>
              <a:t>Statistical/ Mathematical Base of Predictive Analytics</a:t>
            </a:r>
          </a:p>
          <a:p>
            <a:pPr lvl="1" algn="l">
              <a:buFont typeface="Arial" pitchFamily="34" charset="0"/>
              <a:buChar char="•"/>
            </a:pPr>
            <a:r>
              <a:rPr lang="en-US" sz="2000" dirty="0">
                <a:solidFill>
                  <a:srgbClr val="A70D23"/>
                </a:solidFill>
              </a:rPr>
              <a:t>Gaussian, T, Z probability distributions</a:t>
            </a:r>
          </a:p>
          <a:p>
            <a:pPr lvl="1" algn="l">
              <a:buFont typeface="Arial" pitchFamily="34" charset="0"/>
              <a:buChar char="•"/>
            </a:pPr>
            <a:r>
              <a:rPr lang="en-US" sz="2000" dirty="0">
                <a:solidFill>
                  <a:srgbClr val="A70D23"/>
                </a:solidFill>
              </a:rPr>
              <a:t>T, Z, F, Chi squared tests for hypothesis testing </a:t>
            </a:r>
          </a:p>
          <a:p>
            <a:pPr lvl="1" algn="l">
              <a:buFont typeface="Arial" pitchFamily="34" charset="0"/>
              <a:buChar char="•"/>
            </a:pPr>
            <a:r>
              <a:rPr lang="en-US" sz="2000" dirty="0">
                <a:solidFill>
                  <a:srgbClr val="A70D23"/>
                </a:solidFill>
              </a:rPr>
              <a:t>Statistical significance / Confidence interval / p-value</a:t>
            </a:r>
          </a:p>
          <a:p>
            <a:pPr lvl="1" algn="l">
              <a:buFont typeface="Arial" pitchFamily="34" charset="0"/>
              <a:buChar char="•"/>
            </a:pPr>
            <a:r>
              <a:rPr lang="en-US" sz="2000" dirty="0" err="1">
                <a:solidFill>
                  <a:srgbClr val="A70D23"/>
                </a:solidFill>
              </a:rPr>
              <a:t>Anova</a:t>
            </a:r>
            <a:r>
              <a:rPr lang="en-US" sz="2000" dirty="0">
                <a:solidFill>
                  <a:srgbClr val="A70D23"/>
                </a:solidFill>
              </a:rPr>
              <a:t> / </a:t>
            </a:r>
            <a:r>
              <a:rPr lang="en-US" sz="2000" dirty="0" err="1">
                <a:solidFill>
                  <a:srgbClr val="A70D23"/>
                </a:solidFill>
              </a:rPr>
              <a:t>Manova</a:t>
            </a:r>
            <a:endParaRPr lang="en-US" sz="2000" dirty="0">
              <a:solidFill>
                <a:srgbClr val="A70D23"/>
              </a:solidFill>
            </a:endParaRPr>
          </a:p>
          <a:p>
            <a:pPr lvl="1" algn="l">
              <a:buFont typeface="Arial" pitchFamily="34" charset="0"/>
              <a:buChar char="•"/>
            </a:pPr>
            <a:r>
              <a:rPr lang="en-US" sz="2000" dirty="0">
                <a:solidFill>
                  <a:srgbClr val="A70D23"/>
                </a:solidFill>
              </a:rPr>
              <a:t>Correlation, Pearson’s Correlation Coefficient (r), The Coefficient of Determination = r2.</a:t>
            </a:r>
            <a:endParaRPr lang="en-US" sz="1600" dirty="0">
              <a:solidFill>
                <a:srgbClr val="A70D23"/>
              </a:solidFill>
            </a:endParaRPr>
          </a:p>
          <a:p>
            <a:pPr lvl="1" algn="l">
              <a:buFont typeface="Arial" pitchFamily="34" charset="0"/>
              <a:buChar char="•"/>
            </a:pPr>
            <a:r>
              <a:rPr lang="en-US" sz="2000" dirty="0" err="1">
                <a:solidFill>
                  <a:srgbClr val="A70D23"/>
                </a:solidFill>
              </a:rPr>
              <a:t>Univariate</a:t>
            </a:r>
            <a:r>
              <a:rPr lang="en-US" sz="2000" dirty="0">
                <a:solidFill>
                  <a:srgbClr val="A70D23"/>
                </a:solidFill>
              </a:rPr>
              <a:t> / Multivariate / Linear / Polynomial regression models</a:t>
            </a:r>
          </a:p>
          <a:p>
            <a:pPr lvl="1" algn="l">
              <a:buFont typeface="Arial" pitchFamily="34" charset="0"/>
              <a:buChar char="•"/>
            </a:pPr>
            <a:endParaRPr lang="en-US" sz="2000" dirty="0">
              <a:solidFill>
                <a:srgbClr val="A70D2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914400" y="914400"/>
            <a:ext cx="7315200" cy="5562600"/>
          </a:xfrm>
        </p:spPr>
        <p:txBody>
          <a:bodyPr>
            <a:normAutofit/>
          </a:bodyPr>
          <a:lstStyle/>
          <a:p>
            <a:pPr algn="l">
              <a:buFont typeface="Arial" pitchFamily="34" charset="0"/>
              <a:buChar char="•"/>
            </a:pPr>
            <a:r>
              <a:rPr lang="en-US" sz="2800" dirty="0">
                <a:solidFill>
                  <a:srgbClr val="A70D23"/>
                </a:solidFill>
              </a:rPr>
              <a:t>Statistical/ Mathematical Base of Predictive Analytics</a:t>
            </a:r>
          </a:p>
          <a:p>
            <a:pPr lvl="1" algn="l">
              <a:buFont typeface="Arial" pitchFamily="34" charset="0"/>
              <a:buChar char="•"/>
            </a:pPr>
            <a:r>
              <a:rPr lang="en-US" sz="2000" dirty="0">
                <a:solidFill>
                  <a:srgbClr val="A70D23"/>
                </a:solidFill>
              </a:rPr>
              <a:t>Overfitting and Under fitting/ bias vs. variance</a:t>
            </a:r>
          </a:p>
          <a:p>
            <a:pPr lvl="1" algn="l">
              <a:buFont typeface="Arial" pitchFamily="34" charset="0"/>
              <a:buChar char="•"/>
            </a:pPr>
            <a:r>
              <a:rPr lang="en-US" sz="2000" dirty="0">
                <a:solidFill>
                  <a:srgbClr val="A70D23"/>
                </a:solidFill>
              </a:rPr>
              <a:t>Logistic regression – Sigmoid function</a:t>
            </a:r>
          </a:p>
          <a:p>
            <a:pPr lvl="1" algn="l">
              <a:buFont typeface="Arial" pitchFamily="34" charset="0"/>
              <a:buChar char="•"/>
            </a:pPr>
            <a:r>
              <a:rPr lang="en-US" sz="2000" dirty="0">
                <a:solidFill>
                  <a:srgbClr val="A70D23"/>
                </a:solidFill>
              </a:rPr>
              <a:t>Least squared and nearest neighbor methods</a:t>
            </a:r>
          </a:p>
          <a:p>
            <a:pPr lvl="1" algn="l">
              <a:buFont typeface="Arial" pitchFamily="34" charset="0"/>
              <a:buChar char="•"/>
            </a:pPr>
            <a:r>
              <a:rPr lang="en-US" sz="2000" dirty="0">
                <a:solidFill>
                  <a:srgbClr val="A70D23"/>
                </a:solidFill>
              </a:rPr>
              <a:t> Boosting </a:t>
            </a:r>
            <a:r>
              <a:rPr lang="en-US" sz="2000" dirty="0" err="1">
                <a:solidFill>
                  <a:srgbClr val="A70D23"/>
                </a:solidFill>
              </a:rPr>
              <a:t>AdaBoost</a:t>
            </a:r>
            <a:r>
              <a:rPr lang="en-US" sz="2000" dirty="0">
                <a:solidFill>
                  <a:srgbClr val="A70D23"/>
                </a:solidFill>
              </a:rPr>
              <a:t>, Gradient descent, Numerical </a:t>
            </a:r>
            <a:r>
              <a:rPr lang="en-US" sz="2000" dirty="0" err="1">
                <a:solidFill>
                  <a:srgbClr val="A70D23"/>
                </a:solidFill>
              </a:rPr>
              <a:t>optimisation</a:t>
            </a:r>
            <a:r>
              <a:rPr lang="en-US" sz="2000" dirty="0">
                <a:solidFill>
                  <a:srgbClr val="A70D23"/>
                </a:solidFill>
              </a:rPr>
              <a:t>, Statistical Estimation</a:t>
            </a:r>
          </a:p>
          <a:p>
            <a:pPr lvl="1" algn="l">
              <a:buFont typeface="Arial" pitchFamily="34" charset="0"/>
              <a:buChar char="•"/>
            </a:pPr>
            <a:r>
              <a:rPr lang="en-US" sz="2000" dirty="0">
                <a:solidFill>
                  <a:srgbClr val="A70D23"/>
                </a:solidFill>
              </a:rPr>
              <a:t>Linear / Matrix Algebra</a:t>
            </a:r>
          </a:p>
          <a:p>
            <a:pPr lvl="1" algn="l">
              <a:buFont typeface="Arial" pitchFamily="34" charset="0"/>
              <a:buChar char="•"/>
            </a:pPr>
            <a:r>
              <a:rPr lang="en-US" sz="2000" dirty="0">
                <a:solidFill>
                  <a:srgbClr val="A70D23"/>
                </a:solidFill>
              </a:rPr>
              <a:t>Calculus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2667000"/>
            <a:ext cx="3962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533400" y="990600"/>
            <a:ext cx="8001000" cy="5562600"/>
          </a:xfrm>
        </p:spPr>
        <p:txBody>
          <a:bodyPr/>
          <a:lstStyle/>
          <a:p>
            <a:pPr algn="l"/>
            <a:r>
              <a:rPr lang="en-US" dirty="0">
                <a:solidFill>
                  <a:srgbClr val="A70D23"/>
                </a:solidFill>
              </a:rPr>
              <a:t>Progress Path</a:t>
            </a:r>
          </a:p>
          <a:p>
            <a:pPr lvl="1" algn="l">
              <a:buFont typeface="Arial" pitchFamily="34" charset="0"/>
              <a:buChar char="•"/>
            </a:pPr>
            <a:r>
              <a:rPr lang="en-US" dirty="0">
                <a:solidFill>
                  <a:srgbClr val="A70D23"/>
                </a:solidFill>
              </a:rPr>
              <a:t>Typical Application Areas</a:t>
            </a:r>
          </a:p>
          <a:p>
            <a:pPr lvl="1" algn="l">
              <a:buFont typeface="Arial" pitchFamily="34" charset="0"/>
              <a:buChar char="•"/>
            </a:pPr>
            <a:r>
              <a:rPr lang="en-US" dirty="0">
                <a:solidFill>
                  <a:srgbClr val="A70D23"/>
                </a:solidFill>
              </a:rPr>
              <a:t>Introduction</a:t>
            </a:r>
          </a:p>
          <a:p>
            <a:pPr lvl="1" algn="l">
              <a:buFont typeface="Arial" pitchFamily="34" charset="0"/>
              <a:buChar char="•"/>
            </a:pPr>
            <a:r>
              <a:rPr lang="en-US" dirty="0">
                <a:solidFill>
                  <a:srgbClr val="A70D23"/>
                </a:solidFill>
              </a:rPr>
              <a:t>Algorithms</a:t>
            </a:r>
          </a:p>
          <a:p>
            <a:pPr lvl="1" algn="l">
              <a:buFont typeface="Arial" pitchFamily="34" charset="0"/>
              <a:buChar char="•"/>
            </a:pPr>
            <a:r>
              <a:rPr lang="en-US" dirty="0">
                <a:solidFill>
                  <a:srgbClr val="A70D23"/>
                </a:solidFill>
              </a:rPr>
              <a:t>Data Modeling Life Cycle</a:t>
            </a:r>
          </a:p>
          <a:p>
            <a:pPr lvl="1" algn="l">
              <a:buFont typeface="Arial" pitchFamily="34" charset="0"/>
              <a:buChar char="•"/>
            </a:pPr>
            <a:r>
              <a:rPr lang="en-US" dirty="0">
                <a:solidFill>
                  <a:srgbClr val="A70D23"/>
                </a:solidFill>
              </a:rPr>
              <a:t>Tools</a:t>
            </a:r>
          </a:p>
          <a:p>
            <a:pPr lvl="1" algn="l">
              <a:buFont typeface="Arial" pitchFamily="34" charset="0"/>
              <a:buChar char="•"/>
            </a:pPr>
            <a:r>
              <a:rPr lang="en-US" dirty="0">
                <a:solidFill>
                  <a:srgbClr val="A70D23"/>
                </a:solidFill>
              </a:rPr>
              <a:t>Technology</a:t>
            </a:r>
          </a:p>
          <a:p>
            <a:pPr lvl="1" algn="l">
              <a:buFont typeface="Arial" pitchFamily="34" charset="0"/>
              <a:buChar char="•"/>
            </a:pPr>
            <a:r>
              <a:rPr lang="en-US" dirty="0">
                <a:solidFill>
                  <a:srgbClr val="A70D23"/>
                </a:solidFill>
              </a:rPr>
              <a:t>Data, Data, Data</a:t>
            </a:r>
          </a:p>
          <a:p>
            <a:pPr lvl="1" algn="l">
              <a:buFont typeface="Arial" pitchFamily="34" charset="0"/>
              <a:buChar char="•"/>
            </a:pPr>
            <a:endParaRPr lang="en-US" dirty="0">
              <a:solidFill>
                <a:srgbClr val="A70D2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457200" y="914400"/>
            <a:ext cx="8001000" cy="5562600"/>
          </a:xfrm>
        </p:spPr>
        <p:txBody>
          <a:bodyPr/>
          <a:lstStyle/>
          <a:p>
            <a:pPr algn="l"/>
            <a:r>
              <a:rPr lang="en-US" dirty="0">
                <a:solidFill>
                  <a:srgbClr val="A70D23"/>
                </a:solidFill>
              </a:rPr>
              <a:t>Progress Path</a:t>
            </a:r>
          </a:p>
          <a:p>
            <a:pPr lvl="1" algn="l">
              <a:buFont typeface="Arial" pitchFamily="34" charset="0"/>
              <a:buChar char="•"/>
            </a:pPr>
            <a:r>
              <a:rPr lang="en-US" dirty="0">
                <a:solidFill>
                  <a:srgbClr val="A70D23"/>
                </a:solidFill>
              </a:rPr>
              <a:t>Algorithms</a:t>
            </a:r>
          </a:p>
          <a:p>
            <a:pPr lvl="2" algn="l">
              <a:buFont typeface="Arial" pitchFamily="34" charset="0"/>
              <a:buChar char="•"/>
            </a:pPr>
            <a:r>
              <a:rPr lang="en-US" dirty="0">
                <a:solidFill>
                  <a:srgbClr val="A70D23"/>
                </a:solidFill>
              </a:rPr>
              <a:t>Types of tasks</a:t>
            </a:r>
          </a:p>
          <a:p>
            <a:pPr lvl="2" algn="l">
              <a:buFont typeface="Arial" pitchFamily="34" charset="0"/>
              <a:buChar char="•"/>
            </a:pPr>
            <a:r>
              <a:rPr lang="en-US" dirty="0">
                <a:solidFill>
                  <a:srgbClr val="A70D23"/>
                </a:solidFill>
              </a:rPr>
              <a:t>List of popular Algorithms</a:t>
            </a:r>
          </a:p>
          <a:p>
            <a:pPr lvl="2" algn="l">
              <a:buFont typeface="Arial" pitchFamily="34" charset="0"/>
              <a:buChar char="•"/>
            </a:pPr>
            <a:r>
              <a:rPr lang="en-US" dirty="0">
                <a:solidFill>
                  <a:srgbClr val="A70D23"/>
                </a:solidFill>
              </a:rPr>
              <a:t>Regression models- linear/ polynomial</a:t>
            </a:r>
          </a:p>
          <a:p>
            <a:pPr lvl="2" algn="l">
              <a:buFont typeface="Arial" pitchFamily="34" charset="0"/>
              <a:buChar char="•"/>
            </a:pPr>
            <a:r>
              <a:rPr lang="en-US" dirty="0">
                <a:solidFill>
                  <a:srgbClr val="A70D23"/>
                </a:solidFill>
              </a:rPr>
              <a:t>Logistic Regression</a:t>
            </a:r>
          </a:p>
          <a:p>
            <a:pPr lvl="2" algn="l">
              <a:buFont typeface="Arial" pitchFamily="34" charset="0"/>
              <a:buChar char="•"/>
            </a:pPr>
            <a:r>
              <a:rPr lang="en-US" dirty="0">
                <a:solidFill>
                  <a:srgbClr val="A70D23"/>
                </a:solidFill>
              </a:rPr>
              <a:t>Artificial Neural Networks</a:t>
            </a:r>
          </a:p>
          <a:p>
            <a:pPr lvl="2" algn="l">
              <a:buFont typeface="Arial" pitchFamily="34" charset="0"/>
              <a:buChar char="•"/>
            </a:pPr>
            <a:r>
              <a:rPr lang="en-US" dirty="0">
                <a:solidFill>
                  <a:srgbClr val="A70D23"/>
                </a:solidFill>
              </a:rPr>
              <a:t>Parametric vs. nonparametric</a:t>
            </a:r>
          </a:p>
          <a:p>
            <a:pPr lvl="2" algn="l">
              <a:buFont typeface="Arial" pitchFamily="34" charset="0"/>
              <a:buChar char="•"/>
            </a:pPr>
            <a:r>
              <a:rPr lang="en-US" dirty="0">
                <a:solidFill>
                  <a:srgbClr val="A70D23"/>
                </a:solidFill>
              </a:rPr>
              <a:t>Common considerations</a:t>
            </a:r>
          </a:p>
          <a:p>
            <a:pPr lvl="3" algn="l">
              <a:buFont typeface="Arial" pitchFamily="34" charset="0"/>
              <a:buChar char="•"/>
            </a:pPr>
            <a:r>
              <a:rPr lang="en-US" dirty="0">
                <a:solidFill>
                  <a:srgbClr val="A70D23"/>
                </a:solidFill>
              </a:rPr>
              <a:t> Data Preparation</a:t>
            </a:r>
          </a:p>
          <a:p>
            <a:pPr lvl="3" algn="l">
              <a:buFont typeface="Arial" pitchFamily="34" charset="0"/>
              <a:buChar char="•"/>
            </a:pPr>
            <a:r>
              <a:rPr lang="en-US" dirty="0">
                <a:solidFill>
                  <a:srgbClr val="A70D23"/>
                </a:solidFill>
              </a:rPr>
              <a:t>Evaluation of performance</a:t>
            </a:r>
          </a:p>
          <a:p>
            <a:pPr lvl="3" algn="l">
              <a:buFont typeface="Arial" pitchFamily="34" charset="0"/>
              <a:buChar char="•"/>
            </a:pPr>
            <a:r>
              <a:rPr lang="en-US" dirty="0">
                <a:solidFill>
                  <a:srgbClr val="A70D23"/>
                </a:solidFill>
              </a:rPr>
              <a:t>Debugging</a:t>
            </a:r>
          </a:p>
          <a:p>
            <a:pPr lvl="3" algn="l">
              <a:buFont typeface="Arial" pitchFamily="34" charset="0"/>
              <a:buChar char="•"/>
            </a:pPr>
            <a:endParaRPr lang="en-US" dirty="0">
              <a:solidFill>
                <a:srgbClr val="A70D23"/>
              </a:solidFill>
            </a:endParaRPr>
          </a:p>
          <a:p>
            <a:pPr lvl="2" algn="l">
              <a:buFont typeface="Arial" pitchFamily="34" charset="0"/>
              <a:buChar char="•"/>
            </a:pPr>
            <a:endParaRPr lang="en-US" dirty="0">
              <a:solidFill>
                <a:srgbClr val="A70D23"/>
              </a:solidFill>
            </a:endParaRPr>
          </a:p>
          <a:p>
            <a:pPr lvl="2" algn="l">
              <a:buFont typeface="Arial" pitchFamily="34" charset="0"/>
              <a:buChar char="•"/>
            </a:pPr>
            <a:endParaRPr lang="en-US" dirty="0">
              <a:solidFill>
                <a:srgbClr val="A70D23"/>
              </a:solidFill>
            </a:endParaRPr>
          </a:p>
          <a:p>
            <a:pPr lvl="2" algn="l">
              <a:buFont typeface="Arial" pitchFamily="34" charset="0"/>
              <a:buChar char="•"/>
            </a:pPr>
            <a:endParaRPr lang="en-US" dirty="0">
              <a:solidFill>
                <a:srgbClr val="A70D2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609599"/>
          </a:xfrm>
        </p:spPr>
        <p:txBody>
          <a:bodyPr>
            <a:noAutofit/>
          </a:bodyPr>
          <a:lstStyle/>
          <a:p>
            <a:r>
              <a:rPr lang="en-US" sz="4000" dirty="0">
                <a:solidFill>
                  <a:srgbClr val="008000"/>
                </a:solidFill>
              </a:rPr>
              <a:t>Predictive Analytics 360</a:t>
            </a:r>
            <a:r>
              <a:rPr lang="en-US" sz="4000" baseline="36000" dirty="0">
                <a:solidFill>
                  <a:srgbClr val="008000"/>
                </a:solidFill>
              </a:rPr>
              <a:t>0</a:t>
            </a:r>
            <a:endParaRPr lang="en-US" sz="4000" dirty="0">
              <a:solidFill>
                <a:srgbClr val="008000"/>
              </a:solidFill>
            </a:endParaRPr>
          </a:p>
        </p:txBody>
      </p:sp>
      <p:sp>
        <p:nvSpPr>
          <p:cNvPr id="3" name="Subtitle 2"/>
          <p:cNvSpPr>
            <a:spLocks noGrp="1"/>
          </p:cNvSpPr>
          <p:nvPr>
            <p:ph type="subTitle" idx="1"/>
          </p:nvPr>
        </p:nvSpPr>
        <p:spPr>
          <a:xfrm>
            <a:off x="762000" y="609600"/>
            <a:ext cx="7391400" cy="5867400"/>
          </a:xfrm>
        </p:spPr>
        <p:txBody>
          <a:bodyPr>
            <a:normAutofit/>
          </a:bodyPr>
          <a:lstStyle/>
          <a:p>
            <a:pPr algn="l">
              <a:buFont typeface="Arial" pitchFamily="34" charset="0"/>
              <a:buChar char="•"/>
            </a:pPr>
            <a:r>
              <a:rPr lang="en-US" sz="2400" dirty="0">
                <a:solidFill>
                  <a:srgbClr val="A70D23"/>
                </a:solidFill>
              </a:rPr>
              <a:t>Algorithms</a:t>
            </a:r>
          </a:p>
          <a:p>
            <a:pPr algn="l">
              <a:spcBef>
                <a:spcPts val="1200"/>
              </a:spcBef>
              <a:buFont typeface="Arial" pitchFamily="34" charset="0"/>
              <a:buChar char="•"/>
            </a:pPr>
            <a:r>
              <a:rPr lang="en-US" sz="2200" dirty="0">
                <a:solidFill>
                  <a:srgbClr val="A70D23"/>
                </a:solidFill>
              </a:rPr>
              <a:t>A set of independent variables are used to predict a value of a dependent variable (which is either category labels or a continuous variable)</a:t>
            </a:r>
          </a:p>
          <a:p>
            <a:pPr algn="l">
              <a:spcBef>
                <a:spcPts val="1200"/>
              </a:spcBef>
              <a:buFont typeface="Arial" pitchFamily="34" charset="0"/>
              <a:buChar char="•"/>
            </a:pPr>
            <a:r>
              <a:rPr lang="en-US" sz="2200" dirty="0">
                <a:solidFill>
                  <a:srgbClr val="A70D23"/>
                </a:solidFill>
              </a:rPr>
              <a:t>To predict the behavior of concepts, persons, entities such as profit, turnover, customer, supplier, employee, lonee etc. with the help of features which are fields of the same record ranging from a few to millions and a number of examples again ranging form 20 to millions</a:t>
            </a:r>
          </a:p>
          <a:p>
            <a:pPr algn="l">
              <a:spcBef>
                <a:spcPts val="1200"/>
              </a:spcBef>
              <a:buFont typeface="Arial" pitchFamily="34" charset="0"/>
              <a:buChar char="•"/>
            </a:pPr>
            <a:r>
              <a:rPr lang="en-US" sz="2200" dirty="0">
                <a:solidFill>
                  <a:srgbClr val="A70D23"/>
                </a:solidFill>
              </a:rPr>
              <a:t>If we consider a table in RDBMS, each record is an example of the concept described in the table and the fields are either dependent or independent variables which may be called as features.</a:t>
            </a:r>
          </a:p>
          <a:p>
            <a:pPr algn="l">
              <a:spcBef>
                <a:spcPts val="1200"/>
              </a:spcBef>
              <a:buFont typeface="Arial" pitchFamily="34" charset="0"/>
              <a:buChar char="•"/>
            </a:pPr>
            <a:r>
              <a:rPr lang="en-US" sz="2200" dirty="0">
                <a:solidFill>
                  <a:srgbClr val="A70D23"/>
                </a:solidFill>
              </a:rPr>
              <a:t>These tasks are carried out with a set of processes called Algorithms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609599"/>
          </a:xfrm>
        </p:spPr>
        <p:txBody>
          <a:bodyPr>
            <a:normAutofit fontScale="90000"/>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609600"/>
            <a:ext cx="8382000" cy="5867400"/>
          </a:xfrm>
        </p:spPr>
        <p:txBody>
          <a:bodyPr>
            <a:normAutofit/>
          </a:bodyPr>
          <a:lstStyle/>
          <a:p>
            <a:pPr algn="l">
              <a:buFont typeface="Arial" pitchFamily="34" charset="0"/>
              <a:buChar char="•"/>
            </a:pPr>
            <a:r>
              <a:rPr lang="en-US" sz="2400" dirty="0">
                <a:solidFill>
                  <a:srgbClr val="A70D23"/>
                </a:solidFill>
              </a:rPr>
              <a:t>Algorithms</a:t>
            </a:r>
          </a:p>
          <a:p>
            <a:pPr algn="l">
              <a:buFont typeface="Arial" pitchFamily="34" charset="0"/>
              <a:buChar char="•"/>
            </a:pPr>
            <a:r>
              <a:rPr lang="en-US" sz="2000" b="1" dirty="0">
                <a:solidFill>
                  <a:srgbClr val="A70D23"/>
                </a:solidFill>
              </a:rPr>
              <a:t>Types of tasks</a:t>
            </a:r>
            <a:r>
              <a:rPr lang="en-US" sz="2000" dirty="0">
                <a:solidFill>
                  <a:srgbClr val="A70D23"/>
                </a:solidFill>
              </a:rPr>
              <a:t>:  classification, prediction, association, and clustering</a:t>
            </a:r>
          </a:p>
          <a:p>
            <a:pPr algn="l">
              <a:buFont typeface="Arial" pitchFamily="34" charset="0"/>
              <a:buChar char="•"/>
            </a:pPr>
            <a:r>
              <a:rPr lang="en-US" sz="2000" b="1" dirty="0">
                <a:solidFill>
                  <a:srgbClr val="A70D23"/>
                </a:solidFill>
              </a:rPr>
              <a:t>Classification</a:t>
            </a:r>
            <a:r>
              <a:rPr lang="en-US" sz="2000" dirty="0">
                <a:solidFill>
                  <a:srgbClr val="A70D23"/>
                </a:solidFill>
              </a:rPr>
              <a:t> is the process of finding a model (or function) that describes and distinguishes data classes or concepts, for the purpose of being able to use the model to predict the class of objects whose class label is unknown.</a:t>
            </a:r>
          </a:p>
          <a:p>
            <a:pPr algn="l"/>
            <a:r>
              <a:rPr lang="en-US" sz="2000" dirty="0">
                <a:solidFill>
                  <a:srgbClr val="A70D23"/>
                </a:solidFill>
              </a:rPr>
              <a:t>The derived model may be represented in various forms, such as classification (IF-THEN) rules, decision trees, mathematical formulae, or neural networks.</a:t>
            </a:r>
          </a:p>
          <a:p>
            <a:pPr algn="l"/>
            <a:r>
              <a:rPr lang="en-US" sz="2000" b="1" dirty="0">
                <a:solidFill>
                  <a:srgbClr val="A70D23"/>
                </a:solidFill>
              </a:rPr>
              <a:t>Prediction</a:t>
            </a:r>
            <a:r>
              <a:rPr lang="en-US" sz="2000" dirty="0">
                <a:solidFill>
                  <a:srgbClr val="A70D23"/>
                </a:solidFill>
              </a:rPr>
              <a:t> is the process of modeling continuous-valued functions. That is, it is used to predict missing or unavailable numerical data values rather than class labels.</a:t>
            </a:r>
          </a:p>
          <a:p>
            <a:pPr algn="l"/>
            <a:r>
              <a:rPr lang="en-US" sz="2000" dirty="0">
                <a:solidFill>
                  <a:srgbClr val="A70D23"/>
                </a:solidFill>
              </a:rPr>
              <a:t>The process of finding frequent patterns leads to the discovery of interesting </a:t>
            </a:r>
            <a:r>
              <a:rPr lang="en-US" sz="2000" b="1" dirty="0">
                <a:solidFill>
                  <a:srgbClr val="A70D23"/>
                </a:solidFill>
              </a:rPr>
              <a:t>association</a:t>
            </a:r>
            <a:r>
              <a:rPr lang="en-US" sz="2000" dirty="0">
                <a:solidFill>
                  <a:srgbClr val="A70D23"/>
                </a:solidFill>
              </a:rPr>
              <a:t>s and correlations within data e.g. A frequent item set, A frequent sequence or a frequent time series etc.</a:t>
            </a:r>
          </a:p>
          <a:p>
            <a:pPr algn="l"/>
            <a:r>
              <a:rPr lang="en-US" sz="2000" dirty="0">
                <a:solidFill>
                  <a:srgbClr val="A70D23"/>
                </a:solidFill>
              </a:rPr>
              <a:t>Unlike classification and prediction which analyze class-labeled data objects, </a:t>
            </a:r>
            <a:r>
              <a:rPr lang="en-US" sz="2000" b="1" dirty="0">
                <a:solidFill>
                  <a:srgbClr val="A70D23"/>
                </a:solidFill>
              </a:rPr>
              <a:t>clustering</a:t>
            </a:r>
            <a:r>
              <a:rPr lang="en-US" sz="2000" dirty="0">
                <a:solidFill>
                  <a:srgbClr val="A70D23"/>
                </a:solidFill>
              </a:rPr>
              <a:t>  process analyzes data objects without consulting a known class label.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609599"/>
          </a:xfrm>
        </p:spPr>
        <p:txBody>
          <a:bodyPr>
            <a:normAutofit fontScale="90000"/>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609600"/>
            <a:ext cx="8382000" cy="5867400"/>
          </a:xfrm>
        </p:spPr>
        <p:txBody>
          <a:bodyPr>
            <a:normAutofit lnSpcReduction="10000"/>
          </a:bodyPr>
          <a:lstStyle/>
          <a:p>
            <a:pPr algn="l">
              <a:buFont typeface="Arial" pitchFamily="34" charset="0"/>
              <a:buChar char="•"/>
            </a:pPr>
            <a:r>
              <a:rPr lang="en-US" sz="2400" dirty="0">
                <a:solidFill>
                  <a:srgbClr val="A70D23"/>
                </a:solidFill>
              </a:rPr>
              <a:t>Algorithms</a:t>
            </a:r>
          </a:p>
          <a:p>
            <a:pPr algn="l">
              <a:buFont typeface="Arial" pitchFamily="34" charset="0"/>
              <a:buChar char="•"/>
            </a:pPr>
            <a:r>
              <a:rPr lang="en-US" sz="2000" dirty="0">
                <a:solidFill>
                  <a:srgbClr val="A70D23"/>
                </a:solidFill>
              </a:rPr>
              <a:t>Two types: Supervised, Unsupervised.</a:t>
            </a:r>
          </a:p>
          <a:p>
            <a:pPr algn="l">
              <a:buFont typeface="Arial" pitchFamily="34" charset="0"/>
              <a:buChar char="•"/>
            </a:pPr>
            <a:r>
              <a:rPr lang="en-US" sz="2000" b="1" dirty="0">
                <a:solidFill>
                  <a:srgbClr val="A70D23"/>
                </a:solidFill>
              </a:rPr>
              <a:t>Supervised learning </a:t>
            </a:r>
            <a:r>
              <a:rPr lang="en-US" sz="2000" dirty="0">
                <a:solidFill>
                  <a:srgbClr val="A70D23"/>
                </a:solidFill>
              </a:rPr>
              <a:t>algorithm is inferring a function from labeled training data. The training data is divided into three sets- training, validating and testing. In supervised learning, each example is a pair consisting of an input feature/s (typically a vector) and a desired output value (also called the supervisory signal). A supervised learning algorithm analyzes the training data and produces an inferred function, which is tested and validated  before it is used for mapping new examples. An optimal scenario will allow for the algorithm to correctly determine the class labels for unseen instances. </a:t>
            </a:r>
          </a:p>
          <a:p>
            <a:pPr algn="l">
              <a:buFont typeface="Arial" pitchFamily="34" charset="0"/>
              <a:buChar char="•"/>
            </a:pPr>
            <a:r>
              <a:rPr lang="en-US" sz="2000" dirty="0">
                <a:solidFill>
                  <a:srgbClr val="A70D23"/>
                </a:solidFill>
              </a:rPr>
              <a:t>Problems with this algorithm are overfitting-the output function, i.e., fits the training data very well but can not predict the test data correctly-and under fitting where the function does neither fit the training data nor the test  data. Various methods are available to combat these issues.</a:t>
            </a:r>
          </a:p>
          <a:p>
            <a:pPr algn="l">
              <a:buFont typeface="Arial" pitchFamily="34" charset="0"/>
              <a:buChar char="•"/>
            </a:pPr>
            <a:r>
              <a:rPr lang="en-US" sz="2000" b="1" dirty="0">
                <a:solidFill>
                  <a:srgbClr val="A70D23"/>
                </a:solidFill>
              </a:rPr>
              <a:t>Unsupervised learning </a:t>
            </a:r>
            <a:r>
              <a:rPr lang="en-US" sz="2000" dirty="0">
                <a:solidFill>
                  <a:srgbClr val="A70D23"/>
                </a:solidFill>
              </a:rPr>
              <a:t>algorithms try to find hidden structure in unlabeled data. Clustering is the task of grouping a set of objects in such a way that objects in the same group (called a cluster) are more similar (in some sense or another) to each other than to those in other groups (clusters).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609599"/>
          </a:xfrm>
        </p:spPr>
        <p:txBody>
          <a:bodyPr>
            <a:normAutofit fontScale="90000"/>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609600"/>
            <a:ext cx="8382000" cy="5867400"/>
          </a:xfrm>
        </p:spPr>
        <p:txBody>
          <a:bodyPr>
            <a:normAutofit/>
          </a:bodyPr>
          <a:lstStyle/>
          <a:p>
            <a:pPr algn="l">
              <a:buFont typeface="Arial" pitchFamily="34" charset="0"/>
              <a:buChar char="•"/>
            </a:pPr>
            <a:r>
              <a:rPr lang="en-US" sz="2400" dirty="0">
                <a:solidFill>
                  <a:srgbClr val="A70D23"/>
                </a:solidFill>
              </a:rPr>
              <a:t>Algorithms</a:t>
            </a:r>
          </a:p>
          <a:p>
            <a:pPr algn="l">
              <a:buFont typeface="Arial" pitchFamily="34" charset="0"/>
              <a:buChar char="•"/>
            </a:pPr>
            <a:r>
              <a:rPr lang="en-US" sz="2000" dirty="0">
                <a:solidFill>
                  <a:srgbClr val="A70D23"/>
                </a:solidFill>
              </a:rPr>
              <a:t>Some popular supervised algorithms:</a:t>
            </a:r>
          </a:p>
          <a:p>
            <a:pPr lvl="1" algn="l">
              <a:buFont typeface="Arial" pitchFamily="34" charset="0"/>
              <a:buChar char="•"/>
            </a:pPr>
            <a:r>
              <a:rPr lang="en-US" sz="2000" dirty="0">
                <a:solidFill>
                  <a:srgbClr val="A70D23"/>
                </a:solidFill>
              </a:rPr>
              <a:t>Neural Networks</a:t>
            </a:r>
          </a:p>
          <a:p>
            <a:pPr lvl="1" algn="l">
              <a:buFont typeface="Arial" pitchFamily="34" charset="0"/>
              <a:buChar char="•"/>
            </a:pPr>
            <a:r>
              <a:rPr lang="en-US" sz="2000" dirty="0">
                <a:solidFill>
                  <a:srgbClr val="A70D23"/>
                </a:solidFill>
              </a:rPr>
              <a:t>Naive Bayes</a:t>
            </a:r>
          </a:p>
          <a:p>
            <a:pPr lvl="1" algn="l">
              <a:buFont typeface="Arial" pitchFamily="34" charset="0"/>
              <a:buChar char="•"/>
            </a:pPr>
            <a:r>
              <a:rPr lang="en-US" sz="2000" dirty="0">
                <a:solidFill>
                  <a:srgbClr val="A70D23"/>
                </a:solidFill>
              </a:rPr>
              <a:t>Nearest Neighbor</a:t>
            </a:r>
          </a:p>
          <a:p>
            <a:pPr lvl="1" algn="l">
              <a:buFont typeface="Arial" pitchFamily="34" charset="0"/>
              <a:buChar char="•"/>
            </a:pPr>
            <a:r>
              <a:rPr lang="en-US" sz="2000" dirty="0">
                <a:solidFill>
                  <a:srgbClr val="A70D23"/>
                </a:solidFill>
              </a:rPr>
              <a:t>Regression models</a:t>
            </a:r>
          </a:p>
          <a:p>
            <a:pPr lvl="1" algn="l">
              <a:buFont typeface="Arial" pitchFamily="34" charset="0"/>
              <a:buChar char="•"/>
            </a:pPr>
            <a:r>
              <a:rPr lang="en-US" sz="2000" dirty="0">
                <a:solidFill>
                  <a:srgbClr val="A70D23"/>
                </a:solidFill>
              </a:rPr>
              <a:t>Support Vector Machines (SVMs)</a:t>
            </a:r>
          </a:p>
          <a:p>
            <a:pPr lvl="1" algn="l">
              <a:buFont typeface="Arial" pitchFamily="34" charset="0"/>
              <a:buChar char="•"/>
            </a:pPr>
            <a:r>
              <a:rPr lang="en-US" sz="2000" dirty="0">
                <a:solidFill>
                  <a:srgbClr val="A70D23"/>
                </a:solidFill>
              </a:rPr>
              <a:t>Decision Trees</a:t>
            </a:r>
          </a:p>
          <a:p>
            <a:pPr lvl="1" algn="l">
              <a:buFont typeface="Arial" pitchFamily="34" charset="0"/>
              <a:buChar char="•"/>
            </a:pPr>
            <a:endParaRPr lang="en-US" sz="2000" dirty="0">
              <a:solidFill>
                <a:srgbClr val="A70D23"/>
              </a:solidFill>
            </a:endParaRPr>
          </a:p>
          <a:p>
            <a:pPr algn="l">
              <a:buFont typeface="Arial" pitchFamily="34" charset="0"/>
              <a:buChar char="•"/>
            </a:pPr>
            <a:r>
              <a:rPr lang="en-US" sz="2000" dirty="0">
                <a:solidFill>
                  <a:srgbClr val="A70D23"/>
                </a:solidFill>
              </a:rPr>
              <a:t>Some popular unsupervised algorithms:</a:t>
            </a:r>
          </a:p>
          <a:p>
            <a:pPr lvl="1" algn="l">
              <a:buFont typeface="Arial" pitchFamily="34" charset="0"/>
              <a:buChar char="•"/>
            </a:pPr>
            <a:r>
              <a:rPr lang="en-US" sz="2000" dirty="0">
                <a:solidFill>
                  <a:srgbClr val="A70D23"/>
                </a:solidFill>
              </a:rPr>
              <a:t>K-nearest neighbor</a:t>
            </a:r>
          </a:p>
          <a:p>
            <a:pPr lvl="1" algn="l">
              <a:buFont typeface="Arial" pitchFamily="34" charset="0"/>
              <a:buChar char="•"/>
            </a:pPr>
            <a:r>
              <a:rPr lang="en-US" sz="2000" dirty="0">
                <a:solidFill>
                  <a:srgbClr val="A70D23"/>
                </a:solidFill>
              </a:rPr>
              <a:t>Neural network based approaches for meeting a threshold</a:t>
            </a:r>
          </a:p>
          <a:p>
            <a:pPr lvl="1" algn="l"/>
            <a:endParaRPr lang="en-US" sz="1600" dirty="0">
              <a:solidFill>
                <a:srgbClr val="A70D2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524000"/>
            <a:ext cx="3962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04800" y="914400"/>
            <a:ext cx="8001000" cy="5562600"/>
          </a:xfrm>
          <a:ln>
            <a:noFill/>
          </a:ln>
        </p:spPr>
        <p:txBody>
          <a:bodyPr/>
          <a:lstStyle/>
          <a:p>
            <a:pPr algn="l"/>
            <a:r>
              <a:rPr lang="en-US" dirty="0">
                <a:solidFill>
                  <a:srgbClr val="A70D23"/>
                </a:solidFill>
              </a:rPr>
              <a:t>Progress Path</a:t>
            </a:r>
          </a:p>
          <a:p>
            <a:pPr lvl="1" algn="l">
              <a:buFont typeface="Arial" pitchFamily="34" charset="0"/>
              <a:buChar char="•"/>
            </a:pPr>
            <a:r>
              <a:rPr lang="en-US" dirty="0">
                <a:solidFill>
                  <a:srgbClr val="A70D23"/>
                </a:solidFill>
              </a:rPr>
              <a:t>Typical Application Areas</a:t>
            </a:r>
          </a:p>
          <a:p>
            <a:pPr lvl="1" algn="l">
              <a:buFont typeface="Arial" pitchFamily="34" charset="0"/>
              <a:buChar char="•"/>
            </a:pPr>
            <a:r>
              <a:rPr lang="en-US" dirty="0">
                <a:solidFill>
                  <a:srgbClr val="A70D23"/>
                </a:solidFill>
              </a:rPr>
              <a:t>Definitions</a:t>
            </a:r>
          </a:p>
          <a:p>
            <a:pPr lvl="1" algn="l">
              <a:buFont typeface="Arial" pitchFamily="34" charset="0"/>
              <a:buChar char="•"/>
            </a:pPr>
            <a:r>
              <a:rPr lang="en-US" dirty="0">
                <a:solidFill>
                  <a:srgbClr val="A70D23"/>
                </a:solidFill>
              </a:rPr>
              <a:t>Data Modeling Life Cycle</a:t>
            </a:r>
          </a:p>
          <a:p>
            <a:pPr lvl="1" algn="l">
              <a:buFont typeface="Arial" pitchFamily="34" charset="0"/>
              <a:buChar char="•"/>
            </a:pPr>
            <a:r>
              <a:rPr lang="en-US" dirty="0">
                <a:solidFill>
                  <a:srgbClr val="A70D23"/>
                </a:solidFill>
              </a:rPr>
              <a:t>Tools</a:t>
            </a:r>
          </a:p>
          <a:p>
            <a:pPr lvl="1" algn="l">
              <a:buFont typeface="Arial" pitchFamily="34" charset="0"/>
              <a:buChar char="•"/>
            </a:pPr>
            <a:r>
              <a:rPr lang="en-US" dirty="0">
                <a:solidFill>
                  <a:srgbClr val="A70D23"/>
                </a:solidFill>
              </a:rPr>
              <a:t>Algorithms</a:t>
            </a:r>
          </a:p>
          <a:p>
            <a:pPr lvl="1" algn="l">
              <a:buFont typeface="Arial" pitchFamily="34" charset="0"/>
              <a:buChar char="•"/>
            </a:pPr>
            <a:r>
              <a:rPr lang="en-US" dirty="0">
                <a:solidFill>
                  <a:srgbClr val="A70D23"/>
                </a:solidFill>
              </a:rPr>
              <a:t>Technology</a:t>
            </a:r>
          </a:p>
          <a:p>
            <a:pPr lvl="1" algn="l">
              <a:buFont typeface="Arial" pitchFamily="34" charset="0"/>
              <a:buChar char="•"/>
            </a:pPr>
            <a:r>
              <a:rPr lang="en-US" dirty="0">
                <a:solidFill>
                  <a:srgbClr val="A70D23"/>
                </a:solidFill>
              </a:rPr>
              <a:t>Data, Data, Data</a:t>
            </a:r>
          </a:p>
          <a:p>
            <a:pPr lvl="1" algn="l">
              <a:buFont typeface="Arial" pitchFamily="34" charset="0"/>
              <a:buChar char="•"/>
            </a:pPr>
            <a:endParaRPr lang="en-US" dirty="0">
              <a:solidFill>
                <a:srgbClr val="A70D2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609599"/>
          </a:xfrm>
        </p:spPr>
        <p:txBody>
          <a:bodyPr>
            <a:normAutofit fontScale="90000"/>
          </a:bodyPr>
          <a:lstStyle/>
          <a:p>
            <a:r>
              <a:rPr lang="en-US" dirty="0">
                <a:solidFill>
                  <a:srgbClr val="008000"/>
                </a:solidFill>
              </a:rPr>
              <a:t>Predictive Analytics 360</a:t>
            </a:r>
            <a:r>
              <a:rPr lang="en-US" baseline="36000" dirty="0">
                <a:solidFill>
                  <a:srgbClr val="008000"/>
                </a:solidFill>
              </a:rPr>
              <a:t>0</a:t>
            </a:r>
            <a:r>
              <a:rPr lang="en-US" dirty="0">
                <a:solidFill>
                  <a:srgbClr val="008000"/>
                </a:solidFill>
              </a:rPr>
              <a:t> </a:t>
            </a:r>
          </a:p>
        </p:txBody>
      </p:sp>
      <p:sp>
        <p:nvSpPr>
          <p:cNvPr id="3" name="Subtitle 2"/>
          <p:cNvSpPr>
            <a:spLocks noGrp="1"/>
          </p:cNvSpPr>
          <p:nvPr>
            <p:ph type="subTitle" idx="1"/>
          </p:nvPr>
        </p:nvSpPr>
        <p:spPr>
          <a:xfrm>
            <a:off x="304800" y="609600"/>
            <a:ext cx="8610600" cy="6019800"/>
          </a:xfrm>
        </p:spPr>
        <p:txBody>
          <a:bodyPr>
            <a:normAutofit lnSpcReduction="10000"/>
          </a:bodyPr>
          <a:lstStyle/>
          <a:p>
            <a:pPr marL="0" lvl="1" algn="l">
              <a:buFont typeface="Arial" pitchFamily="34" charset="0"/>
              <a:buChar char="•"/>
            </a:pPr>
            <a:r>
              <a:rPr lang="en-US" sz="2400" dirty="0">
                <a:solidFill>
                  <a:srgbClr val="A70D23"/>
                </a:solidFill>
              </a:rPr>
              <a:t>Algorithms – Regression models</a:t>
            </a:r>
          </a:p>
          <a:p>
            <a:pPr algn="l">
              <a:spcBef>
                <a:spcPts val="250"/>
              </a:spcBef>
            </a:pPr>
            <a:r>
              <a:rPr lang="en-US" sz="2000" dirty="0">
                <a:solidFill>
                  <a:srgbClr val="A70D23"/>
                </a:solidFill>
              </a:rPr>
              <a:t>Supervised Learning “right answers” given. The red crosses are the given answers</a:t>
            </a:r>
          </a:p>
          <a:p>
            <a:pPr algn="l">
              <a:spcBef>
                <a:spcPts val="250"/>
              </a:spcBef>
            </a:pPr>
            <a:r>
              <a:rPr lang="en-US" sz="2000" dirty="0">
                <a:solidFill>
                  <a:srgbClr val="A70D23"/>
                </a:solidFill>
              </a:rPr>
              <a:t>Regression: Predict continuous valued output=price, one feature = size</a:t>
            </a:r>
          </a:p>
          <a:p>
            <a:pPr algn="l">
              <a:spcBef>
                <a:spcPts val="250"/>
              </a:spcBef>
            </a:pPr>
            <a:r>
              <a:rPr lang="en-US" sz="2000" dirty="0">
                <a:solidFill>
                  <a:srgbClr val="A70D23"/>
                </a:solidFill>
              </a:rPr>
              <a:t>Function: price = a + b*size --- Linear  </a:t>
            </a:r>
            <a:r>
              <a:rPr lang="en-US" sz="2000" dirty="0" err="1">
                <a:solidFill>
                  <a:srgbClr val="A70D23"/>
                </a:solidFill>
              </a:rPr>
              <a:t>Generalised</a:t>
            </a:r>
            <a:r>
              <a:rPr lang="en-US" sz="2000" dirty="0">
                <a:solidFill>
                  <a:srgbClr val="A70D23"/>
                </a:solidFill>
              </a:rPr>
              <a:t>: a + b</a:t>
            </a:r>
            <a:r>
              <a:rPr lang="en-US" sz="2000" baseline="-25000" dirty="0">
                <a:solidFill>
                  <a:srgbClr val="A70D23"/>
                </a:solidFill>
              </a:rPr>
              <a:t>1</a:t>
            </a:r>
            <a:r>
              <a:rPr lang="en-US" sz="2000" dirty="0">
                <a:solidFill>
                  <a:srgbClr val="A70D23"/>
                </a:solidFill>
              </a:rPr>
              <a:t>*x</a:t>
            </a:r>
            <a:r>
              <a:rPr lang="en-US" sz="2000" baseline="-25000" dirty="0">
                <a:solidFill>
                  <a:srgbClr val="A70D23"/>
                </a:solidFill>
              </a:rPr>
              <a:t>1 </a:t>
            </a:r>
            <a:r>
              <a:rPr lang="en-US" sz="2000" dirty="0">
                <a:solidFill>
                  <a:srgbClr val="A70D23"/>
                </a:solidFill>
              </a:rPr>
              <a:t> + b</a:t>
            </a:r>
            <a:r>
              <a:rPr lang="en-US" sz="2000" baseline="-25000" dirty="0">
                <a:solidFill>
                  <a:srgbClr val="A70D23"/>
                </a:solidFill>
              </a:rPr>
              <a:t>2</a:t>
            </a:r>
            <a:r>
              <a:rPr lang="en-US" sz="2000" dirty="0">
                <a:solidFill>
                  <a:srgbClr val="A70D23"/>
                </a:solidFill>
              </a:rPr>
              <a:t>*x</a:t>
            </a:r>
            <a:r>
              <a:rPr lang="en-US" sz="2000" baseline="-25000" dirty="0">
                <a:solidFill>
                  <a:srgbClr val="A70D23"/>
                </a:solidFill>
              </a:rPr>
              <a:t>2 </a:t>
            </a:r>
            <a:r>
              <a:rPr lang="en-US" sz="2000" dirty="0">
                <a:solidFill>
                  <a:srgbClr val="A70D23"/>
                </a:solidFill>
              </a:rPr>
              <a:t>… b</a:t>
            </a:r>
            <a:r>
              <a:rPr lang="en-US" sz="2400" baseline="-26000" dirty="0">
                <a:solidFill>
                  <a:srgbClr val="A70D23"/>
                </a:solidFill>
              </a:rPr>
              <a:t> n </a:t>
            </a:r>
            <a:r>
              <a:rPr lang="en-US" sz="2400" dirty="0">
                <a:solidFill>
                  <a:srgbClr val="A70D23"/>
                </a:solidFill>
              </a:rPr>
              <a:t>*</a:t>
            </a:r>
            <a:r>
              <a:rPr lang="en-US" sz="2400" baseline="-26000" dirty="0">
                <a:solidFill>
                  <a:srgbClr val="A70D23"/>
                </a:solidFill>
              </a:rPr>
              <a:t> </a:t>
            </a:r>
            <a:r>
              <a:rPr lang="en-US" sz="2000" dirty="0" err="1">
                <a:solidFill>
                  <a:srgbClr val="A70D23"/>
                </a:solidFill>
              </a:rPr>
              <a:t>x</a:t>
            </a:r>
            <a:r>
              <a:rPr lang="en-US" sz="2400" baseline="-26000" dirty="0" err="1">
                <a:solidFill>
                  <a:srgbClr val="A70D23"/>
                </a:solidFill>
              </a:rPr>
              <a:t>n</a:t>
            </a:r>
            <a:endParaRPr lang="en-US" sz="2000" baseline="-50000" dirty="0">
              <a:solidFill>
                <a:srgbClr val="A70D23"/>
              </a:solidFill>
            </a:endParaRPr>
          </a:p>
          <a:p>
            <a:pPr algn="l">
              <a:spcBef>
                <a:spcPts val="250"/>
              </a:spcBef>
            </a:pPr>
            <a:r>
              <a:rPr lang="en-US" sz="2000" dirty="0">
                <a:solidFill>
                  <a:srgbClr val="A70D23"/>
                </a:solidFill>
              </a:rPr>
              <a:t>Multiple features are generally used. Can not be plotted</a:t>
            </a:r>
          </a:p>
          <a:p>
            <a:pPr algn="l">
              <a:spcBef>
                <a:spcPts val="250"/>
              </a:spcBef>
            </a:pPr>
            <a:r>
              <a:rPr lang="en-US" sz="2000" dirty="0">
                <a:solidFill>
                  <a:srgbClr val="A70D23"/>
                </a:solidFill>
              </a:rPr>
              <a:t>Function: price = a + b* price</a:t>
            </a:r>
            <a:r>
              <a:rPr lang="en-US" sz="2000" baseline="30000" dirty="0">
                <a:solidFill>
                  <a:srgbClr val="A70D23"/>
                </a:solidFill>
              </a:rPr>
              <a:t>2</a:t>
            </a:r>
          </a:p>
          <a:p>
            <a:pPr lvl="8" algn="l">
              <a:buFont typeface="Arial" pitchFamily="34" charset="0"/>
              <a:buChar char="•"/>
            </a:pPr>
            <a:endParaRPr lang="en-US" sz="1200" dirty="0">
              <a:solidFill>
                <a:srgbClr val="A70D23"/>
              </a:solidFill>
            </a:endParaRPr>
          </a:p>
          <a:p>
            <a:pPr lvl="8" algn="l">
              <a:buFont typeface="Arial" pitchFamily="34" charset="0"/>
              <a:buChar char="•"/>
            </a:pPr>
            <a:endParaRPr lang="en-US" sz="1200" dirty="0">
              <a:solidFill>
                <a:srgbClr val="A70D23"/>
              </a:solidFill>
            </a:endParaRPr>
          </a:p>
          <a:p>
            <a:pPr lvl="8" algn="l">
              <a:buFont typeface="Arial" pitchFamily="34" charset="0"/>
              <a:buChar char="•"/>
            </a:pPr>
            <a:endParaRPr lang="en-US" sz="1200" dirty="0">
              <a:solidFill>
                <a:srgbClr val="A70D23"/>
              </a:solidFill>
            </a:endParaRPr>
          </a:p>
          <a:p>
            <a:pPr lvl="8" algn="l">
              <a:buFont typeface="Arial" pitchFamily="34" charset="0"/>
              <a:buChar char="•"/>
            </a:pPr>
            <a:endParaRPr lang="en-US" sz="1200" dirty="0">
              <a:solidFill>
                <a:srgbClr val="A70D23"/>
              </a:solidFill>
            </a:endParaRPr>
          </a:p>
          <a:p>
            <a:pPr lvl="8" algn="l">
              <a:buFont typeface="Arial" pitchFamily="34" charset="0"/>
              <a:buChar char="•"/>
            </a:pPr>
            <a:endParaRPr lang="en-US" sz="1200" dirty="0">
              <a:solidFill>
                <a:srgbClr val="A70D23"/>
              </a:solidFill>
            </a:endParaRPr>
          </a:p>
          <a:p>
            <a:pPr lvl="8" algn="l">
              <a:buFont typeface="Arial" pitchFamily="34" charset="0"/>
              <a:buChar char="•"/>
            </a:pPr>
            <a:endParaRPr lang="en-US" sz="1200" dirty="0">
              <a:solidFill>
                <a:srgbClr val="A70D23"/>
              </a:solidFill>
            </a:endParaRPr>
          </a:p>
          <a:p>
            <a:pPr lvl="8" algn="l">
              <a:buFont typeface="Arial" pitchFamily="34" charset="0"/>
              <a:buChar char="•"/>
            </a:pPr>
            <a:endParaRPr lang="en-US" sz="1200" dirty="0">
              <a:solidFill>
                <a:srgbClr val="A70D23"/>
              </a:solidFill>
            </a:endParaRPr>
          </a:p>
          <a:p>
            <a:pPr lvl="8" algn="l">
              <a:buFont typeface="Arial" pitchFamily="34" charset="0"/>
              <a:buChar char="•"/>
            </a:pPr>
            <a:endParaRPr lang="en-US" sz="1200" dirty="0">
              <a:solidFill>
                <a:srgbClr val="A70D23"/>
              </a:solidFill>
            </a:endParaRPr>
          </a:p>
          <a:p>
            <a:pPr lvl="8" algn="l">
              <a:buFont typeface="Arial" pitchFamily="34" charset="0"/>
              <a:buChar char="•"/>
            </a:pPr>
            <a:endParaRPr lang="en-US" sz="1200" dirty="0">
              <a:solidFill>
                <a:srgbClr val="A70D23"/>
              </a:solidFill>
            </a:endParaRPr>
          </a:p>
          <a:p>
            <a:pPr lvl="8" algn="l">
              <a:buFont typeface="Arial" pitchFamily="34" charset="0"/>
              <a:buChar char="•"/>
            </a:pPr>
            <a:endParaRPr lang="en-US" sz="1200" dirty="0">
              <a:solidFill>
                <a:srgbClr val="A70D23"/>
              </a:solidFill>
            </a:endParaRPr>
          </a:p>
          <a:p>
            <a:pPr lvl="8" algn="l">
              <a:buFont typeface="Arial" pitchFamily="34" charset="0"/>
              <a:buChar char="•"/>
            </a:pPr>
            <a:endParaRPr lang="en-US" sz="1200" dirty="0">
              <a:solidFill>
                <a:srgbClr val="A70D23"/>
              </a:solidFill>
            </a:endParaRPr>
          </a:p>
          <a:p>
            <a:pPr lvl="8" algn="l">
              <a:buFont typeface="Arial" pitchFamily="34" charset="0"/>
              <a:buChar char="•"/>
            </a:pPr>
            <a:endParaRPr lang="en-US" sz="1200" dirty="0">
              <a:solidFill>
                <a:srgbClr val="A70D23"/>
              </a:solidFill>
            </a:endParaRPr>
          </a:p>
          <a:p>
            <a:pPr lvl="8" algn="l">
              <a:buFont typeface="Arial" pitchFamily="34" charset="0"/>
              <a:buChar char="•"/>
            </a:pPr>
            <a:endParaRPr lang="en-US" sz="1200" dirty="0">
              <a:solidFill>
                <a:srgbClr val="A70D23"/>
              </a:solidFill>
            </a:endParaRPr>
          </a:p>
          <a:p>
            <a:pPr lvl="8" algn="l">
              <a:buFont typeface="Arial" pitchFamily="34" charset="0"/>
              <a:buChar char="•"/>
            </a:pPr>
            <a:endParaRPr lang="en-US" b="1" dirty="0">
              <a:solidFill>
                <a:srgbClr val="FC72DE"/>
              </a:solidFill>
            </a:endParaRPr>
          </a:p>
          <a:p>
            <a:pPr lvl="8" algn="l">
              <a:buFont typeface="Arial" pitchFamily="34" charset="0"/>
              <a:buChar char="•"/>
            </a:pPr>
            <a:r>
              <a:rPr lang="en-US" b="1" dirty="0">
                <a:solidFill>
                  <a:srgbClr val="FC72DE"/>
                </a:solidFill>
              </a:rPr>
              <a:t>Magenta: Linear- under fitting</a:t>
            </a:r>
          </a:p>
          <a:p>
            <a:pPr lvl="8" algn="l">
              <a:buFont typeface="Arial" pitchFamily="34" charset="0"/>
              <a:buChar char="•"/>
            </a:pPr>
            <a:r>
              <a:rPr lang="en-US" b="1" dirty="0">
                <a:solidFill>
                  <a:srgbClr val="00B050"/>
                </a:solidFill>
              </a:rPr>
              <a:t>Green: binomial- over fit</a:t>
            </a:r>
          </a:p>
          <a:p>
            <a:pPr lvl="8" algn="l">
              <a:buFont typeface="Arial" pitchFamily="34" charset="0"/>
              <a:buChar char="•"/>
            </a:pPr>
            <a:r>
              <a:rPr lang="en-US" b="1" dirty="0">
                <a:solidFill>
                  <a:srgbClr val="0070C0"/>
                </a:solidFill>
              </a:rPr>
              <a:t>Blue: </a:t>
            </a:r>
            <a:r>
              <a:rPr lang="en-US" b="1" dirty="0" err="1">
                <a:solidFill>
                  <a:srgbClr val="0070C0"/>
                </a:solidFill>
              </a:rPr>
              <a:t>Polinimial</a:t>
            </a:r>
            <a:r>
              <a:rPr lang="en-US" b="1" dirty="0">
                <a:solidFill>
                  <a:srgbClr val="0070C0"/>
                </a:solidFill>
              </a:rPr>
              <a:t>- right fit</a:t>
            </a:r>
          </a:p>
          <a:p>
            <a:pPr lvl="8" algn="l">
              <a:buFont typeface="Arial" pitchFamily="34" charset="0"/>
              <a:buChar char="•"/>
            </a:pPr>
            <a:endParaRPr lang="en-US" b="1" dirty="0">
              <a:solidFill>
                <a:srgbClr val="FC72DE"/>
              </a:solidFill>
            </a:endParaRPr>
          </a:p>
        </p:txBody>
      </p:sp>
      <p:pic>
        <p:nvPicPr>
          <p:cNvPr id="1026" name="Picture 2"/>
          <p:cNvPicPr>
            <a:picLocks noChangeAspect="1" noChangeArrowheads="1"/>
          </p:cNvPicPr>
          <p:nvPr/>
        </p:nvPicPr>
        <p:blipFill>
          <a:blip r:embed="rId2" cstate="print"/>
          <a:srcRect/>
          <a:stretch>
            <a:fillRect/>
          </a:stretch>
        </p:blipFill>
        <p:spPr bwMode="auto">
          <a:xfrm>
            <a:off x="457200" y="2590800"/>
            <a:ext cx="6553200" cy="3038475"/>
          </a:xfrm>
          <a:prstGeom prst="rect">
            <a:avLst/>
          </a:prstGeom>
          <a:noFill/>
          <a:ln w="9525">
            <a:noFill/>
            <a:miter lim="800000"/>
            <a:headEnd/>
            <a:tailEnd/>
          </a:ln>
        </p:spPr>
      </p:pic>
      <p:sp>
        <p:nvSpPr>
          <p:cNvPr id="10" name="Freeform 9"/>
          <p:cNvSpPr/>
          <p:nvPr/>
        </p:nvSpPr>
        <p:spPr>
          <a:xfrm>
            <a:off x="2743200" y="3429000"/>
            <a:ext cx="3351629" cy="1168956"/>
          </a:xfrm>
          <a:custGeom>
            <a:avLst/>
            <a:gdLst>
              <a:gd name="connsiteX0" fmla="*/ 31653 w 3351629"/>
              <a:gd name="connsiteY0" fmla="*/ 1168956 h 1168956"/>
              <a:gd name="connsiteX1" fmla="*/ 31653 w 3351629"/>
              <a:gd name="connsiteY1" fmla="*/ 817264 h 1168956"/>
              <a:gd name="connsiteX2" fmla="*/ 101992 w 3351629"/>
              <a:gd name="connsiteY2" fmla="*/ 803196 h 1168956"/>
              <a:gd name="connsiteX3" fmla="*/ 228601 w 3351629"/>
              <a:gd name="connsiteY3" fmla="*/ 845399 h 1168956"/>
              <a:gd name="connsiteX4" fmla="*/ 284872 w 3351629"/>
              <a:gd name="connsiteY4" fmla="*/ 901670 h 1168956"/>
              <a:gd name="connsiteX5" fmla="*/ 313007 w 3351629"/>
              <a:gd name="connsiteY5" fmla="*/ 859467 h 1168956"/>
              <a:gd name="connsiteX6" fmla="*/ 341143 w 3351629"/>
              <a:gd name="connsiteY6" fmla="*/ 564045 h 1168956"/>
              <a:gd name="connsiteX7" fmla="*/ 355210 w 3351629"/>
              <a:gd name="connsiteY7" fmla="*/ 521842 h 1168956"/>
              <a:gd name="connsiteX8" fmla="*/ 369278 w 3351629"/>
              <a:gd name="connsiteY8" fmla="*/ 451504 h 1168956"/>
              <a:gd name="connsiteX9" fmla="*/ 397413 w 3351629"/>
              <a:gd name="connsiteY9" fmla="*/ 353030 h 1168956"/>
              <a:gd name="connsiteX10" fmla="*/ 425549 w 3351629"/>
              <a:gd name="connsiteY10" fmla="*/ 324894 h 1168956"/>
              <a:gd name="connsiteX11" fmla="*/ 509955 w 3351629"/>
              <a:gd name="connsiteY11" fmla="*/ 338962 h 1168956"/>
              <a:gd name="connsiteX12" fmla="*/ 524023 w 3351629"/>
              <a:gd name="connsiteY12" fmla="*/ 381165 h 1168956"/>
              <a:gd name="connsiteX13" fmla="*/ 594361 w 3351629"/>
              <a:gd name="connsiteY13" fmla="*/ 423368 h 1168956"/>
              <a:gd name="connsiteX14" fmla="*/ 720970 w 3351629"/>
              <a:gd name="connsiteY14" fmla="*/ 437436 h 1168956"/>
              <a:gd name="connsiteX15" fmla="*/ 735038 w 3351629"/>
              <a:gd name="connsiteY15" fmla="*/ 395233 h 1168956"/>
              <a:gd name="connsiteX16" fmla="*/ 749106 w 3351629"/>
              <a:gd name="connsiteY16" fmla="*/ 324894 h 1168956"/>
              <a:gd name="connsiteX17" fmla="*/ 763173 w 3351629"/>
              <a:gd name="connsiteY17" fmla="*/ 282691 h 1168956"/>
              <a:gd name="connsiteX18" fmla="*/ 777241 w 3351629"/>
              <a:gd name="connsiteY18" fmla="*/ 212353 h 1168956"/>
              <a:gd name="connsiteX19" fmla="*/ 805377 w 3351629"/>
              <a:gd name="connsiteY19" fmla="*/ 184218 h 1168956"/>
              <a:gd name="connsiteX20" fmla="*/ 819444 w 3351629"/>
              <a:gd name="connsiteY20" fmla="*/ 142014 h 1168956"/>
              <a:gd name="connsiteX21" fmla="*/ 931986 w 3351629"/>
              <a:gd name="connsiteY21" fmla="*/ 127947 h 1168956"/>
              <a:gd name="connsiteX22" fmla="*/ 1002324 w 3351629"/>
              <a:gd name="connsiteY22" fmla="*/ 184218 h 1168956"/>
              <a:gd name="connsiteX23" fmla="*/ 1072663 w 3351629"/>
              <a:gd name="connsiteY23" fmla="*/ 254556 h 1168956"/>
              <a:gd name="connsiteX24" fmla="*/ 1100798 w 3351629"/>
              <a:gd name="connsiteY24" fmla="*/ 296759 h 1168956"/>
              <a:gd name="connsiteX25" fmla="*/ 1157069 w 3351629"/>
              <a:gd name="connsiteY25" fmla="*/ 310827 h 1168956"/>
              <a:gd name="connsiteX26" fmla="*/ 1325881 w 3351629"/>
              <a:gd name="connsiteY26" fmla="*/ 296759 h 1168956"/>
              <a:gd name="connsiteX27" fmla="*/ 1368084 w 3351629"/>
              <a:gd name="connsiteY27" fmla="*/ 282691 h 1168956"/>
              <a:gd name="connsiteX28" fmla="*/ 1382152 w 3351629"/>
              <a:gd name="connsiteY28" fmla="*/ 240488 h 1168956"/>
              <a:gd name="connsiteX29" fmla="*/ 1410287 w 3351629"/>
              <a:gd name="connsiteY29" fmla="*/ 198285 h 1168956"/>
              <a:gd name="connsiteX30" fmla="*/ 1466558 w 3351629"/>
              <a:gd name="connsiteY30" fmla="*/ 71676 h 1168956"/>
              <a:gd name="connsiteX31" fmla="*/ 1508761 w 3351629"/>
              <a:gd name="connsiteY31" fmla="*/ 43541 h 1168956"/>
              <a:gd name="connsiteX32" fmla="*/ 1607235 w 3351629"/>
              <a:gd name="connsiteY32" fmla="*/ 85744 h 1168956"/>
              <a:gd name="connsiteX33" fmla="*/ 1677573 w 3351629"/>
              <a:gd name="connsiteY33" fmla="*/ 142014 h 1168956"/>
              <a:gd name="connsiteX34" fmla="*/ 1705709 w 3351629"/>
              <a:gd name="connsiteY34" fmla="*/ 170150 h 1168956"/>
              <a:gd name="connsiteX35" fmla="*/ 1747912 w 3351629"/>
              <a:gd name="connsiteY35" fmla="*/ 184218 h 1168956"/>
              <a:gd name="connsiteX36" fmla="*/ 1790115 w 3351629"/>
              <a:gd name="connsiteY36" fmla="*/ 212353 h 1168956"/>
              <a:gd name="connsiteX37" fmla="*/ 1818250 w 3351629"/>
              <a:gd name="connsiteY37" fmla="*/ 254556 h 1168956"/>
              <a:gd name="connsiteX38" fmla="*/ 1860453 w 3351629"/>
              <a:gd name="connsiteY38" fmla="*/ 240488 h 1168956"/>
              <a:gd name="connsiteX39" fmla="*/ 1888589 w 3351629"/>
              <a:gd name="connsiteY39" fmla="*/ 212353 h 1168956"/>
              <a:gd name="connsiteX40" fmla="*/ 1944860 w 3351629"/>
              <a:gd name="connsiteY40" fmla="*/ 85744 h 1168956"/>
              <a:gd name="connsiteX41" fmla="*/ 1958927 w 3351629"/>
              <a:gd name="connsiteY41" fmla="*/ 43541 h 1168956"/>
              <a:gd name="connsiteX42" fmla="*/ 2043333 w 3351629"/>
              <a:gd name="connsiteY42" fmla="*/ 15405 h 1168956"/>
              <a:gd name="connsiteX43" fmla="*/ 2113672 w 3351629"/>
              <a:gd name="connsiteY43" fmla="*/ 29473 h 1168956"/>
              <a:gd name="connsiteX44" fmla="*/ 2198078 w 3351629"/>
              <a:gd name="connsiteY44" fmla="*/ 85744 h 1168956"/>
              <a:gd name="connsiteX45" fmla="*/ 2226213 w 3351629"/>
              <a:gd name="connsiteY45" fmla="*/ 170150 h 1168956"/>
              <a:gd name="connsiteX46" fmla="*/ 2282484 w 3351629"/>
              <a:gd name="connsiteY46" fmla="*/ 226421 h 1168956"/>
              <a:gd name="connsiteX47" fmla="*/ 2310620 w 3351629"/>
              <a:gd name="connsiteY47" fmla="*/ 254556 h 1168956"/>
              <a:gd name="connsiteX48" fmla="*/ 2352823 w 3351629"/>
              <a:gd name="connsiteY48" fmla="*/ 268624 h 1168956"/>
              <a:gd name="connsiteX49" fmla="*/ 2493500 w 3351629"/>
              <a:gd name="connsiteY49" fmla="*/ 240488 h 1168956"/>
              <a:gd name="connsiteX50" fmla="*/ 2577906 w 3351629"/>
              <a:gd name="connsiteY50" fmla="*/ 184218 h 1168956"/>
              <a:gd name="connsiteX51" fmla="*/ 2662312 w 3351629"/>
              <a:gd name="connsiteY51" fmla="*/ 142014 h 1168956"/>
              <a:gd name="connsiteX52" fmla="*/ 2746718 w 3351629"/>
              <a:gd name="connsiteY52" fmla="*/ 113879 h 1168956"/>
              <a:gd name="connsiteX53" fmla="*/ 2774853 w 3351629"/>
              <a:gd name="connsiteY53" fmla="*/ 71676 h 1168956"/>
              <a:gd name="connsiteX54" fmla="*/ 2929598 w 3351629"/>
              <a:gd name="connsiteY54" fmla="*/ 29473 h 1168956"/>
              <a:gd name="connsiteX55" fmla="*/ 2971801 w 3351629"/>
              <a:gd name="connsiteY55" fmla="*/ 15405 h 1168956"/>
              <a:gd name="connsiteX56" fmla="*/ 3351629 w 3351629"/>
              <a:gd name="connsiteY56" fmla="*/ 1338 h 116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351629" h="1168956">
                <a:moveTo>
                  <a:pt x="31653" y="1168956"/>
                </a:moveTo>
                <a:cubicBezTo>
                  <a:pt x="31375" y="1164511"/>
                  <a:pt x="0" y="870020"/>
                  <a:pt x="31653" y="817264"/>
                </a:cubicBezTo>
                <a:cubicBezTo>
                  <a:pt x="43955" y="796761"/>
                  <a:pt x="78546" y="807885"/>
                  <a:pt x="101992" y="803196"/>
                </a:cubicBezTo>
                <a:cubicBezTo>
                  <a:pt x="143177" y="810060"/>
                  <a:pt x="198169" y="807360"/>
                  <a:pt x="228601" y="845399"/>
                </a:cubicBezTo>
                <a:cubicBezTo>
                  <a:pt x="283167" y="913606"/>
                  <a:pt x="192792" y="870976"/>
                  <a:pt x="284872" y="901670"/>
                </a:cubicBezTo>
                <a:cubicBezTo>
                  <a:pt x="294250" y="887602"/>
                  <a:pt x="308558" y="875778"/>
                  <a:pt x="313007" y="859467"/>
                </a:cubicBezTo>
                <a:cubicBezTo>
                  <a:pt x="325113" y="815078"/>
                  <a:pt x="339612" y="576290"/>
                  <a:pt x="341143" y="564045"/>
                </a:cubicBezTo>
                <a:cubicBezTo>
                  <a:pt x="342982" y="549331"/>
                  <a:pt x="351614" y="536228"/>
                  <a:pt x="355210" y="521842"/>
                </a:cubicBezTo>
                <a:cubicBezTo>
                  <a:pt x="361009" y="498646"/>
                  <a:pt x="364091" y="474845"/>
                  <a:pt x="369278" y="451504"/>
                </a:cubicBezTo>
                <a:cubicBezTo>
                  <a:pt x="371441" y="441770"/>
                  <a:pt x="389121" y="366850"/>
                  <a:pt x="397413" y="353030"/>
                </a:cubicBezTo>
                <a:cubicBezTo>
                  <a:pt x="404237" y="341657"/>
                  <a:pt x="416170" y="334273"/>
                  <a:pt x="425549" y="324894"/>
                </a:cubicBezTo>
                <a:cubicBezTo>
                  <a:pt x="453684" y="329583"/>
                  <a:pt x="485190" y="324810"/>
                  <a:pt x="509955" y="338962"/>
                </a:cubicBezTo>
                <a:cubicBezTo>
                  <a:pt x="522830" y="346319"/>
                  <a:pt x="516394" y="368449"/>
                  <a:pt x="524023" y="381165"/>
                </a:cubicBezTo>
                <a:cubicBezTo>
                  <a:pt x="543334" y="413351"/>
                  <a:pt x="561163" y="412303"/>
                  <a:pt x="594361" y="423368"/>
                </a:cubicBezTo>
                <a:cubicBezTo>
                  <a:pt x="635314" y="464321"/>
                  <a:pt x="635939" y="479952"/>
                  <a:pt x="720970" y="437436"/>
                </a:cubicBezTo>
                <a:cubicBezTo>
                  <a:pt x="734233" y="430804"/>
                  <a:pt x="731441" y="409619"/>
                  <a:pt x="735038" y="395233"/>
                </a:cubicBezTo>
                <a:cubicBezTo>
                  <a:pt x="740837" y="372036"/>
                  <a:pt x="743307" y="348091"/>
                  <a:pt x="749106" y="324894"/>
                </a:cubicBezTo>
                <a:cubicBezTo>
                  <a:pt x="752702" y="310508"/>
                  <a:pt x="759577" y="297077"/>
                  <a:pt x="763173" y="282691"/>
                </a:cubicBezTo>
                <a:cubicBezTo>
                  <a:pt x="768972" y="259495"/>
                  <a:pt x="767822" y="234330"/>
                  <a:pt x="777241" y="212353"/>
                </a:cubicBezTo>
                <a:cubicBezTo>
                  <a:pt x="782466" y="200162"/>
                  <a:pt x="795998" y="193596"/>
                  <a:pt x="805377" y="184218"/>
                </a:cubicBezTo>
                <a:cubicBezTo>
                  <a:pt x="810066" y="170150"/>
                  <a:pt x="811815" y="154730"/>
                  <a:pt x="819444" y="142014"/>
                </a:cubicBezTo>
                <a:cubicBezTo>
                  <a:pt x="850183" y="90782"/>
                  <a:pt x="872276" y="117995"/>
                  <a:pt x="931986" y="127947"/>
                </a:cubicBezTo>
                <a:cubicBezTo>
                  <a:pt x="1005237" y="237824"/>
                  <a:pt x="911726" y="116270"/>
                  <a:pt x="1002324" y="184218"/>
                </a:cubicBezTo>
                <a:cubicBezTo>
                  <a:pt x="1028850" y="204113"/>
                  <a:pt x="1054270" y="226967"/>
                  <a:pt x="1072663" y="254556"/>
                </a:cubicBezTo>
                <a:cubicBezTo>
                  <a:pt x="1082041" y="268624"/>
                  <a:pt x="1086730" y="287381"/>
                  <a:pt x="1100798" y="296759"/>
                </a:cubicBezTo>
                <a:cubicBezTo>
                  <a:pt x="1116885" y="307484"/>
                  <a:pt x="1138312" y="306138"/>
                  <a:pt x="1157069" y="310827"/>
                </a:cubicBezTo>
                <a:cubicBezTo>
                  <a:pt x="1213340" y="306138"/>
                  <a:pt x="1269911" y="304222"/>
                  <a:pt x="1325881" y="296759"/>
                </a:cubicBezTo>
                <a:cubicBezTo>
                  <a:pt x="1340580" y="294799"/>
                  <a:pt x="1357599" y="293176"/>
                  <a:pt x="1368084" y="282691"/>
                </a:cubicBezTo>
                <a:cubicBezTo>
                  <a:pt x="1378569" y="272206"/>
                  <a:pt x="1375520" y="253751"/>
                  <a:pt x="1382152" y="240488"/>
                </a:cubicBezTo>
                <a:cubicBezTo>
                  <a:pt x="1389713" y="225366"/>
                  <a:pt x="1403420" y="213735"/>
                  <a:pt x="1410287" y="198285"/>
                </a:cubicBezTo>
                <a:cubicBezTo>
                  <a:pt x="1432573" y="148142"/>
                  <a:pt x="1428355" y="109879"/>
                  <a:pt x="1466558" y="71676"/>
                </a:cubicBezTo>
                <a:cubicBezTo>
                  <a:pt x="1478513" y="59721"/>
                  <a:pt x="1494693" y="52919"/>
                  <a:pt x="1508761" y="43541"/>
                </a:cubicBezTo>
                <a:cubicBezTo>
                  <a:pt x="1551811" y="54303"/>
                  <a:pt x="1574851" y="53359"/>
                  <a:pt x="1607235" y="85744"/>
                </a:cubicBezTo>
                <a:cubicBezTo>
                  <a:pt x="1670865" y="149374"/>
                  <a:pt x="1595414" y="114629"/>
                  <a:pt x="1677573" y="142014"/>
                </a:cubicBezTo>
                <a:cubicBezTo>
                  <a:pt x="1686952" y="151393"/>
                  <a:pt x="1694336" y="163326"/>
                  <a:pt x="1705709" y="170150"/>
                </a:cubicBezTo>
                <a:cubicBezTo>
                  <a:pt x="1718424" y="177779"/>
                  <a:pt x="1734649" y="177586"/>
                  <a:pt x="1747912" y="184218"/>
                </a:cubicBezTo>
                <a:cubicBezTo>
                  <a:pt x="1763034" y="191779"/>
                  <a:pt x="1776047" y="202975"/>
                  <a:pt x="1790115" y="212353"/>
                </a:cubicBezTo>
                <a:cubicBezTo>
                  <a:pt x="1799493" y="226421"/>
                  <a:pt x="1802552" y="248277"/>
                  <a:pt x="1818250" y="254556"/>
                </a:cubicBezTo>
                <a:cubicBezTo>
                  <a:pt x="1832018" y="260063"/>
                  <a:pt x="1847737" y="248117"/>
                  <a:pt x="1860453" y="240488"/>
                </a:cubicBezTo>
                <a:cubicBezTo>
                  <a:pt x="1871826" y="233664"/>
                  <a:pt x="1880303" y="222710"/>
                  <a:pt x="1888589" y="212353"/>
                </a:cubicBezTo>
                <a:cubicBezTo>
                  <a:pt x="1926804" y="164585"/>
                  <a:pt x="1922553" y="152666"/>
                  <a:pt x="1944860" y="85744"/>
                </a:cubicBezTo>
                <a:cubicBezTo>
                  <a:pt x="1949549" y="71676"/>
                  <a:pt x="1944859" y="48230"/>
                  <a:pt x="1958927" y="43541"/>
                </a:cubicBezTo>
                <a:lnTo>
                  <a:pt x="2043333" y="15405"/>
                </a:lnTo>
                <a:cubicBezTo>
                  <a:pt x="2066779" y="20094"/>
                  <a:pt x="2091905" y="19579"/>
                  <a:pt x="2113672" y="29473"/>
                </a:cubicBezTo>
                <a:cubicBezTo>
                  <a:pt x="2144456" y="43466"/>
                  <a:pt x="2198078" y="85744"/>
                  <a:pt x="2198078" y="85744"/>
                </a:cubicBezTo>
                <a:cubicBezTo>
                  <a:pt x="2207456" y="113879"/>
                  <a:pt x="2205242" y="149179"/>
                  <a:pt x="2226213" y="170150"/>
                </a:cubicBezTo>
                <a:lnTo>
                  <a:pt x="2282484" y="226421"/>
                </a:lnTo>
                <a:cubicBezTo>
                  <a:pt x="2291863" y="235799"/>
                  <a:pt x="2298037" y="250362"/>
                  <a:pt x="2310620" y="254556"/>
                </a:cubicBezTo>
                <a:lnTo>
                  <a:pt x="2352823" y="268624"/>
                </a:lnTo>
                <a:cubicBezTo>
                  <a:pt x="2361164" y="267432"/>
                  <a:pt x="2466714" y="258345"/>
                  <a:pt x="2493500" y="240488"/>
                </a:cubicBezTo>
                <a:cubicBezTo>
                  <a:pt x="2598873" y="170239"/>
                  <a:pt x="2477561" y="217665"/>
                  <a:pt x="2577906" y="184218"/>
                </a:cubicBezTo>
                <a:cubicBezTo>
                  <a:pt x="2623099" y="139023"/>
                  <a:pt x="2588236" y="164237"/>
                  <a:pt x="2662312" y="142014"/>
                </a:cubicBezTo>
                <a:cubicBezTo>
                  <a:pt x="2690718" y="133492"/>
                  <a:pt x="2746718" y="113879"/>
                  <a:pt x="2746718" y="113879"/>
                </a:cubicBezTo>
                <a:cubicBezTo>
                  <a:pt x="2756096" y="99811"/>
                  <a:pt x="2764291" y="84878"/>
                  <a:pt x="2774853" y="71676"/>
                </a:cubicBezTo>
                <a:cubicBezTo>
                  <a:pt x="2820247" y="14935"/>
                  <a:pt x="2830686" y="40463"/>
                  <a:pt x="2929598" y="29473"/>
                </a:cubicBezTo>
                <a:cubicBezTo>
                  <a:pt x="2943666" y="24784"/>
                  <a:pt x="2957024" y="16636"/>
                  <a:pt x="2971801" y="15405"/>
                </a:cubicBezTo>
                <a:cubicBezTo>
                  <a:pt x="3156666" y="0"/>
                  <a:pt x="3208210" y="1338"/>
                  <a:pt x="3351629" y="1338"/>
                </a:cubicBezTo>
              </a:path>
            </a:pathLst>
          </a:custGeom>
          <a:ln w="28575">
            <a:solidFill>
              <a:srgbClr val="008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609599"/>
          </a:xfrm>
        </p:spPr>
        <p:txBody>
          <a:bodyPr>
            <a:normAutofit fontScale="90000"/>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609600"/>
            <a:ext cx="8382000" cy="5867400"/>
          </a:xfrm>
        </p:spPr>
        <p:txBody>
          <a:bodyPr>
            <a:normAutofit/>
          </a:bodyPr>
          <a:lstStyle/>
          <a:p>
            <a:pPr algn="l">
              <a:buFont typeface="Arial" pitchFamily="34" charset="0"/>
              <a:buChar char="•"/>
            </a:pPr>
            <a:r>
              <a:rPr lang="en-US" sz="2400" dirty="0">
                <a:solidFill>
                  <a:srgbClr val="A70D23"/>
                </a:solidFill>
              </a:rPr>
              <a:t>Algorithms: Logistic regression</a:t>
            </a:r>
          </a:p>
          <a:p>
            <a:pPr algn="l">
              <a:buFont typeface="Arial" pitchFamily="34" charset="0"/>
              <a:buChar char="•"/>
            </a:pPr>
            <a:r>
              <a:rPr lang="en-US" sz="2000" dirty="0">
                <a:solidFill>
                  <a:srgbClr val="A70D23"/>
                </a:solidFill>
              </a:rPr>
              <a:t>The dependent variable is category, e.g. tumor malignant or benign</a:t>
            </a:r>
          </a:p>
          <a:p>
            <a:pPr lvl="5" algn="l"/>
            <a:r>
              <a:rPr lang="en-US" sz="800" dirty="0">
                <a:solidFill>
                  <a:srgbClr val="A70D23"/>
                </a:solidFill>
              </a:rPr>
              <a:t>				</a:t>
            </a:r>
          </a:p>
          <a:p>
            <a:pPr lvl="8" algn="l"/>
            <a:r>
              <a:rPr lang="en-US" sz="800" dirty="0">
                <a:solidFill>
                  <a:srgbClr val="A70D23"/>
                </a:solidFill>
              </a:rPr>
              <a:t>		</a:t>
            </a:r>
          </a:p>
          <a:p>
            <a:pPr lvl="8" algn="l"/>
            <a:r>
              <a:rPr lang="en-US" sz="800" dirty="0">
                <a:solidFill>
                  <a:srgbClr val="A70D23"/>
                </a:solidFill>
              </a:rPr>
              <a:t>		</a:t>
            </a:r>
            <a:r>
              <a:rPr lang="en-US" dirty="0">
                <a:solidFill>
                  <a:srgbClr val="A70D23"/>
                </a:solidFill>
              </a:rPr>
              <a:t> </a:t>
            </a:r>
            <a:endParaRPr lang="en-US" sz="800" dirty="0">
              <a:solidFill>
                <a:srgbClr val="A70D23"/>
              </a:solidFill>
            </a:endParaRPr>
          </a:p>
          <a:p>
            <a:pPr algn="l">
              <a:buFont typeface="Arial" pitchFamily="34" charset="0"/>
              <a:buChar char="•"/>
            </a:pPr>
            <a:endParaRPr lang="en-US" sz="2000" dirty="0">
              <a:solidFill>
                <a:srgbClr val="A70D23"/>
              </a:solidFill>
            </a:endParaRPr>
          </a:p>
          <a:p>
            <a:pPr algn="l">
              <a:buFont typeface="Arial" pitchFamily="34" charset="0"/>
              <a:buChar char="•"/>
            </a:pPr>
            <a:endParaRPr lang="en-US" sz="2000" dirty="0">
              <a:solidFill>
                <a:srgbClr val="A70D23"/>
              </a:solidFill>
            </a:endParaRPr>
          </a:p>
          <a:p>
            <a:pPr algn="l">
              <a:buFont typeface="Arial" pitchFamily="34" charset="0"/>
              <a:buChar char="•"/>
            </a:pPr>
            <a:endParaRPr lang="en-US" sz="2000" dirty="0">
              <a:solidFill>
                <a:srgbClr val="A70D23"/>
              </a:solidFill>
            </a:endParaRPr>
          </a:p>
          <a:p>
            <a:pPr algn="l">
              <a:buFont typeface="Arial" pitchFamily="34" charset="0"/>
              <a:buChar char="•"/>
            </a:pPr>
            <a:endParaRPr lang="en-US" sz="2000" dirty="0">
              <a:solidFill>
                <a:srgbClr val="A70D23"/>
              </a:solidFill>
            </a:endParaRPr>
          </a:p>
          <a:p>
            <a:pPr algn="l"/>
            <a:endParaRPr lang="en-US" sz="800" dirty="0">
              <a:solidFill>
                <a:srgbClr val="A70D23"/>
              </a:solidFill>
            </a:endParaRPr>
          </a:p>
          <a:p>
            <a:pPr algn="l"/>
            <a:endParaRPr lang="en-US" sz="800" dirty="0">
              <a:solidFill>
                <a:srgbClr val="A70D23"/>
              </a:solidFill>
            </a:endParaRPr>
          </a:p>
          <a:p>
            <a:pPr algn="l"/>
            <a:r>
              <a:rPr lang="en-US" sz="800" dirty="0">
                <a:solidFill>
                  <a:srgbClr val="A70D23"/>
                </a:solidFill>
              </a:rPr>
              <a:t>						</a:t>
            </a:r>
          </a:p>
          <a:p>
            <a:pPr algn="l"/>
            <a:r>
              <a:rPr lang="en-US" sz="800" dirty="0">
                <a:solidFill>
                  <a:srgbClr val="A70D23"/>
                </a:solidFill>
              </a:rPr>
              <a:t>						</a:t>
            </a:r>
          </a:p>
          <a:p>
            <a:pPr algn="l"/>
            <a:r>
              <a:rPr lang="en-US" sz="800" dirty="0">
                <a:solidFill>
                  <a:srgbClr val="A70D23"/>
                </a:solidFill>
              </a:rPr>
              <a:t>						</a:t>
            </a:r>
          </a:p>
          <a:p>
            <a:pPr algn="l"/>
            <a:r>
              <a:rPr lang="en-US" sz="800" dirty="0">
                <a:solidFill>
                  <a:srgbClr val="A70D23"/>
                </a:solidFill>
              </a:rPr>
              <a:t>					</a:t>
            </a:r>
            <a:endParaRPr lang="en-US" sz="2000" dirty="0">
              <a:solidFill>
                <a:srgbClr val="A70D23"/>
              </a:solidFill>
            </a:endParaRPr>
          </a:p>
        </p:txBody>
      </p:sp>
      <p:pic>
        <p:nvPicPr>
          <p:cNvPr id="1027" name="Picture 3"/>
          <p:cNvPicPr>
            <a:picLocks noChangeAspect="1" noChangeArrowheads="1"/>
          </p:cNvPicPr>
          <p:nvPr/>
        </p:nvPicPr>
        <p:blipFill>
          <a:blip r:embed="rId2" cstate="print"/>
          <a:srcRect/>
          <a:stretch>
            <a:fillRect/>
          </a:stretch>
        </p:blipFill>
        <p:spPr bwMode="auto">
          <a:xfrm>
            <a:off x="457200" y="1600200"/>
            <a:ext cx="3505200" cy="2047875"/>
          </a:xfrm>
          <a:prstGeom prst="rect">
            <a:avLst/>
          </a:prstGeom>
          <a:noFill/>
          <a:ln w="9525">
            <a:solidFill>
              <a:schemeClr val="tx1"/>
            </a:solid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533400" y="4495800"/>
            <a:ext cx="5334000" cy="2362200"/>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419601" y="1524000"/>
            <a:ext cx="1828800" cy="2057400"/>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a:stretch>
            <a:fillRect/>
          </a:stretch>
        </p:blipFill>
        <p:spPr bwMode="auto">
          <a:xfrm>
            <a:off x="6477001" y="1828800"/>
            <a:ext cx="2209800" cy="1781175"/>
          </a:xfrm>
          <a:prstGeom prst="rect">
            <a:avLst/>
          </a:prstGeom>
          <a:noFill/>
          <a:ln w="9525">
            <a:noFill/>
            <a:miter lim="800000"/>
            <a:headEnd/>
            <a:tailEnd/>
          </a:ln>
        </p:spPr>
      </p:pic>
      <p:sp>
        <p:nvSpPr>
          <p:cNvPr id="10" name="TextBox 9"/>
          <p:cNvSpPr txBox="1"/>
          <p:nvPr/>
        </p:nvSpPr>
        <p:spPr>
          <a:xfrm>
            <a:off x="457200" y="3733800"/>
            <a:ext cx="7543800" cy="400110"/>
          </a:xfrm>
          <a:prstGeom prst="rect">
            <a:avLst/>
          </a:prstGeom>
          <a:noFill/>
        </p:spPr>
        <p:txBody>
          <a:bodyPr wrap="square" rtlCol="0">
            <a:spAutoFit/>
          </a:bodyPr>
          <a:lstStyle/>
          <a:p>
            <a:r>
              <a:rPr lang="en-US" sz="2000" dirty="0">
                <a:solidFill>
                  <a:srgbClr val="A70D23"/>
                </a:solidFill>
              </a:rPr>
              <a:t>Decision boundary- linear,                            Binomial,               </a:t>
            </a:r>
            <a:r>
              <a:rPr lang="en-US" sz="2000" dirty="0" err="1">
                <a:solidFill>
                  <a:srgbClr val="A70D23"/>
                </a:solidFill>
              </a:rPr>
              <a:t>Polinomial</a:t>
            </a:r>
            <a:r>
              <a:rPr lang="en-US" sz="2000" dirty="0">
                <a:solidFill>
                  <a:srgbClr val="A70D23"/>
                </a:solidFill>
              </a:rPr>
              <a:t> </a:t>
            </a:r>
          </a:p>
        </p:txBody>
      </p:sp>
      <p:pic>
        <p:nvPicPr>
          <p:cNvPr id="1026" name="Picture 2"/>
          <p:cNvPicPr>
            <a:picLocks noChangeAspect="1" noChangeArrowheads="1"/>
          </p:cNvPicPr>
          <p:nvPr/>
        </p:nvPicPr>
        <p:blipFill>
          <a:blip r:embed="rId6" cstate="print"/>
          <a:srcRect/>
          <a:stretch>
            <a:fillRect/>
          </a:stretch>
        </p:blipFill>
        <p:spPr bwMode="auto">
          <a:xfrm>
            <a:off x="5943600" y="4495800"/>
            <a:ext cx="2976563" cy="23622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001000" cy="5562600"/>
          </a:xfrm>
        </p:spPr>
        <p:txBody>
          <a:bodyPr>
            <a:normAutofit/>
          </a:bodyPr>
          <a:lstStyle/>
          <a:p>
            <a:pPr algn="l">
              <a:buFont typeface="Arial" pitchFamily="34" charset="0"/>
              <a:buChar char="•"/>
            </a:pPr>
            <a:r>
              <a:rPr lang="en-US" sz="2600" dirty="0">
                <a:solidFill>
                  <a:srgbClr val="A70D23"/>
                </a:solidFill>
              </a:rPr>
              <a:t>Algorithms- Artificial Neural Networks-A</a:t>
            </a:r>
          </a:p>
          <a:p>
            <a:pPr algn="l">
              <a:buFont typeface="Arial" pitchFamily="34" charset="0"/>
              <a:buChar char="•"/>
            </a:pPr>
            <a:r>
              <a:rPr lang="en-US" sz="2000" dirty="0">
                <a:solidFill>
                  <a:srgbClr val="C00000"/>
                </a:solidFill>
              </a:rPr>
              <a:t> systems of interconnected "neurons" which can compute values from inputs, and are capable of machine learning as well as pattern recognition thanks to their adaptive nature.</a:t>
            </a:r>
          </a:p>
          <a:p>
            <a:pPr algn="l">
              <a:buFont typeface="Arial" pitchFamily="34" charset="0"/>
              <a:buChar char="•"/>
            </a:pPr>
            <a:r>
              <a:rPr lang="en-US" sz="2000" dirty="0">
                <a:solidFill>
                  <a:srgbClr val="C00000"/>
                </a:solidFill>
              </a:rPr>
              <a:t>slightly advance algorithm we will not see it in details</a:t>
            </a:r>
          </a:p>
          <a:p>
            <a:pPr algn="l">
              <a:buFont typeface="Arial" pitchFamily="34" charset="0"/>
              <a:buChar char="•"/>
            </a:pPr>
            <a:r>
              <a:rPr lang="en-US" sz="2000" dirty="0">
                <a:solidFill>
                  <a:srgbClr val="C00000"/>
                </a:solidFill>
              </a:rPr>
              <a:t>ANNs are a family of statistical learning algorithms inspired by biological neural networks are used </a:t>
            </a:r>
          </a:p>
          <a:p>
            <a:pPr lvl="1" algn="l">
              <a:buFont typeface="Arial" pitchFamily="34" charset="0"/>
              <a:buChar char="•"/>
            </a:pPr>
            <a:r>
              <a:rPr lang="en-US" sz="2000" dirty="0">
                <a:solidFill>
                  <a:srgbClr val="C00000"/>
                </a:solidFill>
              </a:rPr>
              <a:t>to estimate or approximate functions that can depend on a large number of inputs and are generally unknown.  </a:t>
            </a:r>
          </a:p>
          <a:p>
            <a:pPr lvl="1" algn="l">
              <a:buFont typeface="Arial" pitchFamily="34" charset="0"/>
              <a:buChar char="•"/>
            </a:pPr>
            <a:r>
              <a:rPr lang="en-US" sz="2000" dirty="0">
                <a:solidFill>
                  <a:srgbClr val="C00000"/>
                </a:solidFill>
              </a:rPr>
              <a:t> to solve a wide variety of tasks that are hard to solve using ordinary rule-based programming, including computer vision and speech recognition.</a:t>
            </a:r>
            <a:r>
              <a:rPr lang="en-US" sz="2000" dirty="0">
                <a:solidFill>
                  <a:srgbClr val="A70D23"/>
                </a:solidFill>
              </a:rPr>
              <a:t> </a:t>
            </a:r>
          </a:p>
          <a:p>
            <a:pPr lvl="1" algn="l">
              <a:buFont typeface="Arial" pitchFamily="34" charset="0"/>
              <a:buChar char="•"/>
            </a:pPr>
            <a:r>
              <a:rPr lang="en-US" sz="2000" dirty="0">
                <a:solidFill>
                  <a:srgbClr val="C00000"/>
                </a:solidFill>
              </a:rPr>
              <a:t> when the decision boundary becomes more complex and the calculations become complicated and complex for Logistic regression.</a:t>
            </a:r>
          </a:p>
          <a:p>
            <a:pPr lvl="1" algn="l">
              <a:buFont typeface="Arial" pitchFamily="34" charset="0"/>
              <a:buChar char="•"/>
            </a:pPr>
            <a:r>
              <a:rPr lang="en-US" sz="2000" dirty="0">
                <a:solidFill>
                  <a:srgbClr val="C00000"/>
                </a:solidFill>
              </a:rPr>
              <a:t>for classification in place of Logistic regression</a:t>
            </a:r>
            <a:r>
              <a:rPr lang="en-US" sz="2000" dirty="0">
                <a:solidFill>
                  <a:srgbClr val="A70D23"/>
                </a:solidFill>
              </a:rPr>
              <a:t>.</a:t>
            </a:r>
            <a:endParaRPr lang="en-US" sz="2000" dirty="0">
              <a:solidFill>
                <a:srgbClr val="C00000"/>
              </a:solidFill>
            </a:endParaRPr>
          </a:p>
          <a:p>
            <a:pPr lvl="1" algn="l">
              <a:buFont typeface="Arial" pitchFamily="34" charset="0"/>
              <a:buChar char="•"/>
            </a:pPr>
            <a:endParaRPr lang="en-US" dirty="0">
              <a:solidFill>
                <a:srgbClr val="A70D2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609599"/>
          </a:xfrm>
        </p:spPr>
        <p:txBody>
          <a:bodyPr>
            <a:normAutofit fontScale="90000"/>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228600" y="609600"/>
            <a:ext cx="8763000" cy="5867400"/>
          </a:xfrm>
        </p:spPr>
        <p:txBody>
          <a:bodyPr>
            <a:normAutofit/>
          </a:bodyPr>
          <a:lstStyle/>
          <a:p>
            <a:pPr algn="l">
              <a:buFont typeface="Arial" pitchFamily="34" charset="0"/>
              <a:buChar char="•"/>
            </a:pPr>
            <a:r>
              <a:rPr lang="en-US" sz="2400" dirty="0">
                <a:solidFill>
                  <a:srgbClr val="A70D23"/>
                </a:solidFill>
              </a:rPr>
              <a:t>Algorithms- Support Vector Machine-SVM</a:t>
            </a:r>
          </a:p>
          <a:p>
            <a:pPr algn="l">
              <a:buFont typeface="Arial" pitchFamily="34" charset="0"/>
              <a:buChar char="•"/>
            </a:pPr>
            <a:r>
              <a:rPr lang="en-US" sz="2000" dirty="0">
                <a:solidFill>
                  <a:srgbClr val="A70D23"/>
                </a:solidFill>
              </a:rPr>
              <a:t>SVM is a very powerful and widely used supervised learning algorithm. It is also called </a:t>
            </a:r>
            <a:r>
              <a:rPr lang="en-US" sz="2000" b="1" dirty="0">
                <a:solidFill>
                  <a:srgbClr val="A70D23"/>
                </a:solidFill>
              </a:rPr>
              <a:t>large margin classifier</a:t>
            </a:r>
            <a:r>
              <a:rPr lang="en-US" sz="2000" dirty="0">
                <a:solidFill>
                  <a:srgbClr val="A70D23"/>
                </a:solidFill>
              </a:rPr>
              <a:t>. The decision boundary has the max distance from any of the training example.</a:t>
            </a:r>
          </a:p>
          <a:p>
            <a:pPr algn="l">
              <a:buFont typeface="Arial" pitchFamily="34" charset="0"/>
              <a:buChar char="•"/>
            </a:pPr>
            <a:r>
              <a:rPr lang="en-US" sz="2000" dirty="0">
                <a:solidFill>
                  <a:srgbClr val="A70D23"/>
                </a:solidFill>
              </a:rPr>
              <a:t>As compared to LR and ANN the SVM works cleaner and sometimes more powerful learning.</a:t>
            </a:r>
          </a:p>
          <a:p>
            <a:pPr algn="l">
              <a:buFont typeface="Arial" pitchFamily="34" charset="0"/>
              <a:buChar char="•"/>
            </a:pPr>
            <a:r>
              <a:rPr lang="en-US" sz="2000" dirty="0">
                <a:solidFill>
                  <a:srgbClr val="A70D23"/>
                </a:solidFill>
              </a:rPr>
              <a:t>The choice really depends on the size of the number of features-n and number of examples-m available in the data. Recommended:</a:t>
            </a:r>
          </a:p>
          <a:p>
            <a:pPr lvl="1" algn="l">
              <a:buFont typeface="Arial" pitchFamily="34" charset="0"/>
              <a:buChar char="•"/>
            </a:pPr>
            <a:r>
              <a:rPr lang="en-US" sz="2000" dirty="0">
                <a:solidFill>
                  <a:srgbClr val="A70D23"/>
                </a:solidFill>
              </a:rPr>
              <a:t>If n (1-10000)&gt;&gt; m(10-1000) use LR or SVM with Linear Kernel</a:t>
            </a:r>
          </a:p>
          <a:p>
            <a:pPr lvl="1" algn="l">
              <a:buFont typeface="Arial" pitchFamily="34" charset="0"/>
              <a:buChar char="•"/>
            </a:pPr>
            <a:r>
              <a:rPr lang="en-US" sz="2000" dirty="0">
                <a:solidFill>
                  <a:srgbClr val="A70D23"/>
                </a:solidFill>
              </a:rPr>
              <a:t>If n (1-1000), m(10-10000 or upto 50000) use SVM with Gaussian Kernel</a:t>
            </a:r>
          </a:p>
          <a:p>
            <a:pPr lvl="1" algn="l">
              <a:buFont typeface="Arial" pitchFamily="34" charset="0"/>
              <a:buChar char="•"/>
            </a:pPr>
            <a:r>
              <a:rPr lang="en-US" sz="2000" dirty="0">
                <a:solidFill>
                  <a:srgbClr val="A70D23"/>
                </a:solidFill>
              </a:rPr>
              <a:t>If n (1-1000), m(50000+ upto million+) use SVM with linear kernel or add more features manually and use LR.</a:t>
            </a:r>
          </a:p>
          <a:p>
            <a:pPr lvl="1" algn="l">
              <a:buFont typeface="Arial" pitchFamily="34" charset="0"/>
              <a:buChar char="•"/>
            </a:pPr>
            <a:r>
              <a:rPr lang="en-US" sz="2000" dirty="0">
                <a:solidFill>
                  <a:srgbClr val="A70D23"/>
                </a:solidFill>
              </a:rPr>
              <a:t>ANN will be useful in all the cases but will run slower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609599"/>
          </a:xfrm>
        </p:spPr>
        <p:txBody>
          <a:bodyPr>
            <a:normAutofit fontScale="90000"/>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762000" y="609600"/>
            <a:ext cx="7620000" cy="5867400"/>
          </a:xfrm>
        </p:spPr>
        <p:txBody>
          <a:bodyPr>
            <a:normAutofit/>
          </a:bodyPr>
          <a:lstStyle/>
          <a:p>
            <a:pPr algn="l">
              <a:buFont typeface="Arial" pitchFamily="34" charset="0"/>
              <a:buChar char="•"/>
            </a:pPr>
            <a:r>
              <a:rPr lang="en-US" sz="2400" dirty="0">
                <a:solidFill>
                  <a:srgbClr val="A70D23"/>
                </a:solidFill>
              </a:rPr>
              <a:t>Algorithms –Parametric vs. non parametric </a:t>
            </a:r>
          </a:p>
          <a:p>
            <a:pPr algn="l">
              <a:spcBef>
                <a:spcPts val="1800"/>
              </a:spcBef>
              <a:buFont typeface="Arial" pitchFamily="34" charset="0"/>
              <a:buChar char="•"/>
            </a:pPr>
            <a:r>
              <a:rPr lang="en-US" sz="2200" dirty="0">
                <a:solidFill>
                  <a:srgbClr val="A70D23"/>
                </a:solidFill>
              </a:rPr>
              <a:t>The algorithms discussed up to now are parametric meaning they try to discover the function from a function space of the nature:</a:t>
            </a:r>
          </a:p>
          <a:p>
            <a:pPr algn="l">
              <a:spcBef>
                <a:spcPts val="1800"/>
              </a:spcBef>
            </a:pPr>
            <a:r>
              <a:rPr lang="en-US" sz="2200" dirty="0">
                <a:solidFill>
                  <a:srgbClr val="A70D23"/>
                </a:solidFill>
              </a:rPr>
              <a:t>   a + b</a:t>
            </a:r>
            <a:r>
              <a:rPr lang="en-US" sz="2200" baseline="-25000" dirty="0">
                <a:solidFill>
                  <a:srgbClr val="A70D23"/>
                </a:solidFill>
              </a:rPr>
              <a:t>1</a:t>
            </a:r>
            <a:r>
              <a:rPr lang="en-US" sz="2200" dirty="0">
                <a:solidFill>
                  <a:srgbClr val="A70D23"/>
                </a:solidFill>
              </a:rPr>
              <a:t>x</a:t>
            </a:r>
            <a:r>
              <a:rPr lang="en-US" sz="2200" baseline="-25000" dirty="0">
                <a:solidFill>
                  <a:srgbClr val="A70D23"/>
                </a:solidFill>
              </a:rPr>
              <a:t>1</a:t>
            </a:r>
            <a:r>
              <a:rPr lang="en-US" sz="2200" baseline="30000" dirty="0">
                <a:solidFill>
                  <a:srgbClr val="A70D23"/>
                </a:solidFill>
              </a:rPr>
              <a:t>0 </a:t>
            </a:r>
            <a:r>
              <a:rPr lang="en-US" sz="2200" dirty="0">
                <a:solidFill>
                  <a:srgbClr val="A70D23"/>
                </a:solidFill>
              </a:rPr>
              <a:t> + ……+</a:t>
            </a:r>
            <a:r>
              <a:rPr lang="en-US" sz="2200" dirty="0" err="1">
                <a:solidFill>
                  <a:srgbClr val="A70D23"/>
                </a:solidFill>
              </a:rPr>
              <a:t>b</a:t>
            </a:r>
            <a:r>
              <a:rPr lang="en-US" sz="2200" baseline="-25000" dirty="0" err="1">
                <a:solidFill>
                  <a:srgbClr val="A70D23"/>
                </a:solidFill>
              </a:rPr>
              <a:t>n</a:t>
            </a:r>
            <a:r>
              <a:rPr lang="en-US" sz="2200" dirty="0" err="1">
                <a:solidFill>
                  <a:srgbClr val="A70D23"/>
                </a:solidFill>
              </a:rPr>
              <a:t>x</a:t>
            </a:r>
            <a:r>
              <a:rPr lang="en-US" sz="2200" baseline="-25000" dirty="0" err="1">
                <a:solidFill>
                  <a:srgbClr val="A70D23"/>
                </a:solidFill>
              </a:rPr>
              <a:t>n</a:t>
            </a:r>
            <a:r>
              <a:rPr lang="en-US" sz="2200" baseline="30000" dirty="0" err="1">
                <a:solidFill>
                  <a:srgbClr val="A70D23"/>
                </a:solidFill>
              </a:rPr>
              <a:t>N</a:t>
            </a:r>
            <a:r>
              <a:rPr lang="en-US" sz="2200" baseline="30000" dirty="0">
                <a:solidFill>
                  <a:srgbClr val="A70D23"/>
                </a:solidFill>
              </a:rPr>
              <a:t> </a:t>
            </a:r>
            <a:r>
              <a:rPr lang="en-US" sz="2200" dirty="0">
                <a:solidFill>
                  <a:srgbClr val="A70D23"/>
                </a:solidFill>
              </a:rPr>
              <a:t> where n can take any value from 0 to any large number and N can also take any number 0 to some fairly large number. Here </a:t>
            </a:r>
            <a:r>
              <a:rPr lang="en-US" sz="2200" dirty="0" err="1">
                <a:solidFill>
                  <a:srgbClr val="A70D23"/>
                </a:solidFill>
              </a:rPr>
              <a:t>xes</a:t>
            </a:r>
            <a:r>
              <a:rPr lang="en-US" sz="2200" dirty="0">
                <a:solidFill>
                  <a:srgbClr val="A70D23"/>
                </a:solidFill>
              </a:rPr>
              <a:t> are the features and </a:t>
            </a:r>
            <a:r>
              <a:rPr lang="en-US" sz="2200" dirty="0" err="1">
                <a:solidFill>
                  <a:srgbClr val="A70D23"/>
                </a:solidFill>
              </a:rPr>
              <a:t>bs</a:t>
            </a:r>
            <a:r>
              <a:rPr lang="en-US" sz="2200" dirty="0">
                <a:solidFill>
                  <a:srgbClr val="A70D23"/>
                </a:solidFill>
              </a:rPr>
              <a:t> are the parameters.</a:t>
            </a:r>
          </a:p>
          <a:p>
            <a:pPr algn="l">
              <a:spcBef>
                <a:spcPts val="1800"/>
              </a:spcBef>
              <a:buFont typeface="Arial" pitchFamily="34" charset="0"/>
              <a:buChar char="•"/>
            </a:pPr>
            <a:r>
              <a:rPr lang="en-US" sz="2200" dirty="0">
                <a:solidFill>
                  <a:srgbClr val="A70D23"/>
                </a:solidFill>
              </a:rPr>
              <a:t>There are other class of algorithms which are non parametric such as Naïve Bayes,  K nearest neighbor, Decision trees etc.</a:t>
            </a:r>
          </a:p>
          <a:p>
            <a:pPr algn="l">
              <a:spcBef>
                <a:spcPts val="1800"/>
              </a:spcBef>
              <a:buFont typeface="Arial" pitchFamily="34" charset="0"/>
              <a:buChar char="•"/>
            </a:pPr>
            <a:r>
              <a:rPr lang="en-US" sz="2200" dirty="0">
                <a:solidFill>
                  <a:srgbClr val="A70D23"/>
                </a:solidFill>
              </a:rPr>
              <a:t> Parametric algorithms (or models) assume known distributions in the data. Many parametric algorithms and statistical tests, although not all, assume normal distributions and find linear relationships in the data. </a:t>
            </a:r>
          </a:p>
          <a:p>
            <a:pPr algn="l">
              <a:buFont typeface="Arial" pitchFamily="34" charset="0"/>
              <a:buChar char="•"/>
            </a:pPr>
            <a:endParaRPr lang="en-US" sz="2000" dirty="0">
              <a:solidFill>
                <a:srgbClr val="A70D23"/>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609599"/>
          </a:xfrm>
        </p:spPr>
        <p:txBody>
          <a:bodyPr>
            <a:normAutofit fontScale="90000"/>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609600"/>
            <a:ext cx="8382000" cy="5867400"/>
          </a:xfrm>
        </p:spPr>
        <p:txBody>
          <a:bodyPr>
            <a:normAutofit/>
          </a:bodyPr>
          <a:lstStyle/>
          <a:p>
            <a:pPr algn="l">
              <a:buFont typeface="Arial" pitchFamily="34" charset="0"/>
              <a:buChar char="•"/>
            </a:pPr>
            <a:r>
              <a:rPr lang="en-US" sz="2400" dirty="0">
                <a:solidFill>
                  <a:srgbClr val="A70D23"/>
                </a:solidFill>
              </a:rPr>
              <a:t>Algorithms –Parametric vs. non parametric </a:t>
            </a:r>
          </a:p>
          <a:p>
            <a:pPr algn="l">
              <a:spcBef>
                <a:spcPts val="1800"/>
              </a:spcBef>
              <a:buFont typeface="Arial" pitchFamily="34" charset="0"/>
              <a:buChar char="•"/>
            </a:pPr>
            <a:r>
              <a:rPr lang="en-US" sz="2200" dirty="0">
                <a:solidFill>
                  <a:srgbClr val="A70D23"/>
                </a:solidFill>
              </a:rPr>
              <a:t>The advantage of parametric models is that if the distributions are known, extensive properties of the data are also known and therefore algorithms can be proven to have very specific properties related to errors, convergence, and certainty of learned coefficients. </a:t>
            </a:r>
          </a:p>
          <a:p>
            <a:pPr algn="l">
              <a:spcBef>
                <a:spcPts val="1800"/>
              </a:spcBef>
              <a:buFont typeface="Arial" pitchFamily="34" charset="0"/>
              <a:buChar char="•"/>
            </a:pPr>
            <a:r>
              <a:rPr lang="en-US" sz="2200" dirty="0">
                <a:solidFill>
                  <a:srgbClr val="A70D23"/>
                </a:solidFill>
              </a:rPr>
              <a:t>Because of the assumptions, however, the analyst often spends considerable time transforming the data so that these advantages can be realized.</a:t>
            </a:r>
          </a:p>
          <a:p>
            <a:pPr algn="l">
              <a:spcBef>
                <a:spcPts val="1800"/>
              </a:spcBef>
              <a:buFont typeface="Arial" pitchFamily="34" charset="0"/>
              <a:buChar char="•"/>
            </a:pPr>
            <a:r>
              <a:rPr lang="en-US" sz="2200" dirty="0">
                <a:solidFill>
                  <a:srgbClr val="A70D23"/>
                </a:solidFill>
              </a:rPr>
              <a:t> Non-parametric models are far more flexible because they do not have underlying assumptions about the distribution of the data, saving the analyst considerable time in preparing data. However, far less is known about the data a priori, and therefore non-parametric algorithms are typically iterative, without any guarantee that the best or optimal solution has been found.</a:t>
            </a:r>
          </a:p>
          <a:p>
            <a:pPr algn="l">
              <a:buFont typeface="Arial" pitchFamily="34" charset="0"/>
              <a:buChar char="•"/>
            </a:pPr>
            <a:endParaRPr lang="en-US" sz="2000" dirty="0">
              <a:solidFill>
                <a:srgbClr val="A70D23"/>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sz="3600" dirty="0">
                <a:solidFill>
                  <a:srgbClr val="008000"/>
                </a:solidFill>
              </a:rPr>
              <a:t>Predictive Analytics</a:t>
            </a:r>
            <a:r>
              <a:rPr lang="en-US" sz="3200" dirty="0">
                <a:solidFill>
                  <a:srgbClr val="008000"/>
                </a:solidFill>
              </a:rPr>
              <a:t> 360</a:t>
            </a:r>
            <a:r>
              <a:rPr lang="en-US" sz="3200" baseline="36000" dirty="0">
                <a:solidFill>
                  <a:srgbClr val="008000"/>
                </a:solidFill>
              </a:rPr>
              <a:t>0</a:t>
            </a:r>
            <a:endParaRPr lang="en-US" sz="3600" dirty="0"/>
          </a:p>
        </p:txBody>
      </p:sp>
      <p:sp>
        <p:nvSpPr>
          <p:cNvPr id="3" name="Content Placeholder 2"/>
          <p:cNvSpPr>
            <a:spLocks noGrp="1"/>
          </p:cNvSpPr>
          <p:nvPr>
            <p:ph idx="1"/>
          </p:nvPr>
        </p:nvSpPr>
        <p:spPr>
          <a:xfrm>
            <a:off x="228600" y="609600"/>
            <a:ext cx="8915400" cy="5867400"/>
          </a:xfrm>
        </p:spPr>
        <p:txBody>
          <a:bodyPr>
            <a:normAutofit fontScale="92500"/>
          </a:bodyPr>
          <a:lstStyle/>
          <a:p>
            <a:r>
              <a:rPr lang="en-US" sz="2400" dirty="0">
                <a:solidFill>
                  <a:srgbClr val="A70D23"/>
                </a:solidFill>
              </a:rPr>
              <a:t>Algorithms-Common considerations- </a:t>
            </a:r>
            <a:r>
              <a:rPr lang="en-US" sz="2400" b="1" dirty="0">
                <a:solidFill>
                  <a:srgbClr val="A70D23"/>
                </a:solidFill>
              </a:rPr>
              <a:t>Data preparation </a:t>
            </a:r>
          </a:p>
          <a:p>
            <a:pPr>
              <a:spcBef>
                <a:spcPts val="1800"/>
              </a:spcBef>
            </a:pPr>
            <a:r>
              <a:rPr lang="en-US" sz="2400" b="1" dirty="0">
                <a:solidFill>
                  <a:srgbClr val="A70D23"/>
                </a:solidFill>
              </a:rPr>
              <a:t>Complexity of calculations-Libraries</a:t>
            </a:r>
          </a:p>
          <a:p>
            <a:pPr lvl="1">
              <a:spcBef>
                <a:spcPts val="600"/>
              </a:spcBef>
            </a:pPr>
            <a:r>
              <a:rPr lang="en-US" sz="2400" dirty="0">
                <a:solidFill>
                  <a:srgbClr val="A70D23"/>
                </a:solidFill>
              </a:rPr>
              <a:t>Though the computation involved in developing PA models is complex the tools like R programming and other proprietary tools are rich in libraries. </a:t>
            </a:r>
          </a:p>
          <a:p>
            <a:pPr lvl="1">
              <a:spcBef>
                <a:spcPts val="600"/>
              </a:spcBef>
            </a:pPr>
            <a:r>
              <a:rPr lang="en-US" sz="2400" dirty="0">
                <a:solidFill>
                  <a:srgbClr val="A70D23"/>
                </a:solidFill>
              </a:rPr>
              <a:t>The data has to be properly prepared and handed over to the tools.</a:t>
            </a:r>
          </a:p>
          <a:p>
            <a:pPr lvl="1">
              <a:spcBef>
                <a:spcPts val="600"/>
              </a:spcBef>
            </a:pPr>
            <a:r>
              <a:rPr lang="en-US" sz="2400" dirty="0">
                <a:solidFill>
                  <a:srgbClr val="A70D23"/>
                </a:solidFill>
              </a:rPr>
              <a:t>The tools produce solutions and also give a lot of data for interpreting them.</a:t>
            </a:r>
          </a:p>
          <a:p>
            <a:pPr>
              <a:spcBef>
                <a:spcPts val="1800"/>
              </a:spcBef>
            </a:pPr>
            <a:r>
              <a:rPr lang="en-US" sz="2400" b="1" dirty="0">
                <a:solidFill>
                  <a:srgbClr val="A70D23"/>
                </a:solidFill>
              </a:rPr>
              <a:t>Data Preprocessing</a:t>
            </a:r>
            <a:r>
              <a:rPr lang="en-US" sz="2400" dirty="0">
                <a:solidFill>
                  <a:srgbClr val="A70D23"/>
                </a:solidFill>
              </a:rPr>
              <a:t>:</a:t>
            </a:r>
          </a:p>
          <a:p>
            <a:pPr>
              <a:spcBef>
                <a:spcPts val="1800"/>
              </a:spcBef>
            </a:pPr>
            <a:r>
              <a:rPr lang="en-US" sz="2400" b="1" dirty="0">
                <a:solidFill>
                  <a:srgbClr val="A70D23"/>
                </a:solidFill>
              </a:rPr>
              <a:t>Binning</a:t>
            </a:r>
            <a:r>
              <a:rPr lang="en-US" sz="2400" dirty="0">
                <a:solidFill>
                  <a:srgbClr val="A70D23"/>
                </a:solidFill>
              </a:rPr>
              <a:t>: Binning methods replace a value by a "bin number" defined by all elements of its neighborhood, that is, the bin it belongs to.</a:t>
            </a:r>
          </a:p>
          <a:p>
            <a:pPr>
              <a:spcBef>
                <a:spcPts val="1800"/>
              </a:spcBef>
            </a:pPr>
            <a:r>
              <a:rPr lang="en-US" sz="2400" b="1" dirty="0">
                <a:solidFill>
                  <a:srgbClr val="A70D23"/>
                </a:solidFill>
              </a:rPr>
              <a:t>Conversion of Category Type </a:t>
            </a:r>
            <a:r>
              <a:rPr lang="en-US" sz="2400" dirty="0">
                <a:solidFill>
                  <a:srgbClr val="A70D23"/>
                </a:solidFill>
              </a:rPr>
              <a:t>to Binary Vector</a:t>
            </a:r>
          </a:p>
          <a:p>
            <a:pPr>
              <a:spcBef>
                <a:spcPts val="1800"/>
              </a:spcBef>
            </a:pPr>
            <a:r>
              <a:rPr lang="en-US" sz="2400" b="1" dirty="0">
                <a:solidFill>
                  <a:srgbClr val="A70D23"/>
                </a:solidFill>
              </a:rPr>
              <a:t>Inter-Quartile Range Test, Variance Test : </a:t>
            </a:r>
            <a:r>
              <a:rPr lang="en-US" sz="2400" dirty="0">
                <a:solidFill>
                  <a:srgbClr val="A70D23"/>
                </a:solidFill>
              </a:rPr>
              <a:t>Identify and treat outliers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sz="3600" dirty="0">
                <a:solidFill>
                  <a:srgbClr val="008000"/>
                </a:solidFill>
              </a:rPr>
              <a:t>Predictive Analytics</a:t>
            </a:r>
            <a:r>
              <a:rPr lang="en-US" sz="3200" dirty="0">
                <a:solidFill>
                  <a:srgbClr val="008000"/>
                </a:solidFill>
              </a:rPr>
              <a:t> 360</a:t>
            </a:r>
            <a:r>
              <a:rPr lang="en-US" sz="3200" baseline="36000" dirty="0">
                <a:solidFill>
                  <a:srgbClr val="008000"/>
                </a:solidFill>
              </a:rPr>
              <a:t>0</a:t>
            </a:r>
            <a:endParaRPr lang="en-US" sz="3600" dirty="0"/>
          </a:p>
        </p:txBody>
      </p:sp>
      <p:sp>
        <p:nvSpPr>
          <p:cNvPr id="3" name="Content Placeholder 2"/>
          <p:cNvSpPr>
            <a:spLocks noGrp="1"/>
          </p:cNvSpPr>
          <p:nvPr>
            <p:ph idx="1"/>
          </p:nvPr>
        </p:nvSpPr>
        <p:spPr>
          <a:xfrm>
            <a:off x="228600" y="609600"/>
            <a:ext cx="8915400" cy="5867400"/>
          </a:xfrm>
        </p:spPr>
        <p:txBody>
          <a:bodyPr>
            <a:normAutofit/>
          </a:bodyPr>
          <a:lstStyle/>
          <a:p>
            <a:r>
              <a:rPr lang="en-US" sz="2400" dirty="0">
                <a:solidFill>
                  <a:srgbClr val="A70D23"/>
                </a:solidFill>
              </a:rPr>
              <a:t>Algorithms-Common considerations- </a:t>
            </a:r>
            <a:r>
              <a:rPr lang="en-US" sz="2400" b="1" dirty="0">
                <a:solidFill>
                  <a:srgbClr val="A70D23"/>
                </a:solidFill>
              </a:rPr>
              <a:t>Data preparation </a:t>
            </a:r>
          </a:p>
          <a:p>
            <a:pPr marL="0" indent="0">
              <a:spcBef>
                <a:spcPts val="1800"/>
              </a:spcBef>
            </a:pPr>
            <a:r>
              <a:rPr lang="en-US" sz="2200" b="1" dirty="0">
                <a:solidFill>
                  <a:srgbClr val="A70D23"/>
                </a:solidFill>
              </a:rPr>
              <a:t>Partition: </a:t>
            </a:r>
            <a:r>
              <a:rPr lang="en-US" sz="2200" dirty="0">
                <a:solidFill>
                  <a:srgbClr val="A70D23"/>
                </a:solidFill>
              </a:rPr>
              <a:t>The algorithm partitions an input dataset randomly into three disjoints subsets called training, testing, and validation set</a:t>
            </a:r>
            <a:r>
              <a:rPr lang="en-US" sz="2200" b="1" dirty="0">
                <a:solidFill>
                  <a:srgbClr val="A70D23"/>
                </a:solidFill>
              </a:rPr>
              <a:t>.</a:t>
            </a:r>
          </a:p>
          <a:p>
            <a:pPr marL="0" indent="0">
              <a:spcBef>
                <a:spcPts val="1800"/>
              </a:spcBef>
            </a:pPr>
            <a:r>
              <a:rPr lang="en-US" sz="2200" b="1" dirty="0">
                <a:solidFill>
                  <a:srgbClr val="A70D23"/>
                </a:solidFill>
              </a:rPr>
              <a:t>Dimensionality reduction</a:t>
            </a:r>
            <a:r>
              <a:rPr lang="en-US" sz="2200" dirty="0">
                <a:solidFill>
                  <a:srgbClr val="A70D23"/>
                </a:solidFill>
              </a:rPr>
              <a:t>- Principal Component Analysis (PCA) -data compression- reduce 2D to 1 D , 3D to 2D, 50D to 2D</a:t>
            </a:r>
          </a:p>
          <a:p>
            <a:pPr marL="0" indent="0">
              <a:spcBef>
                <a:spcPts val="1800"/>
              </a:spcBef>
            </a:pPr>
            <a:r>
              <a:rPr lang="en-US" sz="2200" b="1" dirty="0">
                <a:solidFill>
                  <a:srgbClr val="A70D23"/>
                </a:solidFill>
              </a:rPr>
              <a:t>Feature scaling</a:t>
            </a:r>
            <a:r>
              <a:rPr lang="en-US" sz="2200" dirty="0">
                <a:solidFill>
                  <a:srgbClr val="A70D23"/>
                </a:solidFill>
              </a:rPr>
              <a:t>- Get every feature variable on same scale by dividing it by range  </a:t>
            </a:r>
          </a:p>
          <a:p>
            <a:pPr marL="0" indent="0">
              <a:spcBef>
                <a:spcPts val="1800"/>
              </a:spcBef>
            </a:pPr>
            <a:r>
              <a:rPr lang="en-US" sz="2200" b="1" dirty="0">
                <a:solidFill>
                  <a:srgbClr val="A70D23"/>
                </a:solidFill>
              </a:rPr>
              <a:t>Mean </a:t>
            </a:r>
            <a:r>
              <a:rPr lang="en-US" sz="2200" b="1" dirty="0" err="1">
                <a:solidFill>
                  <a:srgbClr val="A70D23"/>
                </a:solidFill>
              </a:rPr>
              <a:t>normalisation</a:t>
            </a:r>
            <a:r>
              <a:rPr lang="en-US" sz="2200" dirty="0">
                <a:solidFill>
                  <a:srgbClr val="A70D23"/>
                </a:solidFill>
              </a:rPr>
              <a:t>-subtract mean from feature and divide by range</a:t>
            </a:r>
          </a:p>
          <a:p>
            <a:pPr marL="0" indent="0">
              <a:spcBef>
                <a:spcPts val="1800"/>
              </a:spcBef>
            </a:pPr>
            <a:r>
              <a:rPr lang="en-US" sz="2200" b="1" dirty="0">
                <a:solidFill>
                  <a:srgbClr val="A70D23"/>
                </a:solidFill>
              </a:rPr>
              <a:t>Regularization</a:t>
            </a:r>
            <a:r>
              <a:rPr lang="en-US" sz="2200" dirty="0">
                <a:solidFill>
                  <a:srgbClr val="A70D23"/>
                </a:solidFill>
              </a:rPr>
              <a:t>-</a:t>
            </a:r>
          </a:p>
          <a:p>
            <a:pPr lvl="1"/>
            <a:r>
              <a:rPr lang="en-US" sz="2200" dirty="0">
                <a:solidFill>
                  <a:srgbClr val="A70D23"/>
                </a:solidFill>
              </a:rPr>
              <a:t> Keep all the features, but reduce magnitude/values of parameters .</a:t>
            </a:r>
          </a:p>
          <a:p>
            <a:pPr lvl="1"/>
            <a:r>
              <a:rPr lang="en-US" sz="2200" dirty="0">
                <a:solidFill>
                  <a:srgbClr val="A70D23"/>
                </a:solidFill>
              </a:rPr>
              <a:t>Works well when we have a lot of features, each of which contributes a bit to predicting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sz="3600" dirty="0">
                <a:solidFill>
                  <a:srgbClr val="008000"/>
                </a:solidFill>
              </a:rPr>
              <a:t>Predictive Analytics</a:t>
            </a:r>
            <a:r>
              <a:rPr lang="en-US" sz="3200" dirty="0">
                <a:solidFill>
                  <a:srgbClr val="008000"/>
                </a:solidFill>
              </a:rPr>
              <a:t> 360</a:t>
            </a:r>
            <a:r>
              <a:rPr lang="en-US" sz="3200" baseline="36000" dirty="0">
                <a:solidFill>
                  <a:srgbClr val="008000"/>
                </a:solidFill>
              </a:rPr>
              <a:t>0</a:t>
            </a:r>
            <a:endParaRPr lang="en-US" sz="3600" dirty="0"/>
          </a:p>
        </p:txBody>
      </p:sp>
      <p:sp>
        <p:nvSpPr>
          <p:cNvPr id="3" name="Content Placeholder 2"/>
          <p:cNvSpPr>
            <a:spLocks noGrp="1"/>
          </p:cNvSpPr>
          <p:nvPr>
            <p:ph idx="1"/>
          </p:nvPr>
        </p:nvSpPr>
        <p:spPr>
          <a:xfrm>
            <a:off x="304800" y="762000"/>
            <a:ext cx="8839200" cy="5791200"/>
          </a:xfrm>
        </p:spPr>
        <p:txBody>
          <a:bodyPr>
            <a:normAutofit/>
          </a:bodyPr>
          <a:lstStyle/>
          <a:p>
            <a:r>
              <a:rPr lang="en-US" sz="2400" dirty="0">
                <a:solidFill>
                  <a:srgbClr val="A70D23"/>
                </a:solidFill>
              </a:rPr>
              <a:t>Algorithms-Common considerations-Evaluation of the performance</a:t>
            </a:r>
          </a:p>
          <a:p>
            <a:pPr marL="0" indent="0">
              <a:spcBef>
                <a:spcPts val="1800"/>
              </a:spcBef>
            </a:pPr>
            <a:r>
              <a:rPr lang="en-US" sz="2200" dirty="0">
                <a:solidFill>
                  <a:srgbClr val="A70D23"/>
                </a:solidFill>
              </a:rPr>
              <a:t>Diagnostics:  A test to gain insight as to what is/ isn’t working and gain guidance as to how best to improve performance. Diagnostic can take time but this is better spent rather than taking actions based on gut feel.</a:t>
            </a:r>
          </a:p>
          <a:p>
            <a:pPr marL="0" indent="0">
              <a:spcBef>
                <a:spcPts val="1800"/>
              </a:spcBef>
            </a:pPr>
            <a:r>
              <a:rPr lang="en-US" sz="2200" dirty="0">
                <a:solidFill>
                  <a:srgbClr val="A70D23"/>
                </a:solidFill>
              </a:rPr>
              <a:t>Low training error is not always good as it may be overfitting and not predict test data correctly.</a:t>
            </a:r>
          </a:p>
          <a:p>
            <a:pPr marL="0" indent="0">
              <a:spcBef>
                <a:spcPts val="1800"/>
              </a:spcBef>
            </a:pPr>
            <a:r>
              <a:rPr lang="en-US" sz="2200" dirty="0">
                <a:solidFill>
                  <a:srgbClr val="A70D23"/>
                </a:solidFill>
              </a:rPr>
              <a:t>Confusion matrix:  </a:t>
            </a:r>
          </a:p>
          <a:p>
            <a:endParaRPr lang="en-US" sz="2000" dirty="0">
              <a:solidFill>
                <a:srgbClr val="A70D23"/>
              </a:solidFill>
            </a:endParaRPr>
          </a:p>
        </p:txBody>
      </p:sp>
      <p:pic>
        <p:nvPicPr>
          <p:cNvPr id="5" name="Picture 2"/>
          <p:cNvPicPr>
            <a:picLocks noChangeAspect="1" noChangeArrowheads="1"/>
          </p:cNvPicPr>
          <p:nvPr/>
        </p:nvPicPr>
        <p:blipFill>
          <a:blip r:embed="rId2" cstate="print"/>
          <a:srcRect/>
          <a:stretch>
            <a:fillRect/>
          </a:stretch>
        </p:blipFill>
        <p:spPr bwMode="auto">
          <a:xfrm>
            <a:off x="2590800" y="3810000"/>
            <a:ext cx="4118658" cy="272279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059601"/>
            <a:ext cx="7315200" cy="430887"/>
          </a:xfrm>
          <a:prstGeom prst="rect">
            <a:avLst/>
          </a:prstGeom>
          <a:noFill/>
        </p:spPr>
        <p:txBody>
          <a:bodyPr wrap="square" rtlCol="0">
            <a:spAutoFit/>
          </a:bodyPr>
          <a:lstStyle/>
          <a:p>
            <a:r>
              <a:rPr lang="en-US" sz="2200" b="1" dirty="0">
                <a:solidFill>
                  <a:srgbClr val="C00000"/>
                </a:solidFill>
              </a:rPr>
              <a:t>Evaluation-Precision/Recall</a:t>
            </a:r>
          </a:p>
        </p:txBody>
      </p:sp>
      <p:sp>
        <p:nvSpPr>
          <p:cNvPr id="3" name="TextBox 2"/>
          <p:cNvSpPr txBox="1"/>
          <p:nvPr/>
        </p:nvSpPr>
        <p:spPr>
          <a:xfrm>
            <a:off x="381000" y="1602684"/>
            <a:ext cx="8458200" cy="400110"/>
          </a:xfrm>
          <a:prstGeom prst="rect">
            <a:avLst/>
          </a:prstGeom>
          <a:noFill/>
        </p:spPr>
        <p:txBody>
          <a:bodyPr wrap="square" rtlCol="0">
            <a:spAutoFit/>
          </a:bodyPr>
          <a:lstStyle/>
          <a:p>
            <a:r>
              <a:rPr lang="en-US" sz="2000" dirty="0">
                <a:solidFill>
                  <a:srgbClr val="C00000"/>
                </a:solidFill>
              </a:rPr>
              <a:t>     y=1  in presence of rare class that we want to detect</a:t>
            </a:r>
          </a:p>
        </p:txBody>
      </p:sp>
      <p:sp>
        <p:nvSpPr>
          <p:cNvPr id="8" name="TextBox 7"/>
          <p:cNvSpPr txBox="1"/>
          <p:nvPr/>
        </p:nvSpPr>
        <p:spPr>
          <a:xfrm>
            <a:off x="3657600" y="2114723"/>
            <a:ext cx="5105400" cy="923330"/>
          </a:xfrm>
          <a:prstGeom prst="rect">
            <a:avLst/>
          </a:prstGeom>
          <a:noFill/>
        </p:spPr>
        <p:txBody>
          <a:bodyPr wrap="square" rtlCol="0">
            <a:spAutoFit/>
          </a:bodyPr>
          <a:lstStyle/>
          <a:p>
            <a:r>
              <a:rPr lang="en-US" b="1" dirty="0">
                <a:solidFill>
                  <a:srgbClr val="C00000"/>
                </a:solidFill>
              </a:rPr>
              <a:t>Precision </a:t>
            </a:r>
          </a:p>
          <a:p>
            <a:r>
              <a:rPr lang="en-US" dirty="0">
                <a:solidFill>
                  <a:srgbClr val="C00000"/>
                </a:solidFill>
              </a:rPr>
              <a:t>(Of all patients where we predicted           , what fraction actually has cancer?)</a:t>
            </a:r>
          </a:p>
        </p:txBody>
      </p:sp>
      <p:pic>
        <p:nvPicPr>
          <p:cNvPr id="9" name="Picture 8"/>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115792" y="2635578"/>
            <a:ext cx="484632" cy="249855"/>
          </a:xfrm>
          <a:prstGeom prst="rect">
            <a:avLst/>
          </a:prstGeom>
        </p:spPr>
      </p:pic>
      <p:sp>
        <p:nvSpPr>
          <p:cNvPr id="10" name="TextBox 9"/>
          <p:cNvSpPr txBox="1"/>
          <p:nvPr/>
        </p:nvSpPr>
        <p:spPr>
          <a:xfrm>
            <a:off x="3657600" y="4717200"/>
            <a:ext cx="5486400" cy="923330"/>
          </a:xfrm>
          <a:prstGeom prst="rect">
            <a:avLst/>
          </a:prstGeom>
          <a:noFill/>
        </p:spPr>
        <p:txBody>
          <a:bodyPr wrap="square" rtlCol="0">
            <a:spAutoFit/>
          </a:bodyPr>
          <a:lstStyle/>
          <a:p>
            <a:r>
              <a:rPr lang="en-US" b="1" dirty="0">
                <a:solidFill>
                  <a:srgbClr val="C00000"/>
                </a:solidFill>
              </a:rPr>
              <a:t>Recall</a:t>
            </a:r>
          </a:p>
          <a:p>
            <a:r>
              <a:rPr lang="en-US" dirty="0">
                <a:solidFill>
                  <a:srgbClr val="C00000"/>
                </a:solidFill>
              </a:rPr>
              <a:t>(Of all patients that actually have cancer, what fraction did we correctly detect as having cancer?)</a:t>
            </a:r>
          </a:p>
        </p:txBody>
      </p:sp>
      <p:pic>
        <p:nvPicPr>
          <p:cNvPr id="5" name="Ink 4"/>
          <p:cNvPicPr/>
          <p:nvPr/>
        </p:nvPicPr>
        <p:blipFill>
          <a:blip r:embed="rId4" cstate="print"/>
          <a:stretch>
            <a:fillRect/>
          </a:stretch>
        </p:blipFill>
        <p:spPr>
          <a:xfrm>
            <a:off x="228600" y="1974000"/>
            <a:ext cx="8602920" cy="4884000"/>
          </a:xfrm>
          <a:prstGeom prst="rect">
            <a:avLst/>
          </a:prstGeom>
        </p:spPr>
      </p:pic>
      <p:sp>
        <p:nvSpPr>
          <p:cNvPr id="11" name="TextBox 10"/>
          <p:cNvSpPr txBox="1"/>
          <p:nvPr/>
        </p:nvSpPr>
        <p:spPr>
          <a:xfrm>
            <a:off x="609600" y="381000"/>
            <a:ext cx="7391400" cy="584775"/>
          </a:xfrm>
          <a:prstGeom prst="rect">
            <a:avLst/>
          </a:prstGeom>
          <a:noFill/>
        </p:spPr>
        <p:txBody>
          <a:bodyPr wrap="square" rtlCol="0">
            <a:spAutoFit/>
          </a:bodyPr>
          <a:lstStyle/>
          <a:p>
            <a:pPr algn="ctr"/>
            <a:r>
              <a:rPr lang="en-US" sz="3200" dirty="0">
                <a:solidFill>
                  <a:srgbClr val="008000"/>
                </a:solidFill>
              </a:rPr>
              <a:t>Predictive Analytics 360</a:t>
            </a:r>
            <a:r>
              <a:rPr lang="en-US" sz="3200" baseline="36000" dirty="0">
                <a:solidFill>
                  <a:srgbClr val="008000"/>
                </a:solidFill>
              </a:rPr>
              <a:t>0</a:t>
            </a:r>
            <a:endParaRPr lang="en-US" sz="3200" dirty="0">
              <a:solidFill>
                <a:srgbClr val="008000"/>
              </a:solidFill>
            </a:endParaRPr>
          </a:p>
        </p:txBody>
      </p:sp>
    </p:spTree>
    <p:extLst>
      <p:ext uri="{BB962C8B-B14F-4D97-AF65-F5344CB8AC3E}">
        <p14:creationId xmlns:p14="http://schemas.microsoft.com/office/powerpoint/2010/main" val="307186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001000" cy="5562600"/>
          </a:xfrm>
        </p:spPr>
        <p:txBody>
          <a:bodyPr>
            <a:normAutofit fontScale="92500"/>
          </a:bodyPr>
          <a:lstStyle/>
          <a:p>
            <a:pPr algn="l">
              <a:buFont typeface="Arial" pitchFamily="34" charset="0"/>
              <a:buChar char="•"/>
            </a:pPr>
            <a:r>
              <a:rPr lang="en-US" sz="2600" dirty="0">
                <a:solidFill>
                  <a:srgbClr val="A70D23"/>
                </a:solidFill>
              </a:rPr>
              <a:t>Typical Application Areas:</a:t>
            </a:r>
          </a:p>
          <a:p>
            <a:pPr algn="l">
              <a:buFont typeface="Arial" pitchFamily="34" charset="0"/>
              <a:buChar char="•"/>
            </a:pPr>
            <a:r>
              <a:rPr lang="en-US" sz="2400" b="1" dirty="0">
                <a:solidFill>
                  <a:srgbClr val="A70D23"/>
                </a:solidFill>
              </a:rPr>
              <a:t>Financial</a:t>
            </a:r>
            <a:r>
              <a:rPr lang="en-US" sz="2400" dirty="0">
                <a:solidFill>
                  <a:srgbClr val="A70D23"/>
                </a:solidFill>
              </a:rPr>
              <a:t> : Financial data, collected in the banking and financial industry are often relatively complete, reliable, and of high quality, which facilitates systematic data analysis and data mining. A few typical cases:</a:t>
            </a:r>
          </a:p>
          <a:p>
            <a:pPr algn="l">
              <a:buFont typeface="Arial" pitchFamily="34" charset="0"/>
              <a:buChar char="•"/>
            </a:pPr>
            <a:r>
              <a:rPr lang="en-US" sz="2400" dirty="0">
                <a:solidFill>
                  <a:srgbClr val="A70D23"/>
                </a:solidFill>
              </a:rPr>
              <a:t>Loan payment prediction and customer credit policy analysis.</a:t>
            </a:r>
          </a:p>
          <a:p>
            <a:pPr algn="l">
              <a:buFont typeface="Arial" pitchFamily="34" charset="0"/>
              <a:buChar char="•"/>
            </a:pPr>
            <a:r>
              <a:rPr lang="en-US" sz="2400" dirty="0">
                <a:solidFill>
                  <a:srgbClr val="A70D23"/>
                </a:solidFill>
              </a:rPr>
              <a:t>Classification and clustering of customers for targeted marketing.</a:t>
            </a:r>
          </a:p>
          <a:p>
            <a:pPr algn="l">
              <a:buFont typeface="Arial" pitchFamily="34" charset="0"/>
              <a:buChar char="•"/>
            </a:pPr>
            <a:r>
              <a:rPr lang="en-US" sz="2400" dirty="0">
                <a:solidFill>
                  <a:srgbClr val="A70D23"/>
                </a:solidFill>
              </a:rPr>
              <a:t>Detection of money laundering and other financial crimes.</a:t>
            </a:r>
          </a:p>
          <a:p>
            <a:pPr algn="l">
              <a:buFont typeface="Arial" pitchFamily="34" charset="0"/>
              <a:buChar char="•"/>
            </a:pPr>
            <a:r>
              <a:rPr lang="en-US" sz="2400" dirty="0">
                <a:solidFill>
                  <a:srgbClr val="A70D23"/>
                </a:solidFill>
              </a:rPr>
              <a:t>Automated trading systems</a:t>
            </a:r>
          </a:p>
          <a:p>
            <a:pPr algn="l">
              <a:buFont typeface="Arial" pitchFamily="34" charset="0"/>
              <a:buChar char="•"/>
            </a:pPr>
            <a:r>
              <a:rPr lang="en-US" sz="2400" dirty="0">
                <a:solidFill>
                  <a:srgbClr val="A70D23"/>
                </a:solidFill>
              </a:rPr>
              <a:t>Credit Scoring</a:t>
            </a:r>
          </a:p>
          <a:p>
            <a:pPr algn="l">
              <a:buFont typeface="Arial" pitchFamily="34" charset="0"/>
              <a:buChar char="•"/>
            </a:pPr>
            <a:r>
              <a:rPr lang="en-US" sz="2400" dirty="0">
                <a:solidFill>
                  <a:srgbClr val="A70D23"/>
                </a:solidFill>
              </a:rPr>
              <a:t>Risk management</a:t>
            </a:r>
          </a:p>
          <a:p>
            <a:pPr algn="l">
              <a:buFont typeface="Arial" pitchFamily="34" charset="0"/>
              <a:buChar char="•"/>
            </a:pPr>
            <a:r>
              <a:rPr lang="en-US" sz="2400" dirty="0">
                <a:solidFill>
                  <a:srgbClr val="A70D23"/>
                </a:solidFill>
              </a:rPr>
              <a:t>Underwriting</a:t>
            </a:r>
          </a:p>
          <a:p>
            <a:pPr algn="l">
              <a:buFont typeface="Arial" pitchFamily="34" charset="0"/>
              <a:buChar char="•"/>
            </a:pPr>
            <a:r>
              <a:rPr lang="en-US" sz="2400" dirty="0">
                <a:solidFill>
                  <a:srgbClr val="A70D23"/>
                </a:solidFill>
              </a:rPr>
              <a:t> Fraud detection</a:t>
            </a:r>
          </a:p>
          <a:p>
            <a:pPr algn="l">
              <a:buFont typeface="Arial" pitchFamily="34" charset="0"/>
              <a:buChar char="•"/>
            </a:pPr>
            <a:r>
              <a:rPr lang="en-US" sz="2400" dirty="0">
                <a:solidFill>
                  <a:srgbClr val="A70D23"/>
                </a:solidFill>
              </a:rPr>
              <a:t>Collection analytics</a:t>
            </a:r>
          </a:p>
          <a:p>
            <a:pPr algn="l">
              <a:buFont typeface="Arial" pitchFamily="34" charset="0"/>
              <a:buChar char="•"/>
            </a:pPr>
            <a:endParaRPr lang="en-US" sz="2400" dirty="0">
              <a:solidFill>
                <a:srgbClr val="A70D23"/>
              </a:solidFill>
            </a:endParaRPr>
          </a:p>
          <a:p>
            <a:pPr lvl="1" algn="l">
              <a:buFont typeface="Arial" pitchFamily="34" charset="0"/>
              <a:buChar char="•"/>
            </a:pPr>
            <a:endParaRPr lang="en-US" sz="2000" dirty="0">
              <a:solidFill>
                <a:srgbClr val="A70D23"/>
              </a:solidFill>
            </a:endParaRPr>
          </a:p>
          <a:p>
            <a:pPr algn="l">
              <a:buFont typeface="Arial" pitchFamily="34" charset="0"/>
              <a:buChar char="•"/>
            </a:pPr>
            <a:endParaRPr lang="en-US" dirty="0">
              <a:solidFill>
                <a:srgbClr val="A70D23"/>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7998" y="568921"/>
            <a:ext cx="4800600" cy="461665"/>
          </a:xfrm>
          <a:prstGeom prst="rect">
            <a:avLst/>
          </a:prstGeom>
          <a:noFill/>
        </p:spPr>
        <p:txBody>
          <a:bodyPr wrap="square" rtlCol="0">
            <a:spAutoFit/>
          </a:bodyPr>
          <a:lstStyle/>
          <a:p>
            <a:r>
              <a:rPr lang="en-US" sz="2400" b="1" dirty="0"/>
              <a:t>Trading off precision and recall</a:t>
            </a:r>
          </a:p>
        </p:txBody>
      </p:sp>
      <p:sp>
        <p:nvSpPr>
          <p:cNvPr id="3" name="TextBox 2"/>
          <p:cNvSpPr txBox="1"/>
          <p:nvPr/>
        </p:nvSpPr>
        <p:spPr>
          <a:xfrm>
            <a:off x="507998" y="1112005"/>
            <a:ext cx="4953000" cy="1200329"/>
          </a:xfrm>
          <a:prstGeom prst="rect">
            <a:avLst/>
          </a:prstGeom>
          <a:noFill/>
        </p:spPr>
        <p:txBody>
          <a:bodyPr wrap="square" rtlCol="0">
            <a:spAutoFit/>
          </a:bodyPr>
          <a:lstStyle/>
          <a:p>
            <a:r>
              <a:rPr lang="en-US" sz="2400" dirty="0">
                <a:solidFill>
                  <a:srgbClr val="C00000"/>
                </a:solidFill>
              </a:rPr>
              <a:t>Logistic regression:</a:t>
            </a:r>
          </a:p>
          <a:p>
            <a:r>
              <a:rPr lang="en-US" sz="2400" dirty="0">
                <a:solidFill>
                  <a:srgbClr val="C00000"/>
                </a:solidFill>
              </a:rPr>
              <a:t>Predict 1 if </a:t>
            </a:r>
          </a:p>
          <a:p>
            <a:r>
              <a:rPr lang="en-US" sz="2400" dirty="0">
                <a:solidFill>
                  <a:srgbClr val="C00000"/>
                </a:solidFill>
              </a:rPr>
              <a:t>Predict 0 if </a:t>
            </a:r>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136898" y="1292820"/>
            <a:ext cx="1501140" cy="340360"/>
          </a:xfrm>
          <a:prstGeom prst="rect">
            <a:avLst/>
          </a:prstGeom>
        </p:spPr>
      </p:pic>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101848" y="1754743"/>
            <a:ext cx="1236345" cy="340360"/>
          </a:xfrm>
          <a:prstGeom prst="rect">
            <a:avLst/>
          </a:prstGeom>
        </p:spPr>
      </p:pic>
      <p:pic>
        <p:nvPicPr>
          <p:cNvPr id="10" name="Picture 9"/>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101847" y="2258020"/>
            <a:ext cx="1236345" cy="340360"/>
          </a:xfrm>
          <a:prstGeom prst="rect">
            <a:avLst/>
          </a:prstGeom>
        </p:spPr>
      </p:pic>
      <p:sp>
        <p:nvSpPr>
          <p:cNvPr id="11" name="TextBox 10"/>
          <p:cNvSpPr txBox="1"/>
          <p:nvPr/>
        </p:nvSpPr>
        <p:spPr>
          <a:xfrm>
            <a:off x="533400" y="2590800"/>
            <a:ext cx="5715000" cy="830997"/>
          </a:xfrm>
          <a:prstGeom prst="rect">
            <a:avLst/>
          </a:prstGeom>
          <a:noFill/>
        </p:spPr>
        <p:txBody>
          <a:bodyPr wrap="square" rtlCol="0">
            <a:spAutoFit/>
          </a:bodyPr>
          <a:lstStyle/>
          <a:p>
            <a:r>
              <a:rPr lang="en-US" sz="2400" dirty="0">
                <a:solidFill>
                  <a:srgbClr val="C00000"/>
                </a:solidFill>
              </a:rPr>
              <a:t>Suppose we want to predict            (cancer)</a:t>
            </a:r>
          </a:p>
          <a:p>
            <a:r>
              <a:rPr lang="en-US" sz="2400" dirty="0">
                <a:solidFill>
                  <a:srgbClr val="C00000"/>
                </a:solidFill>
              </a:rPr>
              <a:t>only if very confident.</a:t>
            </a:r>
          </a:p>
        </p:txBody>
      </p:sp>
      <p:sp>
        <p:nvSpPr>
          <p:cNvPr id="12" name="TextBox 11"/>
          <p:cNvSpPr txBox="1"/>
          <p:nvPr/>
        </p:nvSpPr>
        <p:spPr>
          <a:xfrm>
            <a:off x="507998" y="4263501"/>
            <a:ext cx="5715000" cy="830997"/>
          </a:xfrm>
          <a:prstGeom prst="rect">
            <a:avLst/>
          </a:prstGeom>
          <a:noFill/>
        </p:spPr>
        <p:txBody>
          <a:bodyPr wrap="square" rtlCol="0">
            <a:spAutoFit/>
          </a:bodyPr>
          <a:lstStyle/>
          <a:p>
            <a:r>
              <a:rPr lang="en-US" sz="2400" dirty="0"/>
              <a:t>Suppose we want to avoid missing too many cases of cancer (avoid false negatives).</a:t>
            </a:r>
          </a:p>
        </p:txBody>
      </p:sp>
      <p:sp>
        <p:nvSpPr>
          <p:cNvPr id="13" name="TextBox 12"/>
          <p:cNvSpPr txBox="1"/>
          <p:nvPr/>
        </p:nvSpPr>
        <p:spPr>
          <a:xfrm>
            <a:off x="507998" y="6252568"/>
            <a:ext cx="8458200" cy="461665"/>
          </a:xfrm>
          <a:prstGeom prst="rect">
            <a:avLst/>
          </a:prstGeom>
          <a:noFill/>
        </p:spPr>
        <p:txBody>
          <a:bodyPr wrap="square" rtlCol="0">
            <a:spAutoFit/>
          </a:bodyPr>
          <a:lstStyle/>
          <a:p>
            <a:r>
              <a:rPr lang="en-US" sz="2400" dirty="0"/>
              <a:t>More generally: Predict 1 if                threshold.</a:t>
            </a:r>
          </a:p>
        </p:txBody>
      </p:sp>
      <p:pic>
        <p:nvPicPr>
          <p:cNvPr id="15" name="Picture 1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080826" y="6390163"/>
            <a:ext cx="836295" cy="340360"/>
          </a:xfrm>
          <a:prstGeom prst="rect">
            <a:avLst/>
          </a:prstGeom>
        </p:spPr>
      </p:pic>
      <p:pic>
        <p:nvPicPr>
          <p:cNvPr id="16" name="Picture 15"/>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165598" y="2742728"/>
            <a:ext cx="571500" cy="294640"/>
          </a:xfrm>
          <a:prstGeom prst="rect">
            <a:avLst/>
          </a:prstGeom>
        </p:spPr>
      </p:pic>
      <p:grpSp>
        <p:nvGrpSpPr>
          <p:cNvPr id="4" name="Group 38"/>
          <p:cNvGrpSpPr/>
          <p:nvPr/>
        </p:nvGrpSpPr>
        <p:grpSpPr>
          <a:xfrm>
            <a:off x="6304709" y="2590800"/>
            <a:ext cx="2839291" cy="3570434"/>
            <a:chOff x="5923781" y="1419754"/>
            <a:chExt cx="3144019" cy="2965224"/>
          </a:xfrm>
        </p:grpSpPr>
        <p:cxnSp>
          <p:nvCxnSpPr>
            <p:cNvPr id="20" name="Straight Arrow Connector 19"/>
            <p:cNvCxnSpPr/>
            <p:nvPr/>
          </p:nvCxnSpPr>
          <p:spPr>
            <a:xfrm flipV="1">
              <a:off x="6694967" y="1419754"/>
              <a:ext cx="0" cy="245729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553200" y="3746649"/>
              <a:ext cx="2438400" cy="1"/>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692900" y="3688748"/>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96200" y="369524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699500" y="370159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8" name="Group 31"/>
            <p:cNvGrpSpPr/>
            <p:nvPr/>
          </p:nvGrpSpPr>
          <p:grpSpPr>
            <a:xfrm rot="16200000">
              <a:off x="5691667" y="2683746"/>
              <a:ext cx="2006600" cy="123339"/>
              <a:chOff x="6769100" y="3841148"/>
              <a:chExt cx="2006600" cy="123339"/>
            </a:xfrm>
          </p:grpSpPr>
          <p:cxnSp>
            <p:nvCxnSpPr>
              <p:cNvPr id="28" name="Straight Connector 27"/>
              <p:cNvCxnSpPr/>
              <p:nvPr/>
            </p:nvCxnSpPr>
            <p:spPr>
              <a:xfrm>
                <a:off x="6769100" y="3841148"/>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772400" y="384764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775700" y="385399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6400800" y="1557450"/>
              <a:ext cx="516342" cy="281167"/>
            </a:xfrm>
            <a:prstGeom prst="rect">
              <a:avLst/>
            </a:prstGeom>
            <a:noFill/>
          </p:spPr>
          <p:txBody>
            <a:bodyPr wrap="square" rtlCol="0">
              <a:spAutoFit/>
            </a:bodyPr>
            <a:lstStyle/>
            <a:p>
              <a:r>
                <a:rPr lang="en-US" sz="1600" dirty="0"/>
                <a:t>1</a:t>
              </a:r>
            </a:p>
          </p:txBody>
        </p:sp>
        <p:sp>
          <p:nvSpPr>
            <p:cNvPr id="34" name="TextBox 33"/>
            <p:cNvSpPr txBox="1"/>
            <p:nvPr/>
          </p:nvSpPr>
          <p:spPr>
            <a:xfrm>
              <a:off x="6246407" y="2560749"/>
              <a:ext cx="516342" cy="281167"/>
            </a:xfrm>
            <a:prstGeom prst="rect">
              <a:avLst/>
            </a:prstGeom>
            <a:noFill/>
          </p:spPr>
          <p:txBody>
            <a:bodyPr wrap="square" rtlCol="0">
              <a:spAutoFit/>
            </a:bodyPr>
            <a:lstStyle/>
            <a:p>
              <a:r>
                <a:rPr lang="en-US" sz="1600" dirty="0"/>
                <a:t>0.5</a:t>
              </a:r>
            </a:p>
          </p:txBody>
        </p:sp>
        <p:sp>
          <p:nvSpPr>
            <p:cNvPr id="35" name="TextBox 34"/>
            <p:cNvSpPr txBox="1"/>
            <p:nvPr/>
          </p:nvSpPr>
          <p:spPr>
            <a:xfrm>
              <a:off x="7438027" y="3748714"/>
              <a:ext cx="516342" cy="281167"/>
            </a:xfrm>
            <a:prstGeom prst="rect">
              <a:avLst/>
            </a:prstGeom>
            <a:noFill/>
          </p:spPr>
          <p:txBody>
            <a:bodyPr wrap="square" rtlCol="0">
              <a:spAutoFit/>
            </a:bodyPr>
            <a:lstStyle/>
            <a:p>
              <a:r>
                <a:rPr lang="en-US" sz="1600" dirty="0"/>
                <a:t>0.5</a:t>
              </a:r>
            </a:p>
          </p:txBody>
        </p:sp>
        <p:sp>
          <p:nvSpPr>
            <p:cNvPr id="36" name="TextBox 35"/>
            <p:cNvSpPr txBox="1"/>
            <p:nvPr/>
          </p:nvSpPr>
          <p:spPr>
            <a:xfrm>
              <a:off x="8551458" y="3751817"/>
              <a:ext cx="516342" cy="281167"/>
            </a:xfrm>
            <a:prstGeom prst="rect">
              <a:avLst/>
            </a:prstGeom>
            <a:noFill/>
          </p:spPr>
          <p:txBody>
            <a:bodyPr wrap="square" rtlCol="0">
              <a:spAutoFit/>
            </a:bodyPr>
            <a:lstStyle/>
            <a:p>
              <a:r>
                <a:rPr lang="en-US" sz="1600" dirty="0"/>
                <a:t>1</a:t>
              </a:r>
            </a:p>
          </p:txBody>
        </p:sp>
        <p:sp>
          <p:nvSpPr>
            <p:cNvPr id="37" name="TextBox 36"/>
            <p:cNvSpPr txBox="1"/>
            <p:nvPr/>
          </p:nvSpPr>
          <p:spPr>
            <a:xfrm>
              <a:off x="6809432" y="4078250"/>
              <a:ext cx="1773535" cy="306728"/>
            </a:xfrm>
            <a:prstGeom prst="rect">
              <a:avLst/>
            </a:prstGeom>
            <a:noFill/>
          </p:spPr>
          <p:txBody>
            <a:bodyPr wrap="square" rtlCol="0">
              <a:spAutoFit/>
            </a:bodyPr>
            <a:lstStyle/>
            <a:p>
              <a:pPr algn="ctr"/>
              <a:r>
                <a:rPr lang="en-US" dirty="0"/>
                <a:t>Recall</a:t>
              </a:r>
            </a:p>
          </p:txBody>
        </p:sp>
        <p:sp>
          <p:nvSpPr>
            <p:cNvPr id="38" name="TextBox 37"/>
            <p:cNvSpPr txBox="1"/>
            <p:nvPr/>
          </p:nvSpPr>
          <p:spPr>
            <a:xfrm rot="16200000">
              <a:off x="5241498" y="2166297"/>
              <a:ext cx="1773537" cy="408971"/>
            </a:xfrm>
            <a:prstGeom prst="rect">
              <a:avLst/>
            </a:prstGeom>
            <a:noFill/>
          </p:spPr>
          <p:txBody>
            <a:bodyPr wrap="square" rtlCol="0">
              <a:spAutoFit/>
            </a:bodyPr>
            <a:lstStyle/>
            <a:p>
              <a:pPr algn="ctr"/>
              <a:r>
                <a:rPr lang="en-US" dirty="0"/>
                <a:t>Precision</a:t>
              </a:r>
            </a:p>
          </p:txBody>
        </p:sp>
      </p:grpSp>
      <p:sp>
        <p:nvSpPr>
          <p:cNvPr id="42" name="TextBox 41"/>
          <p:cNvSpPr txBox="1"/>
          <p:nvPr/>
        </p:nvSpPr>
        <p:spPr>
          <a:xfrm>
            <a:off x="6331090" y="928133"/>
            <a:ext cx="1028416" cy="276999"/>
          </a:xfrm>
          <a:prstGeom prst="rect">
            <a:avLst/>
          </a:prstGeom>
          <a:noFill/>
        </p:spPr>
        <p:txBody>
          <a:bodyPr wrap="square" rtlCol="0">
            <a:spAutoFit/>
          </a:bodyPr>
          <a:lstStyle/>
          <a:p>
            <a:r>
              <a:rPr lang="en-US" sz="1200" dirty="0"/>
              <a:t>precision    =</a:t>
            </a:r>
          </a:p>
        </p:txBody>
      </p:sp>
      <p:sp>
        <p:nvSpPr>
          <p:cNvPr id="43" name="Rectangle 42"/>
          <p:cNvSpPr/>
          <p:nvPr/>
        </p:nvSpPr>
        <p:spPr>
          <a:xfrm>
            <a:off x="7391398" y="509653"/>
            <a:ext cx="685800" cy="242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365998" y="800475"/>
            <a:ext cx="685800" cy="242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flipV="1">
            <a:off x="7391399" y="1066800"/>
            <a:ext cx="1752601" cy="22396"/>
          </a:xfrm>
          <a:prstGeom prst="line">
            <a:avLst/>
          </a:prstGeom>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7541816" y="799033"/>
            <a:ext cx="1441449" cy="276999"/>
          </a:xfrm>
          <a:prstGeom prst="rect">
            <a:avLst/>
          </a:prstGeom>
          <a:noFill/>
        </p:spPr>
        <p:txBody>
          <a:bodyPr wrap="square" rtlCol="0">
            <a:spAutoFit/>
          </a:bodyPr>
          <a:lstStyle/>
          <a:p>
            <a:pPr algn="ctr"/>
            <a:r>
              <a:rPr lang="en-US" sz="1200" dirty="0"/>
              <a:t>true positives</a:t>
            </a:r>
          </a:p>
        </p:txBody>
      </p:sp>
      <p:sp>
        <p:nvSpPr>
          <p:cNvPr id="50" name="TextBox 49"/>
          <p:cNvSpPr txBox="1"/>
          <p:nvPr/>
        </p:nvSpPr>
        <p:spPr>
          <a:xfrm>
            <a:off x="7391399" y="1066800"/>
            <a:ext cx="1752601" cy="276999"/>
          </a:xfrm>
          <a:prstGeom prst="rect">
            <a:avLst/>
          </a:prstGeom>
          <a:noFill/>
        </p:spPr>
        <p:txBody>
          <a:bodyPr wrap="square" rtlCol="0">
            <a:spAutoFit/>
          </a:bodyPr>
          <a:lstStyle/>
          <a:p>
            <a:pPr algn="ctr"/>
            <a:r>
              <a:rPr lang="en-US" sz="1200" dirty="0"/>
              <a:t>no. of predicted positive</a:t>
            </a:r>
          </a:p>
        </p:txBody>
      </p:sp>
      <p:sp>
        <p:nvSpPr>
          <p:cNvPr id="53" name="TextBox 52"/>
          <p:cNvSpPr txBox="1"/>
          <p:nvPr/>
        </p:nvSpPr>
        <p:spPr>
          <a:xfrm>
            <a:off x="6527798" y="1537732"/>
            <a:ext cx="863600" cy="276999"/>
          </a:xfrm>
          <a:prstGeom prst="rect">
            <a:avLst/>
          </a:prstGeom>
          <a:noFill/>
        </p:spPr>
        <p:txBody>
          <a:bodyPr wrap="square" rtlCol="0">
            <a:spAutoFit/>
          </a:bodyPr>
          <a:lstStyle/>
          <a:p>
            <a:r>
              <a:rPr lang="en-US" sz="1200" dirty="0"/>
              <a:t>recall     =</a:t>
            </a:r>
          </a:p>
        </p:txBody>
      </p:sp>
      <p:sp>
        <p:nvSpPr>
          <p:cNvPr id="54" name="Rectangle 53"/>
          <p:cNvSpPr/>
          <p:nvPr/>
        </p:nvSpPr>
        <p:spPr>
          <a:xfrm>
            <a:off x="7359506" y="1119253"/>
            <a:ext cx="685800" cy="242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334106" y="1410075"/>
            <a:ext cx="685800" cy="242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7401715" y="1676400"/>
            <a:ext cx="1742285" cy="0"/>
          </a:xfrm>
          <a:prstGeom prst="line">
            <a:avLst/>
          </a:prstGeom>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7543800" y="1371600"/>
            <a:ext cx="1441449" cy="276999"/>
          </a:xfrm>
          <a:prstGeom prst="rect">
            <a:avLst/>
          </a:prstGeom>
          <a:noFill/>
        </p:spPr>
        <p:txBody>
          <a:bodyPr wrap="square" rtlCol="0">
            <a:spAutoFit/>
          </a:bodyPr>
          <a:lstStyle/>
          <a:p>
            <a:pPr algn="ctr"/>
            <a:r>
              <a:rPr lang="en-US" sz="1200" dirty="0"/>
              <a:t>true positives</a:t>
            </a:r>
          </a:p>
        </p:txBody>
      </p:sp>
      <p:sp>
        <p:nvSpPr>
          <p:cNvPr id="58" name="TextBox 57"/>
          <p:cNvSpPr txBox="1"/>
          <p:nvPr/>
        </p:nvSpPr>
        <p:spPr>
          <a:xfrm>
            <a:off x="7359507" y="1676400"/>
            <a:ext cx="1752601" cy="276999"/>
          </a:xfrm>
          <a:prstGeom prst="rect">
            <a:avLst/>
          </a:prstGeom>
          <a:noFill/>
        </p:spPr>
        <p:txBody>
          <a:bodyPr wrap="square" rtlCol="0">
            <a:spAutoFit/>
          </a:bodyPr>
          <a:lstStyle/>
          <a:p>
            <a:pPr algn="ctr"/>
            <a:r>
              <a:rPr lang="en-US" sz="1200" dirty="0"/>
              <a:t>no. of actual positive</a:t>
            </a:r>
          </a:p>
        </p:txBody>
      </p:sp>
      <p:pic>
        <p:nvPicPr>
          <p:cNvPr id="6" name="Ink 5"/>
          <p:cNvPicPr/>
          <p:nvPr/>
        </p:nvPicPr>
        <p:blipFill>
          <a:blip r:embed="rId12" cstate="print"/>
          <a:stretch>
            <a:fillRect/>
          </a:stretch>
        </p:blipFill>
        <p:spPr>
          <a:xfrm>
            <a:off x="304800" y="914400"/>
            <a:ext cx="6230520" cy="3421920"/>
          </a:xfrm>
          <a:prstGeom prst="rect">
            <a:avLst/>
          </a:prstGeom>
        </p:spPr>
      </p:pic>
      <p:pic>
        <p:nvPicPr>
          <p:cNvPr id="7" name="Ink 6"/>
          <p:cNvPicPr/>
          <p:nvPr/>
        </p:nvPicPr>
        <p:blipFill>
          <a:blip r:embed="rId13" cstate="print"/>
          <a:stretch>
            <a:fillRect/>
          </a:stretch>
        </p:blipFill>
        <p:spPr>
          <a:xfrm>
            <a:off x="294480" y="1603920"/>
            <a:ext cx="8849520" cy="5254080"/>
          </a:xfrm>
          <a:prstGeom prst="rect">
            <a:avLst/>
          </a:prstGeom>
        </p:spPr>
      </p:pic>
      <p:sp>
        <p:nvSpPr>
          <p:cNvPr id="47" name="TextBox 46"/>
          <p:cNvSpPr txBox="1"/>
          <p:nvPr/>
        </p:nvSpPr>
        <p:spPr>
          <a:xfrm>
            <a:off x="0" y="152400"/>
            <a:ext cx="8839200" cy="584775"/>
          </a:xfrm>
          <a:prstGeom prst="rect">
            <a:avLst/>
          </a:prstGeom>
          <a:noFill/>
        </p:spPr>
        <p:txBody>
          <a:bodyPr wrap="square" rtlCol="0">
            <a:spAutoFit/>
          </a:bodyPr>
          <a:lstStyle/>
          <a:p>
            <a:pPr algn="ctr"/>
            <a:r>
              <a:rPr lang="en-US" sz="3200" dirty="0">
                <a:solidFill>
                  <a:srgbClr val="008000"/>
                </a:solidFill>
              </a:rPr>
              <a:t>Predictive Analytics 360</a:t>
            </a:r>
            <a:r>
              <a:rPr lang="en-US" sz="3200" baseline="36000" dirty="0">
                <a:solidFill>
                  <a:srgbClr val="008000"/>
                </a:solidFill>
              </a:rPr>
              <a:t>0</a:t>
            </a:r>
            <a:endParaRPr lang="en-US" sz="3200" dirty="0">
              <a:solidFill>
                <a:srgbClr val="008000"/>
              </a:solidFill>
            </a:endParaRPr>
          </a:p>
        </p:txBody>
      </p:sp>
    </p:spTree>
    <p:extLst>
      <p:ext uri="{BB962C8B-B14F-4D97-AF65-F5344CB8AC3E}">
        <p14:creationId xmlns:p14="http://schemas.microsoft.com/office/powerpoint/2010/main" val="409881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76135636"/>
              </p:ext>
            </p:extLst>
          </p:nvPr>
        </p:nvGraphicFramePr>
        <p:xfrm>
          <a:off x="492360" y="2425560"/>
          <a:ext cx="8001000" cy="341376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494453">
                <a:tc>
                  <a:txBody>
                    <a:bodyPr/>
                    <a:lstStyle/>
                    <a:p>
                      <a:endParaRPr lang="en-US" sz="2400" dirty="0">
                        <a:solidFill>
                          <a:schemeClr val="tx1"/>
                        </a:solidFill>
                      </a:endParaRPr>
                    </a:p>
                  </a:txBody>
                  <a:tcPr marT="60960" marB="60960">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Precision(P)</a:t>
                      </a:r>
                    </a:p>
                  </a:txBody>
                  <a:tcPr marT="60960" marB="60960">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Recall (R)</a:t>
                      </a:r>
                    </a:p>
                  </a:txBody>
                  <a:tcPr marT="60960" marB="60960">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Average</a:t>
                      </a:r>
                    </a:p>
                  </a:txBody>
                  <a:tcPr marT="60960" marB="60960">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F</a:t>
                      </a:r>
                      <a:r>
                        <a:rPr lang="en-US" sz="2400" baseline="-25000" dirty="0">
                          <a:solidFill>
                            <a:schemeClr val="tx1"/>
                          </a:solidFill>
                        </a:rPr>
                        <a:t>1</a:t>
                      </a:r>
                      <a:r>
                        <a:rPr lang="en-US" sz="2400" dirty="0">
                          <a:solidFill>
                            <a:schemeClr val="tx1"/>
                          </a:solidFill>
                        </a:rPr>
                        <a:t> Score</a:t>
                      </a:r>
                    </a:p>
                  </a:txBody>
                  <a:tcPr marT="60960" marB="60960">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94453">
                <a:tc>
                  <a:txBody>
                    <a:bodyPr/>
                    <a:lstStyle/>
                    <a:p>
                      <a:pPr algn="ctr"/>
                      <a:r>
                        <a:rPr lang="en-US" sz="2400" dirty="0">
                          <a:solidFill>
                            <a:schemeClr val="tx1"/>
                          </a:solidFill>
                        </a:rPr>
                        <a:t>Algorithm 1</a:t>
                      </a:r>
                    </a:p>
                  </a:txBody>
                  <a:tcPr marT="60960" marB="60960">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0.5</a:t>
                      </a:r>
                    </a:p>
                  </a:txBody>
                  <a:tcPr marT="60960" marB="60960">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0.4</a:t>
                      </a:r>
                    </a:p>
                  </a:txBody>
                  <a:tcPr marT="60960" marB="60960">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0.45</a:t>
                      </a:r>
                    </a:p>
                  </a:txBody>
                  <a:tcPr marT="60960" marB="60960">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0.444</a:t>
                      </a:r>
                    </a:p>
                  </a:txBody>
                  <a:tcPr marT="60960" marB="60960">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944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Algorithm 2</a:t>
                      </a:r>
                    </a:p>
                  </a:txBody>
                  <a:tcPr marT="60960" marB="60960">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0.7</a:t>
                      </a:r>
                    </a:p>
                  </a:txBody>
                  <a:tcPr marT="60960" marB="60960">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0.1</a:t>
                      </a:r>
                    </a:p>
                  </a:txBody>
                  <a:tcPr marT="60960" marB="60960">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0.4</a:t>
                      </a:r>
                    </a:p>
                  </a:txBody>
                  <a:tcPr marT="60960" marB="60960">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0.175</a:t>
                      </a:r>
                    </a:p>
                  </a:txBody>
                  <a:tcPr marT="60960" marB="60960">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944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Algorithm 3</a:t>
                      </a:r>
                    </a:p>
                  </a:txBody>
                  <a:tcPr marT="60960" marB="60960">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0.02</a:t>
                      </a:r>
                    </a:p>
                  </a:txBody>
                  <a:tcPr marT="60960" marB="60960">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1.0</a:t>
                      </a:r>
                    </a:p>
                  </a:txBody>
                  <a:tcPr marT="60960" marB="60960">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0.51</a:t>
                      </a:r>
                    </a:p>
                  </a:txBody>
                  <a:tcPr marT="60960" marB="60960">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0.0392</a:t>
                      </a:r>
                    </a:p>
                  </a:txBody>
                  <a:tcPr marT="60960" marB="60960">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9" name="Rectangle 8"/>
          <p:cNvSpPr/>
          <p:nvPr/>
        </p:nvSpPr>
        <p:spPr>
          <a:xfrm>
            <a:off x="5216760" y="2323960"/>
            <a:ext cx="3429000" cy="2133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16160" y="901561"/>
            <a:ext cx="7315200" cy="461665"/>
          </a:xfrm>
          <a:prstGeom prst="rect">
            <a:avLst/>
          </a:prstGeom>
          <a:noFill/>
        </p:spPr>
        <p:txBody>
          <a:bodyPr wrap="square" rtlCol="0">
            <a:spAutoFit/>
          </a:bodyPr>
          <a:lstStyle/>
          <a:p>
            <a:r>
              <a:rPr lang="en-US" sz="2400" b="1" dirty="0"/>
              <a:t>F</a:t>
            </a:r>
            <a:r>
              <a:rPr lang="en-US" sz="2400" b="1" baseline="-25000" dirty="0"/>
              <a:t>1</a:t>
            </a:r>
            <a:r>
              <a:rPr lang="en-US" sz="2400" b="1" dirty="0"/>
              <a:t> Score (F score)</a:t>
            </a:r>
          </a:p>
        </p:txBody>
      </p:sp>
      <p:sp>
        <p:nvSpPr>
          <p:cNvPr id="3" name="TextBox 2"/>
          <p:cNvSpPr txBox="1"/>
          <p:nvPr/>
        </p:nvSpPr>
        <p:spPr>
          <a:xfrm>
            <a:off x="416160" y="1444645"/>
            <a:ext cx="8458200" cy="461665"/>
          </a:xfrm>
          <a:prstGeom prst="rect">
            <a:avLst/>
          </a:prstGeom>
          <a:noFill/>
        </p:spPr>
        <p:txBody>
          <a:bodyPr wrap="square" rtlCol="0">
            <a:spAutoFit/>
          </a:bodyPr>
          <a:lstStyle/>
          <a:p>
            <a:r>
              <a:rPr lang="en-US" sz="2400" dirty="0"/>
              <a:t>How to compare precision/recall numbers?</a:t>
            </a:r>
          </a:p>
        </p:txBody>
      </p:sp>
      <p:sp>
        <p:nvSpPr>
          <p:cNvPr id="10" name="Rectangle 9"/>
          <p:cNvSpPr/>
          <p:nvPr/>
        </p:nvSpPr>
        <p:spPr>
          <a:xfrm>
            <a:off x="6888210" y="2269532"/>
            <a:ext cx="1828800" cy="2133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16160" y="4660761"/>
            <a:ext cx="8458200" cy="461665"/>
          </a:xfrm>
          <a:prstGeom prst="rect">
            <a:avLst/>
          </a:prstGeom>
          <a:noFill/>
        </p:spPr>
        <p:txBody>
          <a:bodyPr wrap="square" rtlCol="0">
            <a:spAutoFit/>
          </a:bodyPr>
          <a:lstStyle/>
          <a:p>
            <a:r>
              <a:rPr lang="en-US" sz="2400" dirty="0"/>
              <a:t>Average:</a:t>
            </a:r>
          </a:p>
        </p:txBody>
      </p:sp>
      <p:sp>
        <p:nvSpPr>
          <p:cNvPr id="12" name="TextBox 11"/>
          <p:cNvSpPr txBox="1"/>
          <p:nvPr/>
        </p:nvSpPr>
        <p:spPr>
          <a:xfrm>
            <a:off x="416160" y="5772408"/>
            <a:ext cx="8458200" cy="461665"/>
          </a:xfrm>
          <a:prstGeom prst="rect">
            <a:avLst/>
          </a:prstGeom>
          <a:noFill/>
        </p:spPr>
        <p:txBody>
          <a:bodyPr wrap="square" rtlCol="0">
            <a:spAutoFit/>
          </a:bodyPr>
          <a:lstStyle/>
          <a:p>
            <a:r>
              <a:rPr lang="en-US" sz="2400" dirty="0"/>
              <a:t>F</a:t>
            </a:r>
            <a:r>
              <a:rPr lang="en-US" sz="2400" baseline="-25000" dirty="0"/>
              <a:t>1</a:t>
            </a:r>
            <a:r>
              <a:rPr lang="en-US" sz="2400" dirty="0"/>
              <a:t> Score: </a:t>
            </a:r>
          </a:p>
        </p:txBody>
      </p:sp>
      <p:pic>
        <p:nvPicPr>
          <p:cNvPr id="13" name="Picture 1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787760" y="4738870"/>
            <a:ext cx="718088" cy="633089"/>
          </a:xfrm>
          <a:prstGeom prst="rect">
            <a:avLst/>
          </a:prstGeom>
        </p:spPr>
      </p:pic>
      <p:pic>
        <p:nvPicPr>
          <p:cNvPr id="4" name="Picture 3"/>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940160" y="5852448"/>
            <a:ext cx="1031208" cy="738712"/>
          </a:xfrm>
          <a:prstGeom prst="rect">
            <a:avLst/>
          </a:prstGeom>
        </p:spPr>
      </p:pic>
      <p:pic>
        <p:nvPicPr>
          <p:cNvPr id="5" name="Ink 4"/>
          <p:cNvPicPr/>
          <p:nvPr/>
        </p:nvPicPr>
        <p:blipFill>
          <a:blip r:embed="rId6" cstate="print"/>
          <a:stretch>
            <a:fillRect/>
          </a:stretch>
        </p:blipFill>
        <p:spPr>
          <a:xfrm>
            <a:off x="304800" y="2350800"/>
            <a:ext cx="8379360" cy="4507200"/>
          </a:xfrm>
          <a:prstGeom prst="rect">
            <a:avLst/>
          </a:prstGeom>
        </p:spPr>
      </p:pic>
      <p:sp>
        <p:nvSpPr>
          <p:cNvPr id="14" name="TextBox 13"/>
          <p:cNvSpPr txBox="1"/>
          <p:nvPr/>
        </p:nvSpPr>
        <p:spPr>
          <a:xfrm>
            <a:off x="533400" y="228600"/>
            <a:ext cx="8153400" cy="584775"/>
          </a:xfrm>
          <a:prstGeom prst="rect">
            <a:avLst/>
          </a:prstGeom>
          <a:noFill/>
        </p:spPr>
        <p:txBody>
          <a:bodyPr wrap="square" rtlCol="0">
            <a:spAutoFit/>
          </a:bodyPr>
          <a:lstStyle/>
          <a:p>
            <a:pPr algn="ctr"/>
            <a:r>
              <a:rPr lang="en-US" sz="3200" dirty="0">
                <a:solidFill>
                  <a:srgbClr val="008000"/>
                </a:solidFill>
              </a:rPr>
              <a:t>Predictive Analytics 360</a:t>
            </a:r>
            <a:r>
              <a:rPr lang="en-US" sz="3200" baseline="36000" dirty="0">
                <a:solidFill>
                  <a:srgbClr val="008000"/>
                </a:solidFill>
              </a:rPr>
              <a:t>0</a:t>
            </a:r>
            <a:endParaRPr lang="en-US" sz="3200" dirty="0">
              <a:solidFill>
                <a:srgbClr val="008000"/>
              </a:solidFill>
            </a:endParaRPr>
          </a:p>
        </p:txBody>
      </p:sp>
    </p:spTree>
    <p:extLst>
      <p:ext uri="{BB962C8B-B14F-4D97-AF65-F5344CB8AC3E}">
        <p14:creationId xmlns:p14="http://schemas.microsoft.com/office/powerpoint/2010/main" val="231787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534400" cy="5562600"/>
          </a:xfrm>
        </p:spPr>
        <p:txBody>
          <a:bodyPr>
            <a:normAutofit/>
          </a:bodyPr>
          <a:lstStyle/>
          <a:p>
            <a:pPr algn="l"/>
            <a:r>
              <a:rPr lang="en-US" sz="2400" dirty="0">
                <a:solidFill>
                  <a:srgbClr val="A70D23"/>
                </a:solidFill>
              </a:rPr>
              <a:t>Algorithms-Common considerations-Evaluation of the performance</a:t>
            </a:r>
          </a:p>
          <a:p>
            <a:pPr algn="l">
              <a:buFont typeface="Arial" pitchFamily="34" charset="0"/>
              <a:buChar char="•"/>
            </a:pPr>
            <a:r>
              <a:rPr lang="en-US" sz="2000" dirty="0">
                <a:solidFill>
                  <a:srgbClr val="A70D23"/>
                </a:solidFill>
              </a:rPr>
              <a:t>To evaluate performance first take the following actions:</a:t>
            </a:r>
          </a:p>
          <a:p>
            <a:pPr lvl="1" algn="l">
              <a:buFont typeface="Arial" pitchFamily="34" charset="0"/>
              <a:buChar char="•"/>
            </a:pPr>
            <a:r>
              <a:rPr lang="en-US" sz="2000" dirty="0">
                <a:solidFill>
                  <a:srgbClr val="A70D23"/>
                </a:solidFill>
              </a:rPr>
              <a:t>Split data records in train (60%), validate(20%) and test (20%)</a:t>
            </a:r>
          </a:p>
          <a:p>
            <a:pPr lvl="1" algn="l">
              <a:buFont typeface="Arial" pitchFamily="34" charset="0"/>
              <a:buChar char="•"/>
            </a:pPr>
            <a:r>
              <a:rPr lang="en-US" sz="2000" dirty="0">
                <a:solidFill>
                  <a:srgbClr val="A70D23"/>
                </a:solidFill>
              </a:rPr>
              <a:t>Calculate training error on all the three</a:t>
            </a:r>
          </a:p>
          <a:p>
            <a:pPr algn="l">
              <a:buFont typeface="Arial" pitchFamily="34" charset="0"/>
              <a:buChar char="•"/>
            </a:pPr>
            <a:r>
              <a:rPr lang="en-US" sz="2000" dirty="0">
                <a:solidFill>
                  <a:srgbClr val="A70D23"/>
                </a:solidFill>
              </a:rPr>
              <a:t>The following scenarios will appear</a:t>
            </a:r>
          </a:p>
          <a:p>
            <a:pPr algn="l">
              <a:buFont typeface="Arial" pitchFamily="34" charset="0"/>
              <a:buChar char="•"/>
            </a:pPr>
            <a:r>
              <a:rPr lang="en-US" sz="2000" b="1" dirty="0">
                <a:solidFill>
                  <a:srgbClr val="A70D23"/>
                </a:solidFill>
              </a:rPr>
              <a:t>Bias related errors</a:t>
            </a:r>
          </a:p>
          <a:p>
            <a:pPr algn="l">
              <a:buFont typeface="Arial" pitchFamily="34" charset="0"/>
              <a:buChar char="•"/>
            </a:pPr>
            <a:r>
              <a:rPr lang="en-US" sz="2000" dirty="0">
                <a:solidFill>
                  <a:srgbClr val="A70D23"/>
                </a:solidFill>
              </a:rPr>
              <a:t>If high bias error training error and validation error both will high</a:t>
            </a:r>
          </a:p>
          <a:p>
            <a:pPr algn="l">
              <a:buFont typeface="Arial" pitchFamily="34" charset="0"/>
              <a:buChar char="•"/>
            </a:pPr>
            <a:r>
              <a:rPr lang="en-US" sz="2000" dirty="0">
                <a:solidFill>
                  <a:srgbClr val="A70D23"/>
                </a:solidFill>
              </a:rPr>
              <a:t>If high variance error training error will be low and validation error will be high</a:t>
            </a:r>
          </a:p>
          <a:p>
            <a:pPr algn="l">
              <a:buFont typeface="Arial" pitchFamily="34" charset="0"/>
              <a:buChar char="•"/>
            </a:pPr>
            <a:r>
              <a:rPr lang="en-US" sz="2000" b="1" dirty="0">
                <a:solidFill>
                  <a:srgbClr val="A70D23"/>
                </a:solidFill>
              </a:rPr>
              <a:t>Regularisation related errors</a:t>
            </a:r>
          </a:p>
          <a:p>
            <a:pPr lvl="1" algn="l">
              <a:buFont typeface="Arial" pitchFamily="34" charset="0"/>
              <a:buChar char="•"/>
            </a:pPr>
            <a:r>
              <a:rPr lang="en-US" sz="2000" dirty="0">
                <a:solidFill>
                  <a:srgbClr val="A70D23"/>
                </a:solidFill>
              </a:rPr>
              <a:t>Higher value of regularisation parameter end up in high bias error in training and validation set</a:t>
            </a:r>
          </a:p>
          <a:p>
            <a:pPr lvl="1" algn="l">
              <a:buFont typeface="Arial" pitchFamily="34" charset="0"/>
              <a:buChar char="•"/>
            </a:pPr>
            <a:r>
              <a:rPr lang="en-US" sz="2000" dirty="0">
                <a:solidFill>
                  <a:srgbClr val="A70D23"/>
                </a:solidFill>
              </a:rPr>
              <a:t>Lower value of regularisation parameter end up in lower bias error in training set and high error in validation set</a:t>
            </a:r>
          </a:p>
          <a:p>
            <a:pPr lvl="1" algn="l">
              <a:buFont typeface="Arial" pitchFamily="34" charset="0"/>
              <a:buChar char="•"/>
            </a:pPr>
            <a:r>
              <a:rPr lang="en-US" sz="2000" dirty="0">
                <a:solidFill>
                  <a:srgbClr val="A70D23"/>
                </a:solidFill>
              </a:rPr>
              <a:t>Intermediate value of regularisation will be just right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400" y="820311"/>
            <a:ext cx="4267200" cy="461665"/>
          </a:xfrm>
          <a:prstGeom prst="rect">
            <a:avLst/>
          </a:prstGeom>
          <a:noFill/>
        </p:spPr>
        <p:txBody>
          <a:bodyPr wrap="square" rtlCol="0">
            <a:spAutoFit/>
          </a:bodyPr>
          <a:lstStyle/>
          <a:p>
            <a:r>
              <a:rPr lang="en-US" sz="2400" b="1" dirty="0"/>
              <a:t>Learning curves</a:t>
            </a:r>
          </a:p>
        </p:txBody>
      </p:sp>
      <p:cxnSp>
        <p:nvCxnSpPr>
          <p:cNvPr id="3" name="Straight Arrow Connector 2"/>
          <p:cNvCxnSpPr/>
          <p:nvPr/>
        </p:nvCxnSpPr>
        <p:spPr>
          <a:xfrm flipV="1">
            <a:off x="5461075" y="2487125"/>
            <a:ext cx="17060" cy="15962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325000" y="2493330"/>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Cross 17"/>
          <p:cNvSpPr/>
          <p:nvPr/>
        </p:nvSpPr>
        <p:spPr>
          <a:xfrm rot="2734294">
            <a:off x="6399914" y="1693133"/>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p:cNvSpPr/>
          <p:nvPr/>
        </p:nvSpPr>
        <p:spPr>
          <a:xfrm rot="2734294">
            <a:off x="7855849" y="1719261"/>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ross 51"/>
          <p:cNvSpPr/>
          <p:nvPr/>
        </p:nvSpPr>
        <p:spPr>
          <a:xfrm rot="2734294">
            <a:off x="7564221" y="1778362"/>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ross 54"/>
          <p:cNvSpPr/>
          <p:nvPr/>
        </p:nvSpPr>
        <p:spPr>
          <a:xfrm rot="2734294">
            <a:off x="6387682" y="3132069"/>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ross 55"/>
          <p:cNvSpPr/>
          <p:nvPr/>
        </p:nvSpPr>
        <p:spPr>
          <a:xfrm rot="2734294">
            <a:off x="6096054" y="3191170"/>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ross 56"/>
          <p:cNvSpPr/>
          <p:nvPr/>
        </p:nvSpPr>
        <p:spPr>
          <a:xfrm rot="2734294">
            <a:off x="5575331" y="3721821"/>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ross 59"/>
          <p:cNvSpPr/>
          <p:nvPr/>
        </p:nvSpPr>
        <p:spPr>
          <a:xfrm rot="2734294">
            <a:off x="7863933" y="3117891"/>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ross 60"/>
          <p:cNvSpPr/>
          <p:nvPr/>
        </p:nvSpPr>
        <p:spPr>
          <a:xfrm rot="2734294">
            <a:off x="7572305" y="3176993"/>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ross 61"/>
          <p:cNvSpPr/>
          <p:nvPr/>
        </p:nvSpPr>
        <p:spPr>
          <a:xfrm rot="2734294">
            <a:off x="7051582" y="3707643"/>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ross 62"/>
          <p:cNvSpPr/>
          <p:nvPr/>
        </p:nvSpPr>
        <p:spPr>
          <a:xfrm rot="2734294">
            <a:off x="7269549" y="3291161"/>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477400" y="763218"/>
            <a:ext cx="2621280" cy="321377"/>
          </a:xfrm>
          <a:prstGeom prst="rect">
            <a:avLst/>
          </a:prstGeom>
        </p:spPr>
      </p:pic>
      <p:pic>
        <p:nvPicPr>
          <p:cNvPr id="69" name="Picture 6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29465" y="1543940"/>
            <a:ext cx="3781262" cy="799051"/>
          </a:xfrm>
          <a:prstGeom prst="rect">
            <a:avLst/>
          </a:prstGeom>
        </p:spPr>
      </p:pic>
      <p:pic>
        <p:nvPicPr>
          <p:cNvPr id="70" name="Picture 69"/>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29466" y="2493330"/>
            <a:ext cx="3695069" cy="803442"/>
          </a:xfrm>
          <a:prstGeom prst="rect">
            <a:avLst/>
          </a:prstGeom>
        </p:spPr>
      </p:pic>
      <p:cxnSp>
        <p:nvCxnSpPr>
          <p:cNvPr id="71" name="Straight Arrow Connector 70"/>
          <p:cNvCxnSpPr/>
          <p:nvPr/>
        </p:nvCxnSpPr>
        <p:spPr>
          <a:xfrm flipV="1">
            <a:off x="839788" y="6359502"/>
            <a:ext cx="0" cy="35360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667137" y="6448926"/>
            <a:ext cx="3116098" cy="668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497235" y="6617505"/>
            <a:ext cx="209550" cy="133907"/>
          </a:xfrm>
          <a:prstGeom prst="rect">
            <a:avLst/>
          </a:prstGeom>
        </p:spPr>
      </p:pic>
      <p:sp>
        <p:nvSpPr>
          <p:cNvPr id="79" name="TextBox 78"/>
          <p:cNvSpPr txBox="1"/>
          <p:nvPr/>
        </p:nvSpPr>
        <p:spPr>
          <a:xfrm>
            <a:off x="1706786" y="6488668"/>
            <a:ext cx="3237215" cy="369332"/>
          </a:xfrm>
          <a:prstGeom prst="rect">
            <a:avLst/>
          </a:prstGeom>
          <a:noFill/>
        </p:spPr>
        <p:txBody>
          <a:bodyPr wrap="square" rtlCol="0">
            <a:spAutoFit/>
          </a:bodyPr>
          <a:lstStyle/>
          <a:p>
            <a:r>
              <a:rPr lang="en-US" dirty="0"/>
              <a:t>(training set size)</a:t>
            </a:r>
          </a:p>
        </p:txBody>
      </p:sp>
      <p:cxnSp>
        <p:nvCxnSpPr>
          <p:cNvPr id="32" name="Straight Arrow Connector 31"/>
          <p:cNvCxnSpPr/>
          <p:nvPr/>
        </p:nvCxnSpPr>
        <p:spPr>
          <a:xfrm flipV="1">
            <a:off x="6916959" y="2489484"/>
            <a:ext cx="17060" cy="15962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780884" y="2495689"/>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448792" y="3911884"/>
            <a:ext cx="17060" cy="15962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312717" y="3918089"/>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6916959" y="3911884"/>
            <a:ext cx="17060" cy="15962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780884" y="3918089"/>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Cross 63"/>
          <p:cNvSpPr/>
          <p:nvPr/>
        </p:nvSpPr>
        <p:spPr>
          <a:xfrm rot="2734294">
            <a:off x="6394867" y="4540291"/>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ross 64"/>
          <p:cNvSpPr/>
          <p:nvPr/>
        </p:nvSpPr>
        <p:spPr>
          <a:xfrm rot="2734294">
            <a:off x="6103239" y="4599393"/>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ross 65"/>
          <p:cNvSpPr/>
          <p:nvPr/>
        </p:nvSpPr>
        <p:spPr>
          <a:xfrm rot="2734294">
            <a:off x="5582516" y="5130043"/>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ross 66"/>
          <p:cNvSpPr/>
          <p:nvPr/>
        </p:nvSpPr>
        <p:spPr>
          <a:xfrm rot="2734294">
            <a:off x="5800483" y="4713561"/>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p:nvPr/>
        </p:nvCxnSpPr>
        <p:spPr>
          <a:xfrm flipV="1">
            <a:off x="5447893" y="5334284"/>
            <a:ext cx="17060" cy="15962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311818" y="5340489"/>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Cross 74"/>
          <p:cNvSpPr/>
          <p:nvPr/>
        </p:nvSpPr>
        <p:spPr>
          <a:xfrm rot="2734294">
            <a:off x="5670824" y="4852678"/>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ross 75"/>
          <p:cNvSpPr/>
          <p:nvPr/>
        </p:nvSpPr>
        <p:spPr>
          <a:xfrm rot="2734294">
            <a:off x="7853300" y="4540291"/>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ross 80"/>
          <p:cNvSpPr/>
          <p:nvPr/>
        </p:nvSpPr>
        <p:spPr>
          <a:xfrm rot="2734294">
            <a:off x="7561672" y="4599393"/>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ross 81"/>
          <p:cNvSpPr/>
          <p:nvPr/>
        </p:nvSpPr>
        <p:spPr>
          <a:xfrm rot="2734294">
            <a:off x="7040949" y="5130043"/>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Cross 82"/>
          <p:cNvSpPr/>
          <p:nvPr/>
        </p:nvSpPr>
        <p:spPr>
          <a:xfrm rot="2734294">
            <a:off x="7258916" y="4713561"/>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p:cNvCxnSpPr/>
          <p:nvPr/>
        </p:nvCxnSpPr>
        <p:spPr>
          <a:xfrm flipV="1">
            <a:off x="6906326" y="5334284"/>
            <a:ext cx="17060" cy="15962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6770251" y="5340489"/>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Cross 85"/>
          <p:cNvSpPr/>
          <p:nvPr/>
        </p:nvSpPr>
        <p:spPr>
          <a:xfrm rot="2734294">
            <a:off x="7129257" y="4852678"/>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ross 86"/>
          <p:cNvSpPr/>
          <p:nvPr/>
        </p:nvSpPr>
        <p:spPr>
          <a:xfrm rot="2734294">
            <a:off x="7692806" y="4542802"/>
            <a:ext cx="11118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rot="16200000">
            <a:off x="-60863" y="4073182"/>
            <a:ext cx="1114386" cy="369332"/>
          </a:xfrm>
          <a:prstGeom prst="rect">
            <a:avLst/>
          </a:prstGeom>
          <a:noFill/>
        </p:spPr>
        <p:txBody>
          <a:bodyPr wrap="square" rtlCol="0">
            <a:spAutoFit/>
          </a:bodyPr>
          <a:lstStyle/>
          <a:p>
            <a:r>
              <a:rPr lang="en-US" dirty="0"/>
              <a:t>error</a:t>
            </a:r>
          </a:p>
        </p:txBody>
      </p:sp>
      <p:pic>
        <p:nvPicPr>
          <p:cNvPr id="4" name="Ink 3"/>
          <p:cNvPicPr/>
          <p:nvPr/>
        </p:nvPicPr>
        <p:blipFill>
          <a:blip r:embed="rId10" cstate="print"/>
          <a:stretch>
            <a:fillRect/>
          </a:stretch>
        </p:blipFill>
        <p:spPr>
          <a:xfrm>
            <a:off x="0" y="1152589"/>
            <a:ext cx="8195040" cy="5077921"/>
          </a:xfrm>
          <a:prstGeom prst="rect">
            <a:avLst/>
          </a:prstGeom>
        </p:spPr>
      </p:pic>
      <p:sp>
        <p:nvSpPr>
          <p:cNvPr id="91" name="TextBox 90"/>
          <p:cNvSpPr txBox="1"/>
          <p:nvPr/>
        </p:nvSpPr>
        <p:spPr>
          <a:xfrm>
            <a:off x="1409700" y="0"/>
            <a:ext cx="6324600" cy="584775"/>
          </a:xfrm>
          <a:prstGeom prst="rect">
            <a:avLst/>
          </a:prstGeom>
          <a:noFill/>
        </p:spPr>
        <p:txBody>
          <a:bodyPr wrap="square" rtlCol="0">
            <a:spAutoFit/>
          </a:bodyPr>
          <a:lstStyle/>
          <a:p>
            <a:pPr algn="ctr"/>
            <a:r>
              <a:rPr lang="en-US" sz="3200" dirty="0">
                <a:solidFill>
                  <a:srgbClr val="008000"/>
                </a:solidFill>
              </a:rPr>
              <a:t>Predictive Analytics 360</a:t>
            </a:r>
            <a:r>
              <a:rPr lang="en-US" sz="3200" baseline="36000" dirty="0">
                <a:solidFill>
                  <a:srgbClr val="008000"/>
                </a:solidFill>
              </a:rPr>
              <a:t>0</a:t>
            </a:r>
            <a:endParaRPr lang="en-US" sz="3200" dirty="0"/>
          </a:p>
        </p:txBody>
      </p:sp>
    </p:spTree>
    <p:extLst>
      <p:ext uri="{BB962C8B-B14F-4D97-AF65-F5344CB8AC3E}">
        <p14:creationId xmlns:p14="http://schemas.microsoft.com/office/powerpoint/2010/main" val="403561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8" grpId="0" animBg="1"/>
      <p:bldP spid="52" grpId="0" animBg="1"/>
      <p:bldP spid="55" grpId="0" animBg="1"/>
      <p:bldP spid="56" grpId="0" animBg="1"/>
      <p:bldP spid="57" grpId="0" animBg="1"/>
      <p:bldP spid="60" grpId="0" animBg="1"/>
      <p:bldP spid="61" grpId="0" animBg="1"/>
      <p:bldP spid="62" grpId="0" animBg="1"/>
      <p:bldP spid="63" grpId="0" animBg="1"/>
      <p:bldP spid="64" grpId="0" animBg="1"/>
      <p:bldP spid="65" grpId="0" animBg="1"/>
      <p:bldP spid="66" grpId="0" animBg="1"/>
      <p:bldP spid="67" grpId="0" animBg="1"/>
      <p:bldP spid="75" grpId="0" animBg="1"/>
      <p:bldP spid="76" grpId="0" animBg="1"/>
      <p:bldP spid="81" grpId="0" animBg="1"/>
      <p:bldP spid="82" grpId="0" animBg="1"/>
      <p:bldP spid="83" grpId="0" animBg="1"/>
      <p:bldP spid="86" grpId="0" animBg="1"/>
      <p:bldP spid="8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3720" y="867721"/>
            <a:ext cx="4267200" cy="461665"/>
          </a:xfrm>
          <a:prstGeom prst="rect">
            <a:avLst/>
          </a:prstGeom>
          <a:noFill/>
        </p:spPr>
        <p:txBody>
          <a:bodyPr wrap="square" rtlCol="0">
            <a:spAutoFit/>
          </a:bodyPr>
          <a:lstStyle/>
          <a:p>
            <a:r>
              <a:rPr lang="en-US" sz="2400" b="1" dirty="0"/>
              <a:t>High bias</a:t>
            </a:r>
          </a:p>
        </p:txBody>
      </p:sp>
      <p:cxnSp>
        <p:nvCxnSpPr>
          <p:cNvPr id="3" name="Straight Arrow Connector 2"/>
          <p:cNvCxnSpPr/>
          <p:nvPr/>
        </p:nvCxnSpPr>
        <p:spPr>
          <a:xfrm flipV="1">
            <a:off x="5741396" y="1274120"/>
            <a:ext cx="16325" cy="246765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605320" y="3588356"/>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Cross 17"/>
          <p:cNvSpPr/>
          <p:nvPr/>
        </p:nvSpPr>
        <p:spPr>
          <a:xfrm rot="2734294">
            <a:off x="5986496" y="3165698"/>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605322" y="810629"/>
            <a:ext cx="1834515" cy="340360"/>
          </a:xfrm>
          <a:prstGeom prst="rect">
            <a:avLst/>
          </a:prstGeom>
        </p:spPr>
      </p:pic>
      <p:cxnSp>
        <p:nvCxnSpPr>
          <p:cNvPr id="71" name="Straight Arrow Connector 70"/>
          <p:cNvCxnSpPr/>
          <p:nvPr/>
        </p:nvCxnSpPr>
        <p:spPr>
          <a:xfrm flipV="1">
            <a:off x="1120108" y="1851260"/>
            <a:ext cx="0" cy="291405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947457" y="4501134"/>
            <a:ext cx="3116098" cy="668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777555" y="4669715"/>
            <a:ext cx="209550" cy="152400"/>
          </a:xfrm>
          <a:prstGeom prst="rect">
            <a:avLst/>
          </a:prstGeom>
        </p:spPr>
      </p:pic>
      <p:sp>
        <p:nvSpPr>
          <p:cNvPr id="79" name="TextBox 78"/>
          <p:cNvSpPr txBox="1"/>
          <p:nvPr/>
        </p:nvSpPr>
        <p:spPr>
          <a:xfrm>
            <a:off x="1987106" y="4540877"/>
            <a:ext cx="3237215" cy="369332"/>
          </a:xfrm>
          <a:prstGeom prst="rect">
            <a:avLst/>
          </a:prstGeom>
          <a:noFill/>
        </p:spPr>
        <p:txBody>
          <a:bodyPr wrap="square" rtlCol="0">
            <a:spAutoFit/>
          </a:bodyPr>
          <a:lstStyle/>
          <a:p>
            <a:r>
              <a:rPr lang="en-US" dirty="0"/>
              <a:t>(training set size)</a:t>
            </a:r>
          </a:p>
        </p:txBody>
      </p:sp>
      <p:sp>
        <p:nvSpPr>
          <p:cNvPr id="90" name="TextBox 89"/>
          <p:cNvSpPr txBox="1"/>
          <p:nvPr/>
        </p:nvSpPr>
        <p:spPr>
          <a:xfrm rot="16200000">
            <a:off x="142506" y="2202342"/>
            <a:ext cx="1268287" cy="369332"/>
          </a:xfrm>
          <a:prstGeom prst="rect">
            <a:avLst/>
          </a:prstGeom>
          <a:noFill/>
        </p:spPr>
        <p:txBody>
          <a:bodyPr wrap="square" rtlCol="0">
            <a:spAutoFit/>
          </a:bodyPr>
          <a:lstStyle/>
          <a:p>
            <a:r>
              <a:rPr lang="en-US" dirty="0"/>
              <a:t>error</a:t>
            </a:r>
          </a:p>
        </p:txBody>
      </p:sp>
      <p:sp>
        <p:nvSpPr>
          <p:cNvPr id="49" name="Cross 48"/>
          <p:cNvSpPr/>
          <p:nvPr/>
        </p:nvSpPr>
        <p:spPr>
          <a:xfrm rot="2734294">
            <a:off x="6122992" y="2549968"/>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p:cNvSpPr/>
          <p:nvPr/>
        </p:nvSpPr>
        <p:spPr>
          <a:xfrm rot="2734294">
            <a:off x="6427182" y="2024692"/>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ross 50"/>
          <p:cNvSpPr/>
          <p:nvPr/>
        </p:nvSpPr>
        <p:spPr>
          <a:xfrm rot="2734294">
            <a:off x="7023521" y="1839219"/>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ross 52"/>
          <p:cNvSpPr/>
          <p:nvPr/>
        </p:nvSpPr>
        <p:spPr>
          <a:xfrm rot="2734294">
            <a:off x="7456151" y="1867575"/>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flipV="1">
            <a:off x="5741395" y="4101577"/>
            <a:ext cx="0" cy="26589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605320" y="6607099"/>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Cross 58"/>
          <p:cNvSpPr/>
          <p:nvPr/>
        </p:nvSpPr>
        <p:spPr>
          <a:xfrm rot="2734294">
            <a:off x="5986496" y="6184440"/>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ross 76"/>
          <p:cNvSpPr/>
          <p:nvPr/>
        </p:nvSpPr>
        <p:spPr>
          <a:xfrm rot="2734294">
            <a:off x="6095895" y="5629479"/>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ross 79"/>
          <p:cNvSpPr/>
          <p:nvPr/>
        </p:nvSpPr>
        <p:spPr>
          <a:xfrm rot="2734294">
            <a:off x="6244297" y="5181034"/>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Cross 87"/>
          <p:cNvSpPr/>
          <p:nvPr/>
        </p:nvSpPr>
        <p:spPr>
          <a:xfrm rot="2734294">
            <a:off x="6612757" y="4938931"/>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ross 88"/>
          <p:cNvSpPr/>
          <p:nvPr/>
        </p:nvSpPr>
        <p:spPr>
          <a:xfrm rot="2734294">
            <a:off x="7023521" y="4857962"/>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Cross 90"/>
          <p:cNvSpPr/>
          <p:nvPr/>
        </p:nvSpPr>
        <p:spPr>
          <a:xfrm rot="2734294">
            <a:off x="7456151" y="4886318"/>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ross 91"/>
          <p:cNvSpPr/>
          <p:nvPr/>
        </p:nvSpPr>
        <p:spPr>
          <a:xfrm rot="2734294">
            <a:off x="6439229" y="5018631"/>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ross 92"/>
          <p:cNvSpPr/>
          <p:nvPr/>
        </p:nvSpPr>
        <p:spPr>
          <a:xfrm rot="2734294">
            <a:off x="6828356" y="4872140"/>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ross 93"/>
          <p:cNvSpPr/>
          <p:nvPr/>
        </p:nvSpPr>
        <p:spPr>
          <a:xfrm rot="2734294">
            <a:off x="7227551" y="4882223"/>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ross 94"/>
          <p:cNvSpPr/>
          <p:nvPr/>
        </p:nvSpPr>
        <p:spPr>
          <a:xfrm rot="2734294">
            <a:off x="7666556" y="4872140"/>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ross 95"/>
          <p:cNvSpPr/>
          <p:nvPr/>
        </p:nvSpPr>
        <p:spPr>
          <a:xfrm rot="2734294">
            <a:off x="6142556" y="5384234"/>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ross 96"/>
          <p:cNvSpPr/>
          <p:nvPr/>
        </p:nvSpPr>
        <p:spPr>
          <a:xfrm rot="2734294">
            <a:off x="6018984" y="5902318"/>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Cross 97"/>
          <p:cNvSpPr/>
          <p:nvPr/>
        </p:nvSpPr>
        <p:spPr>
          <a:xfrm rot="2734294">
            <a:off x="5947624" y="6420400"/>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7786648" y="3681412"/>
            <a:ext cx="615491" cy="369332"/>
          </a:xfrm>
          <a:prstGeom prst="rect">
            <a:avLst/>
          </a:prstGeom>
          <a:noFill/>
        </p:spPr>
        <p:txBody>
          <a:bodyPr wrap="square" rtlCol="0">
            <a:spAutoFit/>
          </a:bodyPr>
          <a:lstStyle/>
          <a:p>
            <a:r>
              <a:rPr lang="en-US" dirty="0"/>
              <a:t>size</a:t>
            </a:r>
            <a:endParaRPr lang="en-US" baseline="-25000" dirty="0"/>
          </a:p>
        </p:txBody>
      </p:sp>
      <p:sp>
        <p:nvSpPr>
          <p:cNvPr id="100" name="TextBox 99"/>
          <p:cNvSpPr txBox="1"/>
          <p:nvPr/>
        </p:nvSpPr>
        <p:spPr>
          <a:xfrm rot="16200000">
            <a:off x="5143233" y="1916589"/>
            <a:ext cx="652743" cy="369332"/>
          </a:xfrm>
          <a:prstGeom prst="rect">
            <a:avLst/>
          </a:prstGeom>
          <a:noFill/>
        </p:spPr>
        <p:txBody>
          <a:bodyPr wrap="none" rtlCol="0">
            <a:spAutoFit/>
          </a:bodyPr>
          <a:lstStyle/>
          <a:p>
            <a:r>
              <a:rPr lang="en-US" dirty="0"/>
              <a:t>price</a:t>
            </a:r>
            <a:endParaRPr lang="en-US" baseline="-25000" dirty="0"/>
          </a:p>
        </p:txBody>
      </p:sp>
      <p:sp>
        <p:nvSpPr>
          <p:cNvPr id="101" name="TextBox 100"/>
          <p:cNvSpPr txBox="1"/>
          <p:nvPr/>
        </p:nvSpPr>
        <p:spPr>
          <a:xfrm>
            <a:off x="7010400" y="6488668"/>
            <a:ext cx="615491" cy="369332"/>
          </a:xfrm>
          <a:prstGeom prst="rect">
            <a:avLst/>
          </a:prstGeom>
          <a:noFill/>
        </p:spPr>
        <p:txBody>
          <a:bodyPr wrap="square" rtlCol="0">
            <a:spAutoFit/>
          </a:bodyPr>
          <a:lstStyle/>
          <a:p>
            <a:r>
              <a:rPr lang="en-US" dirty="0"/>
              <a:t>size</a:t>
            </a:r>
            <a:endParaRPr lang="en-US" baseline="-25000" dirty="0"/>
          </a:p>
        </p:txBody>
      </p:sp>
      <p:sp>
        <p:nvSpPr>
          <p:cNvPr id="102" name="TextBox 101"/>
          <p:cNvSpPr txBox="1"/>
          <p:nvPr/>
        </p:nvSpPr>
        <p:spPr>
          <a:xfrm rot="16200000">
            <a:off x="5158815" y="4909654"/>
            <a:ext cx="652743" cy="369332"/>
          </a:xfrm>
          <a:prstGeom prst="rect">
            <a:avLst/>
          </a:prstGeom>
          <a:noFill/>
        </p:spPr>
        <p:txBody>
          <a:bodyPr wrap="none" rtlCol="0">
            <a:spAutoFit/>
          </a:bodyPr>
          <a:lstStyle/>
          <a:p>
            <a:r>
              <a:rPr lang="en-US" dirty="0"/>
              <a:t>price</a:t>
            </a:r>
            <a:endParaRPr lang="en-US" baseline="-25000" dirty="0"/>
          </a:p>
        </p:txBody>
      </p:sp>
      <p:sp>
        <p:nvSpPr>
          <p:cNvPr id="103" name="TextBox 102"/>
          <p:cNvSpPr txBox="1"/>
          <p:nvPr/>
        </p:nvSpPr>
        <p:spPr>
          <a:xfrm>
            <a:off x="423720" y="5074040"/>
            <a:ext cx="4419600" cy="1569660"/>
          </a:xfrm>
          <a:prstGeom prst="rect">
            <a:avLst/>
          </a:prstGeom>
          <a:noFill/>
        </p:spPr>
        <p:txBody>
          <a:bodyPr wrap="square" rtlCol="0">
            <a:spAutoFit/>
          </a:bodyPr>
          <a:lstStyle/>
          <a:p>
            <a:pPr algn="just"/>
            <a:r>
              <a:rPr lang="en-US" sz="2400" dirty="0"/>
              <a:t>If a learning algorithm is suffering from high bias, getting more training data will not (by itself) help much.</a:t>
            </a:r>
          </a:p>
        </p:txBody>
      </p:sp>
      <p:pic>
        <p:nvPicPr>
          <p:cNvPr id="4" name="Ink 3"/>
          <p:cNvPicPr/>
          <p:nvPr/>
        </p:nvPicPr>
        <p:blipFill>
          <a:blip r:embed="rId6" cstate="print"/>
          <a:stretch>
            <a:fillRect/>
          </a:stretch>
        </p:blipFill>
        <p:spPr>
          <a:xfrm>
            <a:off x="304800" y="1219200"/>
            <a:ext cx="7752960" cy="5292000"/>
          </a:xfrm>
          <a:prstGeom prst="rect">
            <a:avLst/>
          </a:prstGeom>
        </p:spPr>
      </p:pic>
      <p:sp>
        <p:nvSpPr>
          <p:cNvPr id="37" name="TextBox 36"/>
          <p:cNvSpPr txBox="1"/>
          <p:nvPr/>
        </p:nvSpPr>
        <p:spPr>
          <a:xfrm>
            <a:off x="1943100" y="152400"/>
            <a:ext cx="5257800" cy="861774"/>
          </a:xfrm>
          <a:prstGeom prst="rect">
            <a:avLst/>
          </a:prstGeom>
          <a:noFill/>
        </p:spPr>
        <p:txBody>
          <a:bodyPr wrap="square" rtlCol="0">
            <a:spAutoFit/>
          </a:bodyPr>
          <a:lstStyle/>
          <a:p>
            <a:pPr algn="ctr"/>
            <a:r>
              <a:rPr lang="en-US" sz="3200" dirty="0">
                <a:solidFill>
                  <a:srgbClr val="008000"/>
                </a:solidFill>
              </a:rPr>
              <a:t>Predictive Analytics 360</a:t>
            </a:r>
            <a:r>
              <a:rPr lang="en-US" sz="3200" baseline="36000" dirty="0">
                <a:solidFill>
                  <a:srgbClr val="008000"/>
                </a:solidFill>
              </a:rPr>
              <a:t>0</a:t>
            </a:r>
            <a:endParaRPr lang="en-US" sz="3200" dirty="0"/>
          </a:p>
          <a:p>
            <a:pPr algn="ctr"/>
            <a:endParaRPr lang="en-US" dirty="0"/>
          </a:p>
        </p:txBody>
      </p:sp>
    </p:spTree>
    <p:extLst>
      <p:ext uri="{BB962C8B-B14F-4D97-AF65-F5344CB8AC3E}">
        <p14:creationId xmlns:p14="http://schemas.microsoft.com/office/powerpoint/2010/main" val="90867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77" grpId="0" animBg="1"/>
      <p:bldP spid="80" grpId="0" animBg="1"/>
      <p:bldP spid="88" grpId="0" animBg="1"/>
      <p:bldP spid="89" grpId="0" animBg="1"/>
      <p:bldP spid="91" grpId="0" animBg="1"/>
      <p:bldP spid="92" grpId="0" animBg="1"/>
      <p:bldP spid="93" grpId="0" animBg="1"/>
      <p:bldP spid="94" grpId="0" animBg="1"/>
      <p:bldP spid="95" grpId="0" animBg="1"/>
      <p:bldP spid="96" grpId="0" animBg="1"/>
      <p:bldP spid="97" grpId="0" animBg="1"/>
      <p:bldP spid="98" grpId="0" animBg="1"/>
      <p:bldP spid="101" grpId="0"/>
      <p:bldP spid="102" grpId="0"/>
      <p:bldP spid="10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999" y="845980"/>
            <a:ext cx="4267200" cy="461665"/>
          </a:xfrm>
          <a:prstGeom prst="rect">
            <a:avLst/>
          </a:prstGeom>
          <a:noFill/>
        </p:spPr>
        <p:txBody>
          <a:bodyPr wrap="square" rtlCol="0">
            <a:spAutoFit/>
          </a:bodyPr>
          <a:lstStyle/>
          <a:p>
            <a:r>
              <a:rPr lang="en-US" sz="2400" b="1" dirty="0"/>
              <a:t>High variance</a:t>
            </a:r>
          </a:p>
        </p:txBody>
      </p:sp>
      <p:cxnSp>
        <p:nvCxnSpPr>
          <p:cNvPr id="3" name="Straight Arrow Connector 2"/>
          <p:cNvCxnSpPr/>
          <p:nvPr/>
        </p:nvCxnSpPr>
        <p:spPr>
          <a:xfrm flipV="1">
            <a:off x="5698675" y="1502244"/>
            <a:ext cx="16325" cy="246765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62599" y="3816480"/>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192124" y="756962"/>
            <a:ext cx="3630930" cy="365760"/>
          </a:xfrm>
          <a:prstGeom prst="rect">
            <a:avLst/>
          </a:prstGeom>
        </p:spPr>
      </p:pic>
      <p:cxnSp>
        <p:nvCxnSpPr>
          <p:cNvPr id="71" name="Straight Arrow Connector 70"/>
          <p:cNvCxnSpPr/>
          <p:nvPr/>
        </p:nvCxnSpPr>
        <p:spPr>
          <a:xfrm flipV="1">
            <a:off x="1077387" y="1829519"/>
            <a:ext cx="0" cy="291405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904737" y="4479392"/>
            <a:ext cx="2371863" cy="669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734834" y="4647974"/>
            <a:ext cx="209550" cy="152400"/>
          </a:xfrm>
          <a:prstGeom prst="rect">
            <a:avLst/>
          </a:prstGeom>
        </p:spPr>
      </p:pic>
      <p:sp>
        <p:nvSpPr>
          <p:cNvPr id="79" name="TextBox 78"/>
          <p:cNvSpPr txBox="1"/>
          <p:nvPr/>
        </p:nvSpPr>
        <p:spPr>
          <a:xfrm>
            <a:off x="1944385" y="4519136"/>
            <a:ext cx="3237215" cy="369332"/>
          </a:xfrm>
          <a:prstGeom prst="rect">
            <a:avLst/>
          </a:prstGeom>
          <a:noFill/>
        </p:spPr>
        <p:txBody>
          <a:bodyPr wrap="square" rtlCol="0">
            <a:spAutoFit/>
          </a:bodyPr>
          <a:lstStyle/>
          <a:p>
            <a:r>
              <a:rPr lang="en-US" dirty="0"/>
              <a:t>(training set size)</a:t>
            </a:r>
          </a:p>
        </p:txBody>
      </p:sp>
      <p:sp>
        <p:nvSpPr>
          <p:cNvPr id="90" name="TextBox 89"/>
          <p:cNvSpPr txBox="1"/>
          <p:nvPr/>
        </p:nvSpPr>
        <p:spPr>
          <a:xfrm rot="16200000">
            <a:off x="99785" y="2180601"/>
            <a:ext cx="1268287" cy="369332"/>
          </a:xfrm>
          <a:prstGeom prst="rect">
            <a:avLst/>
          </a:prstGeom>
          <a:noFill/>
        </p:spPr>
        <p:txBody>
          <a:bodyPr wrap="square" rtlCol="0">
            <a:spAutoFit/>
          </a:bodyPr>
          <a:lstStyle/>
          <a:p>
            <a:r>
              <a:rPr lang="en-US" dirty="0"/>
              <a:t>error</a:t>
            </a:r>
          </a:p>
        </p:txBody>
      </p:sp>
      <p:cxnSp>
        <p:nvCxnSpPr>
          <p:cNvPr id="54" name="Straight Arrow Connector 53"/>
          <p:cNvCxnSpPr/>
          <p:nvPr/>
        </p:nvCxnSpPr>
        <p:spPr>
          <a:xfrm flipV="1">
            <a:off x="5698674" y="4079836"/>
            <a:ext cx="0" cy="26589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562599" y="6585358"/>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7743927" y="3909536"/>
            <a:ext cx="615491" cy="369332"/>
          </a:xfrm>
          <a:prstGeom prst="rect">
            <a:avLst/>
          </a:prstGeom>
          <a:noFill/>
        </p:spPr>
        <p:txBody>
          <a:bodyPr wrap="square" rtlCol="0">
            <a:spAutoFit/>
          </a:bodyPr>
          <a:lstStyle/>
          <a:p>
            <a:r>
              <a:rPr lang="en-US" dirty="0"/>
              <a:t>size</a:t>
            </a:r>
            <a:endParaRPr lang="en-US" baseline="-25000" dirty="0"/>
          </a:p>
        </p:txBody>
      </p:sp>
      <p:sp>
        <p:nvSpPr>
          <p:cNvPr id="100" name="TextBox 99"/>
          <p:cNvSpPr txBox="1"/>
          <p:nvPr/>
        </p:nvSpPr>
        <p:spPr>
          <a:xfrm rot="16200000">
            <a:off x="5100512" y="2144713"/>
            <a:ext cx="652743" cy="369332"/>
          </a:xfrm>
          <a:prstGeom prst="rect">
            <a:avLst/>
          </a:prstGeom>
          <a:noFill/>
        </p:spPr>
        <p:txBody>
          <a:bodyPr wrap="none" rtlCol="0">
            <a:spAutoFit/>
          </a:bodyPr>
          <a:lstStyle/>
          <a:p>
            <a:r>
              <a:rPr lang="en-US" dirty="0"/>
              <a:t>price</a:t>
            </a:r>
            <a:endParaRPr lang="en-US" baseline="-25000" dirty="0"/>
          </a:p>
        </p:txBody>
      </p:sp>
      <p:sp>
        <p:nvSpPr>
          <p:cNvPr id="101" name="TextBox 100"/>
          <p:cNvSpPr txBox="1"/>
          <p:nvPr/>
        </p:nvSpPr>
        <p:spPr>
          <a:xfrm>
            <a:off x="7010400" y="6488668"/>
            <a:ext cx="615491" cy="369332"/>
          </a:xfrm>
          <a:prstGeom prst="rect">
            <a:avLst/>
          </a:prstGeom>
          <a:noFill/>
        </p:spPr>
        <p:txBody>
          <a:bodyPr wrap="square" rtlCol="0">
            <a:spAutoFit/>
          </a:bodyPr>
          <a:lstStyle/>
          <a:p>
            <a:r>
              <a:rPr lang="en-US" dirty="0"/>
              <a:t>size</a:t>
            </a:r>
            <a:endParaRPr lang="en-US" baseline="-25000" dirty="0"/>
          </a:p>
        </p:txBody>
      </p:sp>
      <p:sp>
        <p:nvSpPr>
          <p:cNvPr id="102" name="TextBox 101"/>
          <p:cNvSpPr txBox="1"/>
          <p:nvPr/>
        </p:nvSpPr>
        <p:spPr>
          <a:xfrm rot="16200000">
            <a:off x="5116094" y="4887913"/>
            <a:ext cx="652743" cy="369332"/>
          </a:xfrm>
          <a:prstGeom prst="rect">
            <a:avLst/>
          </a:prstGeom>
          <a:noFill/>
        </p:spPr>
        <p:txBody>
          <a:bodyPr wrap="none" rtlCol="0">
            <a:spAutoFit/>
          </a:bodyPr>
          <a:lstStyle/>
          <a:p>
            <a:r>
              <a:rPr lang="en-US" dirty="0"/>
              <a:t>price</a:t>
            </a:r>
            <a:endParaRPr lang="en-US" baseline="-25000" dirty="0"/>
          </a:p>
        </p:txBody>
      </p:sp>
      <p:sp>
        <p:nvSpPr>
          <p:cNvPr id="103" name="TextBox 102"/>
          <p:cNvSpPr txBox="1"/>
          <p:nvPr/>
        </p:nvSpPr>
        <p:spPr>
          <a:xfrm>
            <a:off x="380999" y="5052300"/>
            <a:ext cx="4419600" cy="1200329"/>
          </a:xfrm>
          <a:prstGeom prst="rect">
            <a:avLst/>
          </a:prstGeom>
          <a:noFill/>
        </p:spPr>
        <p:txBody>
          <a:bodyPr wrap="square" rtlCol="0">
            <a:spAutoFit/>
          </a:bodyPr>
          <a:lstStyle/>
          <a:p>
            <a:pPr algn="just"/>
            <a:r>
              <a:rPr lang="en-US" sz="2400" dirty="0"/>
              <a:t>If a learning algorithm is suffering from high variance, getting more training data is likely to help.</a:t>
            </a:r>
          </a:p>
        </p:txBody>
      </p:sp>
      <p:sp>
        <p:nvSpPr>
          <p:cNvPr id="109" name="Cross 108"/>
          <p:cNvSpPr/>
          <p:nvPr/>
        </p:nvSpPr>
        <p:spPr>
          <a:xfrm rot="2734294">
            <a:off x="5943775" y="3393822"/>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Cross 109"/>
          <p:cNvSpPr/>
          <p:nvPr/>
        </p:nvSpPr>
        <p:spPr>
          <a:xfrm rot="2734294">
            <a:off x="6080271" y="2778093"/>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Cross 110"/>
          <p:cNvSpPr/>
          <p:nvPr/>
        </p:nvSpPr>
        <p:spPr>
          <a:xfrm rot="2734294">
            <a:off x="6384461" y="2252817"/>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Cross 111"/>
          <p:cNvSpPr/>
          <p:nvPr/>
        </p:nvSpPr>
        <p:spPr>
          <a:xfrm rot="2734294">
            <a:off x="6862542" y="2246280"/>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Cross 112"/>
          <p:cNvSpPr/>
          <p:nvPr/>
        </p:nvSpPr>
        <p:spPr>
          <a:xfrm rot="2734294">
            <a:off x="7413430" y="2095699"/>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Cross 118"/>
          <p:cNvSpPr/>
          <p:nvPr/>
        </p:nvSpPr>
        <p:spPr>
          <a:xfrm rot="2734294">
            <a:off x="5947435" y="6148522"/>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Cross 119"/>
          <p:cNvSpPr/>
          <p:nvPr/>
        </p:nvSpPr>
        <p:spPr>
          <a:xfrm rot="2734294">
            <a:off x="6083931" y="5532793"/>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Cross 120"/>
          <p:cNvSpPr/>
          <p:nvPr/>
        </p:nvSpPr>
        <p:spPr>
          <a:xfrm rot="2734294">
            <a:off x="6388121" y="5007517"/>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Cross 121"/>
          <p:cNvSpPr/>
          <p:nvPr/>
        </p:nvSpPr>
        <p:spPr>
          <a:xfrm rot="2734294">
            <a:off x="6866202" y="5000981"/>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Cross 122"/>
          <p:cNvSpPr/>
          <p:nvPr/>
        </p:nvSpPr>
        <p:spPr>
          <a:xfrm rot="2734294">
            <a:off x="7417090" y="4850399"/>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Cross 123"/>
          <p:cNvSpPr/>
          <p:nvPr/>
        </p:nvSpPr>
        <p:spPr>
          <a:xfrm rot="2734294">
            <a:off x="7718230" y="4951999"/>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Cross 124"/>
          <p:cNvSpPr/>
          <p:nvPr/>
        </p:nvSpPr>
        <p:spPr>
          <a:xfrm rot="2734294">
            <a:off x="7946829" y="5155199"/>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Cross 125"/>
          <p:cNvSpPr/>
          <p:nvPr/>
        </p:nvSpPr>
        <p:spPr>
          <a:xfrm rot="2734294">
            <a:off x="7166635" y="4951999"/>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Cross 126"/>
          <p:cNvSpPr/>
          <p:nvPr/>
        </p:nvSpPr>
        <p:spPr>
          <a:xfrm rot="2734294">
            <a:off x="6630164" y="4815591"/>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Cross 127"/>
          <p:cNvSpPr/>
          <p:nvPr/>
        </p:nvSpPr>
        <p:spPr>
          <a:xfrm rot="2734294">
            <a:off x="6218567" y="5221991"/>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Cross 128"/>
          <p:cNvSpPr/>
          <p:nvPr/>
        </p:nvSpPr>
        <p:spPr>
          <a:xfrm rot="2734294">
            <a:off x="5795035" y="6297059"/>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Cross 129"/>
          <p:cNvSpPr/>
          <p:nvPr/>
        </p:nvSpPr>
        <p:spPr>
          <a:xfrm rot="2734294">
            <a:off x="6023635" y="5866399"/>
            <a:ext cx="126535"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5906785" y="1009802"/>
            <a:ext cx="3237215" cy="369332"/>
          </a:xfrm>
          <a:prstGeom prst="rect">
            <a:avLst/>
          </a:prstGeom>
          <a:noFill/>
        </p:spPr>
        <p:txBody>
          <a:bodyPr wrap="square" rtlCol="0">
            <a:spAutoFit/>
          </a:bodyPr>
          <a:lstStyle/>
          <a:p>
            <a:r>
              <a:rPr lang="en-US" dirty="0"/>
              <a:t>(and small     )</a:t>
            </a:r>
          </a:p>
        </p:txBody>
      </p:sp>
      <p:pic>
        <p:nvPicPr>
          <p:cNvPr id="13" name="Picture 12"/>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7068968" y="1139187"/>
            <a:ext cx="125730" cy="238760"/>
          </a:xfrm>
          <a:prstGeom prst="rect">
            <a:avLst/>
          </a:prstGeom>
        </p:spPr>
      </p:pic>
      <p:pic>
        <p:nvPicPr>
          <p:cNvPr id="4" name="Ink 3"/>
          <p:cNvPicPr/>
          <p:nvPr/>
        </p:nvPicPr>
        <p:blipFill>
          <a:blip r:embed="rId8" cstate="print"/>
          <a:stretch>
            <a:fillRect/>
          </a:stretch>
        </p:blipFill>
        <p:spPr>
          <a:xfrm>
            <a:off x="1263959" y="1196019"/>
            <a:ext cx="7508160" cy="5238720"/>
          </a:xfrm>
          <a:prstGeom prst="rect">
            <a:avLst/>
          </a:prstGeom>
        </p:spPr>
      </p:pic>
      <p:sp>
        <p:nvSpPr>
          <p:cNvPr id="38" name="TextBox 37"/>
          <p:cNvSpPr txBox="1"/>
          <p:nvPr/>
        </p:nvSpPr>
        <p:spPr>
          <a:xfrm>
            <a:off x="2095500" y="152400"/>
            <a:ext cx="4953000" cy="861774"/>
          </a:xfrm>
          <a:prstGeom prst="rect">
            <a:avLst/>
          </a:prstGeom>
          <a:noFill/>
        </p:spPr>
        <p:txBody>
          <a:bodyPr wrap="square" rtlCol="0">
            <a:spAutoFit/>
          </a:bodyPr>
          <a:lstStyle/>
          <a:p>
            <a:pPr algn="ctr"/>
            <a:r>
              <a:rPr lang="en-US" sz="3200" dirty="0">
                <a:solidFill>
                  <a:srgbClr val="008000"/>
                </a:solidFill>
              </a:rPr>
              <a:t>Predictive Analytics 360</a:t>
            </a:r>
            <a:r>
              <a:rPr lang="en-US" sz="3200" baseline="36000" dirty="0">
                <a:solidFill>
                  <a:srgbClr val="008000"/>
                </a:solidFill>
              </a:rPr>
              <a:t>0</a:t>
            </a:r>
            <a:endParaRPr lang="en-US" sz="3200" dirty="0"/>
          </a:p>
          <a:p>
            <a:pPr algn="ctr"/>
            <a:endParaRPr lang="en-US" dirty="0"/>
          </a:p>
        </p:txBody>
      </p:sp>
    </p:spTree>
    <p:extLst>
      <p:ext uri="{BB962C8B-B14F-4D97-AF65-F5344CB8AC3E}">
        <p14:creationId xmlns:p14="http://schemas.microsoft.com/office/powerpoint/2010/main" val="248433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914400"/>
            <a:ext cx="6400800" cy="461665"/>
          </a:xfrm>
          <a:prstGeom prst="rect">
            <a:avLst/>
          </a:prstGeom>
          <a:noFill/>
        </p:spPr>
        <p:txBody>
          <a:bodyPr wrap="square" rtlCol="0">
            <a:spAutoFit/>
          </a:bodyPr>
          <a:lstStyle/>
          <a:p>
            <a:r>
              <a:rPr lang="en-US" sz="2400" b="1" dirty="0"/>
              <a:t>Neural networks and </a:t>
            </a:r>
            <a:r>
              <a:rPr lang="en-US" sz="2400" b="1" dirty="0" err="1"/>
              <a:t>overfitting</a:t>
            </a:r>
            <a:endParaRPr lang="en-US" sz="2400" b="1" dirty="0"/>
          </a:p>
        </p:txBody>
      </p:sp>
      <p:sp>
        <p:nvSpPr>
          <p:cNvPr id="81" name="TextBox 80"/>
          <p:cNvSpPr txBox="1"/>
          <p:nvPr/>
        </p:nvSpPr>
        <p:spPr>
          <a:xfrm>
            <a:off x="609600" y="1411161"/>
            <a:ext cx="3313612" cy="1015663"/>
          </a:xfrm>
          <a:prstGeom prst="rect">
            <a:avLst/>
          </a:prstGeom>
          <a:noFill/>
        </p:spPr>
        <p:txBody>
          <a:bodyPr wrap="square" rtlCol="0">
            <a:spAutoFit/>
          </a:bodyPr>
          <a:lstStyle/>
          <a:p>
            <a:pPr algn="ctr"/>
            <a:r>
              <a:rPr lang="en-US" sz="2000" dirty="0"/>
              <a:t>“Small” neural network</a:t>
            </a:r>
          </a:p>
          <a:p>
            <a:pPr algn="ctr"/>
            <a:r>
              <a:rPr lang="en-US" sz="2000" dirty="0"/>
              <a:t>(fewer parameters; more prone to </a:t>
            </a:r>
            <a:r>
              <a:rPr lang="en-US" sz="2000" dirty="0" err="1"/>
              <a:t>underfitting</a:t>
            </a:r>
            <a:r>
              <a:rPr lang="en-US" sz="2000" dirty="0"/>
              <a:t>)</a:t>
            </a:r>
          </a:p>
        </p:txBody>
      </p:sp>
      <p:sp>
        <p:nvSpPr>
          <p:cNvPr id="119" name="TextBox 118"/>
          <p:cNvSpPr txBox="1"/>
          <p:nvPr/>
        </p:nvSpPr>
        <p:spPr>
          <a:xfrm>
            <a:off x="4495801" y="1411161"/>
            <a:ext cx="3538271" cy="1015663"/>
          </a:xfrm>
          <a:prstGeom prst="rect">
            <a:avLst/>
          </a:prstGeom>
          <a:noFill/>
        </p:spPr>
        <p:txBody>
          <a:bodyPr wrap="square" rtlCol="0">
            <a:spAutoFit/>
          </a:bodyPr>
          <a:lstStyle/>
          <a:p>
            <a:pPr algn="ctr"/>
            <a:r>
              <a:rPr lang="en-US" sz="2000" dirty="0"/>
              <a:t>“Large” neural network</a:t>
            </a:r>
          </a:p>
          <a:p>
            <a:pPr algn="ctr"/>
            <a:r>
              <a:rPr lang="en-US" sz="2000" dirty="0"/>
              <a:t>(more parameters; more prone to </a:t>
            </a:r>
            <a:r>
              <a:rPr lang="en-US" sz="2000" dirty="0" err="1"/>
              <a:t>overfitting</a:t>
            </a:r>
            <a:r>
              <a:rPr lang="en-US" sz="2000" dirty="0"/>
              <a:t>)</a:t>
            </a:r>
          </a:p>
        </p:txBody>
      </p:sp>
      <p:grpSp>
        <p:nvGrpSpPr>
          <p:cNvPr id="3" name="Group 342"/>
          <p:cNvGrpSpPr/>
          <p:nvPr/>
        </p:nvGrpSpPr>
        <p:grpSpPr>
          <a:xfrm>
            <a:off x="1634458" y="3341560"/>
            <a:ext cx="1337343" cy="817360"/>
            <a:chOff x="1253012" y="2038350"/>
            <a:chExt cx="1642588" cy="752940"/>
          </a:xfrm>
        </p:grpSpPr>
        <p:sp>
          <p:nvSpPr>
            <p:cNvPr id="133" name="Oval 132"/>
            <p:cNvSpPr/>
            <p:nvPr/>
          </p:nvSpPr>
          <p:spPr>
            <a:xfrm>
              <a:off x="1253012" y="2421971"/>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1255668" y="2102091"/>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1991554" y="203835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Arrow Connector 136"/>
            <p:cNvCxnSpPr>
              <a:stCxn id="134" idx="6"/>
            </p:cNvCxnSpPr>
            <p:nvPr/>
          </p:nvCxnSpPr>
          <p:spPr>
            <a:xfrm flipV="1">
              <a:off x="1468343" y="2145111"/>
              <a:ext cx="525867" cy="6374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3" idx="6"/>
              <a:endCxn id="135" idx="2"/>
            </p:cNvCxnSpPr>
            <p:nvPr/>
          </p:nvCxnSpPr>
          <p:spPr>
            <a:xfrm flipV="1">
              <a:off x="1465687" y="2145110"/>
              <a:ext cx="525867" cy="38362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1991553" y="2315497"/>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Arrow Connector 139"/>
            <p:cNvCxnSpPr>
              <a:stCxn id="134" idx="6"/>
              <a:endCxn id="139" idx="2"/>
            </p:cNvCxnSpPr>
            <p:nvPr/>
          </p:nvCxnSpPr>
          <p:spPr>
            <a:xfrm>
              <a:off x="1468343" y="2208851"/>
              <a:ext cx="523210" cy="21340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33" idx="6"/>
              <a:endCxn id="139" idx="2"/>
            </p:cNvCxnSpPr>
            <p:nvPr/>
          </p:nvCxnSpPr>
          <p:spPr>
            <a:xfrm flipV="1">
              <a:off x="1465687" y="2422257"/>
              <a:ext cx="525866" cy="10647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34" idx="6"/>
            </p:cNvCxnSpPr>
            <p:nvPr/>
          </p:nvCxnSpPr>
          <p:spPr>
            <a:xfrm>
              <a:off x="1468343" y="2208851"/>
              <a:ext cx="525865" cy="47972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33" idx="6"/>
              <a:endCxn id="204" idx="2"/>
            </p:cNvCxnSpPr>
            <p:nvPr/>
          </p:nvCxnSpPr>
          <p:spPr>
            <a:xfrm>
              <a:off x="1465687" y="2528731"/>
              <a:ext cx="525867" cy="1557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204" idx="6"/>
              <a:endCxn id="205" idx="2"/>
            </p:cNvCxnSpPr>
            <p:nvPr/>
          </p:nvCxnSpPr>
          <p:spPr>
            <a:xfrm flipV="1">
              <a:off x="2204229" y="2361251"/>
              <a:ext cx="478696" cy="32327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39" idx="6"/>
              <a:endCxn id="205" idx="2"/>
            </p:cNvCxnSpPr>
            <p:nvPr/>
          </p:nvCxnSpPr>
          <p:spPr>
            <a:xfrm flipV="1">
              <a:off x="2204228" y="2361251"/>
              <a:ext cx="478697" cy="6100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35" idx="6"/>
              <a:endCxn id="205" idx="2"/>
            </p:cNvCxnSpPr>
            <p:nvPr/>
          </p:nvCxnSpPr>
          <p:spPr>
            <a:xfrm>
              <a:off x="2204229" y="2145110"/>
              <a:ext cx="478696" cy="2161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4" name="Oval 203"/>
            <p:cNvSpPr/>
            <p:nvPr/>
          </p:nvSpPr>
          <p:spPr>
            <a:xfrm>
              <a:off x="1991554" y="257777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2682925" y="2254491"/>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Oval 39"/>
          <p:cNvSpPr/>
          <p:nvPr/>
        </p:nvSpPr>
        <p:spPr>
          <a:xfrm>
            <a:off x="6258734" y="3775234"/>
            <a:ext cx="161765" cy="2291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258734" y="3428381"/>
            <a:ext cx="161765" cy="2291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820485" y="3171165"/>
            <a:ext cx="161765" cy="229156"/>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147460" y="3470449"/>
            <a:ext cx="161765" cy="229156"/>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p:nvPr/>
        </p:nvCxnSpPr>
        <p:spPr>
          <a:xfrm flipV="1">
            <a:off x="6420498" y="3285741"/>
            <a:ext cx="399986" cy="25721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6"/>
            <a:endCxn id="42" idx="2"/>
          </p:cNvCxnSpPr>
          <p:nvPr/>
        </p:nvCxnSpPr>
        <p:spPr>
          <a:xfrm flipV="1">
            <a:off x="6420498" y="3285743"/>
            <a:ext cx="399986" cy="60406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820484" y="3468607"/>
            <a:ext cx="161765" cy="229156"/>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a:off x="6420499" y="3542957"/>
            <a:ext cx="399985" cy="402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0" idx="6"/>
            <a:endCxn id="47" idx="2"/>
          </p:cNvCxnSpPr>
          <p:nvPr/>
        </p:nvCxnSpPr>
        <p:spPr>
          <a:xfrm flipV="1">
            <a:off x="6420499" y="3583185"/>
            <a:ext cx="399985" cy="3066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6820484" y="3754433"/>
            <a:ext cx="161765" cy="229156"/>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a:off x="6420498" y="3542958"/>
            <a:ext cx="399984" cy="3260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0" idx="6"/>
            <a:endCxn id="51" idx="2"/>
          </p:cNvCxnSpPr>
          <p:nvPr/>
        </p:nvCxnSpPr>
        <p:spPr>
          <a:xfrm flipV="1">
            <a:off x="6420499" y="3869012"/>
            <a:ext cx="399985" cy="208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6820484" y="4034053"/>
            <a:ext cx="161765" cy="229156"/>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a:stCxn id="41" idx="6"/>
            <a:endCxn id="55" idx="2"/>
          </p:cNvCxnSpPr>
          <p:nvPr/>
        </p:nvCxnSpPr>
        <p:spPr>
          <a:xfrm>
            <a:off x="6420498" y="3542957"/>
            <a:ext cx="399984" cy="60567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0" idx="6"/>
            <a:endCxn id="55" idx="2"/>
          </p:cNvCxnSpPr>
          <p:nvPr/>
        </p:nvCxnSpPr>
        <p:spPr>
          <a:xfrm>
            <a:off x="6420499" y="3889812"/>
            <a:ext cx="399985" cy="2588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6820485" y="4324750"/>
            <a:ext cx="161765" cy="229156"/>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p:cNvCxnSpPr>
            <a:stCxn id="41" idx="6"/>
            <a:endCxn id="59" idx="2"/>
          </p:cNvCxnSpPr>
          <p:nvPr/>
        </p:nvCxnSpPr>
        <p:spPr>
          <a:xfrm>
            <a:off x="6420498" y="3542957"/>
            <a:ext cx="399986" cy="89637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6"/>
            <a:endCxn id="59" idx="2"/>
          </p:cNvCxnSpPr>
          <p:nvPr/>
        </p:nvCxnSpPr>
        <p:spPr>
          <a:xfrm>
            <a:off x="6420498" y="3889813"/>
            <a:ext cx="399986" cy="54951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7457702" y="3171163"/>
            <a:ext cx="161765" cy="229156"/>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a:stCxn id="42" idx="6"/>
            <a:endCxn id="63" idx="2"/>
          </p:cNvCxnSpPr>
          <p:nvPr/>
        </p:nvCxnSpPr>
        <p:spPr>
          <a:xfrm flipV="1">
            <a:off x="6982249" y="3285742"/>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7" idx="6"/>
            <a:endCxn id="63" idx="2"/>
          </p:cNvCxnSpPr>
          <p:nvPr/>
        </p:nvCxnSpPr>
        <p:spPr>
          <a:xfrm flipV="1">
            <a:off x="6982250" y="3285742"/>
            <a:ext cx="475453" cy="29744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1" idx="6"/>
            <a:endCxn id="63" idx="2"/>
          </p:cNvCxnSpPr>
          <p:nvPr/>
        </p:nvCxnSpPr>
        <p:spPr>
          <a:xfrm flipV="1">
            <a:off x="6982249" y="3285742"/>
            <a:ext cx="475453" cy="58326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5" idx="6"/>
            <a:endCxn id="63" idx="2"/>
          </p:cNvCxnSpPr>
          <p:nvPr/>
        </p:nvCxnSpPr>
        <p:spPr>
          <a:xfrm flipV="1">
            <a:off x="6982249" y="3285742"/>
            <a:ext cx="475453" cy="86288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9" idx="6"/>
            <a:endCxn id="63" idx="2"/>
          </p:cNvCxnSpPr>
          <p:nvPr/>
        </p:nvCxnSpPr>
        <p:spPr>
          <a:xfrm flipV="1">
            <a:off x="6982249" y="3285741"/>
            <a:ext cx="475452" cy="11535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7457702" y="3472171"/>
            <a:ext cx="161765" cy="229156"/>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endCxn id="69" idx="2"/>
          </p:cNvCxnSpPr>
          <p:nvPr/>
        </p:nvCxnSpPr>
        <p:spPr>
          <a:xfrm flipV="1">
            <a:off x="6982249" y="3586750"/>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1" idx="6"/>
            <a:endCxn id="69" idx="2"/>
          </p:cNvCxnSpPr>
          <p:nvPr/>
        </p:nvCxnSpPr>
        <p:spPr>
          <a:xfrm flipV="1">
            <a:off x="6982249" y="3586750"/>
            <a:ext cx="475453" cy="2822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9" idx="2"/>
          </p:cNvCxnSpPr>
          <p:nvPr/>
        </p:nvCxnSpPr>
        <p:spPr>
          <a:xfrm flipV="1">
            <a:off x="6982249" y="3586750"/>
            <a:ext cx="475453" cy="58326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69" idx="2"/>
          </p:cNvCxnSpPr>
          <p:nvPr/>
        </p:nvCxnSpPr>
        <p:spPr>
          <a:xfrm flipV="1">
            <a:off x="6982248" y="3586750"/>
            <a:ext cx="475453" cy="86288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2" idx="6"/>
            <a:endCxn id="69" idx="2"/>
          </p:cNvCxnSpPr>
          <p:nvPr/>
        </p:nvCxnSpPr>
        <p:spPr>
          <a:xfrm>
            <a:off x="6982250" y="3285741"/>
            <a:ext cx="475451" cy="30100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7458745" y="3748783"/>
            <a:ext cx="161765" cy="229156"/>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a:endCxn id="75" idx="2"/>
          </p:cNvCxnSpPr>
          <p:nvPr/>
        </p:nvCxnSpPr>
        <p:spPr>
          <a:xfrm flipV="1">
            <a:off x="6983292" y="3863361"/>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75" idx="2"/>
          </p:cNvCxnSpPr>
          <p:nvPr/>
        </p:nvCxnSpPr>
        <p:spPr>
          <a:xfrm flipV="1">
            <a:off x="6983292" y="3863361"/>
            <a:ext cx="475452" cy="29744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75" idx="2"/>
          </p:cNvCxnSpPr>
          <p:nvPr/>
        </p:nvCxnSpPr>
        <p:spPr>
          <a:xfrm flipV="1">
            <a:off x="6983293" y="3863360"/>
            <a:ext cx="475453" cy="58326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7" idx="6"/>
            <a:endCxn id="75" idx="2"/>
          </p:cNvCxnSpPr>
          <p:nvPr/>
        </p:nvCxnSpPr>
        <p:spPr>
          <a:xfrm>
            <a:off x="6982250" y="3583185"/>
            <a:ext cx="476495" cy="28017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2" idx="6"/>
            <a:endCxn id="75" idx="2"/>
          </p:cNvCxnSpPr>
          <p:nvPr/>
        </p:nvCxnSpPr>
        <p:spPr>
          <a:xfrm>
            <a:off x="6982250" y="3285741"/>
            <a:ext cx="476495" cy="5776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457701" y="4026234"/>
            <a:ext cx="161765" cy="229156"/>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p:cNvCxnSpPr>
            <a:stCxn id="55" idx="6"/>
            <a:endCxn id="84" idx="2"/>
          </p:cNvCxnSpPr>
          <p:nvPr/>
        </p:nvCxnSpPr>
        <p:spPr>
          <a:xfrm flipV="1">
            <a:off x="6982248" y="4140813"/>
            <a:ext cx="475452" cy="78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84" idx="2"/>
          </p:cNvCxnSpPr>
          <p:nvPr/>
        </p:nvCxnSpPr>
        <p:spPr>
          <a:xfrm flipV="1">
            <a:off x="6982248" y="4140814"/>
            <a:ext cx="475452" cy="29744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51" idx="6"/>
            <a:endCxn id="84" idx="2"/>
          </p:cNvCxnSpPr>
          <p:nvPr/>
        </p:nvCxnSpPr>
        <p:spPr>
          <a:xfrm>
            <a:off x="6982248" y="3869009"/>
            <a:ext cx="475452" cy="27180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47" idx="6"/>
            <a:endCxn id="84" idx="2"/>
          </p:cNvCxnSpPr>
          <p:nvPr/>
        </p:nvCxnSpPr>
        <p:spPr>
          <a:xfrm>
            <a:off x="6982250" y="3583185"/>
            <a:ext cx="475451" cy="5576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42" idx="6"/>
            <a:endCxn id="84" idx="2"/>
          </p:cNvCxnSpPr>
          <p:nvPr/>
        </p:nvCxnSpPr>
        <p:spPr>
          <a:xfrm>
            <a:off x="6982249" y="3285742"/>
            <a:ext cx="475450" cy="85507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7457701" y="4331603"/>
            <a:ext cx="161765" cy="229156"/>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p:cNvCxnSpPr>
            <a:endCxn id="90" idx="2"/>
          </p:cNvCxnSpPr>
          <p:nvPr/>
        </p:nvCxnSpPr>
        <p:spPr>
          <a:xfrm flipV="1">
            <a:off x="6982248" y="4446181"/>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55" idx="6"/>
            <a:endCxn id="90" idx="2"/>
          </p:cNvCxnSpPr>
          <p:nvPr/>
        </p:nvCxnSpPr>
        <p:spPr>
          <a:xfrm>
            <a:off x="6982248" y="4148632"/>
            <a:ext cx="475452" cy="2975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51" idx="6"/>
            <a:endCxn id="90" idx="2"/>
          </p:cNvCxnSpPr>
          <p:nvPr/>
        </p:nvCxnSpPr>
        <p:spPr>
          <a:xfrm>
            <a:off x="6982248" y="3869009"/>
            <a:ext cx="475452" cy="57717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7" idx="6"/>
            <a:endCxn id="90" idx="2"/>
          </p:cNvCxnSpPr>
          <p:nvPr/>
        </p:nvCxnSpPr>
        <p:spPr>
          <a:xfrm>
            <a:off x="6982250" y="3583186"/>
            <a:ext cx="475451" cy="86299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42" idx="6"/>
            <a:endCxn id="90" idx="2"/>
          </p:cNvCxnSpPr>
          <p:nvPr/>
        </p:nvCxnSpPr>
        <p:spPr>
          <a:xfrm>
            <a:off x="6982249" y="3285742"/>
            <a:ext cx="475450" cy="116043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3" idx="6"/>
            <a:endCxn id="43" idx="2"/>
          </p:cNvCxnSpPr>
          <p:nvPr/>
        </p:nvCxnSpPr>
        <p:spPr>
          <a:xfrm>
            <a:off x="7619467" y="3285742"/>
            <a:ext cx="527993" cy="2992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69" idx="6"/>
            <a:endCxn id="43" idx="2"/>
          </p:cNvCxnSpPr>
          <p:nvPr/>
        </p:nvCxnSpPr>
        <p:spPr>
          <a:xfrm flipV="1">
            <a:off x="7619467" y="3585027"/>
            <a:ext cx="527993" cy="172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5" idx="6"/>
            <a:endCxn id="43" idx="2"/>
          </p:cNvCxnSpPr>
          <p:nvPr/>
        </p:nvCxnSpPr>
        <p:spPr>
          <a:xfrm flipV="1">
            <a:off x="7620509" y="3585027"/>
            <a:ext cx="526950" cy="27833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4" idx="6"/>
            <a:endCxn id="43" idx="2"/>
          </p:cNvCxnSpPr>
          <p:nvPr/>
        </p:nvCxnSpPr>
        <p:spPr>
          <a:xfrm flipV="1">
            <a:off x="7619465" y="3585028"/>
            <a:ext cx="527994" cy="5557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0" idx="6"/>
            <a:endCxn id="43" idx="2"/>
          </p:cNvCxnSpPr>
          <p:nvPr/>
        </p:nvCxnSpPr>
        <p:spPr>
          <a:xfrm flipV="1">
            <a:off x="7619465" y="3585027"/>
            <a:ext cx="527994" cy="86115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8147459" y="3769949"/>
            <a:ext cx="161765" cy="229156"/>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p:cNvCxnSpPr>
            <a:stCxn id="69" idx="6"/>
            <a:endCxn id="101" idx="2"/>
          </p:cNvCxnSpPr>
          <p:nvPr/>
        </p:nvCxnSpPr>
        <p:spPr>
          <a:xfrm>
            <a:off x="7619466" y="3586750"/>
            <a:ext cx="527992" cy="2977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5" idx="6"/>
            <a:endCxn id="101" idx="2"/>
          </p:cNvCxnSpPr>
          <p:nvPr/>
        </p:nvCxnSpPr>
        <p:spPr>
          <a:xfrm>
            <a:off x="7620510" y="3863362"/>
            <a:ext cx="526949" cy="2116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4" idx="6"/>
            <a:endCxn id="101" idx="2"/>
          </p:cNvCxnSpPr>
          <p:nvPr/>
        </p:nvCxnSpPr>
        <p:spPr>
          <a:xfrm flipV="1">
            <a:off x="7619466" y="3884527"/>
            <a:ext cx="527993" cy="2562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0" idx="6"/>
            <a:endCxn id="101" idx="2"/>
          </p:cNvCxnSpPr>
          <p:nvPr/>
        </p:nvCxnSpPr>
        <p:spPr>
          <a:xfrm flipV="1">
            <a:off x="7619466" y="3884527"/>
            <a:ext cx="527993" cy="56165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3" idx="6"/>
            <a:endCxn id="101" idx="2"/>
          </p:cNvCxnSpPr>
          <p:nvPr/>
        </p:nvCxnSpPr>
        <p:spPr>
          <a:xfrm>
            <a:off x="7619466" y="3285742"/>
            <a:ext cx="527992" cy="5987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8147457" y="4042899"/>
            <a:ext cx="161765" cy="229156"/>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a:stCxn id="75" idx="6"/>
            <a:endCxn id="107" idx="2"/>
          </p:cNvCxnSpPr>
          <p:nvPr/>
        </p:nvCxnSpPr>
        <p:spPr>
          <a:xfrm>
            <a:off x="7620509" y="3863362"/>
            <a:ext cx="526948" cy="29411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84" idx="6"/>
            <a:endCxn id="107" idx="2"/>
          </p:cNvCxnSpPr>
          <p:nvPr/>
        </p:nvCxnSpPr>
        <p:spPr>
          <a:xfrm>
            <a:off x="7619465" y="4140813"/>
            <a:ext cx="527992" cy="1666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0" idx="6"/>
            <a:endCxn id="107" idx="2"/>
          </p:cNvCxnSpPr>
          <p:nvPr/>
        </p:nvCxnSpPr>
        <p:spPr>
          <a:xfrm flipV="1">
            <a:off x="7619465" y="4157477"/>
            <a:ext cx="527992" cy="28870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9" idx="6"/>
            <a:endCxn id="107" idx="2"/>
          </p:cNvCxnSpPr>
          <p:nvPr/>
        </p:nvCxnSpPr>
        <p:spPr>
          <a:xfrm>
            <a:off x="7619467" y="3586749"/>
            <a:ext cx="527991" cy="57072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3" idx="6"/>
            <a:endCxn id="107" idx="2"/>
          </p:cNvCxnSpPr>
          <p:nvPr/>
        </p:nvCxnSpPr>
        <p:spPr>
          <a:xfrm>
            <a:off x="7619467" y="3285741"/>
            <a:ext cx="527991" cy="87173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8147460" y="4331605"/>
            <a:ext cx="161765" cy="229156"/>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p:cNvCxnSpPr>
            <a:stCxn id="84" idx="6"/>
            <a:endCxn id="113" idx="2"/>
          </p:cNvCxnSpPr>
          <p:nvPr/>
        </p:nvCxnSpPr>
        <p:spPr>
          <a:xfrm>
            <a:off x="7619465" y="4140812"/>
            <a:ext cx="527994" cy="30537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90" idx="6"/>
            <a:endCxn id="113" idx="2"/>
          </p:cNvCxnSpPr>
          <p:nvPr/>
        </p:nvCxnSpPr>
        <p:spPr>
          <a:xfrm>
            <a:off x="7619465" y="4446182"/>
            <a:ext cx="527994"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75" idx="6"/>
            <a:endCxn id="113" idx="2"/>
          </p:cNvCxnSpPr>
          <p:nvPr/>
        </p:nvCxnSpPr>
        <p:spPr>
          <a:xfrm>
            <a:off x="7620509" y="3863362"/>
            <a:ext cx="526950" cy="58282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69" idx="6"/>
            <a:endCxn id="113" idx="2"/>
          </p:cNvCxnSpPr>
          <p:nvPr/>
        </p:nvCxnSpPr>
        <p:spPr>
          <a:xfrm>
            <a:off x="7619467" y="3586750"/>
            <a:ext cx="527993" cy="8594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63" idx="6"/>
            <a:endCxn id="113" idx="2"/>
          </p:cNvCxnSpPr>
          <p:nvPr/>
        </p:nvCxnSpPr>
        <p:spPr>
          <a:xfrm>
            <a:off x="7619467" y="3285742"/>
            <a:ext cx="527993" cy="11604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Oval 214"/>
          <p:cNvSpPr/>
          <p:nvPr/>
        </p:nvSpPr>
        <p:spPr>
          <a:xfrm>
            <a:off x="8631816" y="3645870"/>
            <a:ext cx="161765" cy="2291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Arrow Connector 215"/>
          <p:cNvCxnSpPr>
            <a:stCxn id="43" idx="6"/>
            <a:endCxn id="215" idx="2"/>
          </p:cNvCxnSpPr>
          <p:nvPr/>
        </p:nvCxnSpPr>
        <p:spPr>
          <a:xfrm>
            <a:off x="8309225" y="3585027"/>
            <a:ext cx="322591" cy="17542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101" idx="6"/>
            <a:endCxn id="215" idx="2"/>
          </p:cNvCxnSpPr>
          <p:nvPr/>
        </p:nvCxnSpPr>
        <p:spPr>
          <a:xfrm flipV="1">
            <a:off x="8309223" y="3760448"/>
            <a:ext cx="322592" cy="12407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107" idx="6"/>
            <a:endCxn id="215" idx="2"/>
          </p:cNvCxnSpPr>
          <p:nvPr/>
        </p:nvCxnSpPr>
        <p:spPr>
          <a:xfrm flipV="1">
            <a:off x="8309223" y="3760448"/>
            <a:ext cx="322593" cy="39702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113" idx="6"/>
            <a:endCxn id="215" idx="2"/>
          </p:cNvCxnSpPr>
          <p:nvPr/>
        </p:nvCxnSpPr>
        <p:spPr>
          <a:xfrm flipV="1">
            <a:off x="8309225" y="3760449"/>
            <a:ext cx="322591" cy="68573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4" name="Oval 243"/>
          <p:cNvSpPr/>
          <p:nvPr/>
        </p:nvSpPr>
        <p:spPr>
          <a:xfrm>
            <a:off x="4267200" y="3775234"/>
            <a:ext cx="167964" cy="22484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4267199" y="3456428"/>
            <a:ext cx="167964" cy="22484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850475" y="3204054"/>
            <a:ext cx="167964" cy="22484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8" name="Straight Arrow Connector 247"/>
          <p:cNvCxnSpPr/>
          <p:nvPr/>
        </p:nvCxnSpPr>
        <p:spPr>
          <a:xfrm flipV="1">
            <a:off x="4435164" y="3316476"/>
            <a:ext cx="415313" cy="25237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a:stCxn id="244" idx="6"/>
            <a:endCxn id="246" idx="2"/>
          </p:cNvCxnSpPr>
          <p:nvPr/>
        </p:nvCxnSpPr>
        <p:spPr>
          <a:xfrm flipV="1">
            <a:off x="4435163" y="3316478"/>
            <a:ext cx="415312" cy="57118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0" name="Oval 249"/>
          <p:cNvSpPr/>
          <p:nvPr/>
        </p:nvSpPr>
        <p:spPr>
          <a:xfrm>
            <a:off x="4850475" y="3495900"/>
            <a:ext cx="167964" cy="22484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Arrow Connector 250"/>
          <p:cNvCxnSpPr/>
          <p:nvPr/>
        </p:nvCxnSpPr>
        <p:spPr>
          <a:xfrm>
            <a:off x="4435163" y="3568850"/>
            <a:ext cx="415312" cy="3946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a:stCxn id="244" idx="6"/>
            <a:endCxn id="250" idx="2"/>
          </p:cNvCxnSpPr>
          <p:nvPr/>
        </p:nvCxnSpPr>
        <p:spPr>
          <a:xfrm flipV="1">
            <a:off x="4435163" y="3608321"/>
            <a:ext cx="415312" cy="2793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3" name="Oval 252"/>
          <p:cNvSpPr/>
          <p:nvPr/>
        </p:nvSpPr>
        <p:spPr>
          <a:xfrm>
            <a:off x="4850474" y="3776342"/>
            <a:ext cx="167964" cy="22484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4" name="Straight Arrow Connector 253"/>
          <p:cNvCxnSpPr/>
          <p:nvPr/>
        </p:nvCxnSpPr>
        <p:spPr>
          <a:xfrm>
            <a:off x="4435164" y="3568849"/>
            <a:ext cx="415311" cy="31991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4" idx="6"/>
            <a:endCxn id="253" idx="2"/>
          </p:cNvCxnSpPr>
          <p:nvPr/>
        </p:nvCxnSpPr>
        <p:spPr>
          <a:xfrm>
            <a:off x="4435164" y="3887658"/>
            <a:ext cx="415311" cy="11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6" name="Oval 255"/>
          <p:cNvSpPr/>
          <p:nvPr/>
        </p:nvSpPr>
        <p:spPr>
          <a:xfrm>
            <a:off x="4850474" y="4050698"/>
            <a:ext cx="167964" cy="22484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7" name="Straight Arrow Connector 256"/>
          <p:cNvCxnSpPr>
            <a:stCxn id="245" idx="6"/>
            <a:endCxn id="256" idx="2"/>
          </p:cNvCxnSpPr>
          <p:nvPr/>
        </p:nvCxnSpPr>
        <p:spPr>
          <a:xfrm>
            <a:off x="4435164" y="3568850"/>
            <a:ext cx="415311" cy="59426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4" idx="6"/>
            <a:endCxn id="256" idx="2"/>
          </p:cNvCxnSpPr>
          <p:nvPr/>
        </p:nvCxnSpPr>
        <p:spPr>
          <a:xfrm>
            <a:off x="4435164" y="3887658"/>
            <a:ext cx="415311" cy="2754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9" name="Oval 258"/>
          <p:cNvSpPr/>
          <p:nvPr/>
        </p:nvSpPr>
        <p:spPr>
          <a:xfrm>
            <a:off x="4850475" y="4335922"/>
            <a:ext cx="167964" cy="22484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0" name="Straight Arrow Connector 259"/>
          <p:cNvCxnSpPr>
            <a:stCxn id="245" idx="6"/>
            <a:endCxn id="259" idx="2"/>
          </p:cNvCxnSpPr>
          <p:nvPr/>
        </p:nvCxnSpPr>
        <p:spPr>
          <a:xfrm>
            <a:off x="4435164" y="3568850"/>
            <a:ext cx="415313" cy="87949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44" idx="6"/>
            <a:endCxn id="259" idx="2"/>
          </p:cNvCxnSpPr>
          <p:nvPr/>
        </p:nvCxnSpPr>
        <p:spPr>
          <a:xfrm>
            <a:off x="4435163" y="3887659"/>
            <a:ext cx="415312" cy="5606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5" name="Oval 314"/>
          <p:cNvSpPr/>
          <p:nvPr/>
        </p:nvSpPr>
        <p:spPr>
          <a:xfrm>
            <a:off x="5487921" y="3567586"/>
            <a:ext cx="167964" cy="22484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6" name="Straight Arrow Connector 315"/>
          <p:cNvCxnSpPr>
            <a:stCxn id="246" idx="6"/>
            <a:endCxn id="315" idx="2"/>
          </p:cNvCxnSpPr>
          <p:nvPr/>
        </p:nvCxnSpPr>
        <p:spPr>
          <a:xfrm>
            <a:off x="5018437" y="3316479"/>
            <a:ext cx="469484" cy="36352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a:stCxn id="250" idx="6"/>
            <a:endCxn id="315" idx="2"/>
          </p:cNvCxnSpPr>
          <p:nvPr/>
        </p:nvCxnSpPr>
        <p:spPr>
          <a:xfrm>
            <a:off x="5018436" y="3608319"/>
            <a:ext cx="469486" cy="716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a:stCxn id="253" idx="6"/>
            <a:endCxn id="315" idx="2"/>
          </p:cNvCxnSpPr>
          <p:nvPr/>
        </p:nvCxnSpPr>
        <p:spPr>
          <a:xfrm flipV="1">
            <a:off x="5018438" y="3680004"/>
            <a:ext cx="469487" cy="20875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56" idx="6"/>
            <a:endCxn id="315" idx="2"/>
          </p:cNvCxnSpPr>
          <p:nvPr/>
        </p:nvCxnSpPr>
        <p:spPr>
          <a:xfrm flipV="1">
            <a:off x="5018434" y="3680005"/>
            <a:ext cx="469487" cy="48311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3" name="Straight Arrow Connector 332"/>
          <p:cNvCxnSpPr>
            <a:stCxn id="259" idx="6"/>
            <a:endCxn id="315" idx="2"/>
          </p:cNvCxnSpPr>
          <p:nvPr/>
        </p:nvCxnSpPr>
        <p:spPr>
          <a:xfrm flipV="1">
            <a:off x="5018433" y="3680005"/>
            <a:ext cx="469484" cy="7683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4" name="TextBox 343"/>
          <p:cNvSpPr txBox="1"/>
          <p:nvPr/>
        </p:nvSpPr>
        <p:spPr>
          <a:xfrm>
            <a:off x="4038601" y="4967161"/>
            <a:ext cx="5105399" cy="1015663"/>
          </a:xfrm>
          <a:prstGeom prst="rect">
            <a:avLst/>
          </a:prstGeom>
          <a:noFill/>
        </p:spPr>
        <p:txBody>
          <a:bodyPr wrap="square" rtlCol="0">
            <a:spAutoFit/>
          </a:bodyPr>
          <a:lstStyle/>
          <a:p>
            <a:pPr algn="ctr"/>
            <a:r>
              <a:rPr lang="en-US" sz="2000" dirty="0"/>
              <a:t>Computationally more expensive.</a:t>
            </a:r>
          </a:p>
          <a:p>
            <a:pPr algn="ctr"/>
            <a:endParaRPr lang="en-US" sz="2000" dirty="0"/>
          </a:p>
          <a:p>
            <a:pPr algn="ctr"/>
            <a:r>
              <a:rPr lang="en-US" sz="2000" dirty="0"/>
              <a:t>Use regularization (   ) to address </a:t>
            </a:r>
            <a:r>
              <a:rPr lang="en-US" sz="2000" dirty="0" err="1"/>
              <a:t>overfitting</a:t>
            </a:r>
            <a:r>
              <a:rPr lang="en-US" sz="2000" dirty="0"/>
              <a:t>.</a:t>
            </a:r>
          </a:p>
        </p:txBody>
      </p:sp>
      <p:sp>
        <p:nvSpPr>
          <p:cNvPr id="345" name="TextBox 344"/>
          <p:cNvSpPr txBox="1"/>
          <p:nvPr/>
        </p:nvSpPr>
        <p:spPr>
          <a:xfrm>
            <a:off x="645930" y="4941680"/>
            <a:ext cx="3352800" cy="400110"/>
          </a:xfrm>
          <a:prstGeom prst="rect">
            <a:avLst/>
          </a:prstGeom>
          <a:noFill/>
        </p:spPr>
        <p:txBody>
          <a:bodyPr wrap="square" rtlCol="0">
            <a:spAutoFit/>
          </a:bodyPr>
          <a:lstStyle/>
          <a:p>
            <a:pPr algn="ctr"/>
            <a:r>
              <a:rPr lang="en-US" sz="2000" dirty="0"/>
              <a:t>Computationally cheaper</a:t>
            </a:r>
          </a:p>
        </p:txBody>
      </p:sp>
      <p:pic>
        <p:nvPicPr>
          <p:cNvPr id="346" name="Picture 34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326442" y="5913227"/>
            <a:ext cx="125730" cy="238760"/>
          </a:xfrm>
          <a:prstGeom prst="rect">
            <a:avLst/>
          </a:prstGeom>
        </p:spPr>
      </p:pic>
      <p:sp>
        <p:nvSpPr>
          <p:cNvPr id="125" name="Oval 124"/>
          <p:cNvSpPr/>
          <p:nvPr/>
        </p:nvSpPr>
        <p:spPr>
          <a:xfrm>
            <a:off x="4853050" y="2913520"/>
            <a:ext cx="167965" cy="22484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849361" y="4640720"/>
            <a:ext cx="167965" cy="22484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4849361" y="2630361"/>
            <a:ext cx="167965" cy="22484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p:cNvCxnSpPr>
            <a:stCxn id="245" idx="6"/>
            <a:endCxn id="125" idx="2"/>
          </p:cNvCxnSpPr>
          <p:nvPr/>
        </p:nvCxnSpPr>
        <p:spPr>
          <a:xfrm flipV="1">
            <a:off x="4435164" y="3025941"/>
            <a:ext cx="417887" cy="54290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245" idx="6"/>
            <a:endCxn id="127" idx="2"/>
          </p:cNvCxnSpPr>
          <p:nvPr/>
        </p:nvCxnSpPr>
        <p:spPr>
          <a:xfrm flipV="1">
            <a:off x="4435164" y="2742781"/>
            <a:ext cx="414197" cy="8260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245" idx="6"/>
            <a:endCxn id="126" idx="2"/>
          </p:cNvCxnSpPr>
          <p:nvPr/>
        </p:nvCxnSpPr>
        <p:spPr>
          <a:xfrm>
            <a:off x="4435164" y="3568849"/>
            <a:ext cx="414197" cy="118429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244" idx="6"/>
            <a:endCxn id="126" idx="2"/>
          </p:cNvCxnSpPr>
          <p:nvPr/>
        </p:nvCxnSpPr>
        <p:spPr>
          <a:xfrm>
            <a:off x="4435164" y="3887655"/>
            <a:ext cx="414196" cy="8654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244" idx="6"/>
            <a:endCxn id="127" idx="2"/>
          </p:cNvCxnSpPr>
          <p:nvPr/>
        </p:nvCxnSpPr>
        <p:spPr>
          <a:xfrm flipV="1">
            <a:off x="4435164" y="2742782"/>
            <a:ext cx="414196" cy="114487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244" idx="6"/>
            <a:endCxn id="125" idx="2"/>
          </p:cNvCxnSpPr>
          <p:nvPr/>
        </p:nvCxnSpPr>
        <p:spPr>
          <a:xfrm flipV="1">
            <a:off x="4435164" y="3025940"/>
            <a:ext cx="417886" cy="86171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26" idx="6"/>
            <a:endCxn id="315" idx="2"/>
          </p:cNvCxnSpPr>
          <p:nvPr/>
        </p:nvCxnSpPr>
        <p:spPr>
          <a:xfrm flipV="1">
            <a:off x="5017325" y="3680007"/>
            <a:ext cx="470596" cy="1073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27" idx="6"/>
            <a:endCxn id="315" idx="2"/>
          </p:cNvCxnSpPr>
          <p:nvPr/>
        </p:nvCxnSpPr>
        <p:spPr>
          <a:xfrm>
            <a:off x="5017325" y="2742782"/>
            <a:ext cx="470596" cy="93722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25" idx="6"/>
            <a:endCxn id="315" idx="2"/>
          </p:cNvCxnSpPr>
          <p:nvPr/>
        </p:nvCxnSpPr>
        <p:spPr>
          <a:xfrm>
            <a:off x="5021015" y="3025940"/>
            <a:ext cx="466906" cy="6540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8141526" y="3164209"/>
            <a:ext cx="161765" cy="229156"/>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Arrow Connector 168"/>
          <p:cNvCxnSpPr>
            <a:stCxn id="90" idx="6"/>
            <a:endCxn id="168" idx="2"/>
          </p:cNvCxnSpPr>
          <p:nvPr/>
        </p:nvCxnSpPr>
        <p:spPr>
          <a:xfrm flipV="1">
            <a:off x="7619465" y="3278787"/>
            <a:ext cx="522060" cy="116739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84" idx="6"/>
            <a:endCxn id="168" idx="2"/>
          </p:cNvCxnSpPr>
          <p:nvPr/>
        </p:nvCxnSpPr>
        <p:spPr>
          <a:xfrm flipV="1">
            <a:off x="7619465" y="3278788"/>
            <a:ext cx="522060" cy="86202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75" idx="6"/>
            <a:endCxn id="168" idx="2"/>
          </p:cNvCxnSpPr>
          <p:nvPr/>
        </p:nvCxnSpPr>
        <p:spPr>
          <a:xfrm flipV="1">
            <a:off x="7620509" y="3278787"/>
            <a:ext cx="521016" cy="58457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69" idx="6"/>
            <a:endCxn id="168" idx="2"/>
          </p:cNvCxnSpPr>
          <p:nvPr/>
        </p:nvCxnSpPr>
        <p:spPr>
          <a:xfrm flipV="1">
            <a:off x="7619467" y="3278787"/>
            <a:ext cx="522059" cy="307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63" idx="6"/>
            <a:endCxn id="168" idx="2"/>
          </p:cNvCxnSpPr>
          <p:nvPr/>
        </p:nvCxnSpPr>
        <p:spPr>
          <a:xfrm flipV="1">
            <a:off x="7619467" y="3278787"/>
            <a:ext cx="522059" cy="695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168" idx="6"/>
            <a:endCxn id="215" idx="2"/>
          </p:cNvCxnSpPr>
          <p:nvPr/>
        </p:nvCxnSpPr>
        <p:spPr>
          <a:xfrm>
            <a:off x="8303291" y="3278787"/>
            <a:ext cx="328525" cy="4816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3923212" y="1614360"/>
            <a:ext cx="0" cy="467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Ink 1"/>
          <p:cNvPicPr/>
          <p:nvPr/>
        </p:nvPicPr>
        <p:blipFill>
          <a:blip r:embed="rId4" cstate="print"/>
          <a:stretch>
            <a:fillRect/>
          </a:stretch>
        </p:blipFill>
        <p:spPr>
          <a:xfrm>
            <a:off x="508560" y="1631760"/>
            <a:ext cx="7896960" cy="5226240"/>
          </a:xfrm>
          <a:prstGeom prst="rect">
            <a:avLst/>
          </a:prstGeom>
        </p:spPr>
      </p:pic>
      <p:sp>
        <p:nvSpPr>
          <p:cNvPr id="148" name="TextBox 147"/>
          <p:cNvSpPr txBox="1"/>
          <p:nvPr/>
        </p:nvSpPr>
        <p:spPr>
          <a:xfrm>
            <a:off x="1981200" y="228600"/>
            <a:ext cx="5181600" cy="584775"/>
          </a:xfrm>
          <a:prstGeom prst="rect">
            <a:avLst/>
          </a:prstGeom>
          <a:noFill/>
        </p:spPr>
        <p:txBody>
          <a:bodyPr wrap="square" rtlCol="0">
            <a:spAutoFit/>
          </a:bodyPr>
          <a:lstStyle/>
          <a:p>
            <a:pPr algn="ctr"/>
            <a:r>
              <a:rPr lang="en-US" sz="3200" dirty="0">
                <a:solidFill>
                  <a:srgbClr val="008000"/>
                </a:solidFill>
              </a:rPr>
              <a:t>Predictive Analytics 360</a:t>
            </a:r>
            <a:r>
              <a:rPr lang="en-US" sz="3200" baseline="36000" dirty="0">
                <a:solidFill>
                  <a:srgbClr val="008000"/>
                </a:solidFill>
              </a:rPr>
              <a:t>0</a:t>
            </a:r>
            <a:endParaRPr lang="en-US" sz="3200" dirty="0"/>
          </a:p>
        </p:txBody>
      </p:sp>
    </p:spTree>
    <p:extLst>
      <p:ext uri="{BB962C8B-B14F-4D97-AF65-F5344CB8AC3E}">
        <p14:creationId xmlns:p14="http://schemas.microsoft.com/office/powerpoint/2010/main" val="31141498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dirty="0">
                <a:solidFill>
                  <a:srgbClr val="008000"/>
                </a:solidFill>
              </a:rPr>
              <a:t>Predictive Analytics</a:t>
            </a:r>
            <a:r>
              <a:rPr lang="en-US" sz="3200" dirty="0">
                <a:solidFill>
                  <a:srgbClr val="008000"/>
                </a:solidFill>
              </a:rPr>
              <a:t> 360</a:t>
            </a:r>
            <a:r>
              <a:rPr lang="en-US" sz="3200" baseline="36000" dirty="0">
                <a:solidFill>
                  <a:srgbClr val="008000"/>
                </a:solidFill>
              </a:rPr>
              <a:t>0</a:t>
            </a:r>
            <a:endParaRPr lang="en-US" sz="3600" dirty="0"/>
          </a:p>
        </p:txBody>
      </p:sp>
      <p:sp>
        <p:nvSpPr>
          <p:cNvPr id="3" name="Content Placeholder 2"/>
          <p:cNvSpPr>
            <a:spLocks noGrp="1"/>
          </p:cNvSpPr>
          <p:nvPr>
            <p:ph idx="1"/>
          </p:nvPr>
        </p:nvSpPr>
        <p:spPr>
          <a:xfrm>
            <a:off x="457200" y="990600"/>
            <a:ext cx="8229600" cy="5486400"/>
          </a:xfrm>
        </p:spPr>
        <p:txBody>
          <a:bodyPr>
            <a:normAutofit/>
          </a:bodyPr>
          <a:lstStyle/>
          <a:p>
            <a:r>
              <a:rPr lang="en-US" sz="2400" b="1" dirty="0">
                <a:solidFill>
                  <a:srgbClr val="A70D23"/>
                </a:solidFill>
              </a:rPr>
              <a:t>Algorithms-Common considerations- Debugging</a:t>
            </a:r>
          </a:p>
          <a:p>
            <a:r>
              <a:rPr lang="en-US" sz="2000" dirty="0">
                <a:solidFill>
                  <a:srgbClr val="A70D23"/>
                </a:solidFill>
              </a:rPr>
              <a:t>Choose where to spend time:</a:t>
            </a:r>
          </a:p>
          <a:p>
            <a:r>
              <a:rPr lang="en-US" sz="2000" dirty="0">
                <a:solidFill>
                  <a:srgbClr val="A70D23"/>
                </a:solidFill>
              </a:rPr>
              <a:t>When algorithm is OK on training data but produces large errors on test data possible actions are</a:t>
            </a:r>
          </a:p>
          <a:p>
            <a:pPr lvl="1"/>
            <a:r>
              <a:rPr lang="en-US" sz="2000" dirty="0">
                <a:solidFill>
                  <a:srgbClr val="A70D23"/>
                </a:solidFill>
              </a:rPr>
              <a:t>Get more training examples</a:t>
            </a:r>
          </a:p>
          <a:p>
            <a:pPr lvl="1"/>
            <a:r>
              <a:rPr lang="en-US" sz="2000" dirty="0">
                <a:solidFill>
                  <a:srgbClr val="A70D23"/>
                </a:solidFill>
              </a:rPr>
              <a:t>Try smaller set of features</a:t>
            </a:r>
          </a:p>
          <a:p>
            <a:pPr lvl="1"/>
            <a:r>
              <a:rPr lang="en-US" sz="2000" dirty="0">
                <a:solidFill>
                  <a:srgbClr val="A70D23"/>
                </a:solidFill>
              </a:rPr>
              <a:t>Get additional features</a:t>
            </a:r>
          </a:p>
          <a:p>
            <a:pPr lvl="1"/>
            <a:r>
              <a:rPr lang="en-US" sz="2000" dirty="0">
                <a:solidFill>
                  <a:srgbClr val="A70D23"/>
                </a:solidFill>
              </a:rPr>
              <a:t>Add polynomial features </a:t>
            </a:r>
          </a:p>
          <a:p>
            <a:pPr lvl="1"/>
            <a:r>
              <a:rPr lang="en-US" sz="2000" dirty="0">
                <a:solidFill>
                  <a:srgbClr val="A70D23"/>
                </a:solidFill>
              </a:rPr>
              <a:t>Change regularisation parameter</a:t>
            </a:r>
          </a:p>
          <a:p>
            <a:r>
              <a:rPr lang="en-US" sz="2000" dirty="0">
                <a:solidFill>
                  <a:srgbClr val="A70D23"/>
                </a:solidFill>
              </a:rPr>
              <a:t>Which one to choose under what case?</a:t>
            </a:r>
          </a:p>
          <a:p>
            <a:endParaRPr lang="en-US" sz="2400" dirty="0">
              <a:solidFill>
                <a:srgbClr val="A70D23"/>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04800" y="1066800"/>
            <a:ext cx="8305800" cy="430887"/>
          </a:xfrm>
          <a:prstGeom prst="rect">
            <a:avLst/>
          </a:prstGeom>
          <a:noFill/>
        </p:spPr>
        <p:txBody>
          <a:bodyPr wrap="square" rtlCol="0">
            <a:spAutoFit/>
          </a:bodyPr>
          <a:lstStyle/>
          <a:p>
            <a:r>
              <a:rPr lang="en-US" sz="2200" b="1" dirty="0"/>
              <a:t>Debugging a learning algorithm:</a:t>
            </a:r>
          </a:p>
        </p:txBody>
      </p:sp>
      <p:sp>
        <p:nvSpPr>
          <p:cNvPr id="137" name="TextBox 136"/>
          <p:cNvSpPr txBox="1"/>
          <p:nvPr/>
        </p:nvSpPr>
        <p:spPr>
          <a:xfrm>
            <a:off x="457200" y="1752600"/>
            <a:ext cx="5562600" cy="2462213"/>
          </a:xfrm>
          <a:prstGeom prst="rect">
            <a:avLst/>
          </a:prstGeom>
          <a:noFill/>
        </p:spPr>
        <p:txBody>
          <a:bodyPr wrap="square" rtlCol="0">
            <a:spAutoFit/>
          </a:bodyPr>
          <a:lstStyle/>
          <a:p>
            <a:pPr marL="342900" indent="-342900">
              <a:buFontTx/>
              <a:buChar char="-"/>
            </a:pPr>
            <a:r>
              <a:rPr lang="en-US" sz="2200" dirty="0"/>
              <a:t>Get more training examples</a:t>
            </a:r>
          </a:p>
          <a:p>
            <a:pPr marL="342900" indent="-342900">
              <a:buFontTx/>
              <a:buChar char="-"/>
            </a:pPr>
            <a:r>
              <a:rPr lang="en-US" sz="2200" dirty="0"/>
              <a:t>Try smaller sets of features</a:t>
            </a:r>
          </a:p>
          <a:p>
            <a:pPr marL="342900" indent="-342900">
              <a:buFontTx/>
              <a:buChar char="-"/>
            </a:pPr>
            <a:r>
              <a:rPr lang="en-US" sz="2200" dirty="0"/>
              <a:t>Try getting additional features</a:t>
            </a:r>
          </a:p>
          <a:p>
            <a:pPr marL="342900" indent="-342900">
              <a:buFontTx/>
              <a:buChar char="-"/>
            </a:pPr>
            <a:r>
              <a:rPr lang="en-US" sz="2200" dirty="0"/>
              <a:t>Try adding polynomial features</a:t>
            </a:r>
          </a:p>
          <a:p>
            <a:pPr marL="342900" indent="-342900">
              <a:buFontTx/>
              <a:buChar char="-"/>
            </a:pPr>
            <a:endParaRPr lang="en-US" sz="2200" dirty="0"/>
          </a:p>
          <a:p>
            <a:pPr marL="342900" indent="-342900">
              <a:buFontTx/>
              <a:buChar char="-"/>
            </a:pPr>
            <a:r>
              <a:rPr lang="en-US" sz="2200" dirty="0"/>
              <a:t>Try decreasing</a:t>
            </a:r>
          </a:p>
          <a:p>
            <a:pPr marL="342900" indent="-342900">
              <a:buFontTx/>
              <a:buChar char="-"/>
            </a:pPr>
            <a:r>
              <a:rPr lang="en-US" sz="2200" dirty="0"/>
              <a:t>Try increasing</a:t>
            </a:r>
          </a:p>
        </p:txBody>
      </p:sp>
      <p:pic>
        <p:nvPicPr>
          <p:cNvPr id="7" name="Picture 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419600" y="2895600"/>
            <a:ext cx="1800225" cy="365760"/>
          </a:xfrm>
          <a:prstGeom prst="rect">
            <a:avLst/>
          </a:prstGeom>
        </p:spPr>
      </p:pic>
      <p:pic>
        <p:nvPicPr>
          <p:cNvPr id="139" name="Picture 138"/>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2590800" y="3581400"/>
            <a:ext cx="125730" cy="238760"/>
          </a:xfrm>
          <a:prstGeom prst="rect">
            <a:avLst/>
          </a:prstGeom>
        </p:spPr>
      </p:pic>
      <p:pic>
        <p:nvPicPr>
          <p:cNvPr id="2" name="Ink 1"/>
          <p:cNvPicPr/>
          <p:nvPr/>
        </p:nvPicPr>
        <p:blipFill>
          <a:blip r:embed="rId7" cstate="print"/>
          <a:stretch>
            <a:fillRect/>
          </a:stretch>
        </p:blipFill>
        <p:spPr>
          <a:xfrm>
            <a:off x="2819400" y="1524000"/>
            <a:ext cx="5666400" cy="2819400"/>
          </a:xfrm>
          <a:prstGeom prst="rect">
            <a:avLst/>
          </a:prstGeom>
        </p:spPr>
      </p:pic>
      <p:sp>
        <p:nvSpPr>
          <p:cNvPr id="8" name="Title 1"/>
          <p:cNvSpPr txBox="1">
            <a:spLocks/>
          </p:cNvSpPr>
          <p:nvPr/>
        </p:nvSpPr>
        <p:spPr>
          <a:xfrm>
            <a:off x="609600" y="1"/>
            <a:ext cx="7772400" cy="990600"/>
          </a:xfrm>
          <a:prstGeom prst="rect">
            <a:avLst/>
          </a:prstGeom>
        </p:spPr>
        <p:txBody>
          <a:bodyPr/>
          <a:lstStyle/>
          <a:p>
            <a:pPr lvl="0" algn="ctr">
              <a:spcBef>
                <a:spcPct val="0"/>
              </a:spcBef>
              <a:defRPr/>
            </a:pPr>
            <a:r>
              <a:rPr kumimoji="0" lang="en-US" sz="4400" b="0" i="0" u="none" strike="noStrike" kern="1200" cap="none" spc="0" normalizeH="0" baseline="0" noProof="0" dirty="0">
                <a:ln>
                  <a:noFill/>
                </a:ln>
                <a:solidFill>
                  <a:srgbClr val="008000"/>
                </a:solidFill>
                <a:effectLst/>
                <a:uLnTx/>
                <a:uFillTx/>
                <a:latin typeface="+mj-lt"/>
                <a:ea typeface="+mj-ea"/>
                <a:cs typeface="+mj-cs"/>
              </a:rPr>
              <a:t>Predictive Analytics</a:t>
            </a:r>
            <a:r>
              <a:rPr lang="en-US" sz="4400" dirty="0">
                <a:solidFill>
                  <a:srgbClr val="008000"/>
                </a:solidFill>
              </a:rPr>
              <a:t> 360</a:t>
            </a:r>
            <a:r>
              <a:rPr lang="en-US" sz="4400" baseline="36000" dirty="0">
                <a:solidFill>
                  <a:srgbClr val="008000"/>
                </a:solidFill>
              </a:rPr>
              <a:t>0</a:t>
            </a:r>
            <a:endParaRPr kumimoji="0" lang="en-US" sz="4400" b="0" i="0" u="none" strike="noStrike" kern="1200" cap="none" spc="0" normalizeH="0" baseline="0" noProof="0" dirty="0">
              <a:ln>
                <a:noFill/>
              </a:ln>
              <a:solidFill>
                <a:srgbClr val="008000"/>
              </a:solidFill>
              <a:effectLst/>
              <a:uLnTx/>
              <a:uFillTx/>
              <a:latin typeface="+mj-lt"/>
              <a:ea typeface="+mj-ea"/>
              <a:cs typeface="+mj-cs"/>
            </a:endParaRPr>
          </a:p>
        </p:txBody>
      </p:sp>
      <p:pic>
        <p:nvPicPr>
          <p:cNvPr id="10" name="Picture 9"/>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2438400" y="3886199"/>
            <a:ext cx="228600" cy="434109"/>
          </a:xfrm>
          <a:prstGeom prst="rect">
            <a:avLst/>
          </a:prstGeom>
        </p:spPr>
      </p:pic>
    </p:spTree>
    <p:extLst>
      <p:ext uri="{BB962C8B-B14F-4D97-AF65-F5344CB8AC3E}">
        <p14:creationId xmlns:p14="http://schemas.microsoft.com/office/powerpoint/2010/main" val="1386994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3048000"/>
            <a:ext cx="3962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609600" y="990600"/>
            <a:ext cx="8001000" cy="5562600"/>
          </a:xfrm>
        </p:spPr>
        <p:txBody>
          <a:bodyPr/>
          <a:lstStyle/>
          <a:p>
            <a:pPr algn="l"/>
            <a:r>
              <a:rPr lang="en-US" dirty="0">
                <a:solidFill>
                  <a:srgbClr val="A70D23"/>
                </a:solidFill>
              </a:rPr>
              <a:t>Progress Path</a:t>
            </a:r>
          </a:p>
          <a:p>
            <a:pPr lvl="1" algn="l">
              <a:buFont typeface="Arial" pitchFamily="34" charset="0"/>
              <a:buChar char="•"/>
            </a:pPr>
            <a:r>
              <a:rPr lang="en-US" dirty="0">
                <a:solidFill>
                  <a:srgbClr val="A70D23"/>
                </a:solidFill>
              </a:rPr>
              <a:t>Typical Application Areas</a:t>
            </a:r>
          </a:p>
          <a:p>
            <a:pPr lvl="1" algn="l">
              <a:buFont typeface="Arial" pitchFamily="34" charset="0"/>
              <a:buChar char="•"/>
            </a:pPr>
            <a:r>
              <a:rPr lang="en-US" dirty="0">
                <a:solidFill>
                  <a:srgbClr val="A70D23"/>
                </a:solidFill>
              </a:rPr>
              <a:t>Definitions</a:t>
            </a:r>
          </a:p>
          <a:p>
            <a:pPr lvl="1" algn="l">
              <a:buFont typeface="Arial" pitchFamily="34" charset="0"/>
              <a:buChar char="•"/>
            </a:pPr>
            <a:r>
              <a:rPr lang="en-US" dirty="0">
                <a:solidFill>
                  <a:srgbClr val="A70D23"/>
                </a:solidFill>
              </a:rPr>
              <a:t>Algorithms</a:t>
            </a:r>
          </a:p>
          <a:p>
            <a:pPr lvl="1" algn="l">
              <a:buFont typeface="Arial" pitchFamily="34" charset="0"/>
              <a:buChar char="•"/>
            </a:pPr>
            <a:r>
              <a:rPr lang="en-US" dirty="0">
                <a:solidFill>
                  <a:srgbClr val="A70D23"/>
                </a:solidFill>
              </a:rPr>
              <a:t>Tools</a:t>
            </a:r>
          </a:p>
          <a:p>
            <a:pPr lvl="1" algn="l">
              <a:buFont typeface="Arial" pitchFamily="34" charset="0"/>
              <a:buChar char="•"/>
            </a:pPr>
            <a:r>
              <a:rPr lang="en-US" dirty="0">
                <a:solidFill>
                  <a:srgbClr val="A70D23"/>
                </a:solidFill>
              </a:rPr>
              <a:t>Data Modeling Life Cycle</a:t>
            </a:r>
          </a:p>
          <a:p>
            <a:pPr lvl="1" algn="l">
              <a:buFont typeface="Arial" pitchFamily="34" charset="0"/>
              <a:buChar char="•"/>
            </a:pPr>
            <a:r>
              <a:rPr lang="en-US" dirty="0">
                <a:solidFill>
                  <a:srgbClr val="A70D23"/>
                </a:solidFill>
              </a:rPr>
              <a:t>Technology</a:t>
            </a:r>
          </a:p>
          <a:p>
            <a:pPr lvl="1" algn="l">
              <a:buFont typeface="Arial" pitchFamily="34" charset="0"/>
              <a:buChar char="•"/>
            </a:pPr>
            <a:r>
              <a:rPr lang="en-US" dirty="0">
                <a:solidFill>
                  <a:srgbClr val="A70D23"/>
                </a:solidFill>
              </a:rPr>
              <a:t>Data, Data, Data</a:t>
            </a:r>
          </a:p>
          <a:p>
            <a:pPr lvl="1" algn="l">
              <a:buFont typeface="Arial" pitchFamily="34" charset="0"/>
              <a:buChar char="•"/>
            </a:pPr>
            <a:endParaRPr lang="en-US" dirty="0">
              <a:solidFill>
                <a:srgbClr val="A70D2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458200" cy="5562600"/>
          </a:xfrm>
        </p:spPr>
        <p:txBody>
          <a:bodyPr>
            <a:normAutofit/>
          </a:bodyPr>
          <a:lstStyle/>
          <a:p>
            <a:pPr algn="l">
              <a:buFont typeface="Arial" pitchFamily="34" charset="0"/>
              <a:buChar char="•"/>
            </a:pPr>
            <a:r>
              <a:rPr lang="en-US" sz="2400" dirty="0">
                <a:solidFill>
                  <a:srgbClr val="C00000"/>
                </a:solidFill>
              </a:rPr>
              <a:t>Typical Application Areas:</a:t>
            </a:r>
          </a:p>
          <a:p>
            <a:pPr lvl="0" algn="l"/>
            <a:r>
              <a:rPr lang="en-US" sz="2000" b="1" dirty="0">
                <a:solidFill>
                  <a:srgbClr val="C00000"/>
                </a:solidFill>
              </a:rPr>
              <a:t>Retail Industry</a:t>
            </a:r>
            <a:r>
              <a:rPr lang="en-US" sz="2600" dirty="0">
                <a:solidFill>
                  <a:srgbClr val="C00000"/>
                </a:solidFill>
              </a:rPr>
              <a:t>: </a:t>
            </a:r>
            <a:r>
              <a:rPr lang="en-US" sz="2000" dirty="0">
                <a:solidFill>
                  <a:srgbClr val="C00000"/>
                </a:solidFill>
              </a:rPr>
              <a:t>The retail industry is a major application area for data mining, since it collects huge amounts of data on sales, customer shopping history, goods transportation, consumption and service. Retail data mining can help identify customer buying behaviors, discover customer shopping patterns and trends, improve the quality of customer service, achieve better customer retention and satisfaction, enhance goods consumption ratios, design more effective goods transportation and distribution policies, and reduce the cost of business.</a:t>
            </a:r>
          </a:p>
          <a:p>
            <a:pPr lvl="1" algn="l">
              <a:buFont typeface="Arial" pitchFamily="34" charset="0"/>
              <a:buChar char="•"/>
            </a:pPr>
            <a:r>
              <a:rPr lang="en-US" sz="2000" dirty="0">
                <a:solidFill>
                  <a:srgbClr val="C00000"/>
                </a:solidFill>
              </a:rPr>
              <a:t>Multidimensional analysis of sales, customers, products, time, and region.</a:t>
            </a:r>
          </a:p>
          <a:p>
            <a:pPr lvl="1" algn="l">
              <a:buFont typeface="Arial" pitchFamily="34" charset="0"/>
              <a:buChar char="•"/>
            </a:pPr>
            <a:r>
              <a:rPr lang="en-US" sz="2000" dirty="0">
                <a:solidFill>
                  <a:srgbClr val="C00000"/>
                </a:solidFill>
              </a:rPr>
              <a:t>Analysis of the effectiveness of sales campaigns.</a:t>
            </a:r>
          </a:p>
          <a:p>
            <a:pPr lvl="1" algn="l">
              <a:buFont typeface="Arial" pitchFamily="34" charset="0"/>
              <a:buChar char="•"/>
            </a:pPr>
            <a:r>
              <a:rPr lang="en-US" sz="2000" dirty="0">
                <a:solidFill>
                  <a:srgbClr val="C00000"/>
                </a:solidFill>
              </a:rPr>
              <a:t>Customer retention—analysis of customer loyalty.</a:t>
            </a:r>
          </a:p>
          <a:p>
            <a:pPr lvl="1" algn="l">
              <a:buFont typeface="Arial" pitchFamily="34" charset="0"/>
              <a:buChar char="•"/>
            </a:pPr>
            <a:r>
              <a:rPr lang="en-US" sz="2000" dirty="0">
                <a:solidFill>
                  <a:srgbClr val="C00000"/>
                </a:solidFill>
              </a:rPr>
              <a:t>Product recommendation and cross-referencing of items.</a:t>
            </a:r>
          </a:p>
          <a:p>
            <a:pPr lvl="1" algn="l">
              <a:buFont typeface="Arial" pitchFamily="34" charset="0"/>
              <a:buChar char="•"/>
            </a:pPr>
            <a:r>
              <a:rPr lang="en-US" sz="2000" dirty="0">
                <a:solidFill>
                  <a:srgbClr val="C00000"/>
                </a:solidFill>
              </a:rPr>
              <a:t>Market basket analysis</a:t>
            </a:r>
          </a:p>
          <a:p>
            <a:pPr algn="l">
              <a:buFont typeface="Arial" pitchFamily="34" charset="0"/>
              <a:buChar char="•"/>
            </a:pPr>
            <a:endParaRPr lang="en-US" sz="2600" dirty="0">
              <a:solidFill>
                <a:srgbClr val="A70D23"/>
              </a:solidFill>
            </a:endParaRPr>
          </a:p>
          <a:p>
            <a:pPr algn="l">
              <a:buFont typeface="Arial" pitchFamily="34" charset="0"/>
              <a:buChar char="•"/>
            </a:pPr>
            <a:endParaRPr lang="en-US" dirty="0">
              <a:solidFill>
                <a:srgbClr val="A70D23"/>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762000"/>
            <a:ext cx="8534400" cy="1600200"/>
          </a:xfrm>
        </p:spPr>
        <p:txBody>
          <a:bodyPr>
            <a:normAutofit/>
          </a:bodyPr>
          <a:lstStyle/>
          <a:p>
            <a:pPr algn="l">
              <a:spcBef>
                <a:spcPts val="0"/>
              </a:spcBef>
              <a:buFont typeface="Arial" pitchFamily="34" charset="0"/>
              <a:buChar char="•"/>
            </a:pPr>
            <a:r>
              <a:rPr lang="en-US" sz="2400" dirty="0">
                <a:solidFill>
                  <a:srgbClr val="A70D23"/>
                </a:solidFill>
              </a:rPr>
              <a:t>Tools :</a:t>
            </a:r>
          </a:p>
          <a:p>
            <a:pPr algn="l">
              <a:spcBef>
                <a:spcPts val="0"/>
              </a:spcBef>
            </a:pPr>
            <a:r>
              <a:rPr lang="en-US" sz="2200" dirty="0">
                <a:solidFill>
                  <a:srgbClr val="A70D23"/>
                </a:solidFill>
              </a:rPr>
              <a:t>numerous tools range from needing very little user sophistication to that are designed for the expert practitioner. The difference is in the level of customization and heavy data lifting allowed</a:t>
            </a:r>
            <a:r>
              <a:rPr lang="en-US" sz="2000" dirty="0">
                <a:solidFill>
                  <a:srgbClr val="A70D23"/>
                </a:solidFill>
              </a:rPr>
              <a:t>.</a:t>
            </a:r>
          </a:p>
          <a:p>
            <a:pPr algn="l"/>
            <a:endParaRPr lang="en-US" sz="2400" dirty="0">
              <a:solidFill>
                <a:srgbClr val="A70D23"/>
              </a:solidFill>
            </a:endParaRPr>
          </a:p>
        </p:txBody>
      </p:sp>
      <p:sp>
        <p:nvSpPr>
          <p:cNvPr id="4" name="TextBox 3"/>
          <p:cNvSpPr txBox="1"/>
          <p:nvPr/>
        </p:nvSpPr>
        <p:spPr>
          <a:xfrm>
            <a:off x="457200" y="2286000"/>
            <a:ext cx="3200400" cy="3600986"/>
          </a:xfrm>
          <a:prstGeom prst="rect">
            <a:avLst/>
          </a:prstGeom>
          <a:noFill/>
          <a:ln w="28575">
            <a:solidFill>
              <a:srgbClr val="0070C0"/>
            </a:solidFill>
          </a:ln>
        </p:spPr>
        <p:txBody>
          <a:bodyPr wrap="square" rtlCol="0">
            <a:spAutoFit/>
          </a:bodyPr>
          <a:lstStyle/>
          <a:p>
            <a:r>
              <a:rPr lang="en-US" sz="1900" dirty="0">
                <a:solidFill>
                  <a:srgbClr val="C00000"/>
                </a:solidFill>
              </a:rPr>
              <a:t>Notable open source predictive analytic tools include:</a:t>
            </a:r>
          </a:p>
          <a:p>
            <a:pPr lvl="0"/>
            <a:r>
              <a:rPr lang="en-US" sz="1900" dirty="0" err="1">
                <a:solidFill>
                  <a:srgbClr val="C00000"/>
                </a:solidFill>
              </a:rPr>
              <a:t>scikit</a:t>
            </a:r>
            <a:r>
              <a:rPr lang="en-US" sz="1900" dirty="0">
                <a:solidFill>
                  <a:srgbClr val="C00000"/>
                </a:solidFill>
              </a:rPr>
              <a:t>-learn-Python</a:t>
            </a:r>
          </a:p>
          <a:p>
            <a:pPr lvl="0"/>
            <a:r>
              <a:rPr lang="en-US" sz="1900" dirty="0">
                <a:solidFill>
                  <a:srgbClr val="C00000"/>
                </a:solidFill>
              </a:rPr>
              <a:t>KNIME</a:t>
            </a:r>
          </a:p>
          <a:p>
            <a:pPr lvl="0"/>
            <a:r>
              <a:rPr lang="en-US" sz="1900" dirty="0">
                <a:solidFill>
                  <a:srgbClr val="C00000"/>
                </a:solidFill>
              </a:rPr>
              <a:t>Open NN</a:t>
            </a:r>
          </a:p>
          <a:p>
            <a:pPr lvl="0"/>
            <a:r>
              <a:rPr lang="en-US" sz="1900" dirty="0">
                <a:solidFill>
                  <a:srgbClr val="C00000"/>
                </a:solidFill>
              </a:rPr>
              <a:t>Orange</a:t>
            </a:r>
          </a:p>
          <a:p>
            <a:pPr lvl="0"/>
            <a:r>
              <a:rPr lang="en-US" sz="1900" dirty="0">
                <a:solidFill>
                  <a:srgbClr val="C00000"/>
                </a:solidFill>
              </a:rPr>
              <a:t>R</a:t>
            </a:r>
          </a:p>
          <a:p>
            <a:pPr lvl="0"/>
            <a:r>
              <a:rPr lang="en-US" sz="1900" dirty="0">
                <a:solidFill>
                  <a:srgbClr val="C00000"/>
                </a:solidFill>
              </a:rPr>
              <a:t>Rapid Miner</a:t>
            </a:r>
          </a:p>
          <a:p>
            <a:pPr lvl="0"/>
            <a:r>
              <a:rPr lang="en-US" sz="1900" dirty="0">
                <a:solidFill>
                  <a:srgbClr val="C00000"/>
                </a:solidFill>
              </a:rPr>
              <a:t>GNU Octave</a:t>
            </a:r>
          </a:p>
          <a:p>
            <a:r>
              <a:rPr lang="en-US" sz="1900" dirty="0">
                <a:solidFill>
                  <a:srgbClr val="C00000"/>
                </a:solidFill>
              </a:rPr>
              <a:t>Apache Mahout</a:t>
            </a:r>
          </a:p>
          <a:p>
            <a:r>
              <a:rPr lang="en-US" sz="1900" dirty="0">
                <a:solidFill>
                  <a:srgbClr val="C00000"/>
                </a:solidFill>
              </a:rPr>
              <a:t>Weka</a:t>
            </a:r>
          </a:p>
        </p:txBody>
      </p:sp>
      <p:sp>
        <p:nvSpPr>
          <p:cNvPr id="7" name="TextBox 6"/>
          <p:cNvSpPr txBox="1"/>
          <p:nvPr/>
        </p:nvSpPr>
        <p:spPr>
          <a:xfrm>
            <a:off x="4114800" y="2362200"/>
            <a:ext cx="4038600" cy="707886"/>
          </a:xfrm>
          <a:prstGeom prst="rect">
            <a:avLst/>
          </a:prstGeom>
          <a:noFill/>
        </p:spPr>
        <p:txBody>
          <a:bodyPr wrap="square" rtlCol="0">
            <a:spAutoFit/>
          </a:bodyPr>
          <a:lstStyle/>
          <a:p>
            <a:r>
              <a:rPr lang="en-US" sz="2000" dirty="0">
                <a:solidFill>
                  <a:srgbClr val="C00000"/>
                </a:solidFill>
              </a:rPr>
              <a:t>Notable commercial predictive analytic tools include:</a:t>
            </a:r>
          </a:p>
        </p:txBody>
      </p:sp>
      <p:sp>
        <p:nvSpPr>
          <p:cNvPr id="9" name="TextBox 8"/>
          <p:cNvSpPr txBox="1"/>
          <p:nvPr/>
        </p:nvSpPr>
        <p:spPr>
          <a:xfrm>
            <a:off x="3962400" y="3072348"/>
            <a:ext cx="2362200" cy="3308598"/>
          </a:xfrm>
          <a:prstGeom prst="rect">
            <a:avLst/>
          </a:prstGeom>
          <a:noFill/>
        </p:spPr>
        <p:txBody>
          <a:bodyPr wrap="square" rtlCol="0">
            <a:spAutoFit/>
          </a:bodyPr>
          <a:lstStyle/>
          <a:p>
            <a:pPr lvl="0"/>
            <a:r>
              <a:rPr lang="en-US" sz="1900" dirty="0">
                <a:solidFill>
                  <a:srgbClr val="C00000"/>
                </a:solidFill>
              </a:rPr>
              <a:t>Alpine Data Labs</a:t>
            </a:r>
          </a:p>
          <a:p>
            <a:pPr lvl="0"/>
            <a:r>
              <a:rPr lang="en-US" sz="1900" dirty="0">
                <a:solidFill>
                  <a:srgbClr val="C00000"/>
                </a:solidFill>
              </a:rPr>
              <a:t>BIRT Analytics</a:t>
            </a:r>
          </a:p>
          <a:p>
            <a:pPr lvl="0"/>
            <a:r>
              <a:rPr lang="en-US" sz="1900" dirty="0">
                <a:solidFill>
                  <a:srgbClr val="C00000"/>
                </a:solidFill>
              </a:rPr>
              <a:t>Angoss</a:t>
            </a:r>
          </a:p>
          <a:p>
            <a:pPr lvl="0"/>
            <a:r>
              <a:rPr lang="en-US" sz="1900" dirty="0">
                <a:solidFill>
                  <a:srgbClr val="C00000"/>
                </a:solidFill>
              </a:rPr>
              <a:t> Knowledge STUDIO</a:t>
            </a:r>
          </a:p>
          <a:p>
            <a:pPr lvl="0"/>
            <a:r>
              <a:rPr lang="en-US" sz="1900" dirty="0">
                <a:solidFill>
                  <a:srgbClr val="C00000"/>
                </a:solidFill>
              </a:rPr>
              <a:t>IBM SPSS Statistics and IBM SPSS Modeler</a:t>
            </a:r>
          </a:p>
          <a:p>
            <a:pPr lvl="0"/>
            <a:r>
              <a:rPr lang="en-US" sz="1900" dirty="0">
                <a:solidFill>
                  <a:srgbClr val="C00000"/>
                </a:solidFill>
              </a:rPr>
              <a:t>KXEN Modeler</a:t>
            </a:r>
          </a:p>
          <a:p>
            <a:pPr lvl="0"/>
            <a:r>
              <a:rPr lang="en-US" sz="1900" dirty="0">
                <a:solidFill>
                  <a:srgbClr val="C00000"/>
                </a:solidFill>
              </a:rPr>
              <a:t>Mathematica</a:t>
            </a:r>
          </a:p>
          <a:p>
            <a:pPr lvl="0"/>
            <a:r>
              <a:rPr lang="en-US" sz="1900" dirty="0">
                <a:solidFill>
                  <a:srgbClr val="C00000"/>
                </a:solidFill>
              </a:rPr>
              <a:t>MATLAB</a:t>
            </a:r>
          </a:p>
          <a:p>
            <a:pPr lvl="0"/>
            <a:r>
              <a:rPr lang="en-US" sz="1900" dirty="0">
                <a:solidFill>
                  <a:srgbClr val="C00000"/>
                </a:solidFill>
              </a:rPr>
              <a:t>Minitab</a:t>
            </a:r>
          </a:p>
        </p:txBody>
      </p:sp>
      <p:sp>
        <p:nvSpPr>
          <p:cNvPr id="10" name="TextBox 9"/>
          <p:cNvSpPr txBox="1"/>
          <p:nvPr/>
        </p:nvSpPr>
        <p:spPr>
          <a:xfrm>
            <a:off x="6400800" y="3124200"/>
            <a:ext cx="2286000" cy="3308598"/>
          </a:xfrm>
          <a:prstGeom prst="rect">
            <a:avLst/>
          </a:prstGeom>
          <a:noFill/>
        </p:spPr>
        <p:txBody>
          <a:bodyPr wrap="square" rtlCol="0">
            <a:spAutoFit/>
          </a:bodyPr>
          <a:lstStyle/>
          <a:p>
            <a:r>
              <a:rPr lang="en-US" sz="1900" dirty="0">
                <a:solidFill>
                  <a:srgbClr val="C00000"/>
                </a:solidFill>
              </a:rPr>
              <a:t>Oracle Data Mining </a:t>
            </a:r>
          </a:p>
          <a:p>
            <a:pPr lvl="0"/>
            <a:r>
              <a:rPr lang="en-US" sz="1900" dirty="0">
                <a:solidFill>
                  <a:srgbClr val="C00000"/>
                </a:solidFill>
              </a:rPr>
              <a:t>Pervasive</a:t>
            </a:r>
          </a:p>
          <a:p>
            <a:pPr lvl="0"/>
            <a:r>
              <a:rPr lang="en-US" sz="1900" dirty="0">
                <a:solidFill>
                  <a:srgbClr val="C00000"/>
                </a:solidFill>
              </a:rPr>
              <a:t>Predixion Software</a:t>
            </a:r>
          </a:p>
          <a:p>
            <a:pPr lvl="0"/>
            <a:r>
              <a:rPr lang="en-US" sz="1900" dirty="0">
                <a:solidFill>
                  <a:srgbClr val="C00000"/>
                </a:solidFill>
              </a:rPr>
              <a:t>RCASE</a:t>
            </a:r>
          </a:p>
          <a:p>
            <a:pPr lvl="0"/>
            <a:r>
              <a:rPr lang="en-US" sz="1900" dirty="0">
                <a:solidFill>
                  <a:srgbClr val="C00000"/>
                </a:solidFill>
              </a:rPr>
              <a:t>Revolution Analytics</a:t>
            </a:r>
          </a:p>
          <a:p>
            <a:pPr lvl="0"/>
            <a:r>
              <a:rPr lang="en-US" sz="1900" dirty="0">
                <a:solidFill>
                  <a:srgbClr val="C00000"/>
                </a:solidFill>
              </a:rPr>
              <a:t>SAP</a:t>
            </a:r>
          </a:p>
          <a:p>
            <a:pPr lvl="0"/>
            <a:r>
              <a:rPr lang="en-US" sz="1900" dirty="0">
                <a:solidFill>
                  <a:srgbClr val="C00000"/>
                </a:solidFill>
              </a:rPr>
              <a:t>SAS and </a:t>
            </a:r>
          </a:p>
          <a:p>
            <a:pPr lvl="0"/>
            <a:r>
              <a:rPr lang="en-US" sz="1900" dirty="0">
                <a:solidFill>
                  <a:srgbClr val="C00000"/>
                </a:solidFill>
              </a:rPr>
              <a:t>SAS Enterprise Miner</a:t>
            </a:r>
          </a:p>
          <a:p>
            <a:pPr lvl="0"/>
            <a:r>
              <a:rPr lang="en-US" sz="1900" dirty="0">
                <a:solidFill>
                  <a:srgbClr val="C00000"/>
                </a:solidFill>
              </a:rPr>
              <a:t>STATA</a:t>
            </a:r>
          </a:p>
          <a:p>
            <a:pPr lvl="0"/>
            <a:r>
              <a:rPr lang="en-US" sz="1900" dirty="0">
                <a:solidFill>
                  <a:srgbClr val="C00000"/>
                </a:solidFill>
              </a:rPr>
              <a:t>STATISTICA</a:t>
            </a:r>
          </a:p>
          <a:p>
            <a:pPr lvl="0"/>
            <a:r>
              <a:rPr lang="en-US" sz="1900" dirty="0">
                <a:solidFill>
                  <a:srgbClr val="C00000"/>
                </a:solidFill>
              </a:rPr>
              <a:t>TIBCO</a:t>
            </a:r>
            <a:endParaRPr lang="en-US" sz="1900" dirty="0"/>
          </a:p>
        </p:txBody>
      </p:sp>
      <p:sp>
        <p:nvSpPr>
          <p:cNvPr id="11" name="Rectangle 10"/>
          <p:cNvSpPr/>
          <p:nvPr/>
        </p:nvSpPr>
        <p:spPr>
          <a:xfrm>
            <a:off x="3962400" y="2286000"/>
            <a:ext cx="4953000" cy="441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3962400" y="3124200"/>
            <a:ext cx="518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7200" y="3200400"/>
            <a:ext cx="32004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505200"/>
            <a:ext cx="441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609600" y="838200"/>
            <a:ext cx="8001000" cy="5562600"/>
          </a:xfrm>
        </p:spPr>
        <p:txBody>
          <a:bodyPr/>
          <a:lstStyle/>
          <a:p>
            <a:pPr algn="l"/>
            <a:r>
              <a:rPr lang="en-US" dirty="0">
                <a:solidFill>
                  <a:srgbClr val="A70D23"/>
                </a:solidFill>
              </a:rPr>
              <a:t>Progress Path</a:t>
            </a:r>
          </a:p>
          <a:p>
            <a:pPr lvl="1" algn="l">
              <a:buFont typeface="Arial" pitchFamily="34" charset="0"/>
              <a:buChar char="•"/>
            </a:pPr>
            <a:r>
              <a:rPr lang="en-US" dirty="0">
                <a:solidFill>
                  <a:srgbClr val="A70D23"/>
                </a:solidFill>
              </a:rPr>
              <a:t>Typical Application Areas</a:t>
            </a:r>
          </a:p>
          <a:p>
            <a:pPr lvl="1" algn="l">
              <a:buFont typeface="Arial" pitchFamily="34" charset="0"/>
              <a:buChar char="•"/>
            </a:pPr>
            <a:r>
              <a:rPr lang="en-US" dirty="0">
                <a:solidFill>
                  <a:srgbClr val="A70D23"/>
                </a:solidFill>
              </a:rPr>
              <a:t>Introduction</a:t>
            </a:r>
          </a:p>
          <a:p>
            <a:pPr lvl="1" algn="l">
              <a:buFont typeface="Arial" pitchFamily="34" charset="0"/>
              <a:buChar char="•"/>
            </a:pPr>
            <a:r>
              <a:rPr lang="en-US" dirty="0">
                <a:solidFill>
                  <a:srgbClr val="A70D23"/>
                </a:solidFill>
              </a:rPr>
              <a:t>Algorithms</a:t>
            </a:r>
          </a:p>
          <a:p>
            <a:pPr lvl="1" algn="l">
              <a:buFont typeface="Arial" pitchFamily="34" charset="0"/>
              <a:buChar char="•"/>
            </a:pPr>
            <a:r>
              <a:rPr lang="en-US" dirty="0">
                <a:solidFill>
                  <a:srgbClr val="A70D23"/>
                </a:solidFill>
              </a:rPr>
              <a:t>Tools</a:t>
            </a:r>
          </a:p>
          <a:p>
            <a:pPr lvl="1" algn="l">
              <a:buFont typeface="Arial" pitchFamily="34" charset="0"/>
              <a:buChar char="•"/>
            </a:pPr>
            <a:r>
              <a:rPr lang="en-US" dirty="0">
                <a:solidFill>
                  <a:srgbClr val="A70D23"/>
                </a:solidFill>
              </a:rPr>
              <a:t>Data Modeling Life Cycle</a:t>
            </a:r>
          </a:p>
          <a:p>
            <a:pPr lvl="1" algn="l">
              <a:buFont typeface="Arial" pitchFamily="34" charset="0"/>
              <a:buChar char="•"/>
            </a:pPr>
            <a:r>
              <a:rPr lang="en-US" dirty="0">
                <a:solidFill>
                  <a:srgbClr val="A70D23"/>
                </a:solidFill>
              </a:rPr>
              <a:t>Technology</a:t>
            </a:r>
          </a:p>
          <a:p>
            <a:pPr lvl="1" algn="l">
              <a:buFont typeface="Arial" pitchFamily="34" charset="0"/>
              <a:buChar char="•"/>
            </a:pPr>
            <a:r>
              <a:rPr lang="en-US" dirty="0">
                <a:solidFill>
                  <a:srgbClr val="A70D23"/>
                </a:solidFill>
              </a:rPr>
              <a:t>Data, Data, Data</a:t>
            </a:r>
          </a:p>
          <a:p>
            <a:pPr lvl="1" algn="l">
              <a:buFont typeface="Arial" pitchFamily="34" charset="0"/>
              <a:buChar char="•"/>
            </a:pPr>
            <a:endParaRPr lang="en-US" dirty="0">
              <a:solidFill>
                <a:srgbClr val="A70D23"/>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001000" cy="5562600"/>
          </a:xfrm>
        </p:spPr>
        <p:txBody>
          <a:bodyPr>
            <a:normAutofit/>
          </a:bodyPr>
          <a:lstStyle/>
          <a:p>
            <a:pPr algn="l"/>
            <a:r>
              <a:rPr lang="en-US" sz="2400" dirty="0">
                <a:solidFill>
                  <a:srgbClr val="A70D23"/>
                </a:solidFill>
              </a:rPr>
              <a:t>Progress Path</a:t>
            </a:r>
          </a:p>
          <a:p>
            <a:pPr algn="l">
              <a:buFont typeface="Arial" pitchFamily="34" charset="0"/>
              <a:buChar char="•"/>
            </a:pPr>
            <a:r>
              <a:rPr lang="en-US" sz="2400" dirty="0">
                <a:solidFill>
                  <a:srgbClr val="A70D23"/>
                </a:solidFill>
              </a:rPr>
              <a:t>Data Modeling </a:t>
            </a:r>
          </a:p>
          <a:p>
            <a:pPr lvl="1" algn="l">
              <a:buFont typeface="Arial" pitchFamily="34" charset="0"/>
              <a:buChar char="•"/>
            </a:pPr>
            <a:r>
              <a:rPr lang="en-US" sz="2000" dirty="0">
                <a:solidFill>
                  <a:srgbClr val="A70D23"/>
                </a:solidFill>
              </a:rPr>
              <a:t>Definition</a:t>
            </a:r>
          </a:p>
          <a:p>
            <a:pPr lvl="1" algn="l">
              <a:buFont typeface="Arial" pitchFamily="34" charset="0"/>
              <a:buChar char="•"/>
            </a:pPr>
            <a:r>
              <a:rPr lang="en-US" sz="2000" dirty="0">
                <a:solidFill>
                  <a:srgbClr val="A70D23"/>
                </a:solidFill>
              </a:rPr>
              <a:t>Six phases of model development process</a:t>
            </a:r>
          </a:p>
          <a:p>
            <a:pPr lvl="1" algn="l">
              <a:buFont typeface="Arial" pitchFamily="34" charset="0"/>
              <a:buChar char="•"/>
            </a:pPr>
            <a:r>
              <a:rPr lang="en-US" sz="2000" dirty="0">
                <a:solidFill>
                  <a:srgbClr val="A70D23"/>
                </a:solidFill>
              </a:rPr>
              <a:t>Precautions in Modeling</a:t>
            </a:r>
          </a:p>
          <a:p>
            <a:pPr lvl="1" algn="l">
              <a:buFont typeface="Arial" pitchFamily="34" charset="0"/>
              <a:buChar char="•"/>
            </a:pPr>
            <a:r>
              <a:rPr lang="en-US" sz="2000" dirty="0">
                <a:solidFill>
                  <a:srgbClr val="A70D23"/>
                </a:solidFill>
              </a:rPr>
              <a:t>Relative importance of and time required by phases</a:t>
            </a:r>
          </a:p>
          <a:p>
            <a:pPr lvl="1" algn="l">
              <a:buFont typeface="Arial" pitchFamily="34" charset="0"/>
              <a:buChar char="•"/>
            </a:pPr>
            <a:r>
              <a:rPr lang="en-US" sz="2000" dirty="0">
                <a:solidFill>
                  <a:srgbClr val="A70D23"/>
                </a:solidFill>
              </a:rPr>
              <a:t>Limitations</a:t>
            </a:r>
          </a:p>
          <a:p>
            <a:pPr lvl="1" algn="l">
              <a:buFont typeface="Arial" pitchFamily="34" charset="0"/>
              <a:buChar char="•"/>
            </a:pPr>
            <a:r>
              <a:rPr lang="en-US" sz="2000" dirty="0">
                <a:solidFill>
                  <a:srgbClr val="A70D23"/>
                </a:solidFill>
              </a:rPr>
              <a:t>Barriers to Usage</a:t>
            </a:r>
          </a:p>
          <a:p>
            <a:pPr lvl="1" algn="l">
              <a:buFont typeface="Arial" pitchFamily="34" charset="0"/>
              <a:buChar char="•"/>
            </a:pPr>
            <a:endParaRPr lang="en-US" sz="2000" dirty="0">
              <a:solidFill>
                <a:srgbClr val="A70D23"/>
              </a:solidFill>
            </a:endParaRPr>
          </a:p>
          <a:p>
            <a:pPr lvl="1" algn="l">
              <a:buFont typeface="Arial" pitchFamily="34" charset="0"/>
              <a:buChar char="•"/>
            </a:pPr>
            <a:endParaRPr lang="en-US" sz="2000" dirty="0">
              <a:solidFill>
                <a:srgbClr val="A70D23"/>
              </a:solidFill>
            </a:endParaRPr>
          </a:p>
          <a:p>
            <a:pPr lvl="1" algn="l">
              <a:buFont typeface="Arial" pitchFamily="34" charset="0"/>
              <a:buChar char="•"/>
            </a:pPr>
            <a:endParaRPr lang="en-US" sz="2000" dirty="0">
              <a:solidFill>
                <a:srgbClr val="A70D23"/>
              </a:solidFill>
            </a:endParaRPr>
          </a:p>
          <a:p>
            <a:pPr lvl="1" algn="l">
              <a:buFont typeface="Arial" pitchFamily="34" charset="0"/>
              <a:buChar char="•"/>
            </a:pPr>
            <a:endParaRPr lang="en-US" sz="2000" dirty="0">
              <a:solidFill>
                <a:srgbClr val="A70D23"/>
              </a:solidFill>
            </a:endParaRPr>
          </a:p>
          <a:p>
            <a:pPr lvl="1" algn="l">
              <a:buFont typeface="Arial" pitchFamily="34" charset="0"/>
              <a:buChar char="•"/>
            </a:pPr>
            <a:endParaRPr lang="en-US" sz="2000" dirty="0">
              <a:solidFill>
                <a:srgbClr val="A70D23"/>
              </a:solidFill>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7315200" cy="5562600"/>
          </a:xfrm>
        </p:spPr>
        <p:txBody>
          <a:bodyPr>
            <a:normAutofit/>
          </a:bodyPr>
          <a:lstStyle/>
          <a:p>
            <a:pPr algn="l">
              <a:spcAft>
                <a:spcPts val="1200"/>
              </a:spcAft>
              <a:buFont typeface="Arial" pitchFamily="34" charset="0"/>
              <a:buChar char="•"/>
            </a:pPr>
            <a:r>
              <a:rPr lang="en-US" sz="2400" dirty="0">
                <a:solidFill>
                  <a:srgbClr val="A70D23"/>
                </a:solidFill>
              </a:rPr>
              <a:t>Predictive modeling : Definition </a:t>
            </a:r>
          </a:p>
          <a:p>
            <a:pPr algn="l" fontAlgn="base">
              <a:spcBef>
                <a:spcPct val="0"/>
              </a:spcBef>
              <a:spcAft>
                <a:spcPts val="1200"/>
              </a:spcAft>
              <a:buFont typeface="Arial" pitchFamily="34" charset="0"/>
              <a:buChar char="•"/>
            </a:pPr>
            <a:r>
              <a:rPr lang="en-US" sz="2200" dirty="0">
                <a:solidFill>
                  <a:srgbClr val="C00000"/>
                </a:solidFill>
                <a:latin typeface="Calibri" pitchFamily="34" charset="0"/>
                <a:ea typeface="Calibri" pitchFamily="34" charset="0"/>
                <a:cs typeface="NimbusRomNo9L-Regu" charset="0"/>
              </a:rPr>
              <a:t>A predictive model is an attempt to relate one set of variables to another, a representation of the world, a rendering or description of reality. </a:t>
            </a:r>
          </a:p>
          <a:p>
            <a:pPr algn="l" fontAlgn="base">
              <a:spcBef>
                <a:spcPct val="0"/>
              </a:spcBef>
              <a:spcAft>
                <a:spcPts val="1200"/>
              </a:spcAft>
              <a:buFont typeface="Arial" pitchFamily="34" charset="0"/>
              <a:buChar char="•"/>
            </a:pPr>
            <a:r>
              <a:rPr lang="en-US" sz="2200" dirty="0">
                <a:solidFill>
                  <a:srgbClr val="C00000"/>
                </a:solidFill>
                <a:latin typeface="Calibri" pitchFamily="34" charset="0"/>
                <a:ea typeface="Calibri" pitchFamily="34" charset="0"/>
                <a:cs typeface="NimbusRomNo9L-Regu" charset="0"/>
              </a:rPr>
              <a:t>Whether forecasting sales or market share, finding a good retail site or investment opportunity, identifying consumer segments and target markets, or assessing the potential of new products or risks associated with existing products, modeling methods in predictive analytics provide the key.</a:t>
            </a:r>
          </a:p>
          <a:p>
            <a:pPr algn="l" fontAlgn="base">
              <a:spcBef>
                <a:spcPct val="0"/>
              </a:spcBef>
              <a:spcAft>
                <a:spcPts val="1200"/>
              </a:spcAft>
              <a:buFont typeface="Arial" pitchFamily="34" charset="0"/>
              <a:buChar char="•"/>
            </a:pPr>
            <a:r>
              <a:rPr lang="en-US" sz="2200" dirty="0">
                <a:solidFill>
                  <a:srgbClr val="C00000"/>
                </a:solidFill>
                <a:latin typeface="Calibri" pitchFamily="34" charset="0"/>
                <a:ea typeface="Calibri" pitchFamily="34" charset="0"/>
                <a:cs typeface="NimbusRomNo9L-Regu" charset="0"/>
              </a:rPr>
              <a:t> Predictive models bring management, information technology, including data structures, algorithms and statistical techniques together.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914400" y="914400"/>
            <a:ext cx="6858000" cy="5562600"/>
          </a:xfrm>
        </p:spPr>
        <p:txBody>
          <a:bodyPr>
            <a:normAutofit/>
          </a:bodyPr>
          <a:lstStyle/>
          <a:p>
            <a:pPr algn="l">
              <a:spcAft>
                <a:spcPts val="1200"/>
              </a:spcAft>
              <a:buFont typeface="Arial" pitchFamily="34" charset="0"/>
              <a:buChar char="•"/>
            </a:pPr>
            <a:r>
              <a:rPr lang="en-US" sz="2400" dirty="0">
                <a:solidFill>
                  <a:srgbClr val="A70D23"/>
                </a:solidFill>
              </a:rPr>
              <a:t>Predictive modeling : Definition </a:t>
            </a:r>
          </a:p>
          <a:p>
            <a:pPr algn="l" fontAlgn="base">
              <a:spcBef>
                <a:spcPct val="0"/>
              </a:spcBef>
              <a:spcAft>
                <a:spcPts val="1200"/>
              </a:spcAft>
              <a:buFont typeface="Arial" pitchFamily="34" charset="0"/>
              <a:buChar char="•"/>
            </a:pPr>
            <a:r>
              <a:rPr lang="en-US" sz="2200" dirty="0">
                <a:solidFill>
                  <a:srgbClr val="C00000"/>
                </a:solidFill>
                <a:latin typeface="Calibri" pitchFamily="34" charset="0"/>
                <a:ea typeface="Calibri" pitchFamily="34" charset="0"/>
                <a:cs typeface="NimbusRomNo9L-Regu" charset="0"/>
              </a:rPr>
              <a:t>Models describe the relationship between all the elements of a decision — the known data (including results of predictive models), the decision and the forecast results of the decision — in order to predict the  results of decisions involving many variables . These models can be used in </a:t>
            </a:r>
            <a:r>
              <a:rPr lang="en-US" sz="2200" b="1" dirty="0">
                <a:solidFill>
                  <a:srgbClr val="C00000"/>
                </a:solidFill>
                <a:latin typeface="Calibri" pitchFamily="34" charset="0"/>
                <a:ea typeface="Calibri" pitchFamily="34" charset="0"/>
                <a:cs typeface="NimbusRomNo9L-Regu" charset="0"/>
              </a:rPr>
              <a:t>optimization</a:t>
            </a:r>
            <a:r>
              <a:rPr lang="en-US" sz="2200" dirty="0">
                <a:solidFill>
                  <a:srgbClr val="C00000"/>
                </a:solidFill>
                <a:latin typeface="Calibri" pitchFamily="34" charset="0"/>
                <a:ea typeface="Calibri" pitchFamily="34" charset="0"/>
                <a:cs typeface="NimbusRomNo9L-Regu" charset="0"/>
              </a:rPr>
              <a:t>, maximizing certain outcomes while minimizing others.</a:t>
            </a:r>
          </a:p>
          <a:p>
            <a:pPr algn="l" fontAlgn="base">
              <a:spcBef>
                <a:spcPct val="0"/>
              </a:spcBef>
              <a:spcAft>
                <a:spcPts val="1200"/>
              </a:spcAft>
              <a:buFont typeface="Arial" pitchFamily="34" charset="0"/>
              <a:buChar char="•"/>
            </a:pPr>
            <a:r>
              <a:rPr lang="en-US" sz="2200" dirty="0">
                <a:solidFill>
                  <a:srgbClr val="C00000"/>
                </a:solidFill>
                <a:latin typeface="Calibri" pitchFamily="34" charset="0"/>
                <a:ea typeface="Calibri" pitchFamily="34" charset="0"/>
                <a:cs typeface="NimbusRomNo9L-Regu" charset="0"/>
              </a:rPr>
              <a:t>Model development follows a six phase process to achieve the desired results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685800" y="914400"/>
            <a:ext cx="7696200" cy="5562600"/>
          </a:xfrm>
        </p:spPr>
        <p:txBody>
          <a:bodyPr>
            <a:normAutofit/>
          </a:bodyPr>
          <a:lstStyle/>
          <a:p>
            <a:pPr algn="l">
              <a:spcBef>
                <a:spcPts val="0"/>
              </a:spcBef>
              <a:spcAft>
                <a:spcPts val="1200"/>
              </a:spcAft>
              <a:buFont typeface="Arial" pitchFamily="34" charset="0"/>
              <a:buChar char="•"/>
            </a:pPr>
            <a:r>
              <a:rPr lang="en-US" sz="2400" dirty="0">
                <a:solidFill>
                  <a:srgbClr val="A70D23"/>
                </a:solidFill>
              </a:rPr>
              <a:t>Six phases of predictive analytics model development process</a:t>
            </a:r>
          </a:p>
          <a:p>
            <a:pPr algn="l">
              <a:spcBef>
                <a:spcPts val="0"/>
              </a:spcBef>
              <a:spcAft>
                <a:spcPts val="1200"/>
              </a:spcAft>
              <a:buFont typeface="Arial" pitchFamily="34" charset="0"/>
              <a:buChar char="•"/>
            </a:pPr>
            <a:r>
              <a:rPr lang="en-US" sz="2000" dirty="0">
                <a:solidFill>
                  <a:srgbClr val="A70D23"/>
                </a:solidFill>
              </a:rPr>
              <a:t> </a:t>
            </a:r>
            <a:r>
              <a:rPr lang="en-US" sz="2200" b="1" dirty="0">
                <a:solidFill>
                  <a:srgbClr val="A70D23"/>
                </a:solidFill>
              </a:rPr>
              <a:t>Business understanding</a:t>
            </a:r>
            <a:r>
              <a:rPr lang="en-US" sz="2200" dirty="0">
                <a:solidFill>
                  <a:srgbClr val="A70D23"/>
                </a:solidFill>
              </a:rPr>
              <a:t>. understand the project objectives and requirements from a business perspective, convert this knowledge into a data mining problem definition and a preliminary plan designed to achieve the objectives.</a:t>
            </a:r>
          </a:p>
          <a:p>
            <a:pPr algn="l">
              <a:spcBef>
                <a:spcPts val="0"/>
              </a:spcBef>
              <a:spcAft>
                <a:spcPts val="1200"/>
              </a:spcAft>
            </a:pPr>
            <a:r>
              <a:rPr lang="en-US" sz="2200" dirty="0">
                <a:solidFill>
                  <a:srgbClr val="A70D23"/>
                </a:solidFill>
              </a:rPr>
              <a:t>• </a:t>
            </a:r>
            <a:r>
              <a:rPr lang="en-US" sz="2200" b="1" dirty="0">
                <a:solidFill>
                  <a:srgbClr val="A70D23"/>
                </a:solidFill>
              </a:rPr>
              <a:t>Data understanding</a:t>
            </a:r>
            <a:r>
              <a:rPr lang="en-US" sz="2200" dirty="0">
                <a:solidFill>
                  <a:srgbClr val="A70D23"/>
                </a:solidFill>
              </a:rPr>
              <a:t>. initial data collection ,get familiar with the data, to identify data quality problems, to discover first insights into the data or to detect interesting data subsets to form hypotheses for hidden information.</a:t>
            </a:r>
          </a:p>
          <a:p>
            <a:pPr algn="l">
              <a:spcBef>
                <a:spcPts val="0"/>
              </a:spcBef>
              <a:spcAft>
                <a:spcPts val="1200"/>
              </a:spcAft>
            </a:pPr>
            <a:r>
              <a:rPr lang="en-US" sz="2200" dirty="0">
                <a:solidFill>
                  <a:srgbClr val="A70D23"/>
                </a:solidFill>
              </a:rPr>
              <a:t>• </a:t>
            </a:r>
            <a:r>
              <a:rPr lang="en-US" sz="2200" b="1" dirty="0">
                <a:solidFill>
                  <a:srgbClr val="A70D23"/>
                </a:solidFill>
              </a:rPr>
              <a:t>Data preparation</a:t>
            </a:r>
            <a:r>
              <a:rPr lang="en-US" sz="2200" dirty="0">
                <a:solidFill>
                  <a:srgbClr val="A70D23"/>
                </a:solidFill>
              </a:rPr>
              <a:t>. to construct the final data set. Tasks include instance and attribute selection , transformation and cleaning of  data for modeling tools, likely to be performed multiple times and not in any prescribed order. </a:t>
            </a:r>
          </a:p>
          <a:p>
            <a:pPr algn="l">
              <a:buFont typeface="Arial" pitchFamily="34" charset="0"/>
              <a:buChar char="•"/>
            </a:pPr>
            <a:endParaRPr lang="en-US" sz="2000" dirty="0">
              <a:solidFill>
                <a:srgbClr val="A70D23"/>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001000" cy="5562600"/>
          </a:xfrm>
        </p:spPr>
        <p:txBody>
          <a:bodyPr>
            <a:normAutofit/>
          </a:bodyPr>
          <a:lstStyle/>
          <a:p>
            <a:pPr algn="l">
              <a:spcAft>
                <a:spcPts val="1800"/>
              </a:spcAft>
              <a:buFont typeface="Arial" pitchFamily="34" charset="0"/>
              <a:buChar char="•"/>
            </a:pPr>
            <a:r>
              <a:rPr lang="en-US" sz="2400" dirty="0">
                <a:solidFill>
                  <a:srgbClr val="A70D23"/>
                </a:solidFill>
              </a:rPr>
              <a:t>Six phases of predictive analytics model development process</a:t>
            </a:r>
          </a:p>
          <a:p>
            <a:pPr algn="l">
              <a:spcBef>
                <a:spcPts val="0"/>
              </a:spcBef>
              <a:spcAft>
                <a:spcPts val="1800"/>
              </a:spcAft>
              <a:buFont typeface="Arial" pitchFamily="34" charset="0"/>
              <a:buChar char="•"/>
            </a:pPr>
            <a:r>
              <a:rPr lang="en-US" sz="2200" b="1" dirty="0">
                <a:solidFill>
                  <a:srgbClr val="A70D23"/>
                </a:solidFill>
              </a:rPr>
              <a:t>Modeling</a:t>
            </a:r>
            <a:r>
              <a:rPr lang="en-US" sz="2200" dirty="0">
                <a:solidFill>
                  <a:srgbClr val="A70D23"/>
                </a:solidFill>
              </a:rPr>
              <a:t>. data mining techniques are selected and applied and their parameters  calibrated to optimal values. Some techniques have specific requirements on the form of the data. Therefore, stepping back to the data preparation phase is often necessary.</a:t>
            </a:r>
          </a:p>
          <a:p>
            <a:pPr algn="l">
              <a:spcBef>
                <a:spcPts val="0"/>
              </a:spcBef>
              <a:spcAft>
                <a:spcPts val="1200"/>
              </a:spcAft>
            </a:pPr>
            <a:r>
              <a:rPr lang="en-US" sz="2200" dirty="0">
                <a:solidFill>
                  <a:srgbClr val="A70D23"/>
                </a:solidFill>
              </a:rPr>
              <a:t>• </a:t>
            </a:r>
            <a:r>
              <a:rPr lang="en-US" sz="2200" b="1" dirty="0">
                <a:solidFill>
                  <a:srgbClr val="A70D23"/>
                </a:solidFill>
              </a:rPr>
              <a:t>Evaluation</a:t>
            </a:r>
            <a:r>
              <a:rPr lang="en-US" sz="2200" dirty="0">
                <a:solidFill>
                  <a:srgbClr val="A70D23"/>
                </a:solidFill>
              </a:rPr>
              <a:t>. An analysis of the developed model to ensure that it achieves the business objectives. A decision on the use of the data mining result  is reached.</a:t>
            </a:r>
          </a:p>
          <a:p>
            <a:pPr algn="l">
              <a:spcBef>
                <a:spcPts val="0"/>
              </a:spcBef>
              <a:spcAft>
                <a:spcPts val="1200"/>
              </a:spcAft>
            </a:pPr>
            <a:r>
              <a:rPr lang="en-US" sz="2200" dirty="0">
                <a:solidFill>
                  <a:srgbClr val="A70D23"/>
                </a:solidFill>
              </a:rPr>
              <a:t>• </a:t>
            </a:r>
            <a:r>
              <a:rPr lang="en-US" sz="2200" b="1" dirty="0">
                <a:solidFill>
                  <a:srgbClr val="A70D23"/>
                </a:solidFill>
              </a:rPr>
              <a:t>Deployment</a:t>
            </a:r>
            <a:r>
              <a:rPr lang="en-US" sz="2200" dirty="0">
                <a:solidFill>
                  <a:srgbClr val="A70D23"/>
                </a:solidFill>
              </a:rPr>
              <a:t>. simple as generating a report or as complex as implementing a repeatable data mining process across the enterprise. Lot of </a:t>
            </a:r>
            <a:r>
              <a:rPr lang="en-US" sz="2200" dirty="0" err="1">
                <a:solidFill>
                  <a:srgbClr val="A70D23"/>
                </a:solidFill>
              </a:rPr>
              <a:t>organisational</a:t>
            </a:r>
            <a:r>
              <a:rPr lang="en-US" sz="2200" dirty="0">
                <a:solidFill>
                  <a:srgbClr val="A70D23"/>
                </a:solidFill>
              </a:rPr>
              <a:t> politics and interested persons opposition needs to be overcome. A tricky phase. All the efforts may go down the drain if not properly handled.</a:t>
            </a:r>
          </a:p>
          <a:p>
            <a:pPr algn="l">
              <a:buFont typeface="Arial" pitchFamily="34" charset="0"/>
              <a:buChar char="•"/>
            </a:pPr>
            <a:endParaRPr lang="en-US" sz="2000" dirty="0">
              <a:solidFill>
                <a:srgbClr val="A70D23"/>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001000" cy="5562600"/>
          </a:xfrm>
        </p:spPr>
        <p:txBody>
          <a:bodyPr>
            <a:normAutofit/>
          </a:bodyPr>
          <a:lstStyle/>
          <a:p>
            <a:pPr algn="l">
              <a:buFont typeface="Arial" pitchFamily="34" charset="0"/>
              <a:buChar char="•"/>
            </a:pPr>
            <a:r>
              <a:rPr lang="en-US" sz="2400" dirty="0">
                <a:solidFill>
                  <a:srgbClr val="A70D23"/>
                </a:solidFill>
              </a:rPr>
              <a:t>Six phases of predictive analytics model development process</a:t>
            </a:r>
          </a:p>
          <a:p>
            <a:pPr algn="l"/>
            <a:endParaRPr lang="en-US" sz="2400" dirty="0">
              <a:solidFill>
                <a:srgbClr val="A70D23"/>
              </a:solidFill>
            </a:endParaRPr>
          </a:p>
        </p:txBody>
      </p:sp>
      <p:pic>
        <p:nvPicPr>
          <p:cNvPr id="4" name="Picture 3"/>
          <p:cNvPicPr/>
          <p:nvPr/>
        </p:nvPicPr>
        <p:blipFill>
          <a:blip r:embed="rId2" cstate="print"/>
          <a:srcRect/>
          <a:stretch>
            <a:fillRect/>
          </a:stretch>
        </p:blipFill>
        <p:spPr bwMode="auto">
          <a:xfrm>
            <a:off x="1600200" y="1371601"/>
            <a:ext cx="5867400" cy="4952999"/>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609599"/>
          </a:xfrm>
        </p:spPr>
        <p:txBody>
          <a:bodyPr>
            <a:normAutofit fontScale="90000"/>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609600"/>
            <a:ext cx="8382000" cy="5867400"/>
          </a:xfrm>
        </p:spPr>
        <p:txBody>
          <a:bodyPr>
            <a:normAutofit/>
          </a:bodyPr>
          <a:lstStyle/>
          <a:p>
            <a:pPr algn="l">
              <a:buFont typeface="Arial" pitchFamily="34" charset="0"/>
              <a:buChar char="•"/>
            </a:pPr>
            <a:r>
              <a:rPr lang="en-US" sz="2400" dirty="0">
                <a:solidFill>
                  <a:srgbClr val="A70D23"/>
                </a:solidFill>
              </a:rPr>
              <a:t>Precautions in Modeling :</a:t>
            </a:r>
          </a:p>
          <a:p>
            <a:pPr lvl="0" algn="l">
              <a:spcBef>
                <a:spcPts val="1200"/>
              </a:spcBef>
              <a:buFont typeface="Arial" pitchFamily="34" charset="0"/>
              <a:buChar char="•"/>
            </a:pPr>
            <a:r>
              <a:rPr lang="en-US" sz="2000" dirty="0">
                <a:solidFill>
                  <a:srgbClr val="A70D23"/>
                </a:solidFill>
              </a:rPr>
              <a:t>The domain must involve numerous individual cases. </a:t>
            </a:r>
          </a:p>
          <a:p>
            <a:pPr lvl="0" algn="l">
              <a:spcBef>
                <a:spcPts val="1200"/>
              </a:spcBef>
              <a:buFont typeface="Arial" pitchFamily="34" charset="0"/>
              <a:buChar char="•"/>
            </a:pPr>
            <a:r>
              <a:rPr lang="en-US" sz="2000" dirty="0">
                <a:solidFill>
                  <a:srgbClr val="A70D23"/>
                </a:solidFill>
              </a:rPr>
              <a:t>There should be a clear objective to be optimized. </a:t>
            </a:r>
          </a:p>
          <a:p>
            <a:pPr lvl="0" algn="l">
              <a:spcBef>
                <a:spcPts val="1200"/>
              </a:spcBef>
              <a:buFont typeface="Arial" pitchFamily="34" charset="0"/>
              <a:buChar char="•"/>
            </a:pPr>
            <a:r>
              <a:rPr lang="en-US" sz="2000" dirty="0">
                <a:solidFill>
                  <a:srgbClr val="A70D23"/>
                </a:solidFill>
              </a:rPr>
              <a:t>The actions should be definable that can be taken with respect to each case that influence the objective.</a:t>
            </a:r>
          </a:p>
          <a:p>
            <a:pPr lvl="0" algn="l">
              <a:spcBef>
                <a:spcPts val="1200"/>
              </a:spcBef>
              <a:buFont typeface="Arial" pitchFamily="34" charset="0"/>
              <a:buChar char="•"/>
            </a:pPr>
            <a:r>
              <a:rPr lang="en-US" sz="2000" dirty="0">
                <a:solidFill>
                  <a:srgbClr val="A70D23"/>
                </a:solidFill>
              </a:rPr>
              <a:t>There should be an unknown target value that is relevant to the objective that can be predicted for each case. </a:t>
            </a:r>
          </a:p>
          <a:p>
            <a:pPr lvl="0" algn="l">
              <a:spcBef>
                <a:spcPts val="1200"/>
              </a:spcBef>
              <a:buFont typeface="Arial" pitchFamily="34" charset="0"/>
              <a:buChar char="•"/>
            </a:pPr>
            <a:r>
              <a:rPr lang="en-US" sz="2000" dirty="0">
                <a:solidFill>
                  <a:srgbClr val="A70D23"/>
                </a:solidFill>
              </a:rPr>
              <a:t>The target value should be known for numerous historical cases.</a:t>
            </a:r>
          </a:p>
          <a:p>
            <a:pPr lvl="0" algn="l">
              <a:spcBef>
                <a:spcPts val="1200"/>
              </a:spcBef>
              <a:buFont typeface="Arial" pitchFamily="34" charset="0"/>
              <a:buChar char="•"/>
            </a:pPr>
            <a:r>
              <a:rPr lang="en-US" sz="2000" dirty="0">
                <a:solidFill>
                  <a:srgbClr val="A70D23"/>
                </a:solidFill>
              </a:rPr>
              <a:t>Features of each case should be seen that are correlated with the target value.</a:t>
            </a:r>
          </a:p>
          <a:p>
            <a:pPr lvl="0" algn="l">
              <a:spcBef>
                <a:spcPts val="1200"/>
              </a:spcBef>
              <a:buFont typeface="Arial" pitchFamily="34" charset="0"/>
              <a:buChar char="•"/>
            </a:pPr>
            <a:r>
              <a:rPr lang="en-US" sz="2000" dirty="0">
                <a:solidFill>
                  <a:srgbClr val="A70D23"/>
                </a:solidFill>
              </a:rPr>
              <a:t>The cases should be reasonably independent.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609599"/>
          </a:xfrm>
        </p:spPr>
        <p:txBody>
          <a:bodyPr>
            <a:normAutofit fontScale="90000"/>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228600" y="609600"/>
            <a:ext cx="8915400" cy="5867400"/>
          </a:xfrm>
        </p:spPr>
        <p:txBody>
          <a:bodyPr>
            <a:normAutofit/>
          </a:bodyPr>
          <a:lstStyle/>
          <a:p>
            <a:pPr algn="l">
              <a:buFont typeface="Arial" pitchFamily="34" charset="0"/>
              <a:buChar char="•"/>
            </a:pPr>
            <a:r>
              <a:rPr lang="en-US" sz="2400" dirty="0">
                <a:solidFill>
                  <a:srgbClr val="A70D23"/>
                </a:solidFill>
              </a:rPr>
              <a:t>Relative importance of and time required by phases</a:t>
            </a:r>
          </a:p>
          <a:p>
            <a:pPr algn="l">
              <a:buFont typeface="Arial" pitchFamily="34" charset="0"/>
              <a:buChar char="•"/>
            </a:pPr>
            <a:r>
              <a:rPr lang="en-US" sz="2000" dirty="0">
                <a:solidFill>
                  <a:srgbClr val="A70D23"/>
                </a:solidFill>
              </a:rPr>
              <a:t>On </a:t>
            </a:r>
            <a:r>
              <a:rPr lang="en-US" sz="2000" b="1" dirty="0">
                <a:solidFill>
                  <a:srgbClr val="A70D23"/>
                </a:solidFill>
              </a:rPr>
              <a:t>clear Business objective </a:t>
            </a:r>
            <a:r>
              <a:rPr lang="en-US" sz="2000" dirty="0">
                <a:solidFill>
                  <a:srgbClr val="A70D23"/>
                </a:solidFill>
              </a:rPr>
              <a:t>are dependant all further actions and carried out to fulfill the same. Well begun is half done.</a:t>
            </a:r>
          </a:p>
          <a:p>
            <a:pPr algn="l">
              <a:buFont typeface="Arial" pitchFamily="34" charset="0"/>
              <a:buChar char="•"/>
            </a:pPr>
            <a:r>
              <a:rPr lang="en-US" sz="2000" dirty="0">
                <a:solidFill>
                  <a:srgbClr val="A70D23"/>
                </a:solidFill>
              </a:rPr>
              <a:t>Data preparation phase occupies a </a:t>
            </a:r>
            <a:r>
              <a:rPr lang="en-US" sz="2000" b="1" dirty="0">
                <a:solidFill>
                  <a:srgbClr val="A70D23"/>
                </a:solidFill>
              </a:rPr>
              <a:t>large part </a:t>
            </a:r>
            <a:r>
              <a:rPr lang="en-US" sz="2000" dirty="0">
                <a:solidFill>
                  <a:srgbClr val="A70D23"/>
                </a:solidFill>
              </a:rPr>
              <a:t>of the project as</a:t>
            </a:r>
          </a:p>
          <a:p>
            <a:pPr lvl="1" algn="l">
              <a:buFont typeface="Arial" pitchFamily="34" charset="0"/>
              <a:buChar char="•"/>
            </a:pPr>
            <a:r>
              <a:rPr lang="en-US" sz="2000" dirty="0">
                <a:solidFill>
                  <a:srgbClr val="A70D23"/>
                </a:solidFill>
              </a:rPr>
              <a:t>The data come from various sources, need to be formatted and assembled.</a:t>
            </a:r>
          </a:p>
          <a:p>
            <a:pPr lvl="1" algn="l">
              <a:buFont typeface="Arial" pitchFamily="34" charset="0"/>
              <a:buChar char="•"/>
            </a:pPr>
            <a:r>
              <a:rPr lang="en-US" sz="2000" dirty="0">
                <a:solidFill>
                  <a:srgbClr val="A70D23"/>
                </a:solidFill>
              </a:rPr>
              <a:t>data should be cleaned of missing values, outliers.</a:t>
            </a:r>
          </a:p>
          <a:p>
            <a:pPr lvl="1" algn="l">
              <a:buFont typeface="Arial" pitchFamily="34" charset="0"/>
              <a:buChar char="•"/>
            </a:pPr>
            <a:r>
              <a:rPr lang="en-US" sz="2000" dirty="0">
                <a:solidFill>
                  <a:srgbClr val="A70D23"/>
                </a:solidFill>
              </a:rPr>
              <a:t>Time taken to execute the algorithm is </a:t>
            </a:r>
            <a:r>
              <a:rPr lang="en-US" sz="2000" b="1" dirty="0">
                <a:solidFill>
                  <a:srgbClr val="A70D23"/>
                </a:solidFill>
              </a:rPr>
              <a:t>small </a:t>
            </a:r>
            <a:r>
              <a:rPr lang="en-US" sz="2000" dirty="0">
                <a:solidFill>
                  <a:srgbClr val="A70D23"/>
                </a:solidFill>
              </a:rPr>
              <a:t> but  requires  iterations a few times by selecting or deleting features, additional examples may be required and more than one algorithm need to be tried before arriving at the desired level of acceptance. This is the work horse.</a:t>
            </a:r>
          </a:p>
          <a:p>
            <a:pPr algn="l">
              <a:buFont typeface="Arial" pitchFamily="34" charset="0"/>
              <a:buChar char="•"/>
            </a:pPr>
            <a:r>
              <a:rPr lang="en-US" sz="2000" dirty="0">
                <a:solidFill>
                  <a:srgbClr val="A70D23"/>
                </a:solidFill>
              </a:rPr>
              <a:t>After training the algorithm on the past data, the proof is in the acceptable performance on future data is </a:t>
            </a:r>
            <a:r>
              <a:rPr lang="en-US" sz="2000" b="1" dirty="0">
                <a:solidFill>
                  <a:srgbClr val="A70D23"/>
                </a:solidFill>
              </a:rPr>
              <a:t>very important</a:t>
            </a:r>
            <a:r>
              <a:rPr lang="en-US" sz="2000" dirty="0">
                <a:solidFill>
                  <a:srgbClr val="A70D23"/>
                </a:solidFill>
              </a:rPr>
              <a:t>, else the effort may be needed to iterate.</a:t>
            </a:r>
          </a:p>
          <a:p>
            <a:pPr algn="l">
              <a:buFont typeface="Arial" pitchFamily="34" charset="0"/>
              <a:buChar char="•"/>
            </a:pPr>
            <a:r>
              <a:rPr lang="en-US" sz="2000" b="1" dirty="0">
                <a:solidFill>
                  <a:srgbClr val="A70D23"/>
                </a:solidFill>
              </a:rPr>
              <a:t>Selling</a:t>
            </a:r>
            <a:r>
              <a:rPr lang="en-US" sz="2000" dirty="0">
                <a:solidFill>
                  <a:srgbClr val="A70D23"/>
                </a:solidFill>
              </a:rPr>
              <a:t> the developed solution is many times essential as the new solutions can </a:t>
            </a:r>
            <a:r>
              <a:rPr lang="en-US" sz="2000" b="1" dirty="0">
                <a:solidFill>
                  <a:srgbClr val="A70D23"/>
                </a:solidFill>
              </a:rPr>
              <a:t>easily get ignored</a:t>
            </a:r>
            <a:r>
              <a:rPr lang="en-US" sz="2000" dirty="0">
                <a:solidFill>
                  <a:srgbClr val="A70D23"/>
                </a:solidFill>
              </a:rPr>
              <a:t>.</a:t>
            </a:r>
          </a:p>
          <a:p>
            <a:pPr algn="l">
              <a:buFont typeface="Arial" pitchFamily="34" charset="0"/>
              <a:buChar char="•"/>
            </a:pPr>
            <a:r>
              <a:rPr lang="en-US" sz="2000" b="1" dirty="0">
                <a:solidFill>
                  <a:srgbClr val="A70D23"/>
                </a:solidFill>
              </a:rPr>
              <a:t>Big data technology </a:t>
            </a:r>
            <a:r>
              <a:rPr lang="en-US" sz="2000" dirty="0">
                <a:solidFill>
                  <a:srgbClr val="A70D23"/>
                </a:solidFill>
              </a:rPr>
              <a:t>will bring a whole set of new processes such as PIG, Hive, mapReduce, hadoop etc.(discussed later)</a:t>
            </a:r>
          </a:p>
          <a:p>
            <a:pPr algn="l">
              <a:buFont typeface="Arial" pitchFamily="34" charset="0"/>
              <a:buChar char="•"/>
            </a:pPr>
            <a:endParaRPr lang="en-US" sz="2400" dirty="0">
              <a:solidFill>
                <a:srgbClr val="A70D2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001000" cy="5562600"/>
          </a:xfrm>
        </p:spPr>
        <p:txBody>
          <a:bodyPr>
            <a:normAutofit fontScale="92500" lnSpcReduction="10000"/>
          </a:bodyPr>
          <a:lstStyle/>
          <a:p>
            <a:pPr algn="l">
              <a:buFont typeface="Arial" pitchFamily="34" charset="0"/>
              <a:buChar char="•"/>
            </a:pPr>
            <a:r>
              <a:rPr lang="en-US" sz="2600" dirty="0">
                <a:solidFill>
                  <a:srgbClr val="A70D23"/>
                </a:solidFill>
              </a:rPr>
              <a:t>Typical Application Areas:</a:t>
            </a:r>
          </a:p>
          <a:p>
            <a:pPr lvl="0" algn="l"/>
            <a:r>
              <a:rPr lang="en-US" sz="2400" b="1" dirty="0">
                <a:solidFill>
                  <a:srgbClr val="C00000"/>
                </a:solidFill>
              </a:rPr>
              <a:t>Telecommunication Industry: </a:t>
            </a:r>
            <a:r>
              <a:rPr lang="en-US" sz="2400" dirty="0">
                <a:solidFill>
                  <a:srgbClr val="C00000"/>
                </a:solidFill>
              </a:rPr>
              <a:t> The telecommunication industry provides local and long distance telephone services and many other comprehensive communication services, including fax, pager, cellular phone, Internet messenger, images, e-mail, computer and Web data transmission, and other data traffic. Data Mining Applications:</a:t>
            </a:r>
          </a:p>
          <a:p>
            <a:pPr lvl="1" algn="l">
              <a:buFont typeface="Arial" pitchFamily="34" charset="0"/>
              <a:buChar char="•"/>
            </a:pPr>
            <a:r>
              <a:rPr lang="en-US" sz="2400" dirty="0">
                <a:solidFill>
                  <a:srgbClr val="C00000"/>
                </a:solidFill>
              </a:rPr>
              <a:t>Multidimensional analysis of telecommunication data.</a:t>
            </a:r>
          </a:p>
          <a:p>
            <a:pPr lvl="1" algn="l">
              <a:buFont typeface="Arial" pitchFamily="34" charset="0"/>
              <a:buChar char="•"/>
            </a:pPr>
            <a:r>
              <a:rPr lang="en-US" sz="2400" dirty="0">
                <a:solidFill>
                  <a:srgbClr val="C00000"/>
                </a:solidFill>
              </a:rPr>
              <a:t>Fraudulent pattern analysis and the identification of unusual patterns.</a:t>
            </a:r>
          </a:p>
          <a:p>
            <a:pPr lvl="1" algn="l">
              <a:buFont typeface="Arial" pitchFamily="34" charset="0"/>
              <a:buChar char="•"/>
            </a:pPr>
            <a:r>
              <a:rPr lang="en-US" sz="2400" dirty="0">
                <a:solidFill>
                  <a:srgbClr val="C00000"/>
                </a:solidFill>
              </a:rPr>
              <a:t>Multidimensional association and sequential pattern analysis.</a:t>
            </a:r>
          </a:p>
          <a:p>
            <a:pPr lvl="1" algn="l">
              <a:buFont typeface="Arial" pitchFamily="34" charset="0"/>
              <a:buChar char="•"/>
            </a:pPr>
            <a:r>
              <a:rPr lang="en-US" sz="2400" dirty="0">
                <a:solidFill>
                  <a:srgbClr val="C00000"/>
                </a:solidFill>
              </a:rPr>
              <a:t>Mobile telecommunication services.</a:t>
            </a:r>
          </a:p>
          <a:p>
            <a:pPr lvl="1" algn="l">
              <a:buFont typeface="Arial" pitchFamily="34" charset="0"/>
              <a:buChar char="•"/>
            </a:pPr>
            <a:r>
              <a:rPr lang="en-US" sz="2400" dirty="0">
                <a:solidFill>
                  <a:srgbClr val="C00000"/>
                </a:solidFill>
              </a:rPr>
              <a:t>Use of visualization tools in telecommunication data analysis .</a:t>
            </a:r>
          </a:p>
          <a:p>
            <a:pPr lvl="1" algn="l">
              <a:buFont typeface="Arial" pitchFamily="34" charset="0"/>
              <a:buChar char="•"/>
            </a:pPr>
            <a:r>
              <a:rPr lang="en-US" sz="2400" dirty="0">
                <a:solidFill>
                  <a:srgbClr val="C00000"/>
                </a:solidFill>
              </a:rPr>
              <a:t>Tools for OLAP visualization, linkage visualization, association visualization, clustering, and outlier visualization have been shown to be very useful for telecommunication data analysis.</a:t>
            </a:r>
          </a:p>
          <a:p>
            <a:pPr lvl="1" algn="l">
              <a:buFont typeface="Arial" pitchFamily="34" charset="0"/>
              <a:buChar char="•"/>
            </a:pPr>
            <a:endParaRPr lang="en-US" sz="3600" dirty="0">
              <a:solidFill>
                <a:srgbClr val="C00000"/>
              </a:solidFill>
            </a:endParaRPr>
          </a:p>
          <a:p>
            <a:pPr algn="l">
              <a:buFont typeface="Arial" pitchFamily="34" charset="0"/>
              <a:buChar char="•"/>
            </a:pPr>
            <a:endParaRPr lang="en-US" dirty="0">
              <a:solidFill>
                <a:srgbClr val="A70D23"/>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609599"/>
          </a:xfrm>
        </p:spPr>
        <p:txBody>
          <a:bodyPr>
            <a:normAutofit fontScale="90000"/>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609600"/>
            <a:ext cx="8763000" cy="5867400"/>
          </a:xfrm>
        </p:spPr>
        <p:txBody>
          <a:bodyPr>
            <a:normAutofit lnSpcReduction="10000"/>
          </a:bodyPr>
          <a:lstStyle/>
          <a:p>
            <a:pPr algn="l">
              <a:spcAft>
                <a:spcPts val="1800"/>
              </a:spcAft>
            </a:pPr>
            <a:r>
              <a:rPr lang="en-US" sz="2400" dirty="0">
                <a:solidFill>
                  <a:srgbClr val="A70D23"/>
                </a:solidFill>
              </a:rPr>
              <a:t>Limitations of predictive analytics Modeling:</a:t>
            </a:r>
          </a:p>
          <a:p>
            <a:pPr algn="l">
              <a:spcBef>
                <a:spcPts val="0"/>
              </a:spcBef>
              <a:spcAft>
                <a:spcPts val="1800"/>
              </a:spcAft>
              <a:buFont typeface="Arial" pitchFamily="34" charset="0"/>
              <a:buChar char="•"/>
            </a:pPr>
            <a:r>
              <a:rPr lang="en-US" sz="2200" dirty="0">
                <a:solidFill>
                  <a:srgbClr val="A70D23"/>
                </a:solidFill>
              </a:rPr>
              <a:t>a dataset for training of adequate size and quality. The predictive analysis to be statistically significant, sufficient data must be available.</a:t>
            </a:r>
          </a:p>
          <a:p>
            <a:pPr algn="l">
              <a:spcBef>
                <a:spcPts val="0"/>
              </a:spcBef>
              <a:spcAft>
                <a:spcPts val="1200"/>
              </a:spcAft>
              <a:buFont typeface="Arial" pitchFamily="34" charset="0"/>
              <a:buChar char="•"/>
            </a:pPr>
            <a:r>
              <a:rPr lang="en-US" sz="2200" dirty="0">
                <a:solidFill>
                  <a:srgbClr val="A70D23"/>
                </a:solidFill>
              </a:rPr>
              <a:t>the training data must be representative of the test data. Typically, the training data come from the past, while the test data arise in the future. If the phenomenon to be predicted is not stable over time, then predictions are likely not to be useful </a:t>
            </a:r>
          </a:p>
          <a:p>
            <a:pPr algn="l">
              <a:spcBef>
                <a:spcPts val="0"/>
              </a:spcBef>
              <a:spcAft>
                <a:spcPts val="1200"/>
              </a:spcAft>
              <a:buFont typeface="Arial" pitchFamily="34" charset="0"/>
              <a:buChar char="•"/>
            </a:pPr>
            <a:r>
              <a:rPr lang="en-US" sz="2200" dirty="0">
                <a:solidFill>
                  <a:srgbClr val="A70D23"/>
                </a:solidFill>
              </a:rPr>
              <a:t>“Big data gives you a false sense of security.” </a:t>
            </a:r>
          </a:p>
          <a:p>
            <a:pPr algn="l">
              <a:spcBef>
                <a:spcPts val="0"/>
              </a:spcBef>
              <a:spcAft>
                <a:spcPts val="1200"/>
              </a:spcAft>
              <a:buFont typeface="Arial" pitchFamily="34" charset="0"/>
              <a:buChar char="•"/>
            </a:pPr>
            <a:r>
              <a:rPr lang="en-US" sz="2200" dirty="0">
                <a:solidFill>
                  <a:srgbClr val="A70D23"/>
                </a:solidFill>
              </a:rPr>
              <a:t>a clear definition of the concept that is to be predicted, and to have historical examples of the concept. - Data mining cannot read minds.  </a:t>
            </a:r>
          </a:p>
          <a:p>
            <a:pPr algn="l">
              <a:spcBef>
                <a:spcPts val="0"/>
              </a:spcBef>
              <a:spcAft>
                <a:spcPts val="1200"/>
              </a:spcAft>
              <a:buFont typeface="Arial" pitchFamily="34" charset="0"/>
              <a:buChar char="•"/>
            </a:pPr>
            <a:r>
              <a:rPr lang="en-US" sz="2200" dirty="0">
                <a:solidFill>
                  <a:srgbClr val="A70D23"/>
                </a:solidFill>
              </a:rPr>
              <a:t>the actions to be taken based on predictions need to be defined clearly and to have reliable profit  consequences. .</a:t>
            </a:r>
          </a:p>
          <a:p>
            <a:pPr algn="l">
              <a:spcBef>
                <a:spcPts val="0"/>
              </a:spcBef>
              <a:spcAft>
                <a:spcPts val="1200"/>
              </a:spcAft>
              <a:buFont typeface="Arial" pitchFamily="34" charset="0"/>
              <a:buChar char="•"/>
            </a:pPr>
            <a:r>
              <a:rPr lang="en-US" sz="2200" dirty="0">
                <a:solidFill>
                  <a:srgbClr val="A70D23"/>
                </a:solidFill>
              </a:rPr>
              <a:t>dangerous as it can lead to missing qualitative issues. </a:t>
            </a:r>
          </a:p>
          <a:p>
            <a:pPr algn="l">
              <a:spcBef>
                <a:spcPts val="0"/>
              </a:spcBef>
              <a:spcAft>
                <a:spcPts val="1200"/>
              </a:spcAft>
              <a:buFont typeface="Arial" pitchFamily="34" charset="0"/>
              <a:buChar char="•"/>
            </a:pPr>
            <a:r>
              <a:rPr lang="en-US" sz="2200" dirty="0">
                <a:solidFill>
                  <a:srgbClr val="A70D23"/>
                </a:solidFill>
              </a:rPr>
              <a:t>can lead to an ever-increased focus on optimizing existing processes, at the expense of understanding the broader situation.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152400" y="914400"/>
            <a:ext cx="8686800" cy="5562600"/>
          </a:xfrm>
        </p:spPr>
        <p:txBody>
          <a:bodyPr>
            <a:normAutofit/>
          </a:bodyPr>
          <a:lstStyle/>
          <a:p>
            <a:pPr algn="l">
              <a:spcBef>
                <a:spcPts val="0"/>
              </a:spcBef>
              <a:spcAft>
                <a:spcPts val="1200"/>
              </a:spcAft>
              <a:buFont typeface="Arial" pitchFamily="34" charset="0"/>
              <a:buChar char="•"/>
            </a:pPr>
            <a:r>
              <a:rPr lang="en-US" sz="2600" b="1" dirty="0">
                <a:solidFill>
                  <a:srgbClr val="A70D23"/>
                </a:solidFill>
              </a:rPr>
              <a:t>Barriers to Usage</a:t>
            </a:r>
            <a:r>
              <a:rPr lang="en-US" sz="2200" dirty="0">
                <a:solidFill>
                  <a:srgbClr val="A70D23"/>
                </a:solidFill>
              </a:rPr>
              <a:t>. A host of barriers can prevent organizations from venturing into the domain of predictive analytics or impede their growth. This “analytics bottleneck” arises from: </a:t>
            </a:r>
          </a:p>
          <a:p>
            <a:pPr algn="l">
              <a:spcBef>
                <a:spcPts val="0"/>
              </a:spcBef>
              <a:spcAft>
                <a:spcPts val="1200"/>
              </a:spcAft>
              <a:buFont typeface="Arial" pitchFamily="34" charset="0"/>
              <a:buChar char="•"/>
            </a:pPr>
            <a:r>
              <a:rPr lang="en-US" sz="2200" dirty="0">
                <a:solidFill>
                  <a:srgbClr val="A70D23"/>
                </a:solidFill>
              </a:rPr>
              <a:t>1</a:t>
            </a:r>
            <a:r>
              <a:rPr lang="en-US" sz="2200" b="1" dirty="0">
                <a:solidFill>
                  <a:srgbClr val="A70D23"/>
                </a:solidFill>
              </a:rPr>
              <a:t>. Complexity</a:t>
            </a:r>
            <a:r>
              <a:rPr lang="en-US" sz="2200" dirty="0">
                <a:solidFill>
                  <a:srgbClr val="A70D23"/>
                </a:solidFill>
              </a:rPr>
              <a:t>.. </a:t>
            </a:r>
          </a:p>
          <a:p>
            <a:pPr algn="l">
              <a:spcBef>
                <a:spcPts val="0"/>
              </a:spcBef>
              <a:spcAft>
                <a:spcPts val="1200"/>
              </a:spcAft>
              <a:buFont typeface="Arial" pitchFamily="34" charset="0"/>
              <a:buChar char="•"/>
            </a:pPr>
            <a:r>
              <a:rPr lang="en-US" sz="2200" dirty="0">
                <a:solidFill>
                  <a:srgbClr val="A70D23"/>
                </a:solidFill>
              </a:rPr>
              <a:t>2. </a:t>
            </a:r>
            <a:r>
              <a:rPr lang="en-US" sz="2200" b="1" dirty="0">
                <a:solidFill>
                  <a:srgbClr val="A70D23"/>
                </a:solidFill>
              </a:rPr>
              <a:t>Data</a:t>
            </a:r>
            <a:r>
              <a:rPr lang="en-US" sz="2200" dirty="0">
                <a:solidFill>
                  <a:srgbClr val="A70D23"/>
                </a:solidFill>
              </a:rPr>
              <a:t>. </a:t>
            </a:r>
          </a:p>
          <a:p>
            <a:pPr algn="l">
              <a:spcBef>
                <a:spcPts val="0"/>
              </a:spcBef>
              <a:spcAft>
                <a:spcPts val="1200"/>
              </a:spcAft>
              <a:buFont typeface="Arial" pitchFamily="34" charset="0"/>
              <a:buChar char="•"/>
            </a:pPr>
            <a:r>
              <a:rPr lang="en-US" sz="2200" dirty="0">
                <a:solidFill>
                  <a:srgbClr val="A70D23"/>
                </a:solidFill>
              </a:rPr>
              <a:t>3. </a:t>
            </a:r>
            <a:r>
              <a:rPr lang="en-US" sz="2200" b="1" dirty="0">
                <a:solidFill>
                  <a:srgbClr val="A70D23"/>
                </a:solidFill>
              </a:rPr>
              <a:t>Processing Expense</a:t>
            </a:r>
            <a:r>
              <a:rPr lang="en-US" sz="2200" dirty="0">
                <a:solidFill>
                  <a:srgbClr val="A70D23"/>
                </a:solidFill>
              </a:rPr>
              <a:t>. </a:t>
            </a:r>
          </a:p>
          <a:p>
            <a:pPr algn="l">
              <a:spcBef>
                <a:spcPts val="0"/>
              </a:spcBef>
              <a:spcAft>
                <a:spcPts val="1200"/>
              </a:spcAft>
              <a:buFont typeface="Arial" pitchFamily="34" charset="0"/>
              <a:buChar char="•"/>
            </a:pPr>
            <a:r>
              <a:rPr lang="en-US" sz="2200" dirty="0">
                <a:solidFill>
                  <a:srgbClr val="A70D23"/>
                </a:solidFill>
              </a:rPr>
              <a:t>4.</a:t>
            </a:r>
            <a:r>
              <a:rPr lang="en-US" sz="2200" b="1" dirty="0">
                <a:solidFill>
                  <a:srgbClr val="A70D23"/>
                </a:solidFill>
              </a:rPr>
              <a:t> Expertise</a:t>
            </a:r>
            <a:r>
              <a:rPr lang="en-US" sz="2200" dirty="0">
                <a:solidFill>
                  <a:srgbClr val="A70D23"/>
                </a:solidFill>
              </a:rPr>
              <a:t>. </a:t>
            </a:r>
          </a:p>
          <a:p>
            <a:pPr algn="l">
              <a:spcBef>
                <a:spcPts val="0"/>
              </a:spcBef>
              <a:spcAft>
                <a:spcPts val="1200"/>
              </a:spcAft>
              <a:buFont typeface="Arial" pitchFamily="34" charset="0"/>
              <a:buChar char="•"/>
            </a:pPr>
            <a:r>
              <a:rPr lang="en-US" sz="2200" dirty="0">
                <a:solidFill>
                  <a:srgbClr val="A70D23"/>
                </a:solidFill>
              </a:rPr>
              <a:t>5</a:t>
            </a:r>
            <a:r>
              <a:rPr lang="en-US" sz="2200" b="1" dirty="0">
                <a:solidFill>
                  <a:srgbClr val="A70D23"/>
                </a:solidFill>
              </a:rPr>
              <a:t>. Interoperability</a:t>
            </a:r>
            <a:r>
              <a:rPr lang="en-US" sz="2200" dirty="0">
                <a:solidFill>
                  <a:srgbClr val="A70D23"/>
                </a:solidFill>
              </a:rPr>
              <a:t>. </a:t>
            </a:r>
          </a:p>
          <a:p>
            <a:pPr algn="l">
              <a:spcBef>
                <a:spcPts val="0"/>
              </a:spcBef>
              <a:spcAft>
                <a:spcPts val="1200"/>
              </a:spcAft>
              <a:buFont typeface="Arial" pitchFamily="34" charset="0"/>
              <a:buChar char="•"/>
            </a:pPr>
            <a:r>
              <a:rPr lang="en-US" sz="2200" dirty="0">
                <a:solidFill>
                  <a:srgbClr val="A70D23"/>
                </a:solidFill>
              </a:rPr>
              <a:t>6. </a:t>
            </a:r>
            <a:r>
              <a:rPr lang="en-US" sz="2200" b="1" dirty="0">
                <a:solidFill>
                  <a:srgbClr val="A70D23"/>
                </a:solidFill>
              </a:rPr>
              <a:t>Pricing</a:t>
            </a:r>
            <a:r>
              <a:rPr lang="en-US" sz="2200" dirty="0">
                <a:solidFill>
                  <a:srgbClr val="A70D23"/>
                </a:solidFill>
              </a:rPr>
              <a:t>. </a:t>
            </a:r>
          </a:p>
          <a:p>
            <a:pPr algn="l">
              <a:spcBef>
                <a:spcPts val="0"/>
              </a:spcBef>
              <a:spcAft>
                <a:spcPts val="1200"/>
              </a:spcAft>
            </a:pPr>
            <a:r>
              <a:rPr lang="en-US" sz="2200" dirty="0">
                <a:solidFill>
                  <a:srgbClr val="A70D23"/>
                </a:solidFill>
              </a:rPr>
              <a:t>Fortunately, these barriers are beginning to fall, thanks to advances in software, computing, and database technology.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4038600"/>
            <a:ext cx="44196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609600" y="914400"/>
            <a:ext cx="8001000" cy="5562600"/>
          </a:xfrm>
        </p:spPr>
        <p:txBody>
          <a:bodyPr/>
          <a:lstStyle/>
          <a:p>
            <a:pPr algn="l"/>
            <a:r>
              <a:rPr lang="en-US" dirty="0">
                <a:solidFill>
                  <a:srgbClr val="A70D23"/>
                </a:solidFill>
              </a:rPr>
              <a:t>Progress Path</a:t>
            </a:r>
          </a:p>
          <a:p>
            <a:pPr lvl="1" algn="l">
              <a:buFont typeface="Arial" pitchFamily="34" charset="0"/>
              <a:buChar char="•"/>
            </a:pPr>
            <a:r>
              <a:rPr lang="en-US" dirty="0">
                <a:solidFill>
                  <a:srgbClr val="A70D23"/>
                </a:solidFill>
              </a:rPr>
              <a:t>Typical Application Areas</a:t>
            </a:r>
          </a:p>
          <a:p>
            <a:pPr lvl="1" algn="l">
              <a:buFont typeface="Arial" pitchFamily="34" charset="0"/>
              <a:buChar char="•"/>
            </a:pPr>
            <a:r>
              <a:rPr lang="en-US" dirty="0">
                <a:solidFill>
                  <a:srgbClr val="A70D23"/>
                </a:solidFill>
              </a:rPr>
              <a:t>Definitions</a:t>
            </a:r>
          </a:p>
          <a:p>
            <a:pPr lvl="1" algn="l">
              <a:buFont typeface="Arial" pitchFamily="34" charset="0"/>
              <a:buChar char="•"/>
            </a:pPr>
            <a:r>
              <a:rPr lang="en-US" dirty="0">
                <a:solidFill>
                  <a:srgbClr val="A70D23"/>
                </a:solidFill>
              </a:rPr>
              <a:t>Algorithms</a:t>
            </a:r>
          </a:p>
          <a:p>
            <a:pPr lvl="1" algn="l">
              <a:buFont typeface="Arial" pitchFamily="34" charset="0"/>
              <a:buChar char="•"/>
            </a:pPr>
            <a:r>
              <a:rPr lang="en-US" dirty="0">
                <a:solidFill>
                  <a:srgbClr val="A70D23"/>
                </a:solidFill>
              </a:rPr>
              <a:t>Tools</a:t>
            </a:r>
          </a:p>
          <a:p>
            <a:pPr lvl="1" algn="l">
              <a:buFont typeface="Arial" pitchFamily="34" charset="0"/>
              <a:buChar char="•"/>
            </a:pPr>
            <a:r>
              <a:rPr lang="en-US" dirty="0">
                <a:solidFill>
                  <a:srgbClr val="A70D23"/>
                </a:solidFill>
              </a:rPr>
              <a:t>Data Modeling Life Cycle</a:t>
            </a:r>
          </a:p>
          <a:p>
            <a:pPr lvl="1" algn="l">
              <a:buFont typeface="Arial" pitchFamily="34" charset="0"/>
              <a:buChar char="•"/>
            </a:pPr>
            <a:r>
              <a:rPr lang="en-US" dirty="0">
                <a:solidFill>
                  <a:srgbClr val="A70D23"/>
                </a:solidFill>
              </a:rPr>
              <a:t>Technology</a:t>
            </a:r>
          </a:p>
          <a:p>
            <a:pPr lvl="1" algn="l">
              <a:buFont typeface="Arial" pitchFamily="34" charset="0"/>
              <a:buChar char="•"/>
            </a:pPr>
            <a:r>
              <a:rPr lang="en-US" dirty="0">
                <a:solidFill>
                  <a:srgbClr val="A70D23"/>
                </a:solidFill>
              </a:rPr>
              <a:t>Data, Data, Data</a:t>
            </a:r>
          </a:p>
          <a:p>
            <a:pPr lvl="1" algn="l">
              <a:buFont typeface="Arial" pitchFamily="34" charset="0"/>
              <a:buChar char="•"/>
            </a:pPr>
            <a:endParaRPr lang="en-US" dirty="0">
              <a:solidFill>
                <a:srgbClr val="A70D23"/>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609600" y="990600"/>
            <a:ext cx="8001000" cy="5562600"/>
          </a:xfrm>
        </p:spPr>
        <p:txBody>
          <a:bodyPr/>
          <a:lstStyle/>
          <a:p>
            <a:pPr algn="l"/>
            <a:r>
              <a:rPr lang="en-US" dirty="0">
                <a:solidFill>
                  <a:srgbClr val="A70D23"/>
                </a:solidFill>
              </a:rPr>
              <a:t>Progress Path</a:t>
            </a:r>
          </a:p>
          <a:p>
            <a:pPr lvl="1" algn="l">
              <a:buFont typeface="Arial" pitchFamily="34" charset="0"/>
              <a:buChar char="•"/>
            </a:pPr>
            <a:r>
              <a:rPr lang="en-US" dirty="0">
                <a:solidFill>
                  <a:srgbClr val="A70D23"/>
                </a:solidFill>
              </a:rPr>
              <a:t>Technology</a:t>
            </a:r>
          </a:p>
          <a:p>
            <a:pPr lvl="2" algn="l">
              <a:buFont typeface="Arial" pitchFamily="34" charset="0"/>
              <a:buChar char="•"/>
            </a:pPr>
            <a:r>
              <a:rPr lang="en-US" dirty="0">
                <a:solidFill>
                  <a:srgbClr val="A70D23"/>
                </a:solidFill>
              </a:rPr>
              <a:t>Big Data Definitions</a:t>
            </a:r>
          </a:p>
          <a:p>
            <a:pPr lvl="2" algn="l">
              <a:buFont typeface="Arial" pitchFamily="34" charset="0"/>
              <a:buChar char="•"/>
            </a:pPr>
            <a:r>
              <a:rPr lang="en-US" dirty="0">
                <a:solidFill>
                  <a:srgbClr val="A70D23"/>
                </a:solidFill>
              </a:rPr>
              <a:t>5 V’s of Big Data</a:t>
            </a:r>
          </a:p>
          <a:p>
            <a:pPr lvl="2" algn="l">
              <a:buFont typeface="Arial" pitchFamily="34" charset="0"/>
              <a:buChar char="•"/>
            </a:pPr>
            <a:r>
              <a:rPr lang="en-US" dirty="0">
                <a:solidFill>
                  <a:srgbClr val="A70D23"/>
                </a:solidFill>
              </a:rPr>
              <a:t>Big Data 5 parts</a:t>
            </a:r>
          </a:p>
          <a:p>
            <a:pPr lvl="2" algn="l">
              <a:buFont typeface="Arial" pitchFamily="34" charset="0"/>
              <a:buChar char="•"/>
            </a:pPr>
            <a:r>
              <a:rPr lang="en-US" dirty="0">
                <a:solidFill>
                  <a:srgbClr val="A70D23"/>
                </a:solidFill>
              </a:rPr>
              <a:t>Big Data Models</a:t>
            </a:r>
          </a:p>
          <a:p>
            <a:pPr lvl="2" algn="l">
              <a:buFont typeface="Arial" pitchFamily="34" charset="0"/>
              <a:buChar char="•"/>
            </a:pPr>
            <a:r>
              <a:rPr lang="en-US" dirty="0">
                <a:solidFill>
                  <a:srgbClr val="A70D23"/>
                </a:solidFill>
              </a:rPr>
              <a:t>Big Data Architecture Framework</a:t>
            </a:r>
          </a:p>
          <a:p>
            <a:pPr lvl="2" algn="l">
              <a:buFont typeface="Arial" pitchFamily="34" charset="0"/>
              <a:buChar char="•"/>
            </a:pPr>
            <a:r>
              <a:rPr lang="en-US" dirty="0">
                <a:solidFill>
                  <a:srgbClr val="A70D23"/>
                </a:solidFill>
              </a:rPr>
              <a:t>Big data MapReduce and Hadoop</a:t>
            </a:r>
          </a:p>
          <a:p>
            <a:pPr lvl="1" algn="l">
              <a:buFont typeface="Arial" pitchFamily="34" charset="0"/>
              <a:buChar char="•"/>
            </a:pPr>
            <a:endParaRPr lang="en-US" dirty="0">
              <a:solidFill>
                <a:srgbClr val="A70D23"/>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762000" y="914400"/>
            <a:ext cx="7620000" cy="5562600"/>
          </a:xfrm>
        </p:spPr>
        <p:txBody>
          <a:bodyPr>
            <a:normAutofit/>
          </a:bodyPr>
          <a:lstStyle/>
          <a:p>
            <a:pPr algn="l">
              <a:buFont typeface="Arial" pitchFamily="34" charset="0"/>
              <a:buChar char="•"/>
            </a:pPr>
            <a:r>
              <a:rPr lang="en-US" sz="2400" dirty="0">
                <a:solidFill>
                  <a:srgbClr val="A70D23"/>
                </a:solidFill>
              </a:rPr>
              <a:t>Technology: Big Data definition</a:t>
            </a:r>
          </a:p>
          <a:p>
            <a:pPr algn="l">
              <a:spcBef>
                <a:spcPts val="1800"/>
              </a:spcBef>
              <a:buFont typeface="Arial" pitchFamily="34" charset="0"/>
              <a:buChar char="•"/>
            </a:pPr>
            <a:r>
              <a:rPr lang="en-US" sz="2200" dirty="0">
                <a:solidFill>
                  <a:srgbClr val="A70D23"/>
                </a:solidFill>
              </a:rPr>
              <a:t>the relevance of predictive analytics has increased with increase in the data sizes-so huge that BIG DATA has become almost a new discipline of the industry bringing with it different technologies. </a:t>
            </a:r>
          </a:p>
          <a:p>
            <a:pPr algn="l">
              <a:spcBef>
                <a:spcPts val="1800"/>
              </a:spcBef>
              <a:buFont typeface="Arial" pitchFamily="34" charset="0"/>
              <a:buChar char="•"/>
            </a:pPr>
            <a:r>
              <a:rPr lang="en-US" sz="2200" dirty="0">
                <a:solidFill>
                  <a:srgbClr val="A70D23"/>
                </a:solidFill>
              </a:rPr>
              <a:t>Big Data refers to datasets whose size is beyond the typical database software tools to capture, store, manage and </a:t>
            </a:r>
            <a:r>
              <a:rPr lang="en-US" sz="2200" dirty="0" err="1">
                <a:solidFill>
                  <a:srgbClr val="A70D23"/>
                </a:solidFill>
              </a:rPr>
              <a:t>analyse</a:t>
            </a:r>
            <a:r>
              <a:rPr lang="en-US" sz="2200" dirty="0">
                <a:solidFill>
                  <a:srgbClr val="A70D23"/>
                </a:solidFill>
              </a:rPr>
              <a:t>. What is considered to be "Big" in one year will become ordinary in later years. </a:t>
            </a:r>
          </a:p>
          <a:p>
            <a:pPr algn="l">
              <a:buFont typeface="Arial" pitchFamily="34" charset="0"/>
              <a:buChar char="•"/>
            </a:pPr>
            <a:endParaRPr lang="en-US" sz="2000" dirty="0">
              <a:solidFill>
                <a:srgbClr val="A70D23"/>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838200" y="914400"/>
            <a:ext cx="7543800" cy="5562600"/>
          </a:xfrm>
        </p:spPr>
        <p:txBody>
          <a:bodyPr>
            <a:normAutofit/>
          </a:bodyPr>
          <a:lstStyle/>
          <a:p>
            <a:pPr algn="l">
              <a:buFont typeface="Arial" pitchFamily="34" charset="0"/>
              <a:buChar char="•"/>
            </a:pPr>
            <a:r>
              <a:rPr lang="en-US" sz="2400" dirty="0">
                <a:solidFill>
                  <a:srgbClr val="A70D23"/>
                </a:solidFill>
              </a:rPr>
              <a:t>Technology: Big Data definition</a:t>
            </a:r>
          </a:p>
          <a:p>
            <a:pPr algn="l">
              <a:spcBef>
                <a:spcPts val="1800"/>
              </a:spcBef>
              <a:buFont typeface="Arial" pitchFamily="34" charset="0"/>
              <a:buChar char="•"/>
            </a:pPr>
            <a:r>
              <a:rPr lang="en-US" sz="2200" dirty="0">
                <a:solidFill>
                  <a:srgbClr val="A70D23"/>
                </a:solidFill>
              </a:rPr>
              <a:t>Big data typically refers to the following types of data: </a:t>
            </a:r>
          </a:p>
          <a:p>
            <a:pPr algn="l">
              <a:spcBef>
                <a:spcPts val="1800"/>
              </a:spcBef>
              <a:buFont typeface="Arial" pitchFamily="34" charset="0"/>
              <a:buChar char="•"/>
            </a:pPr>
            <a:r>
              <a:rPr lang="en-US" sz="2200" dirty="0">
                <a:solidFill>
                  <a:srgbClr val="A70D23"/>
                </a:solidFill>
              </a:rPr>
              <a:t> Traditional enterprise data – includes customer information from CRM systems, transactional ERP data, web store transactions, and general ledger data. </a:t>
            </a:r>
          </a:p>
          <a:p>
            <a:pPr algn="l">
              <a:spcBef>
                <a:spcPts val="1800"/>
              </a:spcBef>
              <a:buFont typeface="Arial" pitchFamily="34" charset="0"/>
              <a:buChar char="•"/>
            </a:pPr>
            <a:r>
              <a:rPr lang="en-US" sz="2200" dirty="0">
                <a:solidFill>
                  <a:srgbClr val="A70D23"/>
                </a:solidFill>
              </a:rPr>
              <a:t> Machine-generated /sensor data – includes Call Detail Records (“CDR”), weblogs, smart meters, manufacturing sensors, equipment logs (often referred to as digital exhaust), trading systems data.</a:t>
            </a:r>
          </a:p>
          <a:p>
            <a:pPr algn="l">
              <a:spcBef>
                <a:spcPts val="1800"/>
              </a:spcBef>
              <a:buFont typeface="Arial" pitchFamily="34" charset="0"/>
              <a:buChar char="•"/>
            </a:pPr>
            <a:r>
              <a:rPr lang="en-US" sz="2200" dirty="0">
                <a:solidFill>
                  <a:srgbClr val="A70D23"/>
                </a:solidFill>
              </a:rPr>
              <a:t> Social data – includes customer feedback streams, micro-blogging sites like Twitter, social media platforms like Facebook. </a:t>
            </a:r>
          </a:p>
          <a:p>
            <a:pPr algn="l">
              <a:spcBef>
                <a:spcPts val="1800"/>
              </a:spcBef>
              <a:buFont typeface="Arial" pitchFamily="34" charset="0"/>
              <a:buChar char="•"/>
            </a:pPr>
            <a:r>
              <a:rPr lang="en-US" sz="2200" dirty="0">
                <a:solidFill>
                  <a:srgbClr val="A70D23"/>
                </a:solidFill>
              </a:rPr>
              <a:t>What are the new technologies?</a:t>
            </a:r>
          </a:p>
          <a:p>
            <a:pPr algn="l">
              <a:buFont typeface="Arial" pitchFamily="34" charset="0"/>
              <a:buChar char="•"/>
            </a:pPr>
            <a:endParaRPr lang="en-US" sz="2000" dirty="0">
              <a:solidFill>
                <a:srgbClr val="A70D23"/>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609599"/>
          </a:xfrm>
        </p:spPr>
        <p:txBody>
          <a:bodyPr>
            <a:normAutofit fontScale="90000"/>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762000" y="685800"/>
            <a:ext cx="7467600" cy="6172200"/>
          </a:xfrm>
        </p:spPr>
        <p:txBody>
          <a:bodyPr>
            <a:normAutofit/>
          </a:bodyPr>
          <a:lstStyle/>
          <a:p>
            <a:pPr algn="l">
              <a:buFont typeface="Arial" pitchFamily="34" charset="0"/>
              <a:buChar char="•"/>
            </a:pPr>
            <a:r>
              <a:rPr lang="en-US" sz="2400" dirty="0">
                <a:solidFill>
                  <a:srgbClr val="A70D23"/>
                </a:solidFill>
              </a:rPr>
              <a:t>Technology: Big Data definitions-</a:t>
            </a:r>
          </a:p>
          <a:p>
            <a:pPr algn="l">
              <a:spcBef>
                <a:spcPts val="1800"/>
              </a:spcBef>
              <a:buFont typeface="Arial" pitchFamily="34" charset="0"/>
              <a:buChar char="•"/>
            </a:pPr>
            <a:r>
              <a:rPr lang="en-US" sz="2200" b="1" dirty="0">
                <a:solidFill>
                  <a:srgbClr val="A70D23"/>
                </a:solidFill>
              </a:rPr>
              <a:t>IDC</a:t>
            </a:r>
            <a:r>
              <a:rPr lang="en-US" sz="2200" dirty="0">
                <a:solidFill>
                  <a:srgbClr val="A70D23"/>
                </a:solidFill>
              </a:rPr>
              <a:t> definition (conservative and strict approach) of Big Data: "A new generation of technologies and architectures designed to economically extract value from very large volumes of a wide variety of data by enabling high-velocity capture, discovery, and/or analysis“</a:t>
            </a:r>
          </a:p>
          <a:p>
            <a:pPr algn="l">
              <a:spcBef>
                <a:spcPts val="1800"/>
              </a:spcBef>
              <a:buFont typeface="Arial" pitchFamily="34" charset="0"/>
              <a:buChar char="•"/>
            </a:pPr>
            <a:r>
              <a:rPr lang="en-US" sz="2200" dirty="0">
                <a:solidFill>
                  <a:srgbClr val="A70D23"/>
                </a:solidFill>
              </a:rPr>
              <a:t> </a:t>
            </a:r>
            <a:r>
              <a:rPr lang="en-US" sz="2200" b="1" dirty="0">
                <a:solidFill>
                  <a:srgbClr val="A70D23"/>
                </a:solidFill>
              </a:rPr>
              <a:t>Big data </a:t>
            </a:r>
            <a:r>
              <a:rPr lang="en-US" sz="2200" dirty="0">
                <a:solidFill>
                  <a:srgbClr val="A70D23"/>
                </a:solidFill>
              </a:rPr>
              <a:t>is high-volume, high-velocity and high-variety information assets that demand cost effective, innovative forms of information processing for enhanced insight and decision making. Gartner– Termed as 3 parts definition, not 3V definition</a:t>
            </a:r>
          </a:p>
          <a:p>
            <a:pPr algn="l">
              <a:spcBef>
                <a:spcPts val="1800"/>
              </a:spcBef>
              <a:buFont typeface="Arial" pitchFamily="34" charset="0"/>
              <a:buChar char="•"/>
            </a:pPr>
            <a:r>
              <a:rPr lang="en-US" sz="2200" dirty="0">
                <a:solidFill>
                  <a:srgbClr val="A70D23"/>
                </a:solidFill>
              </a:rPr>
              <a:t> </a:t>
            </a:r>
            <a:r>
              <a:rPr lang="en-US" sz="2200" b="1" dirty="0">
                <a:solidFill>
                  <a:srgbClr val="A70D23"/>
                </a:solidFill>
              </a:rPr>
              <a:t>Big Data</a:t>
            </a:r>
            <a:r>
              <a:rPr lang="en-US" sz="2200" dirty="0">
                <a:solidFill>
                  <a:srgbClr val="A70D23"/>
                </a:solidFill>
              </a:rPr>
              <a:t>: A massive volume of both structured and unstructured data that is so large that it's difficult to process using traditional database and software techniques. – From “The Big Data Long Tail” blog post by Jason Bloomberg (Jan 17, 2013). </a:t>
            </a:r>
          </a:p>
          <a:p>
            <a:pPr algn="l">
              <a:spcBef>
                <a:spcPts val="1800"/>
              </a:spcBef>
            </a:pPr>
            <a:endParaRPr lang="en-US" sz="2200" dirty="0">
              <a:solidFill>
                <a:srgbClr val="A70D23"/>
              </a:solidFill>
            </a:endParaRPr>
          </a:p>
          <a:p>
            <a:pPr algn="l">
              <a:buFont typeface="Arial" pitchFamily="34" charset="0"/>
              <a:buChar char="•"/>
            </a:pPr>
            <a:endParaRPr lang="en-US" sz="2000" dirty="0">
              <a:solidFill>
                <a:srgbClr val="A70D23"/>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609599"/>
          </a:xfrm>
        </p:spPr>
        <p:txBody>
          <a:bodyPr>
            <a:normAutofit fontScale="90000"/>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914400" y="685800"/>
            <a:ext cx="7162800" cy="6172200"/>
          </a:xfrm>
        </p:spPr>
        <p:txBody>
          <a:bodyPr>
            <a:normAutofit/>
          </a:bodyPr>
          <a:lstStyle/>
          <a:p>
            <a:pPr algn="l">
              <a:buFont typeface="Arial" pitchFamily="34" charset="0"/>
              <a:buChar char="•"/>
            </a:pPr>
            <a:r>
              <a:rPr lang="en-US" sz="2400" dirty="0">
                <a:solidFill>
                  <a:srgbClr val="A70D23"/>
                </a:solidFill>
              </a:rPr>
              <a:t>Technology: Big Data definitions-</a:t>
            </a:r>
          </a:p>
          <a:p>
            <a:pPr algn="l">
              <a:spcBef>
                <a:spcPts val="1800"/>
              </a:spcBef>
              <a:buFont typeface="Arial" pitchFamily="34" charset="0"/>
              <a:buChar char="•"/>
            </a:pPr>
            <a:r>
              <a:rPr lang="en-US" sz="2200" dirty="0">
                <a:solidFill>
                  <a:srgbClr val="A70D23"/>
                </a:solidFill>
              </a:rPr>
              <a:t> “</a:t>
            </a:r>
            <a:r>
              <a:rPr lang="en-US" sz="2200" b="1" dirty="0">
                <a:solidFill>
                  <a:srgbClr val="A70D23"/>
                </a:solidFill>
              </a:rPr>
              <a:t>Data</a:t>
            </a:r>
            <a:r>
              <a:rPr lang="en-US" sz="2200" dirty="0">
                <a:solidFill>
                  <a:srgbClr val="A70D23"/>
                </a:solidFill>
              </a:rPr>
              <a:t> that exceeds the processing capacity of conventional database systems. The data is too big, moves too fast, or doesn’t fit the structures of your database architectures. To gain value from this data, you must choose an alternative way to process it.” – Ed </a:t>
            </a:r>
            <a:r>
              <a:rPr lang="en-US" sz="2200" dirty="0" err="1">
                <a:solidFill>
                  <a:srgbClr val="A70D23"/>
                </a:solidFill>
              </a:rPr>
              <a:t>Dumbill</a:t>
            </a:r>
            <a:r>
              <a:rPr lang="en-US" sz="2200" dirty="0">
                <a:solidFill>
                  <a:srgbClr val="A70D23"/>
                </a:solidFill>
              </a:rPr>
              <a:t>, program chair for the O’Reilly Strata Conference</a:t>
            </a:r>
          </a:p>
          <a:p>
            <a:pPr algn="l">
              <a:spcBef>
                <a:spcPts val="1800"/>
              </a:spcBef>
              <a:buFont typeface="Arial" pitchFamily="34" charset="0"/>
              <a:buChar char="•"/>
            </a:pPr>
            <a:r>
              <a:rPr lang="en-US" sz="2200" dirty="0">
                <a:solidFill>
                  <a:srgbClr val="A70D23"/>
                </a:solidFill>
              </a:rPr>
              <a:t> </a:t>
            </a:r>
            <a:r>
              <a:rPr lang="en-US" sz="2200" b="1" dirty="0">
                <a:solidFill>
                  <a:srgbClr val="A70D23"/>
                </a:solidFill>
              </a:rPr>
              <a:t>Fourth Paradigm</a:t>
            </a:r>
            <a:r>
              <a:rPr lang="en-US" sz="2200" dirty="0">
                <a:solidFill>
                  <a:srgbClr val="A70D23"/>
                </a:solidFill>
              </a:rPr>
              <a:t>: “The techniques and technologies for such data-intensive science are so different that it is worth distinguishing data-intensive science from computational science as a new, fourth paradigm for scientific exploration.,  the first three paradigms being experimental, theoretical and (more recently) computational science.” (Jim Gray, computer scientist)</a:t>
            </a:r>
          </a:p>
          <a:p>
            <a:pPr algn="l"/>
            <a:endParaRPr lang="en-US" sz="2000" dirty="0">
              <a:solidFill>
                <a:srgbClr val="A70D23"/>
              </a:solidFill>
            </a:endParaRPr>
          </a:p>
          <a:p>
            <a:pPr algn="l">
              <a:buFont typeface="Arial" pitchFamily="34" charset="0"/>
              <a:buChar char="•"/>
            </a:pPr>
            <a:endParaRPr lang="en-US" sz="2000" dirty="0">
              <a:solidFill>
                <a:srgbClr val="A70D23"/>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001000" cy="5562600"/>
          </a:xfrm>
        </p:spPr>
        <p:txBody>
          <a:bodyPr>
            <a:normAutofit/>
          </a:bodyPr>
          <a:lstStyle/>
          <a:p>
            <a:pPr algn="l">
              <a:buFont typeface="Arial" pitchFamily="34" charset="0"/>
              <a:buChar char="•"/>
            </a:pPr>
            <a:r>
              <a:rPr lang="en-US" sz="2400" dirty="0">
                <a:solidFill>
                  <a:srgbClr val="A70D23"/>
                </a:solidFill>
              </a:rPr>
              <a:t>Technology: 5 V’s of Big Data</a:t>
            </a:r>
          </a:p>
          <a:p>
            <a:pPr algn="l">
              <a:buFont typeface="Arial" pitchFamily="34" charset="0"/>
              <a:buChar char="•"/>
            </a:pPr>
            <a:r>
              <a:rPr lang="en-US" sz="2000" dirty="0">
                <a:solidFill>
                  <a:srgbClr val="A70D23"/>
                </a:solidFill>
              </a:rPr>
              <a:t>Volume</a:t>
            </a:r>
          </a:p>
          <a:p>
            <a:pPr lvl="1" algn="l">
              <a:buFont typeface="Arial" pitchFamily="34" charset="0"/>
              <a:buChar char="•"/>
            </a:pPr>
            <a:r>
              <a:rPr lang="en-US" sz="2000" b="1" dirty="0">
                <a:solidFill>
                  <a:srgbClr val="A70D23"/>
                </a:solidFill>
              </a:rPr>
              <a:t>Terabytes</a:t>
            </a:r>
            <a:r>
              <a:rPr lang="en-US" sz="2000" dirty="0">
                <a:solidFill>
                  <a:srgbClr val="A70D23"/>
                </a:solidFill>
              </a:rPr>
              <a:t> • Records/Arch • Transactions • Tables, Files</a:t>
            </a:r>
          </a:p>
          <a:p>
            <a:pPr algn="l">
              <a:buFont typeface="Arial" pitchFamily="34" charset="0"/>
              <a:buChar char="•"/>
            </a:pPr>
            <a:r>
              <a:rPr lang="en-US" sz="2000" dirty="0">
                <a:solidFill>
                  <a:srgbClr val="A70D23"/>
                </a:solidFill>
              </a:rPr>
              <a:t>Velocity</a:t>
            </a:r>
          </a:p>
          <a:p>
            <a:pPr lvl="1" algn="l">
              <a:buFont typeface="Arial" pitchFamily="34" charset="0"/>
              <a:buChar char="•"/>
            </a:pPr>
            <a:r>
              <a:rPr lang="en-US" sz="2000" dirty="0">
                <a:solidFill>
                  <a:srgbClr val="A70D23"/>
                </a:solidFill>
              </a:rPr>
              <a:t>Batch • Real/near-time • Processes • </a:t>
            </a:r>
            <a:r>
              <a:rPr lang="en-US" sz="2000" b="1" dirty="0">
                <a:solidFill>
                  <a:srgbClr val="A70D23"/>
                </a:solidFill>
              </a:rPr>
              <a:t>Stream</a:t>
            </a:r>
          </a:p>
          <a:p>
            <a:pPr algn="l">
              <a:buFont typeface="Arial" pitchFamily="34" charset="0"/>
              <a:buChar char="•"/>
            </a:pPr>
            <a:r>
              <a:rPr lang="en-US" sz="2000" dirty="0">
                <a:solidFill>
                  <a:srgbClr val="A70D23"/>
                </a:solidFill>
              </a:rPr>
              <a:t>Variety</a:t>
            </a:r>
          </a:p>
          <a:p>
            <a:pPr lvl="1" algn="l">
              <a:buFont typeface="Arial" pitchFamily="34" charset="0"/>
              <a:buChar char="•"/>
            </a:pPr>
            <a:r>
              <a:rPr lang="en-US" sz="2000" dirty="0">
                <a:solidFill>
                  <a:srgbClr val="A70D23"/>
                </a:solidFill>
              </a:rPr>
              <a:t>Structured • Unstructured • Multi-factor • Probabilistic</a:t>
            </a:r>
          </a:p>
          <a:p>
            <a:pPr algn="l">
              <a:buFont typeface="Arial" pitchFamily="34" charset="0"/>
              <a:buChar char="•"/>
            </a:pPr>
            <a:r>
              <a:rPr lang="en-US" sz="2000" dirty="0">
                <a:solidFill>
                  <a:srgbClr val="A70D23"/>
                </a:solidFill>
              </a:rPr>
              <a:t>Value</a:t>
            </a:r>
          </a:p>
          <a:p>
            <a:pPr lvl="1" algn="l">
              <a:buFont typeface="Arial" pitchFamily="34" charset="0"/>
              <a:buChar char="•"/>
            </a:pPr>
            <a:r>
              <a:rPr lang="en-US" sz="2000" dirty="0">
                <a:solidFill>
                  <a:srgbClr val="A70D23"/>
                </a:solidFill>
              </a:rPr>
              <a:t>Statistical • Events • Correlations • Hypothetical</a:t>
            </a:r>
          </a:p>
          <a:p>
            <a:pPr algn="l">
              <a:buFont typeface="Arial" pitchFamily="34" charset="0"/>
              <a:buChar char="•"/>
            </a:pPr>
            <a:r>
              <a:rPr lang="en-US" sz="2000" dirty="0">
                <a:solidFill>
                  <a:srgbClr val="A70D23"/>
                </a:solidFill>
              </a:rPr>
              <a:t>Veracity</a:t>
            </a:r>
          </a:p>
          <a:p>
            <a:pPr lvl="1" algn="l">
              <a:buFont typeface="Arial" pitchFamily="34" charset="0"/>
              <a:buChar char="•"/>
            </a:pPr>
            <a:r>
              <a:rPr lang="en-US" sz="2000" dirty="0">
                <a:solidFill>
                  <a:srgbClr val="A70D23"/>
                </a:solidFill>
              </a:rPr>
              <a:t>Trustworthiness • Authenticity • Origin, Reputation • Availability • Accountability</a:t>
            </a:r>
          </a:p>
          <a:p>
            <a:pPr algn="l">
              <a:buFont typeface="Arial" pitchFamily="34" charset="0"/>
              <a:buChar char="•"/>
            </a:pPr>
            <a:endParaRPr lang="en-US" sz="2000" dirty="0">
              <a:solidFill>
                <a:srgbClr val="A70D23"/>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001000" cy="5562600"/>
          </a:xfrm>
        </p:spPr>
        <p:txBody>
          <a:bodyPr>
            <a:normAutofit/>
          </a:bodyPr>
          <a:lstStyle/>
          <a:p>
            <a:pPr algn="l">
              <a:buFont typeface="Arial" pitchFamily="34" charset="0"/>
              <a:buChar char="•"/>
            </a:pPr>
            <a:r>
              <a:rPr lang="en-US" sz="2400" dirty="0">
                <a:solidFill>
                  <a:srgbClr val="A70D23"/>
                </a:solidFill>
              </a:rPr>
              <a:t>Technology: Big Data 5 parts</a:t>
            </a:r>
          </a:p>
          <a:p>
            <a:pPr marL="457200" indent="-457200" algn="l">
              <a:buAutoNum type="arabicParenBoth"/>
            </a:pPr>
            <a:r>
              <a:rPr lang="en-US" sz="2000" dirty="0">
                <a:solidFill>
                  <a:srgbClr val="A70D23"/>
                </a:solidFill>
              </a:rPr>
              <a:t>Big Data Properties: 5V – Volume, Variety, Velocity, Value, Veracity – Additionally: Data Dynamicity (Variability)</a:t>
            </a:r>
          </a:p>
          <a:p>
            <a:pPr marL="457200" indent="-457200" algn="l">
              <a:buAutoNum type="arabicParenBoth"/>
            </a:pPr>
            <a:r>
              <a:rPr lang="en-US" sz="2000" dirty="0">
                <a:solidFill>
                  <a:srgbClr val="A70D23"/>
                </a:solidFill>
              </a:rPr>
              <a:t>New Data Models – Data Lifecycle and Variability – Data linking, provenance and referral integrity </a:t>
            </a:r>
          </a:p>
          <a:p>
            <a:pPr marL="457200" indent="-457200" algn="l">
              <a:buAutoNum type="arabicParenBoth"/>
            </a:pPr>
            <a:r>
              <a:rPr lang="en-US" sz="2000" dirty="0">
                <a:solidFill>
                  <a:srgbClr val="A70D23"/>
                </a:solidFill>
              </a:rPr>
              <a:t>New Analytics – Real-time/streaming analytics, interactive and machine learning analytics </a:t>
            </a:r>
          </a:p>
          <a:p>
            <a:pPr marL="457200" indent="-457200" algn="l">
              <a:buAutoNum type="arabicParenBoth"/>
            </a:pPr>
            <a:r>
              <a:rPr lang="en-US" sz="2000" dirty="0">
                <a:solidFill>
                  <a:srgbClr val="A70D23"/>
                </a:solidFill>
              </a:rPr>
              <a:t>New Infrastructure and Tools – High performance Computing, Storage, Network – Heterogeneous multi-provider services integration – New Data Centric (multi-stakeholder) service models – New Data Centric security models for trusted infrastructure and data processing and storage </a:t>
            </a:r>
          </a:p>
          <a:p>
            <a:pPr marL="457200" indent="-457200" algn="l">
              <a:buAutoNum type="arabicParenBoth"/>
            </a:pPr>
            <a:r>
              <a:rPr lang="en-US" sz="2000" dirty="0">
                <a:solidFill>
                  <a:srgbClr val="A70D23"/>
                </a:solidFill>
              </a:rPr>
              <a:t>Source and Target – High velocity/speed data capture from variety of sensors and data sources – Data delivery to different </a:t>
            </a:r>
            <a:r>
              <a:rPr lang="en-US" sz="2000" dirty="0" err="1">
                <a:solidFill>
                  <a:srgbClr val="A70D23"/>
                </a:solidFill>
              </a:rPr>
              <a:t>visualisation</a:t>
            </a:r>
            <a:r>
              <a:rPr lang="en-US" sz="2000" dirty="0">
                <a:solidFill>
                  <a:srgbClr val="A70D23"/>
                </a:solidFill>
              </a:rPr>
              <a:t> and actionable systems and consumers – Full </a:t>
            </a:r>
            <a:r>
              <a:rPr lang="en-US" sz="2000" dirty="0" err="1">
                <a:solidFill>
                  <a:srgbClr val="A70D23"/>
                </a:solidFill>
              </a:rPr>
              <a:t>digitised</a:t>
            </a:r>
            <a:r>
              <a:rPr lang="en-US" sz="2000" dirty="0">
                <a:solidFill>
                  <a:srgbClr val="A70D23"/>
                </a:solidFill>
              </a:rPr>
              <a:t> input and output, (ubiquitous) sensor networks, full digital control </a:t>
            </a:r>
          </a:p>
          <a:p>
            <a:pPr algn="l">
              <a:buFont typeface="Arial" pitchFamily="34" charset="0"/>
              <a:buChar char="•"/>
            </a:pPr>
            <a:endParaRPr lang="en-US" sz="2000" dirty="0">
              <a:solidFill>
                <a:srgbClr val="A70D2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761999"/>
          </a:xfrm>
        </p:spPr>
        <p:txBody>
          <a:bodyPr>
            <a:normAutofit fontScale="90000"/>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0" y="609600"/>
            <a:ext cx="9296400" cy="5943600"/>
          </a:xfrm>
        </p:spPr>
        <p:txBody>
          <a:bodyPr>
            <a:noAutofit/>
          </a:bodyPr>
          <a:lstStyle/>
          <a:p>
            <a:pPr algn="l">
              <a:buFont typeface="Arial" pitchFamily="34" charset="0"/>
              <a:buChar char="•"/>
            </a:pPr>
            <a:r>
              <a:rPr lang="en-US" sz="2400" dirty="0">
                <a:solidFill>
                  <a:srgbClr val="A70D23"/>
                </a:solidFill>
              </a:rPr>
              <a:t>Typical Application Areas</a:t>
            </a:r>
            <a:r>
              <a:rPr lang="en-US" sz="2000" dirty="0">
                <a:solidFill>
                  <a:srgbClr val="A70D23"/>
                </a:solidFill>
              </a:rPr>
              <a:t>:</a:t>
            </a:r>
          </a:p>
          <a:p>
            <a:pPr>
              <a:spcBef>
                <a:spcPts val="0"/>
              </a:spcBef>
              <a:buFont typeface="Arial" pitchFamily="34" charset="0"/>
              <a:buChar char="•"/>
            </a:pPr>
            <a:r>
              <a:rPr lang="en-US" sz="2000" b="1" dirty="0">
                <a:solidFill>
                  <a:srgbClr val="A70D23"/>
                </a:solidFill>
              </a:rPr>
              <a:t>Biological Data Analysis:  </a:t>
            </a:r>
            <a:r>
              <a:rPr lang="en-US" sz="2000" dirty="0">
                <a:solidFill>
                  <a:srgbClr val="A70D23"/>
                </a:solidFill>
              </a:rPr>
              <a:t>Explosive growth in genomics, proteomics, functional genomics, and biomedical research. Examples are the identification and comparative analysis of the genomes of human and other species (by discovering sequencing patterns, gene functions, and evolution paths), the investigation of genetic networks and protein pathways and the development of new pharmaceuticals and advances in cancer therapies. This is a new research field called bioinformatics.</a:t>
            </a:r>
          </a:p>
          <a:p>
            <a:pPr algn="l">
              <a:spcBef>
                <a:spcPts val="0"/>
              </a:spcBef>
              <a:buFont typeface="Arial" pitchFamily="34" charset="0"/>
              <a:buChar char="•"/>
            </a:pPr>
            <a:r>
              <a:rPr lang="en-US" sz="2000" dirty="0">
                <a:solidFill>
                  <a:srgbClr val="A70D23"/>
                </a:solidFill>
              </a:rPr>
              <a:t>Semantic integration of heterogeneous, distributed genomic and proteomic databases.</a:t>
            </a:r>
          </a:p>
          <a:p>
            <a:pPr algn="l">
              <a:spcBef>
                <a:spcPts val="0"/>
              </a:spcBef>
              <a:buFont typeface="Arial" pitchFamily="34" charset="0"/>
              <a:buChar char="•"/>
            </a:pPr>
            <a:r>
              <a:rPr lang="en-US" sz="2000" dirty="0">
                <a:solidFill>
                  <a:srgbClr val="A70D23"/>
                </a:solidFill>
              </a:rPr>
              <a:t>Alignment, indexing, similarity search, and comparative analysis of multiple nucleotide/protein sequences.</a:t>
            </a:r>
          </a:p>
          <a:p>
            <a:pPr algn="l">
              <a:spcBef>
                <a:spcPts val="0"/>
              </a:spcBef>
              <a:buFont typeface="Arial" pitchFamily="34" charset="0"/>
              <a:buChar char="•"/>
            </a:pPr>
            <a:r>
              <a:rPr lang="en-US" sz="2000" dirty="0">
                <a:solidFill>
                  <a:srgbClr val="A70D23"/>
                </a:solidFill>
              </a:rPr>
              <a:t>Discovery of structural patterns and analysis of genetic networks and protein pathways.</a:t>
            </a:r>
          </a:p>
          <a:p>
            <a:pPr algn="l">
              <a:spcBef>
                <a:spcPts val="0"/>
              </a:spcBef>
              <a:buFont typeface="Arial" pitchFamily="34" charset="0"/>
              <a:buChar char="•"/>
            </a:pPr>
            <a:r>
              <a:rPr lang="en-US" sz="2000" dirty="0">
                <a:solidFill>
                  <a:srgbClr val="A70D23"/>
                </a:solidFill>
              </a:rPr>
              <a:t>Association and path analysis:</a:t>
            </a:r>
          </a:p>
          <a:p>
            <a:pPr algn="l">
              <a:spcBef>
                <a:spcPts val="0"/>
              </a:spcBef>
              <a:buFont typeface="Arial" pitchFamily="34" charset="0"/>
              <a:buChar char="•"/>
            </a:pPr>
            <a:r>
              <a:rPr lang="en-US" sz="2000" dirty="0">
                <a:solidFill>
                  <a:srgbClr val="A70D23"/>
                </a:solidFill>
              </a:rPr>
              <a:t> identifying co-occurring gene sequences and linking genes to different stages of disease development.</a:t>
            </a:r>
          </a:p>
          <a:p>
            <a:pPr algn="l">
              <a:spcBef>
                <a:spcPts val="0"/>
              </a:spcBef>
              <a:buFont typeface="Arial" pitchFamily="34" charset="0"/>
              <a:buChar char="•"/>
            </a:pPr>
            <a:r>
              <a:rPr lang="en-US" sz="2000" dirty="0">
                <a:solidFill>
                  <a:srgbClr val="A70D23"/>
                </a:solidFill>
              </a:rPr>
              <a:t>Visualization tools in genetic data analysis: Alignments among genomic or proteomic sequences and the interactions among complex biological structures are most effectively presented in graphic forms, transformed into various kinds of easy-to-understand visual displays. Such visually appealing structures and patterns facilitate pattern understanding, knowledge discovery, and interactive data exploration.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609600" y="914400"/>
            <a:ext cx="7848600" cy="5562600"/>
          </a:xfrm>
        </p:spPr>
        <p:txBody>
          <a:bodyPr>
            <a:normAutofit/>
          </a:bodyPr>
          <a:lstStyle/>
          <a:p>
            <a:pPr algn="l">
              <a:buFont typeface="Arial" pitchFamily="34" charset="0"/>
              <a:buChar char="•"/>
            </a:pPr>
            <a:r>
              <a:rPr lang="en-US" sz="2400" dirty="0">
                <a:solidFill>
                  <a:srgbClr val="A70D23"/>
                </a:solidFill>
              </a:rPr>
              <a:t>Technology: Big Data Moving to Data-Centric Models and Technologies</a:t>
            </a:r>
          </a:p>
          <a:p>
            <a:pPr algn="l">
              <a:buFont typeface="Arial" pitchFamily="34" charset="0"/>
              <a:buChar char="•"/>
            </a:pPr>
            <a:r>
              <a:rPr lang="en-US" sz="2000" dirty="0">
                <a:solidFill>
                  <a:srgbClr val="C00000"/>
                </a:solidFill>
              </a:rPr>
              <a:t>Current IT and communication technologies are host based or host centric </a:t>
            </a:r>
          </a:p>
          <a:p>
            <a:pPr lvl="1" algn="l"/>
            <a:r>
              <a:rPr lang="en-US" sz="2000" dirty="0">
                <a:solidFill>
                  <a:srgbClr val="C00000"/>
                </a:solidFill>
              </a:rPr>
              <a:t> – Any communication or processing is bound to host/computer that runs software</a:t>
            </a:r>
          </a:p>
          <a:p>
            <a:pPr lvl="1" algn="l"/>
            <a:r>
              <a:rPr lang="en-US" sz="2000" dirty="0">
                <a:solidFill>
                  <a:srgbClr val="C00000"/>
                </a:solidFill>
              </a:rPr>
              <a:t> – Especially in security: all security models are host/client based</a:t>
            </a:r>
          </a:p>
          <a:p>
            <a:pPr lvl="1" algn="l"/>
            <a:endParaRPr lang="en-US" sz="2000" dirty="0">
              <a:solidFill>
                <a:srgbClr val="C00000"/>
              </a:solidFill>
            </a:endParaRPr>
          </a:p>
          <a:p>
            <a:pPr algn="l"/>
            <a:r>
              <a:rPr lang="en-US" sz="2000" dirty="0">
                <a:solidFill>
                  <a:srgbClr val="C00000"/>
                </a:solidFill>
              </a:rPr>
              <a:t> • Big Data requires new data-centric models</a:t>
            </a:r>
          </a:p>
          <a:p>
            <a:pPr lvl="1" algn="l"/>
            <a:r>
              <a:rPr lang="en-US" sz="2000" dirty="0">
                <a:solidFill>
                  <a:srgbClr val="C00000"/>
                </a:solidFill>
              </a:rPr>
              <a:t> – Data location, search, access</a:t>
            </a:r>
          </a:p>
          <a:p>
            <a:pPr lvl="1" algn="l"/>
            <a:r>
              <a:rPr lang="en-US" sz="2000" dirty="0">
                <a:solidFill>
                  <a:srgbClr val="C00000"/>
                </a:solidFill>
              </a:rPr>
              <a:t> – Data security and access control</a:t>
            </a:r>
          </a:p>
          <a:p>
            <a:pPr lvl="1" algn="l"/>
            <a:r>
              <a:rPr lang="en-US" sz="2000" dirty="0">
                <a:solidFill>
                  <a:srgbClr val="C00000"/>
                </a:solidFill>
              </a:rPr>
              <a:t> – Data integrity and identifiability </a:t>
            </a:r>
          </a:p>
          <a:p>
            <a:pPr lvl="1" algn="l"/>
            <a:endParaRPr lang="en-US" sz="1600" dirty="0">
              <a:solidFill>
                <a:srgbClr val="A70D23"/>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001000" cy="5562600"/>
          </a:xfrm>
        </p:spPr>
        <p:txBody>
          <a:bodyPr>
            <a:normAutofit fontScale="92500" lnSpcReduction="10000"/>
          </a:bodyPr>
          <a:lstStyle/>
          <a:p>
            <a:pPr algn="l">
              <a:buFont typeface="Arial" pitchFamily="34" charset="0"/>
              <a:buChar char="•"/>
            </a:pPr>
            <a:r>
              <a:rPr lang="en-US" sz="2400" dirty="0">
                <a:solidFill>
                  <a:srgbClr val="A70D23"/>
                </a:solidFill>
              </a:rPr>
              <a:t>Technology: Big Data Architecture Framework (BDAF) suggested by University of Amsterdam. (Various </a:t>
            </a:r>
            <a:r>
              <a:rPr lang="en-US" sz="2400" dirty="0" err="1">
                <a:solidFill>
                  <a:srgbClr val="A70D23"/>
                </a:solidFill>
              </a:rPr>
              <a:t>organisations</a:t>
            </a:r>
            <a:r>
              <a:rPr lang="en-US" sz="2400" dirty="0">
                <a:solidFill>
                  <a:srgbClr val="A70D23"/>
                </a:solidFill>
              </a:rPr>
              <a:t> like, Microsoft, IBM, Oracle, EMC, SAP have suggested their own framework.)</a:t>
            </a:r>
          </a:p>
          <a:p>
            <a:pPr marL="457200" indent="-457200" algn="l">
              <a:buAutoNum type="arabicParenBoth"/>
            </a:pPr>
            <a:r>
              <a:rPr lang="en-US" sz="2000" dirty="0">
                <a:solidFill>
                  <a:srgbClr val="A70D23"/>
                </a:solidFill>
              </a:rPr>
              <a:t>Data Models, Structures, Types – Data formats, non/relational, file systems, etc. </a:t>
            </a:r>
          </a:p>
          <a:p>
            <a:pPr marL="457200" indent="-457200" algn="l">
              <a:buAutoNum type="arabicParenBoth"/>
            </a:pPr>
            <a:r>
              <a:rPr lang="en-US" sz="2000" dirty="0">
                <a:solidFill>
                  <a:srgbClr val="A70D23"/>
                </a:solidFill>
              </a:rPr>
              <a:t>Big Data Management – </a:t>
            </a:r>
          </a:p>
          <a:p>
            <a:pPr marL="914400" lvl="1" indent="-457200" algn="l">
              <a:buFont typeface="Arial" pitchFamily="34" charset="0"/>
              <a:buChar char="•"/>
            </a:pPr>
            <a:r>
              <a:rPr lang="en-US" sz="2000" dirty="0">
                <a:solidFill>
                  <a:srgbClr val="A70D23"/>
                </a:solidFill>
              </a:rPr>
              <a:t>Big Data Lifecycle (Management) Model </a:t>
            </a:r>
          </a:p>
          <a:p>
            <a:pPr marL="914400" lvl="1" indent="-457200" algn="l">
              <a:buFont typeface="Arial" pitchFamily="34" charset="0"/>
              <a:buChar char="•"/>
            </a:pPr>
            <a:r>
              <a:rPr lang="en-US" sz="2000" dirty="0">
                <a:solidFill>
                  <a:srgbClr val="A70D23"/>
                </a:solidFill>
              </a:rPr>
              <a:t> Big Data transformation/staging massively parallel software running on tens, hundreds, or even thousands of servers</a:t>
            </a:r>
          </a:p>
          <a:p>
            <a:pPr marL="914400" lvl="1" indent="-457200" algn="l">
              <a:buFont typeface="Arial" pitchFamily="34" charset="0"/>
              <a:buChar char="•"/>
            </a:pPr>
            <a:r>
              <a:rPr lang="en-US" sz="2000" dirty="0">
                <a:solidFill>
                  <a:srgbClr val="A70D23"/>
                </a:solidFill>
              </a:rPr>
              <a:t> Provenance, </a:t>
            </a:r>
            <a:r>
              <a:rPr lang="en-US" sz="2000" dirty="0" err="1">
                <a:solidFill>
                  <a:srgbClr val="A70D23"/>
                </a:solidFill>
              </a:rPr>
              <a:t>Curation</a:t>
            </a:r>
            <a:r>
              <a:rPr lang="en-US" sz="2000" dirty="0">
                <a:solidFill>
                  <a:srgbClr val="A70D23"/>
                </a:solidFill>
              </a:rPr>
              <a:t>, Archiving </a:t>
            </a:r>
          </a:p>
          <a:p>
            <a:pPr marL="457200" indent="-457200" algn="l">
              <a:buAutoNum type="arabicParenBoth"/>
            </a:pPr>
            <a:r>
              <a:rPr lang="en-US" sz="2000" dirty="0">
                <a:solidFill>
                  <a:srgbClr val="A70D23"/>
                </a:solidFill>
              </a:rPr>
              <a:t>Big Data Analytics and Tools – Big Data Applications ,Target use, presentation, </a:t>
            </a:r>
            <a:r>
              <a:rPr lang="en-US" sz="2000" dirty="0" err="1">
                <a:solidFill>
                  <a:srgbClr val="A70D23"/>
                </a:solidFill>
              </a:rPr>
              <a:t>visualisation</a:t>
            </a:r>
            <a:r>
              <a:rPr lang="en-US" sz="2000" dirty="0">
                <a:solidFill>
                  <a:srgbClr val="A70D23"/>
                </a:solidFill>
              </a:rPr>
              <a:t> </a:t>
            </a:r>
          </a:p>
          <a:p>
            <a:pPr marL="457200" indent="-457200" algn="l">
              <a:buAutoNum type="arabicParenBoth"/>
            </a:pPr>
            <a:r>
              <a:rPr lang="en-US" sz="2000" dirty="0">
                <a:solidFill>
                  <a:srgbClr val="A70D23"/>
                </a:solidFill>
              </a:rPr>
              <a:t>Big Data Infrastructure (BDI) – Storage, Compute, (High Performance Computing,) Network – Sensor network, target/actionable devices – Big Data Operational support/ massively parallel software running on tens, hundreds, or even thousands of servers</a:t>
            </a:r>
          </a:p>
          <a:p>
            <a:pPr marL="457200" indent="-457200" algn="l">
              <a:buAutoNum type="arabicParenBoth"/>
            </a:pPr>
            <a:r>
              <a:rPr lang="en-US" sz="2000" dirty="0">
                <a:solidFill>
                  <a:srgbClr val="A70D23"/>
                </a:solidFill>
              </a:rPr>
              <a:t>Big Data Security – Data security in-rest, in-move, trusted processing environments </a:t>
            </a:r>
          </a:p>
          <a:p>
            <a:pPr algn="l">
              <a:buFont typeface="Arial" pitchFamily="34" charset="0"/>
              <a:buChar char="•"/>
            </a:pPr>
            <a:endParaRPr lang="en-US" sz="2000" dirty="0">
              <a:solidFill>
                <a:srgbClr val="A70D23"/>
              </a:solidFill>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382000" cy="5562600"/>
          </a:xfrm>
        </p:spPr>
        <p:txBody>
          <a:bodyPr>
            <a:normAutofit/>
          </a:bodyPr>
          <a:lstStyle/>
          <a:p>
            <a:pPr algn="l"/>
            <a:r>
              <a:rPr lang="en-US" sz="2400" dirty="0">
                <a:solidFill>
                  <a:srgbClr val="A70D23"/>
                </a:solidFill>
              </a:rPr>
              <a:t>Big Data – Architecture</a:t>
            </a:r>
          </a:p>
          <a:p>
            <a:pPr algn="l">
              <a:buFont typeface="Arial" pitchFamily="34" charset="0"/>
              <a:buChar char="•"/>
            </a:pPr>
            <a:r>
              <a:rPr lang="en-US" sz="2000" dirty="0">
                <a:solidFill>
                  <a:srgbClr val="A70D23"/>
                </a:solidFill>
              </a:rPr>
              <a:t>The multiple layer architecture. </a:t>
            </a:r>
          </a:p>
          <a:p>
            <a:pPr algn="l">
              <a:buFont typeface="Arial" pitchFamily="34" charset="0"/>
              <a:buChar char="•"/>
            </a:pPr>
            <a:r>
              <a:rPr lang="en-US" sz="2000" dirty="0">
                <a:solidFill>
                  <a:srgbClr val="A70D23"/>
                </a:solidFill>
              </a:rPr>
              <a:t>The Distributed Parallel architecture distributes data across multiple processing units and parallel processing units provide data much faster, by improving processing speeds. </a:t>
            </a:r>
          </a:p>
          <a:p>
            <a:pPr algn="l">
              <a:buFont typeface="Arial" pitchFamily="34" charset="0"/>
              <a:buChar char="•"/>
            </a:pPr>
            <a:r>
              <a:rPr lang="en-US" sz="2000" dirty="0">
                <a:solidFill>
                  <a:srgbClr val="A70D23"/>
                </a:solidFill>
              </a:rPr>
              <a:t>This type of architecture inserts data into a parallel DBMS, which implements the use of MapReduce and Hadoop frameworks. </a:t>
            </a:r>
          </a:p>
          <a:p>
            <a:pPr algn="l">
              <a:buFont typeface="Arial" pitchFamily="34" charset="0"/>
              <a:buChar char="•"/>
            </a:pPr>
            <a:r>
              <a:rPr lang="en-US" sz="2000" dirty="0">
                <a:solidFill>
                  <a:srgbClr val="A70D23"/>
                </a:solidFill>
              </a:rPr>
              <a:t>This type of framework looks to make the processing power transparent to the end user by using a front end application server.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001000" cy="5562600"/>
          </a:xfrm>
        </p:spPr>
        <p:txBody>
          <a:bodyPr>
            <a:normAutofit/>
          </a:bodyPr>
          <a:lstStyle/>
          <a:p>
            <a:pPr algn="l">
              <a:buFont typeface="Arial" pitchFamily="34" charset="0"/>
              <a:buChar char="•"/>
            </a:pPr>
            <a:r>
              <a:rPr lang="en-US" sz="2400" dirty="0">
                <a:solidFill>
                  <a:srgbClr val="A70D23"/>
                </a:solidFill>
              </a:rPr>
              <a:t>Technology: Big data MapReduce and Hadoop </a:t>
            </a:r>
          </a:p>
          <a:p>
            <a:pPr algn="l">
              <a:buFont typeface="Arial" pitchFamily="34" charset="0"/>
              <a:buChar char="•"/>
            </a:pPr>
            <a:r>
              <a:rPr lang="en-US" sz="2000" dirty="0">
                <a:solidFill>
                  <a:srgbClr val="A70D23"/>
                </a:solidFill>
              </a:rPr>
              <a:t>In 2004, Google published a paper on a process called MapReduce that used such an architecture. </a:t>
            </a:r>
          </a:p>
          <a:p>
            <a:pPr algn="l">
              <a:buFont typeface="Arial" pitchFamily="34" charset="0"/>
              <a:buChar char="•"/>
            </a:pPr>
            <a:r>
              <a:rPr lang="en-US" sz="2000" dirty="0">
                <a:solidFill>
                  <a:srgbClr val="A70D23"/>
                </a:solidFill>
              </a:rPr>
              <a:t>The MapReduce framework provides a parallel processing model and associated implementation to process huge amount of data. </a:t>
            </a:r>
          </a:p>
          <a:p>
            <a:pPr algn="l">
              <a:buFont typeface="Arial" pitchFamily="34" charset="0"/>
              <a:buChar char="•"/>
            </a:pPr>
            <a:r>
              <a:rPr lang="en-US" sz="2000" dirty="0">
                <a:solidFill>
                  <a:srgbClr val="A70D23"/>
                </a:solidFill>
              </a:rPr>
              <a:t>With MapReduce, queries are split and distributed across parallel nodes and processed in parallel (the Map step). The results are then gathered and delivered (the Reduce step). </a:t>
            </a:r>
          </a:p>
          <a:p>
            <a:pPr algn="l">
              <a:buFont typeface="Arial" pitchFamily="34" charset="0"/>
              <a:buChar char="•"/>
            </a:pPr>
            <a:r>
              <a:rPr lang="en-US" sz="2000" dirty="0">
                <a:solidFill>
                  <a:srgbClr val="A70D23"/>
                </a:solidFill>
              </a:rPr>
              <a:t>The framework was very successful. Therefore, an implementation of the MapReduce framework was adopted by an Apache open source project named Hadoop. Hadoop is comprised of two core components: Hadoop File System (HDFS) and MapReduce. HDFS handles storage, and MapReduce processes data. </a:t>
            </a:r>
          </a:p>
          <a:p>
            <a:pPr algn="l">
              <a:buFont typeface="Arial" pitchFamily="34" charset="0"/>
              <a:buChar char="•"/>
            </a:pPr>
            <a:endParaRPr lang="en-US" sz="2000" dirty="0">
              <a:solidFill>
                <a:srgbClr val="A70D23"/>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610600" cy="5562600"/>
          </a:xfrm>
        </p:spPr>
        <p:txBody>
          <a:bodyPr>
            <a:normAutofit/>
          </a:bodyPr>
          <a:lstStyle/>
          <a:p>
            <a:pPr algn="l">
              <a:buFont typeface="Arial" pitchFamily="34" charset="0"/>
              <a:buChar char="•"/>
            </a:pPr>
            <a:r>
              <a:rPr lang="en-US" sz="2400" dirty="0">
                <a:solidFill>
                  <a:srgbClr val="A70D23"/>
                </a:solidFill>
              </a:rPr>
              <a:t>Technology: Big data MapReduce and Hadoop </a:t>
            </a:r>
          </a:p>
          <a:p>
            <a:pPr algn="l">
              <a:buFont typeface="Arial" pitchFamily="34" charset="0"/>
              <a:buChar char="•"/>
            </a:pPr>
            <a:r>
              <a:rPr lang="en-US" sz="2000" dirty="0">
                <a:solidFill>
                  <a:srgbClr val="A70D23"/>
                </a:solidFill>
              </a:rPr>
              <a:t>The beauty of Hadoop is its built-in resiliency to hardware failure and that it spreads its tasks across a cluster of low-cost servers (nodes), freeing the developer from the onerous challenge of managing the scale-out infrastructure. One of the biggest benefits of HDFS is its fault tolerance without losing data. </a:t>
            </a:r>
          </a:p>
          <a:p>
            <a:pPr algn="l">
              <a:buFont typeface="Arial" pitchFamily="34" charset="0"/>
              <a:buChar char="•"/>
            </a:pPr>
            <a:r>
              <a:rPr lang="en-US" sz="2000" dirty="0">
                <a:solidFill>
                  <a:srgbClr val="A70D23"/>
                </a:solidFill>
              </a:rPr>
              <a:t>Most analytic tasks need to combine data in some way. MapReduce abstracts the problem, providing a programmatic model to describe computational requirements over sets of keys and values, such as attribute name and value (“book and author” or “region and temperature”). Those instructions are then translated into physical reads and writes on the various disks where the data is located. </a:t>
            </a:r>
          </a:p>
          <a:p>
            <a:pPr algn="l">
              <a:buFont typeface="Arial" pitchFamily="34" charset="0"/>
              <a:buChar char="•"/>
            </a:pPr>
            <a:r>
              <a:rPr lang="en-US" sz="2000" dirty="0">
                <a:solidFill>
                  <a:srgbClr val="A70D23"/>
                </a:solidFill>
              </a:rPr>
              <a:t>MapReduce is a programming model for parallel processing. It works by breaking the processing into two phases: the map phase and the reduce phase. In the map phase, input is divided into smaller sub problems and processed. In the reduce phase, the answers from the map phase are collected and combined to form the output of the original bigger problem. The phases have corresponding map and reduce functions defined by the developer. </a:t>
            </a:r>
          </a:p>
          <a:p>
            <a:pPr algn="l">
              <a:buFont typeface="Arial" pitchFamily="34" charset="0"/>
              <a:buChar char="•"/>
            </a:pPr>
            <a:endParaRPr lang="en-US" sz="2000" dirty="0">
              <a:solidFill>
                <a:srgbClr val="A70D23"/>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4419600"/>
            <a:ext cx="3962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5" name="Subtitle 2"/>
          <p:cNvSpPr txBox="1">
            <a:spLocks/>
          </p:cNvSpPr>
          <p:nvPr/>
        </p:nvSpPr>
        <p:spPr>
          <a:xfrm>
            <a:off x="381000" y="762000"/>
            <a:ext cx="8001000" cy="5562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rgbClr val="A70D23"/>
                </a:solidFill>
                <a:effectLst/>
                <a:uLnTx/>
                <a:uFillTx/>
                <a:latin typeface="+mn-lt"/>
                <a:ea typeface="+mn-ea"/>
                <a:cs typeface="+mn-cs"/>
              </a:rPr>
              <a:t>Progress Path</a:t>
            </a:r>
          </a:p>
          <a:p>
            <a:pPr marL="457200" marR="0" lvl="1"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rgbClr val="A70D23"/>
                </a:solidFill>
                <a:effectLst/>
                <a:uLnTx/>
                <a:uFillTx/>
                <a:latin typeface="+mn-lt"/>
                <a:ea typeface="+mn-ea"/>
                <a:cs typeface="+mn-cs"/>
              </a:rPr>
              <a:t>Typical Application Areas</a:t>
            </a:r>
          </a:p>
          <a:p>
            <a:pPr marL="457200" marR="0" lvl="1"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rgbClr val="A70D23"/>
                </a:solidFill>
                <a:effectLst/>
                <a:uLnTx/>
                <a:uFillTx/>
                <a:latin typeface="+mn-lt"/>
                <a:ea typeface="+mn-ea"/>
                <a:cs typeface="+mn-cs"/>
              </a:rPr>
              <a:t>Definitions</a:t>
            </a:r>
          </a:p>
          <a:p>
            <a:pPr marL="457200" marR="0" lvl="1"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rgbClr val="A70D23"/>
                </a:solidFill>
                <a:effectLst/>
                <a:uLnTx/>
                <a:uFillTx/>
                <a:latin typeface="+mn-lt"/>
                <a:ea typeface="+mn-ea"/>
                <a:cs typeface="+mn-cs"/>
              </a:rPr>
              <a:t>Algorithms</a:t>
            </a:r>
          </a:p>
          <a:p>
            <a:pPr marL="457200" marR="0" lvl="1"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rgbClr val="A70D23"/>
                </a:solidFill>
                <a:effectLst/>
                <a:uLnTx/>
                <a:uFillTx/>
                <a:latin typeface="+mn-lt"/>
                <a:ea typeface="+mn-ea"/>
                <a:cs typeface="+mn-cs"/>
              </a:rPr>
              <a:t>Tools</a:t>
            </a:r>
          </a:p>
          <a:p>
            <a:pPr marL="457200" marR="0" lvl="1"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rgbClr val="A70D23"/>
                </a:solidFill>
                <a:effectLst/>
                <a:uLnTx/>
                <a:uFillTx/>
                <a:latin typeface="+mn-lt"/>
                <a:ea typeface="+mn-ea"/>
                <a:cs typeface="+mn-cs"/>
              </a:rPr>
              <a:t>Data Modeling Life Cycle</a:t>
            </a:r>
          </a:p>
          <a:p>
            <a:pPr marL="457200" marR="0" lvl="1"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rgbClr val="A70D23"/>
                </a:solidFill>
                <a:effectLst/>
                <a:uLnTx/>
                <a:uFillTx/>
                <a:latin typeface="+mn-lt"/>
                <a:ea typeface="+mn-ea"/>
                <a:cs typeface="+mn-cs"/>
              </a:rPr>
              <a:t>Technology</a:t>
            </a:r>
          </a:p>
          <a:p>
            <a:pPr marL="457200" marR="0" lvl="1" indent="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rgbClr val="A70D23"/>
                </a:solidFill>
                <a:effectLst/>
                <a:uLnTx/>
                <a:uFillTx/>
                <a:latin typeface="+mn-lt"/>
                <a:ea typeface="+mn-ea"/>
                <a:cs typeface="+mn-cs"/>
              </a:rPr>
              <a:t>Data, Data, Data</a:t>
            </a:r>
          </a:p>
          <a:p>
            <a:pPr marL="457200" marR="0" lvl="1" indent="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A70D23"/>
              </a:solidFill>
              <a:effectLst/>
              <a:uLnTx/>
              <a:uFillTx/>
              <a:latin typeface="+mn-lt"/>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001000" cy="5562600"/>
          </a:xfrm>
        </p:spPr>
        <p:txBody>
          <a:bodyPr>
            <a:normAutofit/>
          </a:bodyPr>
          <a:lstStyle/>
          <a:p>
            <a:pPr algn="l">
              <a:spcAft>
                <a:spcPts val="1800"/>
              </a:spcAft>
              <a:buFont typeface="Arial" pitchFamily="34" charset="0"/>
              <a:buChar char="•"/>
            </a:pPr>
            <a:r>
              <a:rPr lang="en-US" sz="2400" dirty="0">
                <a:solidFill>
                  <a:srgbClr val="A70D23"/>
                </a:solidFill>
              </a:rPr>
              <a:t>Data, Data, Data-- Speed</a:t>
            </a:r>
          </a:p>
          <a:p>
            <a:pPr algn="l">
              <a:spcBef>
                <a:spcPts val="0"/>
              </a:spcBef>
            </a:pPr>
            <a:r>
              <a:rPr lang="en-US" sz="2000" b="1" dirty="0">
                <a:solidFill>
                  <a:srgbClr val="A70D23"/>
                </a:solidFill>
              </a:rPr>
              <a:t>Every minute</a:t>
            </a:r>
            <a:r>
              <a:rPr lang="en-US" sz="2000" dirty="0">
                <a:solidFill>
                  <a:srgbClr val="A70D23"/>
                </a:solidFill>
              </a:rPr>
              <a:t>:</a:t>
            </a:r>
          </a:p>
          <a:p>
            <a:pPr algn="l">
              <a:spcBef>
                <a:spcPts val="0"/>
              </a:spcBef>
              <a:buFont typeface="Arial" pitchFamily="34" charset="0"/>
              <a:buChar char="•"/>
            </a:pPr>
            <a:r>
              <a:rPr lang="en-US" sz="2000" dirty="0">
                <a:solidFill>
                  <a:srgbClr val="A70D23"/>
                </a:solidFill>
              </a:rPr>
              <a:t>Facebook users share nearly 2.5 million pieces of content.</a:t>
            </a:r>
          </a:p>
          <a:p>
            <a:pPr algn="l">
              <a:spcBef>
                <a:spcPts val="0"/>
              </a:spcBef>
              <a:buFont typeface="Arial" pitchFamily="34" charset="0"/>
              <a:buChar char="•"/>
            </a:pPr>
            <a:r>
              <a:rPr lang="en-US" sz="2000" dirty="0">
                <a:solidFill>
                  <a:srgbClr val="A70D23"/>
                </a:solidFill>
              </a:rPr>
              <a:t>Twitter users tweet nearly 300,000 times.</a:t>
            </a:r>
          </a:p>
          <a:p>
            <a:pPr algn="l">
              <a:spcBef>
                <a:spcPts val="0"/>
              </a:spcBef>
              <a:buFont typeface="Arial" pitchFamily="34" charset="0"/>
              <a:buChar char="•"/>
            </a:pPr>
            <a:r>
              <a:rPr lang="en-US" sz="2000" dirty="0" err="1">
                <a:solidFill>
                  <a:srgbClr val="A70D23"/>
                </a:solidFill>
              </a:rPr>
              <a:t>Instagram</a:t>
            </a:r>
            <a:r>
              <a:rPr lang="en-US" sz="2000" dirty="0">
                <a:solidFill>
                  <a:srgbClr val="A70D23"/>
                </a:solidFill>
              </a:rPr>
              <a:t> users post nearly 220,000 new photos.</a:t>
            </a:r>
          </a:p>
          <a:p>
            <a:pPr algn="l">
              <a:spcBef>
                <a:spcPts val="0"/>
              </a:spcBef>
              <a:buFont typeface="Arial" pitchFamily="34" charset="0"/>
              <a:buChar char="•"/>
            </a:pPr>
            <a:r>
              <a:rPr lang="en-US" sz="2000" dirty="0">
                <a:solidFill>
                  <a:srgbClr val="A70D23"/>
                </a:solidFill>
              </a:rPr>
              <a:t>YouTube users upload 72 hours of new video content.</a:t>
            </a:r>
          </a:p>
          <a:p>
            <a:pPr algn="l">
              <a:spcBef>
                <a:spcPts val="0"/>
              </a:spcBef>
              <a:buFont typeface="Arial" pitchFamily="34" charset="0"/>
              <a:buChar char="•"/>
            </a:pPr>
            <a:r>
              <a:rPr lang="en-US" sz="2000" dirty="0">
                <a:solidFill>
                  <a:srgbClr val="A70D23"/>
                </a:solidFill>
              </a:rPr>
              <a:t>Apple users download nearly 50,000 apps.</a:t>
            </a:r>
          </a:p>
          <a:p>
            <a:pPr algn="l">
              <a:spcBef>
                <a:spcPts val="0"/>
              </a:spcBef>
              <a:buFont typeface="Arial" pitchFamily="34" charset="0"/>
              <a:buChar char="•"/>
            </a:pPr>
            <a:r>
              <a:rPr lang="en-US" sz="2000" dirty="0">
                <a:solidFill>
                  <a:srgbClr val="A70D23"/>
                </a:solidFill>
              </a:rPr>
              <a:t>Email users send over 200 million messages.</a:t>
            </a:r>
          </a:p>
          <a:p>
            <a:pPr algn="l">
              <a:spcBef>
                <a:spcPts val="0"/>
              </a:spcBef>
              <a:buFont typeface="Arial" pitchFamily="34" charset="0"/>
              <a:buChar char="•"/>
            </a:pPr>
            <a:r>
              <a:rPr lang="en-US" sz="2000" dirty="0">
                <a:solidFill>
                  <a:srgbClr val="A70D23"/>
                </a:solidFill>
              </a:rPr>
              <a:t>Amazon generates over $80,000 in online sales.</a:t>
            </a:r>
          </a:p>
          <a:p>
            <a:pPr algn="l">
              <a:spcBef>
                <a:spcPts val="0"/>
              </a:spcBef>
              <a:buFont typeface="Arial" pitchFamily="34" charset="0"/>
              <a:buChar char="•"/>
            </a:pPr>
            <a:r>
              <a:rPr lang="en-US" sz="2000" dirty="0">
                <a:solidFill>
                  <a:srgbClr val="A70D23"/>
                </a:solidFill>
              </a:rPr>
              <a:t>Google processes 20 </a:t>
            </a:r>
            <a:r>
              <a:rPr lang="en-US" sz="2000" dirty="0" err="1">
                <a:solidFill>
                  <a:srgbClr val="A70D23"/>
                </a:solidFill>
              </a:rPr>
              <a:t>petabytes</a:t>
            </a:r>
            <a:r>
              <a:rPr lang="en-US" sz="2000" dirty="0">
                <a:solidFill>
                  <a:srgbClr val="A70D23"/>
                </a:solidFill>
              </a:rPr>
              <a:t> of information per day.</a:t>
            </a:r>
          </a:p>
          <a:p>
            <a:pPr algn="l">
              <a:spcBef>
                <a:spcPts val="0"/>
              </a:spcBef>
              <a:buFont typeface="Arial" pitchFamily="34" charset="0"/>
              <a:buChar char="•"/>
            </a:pPr>
            <a:r>
              <a:rPr lang="en-US" sz="2000" dirty="0">
                <a:solidFill>
                  <a:srgbClr val="A70D23"/>
                </a:solidFill>
              </a:rPr>
              <a:t>More than five </a:t>
            </a:r>
            <a:r>
              <a:rPr lang="en-US" sz="2000" dirty="0" err="1">
                <a:solidFill>
                  <a:srgbClr val="A70D23"/>
                </a:solidFill>
              </a:rPr>
              <a:t>exabytes</a:t>
            </a:r>
            <a:r>
              <a:rPr lang="en-US" sz="2000" dirty="0">
                <a:solidFill>
                  <a:srgbClr val="A70D23"/>
                </a:solidFill>
              </a:rPr>
              <a:t> of content are created each day.</a:t>
            </a:r>
          </a:p>
          <a:p>
            <a:pPr algn="l">
              <a:spcBef>
                <a:spcPts val="0"/>
              </a:spcBef>
              <a:buFont typeface="Arial" pitchFamily="34" charset="0"/>
              <a:buChar char="•"/>
            </a:pPr>
            <a:r>
              <a:rPr lang="en-US" sz="2000" dirty="0">
                <a:solidFill>
                  <a:srgbClr val="A70D23"/>
                </a:solidFill>
              </a:rPr>
              <a:t>86 million websites have been built using </a:t>
            </a:r>
            <a:r>
              <a:rPr lang="en-US" sz="2000" dirty="0" err="1">
                <a:solidFill>
                  <a:srgbClr val="A70D23"/>
                </a:solidFill>
              </a:rPr>
              <a:t>WordPress</a:t>
            </a:r>
            <a:r>
              <a:rPr lang="en-US" sz="2000" dirty="0">
                <a:solidFill>
                  <a:srgbClr val="A70D23"/>
                </a:solidFill>
              </a:rPr>
              <a:t>.</a:t>
            </a:r>
          </a:p>
          <a:p>
            <a:pPr algn="l">
              <a:spcBef>
                <a:spcPts val="0"/>
              </a:spcBef>
              <a:buFont typeface="Arial" pitchFamily="34" charset="0"/>
              <a:buChar char="•"/>
            </a:pPr>
            <a:r>
              <a:rPr lang="en-US" sz="2000" dirty="0">
                <a:solidFill>
                  <a:srgbClr val="A70D23"/>
                </a:solidFill>
              </a:rPr>
              <a:t>Greater than 39% of the world’s population uses the internet (2.7 billion people).</a:t>
            </a:r>
          </a:p>
          <a:p>
            <a:pPr algn="l">
              <a:spcBef>
                <a:spcPts val="0"/>
              </a:spcBef>
              <a:buFont typeface="Arial" pitchFamily="34" charset="0"/>
              <a:buChar char="•"/>
            </a:pPr>
            <a:r>
              <a:rPr lang="en-US" sz="2000" dirty="0">
                <a:solidFill>
                  <a:srgbClr val="A70D23"/>
                </a:solidFill>
              </a:rPr>
              <a:t>Facebook users share nearly 2.5 million pieces of content per minute.</a:t>
            </a:r>
          </a:p>
          <a:p>
            <a:pPr algn="l">
              <a:spcBef>
                <a:spcPts val="0"/>
              </a:spcBef>
              <a:buFont typeface="Arial" pitchFamily="34" charset="0"/>
              <a:buChar char="•"/>
            </a:pPr>
            <a:r>
              <a:rPr lang="en-US" sz="2000" dirty="0">
                <a:solidFill>
                  <a:srgbClr val="A70D23"/>
                </a:solidFill>
              </a:rPr>
              <a:t>Approximately four billion hours of online video are watched each month.</a:t>
            </a:r>
          </a:p>
          <a:p>
            <a:pPr algn="l">
              <a:spcBef>
                <a:spcPts val="0"/>
              </a:spcBef>
            </a:pPr>
            <a:endParaRPr lang="en-US" sz="2000" dirty="0">
              <a:solidFill>
                <a:srgbClr val="A70D23"/>
              </a:solidFill>
            </a:endParaRPr>
          </a:p>
          <a:p>
            <a:pPr algn="l">
              <a:buFont typeface="Arial" pitchFamily="34" charset="0"/>
              <a:buChar char="•"/>
            </a:pPr>
            <a:endParaRPr lang="en-US" sz="2400" dirty="0">
              <a:solidFill>
                <a:srgbClr val="A70D23"/>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a:xfrm>
            <a:off x="533400" y="762000"/>
            <a:ext cx="8229600" cy="4648200"/>
          </a:xfrm>
        </p:spPr>
        <p:txBody>
          <a:bodyPr>
            <a:normAutofit/>
          </a:bodyPr>
          <a:lstStyle/>
          <a:p>
            <a:pPr algn="just">
              <a:spcBef>
                <a:spcPts val="0"/>
              </a:spcBef>
              <a:spcAft>
                <a:spcPts val="1800"/>
              </a:spcAft>
              <a:buNone/>
            </a:pPr>
            <a:r>
              <a:rPr lang="en-US" sz="2400" dirty="0">
                <a:solidFill>
                  <a:srgbClr val="C00000"/>
                </a:solidFill>
              </a:rPr>
              <a:t>Data Mining—On What Kind of Data?</a:t>
            </a:r>
          </a:p>
          <a:p>
            <a:pPr algn="just">
              <a:spcBef>
                <a:spcPts val="0"/>
              </a:spcBef>
              <a:spcAft>
                <a:spcPts val="1800"/>
              </a:spcAft>
              <a:buNone/>
            </a:pPr>
            <a:r>
              <a:rPr lang="en-US" sz="2000" b="1" dirty="0">
                <a:solidFill>
                  <a:srgbClr val="C00000"/>
                </a:solidFill>
              </a:rPr>
              <a:t>RDBMS</a:t>
            </a:r>
            <a:r>
              <a:rPr lang="en-US" sz="2000" dirty="0">
                <a:solidFill>
                  <a:srgbClr val="C00000"/>
                </a:solidFill>
              </a:rPr>
              <a:t>- A Relational database is a collection of tables, each of which is assigned a unique name.</a:t>
            </a:r>
          </a:p>
          <a:p>
            <a:pPr algn="just"/>
            <a:r>
              <a:rPr lang="en-US" sz="2000" dirty="0">
                <a:solidFill>
                  <a:srgbClr val="C00000"/>
                </a:solidFill>
              </a:rPr>
              <a:t>Each table consists of a set of attributes (</a:t>
            </a:r>
            <a:r>
              <a:rPr lang="en-US" sz="2000" i="1" dirty="0">
                <a:solidFill>
                  <a:srgbClr val="C00000"/>
                </a:solidFill>
              </a:rPr>
              <a:t>columns or fields) and usually stores a large set </a:t>
            </a:r>
            <a:r>
              <a:rPr lang="en-US" sz="2000" dirty="0">
                <a:solidFill>
                  <a:srgbClr val="C00000"/>
                </a:solidFill>
              </a:rPr>
              <a:t>of tuples (</a:t>
            </a:r>
            <a:r>
              <a:rPr lang="en-US" sz="2000" i="1" dirty="0">
                <a:solidFill>
                  <a:srgbClr val="C00000"/>
                </a:solidFill>
              </a:rPr>
              <a:t>records or rows). Each </a:t>
            </a:r>
            <a:r>
              <a:rPr lang="en-US" sz="2000" i="1" dirty="0" err="1">
                <a:solidFill>
                  <a:srgbClr val="C00000"/>
                </a:solidFill>
              </a:rPr>
              <a:t>tuple</a:t>
            </a:r>
            <a:r>
              <a:rPr lang="en-US" sz="2000" i="1" dirty="0">
                <a:solidFill>
                  <a:srgbClr val="C00000"/>
                </a:solidFill>
              </a:rPr>
              <a:t> in a relational table represents an object identified </a:t>
            </a:r>
            <a:r>
              <a:rPr lang="en-US" sz="2000" dirty="0">
                <a:solidFill>
                  <a:srgbClr val="C00000"/>
                </a:solidFill>
              </a:rPr>
              <a:t>by a unique </a:t>
            </a:r>
            <a:r>
              <a:rPr lang="en-US" sz="2000" i="1" dirty="0">
                <a:solidFill>
                  <a:srgbClr val="C00000"/>
                </a:solidFill>
              </a:rPr>
              <a:t>key and described by a set of attribute values.</a:t>
            </a:r>
          </a:p>
          <a:p>
            <a:pPr algn="just"/>
            <a:r>
              <a:rPr lang="en-US" sz="2000" i="1" dirty="0">
                <a:solidFill>
                  <a:srgbClr val="C00000"/>
                </a:solidFill>
              </a:rPr>
              <a:t>A semantic data model, such </a:t>
            </a:r>
            <a:r>
              <a:rPr lang="en-US" sz="2000" dirty="0">
                <a:solidFill>
                  <a:srgbClr val="C00000"/>
                </a:solidFill>
              </a:rPr>
              <a:t>as an entity-relationship (ER) data model, is often constructed for relational databases.</a:t>
            </a:r>
          </a:p>
          <a:p>
            <a:pPr algn="just"/>
            <a:r>
              <a:rPr lang="en-US" sz="2000" dirty="0">
                <a:solidFill>
                  <a:srgbClr val="C00000"/>
                </a:solidFill>
              </a:rPr>
              <a:t>An ER data model represents the database as a set of entities and their relationships.</a:t>
            </a:r>
          </a:p>
        </p:txBody>
      </p:sp>
      <p:sp>
        <p:nvSpPr>
          <p:cNvPr id="4" name="Title 1"/>
          <p:cNvSpPr txBox="1">
            <a:spLocks/>
          </p:cNvSpPr>
          <p:nvPr/>
        </p:nvSpPr>
        <p:spPr>
          <a:xfrm>
            <a:off x="609600" y="1"/>
            <a:ext cx="7772400" cy="990600"/>
          </a:xfrm>
          <a:prstGeom prst="rect">
            <a:avLst/>
          </a:prstGeom>
        </p:spPr>
        <p:txBody>
          <a:bodyPr vert="horz" lIns="91440" tIns="45720" rIns="91440" bIns="45720" rtlCol="0" anchor="ctr">
            <a:normAutofit/>
          </a:bodyPr>
          <a:lstStyle/>
          <a:p>
            <a:pPr lvl="0" algn="ctr">
              <a:spcBef>
                <a:spcPct val="0"/>
              </a:spcBef>
              <a:defRPr/>
            </a:pPr>
            <a:r>
              <a:rPr kumimoji="0" lang="en-US" sz="4400" b="0" i="0" u="none" strike="noStrike" kern="1200" cap="none" spc="0" normalizeH="0" baseline="0" noProof="0" dirty="0">
                <a:ln>
                  <a:noFill/>
                </a:ln>
                <a:solidFill>
                  <a:srgbClr val="008000"/>
                </a:solidFill>
                <a:effectLst/>
                <a:uLnTx/>
                <a:uFillTx/>
                <a:latin typeface="+mj-lt"/>
                <a:ea typeface="+mj-ea"/>
                <a:cs typeface="+mj-cs"/>
              </a:rPr>
              <a:t>Predictive Analytics</a:t>
            </a:r>
            <a:r>
              <a:rPr lang="en-US" sz="4400" dirty="0">
                <a:solidFill>
                  <a:srgbClr val="008000"/>
                </a:solidFill>
              </a:rPr>
              <a:t> 360</a:t>
            </a:r>
            <a:r>
              <a:rPr lang="en-US" sz="4400" baseline="36000" dirty="0">
                <a:solidFill>
                  <a:srgbClr val="008000"/>
                </a:solidFill>
              </a:rPr>
              <a:t>0</a:t>
            </a:r>
            <a:endParaRPr kumimoji="0" lang="en-US" sz="4400" b="0" i="0" u="none" strike="noStrike" kern="1200" cap="none" spc="0" normalizeH="0" baseline="0" noProof="0" dirty="0">
              <a:ln>
                <a:noFill/>
              </a:ln>
              <a:solidFill>
                <a:srgbClr val="008000"/>
              </a:solidFill>
              <a:effectLst/>
              <a:uLnTx/>
              <a:uFillTx/>
              <a:latin typeface="+mj-lt"/>
              <a:ea typeface="+mj-ea"/>
              <a:cs typeface="+mj-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a:xfrm>
            <a:off x="533400" y="762000"/>
            <a:ext cx="7924800" cy="4876800"/>
          </a:xfrm>
        </p:spPr>
        <p:txBody>
          <a:bodyPr/>
          <a:lstStyle/>
          <a:p>
            <a:pPr lvl="0" algn="just">
              <a:spcBef>
                <a:spcPts val="0"/>
              </a:spcBef>
              <a:spcAft>
                <a:spcPts val="1800"/>
              </a:spcAft>
              <a:buNone/>
            </a:pPr>
            <a:r>
              <a:rPr lang="en-US" sz="2400" dirty="0">
                <a:solidFill>
                  <a:srgbClr val="C00000"/>
                </a:solidFill>
              </a:rPr>
              <a:t>Data Mining—On What Kind of Data</a:t>
            </a:r>
            <a:r>
              <a:rPr lang="en-US" sz="2800" dirty="0">
                <a:solidFill>
                  <a:srgbClr val="C00000"/>
                </a:solidFill>
              </a:rPr>
              <a:t>?</a:t>
            </a:r>
          </a:p>
          <a:p>
            <a:pPr marL="0" lvl="0" indent="0" algn="just">
              <a:spcBef>
                <a:spcPts val="0"/>
              </a:spcBef>
              <a:buNone/>
            </a:pPr>
            <a:r>
              <a:rPr lang="en-US" sz="2000" b="1" dirty="0" err="1">
                <a:solidFill>
                  <a:srgbClr val="C00000"/>
                </a:solidFill>
              </a:rPr>
              <a:t>DataWareHouse</a:t>
            </a:r>
            <a:r>
              <a:rPr lang="en-US" sz="2000" b="1" dirty="0">
                <a:solidFill>
                  <a:srgbClr val="C00000"/>
                </a:solidFill>
              </a:rPr>
              <a:t> - </a:t>
            </a:r>
            <a:r>
              <a:rPr lang="en-US" sz="2000" dirty="0">
                <a:solidFill>
                  <a:srgbClr val="C00000"/>
                </a:solidFill>
              </a:rPr>
              <a:t>	</a:t>
            </a:r>
          </a:p>
          <a:p>
            <a:pPr marL="0" lvl="0" indent="0" algn="just">
              <a:spcBef>
                <a:spcPts val="0"/>
              </a:spcBef>
              <a:buNone/>
            </a:pPr>
            <a:r>
              <a:rPr lang="en-US" sz="2000" dirty="0">
                <a:solidFill>
                  <a:srgbClr val="C00000"/>
                </a:solidFill>
              </a:rPr>
              <a:t>A Data warehouse is a repository of information collected from multiple</a:t>
            </a:r>
          </a:p>
          <a:p>
            <a:pPr marL="0" lvl="0" indent="0" algn="just">
              <a:spcBef>
                <a:spcPts val="0"/>
              </a:spcBef>
              <a:buNone/>
            </a:pPr>
            <a:r>
              <a:rPr lang="en-US" sz="2000" dirty="0">
                <a:solidFill>
                  <a:srgbClr val="C00000"/>
                </a:solidFill>
              </a:rPr>
              <a:t>sources, stored under a unified schema, and that usually resides at a</a:t>
            </a:r>
          </a:p>
          <a:p>
            <a:pPr marL="0" lvl="0" indent="0" algn="just">
              <a:spcBef>
                <a:spcPts val="0"/>
              </a:spcBef>
              <a:buNone/>
            </a:pPr>
            <a:r>
              <a:rPr lang="en-US" sz="2000" dirty="0">
                <a:solidFill>
                  <a:srgbClr val="C00000"/>
                </a:solidFill>
              </a:rPr>
              <a:t>single site. Data warehouses are constructed via a process of data</a:t>
            </a:r>
          </a:p>
          <a:p>
            <a:pPr marL="0" lvl="0" indent="0" algn="just">
              <a:spcBef>
                <a:spcPts val="0"/>
              </a:spcBef>
              <a:buNone/>
            </a:pPr>
            <a:r>
              <a:rPr lang="en-US" sz="2000" dirty="0">
                <a:solidFill>
                  <a:srgbClr val="C00000"/>
                </a:solidFill>
              </a:rPr>
              <a:t>cleaning, data integration, data transformation, data loading, and</a:t>
            </a:r>
          </a:p>
          <a:p>
            <a:pPr marL="0" lvl="0" indent="0" algn="just">
              <a:spcBef>
                <a:spcPts val="0"/>
              </a:spcBef>
              <a:buNone/>
            </a:pPr>
            <a:r>
              <a:rPr lang="en-US" sz="2000" dirty="0">
                <a:solidFill>
                  <a:srgbClr val="C00000"/>
                </a:solidFill>
              </a:rPr>
              <a:t>periodic data refreshing.</a:t>
            </a:r>
            <a:endParaRPr lang="en-US" sz="2000" b="1" u="sng" dirty="0">
              <a:solidFill>
                <a:srgbClr val="C00000"/>
              </a:solidFill>
            </a:endParaRPr>
          </a:p>
        </p:txBody>
      </p:sp>
      <p:sp>
        <p:nvSpPr>
          <p:cNvPr id="6" name="Title 1"/>
          <p:cNvSpPr txBox="1">
            <a:spLocks/>
          </p:cNvSpPr>
          <p:nvPr/>
        </p:nvSpPr>
        <p:spPr>
          <a:xfrm>
            <a:off x="609600" y="1"/>
            <a:ext cx="7772400" cy="990600"/>
          </a:xfrm>
          <a:prstGeom prst="rect">
            <a:avLst/>
          </a:prstGeom>
        </p:spPr>
        <p:txBody>
          <a:bodyPr vert="horz" lIns="91440" tIns="45720" rIns="91440" bIns="45720" rtlCol="0" anchor="ctr">
            <a:normAutofit/>
          </a:bodyPr>
          <a:lstStyle/>
          <a:p>
            <a:pPr lvl="0" algn="ctr">
              <a:spcBef>
                <a:spcPct val="0"/>
              </a:spcBef>
              <a:defRPr/>
            </a:pPr>
            <a:r>
              <a:rPr kumimoji="0" lang="en-US" sz="4400" b="0" i="0" u="none" strike="noStrike" kern="1200" cap="none" spc="0" normalizeH="0" baseline="0" noProof="0" dirty="0">
                <a:ln>
                  <a:noFill/>
                </a:ln>
                <a:solidFill>
                  <a:srgbClr val="008000"/>
                </a:solidFill>
                <a:effectLst/>
                <a:uLnTx/>
                <a:uFillTx/>
                <a:latin typeface="+mj-lt"/>
                <a:ea typeface="+mj-ea"/>
                <a:cs typeface="+mj-cs"/>
              </a:rPr>
              <a:t>Predictive Analytics</a:t>
            </a:r>
            <a:r>
              <a:rPr lang="en-US" sz="4400" dirty="0">
                <a:solidFill>
                  <a:srgbClr val="008000"/>
                </a:solidFill>
              </a:rPr>
              <a:t> 360</a:t>
            </a:r>
            <a:r>
              <a:rPr lang="en-US" sz="4400" baseline="36000" dirty="0">
                <a:solidFill>
                  <a:srgbClr val="008000"/>
                </a:solidFill>
              </a:rPr>
              <a:t>0</a:t>
            </a:r>
            <a:endParaRPr kumimoji="0" lang="en-US" sz="4400" b="0" i="0" u="none" strike="noStrike" kern="1200" cap="none" spc="0" normalizeH="0" baseline="0" noProof="0" dirty="0">
              <a:ln>
                <a:noFill/>
              </a:ln>
              <a:solidFill>
                <a:srgbClr val="008000"/>
              </a:solidFill>
              <a:effectLst/>
              <a:uLnTx/>
              <a:uFillTx/>
              <a:latin typeface="+mj-lt"/>
              <a:ea typeface="+mj-ea"/>
              <a:cs typeface="+mj-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533400" y="762000"/>
            <a:ext cx="7924800" cy="4025900"/>
          </a:xfrm>
        </p:spPr>
        <p:txBody>
          <a:bodyPr>
            <a:normAutofit/>
          </a:bodyPr>
          <a:lstStyle/>
          <a:p>
            <a:pPr lvl="0" algn="just">
              <a:spcBef>
                <a:spcPts val="0"/>
              </a:spcBef>
              <a:spcAft>
                <a:spcPts val="1800"/>
              </a:spcAft>
              <a:buNone/>
            </a:pPr>
            <a:r>
              <a:rPr lang="en-US" sz="2400" dirty="0">
                <a:solidFill>
                  <a:srgbClr val="C00000"/>
                </a:solidFill>
              </a:rPr>
              <a:t>Data Mining—On What Kind of Data</a:t>
            </a:r>
            <a:r>
              <a:rPr lang="en-US" sz="2800" dirty="0">
                <a:solidFill>
                  <a:srgbClr val="C00000"/>
                </a:solidFill>
              </a:rPr>
              <a:t>?</a:t>
            </a:r>
          </a:p>
          <a:p>
            <a:pPr marL="0" indent="0">
              <a:spcBef>
                <a:spcPts val="0"/>
              </a:spcBef>
              <a:spcAft>
                <a:spcPts val="1800"/>
              </a:spcAft>
              <a:buFont typeface="Wingdings 3" pitchFamily="18" charset="2"/>
              <a:buNone/>
            </a:pPr>
            <a:r>
              <a:rPr lang="en-US" sz="2200" b="1" dirty="0">
                <a:solidFill>
                  <a:srgbClr val="C00000"/>
                </a:solidFill>
              </a:rPr>
              <a:t>Transactional Data Base -</a:t>
            </a:r>
            <a:r>
              <a:rPr lang="en-US" sz="2200" dirty="0">
                <a:solidFill>
                  <a:srgbClr val="C00000"/>
                </a:solidFill>
              </a:rPr>
              <a:t> In general, a transactional database consists of a file where each record represents a transaction. A transaction typically includes a unique transaction identity number (</a:t>
            </a:r>
            <a:r>
              <a:rPr lang="en-US" sz="2200" i="1" dirty="0">
                <a:solidFill>
                  <a:srgbClr val="C00000"/>
                </a:solidFill>
              </a:rPr>
              <a:t>trans ID) </a:t>
            </a:r>
            <a:r>
              <a:rPr lang="en-US" sz="2200" dirty="0">
                <a:solidFill>
                  <a:srgbClr val="C00000"/>
                </a:solidFill>
              </a:rPr>
              <a:t>and a list of the items making up the transaction (such as items purchased in a store).</a:t>
            </a:r>
          </a:p>
          <a:p>
            <a:pPr algn="just">
              <a:buFont typeface="Wingdings 3" pitchFamily="18" charset="2"/>
              <a:buNone/>
            </a:pPr>
            <a:r>
              <a:rPr lang="en-US" sz="2400" dirty="0">
                <a:solidFill>
                  <a:srgbClr val="C00000"/>
                </a:solidFill>
              </a:rPr>
              <a:t>			</a:t>
            </a:r>
          </a:p>
          <a:p>
            <a:pPr algn="just">
              <a:buFont typeface="Wingdings 3" pitchFamily="18" charset="2"/>
              <a:buNone/>
            </a:pPr>
            <a:endParaRPr lang="en-US" sz="2400" dirty="0">
              <a:solidFill>
                <a:srgbClr val="C00000"/>
              </a:solidFill>
            </a:endParaRPr>
          </a:p>
          <a:p>
            <a:pPr algn="just">
              <a:buFont typeface="Wingdings 3" pitchFamily="18" charset="2"/>
              <a:buNone/>
            </a:pPr>
            <a:r>
              <a:rPr lang="en-US" sz="2400" dirty="0">
                <a:solidFill>
                  <a:srgbClr val="C00000"/>
                </a:solidFill>
              </a:rPr>
              <a:t>				</a:t>
            </a:r>
          </a:p>
        </p:txBody>
      </p:sp>
      <p:sp>
        <p:nvSpPr>
          <p:cNvPr id="7" name="Title 1"/>
          <p:cNvSpPr txBox="1">
            <a:spLocks/>
          </p:cNvSpPr>
          <p:nvPr/>
        </p:nvSpPr>
        <p:spPr>
          <a:xfrm>
            <a:off x="609600" y="1"/>
            <a:ext cx="7772400" cy="990600"/>
          </a:xfrm>
          <a:prstGeom prst="rect">
            <a:avLst/>
          </a:prstGeom>
        </p:spPr>
        <p:txBody>
          <a:bodyPr vert="horz" lIns="91440" tIns="45720" rIns="91440" bIns="45720" rtlCol="0" anchor="ctr">
            <a:normAutofit/>
          </a:bodyPr>
          <a:lstStyle/>
          <a:p>
            <a:pPr lvl="0" algn="ctr">
              <a:spcBef>
                <a:spcPct val="0"/>
              </a:spcBef>
              <a:defRPr/>
            </a:pPr>
            <a:r>
              <a:rPr kumimoji="0" lang="en-US" sz="4400" b="0" i="0" u="none" strike="noStrike" kern="1200" cap="none" spc="0" normalizeH="0" baseline="0" noProof="0" dirty="0">
                <a:ln>
                  <a:noFill/>
                </a:ln>
                <a:solidFill>
                  <a:srgbClr val="008000"/>
                </a:solidFill>
                <a:effectLst/>
                <a:uLnTx/>
                <a:uFillTx/>
                <a:latin typeface="+mj-lt"/>
                <a:ea typeface="+mj-ea"/>
                <a:cs typeface="+mj-cs"/>
              </a:rPr>
              <a:t>Predictive Analytics</a:t>
            </a:r>
            <a:r>
              <a:rPr lang="en-US" sz="4400" dirty="0">
                <a:solidFill>
                  <a:srgbClr val="008000"/>
                </a:solidFill>
              </a:rPr>
              <a:t> 360</a:t>
            </a:r>
            <a:r>
              <a:rPr lang="en-US" sz="4400" baseline="36000" dirty="0">
                <a:solidFill>
                  <a:srgbClr val="008000"/>
                </a:solidFill>
              </a:rPr>
              <a:t>0</a:t>
            </a:r>
            <a:endParaRPr kumimoji="0" lang="en-US" sz="4400" b="0" i="0" u="none" strike="noStrike" kern="1200" cap="none" spc="0" normalizeH="0" baseline="0" noProof="0" dirty="0">
              <a:ln>
                <a:noFill/>
              </a:ln>
              <a:solidFill>
                <a:srgbClr val="008000"/>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763000" cy="5943600"/>
          </a:xfrm>
        </p:spPr>
        <p:txBody>
          <a:bodyPr>
            <a:normAutofit fontScale="32500" lnSpcReduction="20000"/>
          </a:bodyPr>
          <a:lstStyle/>
          <a:p>
            <a:pPr algn="l">
              <a:spcAft>
                <a:spcPts val="600"/>
              </a:spcAft>
              <a:buFont typeface="Arial" pitchFamily="34" charset="0"/>
              <a:buChar char="•"/>
            </a:pPr>
            <a:r>
              <a:rPr lang="en-US" sz="7400" dirty="0">
                <a:solidFill>
                  <a:srgbClr val="A70D23"/>
                </a:solidFill>
              </a:rPr>
              <a:t>Typical Application Areas:</a:t>
            </a:r>
          </a:p>
          <a:p>
            <a:pPr lvl="0" algn="l">
              <a:spcBef>
                <a:spcPts val="0"/>
              </a:spcBef>
              <a:spcAft>
                <a:spcPts val="600"/>
              </a:spcAft>
              <a:buFont typeface="Arial" pitchFamily="34" charset="0"/>
              <a:buChar char="•"/>
            </a:pPr>
            <a:r>
              <a:rPr lang="en-US" sz="5400" dirty="0">
                <a:solidFill>
                  <a:srgbClr val="A70D23"/>
                </a:solidFill>
              </a:rPr>
              <a:t> </a:t>
            </a:r>
            <a:r>
              <a:rPr lang="en-US" sz="6200" b="1" dirty="0">
                <a:solidFill>
                  <a:srgbClr val="A70D23"/>
                </a:solidFill>
              </a:rPr>
              <a:t>Intrusion Detection:  </a:t>
            </a:r>
            <a:r>
              <a:rPr lang="en-US" sz="6200" dirty="0">
                <a:solidFill>
                  <a:srgbClr val="A70D23"/>
                </a:solidFill>
              </a:rPr>
              <a:t>The security of computer systems and data is at continual risk. Because of growth of the Internet and increasing availability of tools and tricks for intruding and attacking networks, intrusion detection has become a critical component of network administration. An intrusion is any set of actions that threaten the integrity, confidentiality, or availability of a network resource (such as user accounts, file systems, system kernels, and so on). In comparison to traditional intrusion detection systems, intrusion detection systems based on data mining are generally more precise and require far less manual processing and input from human experts.</a:t>
            </a:r>
          </a:p>
          <a:p>
            <a:pPr lvl="0" algn="l">
              <a:spcBef>
                <a:spcPts val="0"/>
              </a:spcBef>
              <a:buFont typeface="Arial" pitchFamily="34" charset="0"/>
              <a:buChar char="•"/>
            </a:pPr>
            <a:r>
              <a:rPr lang="en-US" sz="6200" dirty="0">
                <a:solidFill>
                  <a:srgbClr val="A70D23"/>
                </a:solidFill>
              </a:rPr>
              <a:t>Development of data mining algorithms for intrusion detection:</a:t>
            </a:r>
          </a:p>
          <a:p>
            <a:pPr lvl="0" algn="l">
              <a:spcBef>
                <a:spcPts val="0"/>
              </a:spcBef>
              <a:buFont typeface="Arial" pitchFamily="34" charset="0"/>
              <a:buChar char="•"/>
            </a:pPr>
            <a:r>
              <a:rPr lang="en-US" sz="6200" dirty="0">
                <a:solidFill>
                  <a:srgbClr val="A70D23"/>
                </a:solidFill>
              </a:rPr>
              <a:t>Association and correlation analysis, and aggregation to help select and build discriminating attributes: </a:t>
            </a:r>
          </a:p>
          <a:p>
            <a:pPr lvl="0" algn="l">
              <a:spcBef>
                <a:spcPts val="0"/>
              </a:spcBef>
              <a:buFont typeface="Arial" pitchFamily="34" charset="0"/>
              <a:buChar char="•"/>
            </a:pPr>
            <a:r>
              <a:rPr lang="en-US" sz="6200" dirty="0">
                <a:solidFill>
                  <a:srgbClr val="A70D23"/>
                </a:solidFill>
              </a:rPr>
              <a:t>Analysis of stream data:</a:t>
            </a:r>
          </a:p>
          <a:p>
            <a:pPr lvl="0" algn="l">
              <a:spcBef>
                <a:spcPts val="0"/>
              </a:spcBef>
              <a:buFont typeface="Arial" pitchFamily="34" charset="0"/>
              <a:buChar char="•"/>
            </a:pPr>
            <a:r>
              <a:rPr lang="en-US" sz="6200" dirty="0">
                <a:solidFill>
                  <a:srgbClr val="A70D23"/>
                </a:solidFill>
              </a:rPr>
              <a:t>Distributed data mining:</a:t>
            </a:r>
          </a:p>
          <a:p>
            <a:pPr lvl="0" algn="l">
              <a:spcBef>
                <a:spcPts val="0"/>
              </a:spcBef>
              <a:buFont typeface="Arial" pitchFamily="34" charset="0"/>
              <a:buChar char="•"/>
            </a:pPr>
            <a:r>
              <a:rPr lang="en-US" sz="6200" dirty="0">
                <a:solidFill>
                  <a:srgbClr val="A70D23"/>
                </a:solidFill>
              </a:rPr>
              <a:t>Visualization and querying tools: Visualization tools should be available for viewing any anomalous patterns detected. Such tools may include features for viewing associations, clusters, and outliers. Intrusion detection systems should also have a graphical user interface that allows security analysts to pose queries regarding the network data or intrusion detection results.</a:t>
            </a:r>
            <a:endParaRPr lang="en-US" dirty="0">
              <a:solidFill>
                <a:srgbClr val="A70D23"/>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533400" y="838200"/>
            <a:ext cx="8001000" cy="4953000"/>
          </a:xfrm>
        </p:spPr>
        <p:txBody>
          <a:bodyPr>
            <a:normAutofit fontScale="55000" lnSpcReduction="20000"/>
          </a:bodyPr>
          <a:lstStyle/>
          <a:p>
            <a:pPr lvl="0" algn="just">
              <a:spcBef>
                <a:spcPts val="0"/>
              </a:spcBef>
              <a:spcAft>
                <a:spcPts val="1800"/>
              </a:spcAft>
              <a:buNone/>
            </a:pPr>
            <a:r>
              <a:rPr lang="en-US" sz="4400" dirty="0">
                <a:solidFill>
                  <a:srgbClr val="C00000"/>
                </a:solidFill>
              </a:rPr>
              <a:t>Data Mining—On What Kind of Data?</a:t>
            </a:r>
          </a:p>
          <a:p>
            <a:pPr marL="0" indent="0" algn="just">
              <a:lnSpc>
                <a:spcPct val="120000"/>
              </a:lnSpc>
              <a:spcBef>
                <a:spcPts val="0"/>
              </a:spcBef>
              <a:buFont typeface="Wingdings 3" pitchFamily="18" charset="2"/>
              <a:buNone/>
            </a:pPr>
            <a:r>
              <a:rPr lang="en-US" sz="3600" b="1" dirty="0">
                <a:solidFill>
                  <a:srgbClr val="C00000"/>
                </a:solidFill>
              </a:rPr>
              <a:t>Object Oriented RDBMS -</a:t>
            </a:r>
            <a:r>
              <a:rPr lang="en-US" sz="3600" dirty="0">
                <a:solidFill>
                  <a:srgbClr val="C00000"/>
                </a:solidFill>
              </a:rPr>
              <a:t> </a:t>
            </a:r>
            <a:r>
              <a:rPr lang="en-US" sz="3600" b="1" dirty="0">
                <a:solidFill>
                  <a:srgbClr val="C00000"/>
                </a:solidFill>
              </a:rPr>
              <a:t>	</a:t>
            </a:r>
            <a:r>
              <a:rPr lang="en-US" sz="3600" dirty="0">
                <a:solidFill>
                  <a:srgbClr val="C00000"/>
                </a:solidFill>
              </a:rPr>
              <a:t>Conceptually, the object-relational data model inherits the essential concepts of object-oriented databases, where, in general terms, each entity is considered as an object. Data and code relating to an object are </a:t>
            </a:r>
            <a:r>
              <a:rPr lang="en-US" sz="3600" i="1" dirty="0">
                <a:solidFill>
                  <a:srgbClr val="C00000"/>
                </a:solidFill>
              </a:rPr>
              <a:t>encapsulated into a single </a:t>
            </a:r>
            <a:r>
              <a:rPr lang="en-US" sz="3600" dirty="0">
                <a:solidFill>
                  <a:srgbClr val="C00000"/>
                </a:solidFill>
              </a:rPr>
              <a:t>unit. Each object has associated with it the following.</a:t>
            </a:r>
          </a:p>
          <a:p>
            <a:pPr marL="0" indent="0" algn="just">
              <a:lnSpc>
                <a:spcPct val="120000"/>
              </a:lnSpc>
              <a:spcBef>
                <a:spcPts val="0"/>
              </a:spcBef>
              <a:buFont typeface="Wingdings 3" pitchFamily="18" charset="2"/>
              <a:buNone/>
            </a:pPr>
            <a:r>
              <a:rPr lang="en-US" sz="3600" dirty="0">
                <a:solidFill>
                  <a:srgbClr val="C00000"/>
                </a:solidFill>
              </a:rPr>
              <a:t>A set of variables that describe the objects. These correspond to attributes in the entity-relationship and relational models.</a:t>
            </a:r>
          </a:p>
          <a:p>
            <a:pPr marL="0" indent="0" algn="just">
              <a:lnSpc>
                <a:spcPct val="120000"/>
              </a:lnSpc>
            </a:pPr>
            <a:r>
              <a:rPr lang="en-US" sz="3600" dirty="0">
                <a:solidFill>
                  <a:srgbClr val="C00000"/>
                </a:solidFill>
              </a:rPr>
              <a:t>A set of messages that the object can use to communicate with other objects, or with the rest of the database system.</a:t>
            </a:r>
          </a:p>
          <a:p>
            <a:pPr marL="0" indent="0" algn="just">
              <a:lnSpc>
                <a:spcPct val="120000"/>
              </a:lnSpc>
            </a:pPr>
            <a:r>
              <a:rPr lang="en-US" sz="3600" dirty="0">
                <a:solidFill>
                  <a:srgbClr val="C00000"/>
                </a:solidFill>
              </a:rPr>
              <a:t>A set of methods, where each method holds the code to implement a message. Upon receiving a message, the method returns a value in response. For instance, the method for the message </a:t>
            </a:r>
            <a:r>
              <a:rPr lang="en-US" sz="3600" i="1" dirty="0">
                <a:solidFill>
                  <a:srgbClr val="C00000"/>
                </a:solidFill>
              </a:rPr>
              <a:t>get photo(employee) will retrieve and return a photo of the given </a:t>
            </a:r>
            <a:r>
              <a:rPr lang="en-US" sz="3600" dirty="0">
                <a:solidFill>
                  <a:srgbClr val="C00000"/>
                </a:solidFill>
              </a:rPr>
              <a:t>employee object.</a:t>
            </a:r>
          </a:p>
        </p:txBody>
      </p:sp>
      <p:sp>
        <p:nvSpPr>
          <p:cNvPr id="6" name="Title 1"/>
          <p:cNvSpPr txBox="1">
            <a:spLocks/>
          </p:cNvSpPr>
          <p:nvPr/>
        </p:nvSpPr>
        <p:spPr>
          <a:xfrm>
            <a:off x="609600" y="1"/>
            <a:ext cx="7772400" cy="990600"/>
          </a:xfrm>
          <a:prstGeom prst="rect">
            <a:avLst/>
          </a:prstGeom>
        </p:spPr>
        <p:txBody>
          <a:bodyPr vert="horz" lIns="91440" tIns="45720" rIns="91440" bIns="45720" rtlCol="0" anchor="ctr">
            <a:normAutofit/>
          </a:bodyPr>
          <a:lstStyle/>
          <a:p>
            <a:pPr lvl="0" algn="ctr">
              <a:spcBef>
                <a:spcPct val="0"/>
              </a:spcBef>
              <a:defRPr/>
            </a:pPr>
            <a:r>
              <a:rPr kumimoji="0" lang="en-US" sz="4400" b="0" i="0" u="none" strike="noStrike" kern="1200" cap="none" spc="0" normalizeH="0" baseline="0" noProof="0" dirty="0">
                <a:ln>
                  <a:noFill/>
                </a:ln>
                <a:solidFill>
                  <a:srgbClr val="008000"/>
                </a:solidFill>
                <a:effectLst/>
                <a:uLnTx/>
                <a:uFillTx/>
                <a:latin typeface="+mj-lt"/>
                <a:ea typeface="+mj-ea"/>
                <a:cs typeface="+mj-cs"/>
              </a:rPr>
              <a:t>Predictive Analytics</a:t>
            </a:r>
            <a:r>
              <a:rPr lang="en-US" sz="4400" dirty="0">
                <a:solidFill>
                  <a:srgbClr val="008000"/>
                </a:solidFill>
              </a:rPr>
              <a:t> 360</a:t>
            </a:r>
            <a:r>
              <a:rPr lang="en-US" sz="4400" baseline="36000" dirty="0">
                <a:solidFill>
                  <a:srgbClr val="008000"/>
                </a:solidFill>
              </a:rPr>
              <a:t>0</a:t>
            </a:r>
            <a:endParaRPr kumimoji="0" lang="en-US" sz="4400" b="0" i="0" u="none" strike="noStrike" kern="1200" cap="none" spc="0" normalizeH="0" baseline="0" noProof="0" dirty="0">
              <a:ln>
                <a:noFill/>
              </a:ln>
              <a:solidFill>
                <a:srgbClr val="008000"/>
              </a:solidFill>
              <a:effectLst/>
              <a:uLnTx/>
              <a:uFillTx/>
              <a:latin typeface="+mj-lt"/>
              <a:ea typeface="+mj-ea"/>
              <a:cs typeface="+mj-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533400" y="685800"/>
            <a:ext cx="8229600" cy="4724400"/>
          </a:xfrm>
        </p:spPr>
        <p:txBody>
          <a:bodyPr>
            <a:normAutofit/>
          </a:bodyPr>
          <a:lstStyle/>
          <a:p>
            <a:pPr marL="0" lvl="0" indent="0" algn="just">
              <a:lnSpc>
                <a:spcPct val="110000"/>
              </a:lnSpc>
              <a:spcBef>
                <a:spcPts val="0"/>
              </a:spcBef>
              <a:spcAft>
                <a:spcPts val="1800"/>
              </a:spcAft>
              <a:buNone/>
            </a:pPr>
            <a:r>
              <a:rPr lang="en-US" sz="2400" dirty="0">
                <a:solidFill>
                  <a:srgbClr val="C00000"/>
                </a:solidFill>
              </a:rPr>
              <a:t>Data Mining—On What Kind of Data</a:t>
            </a:r>
            <a:r>
              <a:rPr lang="en-US" sz="2800" dirty="0">
                <a:solidFill>
                  <a:srgbClr val="C00000"/>
                </a:solidFill>
              </a:rPr>
              <a:t>?</a:t>
            </a:r>
          </a:p>
          <a:p>
            <a:pPr marL="0" indent="0" algn="just">
              <a:lnSpc>
                <a:spcPct val="110000"/>
              </a:lnSpc>
              <a:spcBef>
                <a:spcPts val="0"/>
              </a:spcBef>
              <a:buFont typeface="Wingdings 3" pitchFamily="18" charset="2"/>
              <a:buNone/>
            </a:pPr>
            <a:r>
              <a:rPr lang="en-US" sz="2000" dirty="0">
                <a:solidFill>
                  <a:srgbClr val="C00000"/>
                </a:solidFill>
              </a:rPr>
              <a:t>A </a:t>
            </a:r>
            <a:r>
              <a:rPr lang="en-US" sz="2000" b="1" dirty="0">
                <a:solidFill>
                  <a:srgbClr val="C00000"/>
                </a:solidFill>
              </a:rPr>
              <a:t>Temporal database</a:t>
            </a:r>
            <a:r>
              <a:rPr lang="en-US" sz="2000" dirty="0">
                <a:solidFill>
                  <a:srgbClr val="C00000"/>
                </a:solidFill>
              </a:rPr>
              <a:t> typically stores relational data that include time-related attributes. These attributes may involve several timestamps, each having different semantics.</a:t>
            </a:r>
          </a:p>
          <a:p>
            <a:pPr marL="0" indent="0" algn="just">
              <a:lnSpc>
                <a:spcPct val="110000"/>
              </a:lnSpc>
              <a:spcBef>
                <a:spcPts val="0"/>
              </a:spcBef>
              <a:buFont typeface="Wingdings 3" pitchFamily="18" charset="2"/>
              <a:buNone/>
            </a:pPr>
            <a:r>
              <a:rPr lang="en-US" sz="2000" dirty="0">
                <a:solidFill>
                  <a:srgbClr val="C00000"/>
                </a:solidFill>
              </a:rPr>
              <a:t>A </a:t>
            </a:r>
            <a:r>
              <a:rPr lang="en-US" sz="2000" b="1" dirty="0">
                <a:solidFill>
                  <a:srgbClr val="C00000"/>
                </a:solidFill>
              </a:rPr>
              <a:t>Sequence database</a:t>
            </a:r>
            <a:r>
              <a:rPr lang="en-US" sz="2000" dirty="0">
                <a:solidFill>
                  <a:srgbClr val="C00000"/>
                </a:solidFill>
              </a:rPr>
              <a:t> stores sequences of ordered events, with or without a concrete notion of time. Examples include customer shopping sequences, Web click streams, and biological sequences.</a:t>
            </a:r>
          </a:p>
          <a:p>
            <a:pPr marL="0" indent="0" algn="just">
              <a:spcBef>
                <a:spcPts val="0"/>
              </a:spcBef>
              <a:buFont typeface="Wingdings 3" pitchFamily="18" charset="2"/>
              <a:buNone/>
            </a:pPr>
            <a:r>
              <a:rPr lang="en-US" sz="2000" dirty="0">
                <a:solidFill>
                  <a:srgbClr val="C00000"/>
                </a:solidFill>
              </a:rPr>
              <a:t>A </a:t>
            </a:r>
            <a:r>
              <a:rPr lang="en-US" sz="2000" b="1" dirty="0">
                <a:solidFill>
                  <a:srgbClr val="C00000"/>
                </a:solidFill>
              </a:rPr>
              <a:t>Time-series</a:t>
            </a:r>
            <a:r>
              <a:rPr lang="en-US" sz="2000" dirty="0">
                <a:solidFill>
                  <a:srgbClr val="C00000"/>
                </a:solidFill>
              </a:rPr>
              <a:t> </a:t>
            </a:r>
            <a:r>
              <a:rPr lang="en-US" sz="2000" b="1" dirty="0">
                <a:solidFill>
                  <a:srgbClr val="C00000"/>
                </a:solidFill>
              </a:rPr>
              <a:t>database</a:t>
            </a:r>
            <a:r>
              <a:rPr lang="en-US" sz="2000" dirty="0">
                <a:solidFill>
                  <a:srgbClr val="C00000"/>
                </a:solidFill>
              </a:rPr>
              <a:t> stores sequences of values or events obtained over repeated measurements of time (e.g., hourly, daily, weekly). Examples include data collected from the stock exchange, inventory control, and the observation of natural phenomena (like temperature and wind).</a:t>
            </a:r>
          </a:p>
        </p:txBody>
      </p:sp>
      <p:sp>
        <p:nvSpPr>
          <p:cNvPr id="6" name="Title 1"/>
          <p:cNvSpPr txBox="1">
            <a:spLocks/>
          </p:cNvSpPr>
          <p:nvPr/>
        </p:nvSpPr>
        <p:spPr>
          <a:xfrm>
            <a:off x="609600" y="1"/>
            <a:ext cx="7772400" cy="990600"/>
          </a:xfrm>
          <a:prstGeom prst="rect">
            <a:avLst/>
          </a:prstGeom>
        </p:spPr>
        <p:txBody>
          <a:bodyPr vert="horz" lIns="91440" tIns="45720" rIns="91440" bIns="45720" rtlCol="0" anchor="ctr">
            <a:normAutofit/>
          </a:bodyPr>
          <a:lstStyle/>
          <a:p>
            <a:pPr lvl="0" algn="ctr">
              <a:spcBef>
                <a:spcPct val="0"/>
              </a:spcBef>
              <a:defRPr/>
            </a:pPr>
            <a:r>
              <a:rPr kumimoji="0" lang="en-US" sz="4400" b="0" i="0" u="none" strike="noStrike" kern="1200" cap="none" spc="0" normalizeH="0" baseline="0" noProof="0" dirty="0">
                <a:ln>
                  <a:noFill/>
                </a:ln>
                <a:solidFill>
                  <a:srgbClr val="008000"/>
                </a:solidFill>
                <a:effectLst/>
                <a:uLnTx/>
                <a:uFillTx/>
                <a:latin typeface="+mj-lt"/>
                <a:ea typeface="+mj-ea"/>
                <a:cs typeface="+mj-cs"/>
              </a:rPr>
              <a:t>Predictive Analytics</a:t>
            </a:r>
            <a:r>
              <a:rPr lang="en-US" sz="4400" dirty="0">
                <a:solidFill>
                  <a:srgbClr val="008000"/>
                </a:solidFill>
              </a:rPr>
              <a:t> 360</a:t>
            </a:r>
            <a:r>
              <a:rPr lang="en-US" sz="4400" baseline="36000" dirty="0">
                <a:solidFill>
                  <a:srgbClr val="008000"/>
                </a:solidFill>
              </a:rPr>
              <a:t>0</a:t>
            </a:r>
            <a:endParaRPr kumimoji="0" lang="en-US" sz="4400" b="0" i="0" u="none" strike="noStrike" kern="1200" cap="none" spc="0" normalizeH="0" baseline="0" noProof="0" dirty="0">
              <a:ln>
                <a:noFill/>
              </a:ln>
              <a:solidFill>
                <a:srgbClr val="008000"/>
              </a:solidFill>
              <a:effectLst/>
              <a:uLnTx/>
              <a:uFillTx/>
              <a:latin typeface="+mj-lt"/>
              <a:ea typeface="+mj-ea"/>
              <a:cs typeface="+mj-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533400" y="685800"/>
            <a:ext cx="7772400" cy="5334000"/>
          </a:xfrm>
        </p:spPr>
        <p:txBody>
          <a:bodyPr/>
          <a:lstStyle/>
          <a:p>
            <a:pPr marL="0" lvl="0" indent="0" algn="just">
              <a:spcBef>
                <a:spcPts val="0"/>
              </a:spcBef>
              <a:spcAft>
                <a:spcPts val="1800"/>
              </a:spcAft>
              <a:buNone/>
            </a:pPr>
            <a:r>
              <a:rPr lang="en-US" sz="2400" dirty="0">
                <a:solidFill>
                  <a:srgbClr val="C00000"/>
                </a:solidFill>
              </a:rPr>
              <a:t>Data Mining—On What Kind of Data?</a:t>
            </a:r>
          </a:p>
          <a:p>
            <a:pPr marL="0" indent="0">
              <a:spcBef>
                <a:spcPts val="0"/>
              </a:spcBef>
              <a:buFont typeface="Wingdings 3" pitchFamily="18" charset="2"/>
              <a:buNone/>
            </a:pPr>
            <a:r>
              <a:rPr lang="en-US" sz="2000" b="1" dirty="0">
                <a:solidFill>
                  <a:srgbClr val="C00000"/>
                </a:solidFill>
              </a:rPr>
              <a:t>Spatial databases</a:t>
            </a:r>
            <a:r>
              <a:rPr lang="en-US" sz="2000" dirty="0">
                <a:solidFill>
                  <a:srgbClr val="C00000"/>
                </a:solidFill>
              </a:rPr>
              <a:t> contain spatial-related information. Examples include geographic (map) databases, very large-scale integration (VLSI) or computed-aided design databases, and medical and satellite image databases.</a:t>
            </a:r>
          </a:p>
          <a:p>
            <a:pPr marL="0" indent="0">
              <a:spcBef>
                <a:spcPts val="0"/>
              </a:spcBef>
              <a:buFont typeface="Wingdings 3" pitchFamily="18" charset="2"/>
              <a:buNone/>
            </a:pPr>
            <a:r>
              <a:rPr lang="en-US" sz="2000" b="1" dirty="0">
                <a:solidFill>
                  <a:srgbClr val="C00000"/>
                </a:solidFill>
              </a:rPr>
              <a:t>Text databases</a:t>
            </a:r>
            <a:r>
              <a:rPr lang="en-US" sz="2000" dirty="0">
                <a:solidFill>
                  <a:srgbClr val="C00000"/>
                </a:solidFill>
              </a:rPr>
              <a:t> are databases that contain word descriptions for objects. These word descriptions are usually not simple keywords but rather long sentences or paragraphs, such as product specifications, error or bug reports, warning messages, summary reports , notes, or other documents.</a:t>
            </a:r>
          </a:p>
          <a:p>
            <a:endParaRPr lang="en-US" sz="2400" dirty="0"/>
          </a:p>
        </p:txBody>
      </p:sp>
      <p:sp>
        <p:nvSpPr>
          <p:cNvPr id="6" name="Title 1"/>
          <p:cNvSpPr txBox="1">
            <a:spLocks/>
          </p:cNvSpPr>
          <p:nvPr/>
        </p:nvSpPr>
        <p:spPr>
          <a:xfrm>
            <a:off x="609600" y="1"/>
            <a:ext cx="7772400" cy="990600"/>
          </a:xfrm>
          <a:prstGeom prst="rect">
            <a:avLst/>
          </a:prstGeom>
        </p:spPr>
        <p:txBody>
          <a:bodyPr vert="horz" lIns="91440" tIns="45720" rIns="91440" bIns="45720" rtlCol="0" anchor="ctr">
            <a:normAutofit/>
          </a:bodyPr>
          <a:lstStyle/>
          <a:p>
            <a:pPr lvl="0" algn="ctr">
              <a:spcBef>
                <a:spcPct val="0"/>
              </a:spcBef>
              <a:defRPr/>
            </a:pPr>
            <a:r>
              <a:rPr kumimoji="0" lang="en-US" sz="4400" b="0" i="0" u="none" strike="noStrike" kern="1200" cap="none" spc="0" normalizeH="0" baseline="0" noProof="0" dirty="0">
                <a:ln>
                  <a:noFill/>
                </a:ln>
                <a:solidFill>
                  <a:srgbClr val="008000"/>
                </a:solidFill>
                <a:effectLst/>
                <a:uLnTx/>
                <a:uFillTx/>
                <a:latin typeface="+mj-lt"/>
                <a:ea typeface="+mj-ea"/>
                <a:cs typeface="+mj-cs"/>
              </a:rPr>
              <a:t>Predictive Analytics</a:t>
            </a:r>
            <a:r>
              <a:rPr lang="en-US" sz="4400" dirty="0">
                <a:solidFill>
                  <a:srgbClr val="008000"/>
                </a:solidFill>
              </a:rPr>
              <a:t> 360</a:t>
            </a:r>
            <a:r>
              <a:rPr lang="en-US" sz="4400" baseline="36000" dirty="0">
                <a:solidFill>
                  <a:srgbClr val="008000"/>
                </a:solidFill>
              </a:rPr>
              <a:t>0</a:t>
            </a:r>
            <a:endParaRPr kumimoji="0" lang="en-US" sz="4400" b="0" i="0" u="none" strike="noStrike" kern="1200" cap="none" spc="0" normalizeH="0" baseline="0" noProof="0" dirty="0">
              <a:ln>
                <a:noFill/>
              </a:ln>
              <a:solidFill>
                <a:srgbClr val="008000"/>
              </a:solidFill>
              <a:effectLst/>
              <a:uLnTx/>
              <a:uFillTx/>
              <a:latin typeface="+mj-lt"/>
              <a:ea typeface="+mj-ea"/>
              <a:cs typeface="+mj-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533400" y="762000"/>
            <a:ext cx="7696200" cy="5257800"/>
          </a:xfrm>
        </p:spPr>
        <p:txBody>
          <a:bodyPr>
            <a:normAutofit/>
          </a:bodyPr>
          <a:lstStyle/>
          <a:p>
            <a:pPr marL="0" lvl="0" indent="0" algn="just">
              <a:lnSpc>
                <a:spcPct val="110000"/>
              </a:lnSpc>
              <a:spcBef>
                <a:spcPts val="0"/>
              </a:spcBef>
              <a:spcAft>
                <a:spcPts val="1800"/>
              </a:spcAft>
              <a:buNone/>
            </a:pPr>
            <a:r>
              <a:rPr lang="en-US" sz="2400" dirty="0">
                <a:solidFill>
                  <a:srgbClr val="C00000"/>
                </a:solidFill>
              </a:rPr>
              <a:t>Data Mining—On What Kind of Data?</a:t>
            </a:r>
          </a:p>
          <a:p>
            <a:pPr marL="0" indent="0" algn="just">
              <a:lnSpc>
                <a:spcPct val="110000"/>
              </a:lnSpc>
              <a:spcBef>
                <a:spcPts val="0"/>
              </a:spcBef>
              <a:buFont typeface="Wingdings 3" pitchFamily="18" charset="2"/>
              <a:buNone/>
            </a:pPr>
            <a:r>
              <a:rPr lang="en-US" sz="2000" b="1" dirty="0">
                <a:solidFill>
                  <a:srgbClr val="C00000"/>
                </a:solidFill>
              </a:rPr>
              <a:t>Multimedia databases</a:t>
            </a:r>
            <a:r>
              <a:rPr lang="en-US" sz="2000" dirty="0">
                <a:solidFill>
                  <a:srgbClr val="C00000"/>
                </a:solidFill>
              </a:rPr>
              <a:t> store image, audio, and video data. They are used in applications such as picture content-based retrieval, voice-mail systems, video-on-demand systems, the World Wide Web, and speech-based user interfaces that recognize spoken commands.</a:t>
            </a:r>
          </a:p>
          <a:p>
            <a:pPr marL="0" indent="0" algn="just">
              <a:lnSpc>
                <a:spcPct val="110000"/>
              </a:lnSpc>
              <a:spcBef>
                <a:spcPts val="0"/>
              </a:spcBef>
              <a:buFont typeface="Wingdings 3" pitchFamily="18" charset="2"/>
              <a:buNone/>
            </a:pPr>
            <a:r>
              <a:rPr lang="en-US" sz="2000" b="1" dirty="0">
                <a:solidFill>
                  <a:srgbClr val="C00000"/>
                </a:solidFill>
              </a:rPr>
              <a:t>A</a:t>
            </a:r>
            <a:r>
              <a:rPr lang="en-US" sz="2000" dirty="0">
                <a:solidFill>
                  <a:srgbClr val="C00000"/>
                </a:solidFill>
              </a:rPr>
              <a:t> </a:t>
            </a:r>
            <a:r>
              <a:rPr lang="en-US" sz="2000" b="1" dirty="0">
                <a:solidFill>
                  <a:srgbClr val="C00000"/>
                </a:solidFill>
              </a:rPr>
              <a:t>Heterogeneous database</a:t>
            </a:r>
            <a:r>
              <a:rPr lang="en-US" sz="2000" dirty="0">
                <a:solidFill>
                  <a:srgbClr val="C00000"/>
                </a:solidFill>
              </a:rPr>
              <a:t> consists of a set of interconnected, autonomous component databases.  The components communicate in order to exchange information and answer queries.</a:t>
            </a:r>
          </a:p>
          <a:p>
            <a:pPr marL="0" indent="0" algn="just">
              <a:lnSpc>
                <a:spcPct val="110000"/>
              </a:lnSpc>
              <a:spcBef>
                <a:spcPts val="0"/>
              </a:spcBef>
              <a:spcAft>
                <a:spcPts val="1800"/>
              </a:spcAft>
              <a:buFont typeface="Wingdings 3" pitchFamily="18" charset="2"/>
              <a:buNone/>
            </a:pPr>
            <a:r>
              <a:rPr lang="en-US" sz="2000" b="1" dirty="0">
                <a:solidFill>
                  <a:srgbClr val="C00000"/>
                </a:solidFill>
              </a:rPr>
              <a:t>Legacy Database </a:t>
            </a:r>
            <a:r>
              <a:rPr lang="en-US" sz="2000" dirty="0">
                <a:solidFill>
                  <a:srgbClr val="C00000"/>
                </a:solidFill>
              </a:rPr>
              <a:t>formed as a result of long history of IT Development. A legacy database is a group of </a:t>
            </a:r>
            <a:r>
              <a:rPr lang="en-US" sz="2000" i="1" dirty="0">
                <a:solidFill>
                  <a:srgbClr val="C00000"/>
                </a:solidFill>
              </a:rPr>
              <a:t>heterogeneous databases that combines </a:t>
            </a:r>
            <a:r>
              <a:rPr lang="en-US" sz="2000" dirty="0">
                <a:solidFill>
                  <a:srgbClr val="C00000"/>
                </a:solidFill>
              </a:rPr>
              <a:t>different kinds of data systems, such as relational or object-oriented databases, hierarchical databases, network databases, spreadsheets, multimedia databases, or file systems.</a:t>
            </a:r>
          </a:p>
          <a:p>
            <a:endParaRPr lang="en-US" sz="2400" dirty="0"/>
          </a:p>
        </p:txBody>
      </p:sp>
      <p:sp>
        <p:nvSpPr>
          <p:cNvPr id="6" name="Title 1"/>
          <p:cNvSpPr txBox="1">
            <a:spLocks/>
          </p:cNvSpPr>
          <p:nvPr/>
        </p:nvSpPr>
        <p:spPr>
          <a:xfrm>
            <a:off x="609600" y="1"/>
            <a:ext cx="7772400" cy="990600"/>
          </a:xfrm>
          <a:prstGeom prst="rect">
            <a:avLst/>
          </a:prstGeom>
        </p:spPr>
        <p:txBody>
          <a:bodyPr vert="horz" lIns="91440" tIns="45720" rIns="91440" bIns="45720" rtlCol="0" anchor="ctr">
            <a:normAutofit/>
          </a:bodyPr>
          <a:lstStyle/>
          <a:p>
            <a:pPr lvl="0" algn="ctr">
              <a:spcBef>
                <a:spcPct val="0"/>
              </a:spcBef>
              <a:defRPr/>
            </a:pPr>
            <a:r>
              <a:rPr kumimoji="0" lang="en-US" sz="4400" b="0" i="0" u="none" strike="noStrike" kern="1200" cap="none" spc="0" normalizeH="0" baseline="0" noProof="0" dirty="0">
                <a:ln>
                  <a:noFill/>
                </a:ln>
                <a:solidFill>
                  <a:srgbClr val="008000"/>
                </a:solidFill>
                <a:effectLst/>
                <a:uLnTx/>
                <a:uFillTx/>
                <a:latin typeface="+mj-lt"/>
                <a:ea typeface="+mj-ea"/>
                <a:cs typeface="+mj-cs"/>
              </a:rPr>
              <a:t>Predictive Analytics</a:t>
            </a:r>
            <a:r>
              <a:rPr lang="en-US" sz="4400" dirty="0">
                <a:solidFill>
                  <a:srgbClr val="008000"/>
                </a:solidFill>
              </a:rPr>
              <a:t> 360</a:t>
            </a:r>
            <a:r>
              <a:rPr lang="en-US" sz="4400" baseline="36000" dirty="0">
                <a:solidFill>
                  <a:srgbClr val="008000"/>
                </a:solidFill>
              </a:rPr>
              <a:t>0</a:t>
            </a:r>
            <a:endParaRPr kumimoji="0" lang="en-US" sz="4400" b="0" i="0" u="none" strike="noStrike" kern="1200" cap="none" spc="0" normalizeH="0" baseline="0" noProof="0" dirty="0">
              <a:ln>
                <a:noFill/>
              </a:ln>
              <a:solidFill>
                <a:srgbClr val="008000"/>
              </a:solidFill>
              <a:effectLst/>
              <a:uLnTx/>
              <a:uFillTx/>
              <a:latin typeface="+mj-lt"/>
              <a:ea typeface="+mj-ea"/>
              <a:cs typeface="+mj-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a:xfrm>
            <a:off x="533400" y="762000"/>
            <a:ext cx="8077200" cy="4191000"/>
          </a:xfrm>
        </p:spPr>
        <p:txBody>
          <a:bodyPr>
            <a:normAutofit/>
          </a:bodyPr>
          <a:lstStyle/>
          <a:p>
            <a:pPr marL="0" lvl="0" indent="0">
              <a:spcBef>
                <a:spcPts val="0"/>
              </a:spcBef>
              <a:spcAft>
                <a:spcPts val="1800"/>
              </a:spcAft>
              <a:buNone/>
            </a:pPr>
            <a:r>
              <a:rPr lang="en-US" sz="2400" dirty="0">
                <a:solidFill>
                  <a:srgbClr val="C00000"/>
                </a:solidFill>
              </a:rPr>
              <a:t>Data Mining—On What Kind of Data?</a:t>
            </a:r>
          </a:p>
          <a:p>
            <a:pPr marL="0" indent="0" algn="just">
              <a:spcBef>
                <a:spcPts val="0"/>
              </a:spcBef>
              <a:buFont typeface="Wingdings 3" pitchFamily="18" charset="2"/>
              <a:buNone/>
            </a:pPr>
            <a:r>
              <a:rPr lang="en-US" sz="2000" b="1" dirty="0">
                <a:solidFill>
                  <a:srgbClr val="C00000"/>
                </a:solidFill>
              </a:rPr>
              <a:t>Data Streams -</a:t>
            </a:r>
            <a:r>
              <a:rPr lang="en-US" sz="2000" dirty="0">
                <a:solidFill>
                  <a:srgbClr val="C00000"/>
                </a:solidFill>
              </a:rPr>
              <a:t> Many applications involve the generation and analysis of a new kind of data, called stream data, where data flow in and out of an observation platform (or window) dynamically.</a:t>
            </a:r>
          </a:p>
          <a:p>
            <a:pPr algn="just">
              <a:buFont typeface="Wingdings 3" pitchFamily="18" charset="2"/>
              <a:buNone/>
            </a:pPr>
            <a:r>
              <a:rPr lang="en-US" sz="2000" dirty="0">
                <a:solidFill>
                  <a:srgbClr val="C00000"/>
                </a:solidFill>
              </a:rPr>
              <a:t>The </a:t>
            </a:r>
            <a:r>
              <a:rPr lang="en-US" sz="2000" b="1" dirty="0">
                <a:solidFill>
                  <a:srgbClr val="C00000"/>
                </a:solidFill>
              </a:rPr>
              <a:t>World Wide Web</a:t>
            </a:r>
            <a:r>
              <a:rPr lang="en-US" sz="2000" dirty="0">
                <a:solidFill>
                  <a:srgbClr val="C00000"/>
                </a:solidFill>
              </a:rPr>
              <a:t> and its associated distributed information services,</a:t>
            </a:r>
          </a:p>
          <a:p>
            <a:pPr algn="just">
              <a:buFont typeface="Wingdings 3" pitchFamily="18" charset="2"/>
              <a:buNone/>
            </a:pPr>
            <a:r>
              <a:rPr lang="en-US" sz="2000" dirty="0">
                <a:solidFill>
                  <a:srgbClr val="C00000"/>
                </a:solidFill>
              </a:rPr>
              <a:t>such as Yahoo!, Google, America Online, and AltaVista, provide rich,</a:t>
            </a:r>
          </a:p>
          <a:p>
            <a:pPr algn="just">
              <a:buFont typeface="Wingdings 3" pitchFamily="18" charset="2"/>
              <a:buNone/>
            </a:pPr>
            <a:r>
              <a:rPr lang="en-US" sz="2000" dirty="0">
                <a:solidFill>
                  <a:srgbClr val="C00000"/>
                </a:solidFill>
              </a:rPr>
              <a:t>worldwide, on-line information services, where data objects are linked</a:t>
            </a:r>
          </a:p>
          <a:p>
            <a:pPr algn="just">
              <a:buFont typeface="Wingdings 3" pitchFamily="18" charset="2"/>
              <a:buNone/>
            </a:pPr>
            <a:r>
              <a:rPr lang="en-US" sz="2000" dirty="0">
                <a:solidFill>
                  <a:srgbClr val="C00000"/>
                </a:solidFill>
              </a:rPr>
              <a:t> together </a:t>
            </a:r>
            <a:r>
              <a:rPr lang="en-US" sz="2200" dirty="0">
                <a:solidFill>
                  <a:srgbClr val="C00000"/>
                </a:solidFill>
              </a:rPr>
              <a:t>to facilitate interactive access.</a:t>
            </a:r>
          </a:p>
        </p:txBody>
      </p:sp>
      <p:sp>
        <p:nvSpPr>
          <p:cNvPr id="6" name="Title 1"/>
          <p:cNvSpPr txBox="1">
            <a:spLocks/>
          </p:cNvSpPr>
          <p:nvPr/>
        </p:nvSpPr>
        <p:spPr>
          <a:xfrm>
            <a:off x="609600" y="1"/>
            <a:ext cx="7772400" cy="990600"/>
          </a:xfrm>
          <a:prstGeom prst="rect">
            <a:avLst/>
          </a:prstGeom>
        </p:spPr>
        <p:txBody>
          <a:bodyPr vert="horz" lIns="91440" tIns="45720" rIns="91440" bIns="45720" rtlCol="0" anchor="ctr">
            <a:normAutofit/>
          </a:bodyPr>
          <a:lstStyle/>
          <a:p>
            <a:pPr lvl="0" algn="ctr">
              <a:spcBef>
                <a:spcPct val="0"/>
              </a:spcBef>
              <a:defRPr/>
            </a:pPr>
            <a:r>
              <a:rPr kumimoji="0" lang="en-US" sz="4400" b="0" i="0" u="none" strike="noStrike" kern="1200" cap="none" spc="0" normalizeH="0" baseline="0" noProof="0" dirty="0">
                <a:ln>
                  <a:noFill/>
                </a:ln>
                <a:solidFill>
                  <a:srgbClr val="008000"/>
                </a:solidFill>
                <a:effectLst/>
                <a:uLnTx/>
                <a:uFillTx/>
                <a:latin typeface="+mj-lt"/>
                <a:ea typeface="+mj-ea"/>
                <a:cs typeface="+mj-cs"/>
              </a:rPr>
              <a:t>Predictive Analytics</a:t>
            </a:r>
            <a:r>
              <a:rPr lang="en-US" sz="4400" dirty="0">
                <a:solidFill>
                  <a:srgbClr val="008000"/>
                </a:solidFill>
              </a:rPr>
              <a:t> 360</a:t>
            </a:r>
            <a:r>
              <a:rPr lang="en-US" sz="4400" baseline="36000" dirty="0">
                <a:solidFill>
                  <a:srgbClr val="008000"/>
                </a:solidFill>
              </a:rPr>
              <a:t>0</a:t>
            </a:r>
            <a:endParaRPr kumimoji="0" lang="en-US" sz="4400" b="0" i="0" u="none" strike="noStrike" kern="1200" cap="none" spc="0" normalizeH="0" baseline="0" noProof="0" dirty="0">
              <a:ln>
                <a:noFill/>
              </a:ln>
              <a:solidFill>
                <a:srgbClr val="008000"/>
              </a:solidFill>
              <a:effectLst/>
              <a:uLnTx/>
              <a:uFillTx/>
              <a:latin typeface="+mj-lt"/>
              <a:ea typeface="+mj-ea"/>
              <a:cs typeface="+mj-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4" name="Rectangle 3"/>
          <p:cNvSpPr/>
          <p:nvPr/>
        </p:nvSpPr>
        <p:spPr>
          <a:xfrm>
            <a:off x="1943100" y="2767281"/>
            <a:ext cx="5257800" cy="1323439"/>
          </a:xfrm>
          <a:prstGeom prst="rect">
            <a:avLst/>
          </a:prstGeom>
          <a:noFill/>
        </p:spPr>
        <p:txBody>
          <a:bodyPr wrap="square" lIns="91440" tIns="45720" rIns="91440" bIns="45720">
            <a:spAutoFit/>
          </a:bodyPr>
          <a:lstStyle/>
          <a:p>
            <a:pPr algn="ctr"/>
            <a:r>
              <a:rPr lang="en-US" sz="80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Thank You!</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a:t>
            </a:r>
          </a:p>
        </p:txBody>
      </p:sp>
      <p:sp>
        <p:nvSpPr>
          <p:cNvPr id="3" name="Subtitle 2"/>
          <p:cNvSpPr>
            <a:spLocks noGrp="1"/>
          </p:cNvSpPr>
          <p:nvPr>
            <p:ph type="subTitle" idx="1"/>
          </p:nvPr>
        </p:nvSpPr>
        <p:spPr>
          <a:xfrm>
            <a:off x="381000" y="914400"/>
            <a:ext cx="8001000" cy="5562600"/>
          </a:xfrm>
        </p:spPr>
        <p:txBody>
          <a:bodyPr/>
          <a:lstStyle/>
          <a:p>
            <a:pPr algn="l">
              <a:buFont typeface="Arial" pitchFamily="34" charset="0"/>
              <a:buChar char="•"/>
            </a:pPr>
            <a:endParaRPr lang="en-US" dirty="0">
              <a:solidFill>
                <a:srgbClr val="A70D23"/>
              </a:solidFill>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a:t>
            </a:r>
          </a:p>
        </p:txBody>
      </p:sp>
      <p:sp>
        <p:nvSpPr>
          <p:cNvPr id="3" name="Subtitle 2"/>
          <p:cNvSpPr>
            <a:spLocks noGrp="1"/>
          </p:cNvSpPr>
          <p:nvPr>
            <p:ph type="subTitle" idx="1"/>
          </p:nvPr>
        </p:nvSpPr>
        <p:spPr>
          <a:xfrm>
            <a:off x="381000" y="914400"/>
            <a:ext cx="8001000" cy="5562600"/>
          </a:xfrm>
        </p:spPr>
        <p:txBody>
          <a:bodyPr/>
          <a:lstStyle/>
          <a:p>
            <a:pPr algn="l">
              <a:buFont typeface="Arial" pitchFamily="34" charset="0"/>
              <a:buChar char="•"/>
            </a:pPr>
            <a:endParaRPr lang="en-US" dirty="0">
              <a:solidFill>
                <a:srgbClr val="A70D23"/>
              </a:solidFill>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a:t>
            </a:r>
          </a:p>
        </p:txBody>
      </p:sp>
      <p:sp>
        <p:nvSpPr>
          <p:cNvPr id="3" name="Subtitle 2"/>
          <p:cNvSpPr>
            <a:spLocks noGrp="1"/>
          </p:cNvSpPr>
          <p:nvPr>
            <p:ph type="subTitle" idx="1"/>
          </p:nvPr>
        </p:nvSpPr>
        <p:spPr>
          <a:xfrm>
            <a:off x="381000" y="914400"/>
            <a:ext cx="8001000" cy="5562600"/>
          </a:xfrm>
        </p:spPr>
        <p:txBody>
          <a:bodyPr/>
          <a:lstStyle/>
          <a:p>
            <a:pPr algn="l">
              <a:buFont typeface="Arial" pitchFamily="34" charset="0"/>
              <a:buChar char="•"/>
            </a:pPr>
            <a:endParaRPr lang="en-US" dirty="0">
              <a:solidFill>
                <a:srgbClr val="A70D23"/>
              </a:solidFill>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a:t>
            </a:r>
          </a:p>
        </p:txBody>
      </p:sp>
      <p:sp>
        <p:nvSpPr>
          <p:cNvPr id="3" name="Subtitle 2"/>
          <p:cNvSpPr>
            <a:spLocks noGrp="1"/>
          </p:cNvSpPr>
          <p:nvPr>
            <p:ph type="subTitle" idx="1"/>
          </p:nvPr>
        </p:nvSpPr>
        <p:spPr>
          <a:xfrm>
            <a:off x="381000" y="914400"/>
            <a:ext cx="8001000" cy="5562600"/>
          </a:xfrm>
        </p:spPr>
        <p:txBody>
          <a:bodyPr/>
          <a:lstStyle/>
          <a:p>
            <a:pPr algn="l">
              <a:buFont typeface="Arial" pitchFamily="34" charset="0"/>
              <a:buChar char="•"/>
            </a:pPr>
            <a:endParaRPr lang="en-US" dirty="0">
              <a:solidFill>
                <a:srgbClr val="A70D23"/>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 360</a:t>
            </a:r>
            <a:r>
              <a:rPr lang="en-US" baseline="36000" dirty="0">
                <a:solidFill>
                  <a:srgbClr val="008000"/>
                </a:solidFill>
              </a:rPr>
              <a:t>0</a:t>
            </a:r>
            <a:endParaRPr lang="en-US" dirty="0">
              <a:solidFill>
                <a:srgbClr val="008000"/>
              </a:solidFill>
            </a:endParaRPr>
          </a:p>
        </p:txBody>
      </p:sp>
      <p:sp>
        <p:nvSpPr>
          <p:cNvPr id="3" name="Subtitle 2"/>
          <p:cNvSpPr>
            <a:spLocks noGrp="1"/>
          </p:cNvSpPr>
          <p:nvPr>
            <p:ph type="subTitle" idx="1"/>
          </p:nvPr>
        </p:nvSpPr>
        <p:spPr>
          <a:xfrm>
            <a:off x="381000" y="914400"/>
            <a:ext cx="8001000" cy="5562600"/>
          </a:xfrm>
        </p:spPr>
        <p:txBody>
          <a:bodyPr>
            <a:normAutofit fontScale="92500" lnSpcReduction="10000"/>
          </a:bodyPr>
          <a:lstStyle/>
          <a:p>
            <a:pPr algn="l">
              <a:buFont typeface="Arial" pitchFamily="34" charset="0"/>
              <a:buChar char="•"/>
            </a:pPr>
            <a:r>
              <a:rPr lang="en-US" sz="2600" dirty="0">
                <a:solidFill>
                  <a:srgbClr val="A70D23"/>
                </a:solidFill>
              </a:rPr>
              <a:t>Typical Application Areas:</a:t>
            </a:r>
          </a:p>
          <a:p>
            <a:pPr algn="l">
              <a:buFont typeface="Arial" pitchFamily="34" charset="0"/>
              <a:buChar char="•"/>
            </a:pPr>
            <a:r>
              <a:rPr lang="en-US" sz="2200" b="1" dirty="0">
                <a:solidFill>
                  <a:srgbClr val="A70D23"/>
                </a:solidFill>
              </a:rPr>
              <a:t>Classification by Object Recognition in Satellite Images: </a:t>
            </a:r>
            <a:r>
              <a:rPr lang="en-US" sz="2200" dirty="0">
                <a:solidFill>
                  <a:srgbClr val="A70D23"/>
                </a:solidFill>
              </a:rPr>
              <a:t>Remotely sensed images have a lot of geographical information inside. Geographical information can be useful for different sectors like government, business, science, engineering and research institutes. An automatic mechanism is provided based on object recognition by Data Mining to extract objects from the image and then do classification of the image.</a:t>
            </a:r>
          </a:p>
          <a:p>
            <a:pPr algn="l">
              <a:buFont typeface="Arial" pitchFamily="34" charset="0"/>
              <a:buChar char="•"/>
            </a:pPr>
            <a:r>
              <a:rPr lang="en-US" sz="2200" dirty="0">
                <a:solidFill>
                  <a:srgbClr val="A70D23"/>
                </a:solidFill>
              </a:rPr>
              <a:t>Geographical information can be used :</a:t>
            </a:r>
          </a:p>
          <a:p>
            <a:pPr lvl="1" algn="l">
              <a:buFont typeface="Arial" pitchFamily="34" charset="0"/>
              <a:buChar char="•"/>
            </a:pPr>
            <a:r>
              <a:rPr lang="en-US" sz="2200" dirty="0">
                <a:solidFill>
                  <a:srgbClr val="A70D23"/>
                </a:solidFill>
              </a:rPr>
              <a:t>for city and regional planning,</a:t>
            </a:r>
          </a:p>
          <a:p>
            <a:pPr lvl="1" algn="l">
              <a:buFont typeface="Arial" pitchFamily="34" charset="0"/>
              <a:buChar char="•"/>
            </a:pPr>
            <a:r>
              <a:rPr lang="en-US" sz="2200" dirty="0">
                <a:solidFill>
                  <a:srgbClr val="A70D23"/>
                </a:solidFill>
              </a:rPr>
              <a:t>analysis of natural resources in an area and</a:t>
            </a:r>
          </a:p>
          <a:p>
            <a:pPr lvl="1" algn="l">
              <a:buFont typeface="Arial" pitchFamily="34" charset="0"/>
              <a:buChar char="•"/>
            </a:pPr>
            <a:r>
              <a:rPr lang="en-US" sz="2200" dirty="0">
                <a:solidFill>
                  <a:srgbClr val="A70D23"/>
                </a:solidFill>
              </a:rPr>
              <a:t> improvement in vegetation of an area.</a:t>
            </a:r>
          </a:p>
          <a:p>
            <a:pPr lvl="1" algn="l">
              <a:buFont typeface="Arial" pitchFamily="34" charset="0"/>
              <a:buChar char="•"/>
            </a:pPr>
            <a:r>
              <a:rPr lang="en-US" sz="2200" dirty="0">
                <a:solidFill>
                  <a:srgbClr val="A70D23"/>
                </a:solidFill>
              </a:rPr>
              <a:t>Agricultural Monitoring /Modeling e.g., cultivated vs. non-cultivated areas, types of crops, varieties, ground deformations  </a:t>
            </a:r>
          </a:p>
          <a:p>
            <a:pPr lvl="1" algn="l">
              <a:buFont typeface="Arial" pitchFamily="34" charset="0"/>
              <a:buChar char="•"/>
            </a:pPr>
            <a:r>
              <a:rPr lang="en-US" sz="2200" dirty="0">
                <a:solidFill>
                  <a:srgbClr val="A70D23"/>
                </a:solidFill>
              </a:rPr>
              <a:t>mining satellite images may help detect forest fire,</a:t>
            </a:r>
          </a:p>
          <a:p>
            <a:pPr lvl="1" algn="l">
              <a:buFont typeface="Arial" pitchFamily="34" charset="0"/>
              <a:buChar char="•"/>
            </a:pPr>
            <a:r>
              <a:rPr lang="en-US" sz="2200" dirty="0">
                <a:solidFill>
                  <a:srgbClr val="A70D23"/>
                </a:solidFill>
              </a:rPr>
              <a:t> find unusual phenomena on earth, </a:t>
            </a:r>
          </a:p>
          <a:p>
            <a:pPr lvl="1" algn="l">
              <a:buFont typeface="Arial" pitchFamily="34" charset="0"/>
              <a:buChar char="•"/>
            </a:pPr>
            <a:r>
              <a:rPr lang="en-US" sz="2200" dirty="0">
                <a:solidFill>
                  <a:srgbClr val="A70D23"/>
                </a:solidFill>
              </a:rPr>
              <a:t>predict hurricane landing site, discover weather patterns, and </a:t>
            </a:r>
          </a:p>
          <a:p>
            <a:pPr lvl="1" algn="l">
              <a:buFont typeface="Arial" pitchFamily="34" charset="0"/>
              <a:buChar char="•"/>
            </a:pPr>
            <a:r>
              <a:rPr lang="en-US" sz="2200" dirty="0">
                <a:solidFill>
                  <a:srgbClr val="A70D23"/>
                </a:solidFill>
              </a:rPr>
              <a:t>outline global warming trends.</a:t>
            </a:r>
          </a:p>
          <a:p>
            <a:pPr lvl="1" algn="l">
              <a:buFont typeface="Arial" pitchFamily="34" charset="0"/>
              <a:buChar char="•"/>
            </a:pPr>
            <a:endParaRPr lang="en-US" sz="6600" dirty="0">
              <a:solidFill>
                <a:srgbClr val="A70D23"/>
              </a:solidFill>
            </a:endParaRPr>
          </a:p>
          <a:p>
            <a:pPr algn="l">
              <a:buFont typeface="Arial" pitchFamily="34" charset="0"/>
              <a:buChar char="•"/>
            </a:pPr>
            <a:endParaRPr lang="en-US" sz="2400" dirty="0">
              <a:solidFill>
                <a:srgbClr val="A70D23"/>
              </a:solidFill>
            </a:endParaRPr>
          </a:p>
          <a:p>
            <a:pPr algn="l">
              <a:buFont typeface="Arial" pitchFamily="34" charset="0"/>
              <a:buChar char="•"/>
            </a:pPr>
            <a:endParaRPr lang="en-US" dirty="0">
              <a:solidFill>
                <a:srgbClr val="A70D23"/>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a:t>
            </a:r>
          </a:p>
        </p:txBody>
      </p:sp>
      <p:sp>
        <p:nvSpPr>
          <p:cNvPr id="3" name="Subtitle 2"/>
          <p:cNvSpPr>
            <a:spLocks noGrp="1"/>
          </p:cNvSpPr>
          <p:nvPr>
            <p:ph type="subTitle" idx="1"/>
          </p:nvPr>
        </p:nvSpPr>
        <p:spPr>
          <a:xfrm>
            <a:off x="381000" y="914400"/>
            <a:ext cx="8001000" cy="5562600"/>
          </a:xfrm>
        </p:spPr>
        <p:txBody>
          <a:bodyPr/>
          <a:lstStyle/>
          <a:p>
            <a:pPr algn="l">
              <a:buFont typeface="Arial" pitchFamily="34" charset="0"/>
              <a:buChar char="•"/>
            </a:pPr>
            <a:endParaRPr lang="en-US" dirty="0">
              <a:solidFill>
                <a:srgbClr val="A70D23"/>
              </a:solidFill>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a:t>
            </a:r>
          </a:p>
        </p:txBody>
      </p:sp>
      <p:sp>
        <p:nvSpPr>
          <p:cNvPr id="3" name="Subtitle 2"/>
          <p:cNvSpPr>
            <a:spLocks noGrp="1"/>
          </p:cNvSpPr>
          <p:nvPr>
            <p:ph type="subTitle" idx="1"/>
          </p:nvPr>
        </p:nvSpPr>
        <p:spPr>
          <a:xfrm>
            <a:off x="381000" y="914400"/>
            <a:ext cx="8001000" cy="5562600"/>
          </a:xfrm>
        </p:spPr>
        <p:txBody>
          <a:bodyPr/>
          <a:lstStyle/>
          <a:p>
            <a:pPr algn="l">
              <a:buFont typeface="Arial" pitchFamily="34" charset="0"/>
              <a:buChar char="•"/>
            </a:pPr>
            <a:endParaRPr lang="en-US" dirty="0">
              <a:solidFill>
                <a:srgbClr val="A70D23"/>
              </a:solidFill>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
            <a:ext cx="7772400" cy="990600"/>
          </a:xfrm>
        </p:spPr>
        <p:txBody>
          <a:bodyPr/>
          <a:lstStyle/>
          <a:p>
            <a:r>
              <a:rPr lang="en-US" dirty="0">
                <a:solidFill>
                  <a:srgbClr val="008000"/>
                </a:solidFill>
              </a:rPr>
              <a:t>Predictive Analytics</a:t>
            </a:r>
          </a:p>
        </p:txBody>
      </p:sp>
      <p:sp>
        <p:nvSpPr>
          <p:cNvPr id="3" name="Subtitle 2"/>
          <p:cNvSpPr>
            <a:spLocks noGrp="1"/>
          </p:cNvSpPr>
          <p:nvPr>
            <p:ph type="subTitle" idx="1"/>
          </p:nvPr>
        </p:nvSpPr>
        <p:spPr>
          <a:xfrm>
            <a:off x="381000" y="914400"/>
            <a:ext cx="8001000" cy="5562600"/>
          </a:xfrm>
        </p:spPr>
        <p:txBody>
          <a:bodyPr/>
          <a:lstStyle/>
          <a:p>
            <a:pPr algn="l">
              <a:buFont typeface="Arial" pitchFamily="34" charset="0"/>
              <a:buChar char="•"/>
            </a:pPr>
            <a:endParaRPr lang="en-US" dirty="0">
              <a:solidFill>
                <a:srgbClr val="A70D23"/>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10;$&#10;&#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dots + \theta_{100} x^{100}&#10;$&#10;&#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2, x_2^2, x_1x_2,$etc)&#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0 \leq h_\theta(x) \leq 1&#10;$&#10;&#10;\end{document}"/>
  <p:tag name="IGUANATEXSIZE" val="2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geq 0.5&#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lt; 0.5&#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geq&#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frac{P+R}{2}&#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2\frac{PR}{P+R} &#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theta_2 x^2&#10;$&#10;&#10;&#10;\end{document}"/>
  <p:tag name="IGUANATEXSIZE" val="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16521</TotalTime>
  <Words>7121</Words>
  <Application>Microsoft Office PowerPoint</Application>
  <PresentationFormat>On-screen Show (4:3)</PresentationFormat>
  <Paragraphs>761</Paragraphs>
  <Slides>92</Slides>
  <Notes>0</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Arial</vt:lpstr>
      <vt:lpstr>Calibri</vt:lpstr>
      <vt:lpstr>NimbusRomNo9L-Regu</vt:lpstr>
      <vt:lpstr>Wingdings 3</vt:lpstr>
      <vt:lpstr>Office Theme</vt:lpstr>
      <vt:lpstr>Data Analytics Intro</vt:lpstr>
      <vt:lpstr>Data Analytics Spectrum</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 </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PowerPoint Presentation</vt:lpstr>
      <vt:lpstr>PowerPoint Presentation</vt:lpstr>
      <vt:lpstr>PowerPoint Presentation</vt:lpstr>
      <vt:lpstr>Predictive Analytics 3600</vt:lpstr>
      <vt:lpstr>PowerPoint Presentation</vt:lpstr>
      <vt:lpstr>PowerPoint Presentation</vt:lpstr>
      <vt:lpstr>PowerPoint Presentation</vt:lpstr>
      <vt:lpstr>PowerPoint Presentation</vt:lpstr>
      <vt:lpstr>Predictive Analytics 3600</vt:lpstr>
      <vt:lpstr>PowerPoint Presentation</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Predictive Analytics 3600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Predictive Analytics 3600</vt:lpstr>
      <vt:lpstr>Predictive Analytics</vt:lpstr>
      <vt:lpstr>Predictive Analytics</vt:lpstr>
      <vt:lpstr>Predictive Analytics</vt:lpstr>
      <vt:lpstr>Predictive Analytics</vt:lpstr>
      <vt:lpstr>Predictive Analytics</vt:lpstr>
      <vt:lpstr>Predictive Analytics</vt:lpstr>
      <vt:lpstr>Predictive Analytics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dc:title>
  <dc:creator>owner</dc:creator>
  <cp:lastModifiedBy>Prashant Sahu</cp:lastModifiedBy>
  <cp:revision>64</cp:revision>
  <dcterms:created xsi:type="dcterms:W3CDTF">2015-03-19T05:02:30Z</dcterms:created>
  <dcterms:modified xsi:type="dcterms:W3CDTF">2018-09-01T03:48:55Z</dcterms:modified>
</cp:coreProperties>
</file>