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6"/>
  </p:notesMasterIdLst>
  <p:handoutMasterIdLst>
    <p:handoutMasterId r:id="rId57"/>
  </p:handoutMasterIdLst>
  <p:sldIdLst>
    <p:sldId id="276" r:id="rId2"/>
    <p:sldId id="288" r:id="rId3"/>
    <p:sldId id="316" r:id="rId4"/>
    <p:sldId id="320" r:id="rId5"/>
    <p:sldId id="319" r:id="rId6"/>
    <p:sldId id="317" r:id="rId7"/>
    <p:sldId id="318" r:id="rId8"/>
    <p:sldId id="315" r:id="rId9"/>
    <p:sldId id="277" r:id="rId10"/>
    <p:sldId id="259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9" r:id="rId20"/>
    <p:sldId id="290" r:id="rId21"/>
    <p:sldId id="328" r:id="rId22"/>
    <p:sldId id="329" r:id="rId23"/>
    <p:sldId id="293" r:id="rId24"/>
    <p:sldId id="294" r:id="rId25"/>
    <p:sldId id="296" r:id="rId26"/>
    <p:sldId id="295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4" r:id="rId36"/>
    <p:sldId id="306" r:id="rId37"/>
    <p:sldId id="307" r:id="rId38"/>
    <p:sldId id="308" r:id="rId39"/>
    <p:sldId id="309" r:id="rId40"/>
    <p:sldId id="310" r:id="rId41"/>
    <p:sldId id="313" r:id="rId42"/>
    <p:sldId id="326" r:id="rId43"/>
    <p:sldId id="314" r:id="rId44"/>
    <p:sldId id="278" r:id="rId45"/>
    <p:sldId id="275" r:id="rId46"/>
    <p:sldId id="263" r:id="rId47"/>
    <p:sldId id="262" r:id="rId48"/>
    <p:sldId id="265" r:id="rId49"/>
    <p:sldId id="266" r:id="rId50"/>
    <p:sldId id="270" r:id="rId51"/>
    <p:sldId id="271" r:id="rId52"/>
    <p:sldId id="327" r:id="rId53"/>
    <p:sldId id="273" r:id="rId54"/>
    <p:sldId id="274" r:id="rId5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660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48.xml"/><Relationship Id="rId3" Type="http://schemas.openxmlformats.org/officeDocument/2006/relationships/slide" Target="slides/slide8.xml"/><Relationship Id="rId7" Type="http://schemas.openxmlformats.org/officeDocument/2006/relationships/slide" Target="slides/slide19.xml"/><Relationship Id="rId12" Type="http://schemas.openxmlformats.org/officeDocument/2006/relationships/slide" Target="slides/slide4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11" Type="http://schemas.openxmlformats.org/officeDocument/2006/relationships/slide" Target="slides/slide44.xml"/><Relationship Id="rId5" Type="http://schemas.openxmlformats.org/officeDocument/2006/relationships/slide" Target="slides/slide12.xml"/><Relationship Id="rId10" Type="http://schemas.openxmlformats.org/officeDocument/2006/relationships/slide" Target="slides/slide37.xml"/><Relationship Id="rId4" Type="http://schemas.openxmlformats.org/officeDocument/2006/relationships/slide" Target="slides/slide11.xml"/><Relationship Id="rId9" Type="http://schemas.openxmlformats.org/officeDocument/2006/relationships/slide" Target="slides/slide29.xml"/><Relationship Id="rId14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528F0-939F-4982-8CF0-E7C900C3176B}" type="datetimeFigureOut">
              <a:rPr lang="hu-HU" smtClean="0"/>
              <a:pPr/>
              <a:t>2012.09.07.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C2F70-69FB-4E93-B8E8-CAD0815BEB2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B7622-306C-4744-BF87-1371D173775B}" type="datetimeFigureOut">
              <a:rPr lang="hu-HU" smtClean="0"/>
              <a:pPr/>
              <a:t>2012.09.07.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7818D-A1BD-4AA9-81E2-079F651D5B6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7818D-A1BD-4AA9-81E2-079F651D5B64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u-HU" sz="240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u-HU">
                <a:latin typeface="Arial" charset="0"/>
              </a:endParaRPr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C9F45-D9CB-470F-9036-5E94DCF17142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86497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8DAF3-3910-4D39-8E78-3ACA14213298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99582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0C92A-7D28-41B3-A42C-242858B7001A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48054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1217E-D8EA-4CA1-BBC2-957B25D2F508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75266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5CE7-966F-4FA7-A31B-F7BB48F060C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12017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882A0-5387-4DF3-96FE-FAEAF152B09E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6541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78FC9-C6EB-485D-BE45-B73F777F3033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78571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5B3A0-FF08-4083-94FD-182686A78BA1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1988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CF2A5-D22B-421C-833B-A03410188830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5909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A36C0-2306-41F4-9A68-278B5C899578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8098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D2F8E-84CD-4510-8B15-3DE0E475BA58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5753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54948-9DB6-4850-A157-E8BAC62FE153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42193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638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u-HU" sz="2400"/>
            </a:p>
          </p:txBody>
        </p:sp>
        <p:sp>
          <p:nvSpPr>
            <p:cNvPr id="1638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u-HU">
                <a:latin typeface="Arial" charset="0"/>
              </a:endParaRPr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u-HU"/>
            </a:p>
          </p:txBody>
        </p:sp>
      </p:grpSp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hu-H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</a:defRPr>
            </a:lvl1pPr>
          </a:lstStyle>
          <a:p>
            <a:endParaRPr lang="hu-H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27828ED1-D868-40E5-A25F-31D124ECEEA8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usoft@bausoft.hu" TargetMode="External"/><Relationship Id="rId7" Type="http://schemas.openxmlformats.org/officeDocument/2006/relationships/hyperlink" Target="http://www.eeq.hu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k.hu/" TargetMode="External"/><Relationship Id="rId5" Type="http://schemas.openxmlformats.org/officeDocument/2006/relationships/hyperlink" Target="http://www.mmk.hu/" TargetMode="External"/><Relationship Id="rId4" Type="http://schemas.openxmlformats.org/officeDocument/2006/relationships/hyperlink" Target="http://www.bausoft.h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Microsoft_Office_Word_97-2003_dokumentum3.doc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Office_Word_97-2003_dokumentum6.doc"/><Relationship Id="rId5" Type="http://schemas.openxmlformats.org/officeDocument/2006/relationships/oleObject" Target="../embeddings/Microsoft_Office_Word_97-2003_dokumentum5.doc"/><Relationship Id="rId4" Type="http://schemas.openxmlformats.org/officeDocument/2006/relationships/oleObject" Target="../embeddings/Microsoft_Office_Word_97-2003_dokumentum4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Microsoft_Office_Word_97-2003_dokumentum7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Microsoft_Office_Word_97-2003_dokumentum8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Microsoft_Office_Word_97-2003_dokumentum9.doc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Microsoft_Office_Word_97-2003_dokumentum10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Microsoft_Office_Word_97-2003_dokumentum12.doc"/><Relationship Id="rId4" Type="http://schemas.openxmlformats.org/officeDocument/2006/relationships/oleObject" Target="../embeddings/Microsoft_Office_Word_97-2003_dokumentum11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Microsoft_Office_Word_97-2003_dokumentum13.doc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Microsoft_Office_Word_97-2003_dokumentum14.doc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4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Microsoft_Office_Word_97-2003_dokumentum15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-2003_dokumentum1.doc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Microsoft_Office_Word_97-2003_dokumentum16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Microsoft_Office_Word_97-2003_dokumentum17.doc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-2003_dokumentum2.doc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200" smtClean="0"/>
              <a:t>Épületenergetikai szakértők vizsgáztatása, számítási példák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1676400" y="1828800"/>
            <a:ext cx="7010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3238500" algn="l"/>
              </a:tabLst>
            </a:pPr>
            <a:r>
              <a:rPr lang="hu-HU" sz="2400" b="1"/>
              <a:t>Baumann József</a:t>
            </a:r>
            <a:r>
              <a:rPr lang="hu-HU" sz="2400"/>
              <a:t> 	e-mail: </a:t>
            </a:r>
            <a:r>
              <a:rPr lang="hu-HU" sz="2400">
                <a:hlinkClick r:id="rId3"/>
              </a:rPr>
              <a:t>bausoft@bausoft.hu</a:t>
            </a:r>
            <a:endParaRPr lang="hu-HU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3238500" algn="l"/>
              </a:tabLst>
            </a:pPr>
            <a:r>
              <a:rPr lang="hu-HU" sz="2400" b="1"/>
              <a:t>Bausoft Pécsvárad Kft.</a:t>
            </a:r>
            <a:r>
              <a:rPr lang="hu-HU" sz="2400"/>
              <a:t> 	Honlap: </a:t>
            </a:r>
            <a:r>
              <a:rPr lang="hu-HU" sz="2400">
                <a:hlinkClick r:id="rId4"/>
              </a:rPr>
              <a:t>www.bausoft.hu</a:t>
            </a:r>
            <a:endParaRPr lang="hu-HU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3238500" algn="l"/>
              </a:tabLst>
            </a:pPr>
            <a:endParaRPr lang="hu-HU" sz="24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95400" y="3200400"/>
            <a:ext cx="477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2400" b="1"/>
              <a:t>Vizsgával kapcsolatos információk</a:t>
            </a:r>
            <a:r>
              <a:rPr lang="hu-HU" sz="2400"/>
              <a:t>: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295400" y="3886200"/>
            <a:ext cx="7467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400"/>
              <a:t>104/2006. (IV. 28.) Korm. rendelet a településtervezési és az építészeti-műszaki tervezési, valamint az építésügyi műszaki szakértői jogosultság szabályairól</a:t>
            </a:r>
            <a:endParaRPr lang="hu-HU" sz="2400" b="1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400">
                <a:hlinkClick r:id="rId5"/>
              </a:rPr>
              <a:t>www.mmk.hu</a:t>
            </a:r>
            <a:endParaRPr lang="hu-HU" sz="240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400">
                <a:hlinkClick r:id="rId6"/>
              </a:rPr>
              <a:t>www.mek.hu</a:t>
            </a:r>
            <a:endParaRPr lang="hu-HU" sz="240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400">
                <a:hlinkClick r:id="rId7"/>
              </a:rPr>
              <a:t>www.eeq.hu</a:t>
            </a:r>
            <a:endParaRPr lang="hu-H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 falszerkezet hőátbocsátási tényezője</a:t>
            </a:r>
          </a:p>
        </p:txBody>
      </p:sp>
      <p:graphicFrame>
        <p:nvGraphicFramePr>
          <p:cNvPr id="89088" name="Object 1024"/>
          <p:cNvGraphicFramePr>
            <a:graphicFrameLocks noChangeAspect="1"/>
          </p:cNvGraphicFramePr>
          <p:nvPr/>
        </p:nvGraphicFramePr>
        <p:xfrm>
          <a:off x="1411288" y="1893888"/>
          <a:ext cx="3541712" cy="1458912"/>
        </p:xfrm>
        <a:graphic>
          <a:graphicData uri="http://schemas.openxmlformats.org/presentationml/2006/ole">
            <p:oleObj spid="_x0000_s4127" name="Equation" r:id="rId4" imgW="1511300" imgH="622300" progId="Equation.3">
              <p:embed/>
            </p:oleObj>
          </a:graphicData>
        </a:graphic>
      </p:graphicFrame>
      <p:graphicFrame>
        <p:nvGraphicFramePr>
          <p:cNvPr id="89089" name="Object 1025"/>
          <p:cNvGraphicFramePr>
            <a:graphicFrameLocks noChangeAspect="1"/>
          </p:cNvGraphicFramePr>
          <p:nvPr/>
        </p:nvGraphicFramePr>
        <p:xfrm>
          <a:off x="1447800" y="3733800"/>
          <a:ext cx="7088188" cy="1123950"/>
        </p:xfrm>
        <a:graphic>
          <a:graphicData uri="http://schemas.openxmlformats.org/presentationml/2006/ole">
            <p:oleObj spid="_x0000_s4128" name="Equation" r:id="rId5" imgW="3683000" imgH="584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Falszerkezet hőátbocsátási tényezőjének számítása 2.</a:t>
            </a:r>
            <a:r>
              <a:rPr lang="hu-HU" dirty="0" smtClean="0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7213"/>
            <a:ext cx="7467600" cy="4770437"/>
          </a:xfrm>
        </p:spPr>
        <p:txBody>
          <a:bodyPr/>
          <a:lstStyle/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Számítsa ki az alábbi rétegrendű padlásfödém hőátbocsátási tényezőjét! Vegye figyelembe a szerkezetben megadott 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hőhidak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 hatását!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Alapadatok: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Egy fafödém az alábbi rétegekből épül fel: 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2.5 cm deszka burkolat, λ=0,13 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endParaRPr lang="hu-H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20 cm ásványgyapot, λ=0,04 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endParaRPr lang="hu-H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0.05 cm PVC fólia, λ=0,1 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1 cm gipszburkolat, λ=0,24 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endParaRPr lang="hu-H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A külső hőátadási tényező 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hu-HU" sz="1800" baseline="-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=12 W/m</a:t>
            </a:r>
            <a:r>
              <a:rPr lang="hu-HU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K, a belső hőátadási tényező 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hu-HU" sz="1800" baseline="-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=10 W/m</a:t>
            </a:r>
            <a:r>
              <a:rPr lang="hu-HU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K.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Az ásványgyapot réteget 1 m-es távolságonként 5 cm szélességű, a szigetelés vastagsággal megegyező magasságú pallók/gerendák szakítják meg. </a:t>
            </a:r>
            <a:endParaRPr lang="hu-HU" sz="1800" dirty="0" smtClean="0">
              <a:latin typeface="Times New Roman" pitchFamily="18" charset="0"/>
            </a:endParaRP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A gerenda hővezetési tényezője λ=0,14 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hu-HU" sz="1800" dirty="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hu-HU" sz="2800" dirty="0" smtClean="0"/>
              <a:t>A pallók/gerendák hatásának figyelembe vétele a hővezetési tényező korrekciójával.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524000" y="1905000"/>
            <a:ext cx="464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hu-HU" sz="2400" dirty="0">
                <a:cs typeface="Times New Roman" pitchFamily="18" charset="0"/>
              </a:rPr>
              <a:t>A pallók keresztmetszete m</a:t>
            </a:r>
            <a:r>
              <a:rPr lang="hu-HU" sz="2400" baseline="30000" dirty="0">
                <a:cs typeface="Times New Roman" pitchFamily="18" charset="0"/>
              </a:rPr>
              <a:t>2</a:t>
            </a:r>
            <a:r>
              <a:rPr lang="hu-HU" sz="2400" dirty="0">
                <a:cs typeface="Times New Roman" pitchFamily="18" charset="0"/>
              </a:rPr>
              <a:t>-enként.</a:t>
            </a:r>
          </a:p>
        </p:txBody>
      </p:sp>
      <p:graphicFrame>
        <p:nvGraphicFramePr>
          <p:cNvPr id="90112" name="Object 1024"/>
          <p:cNvGraphicFramePr>
            <a:graphicFrameLocks noChangeAspect="1"/>
          </p:cNvGraphicFramePr>
          <p:nvPr/>
        </p:nvGraphicFramePr>
        <p:xfrm>
          <a:off x="1619672" y="2420888"/>
          <a:ext cx="5175250" cy="679450"/>
        </p:xfrm>
        <a:graphic>
          <a:graphicData uri="http://schemas.openxmlformats.org/presentationml/2006/ole">
            <p:oleObj spid="_x0000_s5166" r:id="rId4" imgW="1930400" imgH="254000" progId="Equation.3">
              <p:embed/>
            </p:oleObj>
          </a:graphicData>
        </a:graphic>
      </p:graphicFrame>
      <p:graphicFrame>
        <p:nvGraphicFramePr>
          <p:cNvPr id="90113" name="Object 1025"/>
          <p:cNvGraphicFramePr>
            <a:graphicFrameLocks noChangeAspect="1"/>
          </p:cNvGraphicFramePr>
          <p:nvPr/>
        </p:nvGraphicFramePr>
        <p:xfrm>
          <a:off x="1600200" y="3276600"/>
          <a:ext cx="7239000" cy="574675"/>
        </p:xfrm>
        <a:graphic>
          <a:graphicData uri="http://schemas.openxmlformats.org/presentationml/2006/ole">
            <p:oleObj spid="_x0000_s5167" name="Equation" r:id="rId5" imgW="3035300" imgH="241300" progId="Equation.3">
              <p:embed/>
            </p:oleObj>
          </a:graphicData>
        </a:graphic>
      </p:graphicFrame>
      <p:graphicFrame>
        <p:nvGraphicFramePr>
          <p:cNvPr id="90114" name="Object 1026"/>
          <p:cNvGraphicFramePr>
            <a:graphicFrameLocks noChangeAspect="1"/>
          </p:cNvGraphicFramePr>
          <p:nvPr/>
        </p:nvGraphicFramePr>
        <p:xfrm>
          <a:off x="1600200" y="4191000"/>
          <a:ext cx="7010400" cy="517525"/>
        </p:xfrm>
        <a:graphic>
          <a:graphicData uri="http://schemas.openxmlformats.org/presentationml/2006/ole">
            <p:oleObj spid="_x0000_s5168" name="Equation" r:id="rId6" imgW="2921000" imgH="215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200" dirty="0" smtClean="0"/>
              <a:t>A szerkezet hőátbocsátási tényezője </a:t>
            </a:r>
          </a:p>
        </p:txBody>
      </p:sp>
      <p:graphicFrame>
        <p:nvGraphicFramePr>
          <p:cNvPr id="91136" name="Object 1024"/>
          <p:cNvGraphicFramePr>
            <a:graphicFrameLocks noChangeAspect="1"/>
          </p:cNvGraphicFramePr>
          <p:nvPr/>
        </p:nvGraphicFramePr>
        <p:xfrm>
          <a:off x="1477963" y="1751013"/>
          <a:ext cx="3703637" cy="1525587"/>
        </p:xfrm>
        <a:graphic>
          <a:graphicData uri="http://schemas.openxmlformats.org/presentationml/2006/ole">
            <p:oleObj spid="_x0000_s6175" name="Equation" r:id="rId4" imgW="1511300" imgH="622300" progId="Equation.3">
              <p:embed/>
            </p:oleObj>
          </a:graphicData>
        </a:graphic>
      </p:graphicFrame>
      <p:graphicFrame>
        <p:nvGraphicFramePr>
          <p:cNvPr id="91137" name="Object 1025"/>
          <p:cNvGraphicFramePr>
            <a:graphicFrameLocks noChangeAspect="1"/>
          </p:cNvGraphicFramePr>
          <p:nvPr/>
        </p:nvGraphicFramePr>
        <p:xfrm>
          <a:off x="712788" y="3886200"/>
          <a:ext cx="8175625" cy="1257300"/>
        </p:xfrm>
        <a:graphic>
          <a:graphicData uri="http://schemas.openxmlformats.org/presentationml/2006/ole">
            <p:oleObj spid="_x0000_s6176" name="Equation" r:id="rId5" imgW="379728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Nettó fűtési energiaigény 1.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7213"/>
            <a:ext cx="7467600" cy="4770437"/>
          </a:xfrm>
        </p:spPr>
        <p:txBody>
          <a:bodyPr/>
          <a:lstStyle/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Számítsa ki az alábbi adatokkal rendelkező épület nettó fűtési energiaigényét.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Alapadatok: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Egy 1200 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fűtött alapterületű, 3480 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térfogatú irodaépület központi szellőző berendezése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hu-HU" sz="2400" baseline="-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=0.65 hatásfokú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hővisszanyerővel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van felszerelve. A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szellőzőberendezés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heti 60 órát üzemel, a szellőzés működésekor a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légcsereszám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u-HU" sz="2400" baseline="-30000" dirty="0" err="1" smtClean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=2.2 1/h, üzemszünetben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u-HU" sz="2400" baseline="-30000" dirty="0" err="1" smtClean="0">
                <a:latin typeface="Times New Roman" pitchFamily="18" charset="0"/>
                <a:cs typeface="Times New Roman" pitchFamily="18" charset="0"/>
              </a:rPr>
              <a:t>inf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=0.3 1/h.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Az épület fajlagos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hőveszteségtényezője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q=0.34 W/m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K. Az épület belső átlaghőmérséklete 20 °C, a fűtési idényre számított egyensúlyi hőmérsékletkülönbség 10 °C, (vegye figyelembe a hőfokhíd és fűtési idény hossz korrekciónál). Az épület szakaszos használatú.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nettó fűtési energiaigény </a:t>
            </a:r>
            <a:r>
              <a:rPr lang="hu-HU" sz="2800" dirty="0" err="1" smtClean="0"/>
              <a:t>hővisszanyerővel</a:t>
            </a:r>
            <a:r>
              <a:rPr lang="hu-HU" sz="2800" dirty="0" smtClean="0"/>
              <a:t> felszerelt szellőzés figyelembe vételével</a:t>
            </a:r>
          </a:p>
        </p:txBody>
      </p:sp>
      <p:graphicFrame>
        <p:nvGraphicFramePr>
          <p:cNvPr id="92160" name="Object 0"/>
          <p:cNvGraphicFramePr>
            <a:graphicFrameLocks noChangeAspect="1"/>
          </p:cNvGraphicFramePr>
          <p:nvPr/>
        </p:nvGraphicFramePr>
        <p:xfrm>
          <a:off x="381000" y="3276600"/>
          <a:ext cx="8382000" cy="869950"/>
        </p:xfrm>
        <a:graphic>
          <a:graphicData uri="http://schemas.openxmlformats.org/presentationml/2006/ole">
            <p:oleObj spid="_x0000_s7186" r:id="rId4" imgW="46863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Fűtési hőfokhíd és a fűtési idény hossza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971600" y="4653136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516216" y="2780928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/>
              <a:t>H = 66791 </a:t>
            </a:r>
            <a:r>
              <a:rPr lang="hu-HU" dirty="0" err="1"/>
              <a:t>hK</a:t>
            </a:r>
            <a:endParaRPr lang="hu-HU" dirty="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592416" y="3238128"/>
            <a:ext cx="1279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/>
              <a:t>Z</a:t>
            </a:r>
            <a:r>
              <a:rPr lang="hu-HU" baseline="-25000" dirty="0"/>
              <a:t>F</a:t>
            </a:r>
            <a:r>
              <a:rPr lang="hu-HU" dirty="0"/>
              <a:t> = 4073 h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676400" y="615863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solidFill>
                  <a:srgbClr val="FF0000"/>
                </a:solidFill>
              </a:rPr>
              <a:t>Az összefüggésbe H, Z</a:t>
            </a:r>
            <a:r>
              <a:rPr lang="hu-HU" baseline="-25000" dirty="0">
                <a:solidFill>
                  <a:srgbClr val="FF0000"/>
                </a:solidFill>
              </a:rPr>
              <a:t>F</a:t>
            </a:r>
            <a:r>
              <a:rPr lang="hu-HU" dirty="0">
                <a:solidFill>
                  <a:srgbClr val="FF0000"/>
                </a:solidFill>
              </a:rPr>
              <a:t> és Z</a:t>
            </a:r>
            <a:r>
              <a:rPr lang="hu-HU" baseline="-25000" dirty="0">
                <a:solidFill>
                  <a:srgbClr val="FF0000"/>
                </a:solidFill>
              </a:rPr>
              <a:t>LT</a:t>
            </a:r>
            <a:r>
              <a:rPr lang="hu-HU" dirty="0">
                <a:solidFill>
                  <a:srgbClr val="FF0000"/>
                </a:solidFill>
              </a:rPr>
              <a:t> ezredrészét kell behelyettesíteni!</a:t>
            </a:r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6228879" y="4797053"/>
          <a:ext cx="2311400" cy="581025"/>
        </p:xfrm>
        <a:graphic>
          <a:graphicData uri="http://schemas.openxmlformats.org/presentationml/2006/ole">
            <p:oleObj spid="_x0000_s8216" name="Equation" r:id="rId4" imgW="1562100" imgH="393700" progId="Equation.3">
              <p:embed/>
            </p:oleObj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300316" y="3933453"/>
            <a:ext cx="2339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1600" dirty="0"/>
              <a:t>A légtechnikai rendszer </a:t>
            </a:r>
            <a:r>
              <a:rPr lang="hu-HU" sz="1600" dirty="0" smtClean="0"/>
              <a:t>működési </a:t>
            </a:r>
            <a:r>
              <a:rPr lang="hu-HU" sz="1600" dirty="0"/>
              <a:t>ideje: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43608" y="2401143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40/2012</a:t>
            </a:r>
            <a:r>
              <a:rPr lang="hu-HU" sz="1400" i="1" dirty="0"/>
              <a:t>. (VIII. 13.) BM </a:t>
            </a:r>
            <a:r>
              <a:rPr lang="hu-HU" sz="1400" i="1" dirty="0" smtClean="0"/>
              <a:t>rendelet 3. melléklet I.2. táblázat</a:t>
            </a:r>
            <a:endParaRPr lang="hu-HU" sz="1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115616" y="1700808"/>
            <a:ext cx="685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hu-HU" dirty="0" smtClean="0"/>
              <a:t>t</a:t>
            </a:r>
            <a:r>
              <a:rPr lang="hu-HU" baseline="-25000" dirty="0" smtClean="0"/>
              <a:t>b</a:t>
            </a:r>
            <a:r>
              <a:rPr lang="hu-HU" dirty="0" smtClean="0"/>
              <a:t> = 10 °C egyensúlyi hőmérséklet esetén a fűtési határhőmérséklet </a:t>
            </a:r>
            <a:br>
              <a:rPr lang="hu-HU" dirty="0" smtClean="0"/>
            </a:br>
            <a:r>
              <a:rPr lang="hu-HU" dirty="0" err="1" smtClean="0"/>
              <a:t>t</a:t>
            </a:r>
            <a:r>
              <a:rPr lang="hu-HU" baseline="-25000" dirty="0" err="1" smtClean="0"/>
              <a:t>fh</a:t>
            </a:r>
            <a:r>
              <a:rPr lang="hu-HU" dirty="0" smtClean="0"/>
              <a:t> = t</a:t>
            </a:r>
            <a:r>
              <a:rPr lang="hu-HU" baseline="-25000" dirty="0" smtClean="0"/>
              <a:t>i,</a:t>
            </a:r>
            <a:r>
              <a:rPr lang="hu-HU" baseline="-25000" dirty="0" err="1" smtClean="0"/>
              <a:t>átl</a:t>
            </a:r>
            <a:r>
              <a:rPr lang="hu-HU" dirty="0" smtClean="0"/>
              <a:t> – </a:t>
            </a:r>
            <a:r>
              <a:rPr lang="el-GR" dirty="0" smtClean="0"/>
              <a:t>Δ</a:t>
            </a:r>
            <a:r>
              <a:rPr lang="hu-HU" dirty="0" smtClean="0"/>
              <a:t>t</a:t>
            </a:r>
            <a:r>
              <a:rPr lang="hu-HU" baseline="-25000" dirty="0" smtClean="0"/>
              <a:t>b </a:t>
            </a:r>
            <a:r>
              <a:rPr lang="hu-HU" dirty="0" smtClean="0"/>
              <a:t>= 20-10= 10 °C  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1547664" y="2996952"/>
          <a:ext cx="4260850" cy="865188"/>
        </p:xfrm>
        <a:graphic>
          <a:graphicData uri="http://schemas.openxmlformats.org/drawingml/2006/table">
            <a:tbl>
              <a:tblPr/>
              <a:tblGrid>
                <a:gridCol w="1639570"/>
                <a:gridCol w="1979930"/>
                <a:gridCol w="641350"/>
              </a:tblGrid>
              <a:tr h="156845">
                <a:tc>
                  <a:txBody>
                    <a:bodyPr/>
                    <a:lstStyle/>
                    <a:p>
                      <a:pPr indent="158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Napi középhőmérséklet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158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t</a:t>
                      </a:r>
                      <a:r>
                        <a:rPr lang="hu-HU" sz="10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köz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1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t</a:t>
                      </a:r>
                      <a:r>
                        <a:rPr lang="hu-HU" sz="10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köz</a:t>
                      </a: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-nél alacsonyabb átlaghőmérsékletű órák száma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</a:t>
                      </a:r>
                      <a:r>
                        <a:rPr lang="hu-HU" sz="10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20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°C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hK/a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-19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-18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61,0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/>
        </p:nvGraphicFramePr>
        <p:xfrm>
          <a:off x="1547664" y="4221088"/>
          <a:ext cx="4260850" cy="1215708"/>
        </p:xfrm>
        <a:graphic>
          <a:graphicData uri="http://schemas.openxmlformats.org/drawingml/2006/table">
            <a:tbl>
              <a:tblPr/>
              <a:tblGrid>
                <a:gridCol w="1639570"/>
                <a:gridCol w="1979930"/>
                <a:gridCol w="641350"/>
              </a:tblGrid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8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3451,7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60270,7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3756,5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63623,5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10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4073,3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66791,5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11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4361,3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69383,5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12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4615,7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71418,7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4886,9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73317,1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14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5147,3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74879,5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7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subSp spid="_x0000_s821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 autoUpdateAnimBg="0"/>
      <p:bldP spid="48135" grpId="0" autoUpdateAnimBg="0"/>
      <p:bldP spid="48136" grpId="0" autoUpdateAnimBg="0"/>
      <p:bldP spid="48137" grpId="0" autoUpdateAnimBg="0"/>
      <p:bldP spid="48140" grpId="0" autoUpdateAnimBg="0"/>
      <p:bldP spid="10" grpId="0" autoUpdateAnimBg="0"/>
      <p:bldP spid="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szakaszos üzem és a belső </a:t>
            </a:r>
            <a:r>
              <a:rPr lang="hu-HU" sz="2800" dirty="0" err="1" smtClean="0"/>
              <a:t>hőnyereségek</a:t>
            </a:r>
            <a:endParaRPr lang="hu-HU" sz="2800" dirty="0" smtClean="0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152400" y="38862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868144" y="3776464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627979" y="3776464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259632" y="1681063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40/2012</a:t>
            </a:r>
            <a:r>
              <a:rPr lang="hu-HU" sz="1400" i="1" dirty="0"/>
              <a:t>. (VIII. 13.) BM </a:t>
            </a:r>
            <a:r>
              <a:rPr lang="hu-HU" sz="1400" i="1" dirty="0" smtClean="0"/>
              <a:t>rendelet 3. melléklet IV.1. táblázat</a:t>
            </a:r>
            <a:endParaRPr lang="hu-HU" sz="1400" dirty="0"/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/>
        </p:nvGraphicFramePr>
        <p:xfrm>
          <a:off x="1331640" y="2276872"/>
          <a:ext cx="5978525" cy="2107883"/>
        </p:xfrm>
        <a:graphic>
          <a:graphicData uri="http://schemas.openxmlformats.org/drawingml/2006/table">
            <a:tbl>
              <a:tblPr/>
              <a:tblGrid>
                <a:gridCol w="1063625"/>
                <a:gridCol w="342900"/>
                <a:gridCol w="342900"/>
                <a:gridCol w="314325"/>
                <a:gridCol w="900430"/>
                <a:gridCol w="810260"/>
                <a:gridCol w="718185"/>
                <a:gridCol w="800100"/>
                <a:gridCol w="685800"/>
              </a:tblGrid>
              <a:tr h="379095">
                <a:tc rowSpan="2">
                  <a:txBody>
                    <a:bodyPr/>
                    <a:lstStyle/>
                    <a:p>
                      <a:pPr indent="381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Az épület rendeltetése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Légcsere-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szám fűtési idényben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n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1/h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Használati melegvíz nettó hőenergia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Igénye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q</a:t>
                      </a:r>
                      <a:r>
                        <a:rPr lang="hu-HU" sz="11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HMV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kWh/m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/a 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Világítás energia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igénye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q</a:t>
                      </a:r>
                      <a:r>
                        <a:rPr lang="hu-HU" sz="11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vil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kWh/m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/a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Világítási energia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Igény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korrekciós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szorzó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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Szakaszos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üzem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korrekciós szorzó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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5)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Belső hő-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nyereség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átlagos értéke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q</a:t>
                      </a:r>
                      <a:r>
                        <a:rPr lang="hu-HU" sz="11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b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W/m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9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381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Lakóépületek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0,5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30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(4)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9) 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5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381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Irodaépületek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  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11    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381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Oktatási épületek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8)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     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0,6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8" grpId="0" animBg="1"/>
      <p:bldP spid="49169" grpId="0" animBg="1"/>
      <p:bldP spid="491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nettó fűtési energiaigény</a:t>
            </a:r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55974042"/>
              </p:ext>
            </p:extLst>
          </p:nvPr>
        </p:nvGraphicFramePr>
        <p:xfrm>
          <a:off x="588963" y="3733849"/>
          <a:ext cx="8423275" cy="703263"/>
        </p:xfrm>
        <a:graphic>
          <a:graphicData uri="http://schemas.openxmlformats.org/presentationml/2006/ole">
            <p:oleObj spid="_x0000_s9261" name="Equation" r:id="rId3" imgW="5156200" imgH="431800" progId="Equation.3">
              <p:embed/>
            </p:oleObj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971550" y="4508500"/>
          <a:ext cx="5143500" cy="341313"/>
        </p:xfrm>
        <a:graphic>
          <a:graphicData uri="http://schemas.openxmlformats.org/presentationml/2006/ole">
            <p:oleObj spid="_x0000_s9262" name="Equation" r:id="rId4" imgW="3238500" imgH="215900" progId="Equation.3">
              <p:embed/>
            </p:oleObj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38809447"/>
              </p:ext>
            </p:extLst>
          </p:nvPr>
        </p:nvGraphicFramePr>
        <p:xfrm>
          <a:off x="582488" y="2204864"/>
          <a:ext cx="8382000" cy="869950"/>
        </p:xfrm>
        <a:graphic>
          <a:graphicData uri="http://schemas.openxmlformats.org/presentationml/2006/ole">
            <p:oleObj spid="_x0000_s9263" r:id="rId5" imgW="46863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Nettó fűtési energiaigény 2.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7213"/>
            <a:ext cx="7467600" cy="4770437"/>
          </a:xfrm>
        </p:spPr>
        <p:txBody>
          <a:bodyPr/>
          <a:lstStyle/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Számítsa ki az alábbi adatokkal rendelkező épület nettó fűtési energiaigényét.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Alapadatok: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Egy 1200 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fűtött alapterületű, 3480 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térfogatú irodaépület központi szellőző berendezésének befújt levegő hőmérséklete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sz="2400" baseline="-30000" dirty="0" err="1" smtClean="0">
                <a:latin typeface="Times New Roman" pitchFamily="18" charset="0"/>
                <a:cs typeface="Times New Roman" pitchFamily="18" charset="0"/>
              </a:rPr>
              <a:t>bef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=22 °C. A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szellőzőberendezés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heti 60 órát üzemel, a szellőzés működésekor a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légcsereszám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u-HU" sz="2400" baseline="-30000" dirty="0" err="1" smtClean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=2.2 1/h, üzemszünetben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u-HU" sz="2400" baseline="-30000" dirty="0" err="1" smtClean="0">
                <a:latin typeface="Times New Roman" pitchFamily="18" charset="0"/>
                <a:cs typeface="Times New Roman" pitchFamily="18" charset="0"/>
              </a:rPr>
              <a:t>inf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=0.3 1/h.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Az épület fajlagos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hőveszteségtényezője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q=0.34 W/m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K. Az épület belső átlaghőmérséklete 20 °C, a fűtési idényre számított egyensúlyi hőmérsékletkülönbség 10 °C, (vegye figyelembe a hőfokhíd és fűtési idény hossz korrekciónál). Az épület szakaszos használatú.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smtClean="0"/>
              <a:t>Fajlagos hőveszteségtényező ellenőrzése</a:t>
            </a:r>
            <a:r>
              <a:rPr lang="hu-HU" smtClean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96200" cy="4876800"/>
          </a:xfrm>
        </p:spPr>
        <p:txBody>
          <a:bodyPr/>
          <a:lstStyle/>
          <a:p>
            <a:pPr marL="0" indent="223838" algn="just" eaLnBrk="1" hangingPunct="1">
              <a:buClrTx/>
              <a:buSzTx/>
              <a:buFontTx/>
              <a:buNone/>
            </a:pPr>
            <a:r>
              <a:rPr lang="hu-HU" sz="1800" b="1" smtClean="0">
                <a:latin typeface="Times New Roman" pitchFamily="18" charset="0"/>
                <a:cs typeface="Times New Roman" pitchFamily="18" charset="0"/>
              </a:rPr>
              <a:t>Ellenőrizze, hogy az alábbi adatokkal rendelkező lakóépület megfelel-e a fajlagos hőveszteségtényező követelményének! (egyszerűsített számítás sugárzási nyereségek számítása nélkül)</a:t>
            </a:r>
            <a:endParaRPr lang="hu-HU" sz="1800" b="1" smtClean="0">
              <a:latin typeface="Times New Roman" pitchFamily="18" charset="0"/>
            </a:endParaRPr>
          </a:p>
          <a:p>
            <a:pPr marL="0" indent="223838" algn="just" eaLnBrk="1" hangingPunct="1">
              <a:buClrTx/>
              <a:buSzTx/>
              <a:buFontTx/>
              <a:buNone/>
            </a:pPr>
            <a:endParaRPr lang="hu-HU" sz="1800" smtClean="0">
              <a:latin typeface="Times New Roman" pitchFamily="18" charset="0"/>
            </a:endParaRP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Lehűlő felületek (A </a:t>
            </a:r>
            <a:r>
              <a:rPr lang="hu-HU" sz="1800" smtClean="0">
                <a:latin typeface="Times New Roman" pitchFamily="18" charset="0"/>
              </a:rPr>
              <a:t>[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smtClean="0">
                <a:latin typeface="Times New Roman" pitchFamily="18" charset="0"/>
              </a:rPr>
              <a:t>]) és a r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éteg</a:t>
            </a:r>
            <a:r>
              <a:rPr lang="hu-HU" sz="1800" smtClean="0">
                <a:latin typeface="Times New Roman" pitchFamily="18" charset="0"/>
              </a:rPr>
              <a:t>te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rvi hőátbocsátási tényezők (U </a:t>
            </a:r>
            <a:r>
              <a:rPr lang="hu-HU" sz="1800" smtClean="0">
                <a:latin typeface="Times New Roman" pitchFamily="18" charset="0"/>
              </a:rPr>
              <a:t>[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W/m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u-HU" sz="1800" smtClean="0">
                <a:latin typeface="Times New Roman" pitchFamily="18" charset="0"/>
              </a:rPr>
              <a:t>]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223838" eaLnBrk="1" hangingPunct="1">
              <a:buClrTx/>
              <a:buSzTx/>
              <a:buFontTx/>
              <a:buChar char="•"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Homlokzat: </a:t>
            </a:r>
            <a:r>
              <a:rPr lang="hu-HU" sz="1800" smtClean="0">
                <a:latin typeface="Times New Roman" pitchFamily="18" charset="0"/>
              </a:rPr>
              <a:t>				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510 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smtClean="0">
                <a:latin typeface="Times New Roman" pitchFamily="18" charset="0"/>
              </a:rPr>
              <a:t>	</a:t>
            </a:r>
          </a:p>
          <a:p>
            <a:pPr marL="0" indent="223838" eaLnBrk="1" hangingPunct="1">
              <a:buClrTx/>
              <a:buSzTx/>
              <a:buFontTx/>
              <a:buChar char="•"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Homlokzati fal (hőszigeteletlen): 	</a:t>
            </a:r>
            <a:r>
              <a:rPr lang="hu-HU" sz="1800" smtClean="0">
                <a:latin typeface="Times New Roman" pitchFamily="18" charset="0"/>
              </a:rPr>
              <a:t>	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330</a:t>
            </a:r>
            <a:r>
              <a:rPr lang="hu-HU" sz="1800" smtClean="0">
                <a:latin typeface="Times New Roman" pitchFamily="18" charset="0"/>
              </a:rPr>
              <a:t> 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hu-HU" sz="1800" baseline="30000" smtClean="0">
                <a:latin typeface="Times New Roman" pitchFamily="18" charset="0"/>
              </a:rPr>
              <a:t>	</a:t>
            </a:r>
            <a:r>
              <a:rPr lang="hu-HU" sz="1800" smtClean="0">
                <a:latin typeface="Times New Roman" pitchFamily="18" charset="0"/>
              </a:rPr>
              <a:t>0,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43 W/m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hu-HU" sz="1800" smtClean="0">
              <a:latin typeface="Times New Roman" pitchFamily="18" charset="0"/>
            </a:endParaRPr>
          </a:p>
          <a:p>
            <a:pPr marL="0" indent="223838" eaLnBrk="1" hangingPunct="1">
              <a:buClrTx/>
              <a:buSzTx/>
              <a:buFontTx/>
              <a:buChar char="•"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Homlokzati üvegezett nyílászárók: 	</a:t>
            </a:r>
            <a:r>
              <a:rPr lang="hu-HU" sz="1800" smtClean="0">
                <a:latin typeface="Times New Roman" pitchFamily="18" charset="0"/>
              </a:rPr>
              <a:t>	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180 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baseline="30000" smtClean="0">
                <a:latin typeface="Times New Roman" pitchFamily="18" charset="0"/>
              </a:rPr>
              <a:t>	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1,50</a:t>
            </a:r>
            <a:r>
              <a:rPr lang="hu-HU" sz="1800" smtClean="0">
                <a:latin typeface="Times New Roman" pitchFamily="18" charset="0"/>
              </a:rPr>
              <a:t> 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W/m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hu-HU" sz="1800" smtClean="0">
              <a:latin typeface="Times New Roman" pitchFamily="18" charset="0"/>
            </a:endParaRPr>
          </a:p>
          <a:p>
            <a:pPr marL="0" indent="223838" eaLnBrk="1" hangingPunct="1">
              <a:buClrTx/>
              <a:buSzTx/>
              <a:buFontTx/>
              <a:buChar char="•"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Lapostető: </a:t>
            </a:r>
            <a:r>
              <a:rPr lang="hu-HU" sz="1800" smtClean="0">
                <a:latin typeface="Times New Roman" pitchFamily="18" charset="0"/>
              </a:rPr>
              <a:t>				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240 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baseline="30000" smtClean="0">
                <a:latin typeface="Times New Roman" pitchFamily="18" charset="0"/>
              </a:rPr>
              <a:t>	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0,24</a:t>
            </a:r>
            <a:r>
              <a:rPr lang="hu-HU" sz="1800" smtClean="0">
                <a:latin typeface="Times New Roman" pitchFamily="18" charset="0"/>
              </a:rPr>
              <a:t> 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W/m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hu-HU" sz="1800" smtClean="0">
              <a:latin typeface="Times New Roman" pitchFamily="18" charset="0"/>
            </a:endParaRPr>
          </a:p>
          <a:p>
            <a:pPr marL="0" indent="223838" eaLnBrk="1" hangingPunct="1">
              <a:buClrTx/>
              <a:buSzTx/>
              <a:buFontTx/>
              <a:buChar char="•"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Pincefödém (alsó oldali hőszigeteléssel): </a:t>
            </a:r>
            <a:r>
              <a:rPr lang="hu-HU" sz="1800" smtClean="0">
                <a:latin typeface="Times New Roman" pitchFamily="18" charset="0"/>
              </a:rPr>
              <a:t>	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240 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baseline="30000" smtClean="0">
                <a:latin typeface="Times New Roman" pitchFamily="18" charset="0"/>
              </a:rPr>
              <a:t>	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0,45</a:t>
            </a:r>
            <a:r>
              <a:rPr lang="hu-HU" sz="1800" smtClean="0">
                <a:latin typeface="Times New Roman" pitchFamily="18" charset="0"/>
              </a:rPr>
              <a:t> 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W/m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hu-HU" sz="1800" smtClean="0">
              <a:latin typeface="Times New Roman" pitchFamily="18" charset="0"/>
            </a:endParaRP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Hőhidak hossza</a:t>
            </a:r>
            <a:r>
              <a:rPr lang="hu-HU" sz="1800" smtClean="0">
                <a:latin typeface="Times New Roman" pitchFamily="18" charset="0"/>
              </a:rPr>
              <a:t>:</a:t>
            </a:r>
          </a:p>
          <a:p>
            <a:pPr marL="0" indent="223838" eaLnBrk="1" hangingPunct="1">
              <a:buClrTx/>
              <a:buSzTx/>
              <a:buFontTx/>
              <a:buChar char="•"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Homlokzati fal: 570</a:t>
            </a:r>
            <a:r>
              <a:rPr lang="hu-HU" sz="1800" smtClean="0">
                <a:latin typeface="Times New Roman" pitchFamily="18" charset="0"/>
              </a:rPr>
              <a:t> m</a:t>
            </a:r>
          </a:p>
          <a:p>
            <a:pPr marL="0" indent="223838" eaLnBrk="1" hangingPunct="1">
              <a:buClrTx/>
              <a:buSzTx/>
              <a:buFontTx/>
              <a:buChar char="•"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Lapostető: 90</a:t>
            </a:r>
            <a:r>
              <a:rPr lang="hu-HU" sz="1800" smtClean="0">
                <a:latin typeface="Times New Roman" pitchFamily="18" charset="0"/>
              </a:rPr>
              <a:t> m</a:t>
            </a: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smtClean="0">
                <a:latin typeface="Times New Roman" pitchFamily="18" charset="0"/>
                <a:cs typeface="Times New Roman" pitchFamily="18" charset="0"/>
              </a:rPr>
              <a:t>Fűtött épülettérfogat: V = 2800 m</a:t>
            </a:r>
            <a:r>
              <a:rPr lang="hu-HU" sz="1800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hu-HU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nettó fűtési energiaigény léghevítővel felszerelt szellőzés figyelembe vételével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57200" y="3429000"/>
          <a:ext cx="8367713" cy="838200"/>
        </p:xfrm>
        <a:graphic>
          <a:graphicData uri="http://schemas.openxmlformats.org/presentationml/2006/ole">
            <p:oleObj spid="_x0000_s10258" r:id="rId4" imgW="48514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Fűtési hőfokhíd és a fűtési idény hossza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971600" y="4653136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516216" y="2780928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/>
              <a:t>H = 66791 </a:t>
            </a:r>
            <a:r>
              <a:rPr lang="hu-HU" dirty="0" err="1"/>
              <a:t>hK</a:t>
            </a:r>
            <a:endParaRPr lang="hu-HU" dirty="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592416" y="3238128"/>
            <a:ext cx="1279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/>
              <a:t>Z</a:t>
            </a:r>
            <a:r>
              <a:rPr lang="hu-HU" baseline="-25000" dirty="0"/>
              <a:t>F</a:t>
            </a:r>
            <a:r>
              <a:rPr lang="hu-HU" dirty="0"/>
              <a:t> = 4073 h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676400" y="615863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solidFill>
                  <a:srgbClr val="FF0000"/>
                </a:solidFill>
              </a:rPr>
              <a:t>Az összefüggésbe H, Z</a:t>
            </a:r>
            <a:r>
              <a:rPr lang="hu-HU" baseline="-25000" dirty="0">
                <a:solidFill>
                  <a:srgbClr val="FF0000"/>
                </a:solidFill>
              </a:rPr>
              <a:t>F</a:t>
            </a:r>
            <a:r>
              <a:rPr lang="hu-HU" dirty="0">
                <a:solidFill>
                  <a:srgbClr val="FF0000"/>
                </a:solidFill>
              </a:rPr>
              <a:t> és Z</a:t>
            </a:r>
            <a:r>
              <a:rPr lang="hu-HU" baseline="-25000" dirty="0">
                <a:solidFill>
                  <a:srgbClr val="FF0000"/>
                </a:solidFill>
              </a:rPr>
              <a:t>LT</a:t>
            </a:r>
            <a:r>
              <a:rPr lang="hu-HU" dirty="0">
                <a:solidFill>
                  <a:srgbClr val="FF0000"/>
                </a:solidFill>
              </a:rPr>
              <a:t> ezredrészét kell behelyettesíteni!</a:t>
            </a:r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6228879" y="4797053"/>
          <a:ext cx="2311400" cy="581025"/>
        </p:xfrm>
        <a:graphic>
          <a:graphicData uri="http://schemas.openxmlformats.org/presentationml/2006/ole">
            <p:oleObj spid="_x0000_s105474" name="Equation" r:id="rId4" imgW="1562100" imgH="393700" progId="Equation.3">
              <p:embed/>
            </p:oleObj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300316" y="3933453"/>
            <a:ext cx="2339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1600" dirty="0"/>
              <a:t>A légtechnikai rendszer </a:t>
            </a:r>
            <a:r>
              <a:rPr lang="hu-HU" sz="1600" dirty="0" smtClean="0"/>
              <a:t>működési </a:t>
            </a:r>
            <a:r>
              <a:rPr lang="hu-HU" sz="1600" dirty="0"/>
              <a:t>ideje: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43608" y="2401143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40/2012</a:t>
            </a:r>
            <a:r>
              <a:rPr lang="hu-HU" sz="1400" i="1" dirty="0"/>
              <a:t>. (VIII. 13.) BM </a:t>
            </a:r>
            <a:r>
              <a:rPr lang="hu-HU" sz="1400" i="1" dirty="0" smtClean="0"/>
              <a:t>rendelet 3. melléklet I.2. táblázat</a:t>
            </a:r>
            <a:endParaRPr lang="hu-HU" sz="1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115616" y="1700808"/>
            <a:ext cx="685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hu-HU" dirty="0" smtClean="0"/>
              <a:t>t</a:t>
            </a:r>
            <a:r>
              <a:rPr lang="hu-HU" baseline="-25000" dirty="0" smtClean="0"/>
              <a:t>b</a:t>
            </a:r>
            <a:r>
              <a:rPr lang="hu-HU" dirty="0" smtClean="0"/>
              <a:t> = 10 °C egyensúlyi hőmérséklet esetén a fűtési határhőmérséklet </a:t>
            </a:r>
            <a:br>
              <a:rPr lang="hu-HU" dirty="0" smtClean="0"/>
            </a:br>
            <a:r>
              <a:rPr lang="hu-HU" dirty="0" err="1" smtClean="0"/>
              <a:t>t</a:t>
            </a:r>
            <a:r>
              <a:rPr lang="hu-HU" baseline="-25000" dirty="0" err="1" smtClean="0"/>
              <a:t>fh</a:t>
            </a:r>
            <a:r>
              <a:rPr lang="hu-HU" dirty="0" smtClean="0"/>
              <a:t> = t</a:t>
            </a:r>
            <a:r>
              <a:rPr lang="hu-HU" baseline="-25000" dirty="0" smtClean="0"/>
              <a:t>i,</a:t>
            </a:r>
            <a:r>
              <a:rPr lang="hu-HU" baseline="-25000" dirty="0" err="1" smtClean="0"/>
              <a:t>átl</a:t>
            </a:r>
            <a:r>
              <a:rPr lang="hu-HU" dirty="0" smtClean="0"/>
              <a:t> – </a:t>
            </a:r>
            <a:r>
              <a:rPr lang="el-GR" dirty="0" smtClean="0"/>
              <a:t>Δ</a:t>
            </a:r>
            <a:r>
              <a:rPr lang="hu-HU" dirty="0" smtClean="0"/>
              <a:t>t</a:t>
            </a:r>
            <a:r>
              <a:rPr lang="hu-HU" baseline="-25000" dirty="0" smtClean="0"/>
              <a:t>b </a:t>
            </a:r>
            <a:r>
              <a:rPr lang="hu-HU" dirty="0" smtClean="0"/>
              <a:t>= 20-10= 10 °C  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1547664" y="2996952"/>
          <a:ext cx="4260850" cy="876300"/>
        </p:xfrm>
        <a:graphic>
          <a:graphicData uri="http://schemas.openxmlformats.org/drawingml/2006/table">
            <a:tbl>
              <a:tblPr/>
              <a:tblGrid>
                <a:gridCol w="1639570"/>
                <a:gridCol w="1979930"/>
                <a:gridCol w="641350"/>
              </a:tblGrid>
              <a:tr h="156845">
                <a:tc>
                  <a:txBody>
                    <a:bodyPr/>
                    <a:lstStyle/>
                    <a:p>
                      <a:pPr indent="158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Napi középhőmérséklet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158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t</a:t>
                      </a:r>
                      <a:r>
                        <a:rPr lang="hu-HU" sz="10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köz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1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t</a:t>
                      </a:r>
                      <a:r>
                        <a:rPr lang="hu-HU" sz="10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köz</a:t>
                      </a: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-nél alacsonyabb átlaghőmérsékletű órák száma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</a:t>
                      </a:r>
                      <a:r>
                        <a:rPr lang="hu-HU" sz="10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20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°C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hK/a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-19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-18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61,0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/>
        </p:nvGraphicFramePr>
        <p:xfrm>
          <a:off x="1547664" y="4221088"/>
          <a:ext cx="4260850" cy="1226820"/>
        </p:xfrm>
        <a:graphic>
          <a:graphicData uri="http://schemas.openxmlformats.org/drawingml/2006/table">
            <a:tbl>
              <a:tblPr/>
              <a:tblGrid>
                <a:gridCol w="1639570"/>
                <a:gridCol w="1979930"/>
                <a:gridCol w="641350"/>
              </a:tblGrid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8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3451,7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60270,7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3756,5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63623,5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10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4073,3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66791,5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11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4361,3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69383,5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12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4615,7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71418,7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4886,9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73317,1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14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5147,3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74879,5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7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>
                                            <p:subSp spid="_x0000_s10547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 autoUpdateAnimBg="0"/>
      <p:bldP spid="48135" grpId="0" autoUpdateAnimBg="0"/>
      <p:bldP spid="48136" grpId="0" autoUpdateAnimBg="0"/>
      <p:bldP spid="48137" grpId="0" autoUpdateAnimBg="0"/>
      <p:bldP spid="48140" grpId="0" autoUpdateAnimBg="0"/>
      <p:bldP spid="10" grpId="0" autoUpdateAnimBg="0"/>
      <p:bldP spid="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szakaszos üzem és a belső </a:t>
            </a:r>
            <a:r>
              <a:rPr lang="hu-HU" sz="2800" dirty="0" err="1" smtClean="0"/>
              <a:t>hőnyereségek</a:t>
            </a:r>
            <a:endParaRPr lang="hu-HU" sz="2800" dirty="0" smtClean="0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152400" y="38862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868144" y="3776464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627979" y="3776464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259632" y="1681063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40/2012</a:t>
            </a:r>
            <a:r>
              <a:rPr lang="hu-HU" sz="1400" i="1" dirty="0"/>
              <a:t>. (VIII. 13.) BM </a:t>
            </a:r>
            <a:r>
              <a:rPr lang="hu-HU" sz="1400" i="1" dirty="0" smtClean="0"/>
              <a:t>rendelet 3. melléklet IV.1. táblázat</a:t>
            </a:r>
            <a:endParaRPr lang="hu-HU" sz="1400" dirty="0"/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/>
        </p:nvGraphicFramePr>
        <p:xfrm>
          <a:off x="1331640" y="2276872"/>
          <a:ext cx="5978525" cy="2120646"/>
        </p:xfrm>
        <a:graphic>
          <a:graphicData uri="http://schemas.openxmlformats.org/drawingml/2006/table">
            <a:tbl>
              <a:tblPr/>
              <a:tblGrid>
                <a:gridCol w="1063625"/>
                <a:gridCol w="342900"/>
                <a:gridCol w="342900"/>
                <a:gridCol w="314325"/>
                <a:gridCol w="900430"/>
                <a:gridCol w="810260"/>
                <a:gridCol w="718185"/>
                <a:gridCol w="800100"/>
                <a:gridCol w="685800"/>
              </a:tblGrid>
              <a:tr h="379095">
                <a:tc rowSpan="2">
                  <a:txBody>
                    <a:bodyPr/>
                    <a:lstStyle/>
                    <a:p>
                      <a:pPr indent="381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Az épület rendeltetése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Légcsere-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szám fűtési idényben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n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1/h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Használati melegvíz nettó hőenergia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Igénye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q</a:t>
                      </a:r>
                      <a:r>
                        <a:rPr lang="hu-HU" sz="11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HMV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kWh/m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/a 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Világítás energia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igénye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q</a:t>
                      </a:r>
                      <a:r>
                        <a:rPr lang="hu-HU" sz="11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vil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kWh/m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/a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Világítási energia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Igény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korrekciós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szorzó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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Szakaszos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üzem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korrekciós szorzó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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5)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Belső hő-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nyereség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átlagos értéke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q</a:t>
                      </a:r>
                      <a:r>
                        <a:rPr lang="hu-HU" sz="11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b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W/m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9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381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Lakóépületek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0,5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30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(4)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9) 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5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381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Irodaépületek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  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11    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381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Oktatási épületek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8)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     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0,6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8" grpId="0" animBg="1"/>
      <p:bldP spid="49169" grpId="0" animBg="1"/>
      <p:bldP spid="491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smtClean="0"/>
              <a:t>A nettó fűtési energiaigény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2359529"/>
              </p:ext>
            </p:extLst>
          </p:nvPr>
        </p:nvGraphicFramePr>
        <p:xfrm>
          <a:off x="971600" y="2900040"/>
          <a:ext cx="6937375" cy="889000"/>
        </p:xfrm>
        <a:graphic>
          <a:graphicData uri="http://schemas.openxmlformats.org/presentationml/2006/ole">
            <p:oleObj spid="_x0000_s12347" name="Equation" r:id="rId3" imgW="3365500" imgH="431800" progId="Equation.3">
              <p:embed/>
            </p:oleObj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8927995"/>
              </p:ext>
            </p:extLst>
          </p:nvPr>
        </p:nvGraphicFramePr>
        <p:xfrm>
          <a:off x="1691680" y="3869233"/>
          <a:ext cx="6351587" cy="423863"/>
        </p:xfrm>
        <a:graphic>
          <a:graphicData uri="http://schemas.openxmlformats.org/presentationml/2006/ole">
            <p:oleObj spid="_x0000_s12348" name="Equation" r:id="rId4" imgW="3048000" imgH="203200" progId="Equation.3">
              <p:embed/>
            </p:oleObj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1182969"/>
              </p:ext>
            </p:extLst>
          </p:nvPr>
        </p:nvGraphicFramePr>
        <p:xfrm>
          <a:off x="1043608" y="5038824"/>
          <a:ext cx="5092700" cy="406400"/>
        </p:xfrm>
        <a:graphic>
          <a:graphicData uri="http://schemas.openxmlformats.org/presentationml/2006/ole">
            <p:oleObj spid="_x0000_s12349" name="Equation" r:id="rId5" imgW="2705100" imgH="215900" progId="Equation.3">
              <p:embed/>
            </p:oleObj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62498227"/>
              </p:ext>
            </p:extLst>
          </p:nvPr>
        </p:nvGraphicFramePr>
        <p:xfrm>
          <a:off x="611560" y="1870720"/>
          <a:ext cx="8367713" cy="838200"/>
        </p:xfrm>
        <a:graphic>
          <a:graphicData uri="http://schemas.openxmlformats.org/presentationml/2006/ole">
            <p:oleObj spid="_x0000_s12350" r:id="rId6" imgW="48514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b="1" dirty="0" smtClean="0"/>
              <a:t>Egyensúlyi hőmérsékletkülönbség, fűtési hőfokhíd és a fűtési idény hossza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7213"/>
            <a:ext cx="7467600" cy="4770437"/>
          </a:xfrm>
        </p:spPr>
        <p:txBody>
          <a:bodyPr/>
          <a:lstStyle/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Határozza meg az alábbi adatok mellett a számításban figyelembe veendő fűtési hőfokhíd értékét és a fűtési idény hosszát.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Az épület főbb adatai: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Rendeltetése: Lakóépület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Épület besorolása: nehéz szerkezetű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Fűtött alapterület: 1000 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, belmagasság 2.7 m.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Átlagos belső hőmérséklet 20 °C.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Ablak: É-i tájolással 20 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, D-i tájolással 24 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, K-i és Ny-i tájolással 64 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hu-H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Ablak hőátbocsátási tényező: U=1.6 W/m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K, összes sugárzás átbocsátó képesség: 0.65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Ajtó: 2.4 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, U=1.8 W/m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Külső fal: 310 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, U=0.41 W/m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K, hőhíd korrekció 20%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Talajjal érintkező padló: kerület l=140 m, Ψ=1.15 W/</a:t>
            </a:r>
            <a:r>
              <a:rPr lang="hu-HU" sz="20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endParaRPr lang="hu-H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Padlásfödém: 1000 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, U=0.22 W/m</a:t>
            </a:r>
            <a:r>
              <a:rPr lang="hu-H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  <a:cs typeface="Times New Roman" pitchFamily="18" charset="0"/>
              </a:rPr>
              <a:t>K, hőhíd korrekció 10%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>
                <a:cs typeface="Times New Roman" pitchFamily="18" charset="0"/>
              </a:rPr>
              <a:t>A szerkezetek veszteségténye</a:t>
            </a:r>
            <a:r>
              <a:rPr lang="hu-HU" sz="2800" dirty="0" smtClean="0"/>
              <a:t>zői</a:t>
            </a:r>
            <a:endParaRPr lang="hu-HU" sz="2800" dirty="0" smtClean="0">
              <a:cs typeface="Times New Roman" pitchFamily="18" charset="0"/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822325" y="3048000"/>
          <a:ext cx="8005763" cy="1244600"/>
        </p:xfrm>
        <a:graphic>
          <a:graphicData uri="http://schemas.openxmlformats.org/presentationml/2006/ole">
            <p:oleObj spid="_x0000_s13348" name="Equation" r:id="rId4" imgW="5079960" imgH="787320" progId="Equation.3">
              <p:embed/>
            </p:oleObj>
          </a:graphicData>
        </a:graphic>
      </p:graphicFrame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828800" y="2971800"/>
            <a:ext cx="1752600" cy="4572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828800" y="2590800"/>
            <a:ext cx="176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hu-HU"/>
              <a:t>ablakok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3694113" y="2971800"/>
            <a:ext cx="784225" cy="4572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733800" y="25908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hu-HU"/>
              <a:t>ajtó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4597400" y="2971800"/>
            <a:ext cx="1812925" cy="4572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572000" y="2590800"/>
            <a:ext cx="176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hu-HU"/>
              <a:t>fal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6540500" y="2971800"/>
            <a:ext cx="2298700" cy="4572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6781800" y="2590800"/>
            <a:ext cx="176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hu-HU"/>
              <a:t>padlásfödém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1714500" y="3810000"/>
            <a:ext cx="1524000" cy="4572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676400" y="4267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hu-HU"/>
              <a:t>Talajon lévő padló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702300" y="3581400"/>
            <a:ext cx="2667000" cy="1014413"/>
            <a:chOff x="3744" y="2256"/>
            <a:chExt cx="1680" cy="639"/>
          </a:xfrm>
        </p:grpSpPr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 flipV="1">
              <a:off x="4032" y="230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331" name="Line 20"/>
            <p:cNvSpPr>
              <a:spLocks noChangeShapeType="1"/>
            </p:cNvSpPr>
            <p:nvPr/>
          </p:nvSpPr>
          <p:spPr bwMode="auto">
            <a:xfrm>
              <a:off x="3744" y="2256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332" name="Line 21"/>
            <p:cNvSpPr>
              <a:spLocks noChangeShapeType="1"/>
            </p:cNvSpPr>
            <p:nvPr/>
          </p:nvSpPr>
          <p:spPr bwMode="auto">
            <a:xfrm>
              <a:off x="5040" y="2256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 flipV="1">
              <a:off x="4848" y="230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334" name="Text Box 23"/>
            <p:cNvSpPr txBox="1">
              <a:spLocks noChangeArrowheads="1"/>
            </p:cNvSpPr>
            <p:nvPr/>
          </p:nvSpPr>
          <p:spPr bwMode="auto">
            <a:xfrm>
              <a:off x="4070" y="2664"/>
              <a:ext cx="1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hu-HU">
                  <a:solidFill>
                    <a:srgbClr val="FF0000"/>
                  </a:solidFill>
                </a:rPr>
                <a:t>Hőhíd korrekció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315200" y="3581400"/>
            <a:ext cx="1352550" cy="1708150"/>
            <a:chOff x="4608" y="2256"/>
            <a:chExt cx="852" cy="1076"/>
          </a:xfrm>
        </p:grpSpPr>
        <p:sp>
          <p:nvSpPr>
            <p:cNvPr id="13328" name="Line 25"/>
            <p:cNvSpPr>
              <a:spLocks noChangeShapeType="1"/>
            </p:cNvSpPr>
            <p:nvPr/>
          </p:nvSpPr>
          <p:spPr bwMode="auto">
            <a:xfrm flipV="1">
              <a:off x="5424" y="225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329" name="Text Box 26"/>
            <p:cNvSpPr txBox="1">
              <a:spLocks noChangeArrowheads="1"/>
            </p:cNvSpPr>
            <p:nvPr/>
          </p:nvSpPr>
          <p:spPr bwMode="auto">
            <a:xfrm>
              <a:off x="4608" y="2928"/>
              <a:ext cx="8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r>
                <a:rPr lang="hu-HU">
                  <a:solidFill>
                    <a:srgbClr val="FF0000"/>
                  </a:solidFill>
                </a:rPr>
                <a:t>Hőmérséklet</a:t>
              </a:r>
            </a:p>
            <a:p>
              <a:pPr algn="r" eaLnBrk="1" hangingPunct="1"/>
              <a:r>
                <a:rPr lang="hu-HU">
                  <a:solidFill>
                    <a:srgbClr val="FF0000"/>
                  </a:solidFill>
                </a:rPr>
                <a:t>korrekció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animBg="1"/>
      <p:bldP spid="60425" grpId="0" autoUpdateAnimBg="0"/>
      <p:bldP spid="60426" grpId="0" animBg="1"/>
      <p:bldP spid="60427" grpId="0" autoUpdateAnimBg="0"/>
      <p:bldP spid="60428" grpId="0" animBg="1"/>
      <p:bldP spid="60429" grpId="0" autoUpdateAnimBg="0"/>
      <p:bldP spid="60430" grpId="0" animBg="1"/>
      <p:bldP spid="60431" grpId="0" autoUpdateAnimBg="0"/>
      <p:bldP spid="60432" grpId="0" animBg="1"/>
      <p:bldP spid="6043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sugárzási energiahozam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3177757"/>
              </p:ext>
            </p:extLst>
          </p:nvPr>
        </p:nvGraphicFramePr>
        <p:xfrm>
          <a:off x="1524000" y="1700808"/>
          <a:ext cx="2616200" cy="523875"/>
        </p:xfrm>
        <a:graphic>
          <a:graphicData uri="http://schemas.openxmlformats.org/presentationml/2006/ole">
            <p:oleObj spid="_x0000_s14385" name="Equation" r:id="rId4" imgW="1269449" imgH="253890" progId="Equation.3">
              <p:embed/>
            </p:oleObj>
          </a:graphicData>
        </a:graphic>
      </p:graphicFrame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524000" y="2276872"/>
            <a:ext cx="551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Nehéz szerkezetű épületnél a hasznosítási tényező ε=0,75</a:t>
            </a:r>
            <a:r>
              <a:rPr lang="hu-HU" dirty="0"/>
              <a:t> </a:t>
            </a: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600200" y="3124200"/>
          <a:ext cx="6096000" cy="1762125"/>
        </p:xfrm>
        <a:graphic>
          <a:graphicData uri="http://schemas.openxmlformats.org/presentationml/2006/ole">
            <p:oleObj spid="_x0000_s14386" name="Document" r:id="rId5" imgW="5868924" imgH="1694688" progId="Word.Document.8">
              <p:embed/>
            </p:oleObj>
          </a:graphicData>
        </a:graphic>
      </p:graphicFrame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1000" y="40386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083300" y="3937000"/>
            <a:ext cx="13716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1524000" y="4965700"/>
          <a:ext cx="7086600" cy="441325"/>
        </p:xfrm>
        <a:graphic>
          <a:graphicData uri="http://schemas.openxmlformats.org/presentationml/2006/ole">
            <p:oleObj spid="_x0000_s14387" name="Equation" r:id="rId6" imgW="3644900" imgH="228600" progId="Equation.3">
              <p:embed/>
            </p:oleObj>
          </a:graphicData>
        </a:graphic>
      </p:graphicFrame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524000" y="5562600"/>
            <a:ext cx="6269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Az épületben nincsen üvegház, </a:t>
            </a:r>
            <a:r>
              <a:rPr lang="hu-HU" dirty="0" err="1">
                <a:cs typeface="Times New Roman" pitchFamily="18" charset="0"/>
              </a:rPr>
              <a:t>Trombe-fal</a:t>
            </a:r>
            <a:r>
              <a:rPr lang="hu-HU" dirty="0">
                <a:cs typeface="Times New Roman" pitchFamily="18" charset="0"/>
              </a:rPr>
              <a:t> stb. ezért </a:t>
            </a:r>
            <a:r>
              <a:rPr lang="hu-HU" dirty="0" err="1">
                <a:cs typeface="Times New Roman" pitchFamily="18" charset="0"/>
              </a:rPr>
              <a:t>Q</a:t>
            </a:r>
            <a:r>
              <a:rPr lang="hu-HU" baseline="-30000" dirty="0" err="1">
                <a:cs typeface="Times New Roman" pitchFamily="18" charset="0"/>
              </a:rPr>
              <a:t>sid</a:t>
            </a:r>
            <a:r>
              <a:rPr lang="hu-HU" dirty="0">
                <a:cs typeface="Times New Roman" pitchFamily="18" charset="0"/>
              </a:rPr>
              <a:t>=0 W/K.</a:t>
            </a:r>
            <a:r>
              <a:rPr lang="hu-HU" dirty="0"/>
              <a:t> 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96008" y="2852936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40/2012</a:t>
            </a:r>
            <a:r>
              <a:rPr lang="hu-HU" sz="1400" i="1" dirty="0"/>
              <a:t>. (VIII. 13.) BM </a:t>
            </a:r>
            <a:r>
              <a:rPr lang="hu-HU" sz="1400" i="1" dirty="0" smtClean="0"/>
              <a:t>rendelet 3. melléklet I.3. táblázat</a:t>
            </a:r>
            <a:endParaRPr lang="hu-H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utoUpdateAnimBg="0"/>
      <p:bldP spid="59401" grpId="0" animBg="1"/>
      <p:bldP spid="59402" grpId="0" animBg="1"/>
      <p:bldP spid="59406" grpId="0" autoUpdateAnimBg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Egyensúlyi hőmérsékletkülönbség</a:t>
            </a: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1476375" y="1700213"/>
          <a:ext cx="5562600" cy="908050"/>
        </p:xfrm>
        <a:graphic>
          <a:graphicData uri="http://schemas.openxmlformats.org/presentationml/2006/ole">
            <p:oleObj spid="_x0000_s15395" r:id="rId4" imgW="2743200" imgH="444500" progId="Equation.3">
              <p:embed/>
            </p:oleObj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1476375" y="5589588"/>
          <a:ext cx="7107238" cy="850900"/>
        </p:xfrm>
        <a:graphic>
          <a:graphicData uri="http://schemas.openxmlformats.org/presentationml/2006/ole">
            <p:oleObj spid="_x0000_s15396" name="Equation" r:id="rId5" imgW="3251200" imgH="393700" progId="Equation.3">
              <p:embed/>
            </p:oleObj>
          </a:graphicData>
        </a:graphic>
      </p:graphicFrame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228600" y="4446655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6766520" y="4332355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699792" y="4332355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451992" y="2545159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40/2012</a:t>
            </a:r>
            <a:r>
              <a:rPr lang="hu-HU" sz="1400" i="1" dirty="0"/>
              <a:t>. (VIII. 13.) BM </a:t>
            </a:r>
            <a:r>
              <a:rPr lang="hu-HU" sz="1400" i="1" dirty="0" smtClean="0"/>
              <a:t>rendelet 3. melléklet IV.1. táblázat</a:t>
            </a:r>
            <a:endParaRPr lang="hu-HU" sz="1400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/>
        </p:nvGraphicFramePr>
        <p:xfrm>
          <a:off x="1475656" y="2996952"/>
          <a:ext cx="5978525" cy="2120646"/>
        </p:xfrm>
        <a:graphic>
          <a:graphicData uri="http://schemas.openxmlformats.org/drawingml/2006/table">
            <a:tbl>
              <a:tblPr/>
              <a:tblGrid>
                <a:gridCol w="1063625"/>
                <a:gridCol w="342900"/>
                <a:gridCol w="342900"/>
                <a:gridCol w="314325"/>
                <a:gridCol w="900430"/>
                <a:gridCol w="810260"/>
                <a:gridCol w="718185"/>
                <a:gridCol w="800100"/>
                <a:gridCol w="685800"/>
              </a:tblGrid>
              <a:tr h="379095">
                <a:tc rowSpan="2">
                  <a:txBody>
                    <a:bodyPr/>
                    <a:lstStyle/>
                    <a:p>
                      <a:pPr indent="381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Az épület rendeltetése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Légcsere-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szám fűtési idényben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n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1/h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Használati melegvíz nettó hőenergia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Igénye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q</a:t>
                      </a:r>
                      <a:r>
                        <a:rPr lang="hu-HU" sz="11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HMV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kWh/m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/a 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Világítás energia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igénye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q</a:t>
                      </a:r>
                      <a:r>
                        <a:rPr lang="hu-HU" sz="11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vil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kWh/m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/a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Világítási energia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Igény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korrekciós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szorzó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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Szakaszos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üzem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korrekciós szorzó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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5)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Belső hő-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nyereség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átlagos értéke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q</a:t>
                      </a:r>
                      <a:r>
                        <a:rPr lang="hu-HU" sz="11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b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38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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W/m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  <a:sym typeface="Symbol"/>
                        </a:rPr>
                        <a:t>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79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381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Lakóépületek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0,5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30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(4)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9) 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5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381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Irodaépületek 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  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11     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381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Oktatási épületek</a:t>
                      </a:r>
                      <a:r>
                        <a:rPr lang="hu-HU" sz="1100" baseline="30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8)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     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0,6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hu-HU" sz="11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5" grpId="0" animBg="1"/>
      <p:bldP spid="61457" grpId="0" animBg="1"/>
      <p:bldP spid="614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hőfokhíd és a fűtési idény hossza</a:t>
            </a: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1115616" y="4437112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1115616" y="4653136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763688" y="2113111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40/2012</a:t>
            </a:r>
            <a:r>
              <a:rPr lang="hu-HU" sz="1400" i="1" dirty="0"/>
              <a:t>. (VIII. 13.) BM </a:t>
            </a:r>
            <a:r>
              <a:rPr lang="hu-HU" sz="1400" i="1" dirty="0" smtClean="0"/>
              <a:t>rendelet 3. melléklet I.2. táblázat</a:t>
            </a:r>
            <a:endParaRPr lang="hu-HU" sz="14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86012" y="1484784"/>
            <a:ext cx="685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hu-HU" dirty="0" smtClean="0"/>
              <a:t>t</a:t>
            </a:r>
            <a:r>
              <a:rPr lang="hu-HU" baseline="-25000" dirty="0" smtClean="0"/>
              <a:t>b</a:t>
            </a:r>
            <a:r>
              <a:rPr lang="hu-HU" dirty="0" smtClean="0"/>
              <a:t> = 8,7 °C egyensúlyi hőmérséklet esetén a fűtési határhőmérséklet </a:t>
            </a:r>
            <a:br>
              <a:rPr lang="hu-HU" dirty="0" smtClean="0"/>
            </a:br>
            <a:r>
              <a:rPr lang="hu-HU" dirty="0" err="1" smtClean="0"/>
              <a:t>t</a:t>
            </a:r>
            <a:r>
              <a:rPr lang="hu-HU" baseline="-25000" dirty="0" err="1" smtClean="0"/>
              <a:t>fh</a:t>
            </a:r>
            <a:r>
              <a:rPr lang="hu-HU" dirty="0" smtClean="0"/>
              <a:t> = t</a:t>
            </a:r>
            <a:r>
              <a:rPr lang="hu-HU" baseline="-25000" dirty="0" smtClean="0"/>
              <a:t>i,</a:t>
            </a:r>
            <a:r>
              <a:rPr lang="hu-HU" baseline="-25000" dirty="0" err="1" smtClean="0"/>
              <a:t>átl</a:t>
            </a:r>
            <a:r>
              <a:rPr lang="hu-HU" dirty="0" smtClean="0"/>
              <a:t> – </a:t>
            </a:r>
            <a:r>
              <a:rPr lang="el-GR" dirty="0" smtClean="0"/>
              <a:t>Δ</a:t>
            </a:r>
            <a:r>
              <a:rPr lang="hu-HU" dirty="0" smtClean="0"/>
              <a:t>t</a:t>
            </a:r>
            <a:r>
              <a:rPr lang="hu-HU" baseline="-25000" dirty="0" smtClean="0"/>
              <a:t>b </a:t>
            </a:r>
            <a:r>
              <a:rPr lang="hu-HU" dirty="0" smtClean="0"/>
              <a:t>= 20-8,7= 11,3 °C  </a:t>
            </a:r>
            <a:endParaRPr lang="hu-HU" dirty="0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1403648" y="5373216"/>
          <a:ext cx="6596063" cy="360362"/>
        </p:xfrm>
        <a:graphic>
          <a:graphicData uri="http://schemas.openxmlformats.org/presentationml/2006/ole">
            <p:oleObj spid="_x0000_s77825" name="Equation" r:id="rId4" imgW="4368800" imgH="241300" progId="Equation.3">
              <p:embed/>
            </p:oleObj>
          </a:graphicData>
        </a:graphic>
      </p:graphicFrame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403946" y="5734049"/>
          <a:ext cx="6120680" cy="360040"/>
        </p:xfrm>
        <a:graphic>
          <a:graphicData uri="http://schemas.openxmlformats.org/presentationml/2006/ole">
            <p:oleObj spid="_x0000_s77827" name="Equation" r:id="rId5" imgW="4051300" imgH="241300" progId="Equation.3">
              <p:embed/>
            </p:oleObj>
          </a:graphicData>
        </a:graphic>
      </p:graphicFrame>
      <p:graphicFrame>
        <p:nvGraphicFramePr>
          <p:cNvPr id="14" name="Táblázat 13"/>
          <p:cNvGraphicFramePr>
            <a:graphicFrameLocks noGrp="1"/>
          </p:cNvGraphicFramePr>
          <p:nvPr/>
        </p:nvGraphicFramePr>
        <p:xfrm>
          <a:off x="1835696" y="2636912"/>
          <a:ext cx="4260850" cy="876300"/>
        </p:xfrm>
        <a:graphic>
          <a:graphicData uri="http://schemas.openxmlformats.org/drawingml/2006/table">
            <a:tbl>
              <a:tblPr/>
              <a:tblGrid>
                <a:gridCol w="1639570"/>
                <a:gridCol w="1979930"/>
                <a:gridCol w="641350"/>
              </a:tblGrid>
              <a:tr h="156845">
                <a:tc>
                  <a:txBody>
                    <a:bodyPr/>
                    <a:lstStyle/>
                    <a:p>
                      <a:pPr indent="158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Napi középhőmérséklet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  <a:p>
                      <a:pPr indent="158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t</a:t>
                      </a:r>
                      <a:r>
                        <a:rPr lang="hu-HU" sz="10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köz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17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t</a:t>
                      </a:r>
                      <a:r>
                        <a:rPr lang="hu-HU" sz="10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köz</a:t>
                      </a: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-nél alacsonyabb átlaghőmérsékletű órák száma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</a:t>
                      </a:r>
                      <a:r>
                        <a:rPr lang="hu-HU" sz="1000" baseline="-25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20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°C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hK/a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-19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30,9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-18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61,0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áblázat 14"/>
          <p:cNvGraphicFramePr>
            <a:graphicFrameLocks noGrp="1"/>
          </p:cNvGraphicFramePr>
          <p:nvPr/>
        </p:nvGraphicFramePr>
        <p:xfrm>
          <a:off x="1835696" y="3861048"/>
          <a:ext cx="4260850" cy="1226820"/>
        </p:xfrm>
        <a:graphic>
          <a:graphicData uri="http://schemas.openxmlformats.org/drawingml/2006/table">
            <a:tbl>
              <a:tblPr/>
              <a:tblGrid>
                <a:gridCol w="1639570"/>
                <a:gridCol w="1979930"/>
                <a:gridCol w="641350"/>
              </a:tblGrid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8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3451,7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60270,7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3756,5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63623,5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10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4073,3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66791,5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11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4361,3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69383,5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12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4615,7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71418,7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4886,9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73317,1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14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5147,3</a:t>
                      </a:r>
                      <a:endParaRPr lang="hu-HU" sz="110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alibri"/>
                        </a:rPr>
                        <a:t>74879,5</a:t>
                      </a:r>
                      <a:endParaRPr lang="hu-HU" sz="1100" dirty="0"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 animBg="1"/>
      <p:bldP spid="62476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b="1" dirty="0" smtClean="0"/>
              <a:t>Fűtési rendszer fajlagos energiaigénye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7213"/>
            <a:ext cx="7620000" cy="4770437"/>
          </a:xfrm>
        </p:spPr>
        <p:txBody>
          <a:bodyPr/>
          <a:lstStyle/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Számítsa ki az alábbi adatokkal rendelkező épületnél a fűtési rendszer fajlagos energiaigényét.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 Alapadatok:</a:t>
            </a:r>
          </a:p>
          <a:p>
            <a:pPr marL="0" indent="223838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Egy 195 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fűtött alapterületű épület fűtési energiáját 60%-ban alacsonyhőmérsékletű gázkazán és 40%-ban szabályozással ellátott fatüzelésű kazán fedezi. Az épület nettó fűtési energiaigénye 120.5 kWh/m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a. A fűtési rendszer 70/55 °C hőfoklépcsőjű, termosztatikus szelepekkel (2K arányossági sávval) felszerelt kétcsöves radiátoros fűtés, fordulatszám szabályozású szivattyúval. A kazánok az épület alatti fűtetlen alagsorban vannak elhelyezve, itt haladnak az alapvezetékek is. A rendszer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puffertárolóval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nem rendelkezik.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smtClean="0"/>
              <a:t>Az épület geometriai jellemzőjének és a fajlagos hőveszteségtényező követelményértékének számítása</a:t>
            </a:r>
          </a:p>
        </p:txBody>
      </p:sp>
      <p:sp>
        <p:nvSpPr>
          <p:cNvPr id="80980" name="Rectangle 84"/>
          <p:cNvSpPr>
            <a:spLocks noChangeArrowheads="1"/>
          </p:cNvSpPr>
          <p:nvPr/>
        </p:nvSpPr>
        <p:spPr bwMode="auto">
          <a:xfrm>
            <a:off x="1143000" y="205740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/>
            <a:r>
              <a:rPr lang="hu-HU" b="1">
                <a:cs typeface="Times New Roman" pitchFamily="18" charset="0"/>
              </a:rPr>
              <a:t>Az épület geometriai jellemzőjének számítása</a:t>
            </a:r>
          </a:p>
        </p:txBody>
      </p:sp>
      <p:sp>
        <p:nvSpPr>
          <p:cNvPr id="80981" name="Rectangle 85"/>
          <p:cNvSpPr>
            <a:spLocks noChangeArrowheads="1"/>
          </p:cNvSpPr>
          <p:nvPr/>
        </p:nvSpPr>
        <p:spPr bwMode="auto">
          <a:xfrm>
            <a:off x="1143000" y="3702050"/>
            <a:ext cx="708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 eaLnBrk="0" hangingPunct="0"/>
            <a:r>
              <a:rPr lang="hu-HU" b="1">
                <a:cs typeface="Times New Roman" pitchFamily="18" charset="0"/>
              </a:rPr>
              <a:t>A fajlagos hőveszteségtényező követelményértéke:</a:t>
            </a:r>
          </a:p>
        </p:txBody>
      </p:sp>
      <p:sp>
        <p:nvSpPr>
          <p:cNvPr id="80982" name="Rectangle 86"/>
          <p:cNvSpPr>
            <a:spLocks noChangeArrowheads="1"/>
          </p:cNvSpPr>
          <p:nvPr/>
        </p:nvSpPr>
        <p:spPr bwMode="auto">
          <a:xfrm>
            <a:off x="1524000" y="2514600"/>
            <a:ext cx="556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/>
            <a:r>
              <a:rPr lang="hu-HU">
                <a:cs typeface="Times New Roman" pitchFamily="18" charset="0"/>
              </a:rPr>
              <a:t>Lehűlő összfelület: </a:t>
            </a:r>
            <a:r>
              <a:rPr lang="hu-HU">
                <a:latin typeface="Symbol" pitchFamily="18" charset="2"/>
                <a:cs typeface="Times New Roman" pitchFamily="18" charset="0"/>
              </a:rPr>
              <a:t>S</a:t>
            </a:r>
            <a:r>
              <a:rPr lang="hu-HU">
                <a:cs typeface="Times New Roman" pitchFamily="18" charset="0"/>
              </a:rPr>
              <a:t>A = 510 + 240 +240 = 990 m</a:t>
            </a:r>
            <a:r>
              <a:rPr lang="hu-HU" baseline="30000">
                <a:cs typeface="Times New Roman" pitchFamily="18" charset="0"/>
              </a:rPr>
              <a:t>2</a:t>
            </a:r>
            <a:endParaRPr lang="hu-HU"/>
          </a:p>
        </p:txBody>
      </p:sp>
      <p:sp>
        <p:nvSpPr>
          <p:cNvPr id="80983" name="Rectangle 87"/>
          <p:cNvSpPr>
            <a:spLocks noChangeArrowheads="1"/>
          </p:cNvSpPr>
          <p:nvPr/>
        </p:nvSpPr>
        <p:spPr bwMode="auto">
          <a:xfrm>
            <a:off x="1524000" y="29718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 eaLnBrk="0" hangingPunct="0"/>
            <a:r>
              <a:rPr lang="hu-HU">
                <a:latin typeface="Symbol" pitchFamily="18" charset="2"/>
                <a:cs typeface="Times New Roman" pitchFamily="18" charset="0"/>
              </a:rPr>
              <a:t>S</a:t>
            </a:r>
            <a:r>
              <a:rPr lang="hu-HU">
                <a:cs typeface="Times New Roman" pitchFamily="18" charset="0"/>
              </a:rPr>
              <a:t>A/V = 990/2800 = 0,3536 m</a:t>
            </a:r>
            <a:r>
              <a:rPr lang="hu-HU" baseline="30000">
                <a:latin typeface="Arial" charset="0"/>
                <a:cs typeface="Times New Roman" pitchFamily="18" charset="0"/>
              </a:rPr>
              <a:t>2</a:t>
            </a:r>
            <a:r>
              <a:rPr lang="hu-HU">
                <a:cs typeface="Times New Roman" pitchFamily="18" charset="0"/>
              </a:rPr>
              <a:t>/m</a:t>
            </a:r>
            <a:r>
              <a:rPr lang="hu-HU" baseline="30000">
                <a:cs typeface="Times New Roman" pitchFamily="18" charset="0"/>
              </a:rPr>
              <a:t>3</a:t>
            </a:r>
            <a:endParaRPr lang="hu-HU">
              <a:cs typeface="Times New Roman" pitchFamily="18" charset="0"/>
            </a:endParaRPr>
          </a:p>
        </p:txBody>
      </p:sp>
      <p:sp>
        <p:nvSpPr>
          <p:cNvPr id="80984" name="Rectangle 88"/>
          <p:cNvSpPr>
            <a:spLocks noChangeArrowheads="1"/>
          </p:cNvSpPr>
          <p:nvPr/>
        </p:nvSpPr>
        <p:spPr bwMode="auto">
          <a:xfrm>
            <a:off x="1295400" y="5257800"/>
            <a:ext cx="708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 eaLnBrk="0" hangingPunct="0"/>
            <a:r>
              <a:rPr lang="hu-HU">
                <a:cs typeface="Times New Roman" pitchFamily="18" charset="0"/>
              </a:rPr>
              <a:t>q</a:t>
            </a:r>
            <a:r>
              <a:rPr lang="hu-HU" baseline="-30000">
                <a:cs typeface="Times New Roman" pitchFamily="18" charset="0"/>
              </a:rPr>
              <a:t>m</a:t>
            </a:r>
            <a:r>
              <a:rPr lang="hu-HU">
                <a:cs typeface="Times New Roman" pitchFamily="18" charset="0"/>
              </a:rPr>
              <a:t> = 0,086</a:t>
            </a:r>
            <a:r>
              <a:rPr lang="hu-HU"/>
              <a:t> + </a:t>
            </a:r>
            <a:r>
              <a:rPr lang="hu-HU">
                <a:cs typeface="Times New Roman" pitchFamily="18" charset="0"/>
              </a:rPr>
              <a:t>0,38</a:t>
            </a:r>
            <a:r>
              <a:rPr lang="hu-HU"/>
              <a:t> * </a:t>
            </a:r>
            <a:r>
              <a:rPr lang="hu-HU" baseline="-30000">
                <a:cs typeface="Times New Roman" pitchFamily="18" charset="0"/>
              </a:rPr>
              <a:t> </a:t>
            </a:r>
            <a:r>
              <a:rPr lang="hu-HU">
                <a:latin typeface="Symbol" pitchFamily="18" charset="2"/>
                <a:cs typeface="Times New Roman" pitchFamily="18" charset="0"/>
              </a:rPr>
              <a:t>S</a:t>
            </a:r>
            <a:r>
              <a:rPr lang="hu-HU">
                <a:cs typeface="Times New Roman" pitchFamily="18" charset="0"/>
              </a:rPr>
              <a:t>A/V =  0,086 </a:t>
            </a:r>
            <a:r>
              <a:rPr lang="hu-HU"/>
              <a:t>+ </a:t>
            </a:r>
            <a:r>
              <a:rPr lang="hu-HU">
                <a:cs typeface="Times New Roman" pitchFamily="18" charset="0"/>
              </a:rPr>
              <a:t>0,38</a:t>
            </a:r>
            <a:r>
              <a:rPr lang="hu-HU"/>
              <a:t> * </a:t>
            </a:r>
            <a:r>
              <a:rPr lang="hu-HU">
                <a:cs typeface="Times New Roman" pitchFamily="18" charset="0"/>
              </a:rPr>
              <a:t>0,3536 =  0,220 W/m</a:t>
            </a:r>
            <a:r>
              <a:rPr lang="hu-HU" baseline="30000">
                <a:cs typeface="Times New Roman" pitchFamily="18" charset="0"/>
              </a:rPr>
              <a:t>3</a:t>
            </a:r>
            <a:r>
              <a:rPr lang="hu-HU">
                <a:cs typeface="Times New Roman" pitchFamily="18" charset="0"/>
              </a:rPr>
              <a:t>K</a:t>
            </a:r>
          </a:p>
          <a:p>
            <a:pPr indent="220663" eaLnBrk="0" hangingPunct="0"/>
            <a:endParaRPr lang="hu-HU"/>
          </a:p>
        </p:txBody>
      </p:sp>
      <p:sp>
        <p:nvSpPr>
          <p:cNvPr id="80986" name="Rectangle 90"/>
          <p:cNvSpPr>
            <a:spLocks noChangeArrowheads="1"/>
          </p:cNvSpPr>
          <p:nvPr/>
        </p:nvSpPr>
        <p:spPr bwMode="auto">
          <a:xfrm>
            <a:off x="1828800" y="4191000"/>
            <a:ext cx="6019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hu-HU" altLang="ja-JP">
                <a:cs typeface="Times New Roman" pitchFamily="18" charset="0"/>
              </a:rPr>
              <a:t>A/V 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</a:t>
            </a:r>
            <a:r>
              <a:rPr lang="hu-HU" altLang="ja-JP">
                <a:cs typeface="Times New Roman" pitchFamily="18" charset="0"/>
              </a:rPr>
              <a:t> 0,3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	q</a:t>
            </a:r>
            <a:r>
              <a:rPr lang="hu-HU" altLang="ja-JP" baseline="-30000">
                <a:cs typeface="Times New Roman" pitchFamily="18" charset="0"/>
                <a:sym typeface="Symbol" pitchFamily="18" charset="2"/>
              </a:rPr>
              <a:t>m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 = 0,2</a:t>
            </a:r>
            <a:r>
              <a:rPr lang="hu-HU" altLang="ja-JP">
                <a:sym typeface="Symbol" pitchFamily="18" charset="2"/>
              </a:rPr>
              <a:t>	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		W/m</a:t>
            </a:r>
            <a:r>
              <a:rPr lang="hu-HU" altLang="ja-JP" baseline="30000">
                <a:cs typeface="Times New Roman" pitchFamily="18" charset="0"/>
                <a:sym typeface="Symbol" pitchFamily="18" charset="2"/>
              </a:rPr>
              <a:t>3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K</a:t>
            </a:r>
            <a:endParaRPr lang="en-US" altLang="ja-JP">
              <a:ea typeface="ＭＳ Ｐゴシック" charset="-128"/>
              <a:cs typeface="Times New Roman" pitchFamily="18" charset="0"/>
              <a:sym typeface="Symbol" pitchFamily="18" charset="2"/>
            </a:endParaRPr>
          </a:p>
          <a:p>
            <a:pPr algn="just" eaLnBrk="0" hangingPunct="0"/>
            <a:r>
              <a:rPr lang="hu-HU" altLang="ja-JP">
                <a:cs typeface="Times New Roman" pitchFamily="18" charset="0"/>
                <a:sym typeface="Symbol" pitchFamily="18" charset="2"/>
              </a:rPr>
              <a:t>0,3 </a:t>
            </a:r>
            <a:r>
              <a:rPr lang="hu-HU" altLang="ja-JP">
                <a:cs typeface="Times New Roman" pitchFamily="18" charset="0"/>
              </a:rPr>
              <a:t> A/V 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</a:t>
            </a:r>
            <a:r>
              <a:rPr lang="hu-HU" altLang="ja-JP">
                <a:cs typeface="Times New Roman" pitchFamily="18" charset="0"/>
              </a:rPr>
              <a:t> 1,3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	q</a:t>
            </a:r>
            <a:r>
              <a:rPr lang="hu-HU" altLang="ja-JP" baseline="-30000">
                <a:cs typeface="Times New Roman" pitchFamily="18" charset="0"/>
                <a:sym typeface="Symbol" pitchFamily="18" charset="2"/>
              </a:rPr>
              <a:t>m 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= 0,086 + 0,38 (</a:t>
            </a:r>
            <a:r>
              <a:rPr lang="hu-HU" altLang="ja-JP">
                <a:latin typeface="Symbol" pitchFamily="18" charset="2"/>
                <a:cs typeface="Times New Roman" pitchFamily="18" charset="0"/>
                <a:sym typeface="Symbol" pitchFamily="18" charset="2"/>
              </a:rPr>
              <a:t></a:t>
            </a:r>
            <a:r>
              <a:rPr lang="hu-HU" altLang="ja-JP">
                <a:cs typeface="Times New Roman" pitchFamily="18" charset="0"/>
              </a:rPr>
              <a:t>A/V)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	W/m</a:t>
            </a:r>
            <a:r>
              <a:rPr lang="hu-HU" altLang="ja-JP" baseline="30000">
                <a:cs typeface="Times New Roman" pitchFamily="18" charset="0"/>
                <a:sym typeface="Symbol" pitchFamily="18" charset="2"/>
              </a:rPr>
              <a:t>3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K</a:t>
            </a:r>
            <a:endParaRPr lang="en-US" altLang="ja-JP">
              <a:ea typeface="ＭＳ Ｐゴシック" charset="-128"/>
              <a:sym typeface="Symbol" pitchFamily="18" charset="2"/>
            </a:endParaRPr>
          </a:p>
          <a:p>
            <a:pPr algn="just" eaLnBrk="0" hangingPunct="0"/>
            <a:r>
              <a:rPr lang="hu-HU" altLang="ja-JP">
                <a:cs typeface="Times New Roman" pitchFamily="18" charset="0"/>
                <a:sym typeface="Symbol" pitchFamily="18" charset="2"/>
              </a:rPr>
              <a:t>A/V </a:t>
            </a:r>
            <a:r>
              <a:rPr lang="hu-HU" altLang="ja-JP">
                <a:cs typeface="Times New Roman" pitchFamily="18" charset="0"/>
              </a:rPr>
              <a:t> 1,3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	q</a:t>
            </a:r>
            <a:r>
              <a:rPr lang="hu-HU" altLang="ja-JP" baseline="-30000">
                <a:cs typeface="Times New Roman" pitchFamily="18" charset="0"/>
                <a:sym typeface="Symbol" pitchFamily="18" charset="2"/>
              </a:rPr>
              <a:t>m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 = 0,58	</a:t>
            </a:r>
            <a:r>
              <a:rPr lang="hu-HU" altLang="ja-JP">
                <a:sym typeface="Symbol" pitchFamily="18" charset="2"/>
              </a:rPr>
              <a:t>	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	W/m</a:t>
            </a:r>
            <a:r>
              <a:rPr lang="hu-HU" altLang="ja-JP" baseline="30000">
                <a:cs typeface="Times New Roman" pitchFamily="18" charset="0"/>
                <a:sym typeface="Symbol" pitchFamily="18" charset="2"/>
              </a:rPr>
              <a:t>3</a:t>
            </a:r>
            <a:r>
              <a:rPr lang="hu-HU" altLang="ja-JP">
                <a:cs typeface="Times New Roman" pitchFamily="18" charset="0"/>
                <a:sym typeface="Symbol" pitchFamily="18" charset="2"/>
              </a:rPr>
              <a:t>K</a:t>
            </a:r>
            <a:endParaRPr lang="en-US" altLang="ja-JP" sz="1200">
              <a:ea typeface="ＭＳ Ｐゴシック" charset="-128"/>
              <a:sym typeface="Symbol" pitchFamily="18" charset="2"/>
            </a:endParaRPr>
          </a:p>
          <a:p>
            <a:pPr eaLnBrk="0" hangingPunct="0"/>
            <a:endParaRPr lang="en-US" altLang="ja-JP" sz="1200">
              <a:ea typeface="ＭＳ Ｐゴシック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80" grpId="0" autoUpdateAnimBg="0"/>
      <p:bldP spid="80981" grpId="0" autoUpdateAnimBg="0"/>
      <p:bldP spid="80982" grpId="0" autoUpdateAnimBg="0"/>
      <p:bldP spid="80983" grpId="0" autoUpdateAnimBg="0"/>
      <p:bldP spid="80984" grpId="0" autoUpdateAnimBg="0"/>
      <p:bldP spid="8098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Számítási összefüggés</a:t>
            </a:r>
          </a:p>
        </p:txBody>
      </p:sp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838200" y="3124200"/>
          <a:ext cx="7848600" cy="677863"/>
        </p:xfrm>
        <a:graphic>
          <a:graphicData uri="http://schemas.openxmlformats.org/presentationml/2006/ole">
            <p:oleObj spid="_x0000_s17426" r:id="rId4" imgW="42418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2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1932261"/>
              </p:ext>
            </p:extLst>
          </p:nvPr>
        </p:nvGraphicFramePr>
        <p:xfrm>
          <a:off x="1804194" y="5328963"/>
          <a:ext cx="5504110" cy="1383780"/>
        </p:xfrm>
        <a:graphic>
          <a:graphicData uri="http://schemas.openxmlformats.org/presentationml/2006/ole">
            <p:oleObj spid="_x0000_s18484" name="Document" r:id="rId4" imgW="5916168" imgH="1487424" progId="Word.Document.8">
              <p:embed/>
            </p:oleObj>
          </a:graphicData>
        </a:graphic>
      </p:graphicFrame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</a:t>
            </a:r>
            <a:r>
              <a:rPr lang="hu-HU" sz="2800" dirty="0" err="1" smtClean="0"/>
              <a:t>hőtermelők</a:t>
            </a:r>
            <a:r>
              <a:rPr lang="hu-HU" sz="2800" dirty="0" smtClean="0"/>
              <a:t> adatai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75608218"/>
              </p:ext>
            </p:extLst>
          </p:nvPr>
        </p:nvGraphicFramePr>
        <p:xfrm>
          <a:off x="1219201" y="1884063"/>
          <a:ext cx="5297015" cy="2625057"/>
        </p:xfrm>
        <a:graphic>
          <a:graphicData uri="http://schemas.openxmlformats.org/presentationml/2006/ole">
            <p:oleObj spid="_x0000_s18485" name="Document" r:id="rId5" imgW="5917692" imgH="3008376" progId="Word.Document.8">
              <p:embed/>
            </p:oleObj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11239177"/>
              </p:ext>
            </p:extLst>
          </p:nvPr>
        </p:nvGraphicFramePr>
        <p:xfrm>
          <a:off x="1815678" y="4640238"/>
          <a:ext cx="5708650" cy="588962"/>
        </p:xfrm>
        <a:graphic>
          <a:graphicData uri="http://schemas.openxmlformats.org/presentationml/2006/ole">
            <p:oleObj spid="_x0000_s18486" name="Document" r:id="rId6" imgW="5987263" imgH="625166" progId="Word.Document.8">
              <p:embed/>
            </p:oleObj>
          </a:graphicData>
        </a:graphic>
      </p:graphicFrame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685800" y="2948797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148064" y="2876789"/>
            <a:ext cx="685800" cy="192171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3347864" y="2876789"/>
            <a:ext cx="6858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685800" y="6117149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4283968" y="6011357"/>
            <a:ext cx="6858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685800" y="4941168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3563888" y="4835376"/>
            <a:ext cx="6858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1740024" y="1628800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VI.1. táblázat</a:t>
            </a:r>
            <a:endParaRPr lang="hu-HU" sz="1100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1740024" y="4391526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VI.5. táblázat</a:t>
            </a:r>
            <a:endParaRPr lang="hu-HU" sz="11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763688" y="5111606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VI.6.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Az elosztás fajlagos vesztesége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1295400" y="34671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graphicFrame>
        <p:nvGraphicFramePr>
          <p:cNvPr id="1945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90126368"/>
              </p:ext>
            </p:extLst>
          </p:nvPr>
        </p:nvGraphicFramePr>
        <p:xfrm>
          <a:off x="1144588" y="2290763"/>
          <a:ext cx="5876925" cy="2925762"/>
        </p:xfrm>
        <a:graphic>
          <a:graphicData uri="http://schemas.openxmlformats.org/presentationml/2006/ole">
            <p:oleObj spid="_x0000_s19475" name="Document" r:id="rId4" imgW="5907504" imgH="2945515" progId="Word.Document.8">
              <p:embed/>
            </p:oleObj>
          </a:graphicData>
        </a:graphic>
      </p:graphicFrame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762375" y="3381375"/>
            <a:ext cx="6858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267744" y="201526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VI.7.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 animBg="1"/>
      <p:bldP spid="665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8"/>
          <p:cNvGraphicFramePr>
            <a:graphicFrameLocks noChangeAspect="1"/>
          </p:cNvGraphicFramePr>
          <p:nvPr/>
        </p:nvGraphicFramePr>
        <p:xfrm>
          <a:off x="1524000" y="2133600"/>
          <a:ext cx="5916613" cy="3316288"/>
        </p:xfrm>
        <a:graphic>
          <a:graphicData uri="http://schemas.openxmlformats.org/presentationml/2006/ole">
            <p:oleObj spid="_x0000_s20499" name="Document" r:id="rId4" imgW="5916168" imgH="3316224" progId="Word.Document.8">
              <p:embed/>
            </p:oleObj>
          </a:graphicData>
        </a:graphic>
      </p:graphicFrame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keringtetés fajlagos vesztesége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914400" y="3686175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870200" y="3590925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835696" y="1844824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VI.9.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9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600200" y="1905000"/>
          <a:ext cx="5916613" cy="4341813"/>
        </p:xfrm>
        <a:graphic>
          <a:graphicData uri="http://schemas.openxmlformats.org/presentationml/2006/ole">
            <p:oleObj spid="_x0000_s21523" name="Document" r:id="rId4" imgW="5916168" imgH="4341876" progId="Word.Document.8">
              <p:embed/>
            </p:oleObj>
          </a:graphicData>
        </a:graphic>
      </p:graphicFrame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szabályozás pontatlansága miatti veszteség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85800" y="32004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029200" y="302260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596008" y="1628800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VI.10.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  <p:bldP spid="696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hőtárolás fajlagos vesztesége és a primer energia átalakítási tényezők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1116013" y="3656013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044252" y="3541212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1116013" y="4005064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044252" y="3900803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116013" y="4556826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5044252" y="4453014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1524000" y="1905000"/>
            <a:ext cx="6569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Hőtároló nincs, ezért annak fajlagos energiaigénye </a:t>
            </a:r>
            <a:r>
              <a:rPr lang="hu-HU" dirty="0" err="1">
                <a:cs typeface="Times New Roman" pitchFamily="18" charset="0"/>
              </a:rPr>
              <a:t>q</a:t>
            </a:r>
            <a:r>
              <a:rPr lang="hu-HU" baseline="-30000" dirty="0" err="1">
                <a:cs typeface="Times New Roman" pitchFamily="18" charset="0"/>
              </a:rPr>
              <a:t>f</a:t>
            </a:r>
            <a:r>
              <a:rPr lang="hu-HU" baseline="-30000" dirty="0">
                <a:cs typeface="Times New Roman" pitchFamily="18" charset="0"/>
              </a:rPr>
              <a:t>,t</a:t>
            </a:r>
            <a:r>
              <a:rPr lang="hu-HU" dirty="0">
                <a:cs typeface="Times New Roman" pitchFamily="18" charset="0"/>
              </a:rPr>
              <a:t>=0 kWh/m</a:t>
            </a:r>
            <a:r>
              <a:rPr lang="hu-HU" baseline="30000" dirty="0">
                <a:cs typeface="Times New Roman" pitchFamily="18" charset="0"/>
              </a:rPr>
              <a:t>2</a:t>
            </a:r>
            <a:r>
              <a:rPr lang="hu-HU" dirty="0">
                <a:cs typeface="Times New Roman" pitchFamily="18" charset="0"/>
              </a:rPr>
              <a:t>a, és segédenergia igénye E</a:t>
            </a:r>
            <a:r>
              <a:rPr lang="hu-HU" baseline="-30000" dirty="0">
                <a:cs typeface="Times New Roman" pitchFamily="18" charset="0"/>
              </a:rPr>
              <a:t>FT</a:t>
            </a:r>
            <a:r>
              <a:rPr lang="hu-HU" dirty="0">
                <a:cs typeface="Times New Roman" pitchFamily="18" charset="0"/>
              </a:rPr>
              <a:t>=0 kWh/m</a:t>
            </a:r>
            <a:r>
              <a:rPr lang="hu-HU" baseline="30000" dirty="0">
                <a:cs typeface="Times New Roman" pitchFamily="18" charset="0"/>
              </a:rPr>
              <a:t>2</a:t>
            </a:r>
            <a:r>
              <a:rPr lang="hu-HU" dirty="0">
                <a:cs typeface="Times New Roman" pitchFamily="18" charset="0"/>
              </a:rPr>
              <a:t>a.</a:t>
            </a:r>
            <a:r>
              <a:rPr lang="hu-HU" dirty="0"/>
              <a:t> 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028056" y="309538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3. melléklet V.1. táblázat</a:t>
            </a:r>
            <a:endParaRPr lang="hu-HU" sz="1100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2051720" y="3356992"/>
          <a:ext cx="3497580" cy="1463040"/>
        </p:xfrm>
        <a:graphic>
          <a:graphicData uri="http://schemas.openxmlformats.org/drawingml/2006/table">
            <a:tbl>
              <a:tblPr/>
              <a:tblGrid>
                <a:gridCol w="2924175"/>
                <a:gridCol w="57340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Energia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elektromos áram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2, 50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csúcson kívüli elektromos áram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földgáz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tüzelőolaj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szén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tüzifa, biomassza, pellet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0,60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megújuló (pl. napenergia)</a:t>
                      </a:r>
                      <a:endParaRPr lang="hu-HU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0,00</a:t>
                      </a:r>
                      <a:endParaRPr lang="hu-HU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5" grpId="0" animBg="1"/>
      <p:bldP spid="68616" grpId="0" animBg="1"/>
      <p:bldP spid="68617" grpId="0" animBg="1"/>
      <p:bldP spid="686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fűtési rendszer fajlagos energiaigénye</a:t>
            </a:r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02875316"/>
              </p:ext>
            </p:extLst>
          </p:nvPr>
        </p:nvGraphicFramePr>
        <p:xfrm>
          <a:off x="1447800" y="3618284"/>
          <a:ext cx="7162800" cy="458788"/>
        </p:xfrm>
        <a:graphic>
          <a:graphicData uri="http://schemas.openxmlformats.org/presentationml/2006/ole">
            <p:oleObj spid="_x0000_s22579" name="Equation" r:id="rId3" imgW="3378200" imgH="215900" progId="Equation.3">
              <p:embed/>
            </p:oleObj>
          </a:graphicData>
        </a:graphic>
      </p:graphicFrame>
      <p:graphicFrame>
        <p:nvGraphicFramePr>
          <p:cNvPr id="225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7785632"/>
              </p:ext>
            </p:extLst>
          </p:nvPr>
        </p:nvGraphicFramePr>
        <p:xfrm>
          <a:off x="2265363" y="4152900"/>
          <a:ext cx="5297487" cy="482600"/>
        </p:xfrm>
        <a:graphic>
          <a:graphicData uri="http://schemas.openxmlformats.org/presentationml/2006/ole">
            <p:oleObj spid="_x0000_s22580" name="Equation" r:id="rId4" imgW="2323800" imgH="215640" progId="Equation.3">
              <p:embed/>
            </p:oleObj>
          </a:graphicData>
        </a:graphic>
      </p:graphicFrame>
      <p:graphicFrame>
        <p:nvGraphicFramePr>
          <p:cNvPr id="225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86182821"/>
              </p:ext>
            </p:extLst>
          </p:nvPr>
        </p:nvGraphicFramePr>
        <p:xfrm>
          <a:off x="1524000" y="5095527"/>
          <a:ext cx="3505200" cy="493713"/>
        </p:xfrm>
        <a:graphic>
          <a:graphicData uri="http://schemas.openxmlformats.org/presentationml/2006/ole">
            <p:oleObj spid="_x0000_s22581" name="Equation" r:id="rId5" imgW="1625600" imgH="228600" progId="Equation.3">
              <p:embed/>
            </p:oleObj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59843140"/>
              </p:ext>
            </p:extLst>
          </p:nvPr>
        </p:nvGraphicFramePr>
        <p:xfrm>
          <a:off x="838200" y="2463105"/>
          <a:ext cx="7848600" cy="677863"/>
        </p:xfrm>
        <a:graphic>
          <a:graphicData uri="http://schemas.openxmlformats.org/presentationml/2006/ole">
            <p:oleObj spid="_x0000_s22582" r:id="rId6" imgW="42418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b="1" dirty="0" smtClean="0"/>
              <a:t>HMV rendszer fajlagos energiaigénye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7213"/>
            <a:ext cx="7620000" cy="4770437"/>
          </a:xfrm>
        </p:spPr>
        <p:txBody>
          <a:bodyPr/>
          <a:lstStyle/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Számítsa ki az alábbi adatokkal rendelkező épületnél a HMV rendszer fajlagos energiaigényét.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Alapadatok:</a:t>
            </a:r>
          </a:p>
          <a:p>
            <a:pPr marL="0" indent="22383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Egy 195 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fűtött alapterületű lakóépület használati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melegvizét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60 %-ban napkollektor és 40 %-ban állandó hőmérsékletű gázkazán fedezi. A kazán és a HMV közös indirekt tárolója az épület alatti fűtetlen alagsorban vannak elhelyezve, itt haladnak az alapvezetékek is. A rendszer cirkulációs vezetékkel rendelkezik. A napkollektoros rendszer fajlagos </a:t>
            </a:r>
            <a:r>
              <a:rPr lang="hu-HU" sz="2400" dirty="0" err="1" smtClean="0">
                <a:latin typeface="Times New Roman" pitchFamily="18" charset="0"/>
                <a:cs typeface="Times New Roman" pitchFamily="18" charset="0"/>
              </a:rPr>
              <a:t>villamosenergia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 fogyasztása E</a:t>
            </a:r>
            <a:r>
              <a:rPr lang="hu-HU" sz="2400" baseline="-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=2,5 kWh/m</a:t>
            </a:r>
            <a:r>
              <a:rPr lang="hu-HU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2400" dirty="0" smtClean="0">
                <a:latin typeface="Times New Roman" pitchFamily="18" charset="0"/>
                <a:cs typeface="Times New Roman" pitchFamily="18" charset="0"/>
              </a:rPr>
              <a:t>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Számítási összefüggés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838200" y="3200400"/>
          <a:ext cx="8088313" cy="642938"/>
        </p:xfrm>
        <a:graphic>
          <a:graphicData uri="http://schemas.openxmlformats.org/presentationml/2006/ole">
            <p:oleObj spid="_x0000_s23570" name="Equation" r:id="rId3" imgW="46609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1600200" y="1854200"/>
          <a:ext cx="5916613" cy="3141663"/>
        </p:xfrm>
        <a:graphic>
          <a:graphicData uri="http://schemas.openxmlformats.org/presentationml/2006/ole">
            <p:oleObj spid="_x0000_s24597" name="Document" r:id="rId4" imgW="5916168" imgH="3140964" progId="Word.Document.8">
              <p:embed/>
            </p:oleObj>
          </a:graphicData>
        </a:graphic>
      </p:graphicFrame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</a:t>
            </a:r>
            <a:r>
              <a:rPr lang="hu-HU" sz="2800" dirty="0" err="1" smtClean="0"/>
              <a:t>hőtermelők</a:t>
            </a:r>
            <a:r>
              <a:rPr lang="hu-HU" sz="2800" dirty="0" smtClean="0"/>
              <a:t> adatai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685800" y="32385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832600" y="3124200"/>
            <a:ext cx="5334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222500" y="3124200"/>
            <a:ext cx="685800" cy="2286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1431925" y="5067300"/>
            <a:ext cx="6797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A napkollektor teljesítménytényezője érdektelen a nullával való szorzás miatt, </a:t>
            </a:r>
            <a:r>
              <a:rPr lang="hu-HU" dirty="0" err="1">
                <a:cs typeface="Times New Roman" pitchFamily="18" charset="0"/>
              </a:rPr>
              <a:t>C</a:t>
            </a:r>
            <a:r>
              <a:rPr lang="hu-HU" baseline="-30000" dirty="0" err="1">
                <a:cs typeface="Times New Roman" pitchFamily="18" charset="0"/>
              </a:rPr>
              <a:t>k</a:t>
            </a:r>
            <a:r>
              <a:rPr lang="hu-HU" dirty="0">
                <a:cs typeface="Times New Roman" pitchFamily="18" charset="0"/>
              </a:rPr>
              <a:t>=1, elektromos segédenergia igénye az alapadatok szerint E</a:t>
            </a:r>
            <a:r>
              <a:rPr lang="hu-HU" baseline="-30000" dirty="0">
                <a:cs typeface="Times New Roman" pitchFamily="18" charset="0"/>
              </a:rPr>
              <a:t>K</a:t>
            </a:r>
            <a:r>
              <a:rPr lang="hu-HU" dirty="0">
                <a:cs typeface="Times New Roman" pitchFamily="18" charset="0"/>
              </a:rPr>
              <a:t>=2.5 kWh/m</a:t>
            </a:r>
            <a:r>
              <a:rPr lang="hu-HU" baseline="30000" dirty="0">
                <a:cs typeface="Times New Roman" pitchFamily="18" charset="0"/>
              </a:rPr>
              <a:t>2</a:t>
            </a:r>
            <a:r>
              <a:rPr lang="hu-HU" dirty="0">
                <a:cs typeface="Times New Roman" pitchFamily="18" charset="0"/>
              </a:rPr>
              <a:t>a.</a:t>
            </a:r>
            <a:r>
              <a:rPr lang="hu-HU" dirty="0"/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547664" y="1628800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VII.1.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nimBg="1"/>
      <p:bldP spid="73735" grpId="0" animBg="1"/>
      <p:bldP spid="73736" grpId="0" animBg="1"/>
      <p:bldP spid="737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smtClean="0"/>
              <a:t>Az épület hőveszteségtényezőjének számítása a sugárzási nyereségek számítása nélkül</a:t>
            </a:r>
          </a:p>
        </p:txBody>
      </p:sp>
      <p:sp>
        <p:nvSpPr>
          <p:cNvPr id="84995" name="Rectangle 1027"/>
          <p:cNvSpPr>
            <a:spLocks noChangeArrowheads="1"/>
          </p:cNvSpPr>
          <p:nvPr/>
        </p:nvSpPr>
        <p:spPr bwMode="auto">
          <a:xfrm>
            <a:off x="1524000" y="2133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/>
            <a:r>
              <a:rPr lang="hu-HU" sz="2400" b="1">
                <a:cs typeface="Times New Roman" pitchFamily="18" charset="0"/>
              </a:rPr>
              <a:t>q = (</a:t>
            </a:r>
            <a:r>
              <a:rPr lang="hu-HU" sz="2400" b="1">
                <a:latin typeface="Symbol" pitchFamily="18" charset="2"/>
                <a:cs typeface="Times New Roman" pitchFamily="18" charset="0"/>
              </a:rPr>
              <a:t>S</a:t>
            </a:r>
            <a:r>
              <a:rPr lang="hu-HU" sz="2400" b="1"/>
              <a:t> </a:t>
            </a:r>
            <a:r>
              <a:rPr lang="hu-HU" sz="2400" b="1">
                <a:cs typeface="Times New Roman" pitchFamily="18" charset="0"/>
              </a:rPr>
              <a:t>A</a:t>
            </a:r>
            <a:r>
              <a:rPr lang="hu-HU" sz="2400" b="1"/>
              <a:t>*</a:t>
            </a:r>
            <a:r>
              <a:rPr lang="hu-HU" sz="2400" b="1">
                <a:cs typeface="Times New Roman" pitchFamily="18" charset="0"/>
              </a:rPr>
              <a:t>U + </a:t>
            </a:r>
            <a:r>
              <a:rPr lang="hu-HU" sz="2400" b="1">
                <a:latin typeface="Symbol" pitchFamily="18" charset="2"/>
                <a:cs typeface="Times New Roman" pitchFamily="18" charset="0"/>
              </a:rPr>
              <a:t>S</a:t>
            </a:r>
            <a:r>
              <a:rPr lang="hu-HU" sz="2400" b="1"/>
              <a:t> </a:t>
            </a:r>
            <a:r>
              <a:rPr lang="hu-HU" sz="2400" b="1">
                <a:cs typeface="Times New Roman" pitchFamily="18" charset="0"/>
              </a:rPr>
              <a:t>l</a:t>
            </a:r>
            <a:r>
              <a:rPr lang="hu-HU" sz="2400" b="1"/>
              <a:t>*</a:t>
            </a:r>
            <a:r>
              <a:rPr lang="hu-HU" sz="2400" b="1">
                <a:latin typeface="Symbol" pitchFamily="18" charset="2"/>
                <a:cs typeface="Times New Roman" pitchFamily="18" charset="0"/>
              </a:rPr>
              <a:t>Y)</a:t>
            </a:r>
            <a:r>
              <a:rPr lang="hu-HU" sz="2400" b="1"/>
              <a:t> </a:t>
            </a:r>
            <a:r>
              <a:rPr lang="hu-HU" sz="2400" b="1">
                <a:latin typeface="Symbol" pitchFamily="18" charset="2"/>
                <a:cs typeface="Times New Roman" pitchFamily="18" charset="0"/>
              </a:rPr>
              <a:t>/</a:t>
            </a:r>
            <a:r>
              <a:rPr lang="hu-HU" sz="2400" b="1"/>
              <a:t> </a:t>
            </a:r>
            <a:r>
              <a:rPr lang="hu-HU" sz="2400" b="1">
                <a:cs typeface="Times New Roman" pitchFamily="18" charset="0"/>
              </a:rPr>
              <a:t>V </a:t>
            </a:r>
          </a:p>
        </p:txBody>
      </p:sp>
      <p:sp>
        <p:nvSpPr>
          <p:cNvPr id="84996" name="Rectangle 1028"/>
          <p:cNvSpPr>
            <a:spLocks noChangeArrowheads="1"/>
          </p:cNvSpPr>
          <p:nvPr/>
        </p:nvSpPr>
        <p:spPr bwMode="auto">
          <a:xfrm>
            <a:off x="1295400" y="4495800"/>
            <a:ext cx="708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hu-HU">
                <a:cs typeface="Times New Roman" pitchFamily="18" charset="0"/>
              </a:rPr>
              <a:t>U</a:t>
            </a:r>
            <a:r>
              <a:rPr lang="hu-HU" baseline="-30000">
                <a:cs typeface="Times New Roman" pitchFamily="18" charset="0"/>
              </a:rPr>
              <a:t>R</a:t>
            </a:r>
            <a:r>
              <a:rPr lang="hu-HU">
                <a:cs typeface="Times New Roman" pitchFamily="18" charset="0"/>
              </a:rPr>
              <a:t> - a hőhidak hatását kifejező korrekciós tényezővel (</a:t>
            </a:r>
            <a:r>
              <a:rPr lang="hu-HU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</a:t>
            </a:r>
            <a:r>
              <a:rPr lang="hu-HU">
                <a:cs typeface="Times New Roman" pitchFamily="18" charset="0"/>
              </a:rPr>
              <a:t>) módosított rétegtervi hőátbocsátási tényező: U</a:t>
            </a:r>
            <a:r>
              <a:rPr lang="hu-HU" baseline="-30000">
                <a:cs typeface="Times New Roman" pitchFamily="18" charset="0"/>
              </a:rPr>
              <a:t>R</a:t>
            </a:r>
            <a:r>
              <a:rPr lang="hu-HU">
                <a:cs typeface="Times New Roman" pitchFamily="18" charset="0"/>
              </a:rPr>
              <a:t> = U (1 + </a:t>
            </a:r>
            <a:r>
              <a:rPr lang="hu-HU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</a:t>
            </a:r>
            <a:r>
              <a:rPr lang="hu-HU" i="1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hu-HU">
                <a:cs typeface="Times New Roman" pitchFamily="18" charset="0"/>
              </a:rPr>
              <a:t> </a:t>
            </a:r>
          </a:p>
        </p:txBody>
      </p:sp>
      <p:sp>
        <p:nvSpPr>
          <p:cNvPr id="84997" name="Rectangle 1029"/>
          <p:cNvSpPr>
            <a:spLocks noChangeArrowheads="1"/>
          </p:cNvSpPr>
          <p:nvPr/>
        </p:nvSpPr>
        <p:spPr bwMode="auto">
          <a:xfrm>
            <a:off x="1219200" y="2971800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>
                <a:cs typeface="Times New Roman" pitchFamily="18" charset="0"/>
              </a:rPr>
              <a:t>Mivel egyszerűsített számítás a feladat, az összefüggés így módosul</a:t>
            </a:r>
            <a:r>
              <a:rPr lang="hu-HU"/>
              <a:t>:</a:t>
            </a:r>
          </a:p>
        </p:txBody>
      </p:sp>
      <p:sp>
        <p:nvSpPr>
          <p:cNvPr id="84998" name="Rectangle 1030"/>
          <p:cNvSpPr>
            <a:spLocks noChangeArrowheads="1"/>
          </p:cNvSpPr>
          <p:nvPr/>
        </p:nvSpPr>
        <p:spPr bwMode="auto">
          <a:xfrm>
            <a:off x="1524000" y="3733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20663" eaLnBrk="0" hangingPunct="0"/>
            <a:r>
              <a:rPr lang="hu-HU" sz="2400" b="1">
                <a:cs typeface="Times New Roman" pitchFamily="18" charset="0"/>
              </a:rPr>
              <a:t>q = </a:t>
            </a:r>
            <a:r>
              <a:rPr lang="hu-HU" sz="2400" b="1">
                <a:latin typeface="Symbol" pitchFamily="18" charset="2"/>
                <a:cs typeface="Times New Roman" pitchFamily="18" charset="0"/>
              </a:rPr>
              <a:t>S</a:t>
            </a:r>
            <a:r>
              <a:rPr lang="hu-HU" sz="2400" b="1"/>
              <a:t> </a:t>
            </a:r>
            <a:r>
              <a:rPr lang="hu-HU" sz="2400" b="1">
                <a:cs typeface="Times New Roman" pitchFamily="18" charset="0"/>
              </a:rPr>
              <a:t>A</a:t>
            </a:r>
            <a:r>
              <a:rPr lang="hu-HU" sz="2400" b="1"/>
              <a:t>*</a:t>
            </a:r>
            <a:r>
              <a:rPr lang="hu-HU" sz="2400" b="1">
                <a:cs typeface="Times New Roman" pitchFamily="18" charset="0"/>
              </a:rPr>
              <a:t>U</a:t>
            </a:r>
            <a:r>
              <a:rPr lang="hu-HU" sz="2400" b="1" baseline="-30000">
                <a:cs typeface="Times New Roman" pitchFamily="18" charset="0"/>
              </a:rPr>
              <a:t>R</a:t>
            </a:r>
            <a:r>
              <a:rPr lang="hu-HU" sz="2400" b="1">
                <a:cs typeface="Times New Roman" pitchFamily="18" charset="0"/>
              </a:rPr>
              <a:t>  </a:t>
            </a:r>
            <a:r>
              <a:rPr lang="hu-HU" sz="2400" b="1">
                <a:latin typeface="Symbol" pitchFamily="18" charset="2"/>
                <a:cs typeface="Times New Roman" pitchFamily="18" charset="0"/>
              </a:rPr>
              <a:t>/</a:t>
            </a:r>
            <a:r>
              <a:rPr lang="hu-HU" sz="2400" b="1"/>
              <a:t> </a:t>
            </a:r>
            <a:r>
              <a:rPr lang="hu-HU" sz="2400" b="1">
                <a:cs typeface="Times New Roman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  <p:bldP spid="84996" grpId="0" autoUpdateAnimBg="0"/>
      <p:bldP spid="84997" grpId="0" autoUpdateAnimBg="0"/>
      <p:bldP spid="8499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54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1309784"/>
              </p:ext>
            </p:extLst>
          </p:nvPr>
        </p:nvGraphicFramePr>
        <p:xfrm>
          <a:off x="1676400" y="1854572"/>
          <a:ext cx="5916613" cy="2222500"/>
        </p:xfrm>
        <a:graphic>
          <a:graphicData uri="http://schemas.openxmlformats.org/presentationml/2006/ole">
            <p:oleObj spid="_x0000_s25635" name="Document" r:id="rId4" imgW="5907504" imgH="2222453" progId="Word.Document.8">
              <p:embed/>
            </p:oleObj>
          </a:graphicData>
        </a:graphic>
      </p:graphicFrame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Az elosztás fajlagos vesztesége, a cirkuláció segédenergia igénye</a:t>
            </a: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762000" y="306896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590800" y="2963168"/>
            <a:ext cx="6858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74855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33358010"/>
              </p:ext>
            </p:extLst>
          </p:nvPr>
        </p:nvGraphicFramePr>
        <p:xfrm>
          <a:off x="1677988" y="4270375"/>
          <a:ext cx="5875337" cy="2574925"/>
        </p:xfrm>
        <a:graphic>
          <a:graphicData uri="http://schemas.openxmlformats.org/presentationml/2006/ole">
            <p:oleObj spid="_x0000_s25636" name="Document" r:id="rId5" imgW="5907504" imgH="2595681" progId="Word.Document.8">
              <p:embed/>
            </p:oleObj>
          </a:graphicData>
        </a:graphic>
      </p:graphicFrame>
      <p:sp>
        <p:nvSpPr>
          <p:cNvPr id="74856" name="Line 104"/>
          <p:cNvSpPr>
            <a:spLocks noChangeShapeType="1"/>
          </p:cNvSpPr>
          <p:nvPr/>
        </p:nvSpPr>
        <p:spPr bwMode="auto">
          <a:xfrm>
            <a:off x="762000" y="51054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4857" name="Rectangle 105"/>
          <p:cNvSpPr>
            <a:spLocks noChangeArrowheads="1"/>
          </p:cNvSpPr>
          <p:nvPr/>
        </p:nvSpPr>
        <p:spPr bwMode="auto">
          <a:xfrm>
            <a:off x="3073400" y="5016500"/>
            <a:ext cx="6858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1668016" y="1628800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VII.6. táblázat</a:t>
            </a:r>
            <a:endParaRPr lang="hu-HU" sz="11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668016" y="4031486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VII.7.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/>
      <p:bldP spid="74757" grpId="0" animBg="1"/>
      <p:bldP spid="74856" grpId="0" animBg="1"/>
      <p:bldP spid="74857" grpId="0" animBg="1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hőtárolás fajlagos vesztesége</a:t>
            </a:r>
          </a:p>
        </p:txBody>
      </p:sp>
      <p:graphicFrame>
        <p:nvGraphicFramePr>
          <p:cNvPr id="26626" name="Object 13"/>
          <p:cNvGraphicFramePr>
            <a:graphicFrameLocks noChangeAspect="1"/>
          </p:cNvGraphicFramePr>
          <p:nvPr/>
        </p:nvGraphicFramePr>
        <p:xfrm>
          <a:off x="1981200" y="2057400"/>
          <a:ext cx="5916613" cy="3325813"/>
        </p:xfrm>
        <a:graphic>
          <a:graphicData uri="http://schemas.openxmlformats.org/presentationml/2006/ole">
            <p:oleObj spid="_x0000_s26643" name="Document" r:id="rId4" imgW="5916168" imgH="3325368" progId="Word.Document.8">
              <p:embed/>
            </p:oleObj>
          </a:graphicData>
        </a:graphic>
      </p:graphicFrame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1066800" y="36449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2832100" y="353060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979712" y="1799238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VII.5.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8" grpId="0" animBg="1"/>
      <p:bldP spid="778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primer energia átalakítási tényezők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1116013" y="3656013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116260" y="3532812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1115616" y="4005064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107860" y="3902474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116013" y="4725144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5107860" y="4629283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2028056" y="309538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3. melléklet V.1. táblázat</a:t>
            </a:r>
            <a:endParaRPr lang="hu-HU" sz="1100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2123728" y="3356992"/>
          <a:ext cx="3497580" cy="1463040"/>
        </p:xfrm>
        <a:graphic>
          <a:graphicData uri="http://schemas.openxmlformats.org/drawingml/2006/table">
            <a:tbl>
              <a:tblPr/>
              <a:tblGrid>
                <a:gridCol w="2924175"/>
                <a:gridCol w="57340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Energia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elektromos áram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2, 50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csúcson kívüli elektromos áram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földgáz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tüzelőolaj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szén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tüzifa, biomassza, pellet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0,60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megújuló (pl. napenergia)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0,00</a:t>
                      </a:r>
                      <a:endParaRPr lang="hu-HU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8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5" grpId="0" animBg="1"/>
      <p:bldP spid="68616" grpId="0" animBg="1"/>
      <p:bldP spid="68617" grpId="0" animBg="1"/>
      <p:bldP spid="686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HMV rendszer fajlagos energiaigénye</a:t>
            </a:r>
          </a:p>
        </p:txBody>
      </p:sp>
      <p:graphicFrame>
        <p:nvGraphicFramePr>
          <p:cNvPr id="276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61285510"/>
              </p:ext>
            </p:extLst>
          </p:nvPr>
        </p:nvGraphicFramePr>
        <p:xfrm>
          <a:off x="1371600" y="3765475"/>
          <a:ext cx="6858000" cy="455613"/>
        </p:xfrm>
        <a:graphic>
          <a:graphicData uri="http://schemas.openxmlformats.org/presentationml/2006/ole">
            <p:oleObj spid="_x0000_s27696" name="Equation" r:id="rId3" imgW="3441700" imgH="228600" progId="Equation.3">
              <p:embed/>
            </p:oleObj>
          </a:graphicData>
        </a:graphic>
      </p:graphicFrame>
      <p:graphicFrame>
        <p:nvGraphicFramePr>
          <p:cNvPr id="276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02528579"/>
              </p:ext>
            </p:extLst>
          </p:nvPr>
        </p:nvGraphicFramePr>
        <p:xfrm>
          <a:off x="2398713" y="4445000"/>
          <a:ext cx="4116387" cy="419100"/>
        </p:xfrm>
        <a:graphic>
          <a:graphicData uri="http://schemas.openxmlformats.org/presentationml/2006/ole">
            <p:oleObj spid="_x0000_s27697" name="Equation" r:id="rId4" imgW="2120760" imgH="215640" progId="Equation.3">
              <p:embed/>
            </p:oleObj>
          </a:graphicData>
        </a:graphic>
      </p:graphicFrame>
      <p:graphicFrame>
        <p:nvGraphicFramePr>
          <p:cNvPr id="276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41169968"/>
              </p:ext>
            </p:extLst>
          </p:nvPr>
        </p:nvGraphicFramePr>
        <p:xfrm>
          <a:off x="1371600" y="5463505"/>
          <a:ext cx="3505200" cy="485775"/>
        </p:xfrm>
        <a:graphic>
          <a:graphicData uri="http://schemas.openxmlformats.org/presentationml/2006/ole">
            <p:oleObj spid="_x0000_s27698" name="Equation" r:id="rId5" imgW="1739900" imgH="241300" progId="Equation.3">
              <p:embed/>
            </p:oleObj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26601960"/>
              </p:ext>
            </p:extLst>
          </p:nvPr>
        </p:nvGraphicFramePr>
        <p:xfrm>
          <a:off x="838200" y="2570038"/>
          <a:ext cx="8088313" cy="642938"/>
        </p:xfrm>
        <a:graphic>
          <a:graphicData uri="http://schemas.openxmlformats.org/presentationml/2006/ole">
            <p:oleObj spid="_x0000_s27699" name="Equation" r:id="rId6" imgW="46609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Légtechnikai rendszer fajlagos energiaigénye</a:t>
            </a:r>
            <a:r>
              <a:rPr lang="hu-HU" dirty="0" smtClean="0"/>
              <a:t>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05675" cy="4770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u-HU" sz="2000" dirty="0" smtClean="0">
                <a:latin typeface="Times New Roman" pitchFamily="18" charset="0"/>
              </a:rPr>
              <a:t>Számítsa ki az alábbi adatokkal rendelkező épületnél a légtechnikai rendszer fajlagos energiaigényét.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u-HU" sz="2000" dirty="0" smtClean="0">
                <a:latin typeface="Times New Roman" pitchFamily="18" charset="0"/>
              </a:rPr>
              <a:t>Alapadatok:</a:t>
            </a:r>
            <a:br>
              <a:rPr lang="hu-HU" sz="2000" dirty="0" smtClean="0">
                <a:latin typeface="Times New Roman" pitchFamily="18" charset="0"/>
              </a:rPr>
            </a:br>
            <a:r>
              <a:rPr lang="hu-HU" sz="2000" dirty="0" smtClean="0">
                <a:latin typeface="Times New Roman" pitchFamily="18" charset="0"/>
              </a:rPr>
              <a:t>Egy 2400 m</a:t>
            </a:r>
            <a:r>
              <a:rPr lang="hu-HU" sz="2000" baseline="30000" dirty="0" smtClean="0">
                <a:latin typeface="Times New Roman" pitchFamily="18" charset="0"/>
              </a:rPr>
              <a:t>3</a:t>
            </a:r>
            <a:r>
              <a:rPr lang="hu-HU" sz="2000" dirty="0" smtClean="0">
                <a:latin typeface="Times New Roman" pitchFamily="18" charset="0"/>
              </a:rPr>
              <a:t> fűtött térfogatú, 800 m</a:t>
            </a:r>
            <a:r>
              <a:rPr lang="hu-HU" sz="2000" baseline="30000" dirty="0" smtClean="0">
                <a:latin typeface="Times New Roman" pitchFamily="18" charset="0"/>
              </a:rPr>
              <a:t>2</a:t>
            </a:r>
            <a:r>
              <a:rPr lang="hu-HU" sz="2000" dirty="0" smtClean="0">
                <a:latin typeface="Times New Roman" pitchFamily="18" charset="0"/>
              </a:rPr>
              <a:t> fűtött alapterületű irodaépület szellőző rendszere használati időben n=2 1/h </a:t>
            </a:r>
            <a:r>
              <a:rPr lang="hu-HU" sz="2000" dirty="0" err="1" smtClean="0">
                <a:latin typeface="Times New Roman" pitchFamily="18" charset="0"/>
              </a:rPr>
              <a:t>légcsereszámmal</a:t>
            </a:r>
            <a:r>
              <a:rPr lang="hu-HU" sz="2000" dirty="0" smtClean="0">
                <a:latin typeface="Times New Roman" pitchFamily="18" charset="0"/>
              </a:rPr>
              <a:t> üzemel. A befúvó rendszer áramlási ellenállása 450 Pa, az elszívó rendszeré 250 Pa. A befúvó légcsatorna 25 m hosszúságú, NA 800 mm méretű szakasza a fűtetlen padláson halad keresztül. A légcsatorna 20 mm hőszigeteléssel rendelkezik.</a:t>
            </a:r>
            <a:br>
              <a:rPr lang="hu-HU" sz="2000" dirty="0" smtClean="0">
                <a:latin typeface="Times New Roman" pitchFamily="18" charset="0"/>
              </a:rPr>
            </a:br>
            <a:r>
              <a:rPr lang="hu-HU" sz="2000" dirty="0" smtClean="0">
                <a:latin typeface="Times New Roman" pitchFamily="18" charset="0"/>
              </a:rPr>
              <a:t>A szellőzőrendszer hétfőtől péntekig napi 14 órát üzemel, szombaton és vasárnap ki van kapcsolva. A befújt levegő hőmérséklete 24 °C, központilag szabályozva, az épület átlagos belső hőmérséklet 20°C. A szellőző rendszer </a:t>
            </a:r>
            <a:r>
              <a:rPr lang="hu-HU" sz="2000" dirty="0" err="1" smtClean="0">
                <a:latin typeface="Times New Roman" pitchFamily="18" charset="0"/>
              </a:rPr>
              <a:t>ηr</a:t>
            </a:r>
            <a:r>
              <a:rPr lang="hu-HU" sz="2000" dirty="0" smtClean="0">
                <a:latin typeface="Times New Roman" pitchFamily="18" charset="0"/>
              </a:rPr>
              <a:t>=0,6 hatásfokú </a:t>
            </a:r>
            <a:r>
              <a:rPr lang="hu-HU" sz="2000" dirty="0" err="1" smtClean="0">
                <a:latin typeface="Times New Roman" pitchFamily="18" charset="0"/>
              </a:rPr>
              <a:t>hővisszanyerővel</a:t>
            </a:r>
            <a:r>
              <a:rPr lang="hu-HU" sz="2000" dirty="0" smtClean="0">
                <a:latin typeface="Times New Roman" pitchFamily="18" charset="0"/>
              </a:rPr>
              <a:t> rendelkezik. A kalorifer fűtővizét az épület alatti fűtetlen alagsorban elhelyezett hagyományos kazán állítja elő földgáz energiahordozóból. Ugyanez a kazán szolgálja ki a fűtési rendszert, ezért nem kell ismételten a segédenergia felhasználással számolni.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Számítási összefüggés 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28674" name="Object 11"/>
          <p:cNvGraphicFramePr>
            <a:graphicFrameLocks noChangeAspect="1"/>
          </p:cNvGraphicFramePr>
          <p:nvPr/>
        </p:nvGraphicFramePr>
        <p:xfrm>
          <a:off x="539750" y="3357563"/>
          <a:ext cx="8058150" cy="863600"/>
        </p:xfrm>
        <a:graphic>
          <a:graphicData uri="http://schemas.openxmlformats.org/presentationml/2006/ole">
            <p:oleObj spid="_x0000_s28697" name="Egyenlet" r:id="rId3" imgW="39878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Légtechnika nettó energiaigénye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371600" y="1905000"/>
          <a:ext cx="7292975" cy="547688"/>
        </p:xfrm>
        <a:graphic>
          <a:graphicData uri="http://schemas.openxmlformats.org/presentationml/2006/ole">
            <p:oleObj spid="_x0000_s29759" name="Egyenlet" r:id="rId4" imgW="3238500" imgH="241300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371600" y="4876800"/>
          <a:ext cx="6629400" cy="1174750"/>
        </p:xfrm>
        <a:graphic>
          <a:graphicData uri="http://schemas.openxmlformats.org/presentationml/2006/ole">
            <p:oleObj spid="_x0000_s29760" name="Egyenlet" r:id="rId5" imgW="2743200" imgH="482600" progId="Equation.3">
              <p:embed/>
            </p:oleObj>
          </a:graphicData>
        </a:graphic>
      </p:graphicFrame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1295400" y="2590800"/>
            <a:ext cx="73056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400" dirty="0"/>
              <a:t>Működési idő fűtési idényben:</a:t>
            </a:r>
          </a:p>
        </p:txBody>
      </p:sp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1828800" y="2971800"/>
          <a:ext cx="5327650" cy="676275"/>
        </p:xfrm>
        <a:graphic>
          <a:graphicData uri="http://schemas.openxmlformats.org/presentationml/2006/ole">
            <p:oleObj spid="_x0000_s29761" name="Equation" r:id="rId6" imgW="3098800" imgH="393700" progId="Equation.3">
              <p:embed/>
            </p:oleObj>
          </a:graphicData>
        </a:graphic>
      </p:graphicFrame>
      <p:graphicFrame>
        <p:nvGraphicFramePr>
          <p:cNvPr id="29700" name="Object 13"/>
          <p:cNvGraphicFramePr>
            <a:graphicFrameLocks noChangeAspect="1"/>
          </p:cNvGraphicFramePr>
          <p:nvPr/>
        </p:nvGraphicFramePr>
        <p:xfrm>
          <a:off x="1752600" y="3886200"/>
          <a:ext cx="5227638" cy="733425"/>
        </p:xfrm>
        <a:graphic>
          <a:graphicData uri="http://schemas.openxmlformats.org/presentationml/2006/ole">
            <p:oleObj spid="_x0000_s29762" name="Equation" r:id="rId7" imgW="2806700" imgH="393700" progId="Equation.3">
              <p:embed/>
            </p:oleObj>
          </a:graphicData>
        </a:graphic>
      </p:graphicFrame>
      <p:sp>
        <p:nvSpPr>
          <p:cNvPr id="29705" name="Text Box 14"/>
          <p:cNvSpPr txBox="1">
            <a:spLocks noChangeArrowheads="1"/>
          </p:cNvSpPr>
          <p:nvPr/>
        </p:nvSpPr>
        <p:spPr bwMode="auto">
          <a:xfrm>
            <a:off x="1295400" y="3505200"/>
            <a:ext cx="662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sz="2400" dirty="0"/>
              <a:t>Éves működés időtartama: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Ventilátor villamos energiaigénye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2590800"/>
            <a:ext cx="7305675" cy="5762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u-HU" sz="2400" dirty="0" smtClean="0">
                <a:latin typeface="Times New Roman" pitchFamily="18" charset="0"/>
              </a:rPr>
              <a:t>A rendszer térfogatárama: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hu-HU" sz="2100" b="1" dirty="0" smtClean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295400" y="3581400"/>
            <a:ext cx="662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sz="2400" dirty="0"/>
              <a:t>Ventilátorok összhatásfoka:</a:t>
            </a:r>
            <a:endParaRPr lang="hu-HU" sz="2100" b="1" dirty="0">
              <a:latin typeface="Verdana" pitchFamily="34" charset="0"/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498600" y="1628775"/>
          <a:ext cx="5054600" cy="974725"/>
        </p:xfrm>
        <a:graphic>
          <a:graphicData uri="http://schemas.openxmlformats.org/presentationml/2006/ole">
            <p:oleObj spid="_x0000_s30783" name="Egyenlet" r:id="rId4" imgW="2222500" imgH="431800" progId="Equation.3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524000" y="2971800"/>
          <a:ext cx="5638800" cy="527050"/>
        </p:xfrm>
        <a:graphic>
          <a:graphicData uri="http://schemas.openxmlformats.org/presentationml/2006/ole">
            <p:oleObj spid="_x0000_s30784" name="Egyenlet" r:id="rId5" imgW="2400300" imgH="228600" progId="Equation.3">
              <p:embed/>
            </p:oleObj>
          </a:graphicData>
        </a:graphic>
      </p:graphicFrame>
      <p:graphicFrame>
        <p:nvGraphicFramePr>
          <p:cNvPr id="21636" name="Object 132"/>
          <p:cNvGraphicFramePr>
            <a:graphicFrameLocks noChangeAspect="1"/>
          </p:cNvGraphicFramePr>
          <p:nvPr/>
        </p:nvGraphicFramePr>
        <p:xfrm>
          <a:off x="1600200" y="4191000"/>
          <a:ext cx="5916613" cy="1117600"/>
        </p:xfrm>
        <a:graphic>
          <a:graphicData uri="http://schemas.openxmlformats.org/presentationml/2006/ole">
            <p:oleObj spid="_x0000_s30785" name="Document" r:id="rId6" imgW="5917692" imgH="1118616" progId="Word.Document.8">
              <p:embed/>
            </p:oleObj>
          </a:graphicData>
        </a:graphic>
      </p:graphicFrame>
      <p:graphicFrame>
        <p:nvGraphicFramePr>
          <p:cNvPr id="21637" name="Object 133"/>
          <p:cNvGraphicFramePr>
            <a:graphicFrameLocks noChangeAspect="1"/>
          </p:cNvGraphicFramePr>
          <p:nvPr/>
        </p:nvGraphicFramePr>
        <p:xfrm>
          <a:off x="1524000" y="5410200"/>
          <a:ext cx="6858000" cy="854075"/>
        </p:xfrm>
        <a:graphic>
          <a:graphicData uri="http://schemas.openxmlformats.org/presentationml/2006/ole">
            <p:oleObj spid="_x0000_s30786" name="Equation" r:id="rId7" imgW="3124200" imgH="393700" progId="Equation.3">
              <p:embed/>
            </p:oleObj>
          </a:graphicData>
        </a:graphic>
      </p:graphicFrame>
      <p:sp>
        <p:nvSpPr>
          <p:cNvPr id="21638" name="Line 134"/>
          <p:cNvSpPr>
            <a:spLocks noChangeShapeType="1"/>
          </p:cNvSpPr>
          <p:nvPr/>
        </p:nvSpPr>
        <p:spPr bwMode="auto">
          <a:xfrm>
            <a:off x="1295400" y="48387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1639" name="Rectangle 135"/>
          <p:cNvSpPr>
            <a:spLocks noChangeArrowheads="1"/>
          </p:cNvSpPr>
          <p:nvPr/>
        </p:nvSpPr>
        <p:spPr bwMode="auto">
          <a:xfrm>
            <a:off x="5867400" y="4749800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2172072" y="3959478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VIII.1.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10" grpId="0" autoUpdateAnimBg="0"/>
      <p:bldP spid="21638" grpId="0" animBg="1"/>
      <p:bldP spid="21639" grpId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Légcsatorna </a:t>
            </a:r>
            <a:r>
              <a:rPr lang="hu-HU" dirty="0" err="1" smtClean="0"/>
              <a:t>hőleadása</a:t>
            </a:r>
            <a:endParaRPr lang="hu-HU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8888" y="1844675"/>
            <a:ext cx="7275512" cy="441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u-HU" sz="2400" dirty="0" smtClean="0">
                <a:latin typeface="Times New Roman" pitchFamily="18" charset="0"/>
              </a:rPr>
              <a:t>A légcsatorna keresztmetszete: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hu-HU" sz="2400" dirty="0" smtClean="0">
              <a:latin typeface="Times New Roman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19200" y="3505200"/>
            <a:ext cx="698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2400" dirty="0"/>
              <a:t>Az áramlási sebesség: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397000" y="2260600"/>
          <a:ext cx="4775200" cy="1281113"/>
        </p:xfrm>
        <a:graphic>
          <a:graphicData uri="http://schemas.openxmlformats.org/presentationml/2006/ole">
            <p:oleObj spid="_x0000_s31777" name="Equation" r:id="rId3" imgW="2413000" imgH="647700" progId="Equation.3">
              <p:embed/>
            </p:oleObj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447800" y="3962400"/>
          <a:ext cx="4114800" cy="1325563"/>
        </p:xfrm>
        <a:graphic>
          <a:graphicData uri="http://schemas.openxmlformats.org/presentationml/2006/ole">
            <p:oleObj spid="_x0000_s31778" name="Equation" r:id="rId4" imgW="1905000" imgH="60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  <p:bldP spid="2662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Légcsatorna hőleadása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00200"/>
            <a:ext cx="7504113" cy="441325"/>
          </a:xfrm>
        </p:spPr>
        <p:txBody>
          <a:bodyPr/>
          <a:lstStyle/>
          <a:p>
            <a:pPr marL="0" indent="190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u-HU" sz="2000" dirty="0" smtClean="0">
                <a:latin typeface="Times New Roman" pitchFamily="18" charset="0"/>
              </a:rPr>
              <a:t>Egységnyi hosszra vonatkoztatott hőátbocsátási tényező:</a:t>
            </a:r>
          </a:p>
          <a:p>
            <a:pPr marL="0" indent="190500" eaLnBrk="1" hangingPunct="1">
              <a:lnSpc>
                <a:spcPct val="80000"/>
              </a:lnSpc>
              <a:buFont typeface="Wingdings" pitchFamily="2" charset="2"/>
              <a:buNone/>
            </a:pPr>
            <a:endParaRPr lang="hu-HU" sz="2500" b="1" dirty="0" smtClean="0"/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1447800" y="2057400"/>
          <a:ext cx="6526213" cy="2670175"/>
        </p:xfrm>
        <a:graphic>
          <a:graphicData uri="http://schemas.openxmlformats.org/presentationml/2006/ole">
            <p:oleObj spid="_x0000_s32804" name="Document" r:id="rId4" imgW="5916168" imgH="2421636" progId="Word.Document.8">
              <p:embed/>
            </p:oleObj>
          </a:graphicData>
        </a:graphic>
      </p:graphicFrame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609600" y="38100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3429000" y="3721100"/>
            <a:ext cx="9906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553200" y="3581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sz="2400" dirty="0" err="1"/>
              <a:t>U</a:t>
            </a:r>
            <a:r>
              <a:rPr lang="hu-HU" sz="2400" baseline="-25000" dirty="0" err="1"/>
              <a:t>kör</a:t>
            </a:r>
            <a:r>
              <a:rPr lang="hu-HU" sz="2400" dirty="0"/>
              <a:t>=3.4 W/</a:t>
            </a:r>
            <a:r>
              <a:rPr lang="hu-HU" sz="2400" dirty="0" err="1"/>
              <a:t>mK</a:t>
            </a:r>
            <a:endParaRPr lang="hu-HU" sz="2400" dirty="0"/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1409700" y="5105400"/>
          <a:ext cx="4497388" cy="1485900"/>
        </p:xfrm>
        <a:graphic>
          <a:graphicData uri="http://schemas.openxmlformats.org/presentationml/2006/ole">
            <p:oleObj spid="_x0000_s32805" name="Equation" r:id="rId5" imgW="2209800" imgH="723900" progId="Equation.3">
              <p:embed/>
            </p:oleObj>
          </a:graphicData>
        </a:graphic>
      </p:graphicFrame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371600" y="4608513"/>
            <a:ext cx="7391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000" dirty="0"/>
              <a:t>Légcsatorna veszteségtényezője </a:t>
            </a:r>
            <a:r>
              <a:rPr lang="hu-HU" sz="2000" dirty="0" err="1"/>
              <a:t>f</a:t>
            </a:r>
            <a:r>
              <a:rPr lang="hu-HU" sz="2000" baseline="-25000" dirty="0" err="1"/>
              <a:t>v</a:t>
            </a:r>
            <a:r>
              <a:rPr lang="hu-HU" sz="2000" dirty="0"/>
              <a:t>=1. (fűtetlen téren halad keresztül)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379984" y="1844824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VIII.3.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  <p:bldP spid="27664" grpId="0" animBg="1"/>
      <p:bldP spid="27665" grpId="0" animBg="1"/>
      <p:bldP spid="27666" grpId="0" autoUpdateAnimBg="0"/>
      <p:bldP spid="27668" grpId="0" autoUpdateAnimBg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3811038"/>
              </p:ext>
            </p:extLst>
          </p:nvPr>
        </p:nvGraphicFramePr>
        <p:xfrm>
          <a:off x="1463675" y="3246289"/>
          <a:ext cx="5791200" cy="1766887"/>
        </p:xfrm>
        <a:graphic>
          <a:graphicData uri="http://schemas.openxmlformats.org/presentationml/2006/ole">
            <p:oleObj spid="_x0000_s1047" name="Document" r:id="rId4" imgW="5781425" imgH="1770311" progId="Word.Document.8">
              <p:embed/>
            </p:oleObj>
          </a:graphicData>
        </a:graphic>
      </p:graphicFrame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6286500" y="4174604"/>
            <a:ext cx="457200" cy="190500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3972" name="Rectangle 1028"/>
          <p:cNvSpPr>
            <a:spLocks noChangeArrowheads="1"/>
          </p:cNvSpPr>
          <p:nvPr/>
        </p:nvSpPr>
        <p:spPr bwMode="auto">
          <a:xfrm>
            <a:off x="6289675" y="4395391"/>
            <a:ext cx="454025" cy="185737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smtClean="0"/>
              <a:t>Rétegtervi hőátbocsátási tényezők korrekciója</a:t>
            </a:r>
          </a:p>
        </p:txBody>
      </p:sp>
      <p:sp>
        <p:nvSpPr>
          <p:cNvPr id="83974" name="Text Box 1030"/>
          <p:cNvSpPr txBox="1">
            <a:spLocks noChangeArrowheads="1"/>
          </p:cNvSpPr>
          <p:nvPr/>
        </p:nvSpPr>
        <p:spPr bwMode="auto">
          <a:xfrm>
            <a:off x="1371600" y="1828800"/>
            <a:ext cx="6389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/>
              <a:t>1 m</a:t>
            </a:r>
            <a:r>
              <a:rPr lang="hu-HU" baseline="30000"/>
              <a:t>2</a:t>
            </a:r>
            <a:r>
              <a:rPr lang="hu-HU"/>
              <a:t>-re jutó hőhíd hossza a fal esetén: 57</a:t>
            </a:r>
            <a:r>
              <a:rPr lang="hu-HU">
                <a:cs typeface="Times New Roman" pitchFamily="18" charset="0"/>
              </a:rPr>
              <a:t>0 m / </a:t>
            </a:r>
            <a:r>
              <a:rPr lang="hu-HU"/>
              <a:t>33</a:t>
            </a:r>
            <a:r>
              <a:rPr lang="hu-HU">
                <a:cs typeface="Times New Roman" pitchFamily="18" charset="0"/>
              </a:rPr>
              <a:t>0 m</a:t>
            </a:r>
            <a:r>
              <a:rPr lang="hu-HU" baseline="30000">
                <a:cs typeface="Times New Roman" pitchFamily="18" charset="0"/>
              </a:rPr>
              <a:t>2</a:t>
            </a:r>
            <a:r>
              <a:rPr lang="hu-HU">
                <a:cs typeface="Times New Roman" pitchFamily="18" charset="0"/>
              </a:rPr>
              <a:t> = </a:t>
            </a:r>
            <a:r>
              <a:rPr lang="hu-HU"/>
              <a:t>1.72</a:t>
            </a:r>
            <a:r>
              <a:rPr lang="hu-HU">
                <a:cs typeface="Times New Roman" pitchFamily="18" charset="0"/>
              </a:rPr>
              <a:t> m/m</a:t>
            </a:r>
            <a:r>
              <a:rPr lang="hu-HU" baseline="30000">
                <a:cs typeface="Times New Roman" pitchFamily="18" charset="0"/>
              </a:rPr>
              <a:t>2</a:t>
            </a:r>
            <a:r>
              <a:rPr lang="hu-HU"/>
              <a:t> </a:t>
            </a:r>
          </a:p>
        </p:txBody>
      </p:sp>
      <p:sp>
        <p:nvSpPr>
          <p:cNvPr id="83975" name="Text Box 1031"/>
          <p:cNvSpPr txBox="1">
            <a:spLocks noChangeArrowheads="1"/>
          </p:cNvSpPr>
          <p:nvPr/>
        </p:nvSpPr>
        <p:spPr bwMode="auto">
          <a:xfrm>
            <a:off x="1371600" y="2309813"/>
            <a:ext cx="6523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/>
              <a:t>1 m</a:t>
            </a:r>
            <a:r>
              <a:rPr lang="hu-HU" baseline="30000"/>
              <a:t>2</a:t>
            </a:r>
            <a:r>
              <a:rPr lang="hu-HU"/>
              <a:t>-re jutó hőhíd hossza a lapostetőre: 9</a:t>
            </a:r>
            <a:r>
              <a:rPr lang="hu-HU">
                <a:cs typeface="Times New Roman" pitchFamily="18" charset="0"/>
              </a:rPr>
              <a:t>0 m / 2</a:t>
            </a:r>
            <a:r>
              <a:rPr lang="hu-HU"/>
              <a:t>4</a:t>
            </a:r>
            <a:r>
              <a:rPr lang="hu-HU">
                <a:cs typeface="Times New Roman" pitchFamily="18" charset="0"/>
              </a:rPr>
              <a:t>0 m</a:t>
            </a:r>
            <a:r>
              <a:rPr lang="hu-HU" baseline="30000">
                <a:cs typeface="Times New Roman" pitchFamily="18" charset="0"/>
              </a:rPr>
              <a:t>2</a:t>
            </a:r>
            <a:r>
              <a:rPr lang="hu-HU">
                <a:cs typeface="Times New Roman" pitchFamily="18" charset="0"/>
              </a:rPr>
              <a:t> = 0.3</a:t>
            </a:r>
            <a:r>
              <a:rPr lang="hu-HU"/>
              <a:t>75</a:t>
            </a:r>
            <a:r>
              <a:rPr lang="hu-HU">
                <a:cs typeface="Times New Roman" pitchFamily="18" charset="0"/>
              </a:rPr>
              <a:t> m/m</a:t>
            </a:r>
            <a:r>
              <a:rPr lang="hu-HU" baseline="30000">
                <a:cs typeface="Times New Roman" pitchFamily="18" charset="0"/>
              </a:rPr>
              <a:t>2</a:t>
            </a:r>
            <a:r>
              <a:rPr lang="hu-HU">
                <a:cs typeface="Times New Roman" pitchFamily="18" charset="0"/>
              </a:rPr>
              <a:t> </a:t>
            </a:r>
          </a:p>
        </p:txBody>
      </p:sp>
      <p:sp>
        <p:nvSpPr>
          <p:cNvPr id="83976" name="Text Box 1032"/>
          <p:cNvSpPr txBox="1">
            <a:spLocks noChangeArrowheads="1"/>
          </p:cNvSpPr>
          <p:nvPr/>
        </p:nvSpPr>
        <p:spPr bwMode="auto">
          <a:xfrm>
            <a:off x="1547664" y="4934496"/>
            <a:ext cx="379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/>
              <a:t>A külső fal besorolása </a:t>
            </a:r>
            <a:r>
              <a:rPr lang="hu-HU" b="1" dirty="0"/>
              <a:t>erősen hőhidas</a:t>
            </a:r>
            <a:r>
              <a:rPr lang="hu-HU" dirty="0"/>
              <a:t>.</a:t>
            </a:r>
          </a:p>
        </p:txBody>
      </p:sp>
      <p:sp>
        <p:nvSpPr>
          <p:cNvPr id="83977" name="Text Box 1033"/>
          <p:cNvSpPr txBox="1">
            <a:spLocks noChangeArrowheads="1"/>
          </p:cNvSpPr>
          <p:nvPr/>
        </p:nvSpPr>
        <p:spPr bwMode="auto">
          <a:xfrm>
            <a:off x="1524000" y="5219700"/>
            <a:ext cx="3822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/>
              <a:t>A lapostető besorolása </a:t>
            </a:r>
            <a:r>
              <a:rPr lang="hu-HU" b="1"/>
              <a:t>erősen hőhidas</a:t>
            </a:r>
            <a:r>
              <a:rPr lang="hu-HU"/>
              <a:t>.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1524000" y="2924944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40/2012</a:t>
            </a:r>
            <a:r>
              <a:rPr lang="hu-HU" sz="1400" i="1" dirty="0"/>
              <a:t>. (VIII. 13.) BM </a:t>
            </a:r>
            <a:r>
              <a:rPr lang="hu-HU" sz="1400" i="1" dirty="0" smtClean="0"/>
              <a:t>rendelet 2. melléklet II/2. táblázat</a:t>
            </a:r>
            <a:endParaRPr lang="hu-H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nimBg="1"/>
      <p:bldP spid="83972" grpId="0" animBg="1"/>
      <p:bldP spid="83974" grpId="0" autoUpdateAnimBg="0"/>
      <p:bldP spid="83975" grpId="0" autoUpdateAnimBg="0"/>
      <p:bldP spid="83976" grpId="0" autoUpdateAnimBg="0"/>
      <p:bldP spid="83977" grpId="0" autoUpdateAnimBg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 szabályozás pontatlansága miatti veszteség </a:t>
            </a:r>
          </a:p>
        </p:txBody>
      </p:sp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1981200" y="2133600"/>
          <a:ext cx="5916613" cy="2530475"/>
        </p:xfrm>
        <a:graphic>
          <a:graphicData uri="http://schemas.openxmlformats.org/presentationml/2006/ole">
            <p:oleObj spid="_x0000_s33811" name="Document" r:id="rId4" imgW="5916168" imgH="2529840" progId="Word.Document.8">
              <p:embed/>
            </p:oleObj>
          </a:graphicData>
        </a:graphic>
      </p:graphicFrame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990600" y="27940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219700" y="2692400"/>
            <a:ext cx="368300" cy="1778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979712" y="1871246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VIII.2.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Kazán teljesítménytényezője </a:t>
            </a:r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1981200" y="1905000"/>
          <a:ext cx="5916613" cy="3008313"/>
        </p:xfrm>
        <a:graphic>
          <a:graphicData uri="http://schemas.openxmlformats.org/presentationml/2006/ole">
            <p:oleObj spid="_x0000_s34836" name="Document" r:id="rId4" imgW="5916168" imgH="3008376" progId="Word.Document.8">
              <p:embed/>
            </p:oleObj>
          </a:graphicData>
        </a:graphic>
      </p:graphicFrame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1066800" y="37084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2806700" y="3619500"/>
            <a:ext cx="5334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956048" y="1700808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2. melléklet VI.1. táblázat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7" grpId="0" animBg="1"/>
      <p:bldP spid="327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primer energia átalakítási tényezők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1116013" y="3656013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107860" y="3533261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1115616" y="4005064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116260" y="3901252"/>
            <a:ext cx="457200" cy="1905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2028056" y="3095382"/>
            <a:ext cx="571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i="1" dirty="0" smtClean="0"/>
              <a:t>40/2012</a:t>
            </a:r>
            <a:r>
              <a:rPr lang="hu-HU" sz="1100" i="1" dirty="0"/>
              <a:t>. (VIII. 13.) BM </a:t>
            </a:r>
            <a:r>
              <a:rPr lang="hu-HU" sz="1100" i="1" dirty="0" smtClean="0"/>
              <a:t>rendelet 3. melléklet V.1. táblázat</a:t>
            </a:r>
            <a:endParaRPr lang="hu-HU" sz="1100" dirty="0"/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/>
        </p:nvGraphicFramePr>
        <p:xfrm>
          <a:off x="2123728" y="3356992"/>
          <a:ext cx="3497580" cy="1463040"/>
        </p:xfrm>
        <a:graphic>
          <a:graphicData uri="http://schemas.openxmlformats.org/drawingml/2006/table">
            <a:tbl>
              <a:tblPr/>
              <a:tblGrid>
                <a:gridCol w="2924175"/>
                <a:gridCol w="57340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Energia</a:t>
                      </a:r>
                      <a:endParaRPr lang="hu-HU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elektromos áram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2, 50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csúcson kívüli elektromos áram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1,80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földgáz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1,00</a:t>
                      </a:r>
                      <a:endParaRPr lang="hu-HU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tüzelőolaj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szén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tüzifa, biomassza, pellet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0,60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megújuló (pl. napenergia)</a:t>
                      </a:r>
                      <a:endParaRPr lang="hu-HU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0,00</a:t>
                      </a:r>
                      <a:endParaRPr lang="hu-HU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640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5" grpId="0" animBg="1"/>
      <p:bldP spid="686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Légtechnikai primer energiaigénye </a:t>
            </a:r>
          </a:p>
        </p:txBody>
      </p:sp>
      <p:graphicFrame>
        <p:nvGraphicFramePr>
          <p:cNvPr id="35842" name="Object 11"/>
          <p:cNvGraphicFramePr>
            <a:graphicFrameLocks noChangeAspect="1"/>
          </p:cNvGraphicFramePr>
          <p:nvPr/>
        </p:nvGraphicFramePr>
        <p:xfrm>
          <a:off x="611188" y="2133600"/>
          <a:ext cx="8058150" cy="863600"/>
        </p:xfrm>
        <a:graphic>
          <a:graphicData uri="http://schemas.openxmlformats.org/presentationml/2006/ole">
            <p:oleObj spid="_x0000_s35885" name="Egyenlet" r:id="rId3" imgW="3987800" imgH="431800" progId="Equation.3">
              <p:embed/>
            </p:oleObj>
          </a:graphicData>
        </a:graphic>
      </p:graphicFrame>
      <p:graphicFrame>
        <p:nvGraphicFramePr>
          <p:cNvPr id="35843" name="Object 14"/>
          <p:cNvGraphicFramePr>
            <a:graphicFrameLocks noChangeAspect="1"/>
          </p:cNvGraphicFramePr>
          <p:nvPr>
            <p:ph idx="1"/>
          </p:nvPr>
        </p:nvGraphicFramePr>
        <p:xfrm>
          <a:off x="2051050" y="4659313"/>
          <a:ext cx="3973513" cy="558800"/>
        </p:xfrm>
        <a:graphic>
          <a:graphicData uri="http://schemas.openxmlformats.org/presentationml/2006/ole">
            <p:oleObj spid="_x0000_s35886" name="Equation" r:id="rId4" imgW="1625600" imgH="228600" progId="Equation.3">
              <p:embed/>
            </p:oleObj>
          </a:graphicData>
        </a:graphic>
      </p:graphicFrame>
      <p:graphicFrame>
        <p:nvGraphicFramePr>
          <p:cNvPr id="35844" name="Object 16"/>
          <p:cNvGraphicFramePr>
            <a:graphicFrameLocks noChangeAspect="1"/>
          </p:cNvGraphicFramePr>
          <p:nvPr/>
        </p:nvGraphicFramePr>
        <p:xfrm>
          <a:off x="685800" y="3200400"/>
          <a:ext cx="7848600" cy="917575"/>
        </p:xfrm>
        <a:graphic>
          <a:graphicData uri="http://schemas.openxmlformats.org/presentationml/2006/ole">
            <p:oleObj spid="_x0000_s35887" name="Equation" r:id="rId5" imgW="41529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200" smtClean="0"/>
              <a:t>Köszönöm megtisztelő figyelmüket!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922338" y="1774825"/>
          <a:ext cx="6088062" cy="4854575"/>
        </p:xfrm>
        <a:graphic>
          <a:graphicData uri="http://schemas.openxmlformats.org/presentationml/2006/ole">
            <p:oleObj spid="_x0000_s2071" name="Document" r:id="rId4" imgW="6088380" imgH="4853940" progId="Word.Document.8">
              <p:embed/>
            </p:oleObj>
          </a:graphicData>
        </a:graphic>
      </p:graphicFrame>
      <p:sp>
        <p:nvSpPr>
          <p:cNvPr id="81995" name="Rectangle 75"/>
          <p:cNvSpPr>
            <a:spLocks noChangeArrowheads="1"/>
          </p:cNvSpPr>
          <p:nvPr/>
        </p:nvSpPr>
        <p:spPr bwMode="auto">
          <a:xfrm>
            <a:off x="5934075" y="3736975"/>
            <a:ext cx="533400" cy="200025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96" name="Text Box 76"/>
          <p:cNvSpPr txBox="1">
            <a:spLocks noChangeArrowheads="1"/>
          </p:cNvSpPr>
          <p:nvPr/>
        </p:nvSpPr>
        <p:spPr bwMode="auto">
          <a:xfrm>
            <a:off x="7010400" y="3352800"/>
            <a:ext cx="1676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1600">
                <a:latin typeface="Arial" charset="0"/>
              </a:rPr>
              <a:t>Falra </a:t>
            </a:r>
            <a:r>
              <a:rPr lang="hu-HU" sz="1600">
                <a:latin typeface="Arial" charset="0"/>
                <a:cs typeface="Times New Roman" pitchFamily="18" charset="0"/>
              </a:rPr>
              <a:t>κ=0.</a:t>
            </a:r>
            <a:r>
              <a:rPr lang="hu-HU" sz="1600">
                <a:latin typeface="Arial" charset="0"/>
              </a:rPr>
              <a:t>4</a:t>
            </a:r>
          </a:p>
          <a:p>
            <a:pPr eaLnBrk="1" hangingPunct="1"/>
            <a:r>
              <a:rPr lang="hu-HU" sz="1600">
                <a:latin typeface="Arial" charset="0"/>
              </a:rPr>
              <a:t>U</a:t>
            </a:r>
            <a:r>
              <a:rPr lang="hu-HU" sz="1600" baseline="-25000">
                <a:latin typeface="Arial" charset="0"/>
              </a:rPr>
              <a:t>R</a:t>
            </a:r>
            <a:r>
              <a:rPr lang="hu-HU" sz="1600">
                <a:latin typeface="Arial" charset="0"/>
              </a:rPr>
              <a:t>=0.45*(1+0.4)</a:t>
            </a:r>
          </a:p>
          <a:p>
            <a:pPr eaLnBrk="1" hangingPunct="1"/>
            <a:r>
              <a:rPr lang="hu-HU" sz="1600">
                <a:latin typeface="Arial" charset="0"/>
              </a:rPr>
              <a:t>=0.602 W/m</a:t>
            </a:r>
            <a:r>
              <a:rPr lang="hu-HU" sz="1600" baseline="30000">
                <a:latin typeface="Arial" charset="0"/>
              </a:rPr>
              <a:t>2</a:t>
            </a:r>
            <a:r>
              <a:rPr lang="hu-HU" sz="1600">
                <a:latin typeface="Arial" charset="0"/>
              </a:rPr>
              <a:t>K</a:t>
            </a:r>
          </a:p>
        </p:txBody>
      </p:sp>
      <p:sp>
        <p:nvSpPr>
          <p:cNvPr id="2053" name="Rectangle 77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1222375"/>
          </a:xfrm>
        </p:spPr>
        <p:txBody>
          <a:bodyPr/>
          <a:lstStyle/>
          <a:p>
            <a:pPr eaLnBrk="1" hangingPunct="1"/>
            <a:r>
              <a:rPr lang="hu-HU" sz="2800" smtClean="0"/>
              <a:t>Korrekciós értékek, a módosított hőátbocsátási tényezők számítása.</a:t>
            </a:r>
          </a:p>
        </p:txBody>
      </p:sp>
      <p:sp>
        <p:nvSpPr>
          <p:cNvPr id="82000" name="Rectangle 80"/>
          <p:cNvSpPr>
            <a:spLocks noChangeArrowheads="1"/>
          </p:cNvSpPr>
          <p:nvPr/>
        </p:nvSpPr>
        <p:spPr bwMode="auto">
          <a:xfrm>
            <a:off x="5934075" y="4349750"/>
            <a:ext cx="533400" cy="200025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02" name="Rectangle 82"/>
          <p:cNvSpPr>
            <a:spLocks noChangeArrowheads="1"/>
          </p:cNvSpPr>
          <p:nvPr/>
        </p:nvSpPr>
        <p:spPr bwMode="auto">
          <a:xfrm>
            <a:off x="5943600" y="5800725"/>
            <a:ext cx="533400" cy="200025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auto">
          <a:xfrm>
            <a:off x="7010400" y="4343400"/>
            <a:ext cx="18192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1600">
                <a:latin typeface="Arial" charset="0"/>
              </a:rPr>
              <a:t>Lapostetőre </a:t>
            </a:r>
            <a:r>
              <a:rPr lang="hu-HU" sz="1600">
                <a:latin typeface="Arial" charset="0"/>
                <a:cs typeface="Times New Roman" pitchFamily="18" charset="0"/>
              </a:rPr>
              <a:t>κ=0.</a:t>
            </a:r>
            <a:r>
              <a:rPr lang="hu-HU" sz="1600">
                <a:latin typeface="Arial" charset="0"/>
              </a:rPr>
              <a:t>2</a:t>
            </a:r>
          </a:p>
          <a:p>
            <a:pPr eaLnBrk="1" hangingPunct="1"/>
            <a:r>
              <a:rPr lang="hu-HU" sz="1600">
                <a:latin typeface="Arial" charset="0"/>
              </a:rPr>
              <a:t>U</a:t>
            </a:r>
            <a:r>
              <a:rPr lang="hu-HU" sz="1600" baseline="-25000">
                <a:latin typeface="Arial" charset="0"/>
              </a:rPr>
              <a:t>R</a:t>
            </a:r>
            <a:r>
              <a:rPr lang="hu-HU" sz="1600">
                <a:latin typeface="Arial" charset="0"/>
              </a:rPr>
              <a:t>=0.24*(1+0.2)</a:t>
            </a:r>
          </a:p>
          <a:p>
            <a:pPr eaLnBrk="1" hangingPunct="1"/>
            <a:r>
              <a:rPr lang="hu-HU" sz="1600">
                <a:latin typeface="Arial" charset="0"/>
              </a:rPr>
              <a:t>=0.288 W/m</a:t>
            </a:r>
            <a:r>
              <a:rPr lang="hu-HU" sz="1600" baseline="30000">
                <a:latin typeface="Arial" charset="0"/>
              </a:rPr>
              <a:t>2</a:t>
            </a:r>
            <a:r>
              <a:rPr lang="hu-HU" sz="1600">
                <a:latin typeface="Arial" charset="0"/>
              </a:rPr>
              <a:t>K</a:t>
            </a:r>
          </a:p>
        </p:txBody>
      </p:sp>
      <p:sp>
        <p:nvSpPr>
          <p:cNvPr id="82005" name="Text Box 85"/>
          <p:cNvSpPr txBox="1">
            <a:spLocks noChangeArrowheads="1"/>
          </p:cNvSpPr>
          <p:nvPr/>
        </p:nvSpPr>
        <p:spPr bwMode="auto">
          <a:xfrm>
            <a:off x="7010400" y="5334000"/>
            <a:ext cx="19986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sz="1600">
                <a:latin typeface="Arial" charset="0"/>
              </a:rPr>
              <a:t>Pincefödémre </a:t>
            </a:r>
            <a:r>
              <a:rPr lang="hu-HU" sz="1600">
                <a:latin typeface="Arial" charset="0"/>
                <a:cs typeface="Times New Roman" pitchFamily="18" charset="0"/>
              </a:rPr>
              <a:t>κ=0.</a:t>
            </a:r>
            <a:r>
              <a:rPr lang="hu-HU" sz="1600">
                <a:latin typeface="Arial" charset="0"/>
              </a:rPr>
              <a:t>1</a:t>
            </a:r>
          </a:p>
          <a:p>
            <a:pPr eaLnBrk="1" hangingPunct="1"/>
            <a:r>
              <a:rPr lang="hu-HU" sz="1600">
                <a:latin typeface="Arial" charset="0"/>
              </a:rPr>
              <a:t>U</a:t>
            </a:r>
            <a:r>
              <a:rPr lang="hu-HU" sz="1600" baseline="-25000">
                <a:latin typeface="Arial" charset="0"/>
              </a:rPr>
              <a:t>R</a:t>
            </a:r>
            <a:r>
              <a:rPr lang="hu-HU" sz="1600">
                <a:latin typeface="Arial" charset="0"/>
              </a:rPr>
              <a:t>=0.45*(1+0.1)</a:t>
            </a:r>
          </a:p>
          <a:p>
            <a:pPr eaLnBrk="1" hangingPunct="1"/>
            <a:r>
              <a:rPr lang="hu-HU" sz="1600">
                <a:latin typeface="Arial" charset="0"/>
              </a:rPr>
              <a:t>=0.495 W/m</a:t>
            </a:r>
            <a:r>
              <a:rPr lang="hu-HU" sz="1600" baseline="30000">
                <a:latin typeface="Arial" charset="0"/>
              </a:rPr>
              <a:t>2</a:t>
            </a:r>
            <a:r>
              <a:rPr lang="hu-HU" sz="1600">
                <a:latin typeface="Arial" charset="0"/>
              </a:rPr>
              <a:t>K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115616" y="1484784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40/2012</a:t>
            </a:r>
            <a:r>
              <a:rPr lang="hu-HU" sz="1400" i="1" dirty="0"/>
              <a:t>. (VIII. 13.) BM </a:t>
            </a:r>
            <a:r>
              <a:rPr lang="hu-HU" sz="1400" i="1" dirty="0" smtClean="0"/>
              <a:t>rendelet 2. melléklet II/1. táblázat</a:t>
            </a:r>
            <a:endParaRPr lang="hu-H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5" grpId="0" animBg="1"/>
      <p:bldP spid="81996" grpId="0" autoUpdateAnimBg="0"/>
      <p:bldP spid="82000" grpId="0" animBg="1"/>
      <p:bldP spid="82002" grpId="0" animBg="1"/>
      <p:bldP spid="82004" grpId="0" autoUpdateAnimBg="0"/>
      <p:bldP spid="8200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smtClean="0"/>
              <a:t>A hőveszteségtényező számított értéke.</a:t>
            </a:r>
          </a:p>
        </p:txBody>
      </p:sp>
      <p:sp>
        <p:nvSpPr>
          <p:cNvPr id="83027" name="Text Box 83"/>
          <p:cNvSpPr txBox="1">
            <a:spLocks noChangeArrowheads="1"/>
          </p:cNvSpPr>
          <p:nvPr/>
        </p:nvSpPr>
        <p:spPr bwMode="auto">
          <a:xfrm>
            <a:off x="1295400" y="3328988"/>
            <a:ext cx="69153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q = </a:t>
            </a:r>
            <a:r>
              <a:rPr lang="hu-HU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hu-HU" dirty="0">
                <a:cs typeface="Times New Roman" pitchFamily="18" charset="0"/>
              </a:rPr>
              <a:t>A</a:t>
            </a:r>
            <a:r>
              <a:rPr lang="hu-HU" dirty="0"/>
              <a:t>*</a:t>
            </a:r>
            <a:r>
              <a:rPr lang="hu-HU" dirty="0">
                <a:cs typeface="Times New Roman" pitchFamily="18" charset="0"/>
              </a:rPr>
              <a:t>U</a:t>
            </a:r>
            <a:r>
              <a:rPr lang="hu-HU" baseline="-30000" dirty="0">
                <a:cs typeface="Times New Roman" pitchFamily="18" charset="0"/>
              </a:rPr>
              <a:t>R</a:t>
            </a:r>
            <a:r>
              <a:rPr lang="hu-HU" dirty="0">
                <a:latin typeface="Symbol" pitchFamily="18" charset="2"/>
                <a:cs typeface="Times New Roman" pitchFamily="18" charset="0"/>
              </a:rPr>
              <a:t>/</a:t>
            </a:r>
            <a:r>
              <a:rPr lang="hu-HU" dirty="0">
                <a:cs typeface="Times New Roman" pitchFamily="18" charset="0"/>
              </a:rPr>
              <a:t>V = (</a:t>
            </a:r>
            <a:r>
              <a:rPr lang="hu-HU" dirty="0" err="1">
                <a:cs typeface="Times New Roman" pitchFamily="18" charset="0"/>
              </a:rPr>
              <a:t>U</a:t>
            </a:r>
            <a:r>
              <a:rPr lang="hu-HU" baseline="-30000" dirty="0" err="1">
                <a:cs typeface="Times New Roman" pitchFamily="18" charset="0"/>
              </a:rPr>
              <a:t>Rfal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err="1"/>
              <a:t>A</a:t>
            </a:r>
            <a:r>
              <a:rPr lang="hu-HU" baseline="-30000" dirty="0" err="1">
                <a:cs typeface="Times New Roman" pitchFamily="18" charset="0"/>
              </a:rPr>
              <a:t>fal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>
                <a:cs typeface="Times New Roman" pitchFamily="18" charset="0"/>
              </a:rPr>
              <a:t>+ </a:t>
            </a:r>
            <a:r>
              <a:rPr lang="hu-HU" dirty="0" err="1">
                <a:cs typeface="Times New Roman" pitchFamily="18" charset="0"/>
              </a:rPr>
              <a:t>U</a:t>
            </a:r>
            <a:r>
              <a:rPr lang="hu-HU" baseline="-30000" dirty="0" err="1">
                <a:cs typeface="Times New Roman" pitchFamily="18" charset="0"/>
              </a:rPr>
              <a:t>Rtető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err="1"/>
              <a:t>A</a:t>
            </a:r>
            <a:r>
              <a:rPr lang="hu-HU" baseline="-30000" dirty="0" err="1">
                <a:cs typeface="Times New Roman" pitchFamily="18" charset="0"/>
              </a:rPr>
              <a:t>tető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>
                <a:cs typeface="Times New Roman" pitchFamily="18" charset="0"/>
              </a:rPr>
              <a:t>+ </a:t>
            </a:r>
            <a:r>
              <a:rPr lang="hu-HU" dirty="0" smtClean="0">
                <a:cs typeface="Times New Roman" pitchFamily="18" charset="0"/>
              </a:rPr>
              <a:t>U</a:t>
            </a:r>
            <a:r>
              <a:rPr lang="hu-HU" baseline="30000" dirty="0" smtClean="0">
                <a:cs typeface="Times New Roman" pitchFamily="18" charset="0"/>
              </a:rPr>
              <a:t>*</a:t>
            </a:r>
            <a:r>
              <a:rPr lang="hu-HU" baseline="-30000" dirty="0" err="1" smtClean="0">
                <a:cs typeface="Times New Roman" pitchFamily="18" charset="0"/>
              </a:rPr>
              <a:t>Rpif</a:t>
            </a:r>
            <a:r>
              <a:rPr lang="hu-HU" baseline="-30000" dirty="0" smtClean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err="1"/>
              <a:t>A</a:t>
            </a:r>
            <a:r>
              <a:rPr lang="hu-HU" baseline="-30000" dirty="0" err="1">
                <a:cs typeface="Times New Roman" pitchFamily="18" charset="0"/>
              </a:rPr>
              <a:t>pif</a:t>
            </a:r>
            <a:r>
              <a:rPr lang="hu-HU" baseline="-30000" dirty="0">
                <a:cs typeface="Times New Roman" pitchFamily="18" charset="0"/>
              </a:rPr>
              <a:t>  </a:t>
            </a:r>
            <a:r>
              <a:rPr lang="hu-HU" dirty="0">
                <a:cs typeface="Times New Roman" pitchFamily="18" charset="0"/>
              </a:rPr>
              <a:t>+ </a:t>
            </a:r>
            <a:r>
              <a:rPr lang="hu-HU" dirty="0" err="1">
                <a:cs typeface="Times New Roman" pitchFamily="18" charset="0"/>
              </a:rPr>
              <a:t>U</a:t>
            </a:r>
            <a:r>
              <a:rPr lang="hu-HU" baseline="-30000" dirty="0" err="1">
                <a:cs typeface="Times New Roman" pitchFamily="18" charset="0"/>
              </a:rPr>
              <a:t>Rnyz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/>
              <a:t>*</a:t>
            </a:r>
            <a:r>
              <a:rPr lang="hu-HU" dirty="0" err="1"/>
              <a:t>A</a:t>
            </a:r>
            <a:r>
              <a:rPr lang="hu-HU" baseline="-30000" dirty="0" err="1">
                <a:cs typeface="Times New Roman" pitchFamily="18" charset="0"/>
              </a:rPr>
              <a:t>nyz</a:t>
            </a:r>
            <a:r>
              <a:rPr lang="hu-HU" dirty="0">
                <a:cs typeface="Times New Roman" pitchFamily="18" charset="0"/>
              </a:rPr>
              <a:t>)/V</a:t>
            </a:r>
            <a:r>
              <a:rPr lang="hu-HU" dirty="0"/>
              <a:t> </a:t>
            </a:r>
          </a:p>
        </p:txBody>
      </p:sp>
      <p:sp>
        <p:nvSpPr>
          <p:cNvPr id="83028" name="Text Box 84"/>
          <p:cNvSpPr txBox="1">
            <a:spLocks noChangeArrowheads="1"/>
          </p:cNvSpPr>
          <p:nvPr/>
        </p:nvSpPr>
        <p:spPr bwMode="auto">
          <a:xfrm>
            <a:off x="1279525" y="3900488"/>
            <a:ext cx="7513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>
                <a:cs typeface="Times New Roman" pitchFamily="18" charset="0"/>
              </a:rPr>
              <a:t>q = (0,602</a:t>
            </a:r>
            <a:r>
              <a:rPr lang="hu-HU" baseline="-30000">
                <a:cs typeface="Times New Roman" pitchFamily="18" charset="0"/>
              </a:rPr>
              <a:t> </a:t>
            </a:r>
            <a:r>
              <a:rPr lang="hu-HU"/>
              <a:t>*3</a:t>
            </a:r>
            <a:r>
              <a:rPr lang="hu-HU">
                <a:cs typeface="Times New Roman" pitchFamily="18" charset="0"/>
              </a:rPr>
              <a:t>30</a:t>
            </a:r>
            <a:r>
              <a:rPr lang="hu-HU" baseline="-30000">
                <a:cs typeface="Times New Roman" pitchFamily="18" charset="0"/>
              </a:rPr>
              <a:t> </a:t>
            </a:r>
            <a:r>
              <a:rPr lang="hu-HU">
                <a:cs typeface="Times New Roman" pitchFamily="18" charset="0"/>
              </a:rPr>
              <a:t>+ 0,288</a:t>
            </a:r>
            <a:r>
              <a:rPr lang="hu-HU" baseline="-30000">
                <a:cs typeface="Times New Roman" pitchFamily="18" charset="0"/>
              </a:rPr>
              <a:t> </a:t>
            </a:r>
            <a:r>
              <a:rPr lang="hu-HU"/>
              <a:t>*2</a:t>
            </a:r>
            <a:r>
              <a:rPr lang="hu-HU">
                <a:cs typeface="Times New Roman" pitchFamily="18" charset="0"/>
              </a:rPr>
              <a:t>40</a:t>
            </a:r>
            <a:r>
              <a:rPr lang="hu-HU" baseline="-30000">
                <a:cs typeface="Times New Roman" pitchFamily="18" charset="0"/>
              </a:rPr>
              <a:t> </a:t>
            </a:r>
            <a:r>
              <a:rPr lang="hu-HU">
                <a:cs typeface="Times New Roman" pitchFamily="18" charset="0"/>
              </a:rPr>
              <a:t>+ 0,</a:t>
            </a:r>
            <a:r>
              <a:rPr lang="hu-HU"/>
              <a:t>2475</a:t>
            </a:r>
            <a:r>
              <a:rPr lang="hu-HU" baseline="-30000">
                <a:cs typeface="Times New Roman" pitchFamily="18" charset="0"/>
              </a:rPr>
              <a:t> </a:t>
            </a:r>
            <a:r>
              <a:rPr lang="hu-HU"/>
              <a:t>*2</a:t>
            </a:r>
            <a:r>
              <a:rPr lang="hu-HU">
                <a:cs typeface="Times New Roman" pitchFamily="18" charset="0"/>
              </a:rPr>
              <a:t>40 + 1,50</a:t>
            </a:r>
            <a:r>
              <a:rPr lang="hu-HU" baseline="-30000">
                <a:cs typeface="Times New Roman" pitchFamily="18" charset="0"/>
              </a:rPr>
              <a:t> </a:t>
            </a:r>
            <a:r>
              <a:rPr lang="hu-HU"/>
              <a:t>*1</a:t>
            </a:r>
            <a:r>
              <a:rPr lang="hu-HU">
                <a:cs typeface="Times New Roman" pitchFamily="18" charset="0"/>
              </a:rPr>
              <a:t>80)/2800 = 0,2</a:t>
            </a:r>
            <a:r>
              <a:rPr lang="hu-HU"/>
              <a:t>13</a:t>
            </a:r>
            <a:r>
              <a:rPr lang="hu-HU">
                <a:cs typeface="Times New Roman" pitchFamily="18" charset="0"/>
              </a:rPr>
              <a:t> W/m</a:t>
            </a:r>
            <a:r>
              <a:rPr lang="hu-HU" baseline="30000">
                <a:cs typeface="Times New Roman" pitchFamily="18" charset="0"/>
              </a:rPr>
              <a:t>3</a:t>
            </a:r>
            <a:r>
              <a:rPr lang="hu-HU">
                <a:cs typeface="Times New Roman" pitchFamily="18" charset="0"/>
              </a:rPr>
              <a:t>K</a:t>
            </a:r>
            <a:r>
              <a:rPr lang="hu-HU"/>
              <a:t> </a:t>
            </a:r>
          </a:p>
        </p:txBody>
      </p:sp>
      <p:sp>
        <p:nvSpPr>
          <p:cNvPr id="83029" name="Text Box 85"/>
          <p:cNvSpPr txBox="1">
            <a:spLocks noChangeArrowheads="1"/>
          </p:cNvSpPr>
          <p:nvPr/>
        </p:nvSpPr>
        <p:spPr bwMode="auto">
          <a:xfrm>
            <a:off x="1355725" y="46624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b="1"/>
              <a:t>Értékelés</a:t>
            </a:r>
          </a:p>
        </p:txBody>
      </p:sp>
      <p:sp>
        <p:nvSpPr>
          <p:cNvPr id="83030" name="Text Box 86"/>
          <p:cNvSpPr txBox="1">
            <a:spLocks noChangeArrowheads="1"/>
          </p:cNvSpPr>
          <p:nvPr/>
        </p:nvSpPr>
        <p:spPr bwMode="auto">
          <a:xfrm>
            <a:off x="1736725" y="5195888"/>
            <a:ext cx="4827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>
                <a:cs typeface="Times New Roman" pitchFamily="18" charset="0"/>
              </a:rPr>
              <a:t>Mivel q </a:t>
            </a:r>
            <a:r>
              <a:rPr lang="hu-HU"/>
              <a:t>&lt; </a:t>
            </a:r>
            <a:r>
              <a:rPr lang="hu-HU">
                <a:cs typeface="Times New Roman" pitchFamily="18" charset="0"/>
              </a:rPr>
              <a:t>q</a:t>
            </a:r>
            <a:r>
              <a:rPr lang="hu-HU" baseline="-30000">
                <a:cs typeface="Times New Roman" pitchFamily="18" charset="0"/>
              </a:rPr>
              <a:t>m</a:t>
            </a:r>
            <a:r>
              <a:rPr lang="hu-HU">
                <a:cs typeface="Times New Roman" pitchFamily="18" charset="0"/>
              </a:rPr>
              <a:t> (0,2</a:t>
            </a:r>
            <a:r>
              <a:rPr lang="hu-HU"/>
              <a:t>13</a:t>
            </a:r>
            <a:r>
              <a:rPr lang="hu-HU">
                <a:cs typeface="Times New Roman" pitchFamily="18" charset="0"/>
              </a:rPr>
              <a:t> </a:t>
            </a:r>
            <a:r>
              <a:rPr lang="hu-HU"/>
              <a:t>&lt; </a:t>
            </a:r>
            <a:r>
              <a:rPr lang="hu-HU">
                <a:cs typeface="Times New Roman" pitchFamily="18" charset="0"/>
              </a:rPr>
              <a:t>0,220), </a:t>
            </a:r>
            <a:r>
              <a:rPr lang="hu-HU" b="1">
                <a:cs typeface="Times New Roman" pitchFamily="18" charset="0"/>
              </a:rPr>
              <a:t>az épület </a:t>
            </a:r>
            <a:r>
              <a:rPr lang="hu-HU" b="1"/>
              <a:t>meg</a:t>
            </a:r>
            <a:r>
              <a:rPr lang="hu-HU" b="1">
                <a:cs typeface="Times New Roman" pitchFamily="18" charset="0"/>
              </a:rPr>
              <a:t>felel.</a:t>
            </a:r>
            <a:r>
              <a:rPr lang="hu-HU"/>
              <a:t> </a:t>
            </a:r>
          </a:p>
        </p:txBody>
      </p:sp>
      <p:sp>
        <p:nvSpPr>
          <p:cNvPr id="83031" name="Text Box 87"/>
          <p:cNvSpPr txBox="1">
            <a:spLocks noChangeArrowheads="1"/>
          </p:cNvSpPr>
          <p:nvPr/>
        </p:nvSpPr>
        <p:spPr bwMode="auto">
          <a:xfrm>
            <a:off x="1339850" y="1676400"/>
            <a:ext cx="406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b="1"/>
              <a:t>Hőmérsékleti korrekció a pincefödémre</a:t>
            </a:r>
          </a:p>
        </p:txBody>
      </p:sp>
      <p:sp>
        <p:nvSpPr>
          <p:cNvPr id="83032" name="Text Box 88"/>
          <p:cNvSpPr txBox="1">
            <a:spLocks noChangeArrowheads="1"/>
          </p:cNvSpPr>
          <p:nvPr/>
        </p:nvSpPr>
        <p:spPr bwMode="auto">
          <a:xfrm>
            <a:off x="1295400" y="2138363"/>
            <a:ext cx="4598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cs typeface="Times New Roman" pitchFamily="18" charset="0"/>
              </a:rPr>
              <a:t>U</a:t>
            </a:r>
            <a:r>
              <a:rPr lang="hu-HU" baseline="30000" dirty="0"/>
              <a:t>*</a:t>
            </a:r>
            <a:r>
              <a:rPr lang="hu-HU" baseline="-30000" dirty="0" err="1">
                <a:cs typeface="Times New Roman" pitchFamily="18" charset="0"/>
              </a:rPr>
              <a:t>R</a:t>
            </a:r>
            <a:r>
              <a:rPr lang="hu-HU" baseline="-30000" dirty="0" err="1"/>
              <a:t>pif</a:t>
            </a:r>
            <a:r>
              <a:rPr lang="hu-HU" dirty="0">
                <a:cs typeface="Times New Roman" pitchFamily="18" charset="0"/>
              </a:rPr>
              <a:t> = </a:t>
            </a:r>
            <a:r>
              <a:rPr lang="hu-HU" dirty="0"/>
              <a:t>0,5*</a:t>
            </a:r>
            <a:r>
              <a:rPr lang="hu-HU" dirty="0" err="1">
                <a:cs typeface="Times New Roman" pitchFamily="18" charset="0"/>
              </a:rPr>
              <a:t>U</a:t>
            </a:r>
            <a:r>
              <a:rPr lang="hu-HU" baseline="-30000" dirty="0" err="1">
                <a:cs typeface="Times New Roman" pitchFamily="18" charset="0"/>
              </a:rPr>
              <a:t>Rpif</a:t>
            </a:r>
            <a:r>
              <a:rPr lang="hu-HU" baseline="-30000" dirty="0">
                <a:cs typeface="Times New Roman" pitchFamily="18" charset="0"/>
              </a:rPr>
              <a:t> </a:t>
            </a:r>
            <a:r>
              <a:rPr lang="hu-HU" dirty="0"/>
              <a:t>= 0,5*0,495 = 0,2475 </a:t>
            </a:r>
            <a:r>
              <a:rPr lang="hu-HU" dirty="0">
                <a:cs typeface="Times New Roman" pitchFamily="18" charset="0"/>
              </a:rPr>
              <a:t>W/m</a:t>
            </a:r>
            <a:r>
              <a:rPr lang="hu-HU" baseline="30000" dirty="0">
                <a:cs typeface="Times New Roman" pitchFamily="18" charset="0"/>
              </a:rPr>
              <a:t>3</a:t>
            </a:r>
            <a:r>
              <a:rPr lang="hu-HU" dirty="0">
                <a:cs typeface="Times New Roman" pitchFamily="18" charset="0"/>
              </a:rPr>
              <a:t>K</a:t>
            </a:r>
            <a:r>
              <a:rPr lang="hu-HU" dirty="0"/>
              <a:t> </a:t>
            </a:r>
          </a:p>
        </p:txBody>
      </p:sp>
      <p:sp>
        <p:nvSpPr>
          <p:cNvPr id="83033" name="Text Box 89"/>
          <p:cNvSpPr txBox="1">
            <a:spLocks noChangeArrowheads="1"/>
          </p:cNvSpPr>
          <p:nvPr/>
        </p:nvSpPr>
        <p:spPr bwMode="auto">
          <a:xfrm>
            <a:off x="1346200" y="2833688"/>
            <a:ext cx="389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b="1"/>
              <a:t>A hőveszteségtényező számított értéke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27" grpId="0" autoUpdateAnimBg="0"/>
      <p:bldP spid="83028" grpId="0" autoUpdateAnimBg="0"/>
      <p:bldP spid="83029" grpId="0" autoUpdateAnimBg="0"/>
      <p:bldP spid="83030" grpId="0" autoUpdateAnimBg="0"/>
      <p:bldP spid="83031" grpId="0" autoUpdateAnimBg="0"/>
      <p:bldP spid="83032" grpId="0" autoUpdateAnimBg="0"/>
      <p:bldP spid="8303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Falszerkezet hőátbocsátási tényezőjének számítása 1.</a:t>
            </a:r>
            <a:r>
              <a:rPr lang="hu-HU" dirty="0" smtClean="0"/>
              <a:t> 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05675" cy="4770437"/>
          </a:xfrm>
        </p:spPr>
        <p:txBody>
          <a:bodyPr/>
          <a:lstStyle/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Számítsa ki az alábbi rétegrendű falszerkezet hőátbocsátási tényezőjét! Alkalmazza a szabványban előírt korrekciós értékeket a hővezetési tényezőknél! Vegye figyelembe a szerkezetben megadott 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hőhidak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 hatását!</a:t>
            </a: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Alapadatok:</a:t>
            </a: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A B-30 falazatból készült fal polisztirol külső szigetelése műanyag 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dübelekkel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 van rögzítve. 8 db/m</a:t>
            </a:r>
            <a:r>
              <a:rPr lang="hu-HU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 6 mm átmérőjű 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dübel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 kerül alkalmazásra, a műanyag hővezetési tényezője 0,14 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A falazat rétegei kívülről befelé:</a:t>
            </a: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1 cm vakolatrendszer, λ=0,8 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endParaRPr lang="hu-H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8 cm polisztirolhab, λ=0,04 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endParaRPr lang="hu-H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30 cm B30 tégla falazat, λ=0,64 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1 cm mészvakolat, λ=0,81 W/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endParaRPr lang="hu-H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23838" eaLnBrk="1" hangingPunct="1">
              <a:buClrTx/>
              <a:buSzTx/>
              <a:buFontTx/>
              <a:buNone/>
            </a:pP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A külső hőátadási tényező 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hu-HU" sz="1800" baseline="-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=24 W/m</a:t>
            </a:r>
            <a:r>
              <a:rPr lang="hu-HU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K, a belső hőátadási tényező </a:t>
            </a:r>
            <a:r>
              <a:rPr lang="hu-HU" sz="1800" dirty="0" err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hu-HU" sz="1800" baseline="-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=8 W/m</a:t>
            </a:r>
            <a:r>
              <a:rPr lang="hu-HU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hu-HU" sz="1800" dirty="0" smtClean="0">
                <a:latin typeface="Times New Roman" pitchFamily="18" charset="0"/>
                <a:cs typeface="Times New Roman" pitchFamily="18" charset="0"/>
              </a:rPr>
              <a:t>K.</a:t>
            </a:r>
            <a:r>
              <a:rPr lang="hu-HU" sz="1800" dirty="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43914727"/>
              </p:ext>
            </p:extLst>
          </p:nvPr>
        </p:nvGraphicFramePr>
        <p:xfrm>
          <a:off x="1392238" y="4673600"/>
          <a:ext cx="5140325" cy="698500"/>
        </p:xfrm>
        <a:graphic>
          <a:graphicData uri="http://schemas.openxmlformats.org/presentationml/2006/ole">
            <p:oleObj spid="_x0000_s3189" name="Equation" r:id="rId4" imgW="3149280" imgH="431640" progId="Equation.3">
              <p:embed/>
            </p:oleObj>
          </a:graphicData>
        </a:graphic>
      </p:graphicFrame>
      <p:graphicFrame>
        <p:nvGraphicFramePr>
          <p:cNvPr id="8806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54271423"/>
              </p:ext>
            </p:extLst>
          </p:nvPr>
        </p:nvGraphicFramePr>
        <p:xfrm>
          <a:off x="1403648" y="5517232"/>
          <a:ext cx="6621463" cy="454025"/>
        </p:xfrm>
        <a:graphic>
          <a:graphicData uri="http://schemas.openxmlformats.org/presentationml/2006/ole">
            <p:oleObj spid="_x0000_s3190" name="Equation" r:id="rId5" imgW="3517900" imgH="241300" progId="Equation.3">
              <p:embed/>
            </p:oleObj>
          </a:graphicData>
        </a:graphic>
      </p:graphicFrame>
      <p:graphicFrame>
        <p:nvGraphicFramePr>
          <p:cNvPr id="88066" name="Object 1026"/>
          <p:cNvGraphicFramePr>
            <a:graphicFrameLocks noChangeAspect="1"/>
          </p:cNvGraphicFramePr>
          <p:nvPr/>
        </p:nvGraphicFramePr>
        <p:xfrm>
          <a:off x="1295400" y="6172200"/>
          <a:ext cx="7304088" cy="369888"/>
        </p:xfrm>
        <a:graphic>
          <a:graphicData uri="http://schemas.openxmlformats.org/presentationml/2006/ole">
            <p:oleObj spid="_x0000_s3191" name="Equation" r:id="rId6" imgW="4267200" imgH="215900" progId="Equation.3">
              <p:embed/>
            </p:oleObj>
          </a:graphicData>
        </a:graphic>
      </p:graphicFrame>
      <p:grpSp>
        <p:nvGrpSpPr>
          <p:cNvPr id="2" name="Group 1177"/>
          <p:cNvGrpSpPr>
            <a:grpSpLocks/>
          </p:cNvGrpSpPr>
          <p:nvPr/>
        </p:nvGrpSpPr>
        <p:grpSpPr bwMode="auto">
          <a:xfrm>
            <a:off x="1371600" y="1986136"/>
            <a:ext cx="6096000" cy="2667000"/>
            <a:chOff x="-2" y="-2"/>
            <a:chExt cx="2452" cy="4177"/>
          </a:xfrm>
        </p:grpSpPr>
        <p:grpSp>
          <p:nvGrpSpPr>
            <p:cNvPr id="3082" name="Group 1175"/>
            <p:cNvGrpSpPr>
              <a:grpSpLocks/>
            </p:cNvGrpSpPr>
            <p:nvPr/>
          </p:nvGrpSpPr>
          <p:grpSpPr bwMode="auto">
            <a:xfrm>
              <a:off x="0" y="0"/>
              <a:ext cx="2448" cy="4173"/>
              <a:chOff x="0" y="0"/>
              <a:chExt cx="2448" cy="4173"/>
            </a:xfrm>
          </p:grpSpPr>
          <p:grpSp>
            <p:nvGrpSpPr>
              <p:cNvPr id="3084" name="Group 1132"/>
              <p:cNvGrpSpPr>
                <a:grpSpLocks/>
              </p:cNvGrpSpPr>
              <p:nvPr/>
            </p:nvGrpSpPr>
            <p:grpSpPr bwMode="auto">
              <a:xfrm>
                <a:off x="0" y="0"/>
                <a:ext cx="2012" cy="615"/>
                <a:chOff x="0" y="0"/>
                <a:chExt cx="2012" cy="615"/>
              </a:xfrm>
            </p:grpSpPr>
            <p:sp>
              <p:nvSpPr>
                <p:cNvPr id="3148" name="Rectangle 1109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1956" cy="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 b="1" dirty="0">
                      <a:latin typeface="Arial" charset="0"/>
                      <a:cs typeface="Times New Roman" pitchFamily="18" charset="0"/>
                    </a:rPr>
                    <a:t>Anyag és beépítési mód</a:t>
                  </a:r>
                  <a:endParaRPr lang="hu-HU" sz="1000" dirty="0">
                    <a:latin typeface="Arial" charset="0"/>
                    <a:cs typeface="Times New Roman" pitchFamily="18" charset="0"/>
                  </a:endParaRPr>
                </a:p>
                <a:p>
                  <a:pPr algn="ctr" eaLnBrk="0" hangingPunct="0"/>
                  <a:endParaRPr lang="hu-HU" dirty="0">
                    <a:latin typeface="Arial" charset="0"/>
                  </a:endParaRPr>
                </a:p>
              </p:txBody>
            </p:sp>
            <p:sp>
              <p:nvSpPr>
                <p:cNvPr id="3149" name="Rectangle 11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12" cy="61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85" name="Group 1134"/>
              <p:cNvGrpSpPr>
                <a:grpSpLocks/>
              </p:cNvGrpSpPr>
              <p:nvPr/>
            </p:nvGrpSpPr>
            <p:grpSpPr bwMode="auto">
              <a:xfrm>
                <a:off x="2012" y="0"/>
                <a:ext cx="436" cy="615"/>
                <a:chOff x="2012" y="0"/>
                <a:chExt cx="436" cy="615"/>
              </a:xfrm>
            </p:grpSpPr>
            <p:sp>
              <p:nvSpPr>
                <p:cNvPr id="3146" name="Rectangle 1110"/>
                <p:cNvSpPr>
                  <a:spLocks noChangeArrowheads="1"/>
                </p:cNvSpPr>
                <p:nvPr/>
              </p:nvSpPr>
              <p:spPr bwMode="auto">
                <a:xfrm>
                  <a:off x="2040" y="0"/>
                  <a:ext cx="380" cy="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 b="1">
                      <a:latin typeface="Arial" charset="0"/>
                      <a:cs typeface="Times New Roman" pitchFamily="18" charset="0"/>
                    </a:rPr>
                    <a:t>korrekciós tényező</a:t>
                  </a:r>
                  <a:endParaRPr lang="hu-HU" sz="1000">
                    <a:latin typeface="Arial" charset="0"/>
                    <a:cs typeface="Times New Roman" pitchFamily="18" charset="0"/>
                  </a:endParaRP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47" name="Rectangle 1133"/>
                <p:cNvSpPr>
                  <a:spLocks noChangeArrowheads="1"/>
                </p:cNvSpPr>
                <p:nvPr/>
              </p:nvSpPr>
              <p:spPr bwMode="auto">
                <a:xfrm>
                  <a:off x="2012" y="0"/>
                  <a:ext cx="436" cy="61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86" name="Group 1136"/>
              <p:cNvGrpSpPr>
                <a:grpSpLocks/>
              </p:cNvGrpSpPr>
              <p:nvPr/>
            </p:nvGrpSpPr>
            <p:grpSpPr bwMode="auto">
              <a:xfrm>
                <a:off x="0" y="615"/>
                <a:ext cx="2012" cy="423"/>
                <a:chOff x="0" y="615"/>
                <a:chExt cx="2012" cy="423"/>
              </a:xfrm>
            </p:grpSpPr>
            <p:sp>
              <p:nvSpPr>
                <p:cNvPr id="3144" name="Rectangle 1111"/>
                <p:cNvSpPr>
                  <a:spLocks noChangeArrowheads="1"/>
                </p:cNvSpPr>
                <p:nvPr/>
              </p:nvSpPr>
              <p:spPr bwMode="auto">
                <a:xfrm>
                  <a:off x="28" y="615"/>
                  <a:ext cx="1956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 dirty="0">
                      <a:latin typeface="Arial" charset="0"/>
                      <a:cs typeface="Times New Roman" pitchFamily="18" charset="0"/>
                    </a:rPr>
                    <a:t>Polisztirol hab, amelyre rávakolnak vagy rábetonoznak</a:t>
                  </a:r>
                </a:p>
                <a:p>
                  <a:pPr algn="just" eaLnBrk="0" hangingPunct="0"/>
                  <a:endParaRPr lang="hu-HU" dirty="0">
                    <a:latin typeface="Arial" charset="0"/>
                  </a:endParaRPr>
                </a:p>
              </p:txBody>
            </p:sp>
            <p:sp>
              <p:nvSpPr>
                <p:cNvPr id="3145" name="Rectangle 1135"/>
                <p:cNvSpPr>
                  <a:spLocks noChangeArrowheads="1"/>
                </p:cNvSpPr>
                <p:nvPr/>
              </p:nvSpPr>
              <p:spPr bwMode="auto">
                <a:xfrm>
                  <a:off x="0" y="615"/>
                  <a:ext cx="2012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87" name="Group 1138"/>
              <p:cNvGrpSpPr>
                <a:grpSpLocks/>
              </p:cNvGrpSpPr>
              <p:nvPr/>
            </p:nvGrpSpPr>
            <p:grpSpPr bwMode="auto">
              <a:xfrm>
                <a:off x="2012" y="615"/>
                <a:ext cx="436" cy="423"/>
                <a:chOff x="2012" y="615"/>
                <a:chExt cx="436" cy="423"/>
              </a:xfrm>
            </p:grpSpPr>
            <p:sp>
              <p:nvSpPr>
                <p:cNvPr id="3142" name="Rectangle 1112"/>
                <p:cNvSpPr>
                  <a:spLocks noChangeArrowheads="1"/>
                </p:cNvSpPr>
                <p:nvPr/>
              </p:nvSpPr>
              <p:spPr bwMode="auto">
                <a:xfrm>
                  <a:off x="2040" y="615"/>
                  <a:ext cx="380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0.42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43" name="Rectangle 1137"/>
                <p:cNvSpPr>
                  <a:spLocks noChangeArrowheads="1"/>
                </p:cNvSpPr>
                <p:nvPr/>
              </p:nvSpPr>
              <p:spPr bwMode="auto">
                <a:xfrm>
                  <a:off x="2012" y="615"/>
                  <a:ext cx="436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88" name="Group 1140"/>
              <p:cNvGrpSpPr>
                <a:grpSpLocks/>
              </p:cNvGrpSpPr>
              <p:nvPr/>
            </p:nvGrpSpPr>
            <p:grpSpPr bwMode="auto">
              <a:xfrm>
                <a:off x="0" y="1038"/>
                <a:ext cx="2012" cy="423"/>
                <a:chOff x="0" y="1038"/>
                <a:chExt cx="2012" cy="423"/>
              </a:xfrm>
            </p:grpSpPr>
            <p:sp>
              <p:nvSpPr>
                <p:cNvPr id="3140" name="Rectangle 1113"/>
                <p:cNvSpPr>
                  <a:spLocks noChangeArrowheads="1"/>
                </p:cNvSpPr>
                <p:nvPr/>
              </p:nvSpPr>
              <p:spPr bwMode="auto">
                <a:xfrm>
                  <a:off x="28" y="1038"/>
                  <a:ext cx="1956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 dirty="0" err="1">
                      <a:latin typeface="Arial" charset="0"/>
                      <a:cs typeface="Times New Roman" pitchFamily="18" charset="0"/>
                    </a:rPr>
                    <a:t>Perlitbeton</a:t>
                  </a:r>
                  <a:r>
                    <a:rPr lang="hu-HU" sz="1000" dirty="0">
                      <a:latin typeface="Arial" charset="0"/>
                      <a:cs typeface="Times New Roman" pitchFamily="18" charset="0"/>
                    </a:rPr>
                    <a:t> (</a:t>
                  </a:r>
                  <a:r>
                    <a:rPr lang="hu-HU" sz="1000" dirty="0">
                      <a:latin typeface="Symbol" pitchFamily="18" charset="2"/>
                      <a:cs typeface="Times New Roman" pitchFamily="18" charset="0"/>
                    </a:rPr>
                    <a:t>r £ </a:t>
                  </a:r>
                  <a:r>
                    <a:rPr lang="hu-HU" sz="1000" dirty="0">
                      <a:latin typeface="Verdana" pitchFamily="34" charset="0"/>
                      <a:cs typeface="Times New Roman" pitchFamily="18" charset="0"/>
                    </a:rPr>
                    <a:t>400 kg/m</a:t>
                  </a:r>
                  <a:r>
                    <a:rPr lang="hu-HU" sz="1000" baseline="30000" dirty="0">
                      <a:latin typeface="Arial" charset="0"/>
                      <a:cs typeface="Times New Roman" pitchFamily="18" charset="0"/>
                    </a:rPr>
                    <a:t>3</a:t>
                  </a:r>
                  <a:r>
                    <a:rPr lang="hu-HU" sz="1000" dirty="0">
                      <a:latin typeface="Arial" charset="0"/>
                      <a:cs typeface="Times New Roman" pitchFamily="18" charset="0"/>
                    </a:rPr>
                    <a:t>), amelyre rábetonoznak</a:t>
                  </a:r>
                </a:p>
                <a:p>
                  <a:pPr algn="just" eaLnBrk="0" hangingPunct="0"/>
                  <a:endParaRPr lang="hu-HU" dirty="0">
                    <a:latin typeface="Arial" charset="0"/>
                  </a:endParaRPr>
                </a:p>
              </p:txBody>
            </p:sp>
            <p:sp>
              <p:nvSpPr>
                <p:cNvPr id="3141" name="Rectangle 1139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2012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89" name="Group 1142"/>
              <p:cNvGrpSpPr>
                <a:grpSpLocks/>
              </p:cNvGrpSpPr>
              <p:nvPr/>
            </p:nvGrpSpPr>
            <p:grpSpPr bwMode="auto">
              <a:xfrm>
                <a:off x="2012" y="1038"/>
                <a:ext cx="436" cy="423"/>
                <a:chOff x="2012" y="1038"/>
                <a:chExt cx="436" cy="423"/>
              </a:xfrm>
            </p:grpSpPr>
            <p:sp>
              <p:nvSpPr>
                <p:cNvPr id="3138" name="Rectangle 1114"/>
                <p:cNvSpPr>
                  <a:spLocks noChangeArrowheads="1"/>
                </p:cNvSpPr>
                <p:nvPr/>
              </p:nvSpPr>
              <p:spPr bwMode="auto">
                <a:xfrm>
                  <a:off x="2040" y="1038"/>
                  <a:ext cx="380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0.57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39" name="Rectangle 1141"/>
                <p:cNvSpPr>
                  <a:spLocks noChangeArrowheads="1"/>
                </p:cNvSpPr>
                <p:nvPr/>
              </p:nvSpPr>
              <p:spPr bwMode="auto">
                <a:xfrm>
                  <a:off x="2012" y="1038"/>
                  <a:ext cx="436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0" name="Group 1144"/>
              <p:cNvGrpSpPr>
                <a:grpSpLocks/>
              </p:cNvGrpSpPr>
              <p:nvPr/>
            </p:nvGrpSpPr>
            <p:grpSpPr bwMode="auto">
              <a:xfrm>
                <a:off x="0" y="1461"/>
                <a:ext cx="2012" cy="423"/>
                <a:chOff x="0" y="1461"/>
                <a:chExt cx="2012" cy="423"/>
              </a:xfrm>
            </p:grpSpPr>
            <p:sp>
              <p:nvSpPr>
                <p:cNvPr id="3136" name="Rectangle 1115"/>
                <p:cNvSpPr>
                  <a:spLocks noChangeArrowheads="1"/>
                </p:cNvSpPr>
                <p:nvPr/>
              </p:nvSpPr>
              <p:spPr bwMode="auto">
                <a:xfrm>
                  <a:off x="28" y="1461"/>
                  <a:ext cx="1956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 dirty="0" err="1">
                      <a:latin typeface="Arial" charset="0"/>
                      <a:cs typeface="Times New Roman" pitchFamily="18" charset="0"/>
                    </a:rPr>
                    <a:t>Bitumoperlit</a:t>
                  </a:r>
                  <a:r>
                    <a:rPr lang="hu-HU" sz="1000" dirty="0">
                      <a:latin typeface="Arial" charset="0"/>
                      <a:cs typeface="Times New Roman" pitchFamily="18" charset="0"/>
                    </a:rPr>
                    <a:t> (</a:t>
                  </a:r>
                  <a:r>
                    <a:rPr lang="hu-HU" sz="1000" dirty="0">
                      <a:latin typeface="Symbol" pitchFamily="18" charset="2"/>
                      <a:cs typeface="Times New Roman" pitchFamily="18" charset="0"/>
                    </a:rPr>
                    <a:t>r £ </a:t>
                  </a:r>
                  <a:r>
                    <a:rPr lang="hu-HU" sz="1000" dirty="0">
                      <a:latin typeface="Verdana" pitchFamily="34" charset="0"/>
                      <a:cs typeface="Times New Roman" pitchFamily="18" charset="0"/>
                    </a:rPr>
                    <a:t>300 kg/m</a:t>
                  </a:r>
                  <a:r>
                    <a:rPr lang="hu-HU" sz="1000" baseline="30000" dirty="0">
                      <a:latin typeface="Arial" charset="0"/>
                      <a:cs typeface="Times New Roman" pitchFamily="18" charset="0"/>
                    </a:rPr>
                    <a:t>3</a:t>
                  </a:r>
                  <a:r>
                    <a:rPr lang="hu-HU" sz="1000" dirty="0">
                      <a:latin typeface="Arial" charset="0"/>
                      <a:cs typeface="Times New Roman" pitchFamily="18" charset="0"/>
                    </a:rPr>
                    <a:t>), amelyre rábetonoznak</a:t>
                  </a:r>
                </a:p>
                <a:p>
                  <a:pPr algn="just" eaLnBrk="0" hangingPunct="0"/>
                  <a:endParaRPr lang="hu-HU" dirty="0">
                    <a:latin typeface="Arial" charset="0"/>
                  </a:endParaRPr>
                </a:p>
              </p:txBody>
            </p:sp>
            <p:sp>
              <p:nvSpPr>
                <p:cNvPr id="3137" name="Rectangle 1143"/>
                <p:cNvSpPr>
                  <a:spLocks noChangeArrowheads="1"/>
                </p:cNvSpPr>
                <p:nvPr/>
              </p:nvSpPr>
              <p:spPr bwMode="auto">
                <a:xfrm>
                  <a:off x="0" y="1461"/>
                  <a:ext cx="2012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1" name="Group 1146"/>
              <p:cNvGrpSpPr>
                <a:grpSpLocks/>
              </p:cNvGrpSpPr>
              <p:nvPr/>
            </p:nvGrpSpPr>
            <p:grpSpPr bwMode="auto">
              <a:xfrm>
                <a:off x="2012" y="1461"/>
                <a:ext cx="436" cy="423"/>
                <a:chOff x="2012" y="1461"/>
                <a:chExt cx="436" cy="423"/>
              </a:xfrm>
            </p:grpSpPr>
            <p:sp>
              <p:nvSpPr>
                <p:cNvPr id="3134" name="Rectangle 1116"/>
                <p:cNvSpPr>
                  <a:spLocks noChangeArrowheads="1"/>
                </p:cNvSpPr>
                <p:nvPr/>
              </p:nvSpPr>
              <p:spPr bwMode="auto">
                <a:xfrm>
                  <a:off x="2040" y="1461"/>
                  <a:ext cx="380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0.51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35" name="Rectangle 1145"/>
                <p:cNvSpPr>
                  <a:spLocks noChangeArrowheads="1"/>
                </p:cNvSpPr>
                <p:nvPr/>
              </p:nvSpPr>
              <p:spPr bwMode="auto">
                <a:xfrm>
                  <a:off x="2012" y="1461"/>
                  <a:ext cx="436" cy="4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2" name="Group 1148"/>
              <p:cNvGrpSpPr>
                <a:grpSpLocks/>
              </p:cNvGrpSpPr>
              <p:nvPr/>
            </p:nvGrpSpPr>
            <p:grpSpPr bwMode="auto">
              <a:xfrm>
                <a:off x="0" y="1884"/>
                <a:ext cx="2012" cy="327"/>
                <a:chOff x="0" y="1884"/>
                <a:chExt cx="2012" cy="327"/>
              </a:xfrm>
            </p:grpSpPr>
            <p:sp>
              <p:nvSpPr>
                <p:cNvPr id="3132" name="Rectangle 1117"/>
                <p:cNvSpPr>
                  <a:spLocks noChangeArrowheads="1"/>
                </p:cNvSpPr>
                <p:nvPr/>
              </p:nvSpPr>
              <p:spPr bwMode="auto">
                <a:xfrm>
                  <a:off x="28" y="1884"/>
                  <a:ext cx="19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Expanzit, amelyre rávakolnak</a:t>
                  </a:r>
                </a:p>
                <a:p>
                  <a:pPr algn="just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33" name="Rectangle 1147"/>
                <p:cNvSpPr>
                  <a:spLocks noChangeArrowheads="1"/>
                </p:cNvSpPr>
                <p:nvPr/>
              </p:nvSpPr>
              <p:spPr bwMode="auto">
                <a:xfrm>
                  <a:off x="0" y="1884"/>
                  <a:ext cx="2012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3" name="Group 1150"/>
              <p:cNvGrpSpPr>
                <a:grpSpLocks/>
              </p:cNvGrpSpPr>
              <p:nvPr/>
            </p:nvGrpSpPr>
            <p:grpSpPr bwMode="auto">
              <a:xfrm>
                <a:off x="2012" y="1884"/>
                <a:ext cx="436" cy="327"/>
                <a:chOff x="2012" y="1884"/>
                <a:chExt cx="436" cy="327"/>
              </a:xfrm>
            </p:grpSpPr>
            <p:sp>
              <p:nvSpPr>
                <p:cNvPr id="3130" name="Rectangle 1118"/>
                <p:cNvSpPr>
                  <a:spLocks noChangeArrowheads="1"/>
                </p:cNvSpPr>
                <p:nvPr/>
              </p:nvSpPr>
              <p:spPr bwMode="auto">
                <a:xfrm>
                  <a:off x="2040" y="1884"/>
                  <a:ext cx="3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0.20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31" name="Rectangle 1149"/>
                <p:cNvSpPr>
                  <a:spLocks noChangeArrowheads="1"/>
                </p:cNvSpPr>
                <p:nvPr/>
              </p:nvSpPr>
              <p:spPr bwMode="auto">
                <a:xfrm>
                  <a:off x="2012" y="1884"/>
                  <a:ext cx="436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4" name="Group 1152"/>
              <p:cNvGrpSpPr>
                <a:grpSpLocks/>
              </p:cNvGrpSpPr>
              <p:nvPr/>
            </p:nvGrpSpPr>
            <p:grpSpPr bwMode="auto">
              <a:xfrm>
                <a:off x="0" y="2211"/>
                <a:ext cx="2012" cy="327"/>
                <a:chOff x="0" y="2211"/>
                <a:chExt cx="2012" cy="327"/>
              </a:xfrm>
            </p:grpSpPr>
            <p:sp>
              <p:nvSpPr>
                <p:cNvPr id="3128" name="Rectangle 1119"/>
                <p:cNvSpPr>
                  <a:spLocks noChangeArrowheads="1"/>
                </p:cNvSpPr>
                <p:nvPr/>
              </p:nvSpPr>
              <p:spPr bwMode="auto">
                <a:xfrm>
                  <a:off x="28" y="2211"/>
                  <a:ext cx="19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Polisztirol hab két falazott réteg között</a:t>
                  </a:r>
                </a:p>
                <a:p>
                  <a:pPr algn="just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29" name="Rectangle 1151"/>
                <p:cNvSpPr>
                  <a:spLocks noChangeArrowheads="1"/>
                </p:cNvSpPr>
                <p:nvPr/>
              </p:nvSpPr>
              <p:spPr bwMode="auto">
                <a:xfrm>
                  <a:off x="0" y="2211"/>
                  <a:ext cx="2012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5" name="Group 1154"/>
              <p:cNvGrpSpPr>
                <a:grpSpLocks/>
              </p:cNvGrpSpPr>
              <p:nvPr/>
            </p:nvGrpSpPr>
            <p:grpSpPr bwMode="auto">
              <a:xfrm>
                <a:off x="2012" y="2211"/>
                <a:ext cx="436" cy="327"/>
                <a:chOff x="2012" y="2211"/>
                <a:chExt cx="436" cy="327"/>
              </a:xfrm>
            </p:grpSpPr>
            <p:sp>
              <p:nvSpPr>
                <p:cNvPr id="3126" name="Rectangle 1120"/>
                <p:cNvSpPr>
                  <a:spLocks noChangeArrowheads="1"/>
                </p:cNvSpPr>
                <p:nvPr/>
              </p:nvSpPr>
              <p:spPr bwMode="auto">
                <a:xfrm>
                  <a:off x="2040" y="2211"/>
                  <a:ext cx="3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0.10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27" name="Rectangle 1153"/>
                <p:cNvSpPr>
                  <a:spLocks noChangeArrowheads="1"/>
                </p:cNvSpPr>
                <p:nvPr/>
              </p:nvSpPr>
              <p:spPr bwMode="auto">
                <a:xfrm>
                  <a:off x="2012" y="2211"/>
                  <a:ext cx="436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6" name="Group 1156"/>
              <p:cNvGrpSpPr>
                <a:grpSpLocks/>
              </p:cNvGrpSpPr>
              <p:nvPr/>
            </p:nvGrpSpPr>
            <p:grpSpPr bwMode="auto">
              <a:xfrm>
                <a:off x="0" y="2538"/>
                <a:ext cx="2012" cy="327"/>
                <a:chOff x="0" y="2538"/>
                <a:chExt cx="2012" cy="327"/>
              </a:xfrm>
            </p:grpSpPr>
            <p:sp>
              <p:nvSpPr>
                <p:cNvPr id="3124" name="Rectangle 1121"/>
                <p:cNvSpPr>
                  <a:spLocks noChangeArrowheads="1"/>
                </p:cNvSpPr>
                <p:nvPr/>
              </p:nvSpPr>
              <p:spPr bwMode="auto">
                <a:xfrm>
                  <a:off x="28" y="2538"/>
                  <a:ext cx="19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Isolyth két falazott réteg között</a:t>
                  </a:r>
                </a:p>
                <a:p>
                  <a:pPr algn="just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25" name="Rectangle 1155"/>
                <p:cNvSpPr>
                  <a:spLocks noChangeArrowheads="1"/>
                </p:cNvSpPr>
                <p:nvPr/>
              </p:nvSpPr>
              <p:spPr bwMode="auto">
                <a:xfrm>
                  <a:off x="0" y="2538"/>
                  <a:ext cx="2012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7" name="Group 1158"/>
              <p:cNvGrpSpPr>
                <a:grpSpLocks/>
              </p:cNvGrpSpPr>
              <p:nvPr/>
            </p:nvGrpSpPr>
            <p:grpSpPr bwMode="auto">
              <a:xfrm>
                <a:off x="2012" y="2538"/>
                <a:ext cx="436" cy="327"/>
                <a:chOff x="2012" y="2538"/>
                <a:chExt cx="436" cy="327"/>
              </a:xfrm>
            </p:grpSpPr>
            <p:sp>
              <p:nvSpPr>
                <p:cNvPr id="3122" name="Rectangle 1122"/>
                <p:cNvSpPr>
                  <a:spLocks noChangeArrowheads="1"/>
                </p:cNvSpPr>
                <p:nvPr/>
              </p:nvSpPr>
              <p:spPr bwMode="auto">
                <a:xfrm>
                  <a:off x="2040" y="2538"/>
                  <a:ext cx="3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0.10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23" name="Rectangle 1157"/>
                <p:cNvSpPr>
                  <a:spLocks noChangeArrowheads="1"/>
                </p:cNvSpPr>
                <p:nvPr/>
              </p:nvSpPr>
              <p:spPr bwMode="auto">
                <a:xfrm>
                  <a:off x="2012" y="2538"/>
                  <a:ext cx="436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8" name="Group 1160"/>
              <p:cNvGrpSpPr>
                <a:grpSpLocks/>
              </p:cNvGrpSpPr>
              <p:nvPr/>
            </p:nvGrpSpPr>
            <p:grpSpPr bwMode="auto">
              <a:xfrm>
                <a:off x="0" y="2865"/>
                <a:ext cx="2012" cy="327"/>
                <a:chOff x="0" y="2865"/>
                <a:chExt cx="2012" cy="327"/>
              </a:xfrm>
            </p:grpSpPr>
            <p:sp>
              <p:nvSpPr>
                <p:cNvPr id="3120" name="Rectangle 1123"/>
                <p:cNvSpPr>
                  <a:spLocks noChangeArrowheads="1"/>
                </p:cNvSpPr>
                <p:nvPr/>
              </p:nvSpPr>
              <p:spPr bwMode="auto">
                <a:xfrm>
                  <a:off x="28" y="2865"/>
                  <a:ext cx="19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Perlit ömlesztve, két falazott réteg között</a:t>
                  </a:r>
                </a:p>
                <a:p>
                  <a:pPr algn="just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21" name="Rectangle 1159"/>
                <p:cNvSpPr>
                  <a:spLocks noChangeArrowheads="1"/>
                </p:cNvSpPr>
                <p:nvPr/>
              </p:nvSpPr>
              <p:spPr bwMode="auto">
                <a:xfrm>
                  <a:off x="0" y="2865"/>
                  <a:ext cx="2012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099" name="Group 1162"/>
              <p:cNvGrpSpPr>
                <a:grpSpLocks/>
              </p:cNvGrpSpPr>
              <p:nvPr/>
            </p:nvGrpSpPr>
            <p:grpSpPr bwMode="auto">
              <a:xfrm>
                <a:off x="2012" y="2865"/>
                <a:ext cx="436" cy="327"/>
                <a:chOff x="2012" y="2865"/>
                <a:chExt cx="436" cy="327"/>
              </a:xfrm>
            </p:grpSpPr>
            <p:sp>
              <p:nvSpPr>
                <p:cNvPr id="3118" name="Rectangle 1124"/>
                <p:cNvSpPr>
                  <a:spLocks noChangeArrowheads="1"/>
                </p:cNvSpPr>
                <p:nvPr/>
              </p:nvSpPr>
              <p:spPr bwMode="auto">
                <a:xfrm>
                  <a:off x="2040" y="2865"/>
                  <a:ext cx="3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0.38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19" name="Rectangle 1161"/>
                <p:cNvSpPr>
                  <a:spLocks noChangeArrowheads="1"/>
                </p:cNvSpPr>
                <p:nvPr/>
              </p:nvSpPr>
              <p:spPr bwMode="auto">
                <a:xfrm>
                  <a:off x="2012" y="2865"/>
                  <a:ext cx="436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100" name="Group 1164"/>
              <p:cNvGrpSpPr>
                <a:grpSpLocks/>
              </p:cNvGrpSpPr>
              <p:nvPr/>
            </p:nvGrpSpPr>
            <p:grpSpPr bwMode="auto">
              <a:xfrm>
                <a:off x="0" y="3192"/>
                <a:ext cx="2012" cy="327"/>
                <a:chOff x="0" y="3192"/>
                <a:chExt cx="2012" cy="327"/>
              </a:xfrm>
            </p:grpSpPr>
            <p:sp>
              <p:nvSpPr>
                <p:cNvPr id="3116" name="Rectangle 1125"/>
                <p:cNvSpPr>
                  <a:spLocks noChangeArrowheads="1"/>
                </p:cNvSpPr>
                <p:nvPr/>
              </p:nvSpPr>
              <p:spPr bwMode="auto">
                <a:xfrm>
                  <a:off x="28" y="3192"/>
                  <a:ext cx="19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Poliuretán (40 kg/m</a:t>
                  </a:r>
                  <a:r>
                    <a:rPr lang="hu-HU" sz="1000" baseline="30000">
                      <a:latin typeface="Arial" charset="0"/>
                      <a:cs typeface="Times New Roman" pitchFamily="18" charset="0"/>
                    </a:rPr>
                    <a:t>3</a:t>
                  </a:r>
                  <a:r>
                    <a:rPr lang="hu-HU" sz="1000">
                      <a:latin typeface="Arial" charset="0"/>
                      <a:cs typeface="Times New Roman" pitchFamily="18" charset="0"/>
                    </a:rPr>
                    <a:t>) kiszellőztetett légrétegben</a:t>
                  </a:r>
                </a:p>
                <a:p>
                  <a:pPr algn="just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17" name="Rectangle 1163"/>
                <p:cNvSpPr>
                  <a:spLocks noChangeArrowheads="1"/>
                </p:cNvSpPr>
                <p:nvPr/>
              </p:nvSpPr>
              <p:spPr bwMode="auto">
                <a:xfrm>
                  <a:off x="0" y="3192"/>
                  <a:ext cx="2012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101" name="Group 1166"/>
              <p:cNvGrpSpPr>
                <a:grpSpLocks/>
              </p:cNvGrpSpPr>
              <p:nvPr/>
            </p:nvGrpSpPr>
            <p:grpSpPr bwMode="auto">
              <a:xfrm>
                <a:off x="2012" y="3192"/>
                <a:ext cx="436" cy="327"/>
                <a:chOff x="2012" y="3192"/>
                <a:chExt cx="436" cy="327"/>
              </a:xfrm>
            </p:grpSpPr>
            <p:sp>
              <p:nvSpPr>
                <p:cNvPr id="3114" name="Rectangle 1126"/>
                <p:cNvSpPr>
                  <a:spLocks noChangeArrowheads="1"/>
                </p:cNvSpPr>
                <p:nvPr/>
              </p:nvSpPr>
              <p:spPr bwMode="auto">
                <a:xfrm>
                  <a:off x="2040" y="3192"/>
                  <a:ext cx="3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0.25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15" name="Rectangle 1165"/>
                <p:cNvSpPr>
                  <a:spLocks noChangeArrowheads="1"/>
                </p:cNvSpPr>
                <p:nvPr/>
              </p:nvSpPr>
              <p:spPr bwMode="auto">
                <a:xfrm>
                  <a:off x="2012" y="3192"/>
                  <a:ext cx="436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102" name="Group 1168"/>
              <p:cNvGrpSpPr>
                <a:grpSpLocks/>
              </p:cNvGrpSpPr>
              <p:nvPr/>
            </p:nvGrpSpPr>
            <p:grpSpPr bwMode="auto">
              <a:xfrm>
                <a:off x="0" y="3519"/>
                <a:ext cx="2012" cy="327"/>
                <a:chOff x="0" y="3519"/>
                <a:chExt cx="2012" cy="327"/>
              </a:xfrm>
            </p:grpSpPr>
            <p:sp>
              <p:nvSpPr>
                <p:cNvPr id="3112" name="Rectangle 1127"/>
                <p:cNvSpPr>
                  <a:spLocks noChangeArrowheads="1"/>
                </p:cNvSpPr>
                <p:nvPr/>
              </p:nvSpPr>
              <p:spPr bwMode="auto">
                <a:xfrm>
                  <a:off x="28" y="3519"/>
                  <a:ext cx="19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Izofen kiszellőztetett légrétegben</a:t>
                  </a:r>
                </a:p>
                <a:p>
                  <a:pPr algn="just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13" name="Rectangle 1167"/>
                <p:cNvSpPr>
                  <a:spLocks noChangeArrowheads="1"/>
                </p:cNvSpPr>
                <p:nvPr/>
              </p:nvSpPr>
              <p:spPr bwMode="auto">
                <a:xfrm>
                  <a:off x="0" y="3519"/>
                  <a:ext cx="2012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103" name="Group 1170"/>
              <p:cNvGrpSpPr>
                <a:grpSpLocks/>
              </p:cNvGrpSpPr>
              <p:nvPr/>
            </p:nvGrpSpPr>
            <p:grpSpPr bwMode="auto">
              <a:xfrm>
                <a:off x="2012" y="3519"/>
                <a:ext cx="436" cy="327"/>
                <a:chOff x="2012" y="3519"/>
                <a:chExt cx="436" cy="327"/>
              </a:xfrm>
            </p:grpSpPr>
            <p:sp>
              <p:nvSpPr>
                <p:cNvPr id="3110" name="Rectangle 1128"/>
                <p:cNvSpPr>
                  <a:spLocks noChangeArrowheads="1"/>
                </p:cNvSpPr>
                <p:nvPr/>
              </p:nvSpPr>
              <p:spPr bwMode="auto">
                <a:xfrm>
                  <a:off x="2040" y="3519"/>
                  <a:ext cx="3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0.25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11" name="Rectangle 1169"/>
                <p:cNvSpPr>
                  <a:spLocks noChangeArrowheads="1"/>
                </p:cNvSpPr>
                <p:nvPr/>
              </p:nvSpPr>
              <p:spPr bwMode="auto">
                <a:xfrm>
                  <a:off x="2012" y="3519"/>
                  <a:ext cx="436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104" name="Group 1172"/>
              <p:cNvGrpSpPr>
                <a:grpSpLocks/>
              </p:cNvGrpSpPr>
              <p:nvPr/>
            </p:nvGrpSpPr>
            <p:grpSpPr bwMode="auto">
              <a:xfrm>
                <a:off x="0" y="3846"/>
                <a:ext cx="2012" cy="327"/>
                <a:chOff x="0" y="3846"/>
                <a:chExt cx="2012" cy="327"/>
              </a:xfrm>
            </p:grpSpPr>
            <p:sp>
              <p:nvSpPr>
                <p:cNvPr id="3108" name="Rectangle 1129"/>
                <p:cNvSpPr>
                  <a:spLocks noChangeArrowheads="1"/>
                </p:cNvSpPr>
                <p:nvPr/>
              </p:nvSpPr>
              <p:spPr bwMode="auto">
                <a:xfrm>
                  <a:off x="28" y="3846"/>
                  <a:ext cx="19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NIKECELL kiszellőztetett légrétegben</a:t>
                  </a:r>
                </a:p>
                <a:p>
                  <a:pPr algn="just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09" name="Rectangle 1171"/>
                <p:cNvSpPr>
                  <a:spLocks noChangeArrowheads="1"/>
                </p:cNvSpPr>
                <p:nvPr/>
              </p:nvSpPr>
              <p:spPr bwMode="auto">
                <a:xfrm>
                  <a:off x="0" y="3846"/>
                  <a:ext cx="2012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  <p:grpSp>
            <p:nvGrpSpPr>
              <p:cNvPr id="3105" name="Group 1174"/>
              <p:cNvGrpSpPr>
                <a:grpSpLocks/>
              </p:cNvGrpSpPr>
              <p:nvPr/>
            </p:nvGrpSpPr>
            <p:grpSpPr bwMode="auto">
              <a:xfrm>
                <a:off x="2012" y="3846"/>
                <a:ext cx="436" cy="327"/>
                <a:chOff x="2012" y="3846"/>
                <a:chExt cx="436" cy="327"/>
              </a:xfrm>
            </p:grpSpPr>
            <p:sp>
              <p:nvSpPr>
                <p:cNvPr id="3106" name="Rectangle 1130"/>
                <p:cNvSpPr>
                  <a:spLocks noChangeArrowheads="1"/>
                </p:cNvSpPr>
                <p:nvPr/>
              </p:nvSpPr>
              <p:spPr bwMode="auto">
                <a:xfrm>
                  <a:off x="2040" y="3846"/>
                  <a:ext cx="3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hu-HU" sz="1000">
                      <a:latin typeface="Arial" charset="0"/>
                      <a:cs typeface="Times New Roman" pitchFamily="18" charset="0"/>
                    </a:rPr>
                    <a:t>0.50</a:t>
                  </a:r>
                </a:p>
                <a:p>
                  <a:pPr algn="ctr" eaLnBrk="0" hangingPunct="0"/>
                  <a:endParaRPr lang="hu-HU">
                    <a:latin typeface="Arial" charset="0"/>
                  </a:endParaRPr>
                </a:p>
              </p:txBody>
            </p:sp>
            <p:sp>
              <p:nvSpPr>
                <p:cNvPr id="3107" name="Rectangle 1173"/>
                <p:cNvSpPr>
                  <a:spLocks noChangeArrowheads="1"/>
                </p:cNvSpPr>
                <p:nvPr/>
              </p:nvSpPr>
              <p:spPr bwMode="auto">
                <a:xfrm>
                  <a:off x="2012" y="3846"/>
                  <a:ext cx="436" cy="32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</p:grpSp>
        </p:grpSp>
        <p:sp>
          <p:nvSpPr>
            <p:cNvPr id="3083" name="Rectangle 1176"/>
            <p:cNvSpPr>
              <a:spLocks noChangeArrowheads="1"/>
            </p:cNvSpPr>
            <p:nvPr/>
          </p:nvSpPr>
          <p:spPr bwMode="auto">
            <a:xfrm>
              <a:off x="-2" y="-2"/>
              <a:ext cx="2452" cy="4177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1116" name="Rectangle 1180"/>
          <p:cNvSpPr>
            <a:spLocks noChangeArrowheads="1"/>
          </p:cNvSpPr>
          <p:nvPr/>
        </p:nvSpPr>
        <p:spPr bwMode="auto">
          <a:xfrm>
            <a:off x="1403648" y="2348880"/>
            <a:ext cx="3429000" cy="304800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17" name="Rectangle 1181"/>
          <p:cNvSpPr>
            <a:spLocks noChangeArrowheads="1"/>
          </p:cNvSpPr>
          <p:nvPr/>
        </p:nvSpPr>
        <p:spPr bwMode="auto">
          <a:xfrm>
            <a:off x="6660232" y="2348880"/>
            <a:ext cx="609600" cy="304800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118" name="Text Box 1182"/>
          <p:cNvSpPr txBox="1">
            <a:spLocks noChangeArrowheads="1"/>
          </p:cNvSpPr>
          <p:nvPr/>
        </p:nvSpPr>
        <p:spPr bwMode="auto">
          <a:xfrm>
            <a:off x="7740352" y="2348880"/>
            <a:ext cx="1030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hu-HU" dirty="0">
                <a:latin typeface="Arial" charset="0"/>
              </a:rPr>
              <a:t>(</a:t>
            </a:r>
            <a:r>
              <a:rPr lang="hu-HU" dirty="0">
                <a:latin typeface="Arial" charset="0"/>
                <a:cs typeface="Times New Roman" pitchFamily="18" charset="0"/>
              </a:rPr>
              <a:t>κ=0.</a:t>
            </a:r>
            <a:r>
              <a:rPr lang="hu-HU" dirty="0">
                <a:latin typeface="Arial" charset="0"/>
              </a:rPr>
              <a:t>42)</a:t>
            </a:r>
          </a:p>
        </p:txBody>
      </p:sp>
      <p:sp>
        <p:nvSpPr>
          <p:cNvPr id="3081" name="Rectangle 11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A </a:t>
            </a:r>
            <a:r>
              <a:rPr lang="hu-HU" sz="2800" dirty="0" err="1" smtClean="0"/>
              <a:t>dübelek</a:t>
            </a:r>
            <a:r>
              <a:rPr lang="hu-HU" sz="2800" dirty="0" smtClean="0"/>
              <a:t> és a rávakolás hatásának figyelembe vétele a hővezetési tényező korrekciójával.</a:t>
            </a:r>
          </a:p>
        </p:txBody>
      </p:sp>
      <p:sp>
        <p:nvSpPr>
          <p:cNvPr id="78" name="Szövegdoboz 77"/>
          <p:cNvSpPr txBox="1"/>
          <p:nvPr/>
        </p:nvSpPr>
        <p:spPr>
          <a:xfrm>
            <a:off x="1403648" y="1609055"/>
            <a:ext cx="57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 smtClean="0"/>
              <a:t>MSZ-04-140-2:1991 M.1.1. melléklet 4. táblázat</a:t>
            </a:r>
            <a:endParaRPr lang="hu-H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16" grpId="0" animBg="1"/>
      <p:bldP spid="41117" grpId="0" animBg="1"/>
      <p:bldP spid="41118" grpId="0" autoUpdateAnimBg="0"/>
    </p:bldLst>
  </p:timing>
</p:sld>
</file>

<file path=ppt/theme/theme1.xml><?xml version="1.0" encoding="utf-8"?>
<a:theme xmlns:a="http://schemas.openxmlformats.org/drawingml/2006/main" name="Holdas">
  <a:themeElements>
    <a:clrScheme name="Holdas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Holdas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oldas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ldas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ldas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ldas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ldas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ldas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1745</TotalTime>
  <Words>2259</Words>
  <Application>Microsoft Office PowerPoint</Application>
  <PresentationFormat>Diavetítés a képernyőre (4:3 oldalarány)</PresentationFormat>
  <Paragraphs>548</Paragraphs>
  <Slides>54</Slides>
  <Notes>1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5</vt:i4>
      </vt:variant>
      <vt:variant>
        <vt:lpstr>Diacímek</vt:lpstr>
      </vt:variant>
      <vt:variant>
        <vt:i4>54</vt:i4>
      </vt:variant>
    </vt:vector>
  </HeadingPairs>
  <TitlesOfParts>
    <vt:vector size="60" baseType="lpstr">
      <vt:lpstr>Holdas</vt:lpstr>
      <vt:lpstr>Microsoft Office Word 97-2003 dokumentum</vt:lpstr>
      <vt:lpstr>Document</vt:lpstr>
      <vt:lpstr>Microsoft Equation 3.0</vt:lpstr>
      <vt:lpstr>Equation</vt:lpstr>
      <vt:lpstr>Egyenlet</vt:lpstr>
      <vt:lpstr>Épületenergetikai szakértők vizsgáztatása, számítási példák</vt:lpstr>
      <vt:lpstr>Fajlagos hőveszteségtényező ellenőrzése </vt:lpstr>
      <vt:lpstr>Az épület geometriai jellemzőjének és a fajlagos hőveszteségtényező követelményértékének számítása</vt:lpstr>
      <vt:lpstr>Az épület hőveszteségtényezőjének számítása a sugárzási nyereségek számítása nélkül</vt:lpstr>
      <vt:lpstr>Rétegtervi hőátbocsátási tényezők korrekciója</vt:lpstr>
      <vt:lpstr>Korrekciós értékek, a módosított hőátbocsátási tényezők számítása.</vt:lpstr>
      <vt:lpstr>A hőveszteségtényező számított értéke.</vt:lpstr>
      <vt:lpstr>Falszerkezet hőátbocsátási tényezőjének számítása 1. </vt:lpstr>
      <vt:lpstr>A dübelek és a rávakolás hatásának figyelembe vétele a hővezetési tényező korrekciójával.</vt:lpstr>
      <vt:lpstr>A falszerkezet hőátbocsátási tényezője</vt:lpstr>
      <vt:lpstr>Falszerkezet hőátbocsátási tényezőjének számítása 2. </vt:lpstr>
      <vt:lpstr>A pallók/gerendák hatásának figyelembe vétele a hővezetési tényező korrekciójával.</vt:lpstr>
      <vt:lpstr>A szerkezet hőátbocsátási tényezője </vt:lpstr>
      <vt:lpstr>Nettó fűtési energiaigény 1.</vt:lpstr>
      <vt:lpstr>A nettó fűtési energiaigény hővisszanyerővel felszerelt szellőzés figyelembe vételével</vt:lpstr>
      <vt:lpstr>Fűtési hőfokhíd és a fűtési idény hossza</vt:lpstr>
      <vt:lpstr>A szakaszos üzem és a belső hőnyereségek</vt:lpstr>
      <vt:lpstr>A nettó fűtési energiaigény</vt:lpstr>
      <vt:lpstr>Nettó fűtési energiaigény 2.</vt:lpstr>
      <vt:lpstr>A nettó fűtési energiaigény léghevítővel felszerelt szellőzés figyelembe vételével</vt:lpstr>
      <vt:lpstr>Fűtési hőfokhíd és a fűtési idény hossza</vt:lpstr>
      <vt:lpstr>A szakaszos üzem és a belső hőnyereségek</vt:lpstr>
      <vt:lpstr>A nettó fűtési energiaigény</vt:lpstr>
      <vt:lpstr>Egyensúlyi hőmérsékletkülönbség, fűtési hőfokhíd és a fűtési idény hossza</vt:lpstr>
      <vt:lpstr>A szerkezetek veszteségtényezői</vt:lpstr>
      <vt:lpstr>A sugárzási energiahozam</vt:lpstr>
      <vt:lpstr>Egyensúlyi hőmérsékletkülönbség</vt:lpstr>
      <vt:lpstr>A hőfokhíd és a fűtési idény hossza</vt:lpstr>
      <vt:lpstr>Fűtési rendszer fajlagos energiaigénye</vt:lpstr>
      <vt:lpstr>Számítási összefüggés</vt:lpstr>
      <vt:lpstr>A hőtermelők adatai</vt:lpstr>
      <vt:lpstr>Az elosztás fajlagos vesztesége</vt:lpstr>
      <vt:lpstr>A keringtetés fajlagos vesztesége</vt:lpstr>
      <vt:lpstr>A szabályozás pontatlansága miatti veszteség</vt:lpstr>
      <vt:lpstr>A hőtárolás fajlagos vesztesége és a primer energia átalakítási tényezők</vt:lpstr>
      <vt:lpstr>A fűtési rendszer fajlagos energiaigénye</vt:lpstr>
      <vt:lpstr>HMV rendszer fajlagos energiaigénye</vt:lpstr>
      <vt:lpstr>Számítási összefüggés</vt:lpstr>
      <vt:lpstr>A hőtermelők adatai</vt:lpstr>
      <vt:lpstr>Az elosztás fajlagos vesztesége, a cirkuláció segédenergia igénye</vt:lpstr>
      <vt:lpstr>A hőtárolás fajlagos vesztesége</vt:lpstr>
      <vt:lpstr>A primer energia átalakítási tényezők</vt:lpstr>
      <vt:lpstr>A HMV rendszer fajlagos energiaigénye</vt:lpstr>
      <vt:lpstr>Légtechnikai rendszer fajlagos energiaigénye </vt:lpstr>
      <vt:lpstr>Számítási összefüggés </vt:lpstr>
      <vt:lpstr>Légtechnika nettó energiaigénye</vt:lpstr>
      <vt:lpstr>Ventilátor villamos energiaigénye</vt:lpstr>
      <vt:lpstr>Légcsatorna hőleadása</vt:lpstr>
      <vt:lpstr>Légcsatorna hőleadása</vt:lpstr>
      <vt:lpstr>A szabályozás pontatlansága miatti veszteség </vt:lpstr>
      <vt:lpstr>Kazán teljesítménytényezője </vt:lpstr>
      <vt:lpstr>A primer energia átalakítási tényezők</vt:lpstr>
      <vt:lpstr>Légtechnikai primer energiaigénye </vt:lpstr>
      <vt:lpstr>Köszönöm megtisztelő figyelmüket!</vt:lpstr>
    </vt:vector>
  </TitlesOfParts>
  <Company>PTE PMMK Épületgépészeti Tanszék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Épületenergetikai szakértők vizsgáztatása</dc:title>
  <dc:creator>Baumann Mihály</dc:creator>
  <cp:lastModifiedBy>Baumann József</cp:lastModifiedBy>
  <cp:revision>133</cp:revision>
  <dcterms:created xsi:type="dcterms:W3CDTF">2008-11-07T05:55:07Z</dcterms:created>
  <dcterms:modified xsi:type="dcterms:W3CDTF">2012-09-07T11:31:19Z</dcterms:modified>
</cp:coreProperties>
</file>