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7"/>
  </p:notesMasterIdLst>
  <p:sldIdLst>
    <p:sldId id="276" r:id="rId2"/>
    <p:sldId id="288" r:id="rId3"/>
    <p:sldId id="316" r:id="rId4"/>
    <p:sldId id="320" r:id="rId5"/>
    <p:sldId id="319" r:id="rId6"/>
    <p:sldId id="317" r:id="rId7"/>
    <p:sldId id="318" r:id="rId8"/>
    <p:sldId id="355" r:id="rId9"/>
    <p:sldId id="282" r:id="rId10"/>
    <p:sldId id="402" r:id="rId11"/>
    <p:sldId id="401" r:id="rId12"/>
    <p:sldId id="403" r:id="rId13"/>
    <p:sldId id="447" r:id="rId14"/>
    <p:sldId id="406" r:id="rId15"/>
    <p:sldId id="408" r:id="rId16"/>
    <p:sldId id="411" r:id="rId17"/>
    <p:sldId id="416" r:id="rId18"/>
    <p:sldId id="421" r:id="rId19"/>
    <p:sldId id="423" r:id="rId20"/>
    <p:sldId id="424" r:id="rId21"/>
    <p:sldId id="425" r:id="rId22"/>
    <p:sldId id="426" r:id="rId23"/>
    <p:sldId id="427" r:id="rId24"/>
    <p:sldId id="422" r:id="rId25"/>
    <p:sldId id="278" r:id="rId26"/>
    <p:sldId id="275" r:id="rId27"/>
    <p:sldId id="263" r:id="rId28"/>
    <p:sldId id="262" r:id="rId29"/>
    <p:sldId id="265" r:id="rId30"/>
    <p:sldId id="266" r:id="rId31"/>
    <p:sldId id="270" r:id="rId32"/>
    <p:sldId id="271" r:id="rId33"/>
    <p:sldId id="327" r:id="rId34"/>
    <p:sldId id="273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4" r:id="rId51"/>
    <p:sldId id="448" r:id="rId52"/>
    <p:sldId id="443" r:id="rId53"/>
    <p:sldId id="445" r:id="rId54"/>
    <p:sldId id="446" r:id="rId55"/>
    <p:sldId id="274" r:id="rId56"/>
  </p:sldIdLst>
  <p:sldSz cx="9144000" cy="6858000" type="screen4x3"/>
  <p:notesSz cx="7104063" cy="10234613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3" autoAdjust="0"/>
    <p:restoredTop sz="92857" autoAdjust="0"/>
  </p:normalViewPr>
  <p:slideViewPr>
    <p:cSldViewPr>
      <p:cViewPr>
        <p:scale>
          <a:sx n="70" d="100"/>
          <a:sy n="70" d="100"/>
        </p:scale>
        <p:origin x="-2460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0.xml"/><Relationship Id="rId3" Type="http://schemas.openxmlformats.org/officeDocument/2006/relationships/slide" Target="slides/slide9.xml"/><Relationship Id="rId7" Type="http://schemas.openxmlformats.org/officeDocument/2006/relationships/slide" Target="slides/slide2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8.xml"/><Relationship Id="rId5" Type="http://schemas.openxmlformats.org/officeDocument/2006/relationships/slide" Target="slides/slide25.xml"/><Relationship Id="rId10" Type="http://schemas.openxmlformats.org/officeDocument/2006/relationships/slide" Target="slides/slide48.xml"/><Relationship Id="rId4" Type="http://schemas.openxmlformats.org/officeDocument/2006/relationships/slide" Target="slides/slide17.xml"/><Relationship Id="rId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BAA1-B3DA-4A7A-B35C-234992B4E26C}" type="datetimeFigureOut">
              <a:rPr lang="hu-HU" smtClean="0"/>
              <a:pPr/>
              <a:t>2015.04.27.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C3BC3-6BE8-4B79-90CF-0BE6F002E4A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C3BC3-6BE8-4B79-90CF-0BE6F002E4AC}" type="slidenum">
              <a:rPr lang="hu-HU" smtClean="0"/>
              <a:pPr/>
              <a:t>15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 sz="240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>
                <a:latin typeface="Arial" charset="0"/>
              </a:endParaRPr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C9F45-D9CB-470F-9036-5E94DCF17142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86497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8DAF3-3910-4D39-8E78-3ACA1421329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9958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0C92A-7D28-41B3-A42C-242858B7001A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48054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1217E-D8EA-4CA1-BBC2-957B25D2F50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75266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5CE7-966F-4FA7-A31B-F7BB48F060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12017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882A0-5387-4DF3-96FE-FAEAF152B09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541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78FC9-C6EB-485D-BE45-B73F777F3033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7857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5B3A0-FF08-4083-94FD-182686A78BA1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988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CF2A5-D22B-421C-833B-A0341018883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909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A36C0-2306-41F4-9A68-278B5C89957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8098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D2F8E-84CD-4510-8B15-3DE0E475BA5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753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54948-9DB6-4850-A157-E8BAC62FE153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42193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638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 sz="2400"/>
            </a:p>
          </p:txBody>
        </p:sp>
        <p:sp>
          <p:nvSpPr>
            <p:cNvPr id="1638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>
                <a:latin typeface="Arial" charset="0"/>
              </a:endParaRP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hu-H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endParaRPr lang="hu-H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27828ED1-D868-40E5-A25F-31D124ECEEA8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usoft@bausoft.hu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k.hu/" TargetMode="External"/><Relationship Id="rId5" Type="http://schemas.openxmlformats.org/officeDocument/2006/relationships/hyperlink" Target="http://www.mmk.hu/" TargetMode="External"/><Relationship Id="rId4" Type="http://schemas.openxmlformats.org/officeDocument/2006/relationships/hyperlink" Target="http://www.bausoft.h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200" smtClean="0"/>
              <a:t>Épületenergetikai szakértők vizsgáztatása, számítási példák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1676400" y="1719616"/>
            <a:ext cx="7010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3238500" algn="l"/>
              </a:tabLst>
            </a:pPr>
            <a:r>
              <a:rPr lang="hu-HU" sz="2400" b="1" dirty="0"/>
              <a:t>Baumann József</a:t>
            </a:r>
            <a:r>
              <a:rPr lang="hu-HU" sz="2400" dirty="0"/>
              <a:t> 	e-mail: </a:t>
            </a:r>
            <a:r>
              <a:rPr lang="hu-HU" sz="2400" dirty="0">
                <a:hlinkClick r:id="rId3"/>
              </a:rPr>
              <a:t>bausoft@</a:t>
            </a:r>
            <a:r>
              <a:rPr lang="hu-HU" sz="2400" dirty="0" err="1">
                <a:hlinkClick r:id="rId3"/>
              </a:rPr>
              <a:t>bausoft.hu</a:t>
            </a:r>
            <a:endParaRPr lang="hu-HU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3238500" algn="l"/>
              </a:tabLst>
            </a:pPr>
            <a:r>
              <a:rPr lang="hu-HU" sz="2400" b="1" dirty="0" smtClean="0"/>
              <a:t>Baumann Mihály</a:t>
            </a:r>
            <a:r>
              <a:rPr lang="hu-HU" sz="2400" dirty="0" smtClean="0"/>
              <a:t> 	e-mail: </a:t>
            </a:r>
            <a:r>
              <a:rPr lang="hu-HU" sz="2400" dirty="0" err="1" smtClean="0">
                <a:hlinkClick r:id="rId3"/>
              </a:rPr>
              <a:t>bm</a:t>
            </a:r>
            <a:r>
              <a:rPr lang="hu-HU" sz="2400" dirty="0" smtClean="0">
                <a:hlinkClick r:id="rId3"/>
              </a:rPr>
              <a:t>@</a:t>
            </a:r>
            <a:r>
              <a:rPr lang="hu-HU" sz="2400" dirty="0" err="1" smtClean="0">
                <a:hlinkClick r:id="rId3"/>
              </a:rPr>
              <a:t>bausoft.hu</a:t>
            </a:r>
            <a:endParaRPr lang="hu-HU" sz="2400" dirty="0" smtClean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3238500" algn="l"/>
              </a:tabLst>
            </a:pPr>
            <a:r>
              <a:rPr lang="hu-HU" sz="2400" b="1" dirty="0" smtClean="0"/>
              <a:t>Bausoft </a:t>
            </a:r>
            <a:r>
              <a:rPr lang="hu-HU" sz="2400" b="1" dirty="0"/>
              <a:t>Pécsvárad Kft.</a:t>
            </a:r>
            <a:r>
              <a:rPr lang="hu-HU" sz="2400" dirty="0"/>
              <a:t> 	Honlap: </a:t>
            </a:r>
            <a:r>
              <a:rPr lang="hu-HU" sz="2400" dirty="0" err="1">
                <a:hlinkClick r:id="rId4"/>
              </a:rPr>
              <a:t>www.bausoft.hu</a:t>
            </a:r>
            <a:endParaRPr lang="hu-HU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3238500" algn="l"/>
              </a:tabLst>
            </a:pPr>
            <a:endParaRPr lang="hu-HU" sz="2400" dirty="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95400" y="3309584"/>
            <a:ext cx="477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2400" b="1"/>
              <a:t>Vizsgával kapcsolatos információk</a:t>
            </a:r>
            <a:r>
              <a:rPr lang="hu-HU" sz="2400"/>
              <a:t>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295400" y="3886200"/>
            <a:ext cx="7467600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 dirty="0"/>
              <a:t>104/2006. (IV. 28.) Korm. rendelet a településtervezési és az építészeti-műszaki tervezési, valamint az építésügyi műszaki szakértői jogosultság szabályairól</a:t>
            </a:r>
            <a:endParaRPr lang="hu-HU" sz="2400" b="1" dirty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 dirty="0" err="1">
                <a:hlinkClick r:id="rId5"/>
              </a:rPr>
              <a:t>www.mmk.hu</a:t>
            </a:r>
            <a:endParaRPr lang="hu-HU" sz="2400" dirty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 dirty="0" err="1" smtClean="0">
                <a:hlinkClick r:id="rId6"/>
              </a:rPr>
              <a:t>www.mek.hu</a:t>
            </a:r>
            <a:endParaRPr lang="hu-H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HMV rendszer fajlagos energiaigénye</a:t>
            </a:r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/>
        </p:nvGraphicFramePr>
        <p:xfrm>
          <a:off x="1115616" y="2852936"/>
          <a:ext cx="7613650" cy="858838"/>
        </p:xfrm>
        <a:graphic>
          <a:graphicData uri="http://schemas.openxmlformats.org/presentationml/2006/ole">
            <p:oleObj spid="_x0000_s116737" name="Equation" r:id="rId4" imgW="4114800" imgH="469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023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7380312" cy="267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Tervezési adatok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467544" y="4437112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4013352" y="4322823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403648" y="2276872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3. melléklet IV.1. táblázat</a:t>
            </a:r>
            <a:endParaRPr lang="hu-HU" sz="1400" dirty="0"/>
          </a:p>
        </p:txBody>
      </p:sp>
    </p:spTree>
    <p:extLst>
      <p:ext uri="{BB962C8B-B14F-4D97-AF65-F5344CB8AC3E}">
        <p14:creationId xmlns="" xmlns:p14="http://schemas.microsoft.com/office/powerpoint/2010/main" val="136099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 animBg="1"/>
      <p:bldP spid="614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/>
              <a:t>Hőszivattyú teljesítménytényezője</a:t>
            </a:r>
            <a:endParaRPr lang="hu-HU" sz="2800" dirty="0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51847"/>
            <a:ext cx="8928100" cy="2794000"/>
          </a:xfrm>
          <a:prstGeom prst="rect">
            <a:avLst/>
          </a:prstGeom>
        </p:spPr>
      </p:pic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228600" y="3516147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7524328" y="3356992"/>
            <a:ext cx="685800" cy="318311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066800" y="1897958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2. melléklet VII.2. táblázat</a:t>
            </a:r>
            <a:endParaRPr lang="hu-HU" sz="14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7700" y="5013176"/>
            <a:ext cx="7740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+mj-lt"/>
              </a:rPr>
              <a:t>Hőszivattyú segédenergia igénye a kiírás értelmében E</a:t>
            </a:r>
            <a:r>
              <a:rPr lang="hu-HU" baseline="-25000" dirty="0" smtClean="0">
                <a:latin typeface="+mj-lt"/>
              </a:rPr>
              <a:t>K</a:t>
            </a:r>
            <a:r>
              <a:rPr lang="hu-HU" dirty="0" smtClean="0">
                <a:latin typeface="+mj-lt"/>
              </a:rPr>
              <a:t>=0 kWh/m</a:t>
            </a:r>
            <a:r>
              <a:rPr lang="hu-HU" baseline="30000" dirty="0" smtClean="0">
                <a:latin typeface="+mj-lt"/>
              </a:rPr>
              <a:t>2</a:t>
            </a:r>
            <a:r>
              <a:rPr lang="hu-HU" dirty="0" smtClean="0">
                <a:latin typeface="+mj-lt"/>
              </a:rPr>
              <a:t>a</a:t>
            </a:r>
          </a:p>
          <a:p>
            <a:endParaRPr lang="hu-HU" dirty="0">
              <a:latin typeface="+mj-lt"/>
            </a:endParaRPr>
          </a:p>
          <a:p>
            <a:r>
              <a:rPr lang="hu-HU" dirty="0" smtClean="0">
                <a:latin typeface="+mj-lt"/>
              </a:rPr>
              <a:t>Napkollektor teljesítménytényezője érdektelen, mert a megújuló energia miatt 0 szorzóval szorozzuk. Legyen C</a:t>
            </a:r>
            <a:r>
              <a:rPr lang="hu-HU" baseline="-25000" dirty="0" smtClean="0">
                <a:latin typeface="+mj-lt"/>
              </a:rPr>
              <a:t>K</a:t>
            </a:r>
            <a:r>
              <a:rPr lang="hu-HU" dirty="0" smtClean="0">
                <a:latin typeface="+mj-lt"/>
              </a:rPr>
              <a:t>=1</a:t>
            </a:r>
          </a:p>
          <a:p>
            <a:r>
              <a:rPr lang="hu-HU" dirty="0">
                <a:latin typeface="+mj-lt"/>
              </a:rPr>
              <a:t>Napkollektor</a:t>
            </a:r>
            <a:r>
              <a:rPr lang="hu-HU" dirty="0"/>
              <a:t> </a:t>
            </a:r>
            <a:r>
              <a:rPr lang="hu-HU" dirty="0" smtClean="0">
                <a:latin typeface="+mj-lt"/>
              </a:rPr>
              <a:t>segédenergia </a:t>
            </a:r>
            <a:r>
              <a:rPr lang="hu-HU" dirty="0">
                <a:latin typeface="+mj-lt"/>
              </a:rPr>
              <a:t>igénye a kiírás értelmében E</a:t>
            </a:r>
            <a:r>
              <a:rPr lang="hu-HU" baseline="-25000" dirty="0">
                <a:latin typeface="+mj-lt"/>
              </a:rPr>
              <a:t>K</a:t>
            </a:r>
            <a:r>
              <a:rPr lang="hu-HU" dirty="0">
                <a:latin typeface="+mj-lt"/>
              </a:rPr>
              <a:t>=0 </a:t>
            </a:r>
            <a:r>
              <a:rPr lang="hu-HU" dirty="0" smtClean="0">
                <a:latin typeface="+mj-lt"/>
              </a:rPr>
              <a:t>kWh/m</a:t>
            </a:r>
            <a:r>
              <a:rPr lang="hu-HU" baseline="30000" dirty="0" smtClean="0">
                <a:latin typeface="+mj-lt"/>
              </a:rPr>
              <a:t>2</a:t>
            </a:r>
            <a:r>
              <a:rPr lang="hu-HU" dirty="0" smtClean="0">
                <a:latin typeface="+mj-lt"/>
              </a:rPr>
              <a:t>a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259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 animBg="1"/>
      <p:bldP spid="61458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988840"/>
            <a:ext cx="5213573" cy="221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dirty="0" smtClean="0"/>
              <a:t>Az elosztás fajlagos vesztesége, a cirkuláció segédenergia igénye</a:t>
            </a:r>
            <a:endParaRPr lang="hu-HU" sz="2800" dirty="0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824624" y="289388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691680" y="170080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VII.5. táblázat</a:t>
            </a:r>
            <a:endParaRPr lang="hu-HU" sz="1100" dirty="0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755576" y="2996952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509120"/>
            <a:ext cx="3208377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zövegdoboz 8"/>
          <p:cNvSpPr txBox="1"/>
          <p:nvPr/>
        </p:nvSpPr>
        <p:spPr>
          <a:xfrm>
            <a:off x="1691680" y="424751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VII.6. táblázat</a:t>
            </a:r>
            <a:endParaRPr lang="hu-HU" sz="1100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971600" y="508518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635896" y="498588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2179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9" grpId="0" animBg="1"/>
      <p:bldP spid="7783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12" y="2060848"/>
            <a:ext cx="7236296" cy="2137619"/>
          </a:xfrm>
          <a:prstGeom prst="rect">
            <a:avLst/>
          </a:prstGeom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hőtárolás fajlagos vesztesége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2627784" y="3024248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979712" y="179923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VII.4. táblázat</a:t>
            </a:r>
            <a:endParaRPr lang="hu-HU" sz="1100" dirty="0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827584" y="3140968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2179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9" grpId="0" animBg="1"/>
      <p:bldP spid="778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060848"/>
            <a:ext cx="670832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primer energia átalakítási tényezők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971600" y="234888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588224" y="2276872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971600" y="393305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660232" y="3861048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051720" y="1772816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3. melléklet V.1. táblázat</a:t>
            </a:r>
            <a:endParaRPr lang="hu-HU" sz="1100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971600" y="256490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88224" y="2492896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823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HMV rendszer fajlagos energiaigénye</a:t>
            </a: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11617" name="Object 1"/>
          <p:cNvGraphicFramePr>
            <a:graphicFrameLocks noChangeAspect="1"/>
          </p:cNvGraphicFramePr>
          <p:nvPr/>
        </p:nvGraphicFramePr>
        <p:xfrm>
          <a:off x="1043608" y="2420888"/>
          <a:ext cx="7613650" cy="858837"/>
        </p:xfrm>
        <a:graphic>
          <a:graphicData uri="http://schemas.openxmlformats.org/presentationml/2006/ole">
            <p:oleObj spid="_x0000_s111617" name="Equation" r:id="rId4" imgW="4114800" imgH="469800" progId="Equation.3">
              <p:embed/>
            </p:oleObj>
          </a:graphicData>
        </a:graphic>
      </p:graphicFrame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043608" y="3573016"/>
          <a:ext cx="7740352" cy="703425"/>
        </p:xfrm>
        <a:graphic>
          <a:graphicData uri="http://schemas.openxmlformats.org/presentationml/2006/ole">
            <p:oleObj spid="_x0000_s111618" name="Equation" r:id="rId5" imgW="4965480" imgH="457200" progId="Equation.3">
              <p:embed/>
            </p:oleObj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043608" y="4653136"/>
          <a:ext cx="2119312" cy="352425"/>
        </p:xfrm>
        <a:graphic>
          <a:graphicData uri="http://schemas.openxmlformats.org/presentationml/2006/ole">
            <p:oleObj spid="_x0000_s111619" name="Equation" r:id="rId6" imgW="135864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411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Fűtés primer energiaigény számítása (B2 feladat)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899648" cy="4770437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 smtClean="0"/>
              <a:t>Egy lakóépületben 4 db 140 m2-es lakás </a:t>
            </a:r>
            <a:r>
              <a:rPr lang="hu-HU" sz="1600" dirty="0" err="1" smtClean="0"/>
              <a:t>hőellátását</a:t>
            </a:r>
            <a:r>
              <a:rPr lang="hu-HU" sz="1600" dirty="0" smtClean="0"/>
              <a:t> a fűtetlen alagsorban elhelyezett széntüzelésű 90/70 °C </a:t>
            </a:r>
            <a:r>
              <a:rPr lang="hu-HU" sz="1600" dirty="0" err="1" smtClean="0"/>
              <a:t>hőlépcsőjű</a:t>
            </a:r>
            <a:r>
              <a:rPr lang="hu-HU" sz="1600" dirty="0" smtClean="0"/>
              <a:t> központi fűtéses kazán biztosítja. Az állandó hőmérsékletű fűtési rendszerben központi szabályozó van beépítve. A keringtetést állandó fordulatú szivattyú biztosítja. Az épület fajlagos nettó fűtési energiaigénye: </a:t>
            </a:r>
            <a:r>
              <a:rPr lang="hu-HU" sz="1600" dirty="0" err="1" smtClean="0"/>
              <a:t>q</a:t>
            </a:r>
            <a:r>
              <a:rPr lang="hu-HU" sz="1600" baseline="-25000" dirty="0" err="1" smtClean="0"/>
              <a:t>F</a:t>
            </a:r>
            <a:r>
              <a:rPr lang="hu-HU" sz="1600" dirty="0" smtClean="0"/>
              <a:t> = 150 kWh/m</a:t>
            </a:r>
            <a:r>
              <a:rPr lang="hu-HU" sz="1600" baseline="30000" dirty="0" smtClean="0"/>
              <a:t>2</a:t>
            </a:r>
            <a:r>
              <a:rPr lang="hu-HU" sz="1600" dirty="0" smtClean="0"/>
              <a:t>, a. A rendszerben nincs hőtároló.</a:t>
            </a:r>
          </a:p>
          <a:p>
            <a:pPr>
              <a:buNone/>
            </a:pPr>
            <a:r>
              <a:rPr lang="hu-HU" sz="1600" dirty="0" smtClean="0"/>
              <a:t> </a:t>
            </a:r>
          </a:p>
          <a:p>
            <a:pPr marL="0" indent="0">
              <a:buNone/>
            </a:pPr>
            <a:r>
              <a:rPr lang="hu-HU" sz="1600" dirty="0" smtClean="0"/>
              <a:t>Állapítsa meg, hogy </a:t>
            </a:r>
          </a:p>
          <a:p>
            <a:pPr>
              <a:buAutoNum type="alphaLcParenR"/>
            </a:pPr>
            <a:r>
              <a:rPr lang="hu-HU" sz="1600" dirty="0" smtClean="0"/>
              <a:t>széntüzeléses </a:t>
            </a:r>
          </a:p>
          <a:p>
            <a:pPr>
              <a:buAutoNum type="alphaLcParenR"/>
            </a:pPr>
            <a:r>
              <a:rPr lang="hu-HU" sz="1600" dirty="0" smtClean="0"/>
              <a:t>fatüzelésű, szabályozott</a:t>
            </a:r>
          </a:p>
          <a:p>
            <a:pPr>
              <a:buAutoNum type="alphaLcParenR"/>
            </a:pPr>
            <a:r>
              <a:rPr lang="hu-HU" sz="1600" dirty="0" err="1" smtClean="0"/>
              <a:t>pellet</a:t>
            </a:r>
            <a:r>
              <a:rPr lang="hu-HU" sz="1600" dirty="0" smtClean="0"/>
              <a:t> tüzelésű, ventilátorral, elektromos gyújtással ellátott </a:t>
            </a:r>
          </a:p>
          <a:p>
            <a:pPr marL="0" indent="0">
              <a:buNone/>
            </a:pPr>
            <a:r>
              <a:rPr lang="hu-HU" sz="1600" dirty="0" smtClean="0"/>
              <a:t>központi fűtéses kazán esetében lesz-e kedvezőbb a fajlagos fűtési primer energiaigény.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u-HU" sz="16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67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fűtési rendszer fajlagos energiaigénye</a:t>
            </a:r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187624" y="2924944"/>
          <a:ext cx="7354887" cy="673100"/>
        </p:xfrm>
        <a:graphic>
          <a:graphicData uri="http://schemas.openxmlformats.org/presentationml/2006/ole">
            <p:oleObj spid="_x0000_s109569" name="Equation" r:id="rId4" imgW="3974760" imgH="3682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488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</a:t>
            </a:r>
            <a:r>
              <a:rPr lang="hu-HU" sz="2800" dirty="0" err="1" smtClean="0"/>
              <a:t>hőtermelők</a:t>
            </a:r>
            <a:r>
              <a:rPr lang="hu-HU" sz="2800" dirty="0" smtClean="0"/>
              <a:t> adatai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1763688" y="170080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VI.5. táblázat</a:t>
            </a:r>
            <a:endParaRPr lang="hu-HU" sz="1100" dirty="0"/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916832"/>
            <a:ext cx="476885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717032"/>
            <a:ext cx="723106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zövegdoboz 10"/>
          <p:cNvSpPr txBox="1"/>
          <p:nvPr/>
        </p:nvSpPr>
        <p:spPr>
          <a:xfrm>
            <a:off x="1763688" y="3383414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VI.6. táblázat</a:t>
            </a:r>
            <a:endParaRPr lang="hu-HU" sz="11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9512" y="6381328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672496" y="6264608"/>
            <a:ext cx="792088" cy="208864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499992" y="6264608"/>
            <a:ext cx="792088" cy="208864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588224" y="6264608"/>
            <a:ext cx="792088" cy="208864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9471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2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301625"/>
            <a:ext cx="7450459" cy="1143000"/>
          </a:xfrm>
        </p:spPr>
        <p:txBody>
          <a:bodyPr/>
          <a:lstStyle/>
          <a:p>
            <a:pPr eaLnBrk="1" hangingPunct="1"/>
            <a:r>
              <a:rPr lang="hu-HU" b="1" dirty="0" smtClean="0"/>
              <a:t>Szükséges szigetelési vastagság számítása (A1 feladat)</a:t>
            </a:r>
            <a:endParaRPr lang="hu-HU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84784"/>
            <a:ext cx="7696200" cy="4876800"/>
          </a:xfrm>
        </p:spPr>
        <p:txBody>
          <a:bodyPr/>
          <a:lstStyle/>
          <a:p>
            <a:pPr marL="0" indent="223838" algn="just" eaLnBrk="1" hangingPunct="1">
              <a:buClrTx/>
              <a:buSzTx/>
              <a:buFontTx/>
              <a:buNone/>
            </a:pPr>
            <a:r>
              <a:rPr lang="hu-HU" sz="1400" b="1" dirty="0">
                <a:latin typeface="+mj-lt"/>
                <a:cs typeface="Times New Roman" pitchFamily="18" charset="0"/>
              </a:rPr>
              <a:t>Számítsa ki, hogy milyen hőátbocsátási tényezőjű (X) padlásfödém tervezése szükséges ahhoz, hogy az épület fajlagos </a:t>
            </a:r>
            <a:r>
              <a:rPr lang="hu-HU" sz="1400" b="1" dirty="0" err="1">
                <a:latin typeface="+mj-lt"/>
                <a:cs typeface="Times New Roman" pitchFamily="18" charset="0"/>
              </a:rPr>
              <a:t>hőveszteségtényezője</a:t>
            </a:r>
            <a:r>
              <a:rPr lang="hu-HU" sz="1400" b="1" dirty="0">
                <a:latin typeface="+mj-lt"/>
                <a:cs typeface="Times New Roman" pitchFamily="18" charset="0"/>
              </a:rPr>
              <a:t> pontosan megfeleljen a fajlagos </a:t>
            </a:r>
            <a:r>
              <a:rPr lang="hu-HU" sz="1400" b="1" dirty="0" smtClean="0">
                <a:latin typeface="+mj-lt"/>
                <a:cs typeface="Times New Roman" pitchFamily="18" charset="0"/>
              </a:rPr>
              <a:t>hőveszteségtényező </a:t>
            </a:r>
            <a:r>
              <a:rPr lang="hu-HU" sz="1400" b="1" dirty="0">
                <a:latin typeface="+mj-lt"/>
                <a:cs typeface="Times New Roman" pitchFamily="18" charset="0"/>
              </a:rPr>
              <a:t>követelményének! (egyszerűsített számítás sugárzási nyereségek számítása nélkül). </a:t>
            </a:r>
          </a:p>
          <a:p>
            <a:pPr marL="0" indent="223838" algn="just" eaLnBrk="1" hangingPunct="1">
              <a:buClrTx/>
              <a:buSzTx/>
              <a:buFontTx/>
              <a:buNone/>
            </a:pPr>
            <a:r>
              <a:rPr lang="hu-HU" sz="1400" b="1" dirty="0" smtClean="0">
                <a:latin typeface="+mj-lt"/>
                <a:cs typeface="Times New Roman" pitchFamily="18" charset="0"/>
              </a:rPr>
              <a:t>Ezt </a:t>
            </a:r>
            <a:r>
              <a:rPr lang="hu-HU" sz="1400" b="1" dirty="0">
                <a:latin typeface="+mj-lt"/>
                <a:cs typeface="Times New Roman" pitchFamily="18" charset="0"/>
              </a:rPr>
              <a:t>követően számítsa ki, hány cm vastag 0,04 W/</a:t>
            </a:r>
            <a:r>
              <a:rPr lang="hu-HU" sz="1400" b="1" dirty="0" err="1">
                <a:latin typeface="+mj-lt"/>
                <a:cs typeface="Times New Roman" pitchFamily="18" charset="0"/>
              </a:rPr>
              <a:t>mK</a:t>
            </a:r>
            <a:r>
              <a:rPr lang="hu-HU" sz="1400" b="1" dirty="0">
                <a:latin typeface="+mj-lt"/>
                <a:cs typeface="Times New Roman" pitchFamily="18" charset="0"/>
              </a:rPr>
              <a:t> átlagos (eredő) hővezetési tényezőjű hőszigetelés szükséges a számított hőátbocsátási tényező eléréséhez, ha a többi szerkezeti réteg hővezetési ellenállása összesen 0,30 m2K/W (hőátadási tényezők: 10 és 12 W/m</a:t>
            </a:r>
            <a:r>
              <a:rPr lang="hu-HU" sz="1400" b="1" baseline="30000" dirty="0">
                <a:latin typeface="+mj-lt"/>
                <a:cs typeface="Times New Roman" pitchFamily="18" charset="0"/>
              </a:rPr>
              <a:t>2</a:t>
            </a:r>
            <a:r>
              <a:rPr lang="hu-HU" sz="1400" b="1" dirty="0">
                <a:latin typeface="+mj-lt"/>
                <a:cs typeface="Times New Roman" pitchFamily="18" charset="0"/>
              </a:rPr>
              <a:t>K). A számított vastagságot kerekítse fel egész cm-re.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 smtClean="0">
                <a:latin typeface="+mj-lt"/>
                <a:cs typeface="Times New Roman" pitchFamily="18" charset="0"/>
              </a:rPr>
              <a:t>Lehűlő </a:t>
            </a:r>
            <a:r>
              <a:rPr lang="hu-HU" sz="1400" dirty="0">
                <a:latin typeface="+mj-lt"/>
                <a:cs typeface="Times New Roman" pitchFamily="18" charset="0"/>
              </a:rPr>
              <a:t>felületek (A, m</a:t>
            </a:r>
            <a:r>
              <a:rPr lang="hu-HU" sz="1400" baseline="30000" dirty="0">
                <a:latin typeface="+mj-lt"/>
                <a:cs typeface="Times New Roman" pitchFamily="18" charset="0"/>
              </a:rPr>
              <a:t>2</a:t>
            </a:r>
            <a:r>
              <a:rPr lang="hu-HU" sz="1400" dirty="0">
                <a:latin typeface="+mj-lt"/>
                <a:cs typeface="Times New Roman" pitchFamily="18" charset="0"/>
              </a:rPr>
              <a:t>):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Homlokzat: 500 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Homlokzati fal (</a:t>
            </a:r>
            <a:r>
              <a:rPr lang="hu-HU" sz="1400" dirty="0" err="1">
                <a:latin typeface="+mj-lt"/>
                <a:cs typeface="Times New Roman" pitchFamily="18" charset="0"/>
              </a:rPr>
              <a:t>hőszigeteletlen</a:t>
            </a:r>
            <a:r>
              <a:rPr lang="hu-HU" sz="1400" dirty="0">
                <a:latin typeface="+mj-lt"/>
                <a:cs typeface="Times New Roman" pitchFamily="18" charset="0"/>
              </a:rPr>
              <a:t>): 360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Homlokzati üvegezett nyílászárók: 140 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Padlásfödém: 250 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Pincefödém (szerkezeten belüli hőszigeteléssel, fűtetlen pincetér felett): 250 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Rétegtervi hőátbocsátási tényezők (U, W/m</a:t>
            </a:r>
            <a:r>
              <a:rPr lang="hu-HU" sz="1400" baseline="30000" dirty="0">
                <a:latin typeface="+mj-lt"/>
                <a:cs typeface="Times New Roman" pitchFamily="18" charset="0"/>
              </a:rPr>
              <a:t>2</a:t>
            </a:r>
            <a:r>
              <a:rPr lang="hu-HU" sz="1400" dirty="0">
                <a:latin typeface="+mj-lt"/>
                <a:cs typeface="Times New Roman" pitchFamily="18" charset="0"/>
              </a:rPr>
              <a:t>K):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Homlokzati fal: 0,40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Homlokzati üvegezett nyílászárók:1,50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Padlásfödém: X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•	Pincefödém: 0,50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Hőhidak hossza (m</a:t>
            </a:r>
            <a:r>
              <a:rPr lang="hu-HU" sz="1400" dirty="0" smtClean="0">
                <a:latin typeface="+mj-lt"/>
                <a:cs typeface="Times New Roman" pitchFamily="18" charset="0"/>
              </a:rPr>
              <a:t>): Homlokzati </a:t>
            </a:r>
            <a:r>
              <a:rPr lang="hu-HU" sz="1400" dirty="0">
                <a:latin typeface="+mj-lt"/>
                <a:cs typeface="Times New Roman" pitchFamily="18" charset="0"/>
              </a:rPr>
              <a:t>fal: 400</a:t>
            </a:r>
          </a:p>
          <a:p>
            <a:pPr marL="0" indent="223838" algn="just"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hu-HU" sz="1400" dirty="0">
                <a:latin typeface="+mj-lt"/>
                <a:cs typeface="Times New Roman" pitchFamily="18" charset="0"/>
              </a:rPr>
              <a:t>Fűtött épülettérfogat: V = 1600 m</a:t>
            </a:r>
            <a:r>
              <a:rPr lang="hu-HU" sz="1400" baseline="30000" dirty="0">
                <a:latin typeface="+mj-lt"/>
                <a:cs typeface="Times New Roman" pitchFamily="18" charset="0"/>
              </a:rPr>
              <a:t>3</a:t>
            </a:r>
          </a:p>
          <a:p>
            <a:pPr marL="0" indent="223838" algn="just" eaLnBrk="1" hangingPunct="1">
              <a:buClrTx/>
              <a:buSzTx/>
              <a:buFontTx/>
              <a:buNone/>
            </a:pPr>
            <a:endParaRPr lang="hu-HU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6780213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Az elosztás fajlagos vesztesége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11560" y="537321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2830160" y="5270144"/>
            <a:ext cx="792088" cy="249808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267744" y="237530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VI.7. táblázat</a:t>
            </a:r>
            <a:endParaRPr lang="hu-HU" sz="11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403648" y="1916832"/>
            <a:ext cx="532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rendszer által kiszolgált alapterület: 4* 140 = 560 m</a:t>
            </a:r>
            <a:r>
              <a:rPr lang="hu-HU" baseline="30000" dirty="0" smtClean="0"/>
              <a:t>2</a:t>
            </a:r>
            <a:endParaRPr lang="hu-HU" baseline="30000" dirty="0"/>
          </a:p>
        </p:txBody>
      </p:sp>
    </p:spTree>
    <p:extLst>
      <p:ext uri="{BB962C8B-B14F-4D97-AF65-F5344CB8AC3E}">
        <p14:creationId xmlns="" xmlns:p14="http://schemas.microsoft.com/office/powerpoint/2010/main" val="16661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nimBg="1"/>
      <p:bldP spid="665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18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63896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keringtetés fajlagos vesztesége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043608" y="450912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148064" y="4437112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835696" y="1844824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VI.9. táblázat</a:t>
            </a:r>
            <a:endParaRPr lang="hu-HU" sz="1100" dirty="0"/>
          </a:p>
        </p:txBody>
      </p:sp>
    </p:spTree>
    <p:extLst>
      <p:ext uri="{BB962C8B-B14F-4D97-AF65-F5344CB8AC3E}">
        <p14:creationId xmlns="" xmlns:p14="http://schemas.microsoft.com/office/powerpoint/2010/main" val="24911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370012" y="301625"/>
            <a:ext cx="7773987" cy="823119"/>
          </a:xfrm>
        </p:spPr>
        <p:txBody>
          <a:bodyPr/>
          <a:lstStyle/>
          <a:p>
            <a:pPr eaLnBrk="1" hangingPunct="1"/>
            <a:r>
              <a:rPr lang="hu-HU" sz="2800" dirty="0" smtClean="0"/>
              <a:t>A szabályozás pontatlansága miatti veszteség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596008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VI.10. táblázat</a:t>
            </a:r>
            <a:endParaRPr lang="hu-HU" sz="11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2512" y="2060848"/>
            <a:ext cx="7119565" cy="372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660648" y="292494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24128" y="283552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379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4756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hőtárolás fajlagos vesztesége és a primer energia átalakítási tényezők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116013" y="3656013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059488" y="3573463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15616" y="4622072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084168" y="4536416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1524000" y="1905000"/>
            <a:ext cx="6569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Hőtároló nincs, ezért annak fajlagos energiaigénye </a:t>
            </a:r>
            <a:r>
              <a:rPr lang="hu-HU" dirty="0" err="1">
                <a:cs typeface="Times New Roman" pitchFamily="18" charset="0"/>
              </a:rPr>
              <a:t>q</a:t>
            </a:r>
            <a:r>
              <a:rPr lang="hu-HU" baseline="-30000" dirty="0" err="1">
                <a:cs typeface="Times New Roman" pitchFamily="18" charset="0"/>
              </a:rPr>
              <a:t>f</a:t>
            </a:r>
            <a:r>
              <a:rPr lang="hu-HU" baseline="-30000" dirty="0">
                <a:cs typeface="Times New Roman" pitchFamily="18" charset="0"/>
              </a:rPr>
              <a:t>,t</a:t>
            </a:r>
            <a:r>
              <a:rPr lang="hu-HU" dirty="0">
                <a:cs typeface="Times New Roman" pitchFamily="18" charset="0"/>
              </a:rPr>
              <a:t>=0 kWh/m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a, és segédenergia igénye E</a:t>
            </a:r>
            <a:r>
              <a:rPr lang="hu-HU" baseline="-30000" dirty="0">
                <a:cs typeface="Times New Roman" pitchFamily="18" charset="0"/>
              </a:rPr>
              <a:t>FT</a:t>
            </a:r>
            <a:r>
              <a:rPr lang="hu-HU" dirty="0">
                <a:cs typeface="Times New Roman" pitchFamily="18" charset="0"/>
              </a:rPr>
              <a:t>=0 kWh/m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a.</a:t>
            </a:r>
            <a:r>
              <a:rPr lang="hu-HU" dirty="0"/>
              <a:t>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028056" y="309538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3. melléklet V.1. táblázat</a:t>
            </a:r>
            <a:endParaRPr lang="hu-HU" sz="1100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115616" y="4882808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84168" y="4783504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696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fűtési rendszer fajlagos energiaigénye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87624" y="2564904"/>
            <a:ext cx="6569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/>
              <a:t>Széntüzeléses kazánnal</a:t>
            </a:r>
            <a:endParaRPr lang="hu-HU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403648" y="2924944"/>
            <a:ext cx="720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/>
              <a:t>E</a:t>
            </a:r>
            <a:r>
              <a:rPr lang="hu-HU" baseline="-25000" dirty="0" smtClean="0"/>
              <a:t>F</a:t>
            </a:r>
            <a:r>
              <a:rPr lang="hu-HU" dirty="0" smtClean="0"/>
              <a:t> = (150+9,6+4,6+0)*(1,85*1*</a:t>
            </a:r>
            <a:r>
              <a:rPr lang="hu-HU" dirty="0" err="1" smtClean="0"/>
              <a:t>1</a:t>
            </a:r>
            <a:r>
              <a:rPr lang="hu-HU" dirty="0" smtClean="0"/>
              <a:t>)+(0,57+0+</a:t>
            </a:r>
            <a:r>
              <a:rPr lang="hu-HU" dirty="0" err="1" smtClean="0"/>
              <a:t>0</a:t>
            </a:r>
            <a:r>
              <a:rPr lang="hu-HU" dirty="0" smtClean="0"/>
              <a:t>)*2,5=</a:t>
            </a:r>
            <a:r>
              <a:rPr lang="hu-HU" b="1" dirty="0" smtClean="0"/>
              <a:t>305,2 kWh/m</a:t>
            </a:r>
            <a:r>
              <a:rPr lang="hu-HU" b="1" baseline="30000" dirty="0" smtClean="0"/>
              <a:t>2</a:t>
            </a:r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87624" y="3419708"/>
            <a:ext cx="6569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/>
              <a:t>Fatüzelésű, szabályozott kazánnal</a:t>
            </a:r>
            <a:endParaRPr lang="hu-HU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403648" y="3779748"/>
            <a:ext cx="720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/>
              <a:t>E</a:t>
            </a:r>
            <a:r>
              <a:rPr lang="hu-HU" baseline="-25000" dirty="0" smtClean="0"/>
              <a:t>F</a:t>
            </a:r>
            <a:r>
              <a:rPr lang="hu-HU" dirty="0" smtClean="0"/>
              <a:t> = (150+9,6+4,6+0)*(1,75*1*0,6)+(0,57+0+</a:t>
            </a:r>
            <a:r>
              <a:rPr lang="hu-HU" dirty="0" err="1" smtClean="0"/>
              <a:t>0</a:t>
            </a:r>
            <a:r>
              <a:rPr lang="hu-HU" dirty="0" smtClean="0"/>
              <a:t>,04)*2,5=</a:t>
            </a:r>
            <a:r>
              <a:rPr lang="hu-HU" b="1" dirty="0" smtClean="0"/>
              <a:t>173,9 kWh/m</a:t>
            </a:r>
            <a:r>
              <a:rPr lang="hu-HU" b="1" baseline="30000" dirty="0" smtClean="0"/>
              <a:t>2</a:t>
            </a:r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187624" y="4293096"/>
            <a:ext cx="67687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err="1" smtClean="0"/>
              <a:t>Pellet</a:t>
            </a:r>
            <a:r>
              <a:rPr lang="hu-HU" dirty="0" smtClean="0"/>
              <a:t> tüzelésű, ventilátorral, elektromos gyújtással ellátott kazánnal</a:t>
            </a:r>
            <a:endParaRPr lang="hu-HU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03648" y="4715852"/>
            <a:ext cx="720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/>
              <a:t>E</a:t>
            </a:r>
            <a:r>
              <a:rPr lang="hu-HU" baseline="-25000" dirty="0" smtClean="0"/>
              <a:t>F</a:t>
            </a:r>
            <a:r>
              <a:rPr lang="hu-HU" dirty="0" smtClean="0"/>
              <a:t> = (150+9,6+4,6+0)*(1,49*1*0,6)+(0,57+0+1,65)*2,5=</a:t>
            </a:r>
            <a:r>
              <a:rPr lang="hu-HU" b="1" dirty="0" smtClean="0"/>
              <a:t>152,3 kWh/m</a:t>
            </a:r>
            <a:r>
              <a:rPr lang="hu-HU" b="1" baseline="30000" dirty="0" smtClean="0"/>
              <a:t>2</a:t>
            </a:r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187624" y="5219908"/>
            <a:ext cx="67687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/>
              <a:t>A </a:t>
            </a:r>
            <a:r>
              <a:rPr lang="hu-HU" dirty="0" err="1" smtClean="0"/>
              <a:t>pellet</a:t>
            </a:r>
            <a:r>
              <a:rPr lang="hu-HU" dirty="0" smtClean="0"/>
              <a:t> tüzelésű, ventilátorral, elektromos gyújtással ellátott kazánnal lesz a legalacsonyabb a fajlagos primer energiaigény.</a:t>
            </a:r>
            <a:endParaRPr lang="hu-HU" dirty="0"/>
          </a:p>
        </p:txBody>
      </p:sp>
      <p:graphicFrame>
        <p:nvGraphicFramePr>
          <p:cNvPr id="122881" name="Object 1"/>
          <p:cNvGraphicFramePr>
            <a:graphicFrameLocks noChangeAspect="1"/>
          </p:cNvGraphicFramePr>
          <p:nvPr/>
        </p:nvGraphicFramePr>
        <p:xfrm>
          <a:off x="1187624" y="1772816"/>
          <a:ext cx="7354887" cy="673100"/>
        </p:xfrm>
        <a:graphic>
          <a:graphicData uri="http://schemas.openxmlformats.org/presentationml/2006/ole">
            <p:oleObj spid="_x0000_s122881" name="Equation" r:id="rId4" imgW="3974760" imgH="3682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387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2656"/>
            <a:ext cx="7313612" cy="1143000"/>
          </a:xfrm>
        </p:spPr>
        <p:txBody>
          <a:bodyPr/>
          <a:lstStyle/>
          <a:p>
            <a:pPr eaLnBrk="1" hangingPunct="1"/>
            <a:r>
              <a:rPr lang="hu-HU" b="1" dirty="0" smtClean="0"/>
              <a:t>Légtechnikai rendszer fajlagos energiaigénye</a:t>
            </a:r>
            <a:r>
              <a:rPr lang="hu-HU" dirty="0" smtClean="0"/>
              <a:t> </a:t>
            </a:r>
            <a:r>
              <a:rPr lang="hu-HU" b="1" dirty="0" smtClean="0"/>
              <a:t>(C1 feladat)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773987" cy="4770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000" dirty="0" smtClean="0">
                <a:latin typeface="Times New Roman" pitchFamily="18" charset="0"/>
              </a:rPr>
              <a:t>Számítsa ki az alábbi adatokkal rendelkező épületnél a légtechnikai rendszer fajlagos energiaigényét.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hu-HU" sz="2000" dirty="0" smtClean="0">
                <a:latin typeface="Times New Roman" pitchFamily="18" charset="0"/>
              </a:rPr>
              <a:t>Alapadatok:</a:t>
            </a:r>
            <a:br>
              <a:rPr lang="hu-HU" sz="2000" dirty="0" smtClean="0">
                <a:latin typeface="Times New Roman" pitchFamily="18" charset="0"/>
              </a:rPr>
            </a:br>
            <a:r>
              <a:rPr lang="hu-HU" sz="2000" dirty="0" smtClean="0">
                <a:latin typeface="Times New Roman" pitchFamily="18" charset="0"/>
              </a:rPr>
              <a:t>Egy 2400 m</a:t>
            </a:r>
            <a:r>
              <a:rPr lang="hu-HU" sz="2000" baseline="30000" dirty="0" smtClean="0">
                <a:latin typeface="Times New Roman" pitchFamily="18" charset="0"/>
              </a:rPr>
              <a:t>3</a:t>
            </a:r>
            <a:r>
              <a:rPr lang="hu-HU" sz="2000" dirty="0" smtClean="0">
                <a:latin typeface="Times New Roman" pitchFamily="18" charset="0"/>
              </a:rPr>
              <a:t> fűtött térfogatú, 800 m</a:t>
            </a:r>
            <a:r>
              <a:rPr lang="hu-HU" sz="2000" baseline="30000" dirty="0" smtClean="0">
                <a:latin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</a:rPr>
              <a:t> fűtött alapterületű irodaépület szellőző rendszere használati időben n=2 1/h </a:t>
            </a:r>
            <a:r>
              <a:rPr lang="hu-HU" sz="2000" dirty="0" err="1" smtClean="0">
                <a:latin typeface="Times New Roman" pitchFamily="18" charset="0"/>
              </a:rPr>
              <a:t>légcsereszámmal</a:t>
            </a:r>
            <a:r>
              <a:rPr lang="hu-HU" sz="2000" dirty="0" smtClean="0">
                <a:latin typeface="Times New Roman" pitchFamily="18" charset="0"/>
              </a:rPr>
              <a:t> üzemel. A befúvó rendszer áramlási ellenállása 450 Pa, az elszívó rendszeré 250 Pa. A befúvó légcsatorna 25 m hosszúságú, NA 600 mm méretű szakasza a fűtetlen padláson halad keresztül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, a padlástér átlaghőmérséklete télen +4 °C</a:t>
            </a:r>
            <a:r>
              <a:rPr lang="hu-HU" sz="2000" dirty="0" smtClean="0">
                <a:latin typeface="Times New Roman" pitchFamily="18" charset="0"/>
              </a:rPr>
              <a:t>. A légcsatorna 20 mm hőszigeteléssel rendelkezik. 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A szellőzőrendszer működési ideje fűtési idényben Z</a:t>
            </a:r>
            <a:r>
              <a:rPr lang="hu-HU" sz="2000" baseline="-25000" dirty="0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=1833 óra, a teljes évben </a:t>
            </a:r>
            <a:r>
              <a:rPr lang="hu-HU" sz="2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hu-HU" sz="20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u-HU" sz="2000" baseline="-25000" dirty="0" smtClean="0">
                <a:latin typeface="Times New Roman" pitchFamily="18" charset="0"/>
                <a:cs typeface="Times New Roman" pitchFamily="18" charset="0"/>
              </a:rPr>
              <a:t>,LT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=3650 óra</a:t>
            </a:r>
            <a:r>
              <a:rPr lang="hu-HU" sz="2000" dirty="0" smtClean="0">
                <a:latin typeface="Times New Roman" pitchFamily="18" charset="0"/>
              </a:rPr>
              <a:t>. A befújt levegő hőmérséklete 24 °C, központilag szabályozva, az épület átlagos belső hőmérséklet 20 °C. A szellőző rendszer </a:t>
            </a:r>
            <a:r>
              <a:rPr lang="hu-HU" sz="2000" dirty="0" err="1" smtClean="0">
                <a:latin typeface="Times New Roman" pitchFamily="18" charset="0"/>
              </a:rPr>
              <a:t>ηr</a:t>
            </a:r>
            <a:r>
              <a:rPr lang="hu-HU" sz="2000" dirty="0" smtClean="0">
                <a:latin typeface="Times New Roman" pitchFamily="18" charset="0"/>
              </a:rPr>
              <a:t>=0,6 hatásfokú </a:t>
            </a:r>
            <a:r>
              <a:rPr lang="hu-HU" sz="2000" dirty="0" err="1" smtClean="0">
                <a:latin typeface="Times New Roman" pitchFamily="18" charset="0"/>
              </a:rPr>
              <a:t>hővisszanyerővel</a:t>
            </a:r>
            <a:r>
              <a:rPr lang="hu-HU" sz="2000" dirty="0" smtClean="0">
                <a:latin typeface="Times New Roman" pitchFamily="18" charset="0"/>
              </a:rPr>
              <a:t> rendelkezik. A kalorifer fűtővizét az épület alatti fűtetlen alagsorban elhelyezett hagyományos kazán állítja elő földgáz energiahordozóból. Ugyanez a kazán szolgálja ki a fűtési rendszert, ezért nem kell ismételten a segédenergia felhasználással számolni.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Számítási összefüggés 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28674" name="Object 11"/>
          <p:cNvGraphicFramePr>
            <a:graphicFrameLocks noChangeAspect="1"/>
          </p:cNvGraphicFramePr>
          <p:nvPr/>
        </p:nvGraphicFramePr>
        <p:xfrm>
          <a:off x="539750" y="3357563"/>
          <a:ext cx="8058150" cy="863600"/>
        </p:xfrm>
        <a:graphic>
          <a:graphicData uri="http://schemas.openxmlformats.org/presentationml/2006/ole">
            <p:oleObj spid="_x0000_s28782" name="Egyenlet" r:id="rId3" imgW="39878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Légtechnika nettó energiaigénye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259632" y="2492896"/>
          <a:ext cx="7292975" cy="547688"/>
        </p:xfrm>
        <a:graphic>
          <a:graphicData uri="http://schemas.openxmlformats.org/presentationml/2006/ole">
            <p:oleObj spid="_x0000_s30099" name="Equation" r:id="rId4" imgW="3238200" imgH="241200" progId="Equation.3">
              <p:embed/>
            </p:oleObj>
          </a:graphicData>
        </a:graphic>
      </p:graphicFrame>
      <p:graphicFrame>
        <p:nvGraphicFramePr>
          <p:cNvPr id="30103" name="Object 407"/>
          <p:cNvGraphicFramePr>
            <a:graphicFrameLocks noChangeAspect="1"/>
          </p:cNvGraphicFramePr>
          <p:nvPr/>
        </p:nvGraphicFramePr>
        <p:xfrm>
          <a:off x="1259632" y="3429000"/>
          <a:ext cx="7652022" cy="452968"/>
        </p:xfrm>
        <a:graphic>
          <a:graphicData uri="http://schemas.openxmlformats.org/presentationml/2006/ole">
            <p:oleObj spid="_x0000_s30103" name="Equation" r:id="rId5" imgW="3949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7" name="Picture 4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221088"/>
            <a:ext cx="536575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Ventilátor villamos energiaigénye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590800"/>
            <a:ext cx="7305675" cy="5762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400" dirty="0" smtClean="0">
                <a:latin typeface="Times New Roman" pitchFamily="18" charset="0"/>
              </a:rPr>
              <a:t>A rendszer térfogatárama: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hu-HU" sz="2100" b="1" dirty="0" smtClean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295400" y="3581400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sz="2400" dirty="0"/>
              <a:t>Ventilátorok összhatásfoka:</a:t>
            </a:r>
            <a:endParaRPr lang="hu-HU" sz="2100" b="1" dirty="0">
              <a:latin typeface="Verdana" pitchFamily="34" charset="0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498600" y="1628775"/>
          <a:ext cx="5054600" cy="974725"/>
        </p:xfrm>
        <a:graphic>
          <a:graphicData uri="http://schemas.openxmlformats.org/presentationml/2006/ole">
            <p:oleObj spid="_x0000_s31123" name="Egyenlet" r:id="rId5" imgW="2222500" imgH="43180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524000" y="2971800"/>
          <a:ext cx="5638800" cy="527050"/>
        </p:xfrm>
        <a:graphic>
          <a:graphicData uri="http://schemas.openxmlformats.org/presentationml/2006/ole">
            <p:oleObj spid="_x0000_s31124" name="Equation" r:id="rId6" imgW="2400120" imgH="228600" progId="Equation.3">
              <p:embed/>
            </p:oleObj>
          </a:graphicData>
        </a:graphic>
      </p:graphicFrame>
      <p:graphicFrame>
        <p:nvGraphicFramePr>
          <p:cNvPr id="21637" name="Object 133"/>
          <p:cNvGraphicFramePr>
            <a:graphicFrameLocks noChangeAspect="1"/>
          </p:cNvGraphicFramePr>
          <p:nvPr/>
        </p:nvGraphicFramePr>
        <p:xfrm>
          <a:off x="1592263" y="5383213"/>
          <a:ext cx="6719887" cy="904875"/>
        </p:xfrm>
        <a:graphic>
          <a:graphicData uri="http://schemas.openxmlformats.org/presentationml/2006/ole">
            <p:oleObj spid="_x0000_s31126" name="Equation" r:id="rId7" imgW="3060360" imgH="419040" progId="Equation.3">
              <p:embed/>
            </p:oleObj>
          </a:graphicData>
        </a:graphic>
      </p:graphicFrame>
      <p:sp>
        <p:nvSpPr>
          <p:cNvPr id="21638" name="Line 134"/>
          <p:cNvSpPr>
            <a:spLocks noChangeShapeType="1"/>
          </p:cNvSpPr>
          <p:nvPr/>
        </p:nvSpPr>
        <p:spPr bwMode="auto">
          <a:xfrm>
            <a:off x="1115616" y="501317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639" name="Rectangle 135"/>
          <p:cNvSpPr>
            <a:spLocks noChangeArrowheads="1"/>
          </p:cNvSpPr>
          <p:nvPr/>
        </p:nvSpPr>
        <p:spPr bwMode="auto">
          <a:xfrm>
            <a:off x="6084168" y="4896456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172072" y="395947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VIII.1.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10" grpId="0" autoUpdateAnimBg="0"/>
      <p:bldP spid="21638" grpId="0" animBg="1"/>
      <p:bldP spid="21639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2656"/>
            <a:ext cx="7313612" cy="1143000"/>
          </a:xfrm>
        </p:spPr>
        <p:txBody>
          <a:bodyPr/>
          <a:lstStyle/>
          <a:p>
            <a:pPr eaLnBrk="1" hangingPunct="1"/>
            <a:r>
              <a:rPr lang="hu-HU" dirty="0" smtClean="0"/>
              <a:t>Légcsatorna </a:t>
            </a:r>
            <a:r>
              <a:rPr lang="hu-HU" dirty="0" err="1" smtClean="0"/>
              <a:t>hőleadása</a:t>
            </a:r>
            <a:endParaRPr lang="hu-HU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1844675"/>
            <a:ext cx="7275512" cy="441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400" dirty="0" smtClean="0">
                <a:latin typeface="Times New Roman" pitchFamily="18" charset="0"/>
              </a:rPr>
              <a:t>A légcsatorna keresztmetszete: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hu-HU" sz="2400" dirty="0" smtClean="0"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19200" y="3505200"/>
            <a:ext cx="698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2400" dirty="0"/>
              <a:t>Az áramlási sebesség: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371600" y="2260600"/>
          <a:ext cx="4826000" cy="1270000"/>
        </p:xfrm>
        <a:graphic>
          <a:graphicData uri="http://schemas.openxmlformats.org/presentationml/2006/ole">
            <p:oleObj spid="_x0000_s31947" name="Equation" r:id="rId3" imgW="2438280" imgH="64764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474788" y="3962400"/>
          <a:ext cx="4059237" cy="1320800"/>
        </p:xfrm>
        <a:graphic>
          <a:graphicData uri="http://schemas.openxmlformats.org/presentationml/2006/ole">
            <p:oleObj spid="_x0000_s31948" name="Equation" r:id="rId4" imgW="18795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  <p:bldP spid="266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Az épület geometriai jellemzőjének és a fajlagos </a:t>
            </a:r>
            <a:r>
              <a:rPr lang="hu-HU" sz="2800" dirty="0" err="1" smtClean="0"/>
              <a:t>hőveszteségtényező</a:t>
            </a:r>
            <a:r>
              <a:rPr lang="hu-HU" sz="2800" dirty="0" smtClean="0"/>
              <a:t> követelményértékének számítása</a:t>
            </a:r>
          </a:p>
        </p:txBody>
      </p:sp>
      <p:sp>
        <p:nvSpPr>
          <p:cNvPr id="80980" name="Rectangle 84"/>
          <p:cNvSpPr>
            <a:spLocks noChangeArrowheads="1"/>
          </p:cNvSpPr>
          <p:nvPr/>
        </p:nvSpPr>
        <p:spPr bwMode="auto">
          <a:xfrm>
            <a:off x="1143000" y="20574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/>
            <a:r>
              <a:rPr lang="hu-HU" b="1" dirty="0">
                <a:cs typeface="Times New Roman" pitchFamily="18" charset="0"/>
              </a:rPr>
              <a:t>Az épület geometriai jellemzőjének számítása</a:t>
            </a:r>
          </a:p>
        </p:txBody>
      </p:sp>
      <p:sp>
        <p:nvSpPr>
          <p:cNvPr id="80981" name="Rectangle 85"/>
          <p:cNvSpPr>
            <a:spLocks noChangeArrowheads="1"/>
          </p:cNvSpPr>
          <p:nvPr/>
        </p:nvSpPr>
        <p:spPr bwMode="auto">
          <a:xfrm>
            <a:off x="1143000" y="3702050"/>
            <a:ext cx="708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 eaLnBrk="0" hangingPunct="0"/>
            <a:r>
              <a:rPr lang="hu-HU" b="1" dirty="0">
                <a:cs typeface="Times New Roman" pitchFamily="18" charset="0"/>
              </a:rPr>
              <a:t>A fajlagos </a:t>
            </a:r>
            <a:r>
              <a:rPr lang="hu-HU" b="1" dirty="0" err="1">
                <a:cs typeface="Times New Roman" pitchFamily="18" charset="0"/>
              </a:rPr>
              <a:t>hőveszteségtényező</a:t>
            </a:r>
            <a:r>
              <a:rPr lang="hu-HU" b="1" dirty="0">
                <a:cs typeface="Times New Roman" pitchFamily="18" charset="0"/>
              </a:rPr>
              <a:t> követelményértéke:</a:t>
            </a:r>
          </a:p>
        </p:txBody>
      </p:sp>
      <p:sp>
        <p:nvSpPr>
          <p:cNvPr id="80982" name="Rectangle 86"/>
          <p:cNvSpPr>
            <a:spLocks noChangeArrowheads="1"/>
          </p:cNvSpPr>
          <p:nvPr/>
        </p:nvSpPr>
        <p:spPr bwMode="auto">
          <a:xfrm>
            <a:off x="1524000" y="2514600"/>
            <a:ext cx="556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/>
            <a:r>
              <a:rPr lang="hu-HU" dirty="0">
                <a:cs typeface="Times New Roman" pitchFamily="18" charset="0"/>
              </a:rPr>
              <a:t>Lehűlő </a:t>
            </a:r>
            <a:r>
              <a:rPr lang="hu-HU" dirty="0" err="1">
                <a:cs typeface="Times New Roman" pitchFamily="18" charset="0"/>
              </a:rPr>
              <a:t>összfelület</a:t>
            </a:r>
            <a:r>
              <a:rPr lang="hu-HU" dirty="0">
                <a:cs typeface="Times New Roman" pitchFamily="18" charset="0"/>
              </a:rPr>
              <a:t>: </a:t>
            </a:r>
            <a:r>
              <a:rPr lang="hu-HU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hu-HU" dirty="0">
                <a:cs typeface="Times New Roman" pitchFamily="18" charset="0"/>
              </a:rPr>
              <a:t>A = </a:t>
            </a:r>
            <a:r>
              <a:rPr lang="hu-HU" dirty="0" smtClean="0">
                <a:cs typeface="Times New Roman" pitchFamily="18" charset="0"/>
              </a:rPr>
              <a:t>500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smtClean="0">
                <a:cs typeface="Times New Roman" pitchFamily="18" charset="0"/>
              </a:rPr>
              <a:t>250 </a:t>
            </a:r>
            <a:r>
              <a:rPr lang="hu-HU" dirty="0">
                <a:cs typeface="Times New Roman" pitchFamily="18" charset="0"/>
              </a:rPr>
              <a:t>+</a:t>
            </a:r>
            <a:r>
              <a:rPr lang="hu-HU" dirty="0" err="1" smtClean="0">
                <a:cs typeface="Times New Roman" pitchFamily="18" charset="0"/>
              </a:rPr>
              <a:t>250</a:t>
            </a:r>
            <a:r>
              <a:rPr lang="hu-HU" dirty="0" smtClean="0">
                <a:cs typeface="Times New Roman" pitchFamily="18" charset="0"/>
              </a:rPr>
              <a:t> </a:t>
            </a:r>
            <a:r>
              <a:rPr lang="hu-HU" dirty="0">
                <a:cs typeface="Times New Roman" pitchFamily="18" charset="0"/>
              </a:rPr>
              <a:t>= </a:t>
            </a:r>
            <a:r>
              <a:rPr lang="hu-HU" dirty="0" smtClean="0">
                <a:cs typeface="Times New Roman" pitchFamily="18" charset="0"/>
              </a:rPr>
              <a:t>1000 </a:t>
            </a:r>
            <a:r>
              <a:rPr lang="hu-HU" dirty="0">
                <a:cs typeface="Times New Roman" pitchFamily="18" charset="0"/>
              </a:rPr>
              <a:t>m</a:t>
            </a:r>
            <a:r>
              <a:rPr lang="hu-HU" baseline="30000" dirty="0">
                <a:cs typeface="Times New Roman" pitchFamily="18" charset="0"/>
              </a:rPr>
              <a:t>2</a:t>
            </a:r>
            <a:endParaRPr lang="hu-HU" dirty="0"/>
          </a:p>
        </p:txBody>
      </p:sp>
      <p:sp>
        <p:nvSpPr>
          <p:cNvPr id="80983" name="Rectangle 87"/>
          <p:cNvSpPr>
            <a:spLocks noChangeArrowheads="1"/>
          </p:cNvSpPr>
          <p:nvPr/>
        </p:nvSpPr>
        <p:spPr bwMode="auto">
          <a:xfrm>
            <a:off x="1524000" y="29718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 eaLnBrk="0" hangingPunct="0"/>
            <a:r>
              <a:rPr lang="hu-HU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hu-HU" dirty="0">
                <a:cs typeface="Times New Roman" pitchFamily="18" charset="0"/>
              </a:rPr>
              <a:t>A/V = </a:t>
            </a:r>
            <a:r>
              <a:rPr lang="hu-HU" dirty="0" smtClean="0">
                <a:cs typeface="Times New Roman" pitchFamily="18" charset="0"/>
              </a:rPr>
              <a:t>1000/1600 </a:t>
            </a:r>
            <a:r>
              <a:rPr lang="hu-HU" dirty="0">
                <a:cs typeface="Times New Roman" pitchFamily="18" charset="0"/>
              </a:rPr>
              <a:t>= </a:t>
            </a:r>
            <a:r>
              <a:rPr lang="hu-HU" dirty="0" smtClean="0">
                <a:cs typeface="Times New Roman" pitchFamily="18" charset="0"/>
              </a:rPr>
              <a:t>0,625 </a:t>
            </a:r>
            <a:r>
              <a:rPr lang="hu-HU" dirty="0">
                <a:cs typeface="Times New Roman" pitchFamily="18" charset="0"/>
              </a:rPr>
              <a:t>m</a:t>
            </a:r>
            <a:r>
              <a:rPr lang="hu-HU" baseline="30000" dirty="0">
                <a:latin typeface="Arial" charset="0"/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/m</a:t>
            </a:r>
            <a:r>
              <a:rPr lang="hu-HU" baseline="30000" dirty="0">
                <a:cs typeface="Times New Roman" pitchFamily="18" charset="0"/>
              </a:rPr>
              <a:t>3</a:t>
            </a:r>
            <a:endParaRPr lang="hu-HU" dirty="0">
              <a:cs typeface="Times New Roman" pitchFamily="18" charset="0"/>
            </a:endParaRPr>
          </a:p>
        </p:txBody>
      </p:sp>
      <p:sp>
        <p:nvSpPr>
          <p:cNvPr id="80984" name="Rectangle 88"/>
          <p:cNvSpPr>
            <a:spLocks noChangeArrowheads="1"/>
          </p:cNvSpPr>
          <p:nvPr/>
        </p:nvSpPr>
        <p:spPr bwMode="auto">
          <a:xfrm>
            <a:off x="1295400" y="525780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 eaLnBrk="0" hangingPunct="0"/>
            <a:r>
              <a:rPr lang="hu-HU" dirty="0" err="1">
                <a:cs typeface="Times New Roman" pitchFamily="18" charset="0"/>
              </a:rPr>
              <a:t>q</a:t>
            </a:r>
            <a:r>
              <a:rPr lang="hu-HU" baseline="-30000" dirty="0" err="1">
                <a:cs typeface="Times New Roman" pitchFamily="18" charset="0"/>
              </a:rPr>
              <a:t>m</a:t>
            </a:r>
            <a:r>
              <a:rPr lang="hu-HU" dirty="0">
                <a:cs typeface="Times New Roman" pitchFamily="18" charset="0"/>
              </a:rPr>
              <a:t> = 0,086</a:t>
            </a:r>
            <a:r>
              <a:rPr lang="hu-HU" dirty="0"/>
              <a:t> + </a:t>
            </a:r>
            <a:r>
              <a:rPr lang="hu-HU" dirty="0">
                <a:cs typeface="Times New Roman" pitchFamily="18" charset="0"/>
              </a:rPr>
              <a:t>0,38</a:t>
            </a:r>
            <a:r>
              <a:rPr lang="hu-HU" dirty="0"/>
              <a:t> * 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hu-HU" dirty="0">
                <a:cs typeface="Times New Roman" pitchFamily="18" charset="0"/>
              </a:rPr>
              <a:t>A/V =  0,086 </a:t>
            </a:r>
            <a:r>
              <a:rPr lang="hu-HU" dirty="0"/>
              <a:t>+ </a:t>
            </a:r>
            <a:r>
              <a:rPr lang="hu-HU" dirty="0">
                <a:cs typeface="Times New Roman" pitchFamily="18" charset="0"/>
              </a:rPr>
              <a:t>0,38</a:t>
            </a:r>
            <a:r>
              <a:rPr lang="hu-HU" dirty="0"/>
              <a:t> * </a:t>
            </a:r>
            <a:r>
              <a:rPr lang="hu-HU" dirty="0" smtClean="0">
                <a:cs typeface="Times New Roman" pitchFamily="18" charset="0"/>
              </a:rPr>
              <a:t>0,625 </a:t>
            </a:r>
            <a:r>
              <a:rPr lang="hu-HU" dirty="0">
                <a:cs typeface="Times New Roman" pitchFamily="18" charset="0"/>
              </a:rPr>
              <a:t>=  </a:t>
            </a:r>
            <a:r>
              <a:rPr lang="hu-HU" dirty="0" smtClean="0">
                <a:cs typeface="Times New Roman" pitchFamily="18" charset="0"/>
              </a:rPr>
              <a:t>0,3235 </a:t>
            </a:r>
            <a:r>
              <a:rPr lang="hu-HU" dirty="0">
                <a:cs typeface="Times New Roman" pitchFamily="18" charset="0"/>
              </a:rPr>
              <a:t>W/m</a:t>
            </a:r>
            <a:r>
              <a:rPr lang="hu-HU" baseline="30000" dirty="0">
                <a:cs typeface="Times New Roman" pitchFamily="18" charset="0"/>
              </a:rPr>
              <a:t>3</a:t>
            </a:r>
            <a:r>
              <a:rPr lang="hu-HU" dirty="0">
                <a:cs typeface="Times New Roman" pitchFamily="18" charset="0"/>
              </a:rPr>
              <a:t>K</a:t>
            </a:r>
          </a:p>
          <a:p>
            <a:pPr indent="220663" eaLnBrk="0" hangingPunct="0"/>
            <a:endParaRPr lang="hu-HU" dirty="0"/>
          </a:p>
        </p:txBody>
      </p:sp>
      <p:sp>
        <p:nvSpPr>
          <p:cNvPr id="80986" name="Rectangle 90"/>
          <p:cNvSpPr>
            <a:spLocks noChangeArrowheads="1"/>
          </p:cNvSpPr>
          <p:nvPr/>
        </p:nvSpPr>
        <p:spPr bwMode="auto">
          <a:xfrm>
            <a:off x="1828800" y="4191000"/>
            <a:ext cx="6019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hu-HU" altLang="ja-JP" dirty="0">
                <a:cs typeface="Times New Roman" pitchFamily="18" charset="0"/>
              </a:rPr>
              <a:t>A/V 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hu-HU" altLang="ja-JP" dirty="0">
                <a:cs typeface="Times New Roman" pitchFamily="18" charset="0"/>
              </a:rPr>
              <a:t> 0,3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	</a:t>
            </a:r>
            <a:r>
              <a:rPr lang="hu-HU" altLang="ja-JP" dirty="0" err="1">
                <a:cs typeface="Times New Roman" pitchFamily="18" charset="0"/>
                <a:sym typeface="Symbol" pitchFamily="18" charset="2"/>
              </a:rPr>
              <a:t>q</a:t>
            </a:r>
            <a:r>
              <a:rPr lang="hu-HU" altLang="ja-JP" baseline="-30000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 = 0,2</a:t>
            </a:r>
            <a:r>
              <a:rPr lang="hu-HU" altLang="ja-JP" dirty="0">
                <a:sym typeface="Symbol" pitchFamily="18" charset="2"/>
              </a:rPr>
              <a:t>	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		W/m</a:t>
            </a:r>
            <a:r>
              <a:rPr lang="hu-HU" altLang="ja-JP" baseline="30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K</a:t>
            </a:r>
            <a:endParaRPr lang="en-US" altLang="ja-JP" dirty="0">
              <a:ea typeface="ＭＳ Ｐゴシック" charset="-128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hu-HU" altLang="ja-JP" dirty="0">
                <a:cs typeface="Times New Roman" pitchFamily="18" charset="0"/>
                <a:sym typeface="Symbol" pitchFamily="18" charset="2"/>
              </a:rPr>
              <a:t>0,3 </a:t>
            </a:r>
            <a:r>
              <a:rPr lang="hu-HU" altLang="ja-JP" dirty="0">
                <a:cs typeface="Times New Roman" pitchFamily="18" charset="0"/>
              </a:rPr>
              <a:t> A/V 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hu-HU" altLang="ja-JP" dirty="0">
                <a:cs typeface="Times New Roman" pitchFamily="18" charset="0"/>
              </a:rPr>
              <a:t> 1,3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	</a:t>
            </a:r>
            <a:r>
              <a:rPr lang="hu-HU" altLang="ja-JP" dirty="0" err="1">
                <a:cs typeface="Times New Roman" pitchFamily="18" charset="0"/>
                <a:sym typeface="Symbol" pitchFamily="18" charset="2"/>
              </a:rPr>
              <a:t>q</a:t>
            </a:r>
            <a:r>
              <a:rPr lang="hu-HU" altLang="ja-JP" baseline="-30000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hu-HU" altLang="ja-JP" baseline="-30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= 0,086 + 0,38 (</a:t>
            </a:r>
            <a:r>
              <a:rPr lang="hu-HU" altLang="ja-JP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</a:t>
            </a:r>
            <a:r>
              <a:rPr lang="hu-HU" altLang="ja-JP" dirty="0">
                <a:cs typeface="Times New Roman" pitchFamily="18" charset="0"/>
              </a:rPr>
              <a:t>A/V)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	W/m</a:t>
            </a:r>
            <a:r>
              <a:rPr lang="hu-HU" altLang="ja-JP" baseline="30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K</a:t>
            </a:r>
            <a:endParaRPr lang="en-US" altLang="ja-JP" dirty="0">
              <a:ea typeface="ＭＳ Ｐゴシック" charset="-128"/>
              <a:sym typeface="Symbol" pitchFamily="18" charset="2"/>
            </a:endParaRPr>
          </a:p>
          <a:p>
            <a:pPr algn="just" eaLnBrk="0" hangingPunct="0"/>
            <a:r>
              <a:rPr lang="hu-HU" altLang="ja-JP" dirty="0">
                <a:cs typeface="Times New Roman" pitchFamily="18" charset="0"/>
                <a:sym typeface="Symbol" pitchFamily="18" charset="2"/>
              </a:rPr>
              <a:t>A/V </a:t>
            </a:r>
            <a:r>
              <a:rPr lang="hu-HU" altLang="ja-JP" dirty="0">
                <a:cs typeface="Times New Roman" pitchFamily="18" charset="0"/>
              </a:rPr>
              <a:t> 1,3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	</a:t>
            </a:r>
            <a:r>
              <a:rPr lang="hu-HU" altLang="ja-JP" dirty="0" err="1">
                <a:cs typeface="Times New Roman" pitchFamily="18" charset="0"/>
                <a:sym typeface="Symbol" pitchFamily="18" charset="2"/>
              </a:rPr>
              <a:t>q</a:t>
            </a:r>
            <a:r>
              <a:rPr lang="hu-HU" altLang="ja-JP" baseline="-30000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 = 0,58	</a:t>
            </a:r>
            <a:r>
              <a:rPr lang="hu-HU" altLang="ja-JP" dirty="0">
                <a:sym typeface="Symbol" pitchFamily="18" charset="2"/>
              </a:rPr>
              <a:t>	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	W/m</a:t>
            </a:r>
            <a:r>
              <a:rPr lang="hu-HU" altLang="ja-JP" baseline="30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hu-HU" altLang="ja-JP" dirty="0">
                <a:cs typeface="Times New Roman" pitchFamily="18" charset="0"/>
                <a:sym typeface="Symbol" pitchFamily="18" charset="2"/>
              </a:rPr>
              <a:t>K</a:t>
            </a:r>
            <a:endParaRPr lang="en-US" altLang="ja-JP" sz="1200" dirty="0">
              <a:ea typeface="ＭＳ Ｐゴシック" charset="-128"/>
              <a:sym typeface="Symbol" pitchFamily="18" charset="2"/>
            </a:endParaRPr>
          </a:p>
          <a:p>
            <a:pPr eaLnBrk="0" hangingPunct="0"/>
            <a:endParaRPr lang="en-US" altLang="ja-JP" sz="1200" dirty="0">
              <a:ea typeface="ＭＳ Ｐゴシック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80" grpId="0" autoUpdateAnimBg="0"/>
      <p:bldP spid="80981" grpId="0" autoUpdateAnimBg="0"/>
      <p:bldP spid="80982" grpId="0" autoUpdateAnimBg="0"/>
      <p:bldP spid="80983" grpId="0" autoUpdateAnimBg="0"/>
      <p:bldP spid="80984" grpId="0" autoUpdateAnimBg="0"/>
      <p:bldP spid="8098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6" name="Picture 2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276872"/>
            <a:ext cx="5146675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Légcsatorna hőleadása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7504113" cy="441325"/>
          </a:xfrm>
        </p:spPr>
        <p:txBody>
          <a:bodyPr/>
          <a:lstStyle/>
          <a:p>
            <a:pPr marL="0" indent="190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000" dirty="0" smtClean="0">
                <a:latin typeface="Times New Roman" pitchFamily="18" charset="0"/>
              </a:rPr>
              <a:t>Egységnyi hosszra vonatkoztatott hőátbocsátási tényező:</a:t>
            </a:r>
          </a:p>
          <a:p>
            <a:pPr marL="0" indent="190500" eaLnBrk="1" hangingPunct="1">
              <a:lnSpc>
                <a:spcPct val="80000"/>
              </a:lnSpc>
              <a:buFont typeface="Wingdings" pitchFamily="2" charset="2"/>
              <a:buNone/>
            </a:pPr>
            <a:endParaRPr lang="hu-HU" sz="2500" b="1" dirty="0" smtClean="0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423392" y="386449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951784" y="3689416"/>
            <a:ext cx="990600" cy="393824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467544" y="4941168"/>
          <a:ext cx="8676456" cy="1723384"/>
        </p:xfrm>
        <a:graphic>
          <a:graphicData uri="http://schemas.openxmlformats.org/presentationml/2006/ole">
            <p:oleObj spid="_x0000_s32975" name="Equation" r:id="rId5" imgW="4787640" imgH="1143000" progId="Equation.3">
              <p:embed/>
            </p:oleObj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588224" y="2636912"/>
            <a:ext cx="23008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000" dirty="0"/>
              <a:t>Légcsatorna veszteségtényezője </a:t>
            </a:r>
            <a:r>
              <a:rPr lang="hu-HU" sz="2000" dirty="0" err="1"/>
              <a:t>f</a:t>
            </a:r>
            <a:r>
              <a:rPr lang="hu-HU" sz="2000" baseline="-25000" dirty="0" err="1"/>
              <a:t>v</a:t>
            </a:r>
            <a:r>
              <a:rPr lang="hu-HU" sz="2000" dirty="0"/>
              <a:t>=1. (fűtetlen téren halad keresztül)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403648" y="191683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VIII.3.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64" grpId="0" animBg="1"/>
      <p:bldP spid="27665" grpId="0" animBg="1"/>
      <p:bldP spid="27668" grpId="0" autoUpdateAnimBg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7" name="Picture 1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708920"/>
            <a:ext cx="7030233" cy="189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 szabályozás pontatlansága miatti veszteség </a:t>
            </a:r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39552" y="3356992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220072" y="3271336"/>
            <a:ext cx="3683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979712" y="1844824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VIII.2.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22" name="Picture 1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055561"/>
            <a:ext cx="7294835" cy="309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Kazán teljesítménytényezője </a:t>
            </a:r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971600" y="393305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303152" y="3833752"/>
            <a:ext cx="5334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956048" y="170080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VI.1.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7" grpId="0" animBg="1"/>
      <p:bldP spid="327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4756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primer energia átalakítási tényezők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116013" y="3656013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059488" y="3573463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16013" y="4149725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059488" y="405130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028056" y="309538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3. melléklet V.1. táblázat</a:t>
            </a:r>
            <a:endParaRPr lang="hu-HU" sz="1100" dirty="0"/>
          </a:p>
        </p:txBody>
      </p:sp>
    </p:spTree>
    <p:extLst>
      <p:ext uri="{BB962C8B-B14F-4D97-AF65-F5344CB8AC3E}">
        <p14:creationId xmlns="" xmlns:p14="http://schemas.microsoft.com/office/powerpoint/2010/main" val="38464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Légtechnika primer energiaigénye </a:t>
            </a:r>
          </a:p>
        </p:txBody>
      </p:sp>
      <p:graphicFrame>
        <p:nvGraphicFramePr>
          <p:cNvPr id="35842" name="Object 11"/>
          <p:cNvGraphicFramePr>
            <a:graphicFrameLocks noChangeAspect="1"/>
          </p:cNvGraphicFramePr>
          <p:nvPr/>
        </p:nvGraphicFramePr>
        <p:xfrm>
          <a:off x="611188" y="2133600"/>
          <a:ext cx="8058150" cy="863600"/>
        </p:xfrm>
        <a:graphic>
          <a:graphicData uri="http://schemas.openxmlformats.org/presentationml/2006/ole">
            <p:oleObj spid="_x0000_s36140" name="Egyenlet" r:id="rId3" imgW="3987800" imgH="431800" progId="Equation.3">
              <p:embed/>
            </p:oleObj>
          </a:graphicData>
        </a:graphic>
      </p:graphicFrame>
      <p:graphicFrame>
        <p:nvGraphicFramePr>
          <p:cNvPr id="35843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2085975" y="4648200"/>
          <a:ext cx="3879850" cy="558800"/>
        </p:xfrm>
        <a:graphic>
          <a:graphicData uri="http://schemas.openxmlformats.org/presentationml/2006/ole">
            <p:oleObj spid="_x0000_s36141" name="Equation" r:id="rId4" imgW="1587240" imgH="228600" progId="Equation.3">
              <p:embed/>
            </p:oleObj>
          </a:graphicData>
        </a:graphic>
      </p:graphicFrame>
      <p:graphicFrame>
        <p:nvGraphicFramePr>
          <p:cNvPr id="35844" name="Object 16"/>
          <p:cNvGraphicFramePr>
            <a:graphicFrameLocks noChangeAspect="1"/>
          </p:cNvGraphicFramePr>
          <p:nvPr/>
        </p:nvGraphicFramePr>
        <p:xfrm>
          <a:off x="793750" y="3200400"/>
          <a:ext cx="7632700" cy="914400"/>
        </p:xfrm>
        <a:graphic>
          <a:graphicData uri="http://schemas.openxmlformats.org/presentationml/2006/ole">
            <p:oleObj spid="_x0000_s36142" name="Equation" r:id="rId5" imgW="4038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b="1" dirty="0" smtClean="0"/>
              <a:t>Fűtési rendszer fajlagos energiaigénye (C2 feladat)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56793"/>
            <a:ext cx="7871792" cy="504085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>
                <a:latin typeface="+mj-lt"/>
                <a:cs typeface="Times New Roman" pitchFamily="18" charset="0"/>
              </a:rPr>
              <a:t>Számítsa ki az alábbi adatokkal rendelkező épületnél a fűtési rendszer fajlagos energiaigényét.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+mj-lt"/>
                <a:cs typeface="Times New Roman" pitchFamily="18" charset="0"/>
              </a:rPr>
              <a:t>Alapadatok</a:t>
            </a:r>
            <a:r>
              <a:rPr lang="hu-HU" sz="2000" dirty="0">
                <a:latin typeface="+mj-lt"/>
                <a:cs typeface="Times New Roman" pitchFamily="18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>
                <a:latin typeface="+mj-lt"/>
                <a:cs typeface="Times New Roman" pitchFamily="18" charset="0"/>
              </a:rPr>
              <a:t>Egy </a:t>
            </a:r>
            <a:r>
              <a:rPr lang="hu-HU" sz="2000" dirty="0" smtClean="0">
                <a:latin typeface="+mj-lt"/>
                <a:cs typeface="Times New Roman" pitchFamily="18" charset="0"/>
              </a:rPr>
              <a:t>466 </a:t>
            </a:r>
            <a:r>
              <a:rPr lang="hu-HU" sz="2000" dirty="0">
                <a:latin typeface="+mj-lt"/>
                <a:cs typeface="Times New Roman" pitchFamily="18" charset="0"/>
              </a:rPr>
              <a:t>m</a:t>
            </a:r>
            <a:r>
              <a:rPr lang="hu-HU" sz="2000" baseline="30000" dirty="0">
                <a:latin typeface="+mj-lt"/>
                <a:cs typeface="Times New Roman" pitchFamily="18" charset="0"/>
              </a:rPr>
              <a:t>2</a:t>
            </a:r>
            <a:r>
              <a:rPr lang="hu-HU" sz="2000" dirty="0">
                <a:latin typeface="+mj-lt"/>
                <a:cs typeface="Times New Roman" pitchFamily="18" charset="0"/>
              </a:rPr>
              <a:t> összterületű társasház kétféle típusú lakásból áll. Az egyik lakás típusból </a:t>
            </a:r>
            <a:r>
              <a:rPr lang="hu-HU" sz="2000" dirty="0" smtClean="0">
                <a:latin typeface="+mj-lt"/>
                <a:cs typeface="Times New Roman" pitchFamily="18" charset="0"/>
              </a:rPr>
              <a:t>2 </a:t>
            </a:r>
            <a:r>
              <a:rPr lang="hu-HU" sz="2000" dirty="0">
                <a:latin typeface="+mj-lt"/>
                <a:cs typeface="Times New Roman" pitchFamily="18" charset="0"/>
              </a:rPr>
              <a:t>db 65 m</a:t>
            </a:r>
            <a:r>
              <a:rPr lang="hu-HU" sz="2000" baseline="30000" dirty="0">
                <a:latin typeface="+mj-lt"/>
                <a:cs typeface="Times New Roman" pitchFamily="18" charset="0"/>
              </a:rPr>
              <a:t>2</a:t>
            </a:r>
            <a:r>
              <a:rPr lang="hu-HU" sz="2000" dirty="0">
                <a:latin typeface="+mj-lt"/>
                <a:cs typeface="Times New Roman" pitchFamily="18" charset="0"/>
              </a:rPr>
              <a:t> alapterületű lakás van az épületben, ezekben a lakásokban szabályozó termosztáttal ellátott </a:t>
            </a:r>
            <a:r>
              <a:rPr lang="hu-HU" sz="2000" dirty="0" err="1">
                <a:latin typeface="+mj-lt"/>
                <a:cs typeface="Times New Roman" pitchFamily="18" charset="0"/>
              </a:rPr>
              <a:t>parapet</a:t>
            </a:r>
            <a:r>
              <a:rPr lang="hu-HU" sz="2000" dirty="0">
                <a:latin typeface="+mj-lt"/>
                <a:cs typeface="Times New Roman" pitchFamily="18" charset="0"/>
              </a:rPr>
              <a:t> konvektorok üzemelnek.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>
                <a:latin typeface="+mj-lt"/>
                <a:cs typeface="Times New Roman" pitchFamily="18" charset="0"/>
              </a:rPr>
              <a:t>A másik lakás típusból </a:t>
            </a:r>
            <a:r>
              <a:rPr lang="hu-HU" sz="2000" dirty="0" smtClean="0">
                <a:latin typeface="+mj-lt"/>
                <a:cs typeface="Times New Roman" pitchFamily="18" charset="0"/>
              </a:rPr>
              <a:t>4 </a:t>
            </a:r>
            <a:r>
              <a:rPr lang="hu-HU" sz="2000" dirty="0">
                <a:latin typeface="+mj-lt"/>
                <a:cs typeface="Times New Roman" pitchFamily="18" charset="0"/>
              </a:rPr>
              <a:t>db 84 m</a:t>
            </a:r>
            <a:r>
              <a:rPr lang="hu-HU" sz="2000" baseline="30000" dirty="0">
                <a:latin typeface="+mj-lt"/>
                <a:cs typeface="Times New Roman" pitchFamily="18" charset="0"/>
              </a:rPr>
              <a:t>2</a:t>
            </a:r>
            <a:r>
              <a:rPr lang="hu-HU" sz="2000" dirty="0">
                <a:latin typeface="+mj-lt"/>
                <a:cs typeface="Times New Roman" pitchFamily="18" charset="0"/>
              </a:rPr>
              <a:t> alapterületű lakás van az épületben, ezeknél a fűtési rendszer közös, a fűtetlen pincében elhelyezett állandó hőmérsékletű kazánról üzemel. A kétcsöves fűtési rendszer 70/55 </a:t>
            </a:r>
            <a:r>
              <a:rPr lang="hu-HU" sz="2000" dirty="0" smtClean="0">
                <a:latin typeface="+mj-lt"/>
                <a:cs typeface="Times New Roman" pitchFamily="18" charset="0"/>
              </a:rPr>
              <a:t>°C </a:t>
            </a:r>
            <a:r>
              <a:rPr lang="hu-HU" sz="2000" dirty="0">
                <a:latin typeface="+mj-lt"/>
                <a:cs typeface="Times New Roman" pitchFamily="18" charset="0"/>
              </a:rPr>
              <a:t>hőfoklépcsőjű, állandó fordulatú szivattyúval üzemel, a rendszer központi időjárásfüggő szabályozással rendelkezik. Az alapvezetékek a fűtetlen pincetérben vannak kiépítve.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>
                <a:latin typeface="+mj-lt"/>
                <a:cs typeface="Times New Roman" pitchFamily="18" charset="0"/>
              </a:rPr>
              <a:t>A nettó fűtési energiaigény valamennyi lakásnál az átlagos </a:t>
            </a:r>
            <a:r>
              <a:rPr lang="hu-HU" sz="2000" dirty="0" smtClean="0">
                <a:latin typeface="+mj-lt"/>
                <a:cs typeface="Times New Roman" pitchFamily="18" charset="0"/>
              </a:rPr>
              <a:t/>
            </a:r>
            <a:br>
              <a:rPr lang="hu-HU" sz="2000" dirty="0" smtClean="0">
                <a:latin typeface="+mj-lt"/>
                <a:cs typeface="Times New Roman" pitchFamily="18" charset="0"/>
              </a:rPr>
            </a:br>
            <a:r>
              <a:rPr lang="hu-HU" sz="2000" dirty="0" smtClean="0">
                <a:latin typeface="+mj-lt"/>
                <a:cs typeface="Times New Roman" pitchFamily="18" charset="0"/>
              </a:rPr>
              <a:t>130 </a:t>
            </a:r>
            <a:r>
              <a:rPr lang="hu-HU" sz="2000" dirty="0">
                <a:latin typeface="+mj-lt"/>
                <a:cs typeface="Times New Roman" pitchFamily="18" charset="0"/>
              </a:rPr>
              <a:t>kWh/m</a:t>
            </a:r>
            <a:r>
              <a:rPr lang="hu-HU" sz="2000" baseline="30000" dirty="0">
                <a:latin typeface="+mj-lt"/>
                <a:cs typeface="Times New Roman" pitchFamily="18" charset="0"/>
              </a:rPr>
              <a:t>2</a:t>
            </a:r>
            <a:r>
              <a:rPr lang="hu-HU" sz="2000" dirty="0">
                <a:latin typeface="+mj-lt"/>
                <a:cs typeface="Times New Roman" pitchFamily="18" charset="0"/>
              </a:rPr>
              <a:t>a értékkel veendő figyelembe.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>
                <a:latin typeface="+mj-lt"/>
                <a:cs typeface="Times New Roman" pitchFamily="18" charset="0"/>
              </a:rPr>
              <a:t>(A táblázati értékek megválasztásánál nem kell interpolálni, használja a közelebbi értéket!)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Számítási összefüggés</a:t>
            </a:r>
          </a:p>
        </p:txBody>
      </p:sp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1084263" y="3124200"/>
          <a:ext cx="7354887" cy="673100"/>
        </p:xfrm>
        <a:graphic>
          <a:graphicData uri="http://schemas.openxmlformats.org/presentationml/2006/ole">
            <p:oleObj spid="_x0000_s154626" name="Equation" r:id="rId4" imgW="3974760" imgH="368280" progId="Equation.3">
              <p:embed/>
            </p:oleObj>
          </a:graphicData>
        </a:graphic>
      </p:graphicFrame>
      <p:sp>
        <p:nvSpPr>
          <p:cNvPr id="2" name="Szövegdoboz 1"/>
          <p:cNvSpPr txBox="1"/>
          <p:nvPr/>
        </p:nvSpPr>
        <p:spPr>
          <a:xfrm>
            <a:off x="1043608" y="429309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+mj-lt"/>
              </a:rPr>
              <a:t>Mivel az épületben 2 különböző rendszer van, ezért kétszer kell alkalmazni az összefüggést.</a:t>
            </a:r>
            <a:endParaRPr lang="hu-H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93564"/>
            <a:ext cx="7272808" cy="4974427"/>
          </a:xfrm>
          <a:prstGeom prst="rect">
            <a:avLst/>
          </a:prstGeom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/>
              <a:t>1. 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Gázkonvektor teljesítménytényezője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7109420" y="3717032"/>
            <a:ext cx="774948" cy="36004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1763688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VI.12. táblázat</a:t>
            </a:r>
            <a:endParaRPr lang="hu-HU" sz="1100" dirty="0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93440" y="3897052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581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nimBg="1"/>
      <p:bldP spid="13" grpId="0"/>
      <p:bldP spid="655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13426"/>
            <a:ext cx="8178800" cy="2578100"/>
          </a:xfrm>
          <a:prstGeom prst="rect">
            <a:avLst/>
          </a:prstGeom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/>
              <a:t>1. 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Szabályozás pontatlansága miatti veszteség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79512" y="2420888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7702624" y="2276872"/>
            <a:ext cx="685800" cy="216024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1740024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VI.13. táblázat</a:t>
            </a:r>
            <a:endParaRPr lang="hu-HU" sz="11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87624" y="450912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+mj-lt"/>
              </a:rPr>
              <a:t>Nem kell vezeték és tároló </a:t>
            </a:r>
            <a:r>
              <a:rPr lang="hu-HU" dirty="0" err="1">
                <a:latin typeface="+mj-lt"/>
              </a:rPr>
              <a:t>hőveszteséggel</a:t>
            </a:r>
            <a:r>
              <a:rPr lang="hu-HU" dirty="0">
                <a:latin typeface="+mj-lt"/>
              </a:rPr>
              <a:t> </a:t>
            </a:r>
            <a:r>
              <a:rPr lang="hu-HU" dirty="0" smtClean="0">
                <a:latin typeface="+mj-lt"/>
              </a:rPr>
              <a:t>számolni. </a:t>
            </a:r>
          </a:p>
          <a:p>
            <a:r>
              <a:rPr lang="hu-HU" dirty="0" smtClean="0">
                <a:latin typeface="+mj-lt"/>
              </a:rPr>
              <a:t>Valamennyi </a:t>
            </a:r>
            <a:r>
              <a:rPr lang="hu-HU" dirty="0">
                <a:latin typeface="+mj-lt"/>
              </a:rPr>
              <a:t>elektromos segédenergia igény 0 kWh/m</a:t>
            </a:r>
            <a:r>
              <a:rPr lang="hu-HU" baseline="30000" dirty="0">
                <a:latin typeface="+mj-lt"/>
              </a:rPr>
              <a:t>2</a:t>
            </a:r>
            <a:r>
              <a:rPr lang="hu-HU" dirty="0">
                <a:latin typeface="+mj-lt"/>
              </a:rPr>
              <a:t>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/>
      <p:bldP spid="65544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4756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/>
              <a:t>1. 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A primer energia átalakítási tényezők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16013" y="4149725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059488" y="405130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028056" y="309538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3. melléklet V.1.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animBg="1"/>
      <p:bldP spid="686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Az épület </a:t>
            </a:r>
            <a:r>
              <a:rPr lang="hu-HU" sz="2800" dirty="0" err="1" smtClean="0"/>
              <a:t>hőveszteségtényezőjének</a:t>
            </a:r>
            <a:r>
              <a:rPr lang="hu-HU" sz="2800" dirty="0" smtClean="0"/>
              <a:t> számítása a sugárzási nyereségek számítása nélkül</a:t>
            </a:r>
          </a:p>
        </p:txBody>
      </p:sp>
      <p:sp>
        <p:nvSpPr>
          <p:cNvPr id="84996" name="Rectangle 1028"/>
          <p:cNvSpPr>
            <a:spLocks noChangeArrowheads="1"/>
          </p:cNvSpPr>
          <p:nvPr/>
        </p:nvSpPr>
        <p:spPr bwMode="auto">
          <a:xfrm>
            <a:off x="1295400" y="449580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hu-HU" dirty="0">
                <a:cs typeface="Times New Roman" pitchFamily="18" charset="0"/>
              </a:rPr>
              <a:t>U</a:t>
            </a:r>
            <a:r>
              <a:rPr lang="hu-HU" baseline="-30000" dirty="0">
                <a:cs typeface="Times New Roman" pitchFamily="18" charset="0"/>
              </a:rPr>
              <a:t>R</a:t>
            </a:r>
            <a:r>
              <a:rPr lang="hu-HU" dirty="0">
                <a:cs typeface="Times New Roman" pitchFamily="18" charset="0"/>
              </a:rPr>
              <a:t> - a </a:t>
            </a:r>
            <a:r>
              <a:rPr lang="hu-HU" dirty="0" err="1">
                <a:cs typeface="Times New Roman" pitchFamily="18" charset="0"/>
              </a:rPr>
              <a:t>hőhidak</a:t>
            </a:r>
            <a:r>
              <a:rPr lang="hu-HU" dirty="0">
                <a:cs typeface="Times New Roman" pitchFamily="18" charset="0"/>
              </a:rPr>
              <a:t> hatását kifejező korrekciós tényezővel (</a:t>
            </a:r>
            <a:r>
              <a:rPr lang="hu-HU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</a:t>
            </a:r>
            <a:r>
              <a:rPr lang="hu-HU" dirty="0">
                <a:cs typeface="Times New Roman" pitchFamily="18" charset="0"/>
              </a:rPr>
              <a:t>) módosított rétegtervi hőátbocsátási tényező: U</a:t>
            </a:r>
            <a:r>
              <a:rPr lang="hu-HU" baseline="-30000" dirty="0">
                <a:cs typeface="Times New Roman" pitchFamily="18" charset="0"/>
              </a:rPr>
              <a:t>R</a:t>
            </a:r>
            <a:r>
              <a:rPr lang="hu-HU" dirty="0">
                <a:cs typeface="Times New Roman" pitchFamily="18" charset="0"/>
              </a:rPr>
              <a:t> = U (1 + </a:t>
            </a:r>
            <a:r>
              <a:rPr lang="hu-HU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</a:t>
            </a:r>
            <a:r>
              <a:rPr lang="hu-HU" i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hu-HU" dirty="0">
                <a:cs typeface="Times New Roman" pitchFamily="18" charset="0"/>
              </a:rPr>
              <a:t> </a:t>
            </a:r>
          </a:p>
        </p:txBody>
      </p:sp>
      <p:sp>
        <p:nvSpPr>
          <p:cNvPr id="84997" name="Rectangle 1029"/>
          <p:cNvSpPr>
            <a:spLocks noChangeArrowheads="1"/>
          </p:cNvSpPr>
          <p:nvPr/>
        </p:nvSpPr>
        <p:spPr bwMode="auto">
          <a:xfrm>
            <a:off x="1219200" y="2971800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dirty="0">
                <a:cs typeface="Times New Roman" pitchFamily="18" charset="0"/>
              </a:rPr>
              <a:t>Mivel egyszerűsített számítás a feladat, az összefüggés így módosul</a:t>
            </a:r>
            <a:r>
              <a:rPr lang="hu-HU" dirty="0"/>
              <a:t>:</a:t>
            </a:r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1403648" y="1772816"/>
          <a:ext cx="6486525" cy="885825"/>
        </p:xfrm>
        <a:graphic>
          <a:graphicData uri="http://schemas.openxmlformats.org/presentationml/2006/ole">
            <p:oleObj spid="_x0000_s19457" name="Equation" r:id="rId4" imgW="3149280" imgH="431640" progId="Equation.3">
              <p:embed/>
            </p:oleObj>
          </a:graphicData>
        </a:graphic>
      </p:graphicFrame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03648" y="3501008"/>
          <a:ext cx="3609975" cy="808037"/>
        </p:xfrm>
        <a:graphic>
          <a:graphicData uri="http://schemas.openxmlformats.org/presentationml/2006/ole">
            <p:oleObj spid="_x0000_s19458" name="Equation" r:id="rId5" imgW="1752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1. </a:t>
            </a:r>
            <a:r>
              <a:rPr lang="hu-HU" sz="2800" dirty="0"/>
              <a:t>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Fűtési rendszer fajlagos energiaigénye</a:t>
            </a: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1916994"/>
              </p:ext>
            </p:extLst>
          </p:nvPr>
        </p:nvGraphicFramePr>
        <p:xfrm>
          <a:off x="1804988" y="3606800"/>
          <a:ext cx="6435725" cy="457200"/>
        </p:xfrm>
        <a:graphic>
          <a:graphicData uri="http://schemas.openxmlformats.org/presentationml/2006/ole">
            <p:oleObj spid="_x0000_s155650" name="Equation" r:id="rId3" imgW="3035160" imgH="215640" progId="Equation.3">
              <p:embed/>
            </p:oleObj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81900860"/>
              </p:ext>
            </p:extLst>
          </p:nvPr>
        </p:nvGraphicFramePr>
        <p:xfrm>
          <a:off x="2032000" y="4572000"/>
          <a:ext cx="3148013" cy="482600"/>
        </p:xfrm>
        <a:graphic>
          <a:graphicData uri="http://schemas.openxmlformats.org/presentationml/2006/ole">
            <p:oleObj spid="_x0000_s155651" name="Equation" r:id="rId4" imgW="1460160" imgH="228600" progId="Equation.3">
              <p:embed/>
            </p:oleObj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3392685"/>
              </p:ext>
            </p:extLst>
          </p:nvPr>
        </p:nvGraphicFramePr>
        <p:xfrm>
          <a:off x="1084263" y="2463800"/>
          <a:ext cx="7354887" cy="677863"/>
        </p:xfrm>
        <a:graphic>
          <a:graphicData uri="http://schemas.openxmlformats.org/presentationml/2006/ole">
            <p:oleObj spid="_x0000_s155652" name="Equation" r:id="rId5" imgW="397476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7524328" cy="318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2. lakástípus fűtési rendszere</a:t>
            </a:r>
            <a:br>
              <a:rPr lang="hu-HU" sz="2800" dirty="0" smtClean="0"/>
            </a:br>
            <a:r>
              <a:rPr lang="hu-HU" sz="2800" dirty="0" smtClean="0"/>
              <a:t>A </a:t>
            </a:r>
            <a:r>
              <a:rPr lang="hu-HU" sz="2800" dirty="0" err="1" smtClean="0"/>
              <a:t>hőtermelő</a:t>
            </a:r>
            <a:r>
              <a:rPr lang="hu-HU" sz="2800" dirty="0" smtClean="0"/>
              <a:t> adatai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899592" y="450912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7857072" y="4396168"/>
            <a:ext cx="685800" cy="216024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3203848" y="4409816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2123728" y="2564904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2. melléklet VI.1. táblázat</a:t>
            </a:r>
            <a:endParaRPr lang="hu-HU" sz="1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619672" y="177281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+mj-lt"/>
              </a:rPr>
              <a:t>A fűtési rendszer összterülete: 4 lakás x 84 m</a:t>
            </a:r>
            <a:r>
              <a:rPr lang="hu-HU" baseline="30000" dirty="0" smtClean="0">
                <a:latin typeface="+mj-lt"/>
              </a:rPr>
              <a:t>2</a:t>
            </a:r>
            <a:r>
              <a:rPr lang="hu-HU" dirty="0" smtClean="0">
                <a:latin typeface="+mj-lt"/>
              </a:rPr>
              <a:t>/lakás = 336 m</a:t>
            </a:r>
            <a:r>
              <a:rPr lang="hu-HU" baseline="30000" dirty="0" smtClean="0">
                <a:latin typeface="+mj-lt"/>
              </a:rPr>
              <a:t>2</a:t>
            </a:r>
            <a:endParaRPr lang="hu-HU" baseline="30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24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/>
      <p:bldP spid="65544" grpId="0" animBg="1"/>
      <p:bldP spid="65545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3"/>
            <a:ext cx="5760640" cy="24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/>
              <a:t>2. 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Az elosztás fajlagos vesztesége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539552" y="4437112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923928" y="4365104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267744" y="237530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VI.7. táblázat</a:t>
            </a:r>
            <a:endParaRPr lang="hu-HU" sz="1100" dirty="0"/>
          </a:p>
        </p:txBody>
      </p:sp>
    </p:spTree>
    <p:extLst>
      <p:ext uri="{BB962C8B-B14F-4D97-AF65-F5344CB8AC3E}">
        <p14:creationId xmlns="" xmlns:p14="http://schemas.microsoft.com/office/powerpoint/2010/main" val="20871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nimBg="1"/>
      <p:bldP spid="665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63896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/>
              <a:t>2. 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A keringtetés fajlagos vesztesége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835696" y="1844824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VI.9. táblázat</a:t>
            </a:r>
            <a:endParaRPr lang="hu-HU" sz="1100" dirty="0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115616" y="436510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10480" y="4248384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4301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2512" y="2060848"/>
            <a:ext cx="7119565" cy="372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370012" y="301625"/>
            <a:ext cx="7773987" cy="1143000"/>
          </a:xfrm>
        </p:spPr>
        <p:txBody>
          <a:bodyPr/>
          <a:lstStyle/>
          <a:p>
            <a:pPr eaLnBrk="1" hangingPunct="1"/>
            <a:r>
              <a:rPr lang="hu-HU" sz="2800" dirty="0"/>
              <a:t>2. 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A szabályozás pontatlansága miatti veszteség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60648" y="292494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724128" y="283552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596008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2. melléklet VI.10. táblázat</a:t>
            </a:r>
            <a:endParaRPr lang="hu-HU" sz="1100" dirty="0"/>
          </a:p>
        </p:txBody>
      </p:sp>
    </p:spTree>
    <p:extLst>
      <p:ext uri="{BB962C8B-B14F-4D97-AF65-F5344CB8AC3E}">
        <p14:creationId xmlns="" xmlns:p14="http://schemas.microsoft.com/office/powerpoint/2010/main" val="17128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  <p:bldP spid="696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4756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hőtárolás fajlagos vesztesége és a primer energia átalakítási tényezők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116013" y="3656013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059488" y="3573463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16013" y="4149725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059488" y="405130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1524000" y="1905000"/>
            <a:ext cx="6569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Hőtároló nincs, ezért annak fajlagos energiaigénye </a:t>
            </a:r>
            <a:r>
              <a:rPr lang="hu-HU" dirty="0" err="1">
                <a:cs typeface="Times New Roman" pitchFamily="18" charset="0"/>
              </a:rPr>
              <a:t>q</a:t>
            </a:r>
            <a:r>
              <a:rPr lang="hu-HU" baseline="-30000" dirty="0" err="1">
                <a:cs typeface="Times New Roman" pitchFamily="18" charset="0"/>
              </a:rPr>
              <a:t>f</a:t>
            </a:r>
            <a:r>
              <a:rPr lang="hu-HU" baseline="-30000" dirty="0">
                <a:cs typeface="Times New Roman" pitchFamily="18" charset="0"/>
              </a:rPr>
              <a:t>,t</a:t>
            </a:r>
            <a:r>
              <a:rPr lang="hu-HU" dirty="0">
                <a:cs typeface="Times New Roman" pitchFamily="18" charset="0"/>
              </a:rPr>
              <a:t>=0 kWh/m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a, és segédenergia igénye E</a:t>
            </a:r>
            <a:r>
              <a:rPr lang="hu-HU" baseline="-30000" dirty="0">
                <a:cs typeface="Times New Roman" pitchFamily="18" charset="0"/>
              </a:rPr>
              <a:t>FT</a:t>
            </a:r>
            <a:r>
              <a:rPr lang="hu-HU" dirty="0">
                <a:cs typeface="Times New Roman" pitchFamily="18" charset="0"/>
              </a:rPr>
              <a:t>=0 kWh/m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a.</a:t>
            </a:r>
            <a:r>
              <a:rPr lang="hu-HU" dirty="0"/>
              <a:t>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028056" y="309538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7/2006. (V. 24.) TNM rendelet 3. melléklet V.1. táblázat</a:t>
            </a:r>
            <a:endParaRPr lang="hu-HU" sz="1100" dirty="0"/>
          </a:p>
        </p:txBody>
      </p:sp>
    </p:spTree>
    <p:extLst>
      <p:ext uri="{BB962C8B-B14F-4D97-AF65-F5344CB8AC3E}">
        <p14:creationId xmlns="" xmlns:p14="http://schemas.microsoft.com/office/powerpoint/2010/main" val="202838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/>
              <a:t>2. lakástípus fűtési rendszere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A fűtési rendszer fajlagos energiaigénye</a:t>
            </a: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76585432"/>
              </p:ext>
            </p:extLst>
          </p:nvPr>
        </p:nvGraphicFramePr>
        <p:xfrm>
          <a:off x="1296988" y="3606800"/>
          <a:ext cx="7450137" cy="457200"/>
        </p:xfrm>
        <a:graphic>
          <a:graphicData uri="http://schemas.openxmlformats.org/presentationml/2006/ole">
            <p:oleObj spid="_x0000_s160770" name="Equation" r:id="rId3" imgW="3517560" imgH="215640" progId="Equation.3">
              <p:embed/>
            </p:oleObj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4142564"/>
              </p:ext>
            </p:extLst>
          </p:nvPr>
        </p:nvGraphicFramePr>
        <p:xfrm>
          <a:off x="1365250" y="4724400"/>
          <a:ext cx="3084513" cy="482600"/>
        </p:xfrm>
        <a:graphic>
          <a:graphicData uri="http://schemas.openxmlformats.org/presentationml/2006/ole">
            <p:oleObj spid="_x0000_s160771" name="Equation" r:id="rId4" imgW="1434960" imgH="228600" progId="Equation.3">
              <p:embed/>
            </p:oleObj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59590235"/>
              </p:ext>
            </p:extLst>
          </p:nvPr>
        </p:nvGraphicFramePr>
        <p:xfrm>
          <a:off x="838200" y="2463105"/>
          <a:ext cx="7848600" cy="677863"/>
        </p:xfrm>
        <a:graphic>
          <a:graphicData uri="http://schemas.openxmlformats.org/presentationml/2006/ole">
            <p:oleObj spid="_x0000_s160772" r:id="rId5" imgW="4241800" imgH="3683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690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kétféle lakás átlagos fűtési fogyasztása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403648" y="184482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+mj-lt"/>
              </a:rPr>
              <a:t>A kétféle rendszer fogyasztását területarányosan kell átlagolni.</a:t>
            </a:r>
            <a:endParaRPr lang="hu-HU" dirty="0">
              <a:latin typeface="+mj-lt"/>
            </a:endParaRP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1979712" y="2636912"/>
          <a:ext cx="3957638" cy="911225"/>
        </p:xfrm>
        <a:graphic>
          <a:graphicData uri="http://schemas.openxmlformats.org/presentationml/2006/ole">
            <p:oleObj spid="_x0000_s161795" name="Equation" r:id="rId3" imgW="1841400" imgH="431640" progId="Equation.3">
              <p:embed/>
            </p:oleObj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051720" y="5157192"/>
          <a:ext cx="3138487" cy="482600"/>
        </p:xfrm>
        <a:graphic>
          <a:graphicData uri="http://schemas.openxmlformats.org/presentationml/2006/ole">
            <p:oleObj spid="_x0000_s161796" name="Equation" r:id="rId4" imgW="1460160" imgH="228600" progId="Equation.3">
              <p:embed/>
            </p:oleObj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1979712" y="3861048"/>
          <a:ext cx="4094163" cy="831850"/>
        </p:xfrm>
        <a:graphic>
          <a:graphicData uri="http://schemas.openxmlformats.org/presentationml/2006/ole">
            <p:oleObj spid="_x0000_s161797" name="Equation" r:id="rId5" imgW="1904760" imgH="393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169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b="1" dirty="0" smtClean="0"/>
              <a:t>Külső fal hőszigetelésének gazdaságossági számítása (D1 feladat)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556793"/>
            <a:ext cx="8015808" cy="5040858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Adott egy egyszintes alápincézetlen lakóépület (A</a:t>
            </a:r>
            <a:r>
              <a:rPr lang="hu-HU" sz="1800" baseline="-25000" dirty="0" smtClean="0">
                <a:latin typeface="Times New Roman" pitchFamily="18" charset="0"/>
              </a:rPr>
              <a:t>N</a:t>
            </a:r>
            <a:r>
              <a:rPr lang="hu-HU" sz="1800" dirty="0" smtClean="0">
                <a:latin typeface="Times New Roman" pitchFamily="18" charset="0"/>
              </a:rPr>
              <a:t> = 65 m</a:t>
            </a:r>
            <a:r>
              <a:rPr lang="hu-HU" sz="1800" baseline="30000" dirty="0" smtClean="0">
                <a:latin typeface="Times New Roman" pitchFamily="18" charset="0"/>
              </a:rPr>
              <a:t>2;</a:t>
            </a:r>
            <a:r>
              <a:rPr lang="hu-HU" sz="1800" dirty="0" smtClean="0">
                <a:latin typeface="Times New Roman" pitchFamily="18" charset="0"/>
              </a:rPr>
              <a:t> V= 174 m</a:t>
            </a:r>
            <a:r>
              <a:rPr lang="hu-HU" sz="1800" baseline="30000" dirty="0" smtClean="0">
                <a:latin typeface="Times New Roman" pitchFamily="18" charset="0"/>
              </a:rPr>
              <a:t>3)</a:t>
            </a:r>
            <a:r>
              <a:rPr lang="hu-HU" sz="1800" dirty="0" smtClean="0">
                <a:latin typeface="Times New Roman" pitchFamily="18" charset="0"/>
              </a:rPr>
              <a:t>, melynél a </a:t>
            </a:r>
            <a:r>
              <a:rPr lang="hu-HU" sz="1800" dirty="0" err="1" smtClean="0">
                <a:latin typeface="Times New Roman" pitchFamily="18" charset="0"/>
              </a:rPr>
              <a:t>vonalmenti</a:t>
            </a:r>
            <a:r>
              <a:rPr lang="hu-HU" sz="1800" dirty="0" smtClean="0">
                <a:latin typeface="Times New Roman" pitchFamily="18" charset="0"/>
              </a:rPr>
              <a:t> </a:t>
            </a:r>
            <a:r>
              <a:rPr lang="hu-HU" sz="1800" dirty="0" err="1" smtClean="0">
                <a:latin typeface="Times New Roman" pitchFamily="18" charset="0"/>
              </a:rPr>
              <a:t>hőátbocsátás</a:t>
            </a:r>
            <a:r>
              <a:rPr lang="hu-HU" sz="1800" dirty="0" smtClean="0">
                <a:latin typeface="Times New Roman" pitchFamily="18" charset="0"/>
              </a:rPr>
              <a:t> veszteségtényezője: 33,3 </a:t>
            </a:r>
            <a:r>
              <a:rPr lang="hu-HU" sz="1800" dirty="0" smtClean="0">
                <a:latin typeface="Times New Roman" pitchFamily="18" charset="0"/>
              </a:rPr>
              <a:t>W/K</a:t>
            </a:r>
            <a:endParaRPr lang="hu-HU" sz="18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padlásfödém veszteségtényezője:	</a:t>
            </a:r>
            <a:r>
              <a:rPr lang="hu-HU" sz="1800" dirty="0" err="1" smtClean="0">
                <a:latin typeface="Times New Roman" pitchFamily="18" charset="0"/>
              </a:rPr>
              <a:t>A</a:t>
            </a:r>
            <a:r>
              <a:rPr lang="hu-HU" sz="1800" baseline="-25000" dirty="0" err="1" smtClean="0">
                <a:latin typeface="Times New Roman" pitchFamily="18" charset="0"/>
              </a:rPr>
              <a:t>padlás</a:t>
            </a:r>
            <a:r>
              <a:rPr lang="hu-HU" sz="1800" dirty="0" smtClean="0">
                <a:latin typeface="Times New Roman" pitchFamily="18" charset="0"/>
              </a:rPr>
              <a:t> </a:t>
            </a:r>
            <a:r>
              <a:rPr lang="hu-HU" sz="1800" dirty="0" err="1" smtClean="0">
                <a:latin typeface="Times New Roman" pitchFamily="18" charset="0"/>
              </a:rPr>
              <a:t>U</a:t>
            </a:r>
            <a:r>
              <a:rPr lang="hu-HU" sz="1800" baseline="-25000" dirty="0" err="1" smtClean="0">
                <a:latin typeface="Times New Roman" pitchFamily="18" charset="0"/>
              </a:rPr>
              <a:t>Rpadlás</a:t>
            </a:r>
            <a:r>
              <a:rPr lang="hu-HU" sz="1800" dirty="0" smtClean="0">
                <a:latin typeface="Times New Roman" pitchFamily="18" charset="0"/>
              </a:rPr>
              <a:t> = 20,6 </a:t>
            </a:r>
            <a:r>
              <a:rPr lang="hu-HU" sz="1800" dirty="0" smtClean="0">
                <a:latin typeface="Times New Roman" pitchFamily="18" charset="0"/>
              </a:rPr>
              <a:t>W/K</a:t>
            </a:r>
            <a:endParaRPr lang="hu-HU" sz="18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nyílászárók veszteségtényezője:	</a:t>
            </a:r>
            <a:r>
              <a:rPr lang="hu-HU" sz="1800" dirty="0" err="1" smtClean="0">
                <a:latin typeface="Times New Roman" pitchFamily="18" charset="0"/>
              </a:rPr>
              <a:t>A</a:t>
            </a:r>
            <a:r>
              <a:rPr lang="hu-HU" sz="1800" baseline="-25000" dirty="0" err="1" smtClean="0">
                <a:latin typeface="Times New Roman" pitchFamily="18" charset="0"/>
              </a:rPr>
              <a:t>nyz</a:t>
            </a:r>
            <a:r>
              <a:rPr lang="hu-HU" sz="1800" dirty="0" smtClean="0">
                <a:latin typeface="Times New Roman" pitchFamily="18" charset="0"/>
              </a:rPr>
              <a:t> •</a:t>
            </a:r>
            <a:r>
              <a:rPr lang="hu-HU" sz="1800" dirty="0" err="1" smtClean="0">
                <a:latin typeface="Times New Roman" pitchFamily="18" charset="0"/>
              </a:rPr>
              <a:t>U</a:t>
            </a:r>
            <a:r>
              <a:rPr lang="hu-HU" sz="1800" baseline="-25000" dirty="0" err="1" smtClean="0">
                <a:latin typeface="Times New Roman" pitchFamily="18" charset="0"/>
              </a:rPr>
              <a:t>Rnyz</a:t>
            </a:r>
            <a:r>
              <a:rPr lang="hu-HU" sz="1800" dirty="0" smtClean="0">
                <a:latin typeface="Times New Roman" pitchFamily="18" charset="0"/>
              </a:rPr>
              <a:t> = 18,9 </a:t>
            </a:r>
            <a:r>
              <a:rPr lang="hu-HU" sz="1800" dirty="0" smtClean="0">
                <a:latin typeface="Times New Roman" pitchFamily="18" charset="0"/>
              </a:rPr>
              <a:t>W/K</a:t>
            </a:r>
            <a:endParaRPr lang="hu-HU" sz="18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nyílászárók üvegfelületei: A</a:t>
            </a:r>
            <a:r>
              <a:rPr lang="hu-HU" sz="1800" baseline="-25000" dirty="0" smtClean="0">
                <a:latin typeface="Times New Roman" pitchFamily="18" charset="0"/>
              </a:rPr>
              <a:t>ÜÉ</a:t>
            </a:r>
            <a:r>
              <a:rPr lang="hu-HU" sz="1800" dirty="0" smtClean="0">
                <a:latin typeface="Times New Roman" pitchFamily="18" charset="0"/>
              </a:rPr>
              <a:t> = 2,4 m</a:t>
            </a:r>
            <a:r>
              <a:rPr lang="hu-HU" sz="1800" baseline="30000" dirty="0" smtClean="0">
                <a:latin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</a:rPr>
              <a:t>; A</a:t>
            </a:r>
            <a:r>
              <a:rPr lang="hu-HU" sz="1800" baseline="-25000" dirty="0" smtClean="0">
                <a:latin typeface="Times New Roman" pitchFamily="18" charset="0"/>
              </a:rPr>
              <a:t>ÜD</a:t>
            </a:r>
            <a:r>
              <a:rPr lang="hu-HU" sz="1800" dirty="0" smtClean="0">
                <a:latin typeface="Times New Roman" pitchFamily="18" charset="0"/>
              </a:rPr>
              <a:t> = 6,4 m</a:t>
            </a:r>
            <a:r>
              <a:rPr lang="hu-HU" sz="1800" baseline="30000" dirty="0" smtClean="0">
                <a:latin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</a:rPr>
              <a:t>; A</a:t>
            </a:r>
            <a:r>
              <a:rPr lang="hu-HU" sz="1800" baseline="-25000" dirty="0" smtClean="0">
                <a:latin typeface="Times New Roman" pitchFamily="18" charset="0"/>
              </a:rPr>
              <a:t>ÜK</a:t>
            </a:r>
            <a:r>
              <a:rPr lang="hu-HU" sz="1800" dirty="0" smtClean="0">
                <a:latin typeface="Times New Roman" pitchFamily="18" charset="0"/>
              </a:rPr>
              <a:t> = 0,8 m</a:t>
            </a:r>
            <a:r>
              <a:rPr lang="hu-HU" sz="1800" baseline="30000" dirty="0" smtClean="0">
                <a:latin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</a:rPr>
              <a:t>; A</a:t>
            </a:r>
            <a:r>
              <a:rPr lang="hu-HU" sz="1800" baseline="-25000" dirty="0" smtClean="0">
                <a:latin typeface="Times New Roman" pitchFamily="18" charset="0"/>
              </a:rPr>
              <a:t>ÜNY</a:t>
            </a:r>
            <a:r>
              <a:rPr lang="hu-HU" sz="1800" dirty="0" smtClean="0">
                <a:latin typeface="Times New Roman" pitchFamily="18" charset="0"/>
              </a:rPr>
              <a:t> = 3,2 m</a:t>
            </a:r>
            <a:r>
              <a:rPr lang="hu-HU" sz="1800" baseline="30000" dirty="0" smtClean="0">
                <a:latin typeface="Times New Roman" pitchFamily="18" charset="0"/>
              </a:rPr>
              <a:t>2</a:t>
            </a:r>
            <a:endParaRPr lang="hu-HU" sz="18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a tömör, szigeteletlen közepesen </a:t>
            </a:r>
            <a:r>
              <a:rPr lang="hu-HU" sz="1800" dirty="0" err="1" smtClean="0">
                <a:latin typeface="Times New Roman" pitchFamily="18" charset="0"/>
              </a:rPr>
              <a:t>hőhidas</a:t>
            </a:r>
            <a:r>
              <a:rPr lang="hu-HU" sz="1800" dirty="0" smtClean="0">
                <a:latin typeface="Times New Roman" pitchFamily="18" charset="0"/>
              </a:rPr>
              <a:t> falfelület adatai: A = 81 m</a:t>
            </a:r>
            <a:r>
              <a:rPr lang="hu-HU" sz="1800" baseline="30000" dirty="0" smtClean="0">
                <a:latin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belső és külső vakolat:	d= 1,5 cm; λ = 0,87 W/</a:t>
            </a:r>
            <a:r>
              <a:rPr lang="hu-HU" sz="1800" dirty="0" err="1" smtClean="0">
                <a:latin typeface="Times New Roman" pitchFamily="18" charset="0"/>
              </a:rPr>
              <a:t>mK</a:t>
            </a:r>
            <a:r>
              <a:rPr lang="hu-HU" sz="1800" dirty="0" smtClean="0">
                <a:latin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tégla:			d = 30 cm, λ = 0,72 W/</a:t>
            </a:r>
            <a:r>
              <a:rPr lang="hu-HU" sz="1800" dirty="0" err="1" smtClean="0">
                <a:latin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Times New Roman" pitchFamily="18" charset="0"/>
              </a:rPr>
              <a:t> </a:t>
            </a:r>
            <a:r>
              <a:rPr lang="hu-HU" sz="1800" dirty="0" err="1" smtClean="0">
                <a:latin typeface="Times New Roman" pitchFamily="18" charset="0"/>
              </a:rPr>
              <a:t>α</a:t>
            </a:r>
            <a:r>
              <a:rPr lang="hu-HU" sz="1800" baseline="-25000" dirty="0" err="1" smtClean="0">
                <a:latin typeface="Times New Roman" pitchFamily="18" charset="0"/>
              </a:rPr>
              <a:t>e</a:t>
            </a:r>
            <a:r>
              <a:rPr lang="hu-HU" sz="1800" dirty="0" smtClean="0">
                <a:latin typeface="Times New Roman" pitchFamily="18" charset="0"/>
              </a:rPr>
              <a:t> = 24 es </a:t>
            </a:r>
            <a:r>
              <a:rPr lang="hu-HU" sz="1800" dirty="0" err="1" smtClean="0">
                <a:latin typeface="Times New Roman" pitchFamily="18" charset="0"/>
              </a:rPr>
              <a:t>α</a:t>
            </a:r>
            <a:r>
              <a:rPr lang="hu-HU" sz="1800" baseline="-25000" dirty="0" err="1" smtClean="0">
                <a:latin typeface="Times New Roman" pitchFamily="18" charset="0"/>
              </a:rPr>
              <a:t>i</a:t>
            </a:r>
            <a:r>
              <a:rPr lang="hu-HU" sz="1800" dirty="0" smtClean="0">
                <a:latin typeface="Times New Roman" pitchFamily="18" charset="0"/>
              </a:rPr>
              <a:t> = 8 értékkel számoljunk, ε = 0,75, g = 0,65</a:t>
            </a:r>
          </a:p>
          <a:p>
            <a:pPr>
              <a:buFont typeface="+mj-lt"/>
              <a:buAutoNum type="arabicPeriod"/>
            </a:pPr>
            <a:r>
              <a:rPr lang="hu-HU" sz="1800" dirty="0" smtClean="0">
                <a:latin typeface="Times New Roman" pitchFamily="18" charset="0"/>
              </a:rPr>
              <a:t> Milyen mértékű lesz a fajlagos </a:t>
            </a:r>
            <a:r>
              <a:rPr lang="hu-HU" sz="1800" dirty="0" err="1" smtClean="0">
                <a:latin typeface="Times New Roman" pitchFamily="18" charset="0"/>
              </a:rPr>
              <a:t>hőveszteségtényező</a:t>
            </a:r>
            <a:r>
              <a:rPr lang="hu-HU" sz="1800" dirty="0" smtClean="0">
                <a:latin typeface="Times New Roman" pitchFamily="18" charset="0"/>
              </a:rPr>
              <a:t> változása, ha a tömör falfelületre 15 cm-es szigetelést teszünk? A szigetelőanyag adatai: d = 15 cm; λ = 0,04 W/</a:t>
            </a:r>
            <a:r>
              <a:rPr lang="hu-HU" sz="1800" dirty="0" err="1" smtClean="0">
                <a:latin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hu-HU" sz="1800" dirty="0" smtClean="0">
                <a:latin typeface="Times New Roman" pitchFamily="18" charset="0"/>
              </a:rPr>
              <a:t> ha feltételezzük, hogy az egyszerűsített számítási módszerrel meghatározott nettó fűtési energiaigény megegyezik a tényleges gázfogyasztással, akkor a szigetelt fal milyen gázfelhasználás-csökkenést eredményez?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 falszerkezet hőátbocsátási, eredeti és szigetelt állapotban</a:t>
            </a:r>
          </a:p>
        </p:txBody>
      </p:sp>
      <p:graphicFrame>
        <p:nvGraphicFramePr>
          <p:cNvPr id="89088" name="Object 1024"/>
          <p:cNvGraphicFramePr>
            <a:graphicFrameLocks noChangeAspect="1"/>
          </p:cNvGraphicFramePr>
          <p:nvPr/>
        </p:nvGraphicFramePr>
        <p:xfrm>
          <a:off x="1557338" y="1892300"/>
          <a:ext cx="3233737" cy="1447800"/>
        </p:xfrm>
        <a:graphic>
          <a:graphicData uri="http://schemas.openxmlformats.org/presentationml/2006/ole">
            <p:oleObj spid="_x0000_s169986" name="Equation" r:id="rId4" imgW="1384200" imgH="622080" progId="Equation.3">
              <p:embed/>
            </p:oleObj>
          </a:graphicData>
        </a:graphic>
      </p:graphicFrame>
      <p:graphicFrame>
        <p:nvGraphicFramePr>
          <p:cNvPr id="8908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3220586"/>
              </p:ext>
            </p:extLst>
          </p:nvPr>
        </p:nvGraphicFramePr>
        <p:xfrm>
          <a:off x="1115616" y="3717032"/>
          <a:ext cx="6573838" cy="1166812"/>
        </p:xfrm>
        <a:graphic>
          <a:graphicData uri="http://schemas.openxmlformats.org/presentationml/2006/ole">
            <p:oleObj spid="_x0000_s169987" name="Equation" r:id="rId5" imgW="3416040" imgH="609480" progId="Equation.3">
              <p:embed/>
            </p:oleObj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1043608" y="5229200"/>
          <a:ext cx="7648575" cy="1166813"/>
        </p:xfrm>
        <a:graphic>
          <a:graphicData uri="http://schemas.openxmlformats.org/presentationml/2006/ole">
            <p:oleObj spid="_x0000_s169988" name="Equation" r:id="rId6" imgW="3974760" imgH="609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887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Picture 1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2936"/>
            <a:ext cx="7402513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6156176" y="4149080"/>
            <a:ext cx="720080" cy="220787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Rétegtervi hőátbocsátási tényezők korrekciója</a:t>
            </a:r>
          </a:p>
        </p:txBody>
      </p:sp>
      <p:sp>
        <p:nvSpPr>
          <p:cNvPr id="83974" name="Text Box 1030"/>
          <p:cNvSpPr txBox="1">
            <a:spLocks noChangeArrowheads="1"/>
          </p:cNvSpPr>
          <p:nvPr/>
        </p:nvSpPr>
        <p:spPr bwMode="auto">
          <a:xfrm>
            <a:off x="1371600" y="1828800"/>
            <a:ext cx="6389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/>
              <a:t>1 m</a:t>
            </a:r>
            <a:r>
              <a:rPr lang="hu-HU" baseline="30000" dirty="0"/>
              <a:t>2</a:t>
            </a:r>
            <a:r>
              <a:rPr lang="hu-HU" dirty="0"/>
              <a:t>-re jutó hőhíd hossza a fal esetén: </a:t>
            </a:r>
            <a:r>
              <a:rPr lang="hu-HU" dirty="0" smtClean="0"/>
              <a:t>40</a:t>
            </a:r>
            <a:r>
              <a:rPr lang="hu-HU" dirty="0" smtClean="0">
                <a:cs typeface="Times New Roman" pitchFamily="18" charset="0"/>
              </a:rPr>
              <a:t>0 </a:t>
            </a:r>
            <a:r>
              <a:rPr lang="hu-HU" dirty="0">
                <a:cs typeface="Times New Roman" pitchFamily="18" charset="0"/>
              </a:rPr>
              <a:t>m / </a:t>
            </a:r>
            <a:r>
              <a:rPr lang="hu-HU" dirty="0" smtClean="0"/>
              <a:t>50</a:t>
            </a:r>
            <a:r>
              <a:rPr lang="hu-HU" dirty="0" smtClean="0">
                <a:cs typeface="Times New Roman" pitchFamily="18" charset="0"/>
              </a:rPr>
              <a:t>0 </a:t>
            </a:r>
            <a:r>
              <a:rPr lang="hu-HU" dirty="0">
                <a:cs typeface="Times New Roman" pitchFamily="18" charset="0"/>
              </a:rPr>
              <a:t>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 = </a:t>
            </a:r>
            <a:r>
              <a:rPr lang="hu-HU" dirty="0" smtClean="0"/>
              <a:t>0,8</a:t>
            </a:r>
            <a:r>
              <a:rPr lang="hu-HU" dirty="0" smtClean="0">
                <a:cs typeface="Times New Roman" pitchFamily="18" charset="0"/>
              </a:rPr>
              <a:t> </a:t>
            </a:r>
            <a:r>
              <a:rPr lang="hu-HU" dirty="0">
                <a:cs typeface="Times New Roman" pitchFamily="18" charset="0"/>
              </a:rPr>
              <a:t>m/m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/>
              <a:t> </a:t>
            </a:r>
          </a:p>
        </p:txBody>
      </p:sp>
      <p:sp>
        <p:nvSpPr>
          <p:cNvPr id="83976" name="Text Box 1032"/>
          <p:cNvSpPr txBox="1">
            <a:spLocks noChangeArrowheads="1"/>
          </p:cNvSpPr>
          <p:nvPr/>
        </p:nvSpPr>
        <p:spPr bwMode="auto">
          <a:xfrm>
            <a:off x="1547664" y="5085184"/>
            <a:ext cx="4173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/>
              <a:t>A külső fal besorolása </a:t>
            </a:r>
            <a:r>
              <a:rPr lang="hu-HU" b="1" dirty="0" smtClean="0"/>
              <a:t>közepesen </a:t>
            </a:r>
            <a:r>
              <a:rPr lang="hu-HU" b="1" dirty="0"/>
              <a:t>hőhidas</a:t>
            </a:r>
            <a:r>
              <a:rPr lang="hu-HU" dirty="0"/>
              <a:t>.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1475656" y="2564904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2. melléklet II/2. táblázat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nimBg="1"/>
      <p:bldP spid="83974" grpId="0" autoUpdateAnimBg="0"/>
      <p:bldP spid="83976" grpId="0" autoUpdateAnimBg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284984"/>
            <a:ext cx="751205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sugárzási energiahozam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45326533"/>
              </p:ext>
            </p:extLst>
          </p:nvPr>
        </p:nvGraphicFramePr>
        <p:xfrm>
          <a:off x="1354138" y="1689100"/>
          <a:ext cx="2955925" cy="520700"/>
        </p:xfrm>
        <a:graphic>
          <a:graphicData uri="http://schemas.openxmlformats.org/presentationml/2006/ole">
            <p:oleObj spid="_x0000_s171010" name="Equation" r:id="rId5" imgW="1434960" imgH="253800" progId="Equation.3">
              <p:embed/>
            </p:oleObj>
          </a:graphicData>
        </a:graphic>
      </p:graphicFrame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51520" y="393305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 flipV="1">
            <a:off x="6804248" y="3789040"/>
            <a:ext cx="1584176" cy="216024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47275322"/>
              </p:ext>
            </p:extLst>
          </p:nvPr>
        </p:nvGraphicFramePr>
        <p:xfrm>
          <a:off x="539552" y="5013176"/>
          <a:ext cx="8172400" cy="400089"/>
        </p:xfrm>
        <a:graphic>
          <a:graphicData uri="http://schemas.openxmlformats.org/presentationml/2006/ole">
            <p:oleObj spid="_x0000_s171012" name="Equation" r:id="rId6" imgW="4546440" imgH="228600" progId="Equation.3">
              <p:embed/>
            </p:oleObj>
          </a:graphicData>
        </a:graphic>
      </p:graphicFrame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524000" y="5562600"/>
            <a:ext cx="6269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Az épületben nincsen üvegház, </a:t>
            </a:r>
            <a:r>
              <a:rPr lang="hu-HU" dirty="0" err="1">
                <a:cs typeface="Times New Roman" pitchFamily="18" charset="0"/>
              </a:rPr>
              <a:t>Trombe-fal</a:t>
            </a:r>
            <a:r>
              <a:rPr lang="hu-HU" dirty="0">
                <a:cs typeface="Times New Roman" pitchFamily="18" charset="0"/>
              </a:rPr>
              <a:t> stb. ezért </a:t>
            </a:r>
            <a:r>
              <a:rPr lang="hu-HU" dirty="0" err="1">
                <a:cs typeface="Times New Roman" pitchFamily="18" charset="0"/>
              </a:rPr>
              <a:t>Q</a:t>
            </a:r>
            <a:r>
              <a:rPr lang="hu-HU" baseline="-30000" dirty="0" err="1">
                <a:cs typeface="Times New Roman" pitchFamily="18" charset="0"/>
              </a:rPr>
              <a:t>sid</a:t>
            </a:r>
            <a:r>
              <a:rPr lang="hu-HU" dirty="0">
                <a:cs typeface="Times New Roman" pitchFamily="18" charset="0"/>
              </a:rPr>
              <a:t>=0 W/K.</a:t>
            </a:r>
            <a:r>
              <a:rPr lang="hu-HU" dirty="0"/>
              <a:t> 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96008" y="2852936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3. melléklet I.3. táblázat</a:t>
            </a:r>
            <a:endParaRPr lang="hu-HU" sz="1400" dirty="0"/>
          </a:p>
        </p:txBody>
      </p:sp>
    </p:spTree>
    <p:extLst>
      <p:ext uri="{BB962C8B-B14F-4D97-AF65-F5344CB8AC3E}">
        <p14:creationId xmlns="" xmlns:p14="http://schemas.microsoft.com/office/powerpoint/2010/main" val="304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nimBg="1"/>
      <p:bldP spid="59402" grpId="0" animBg="1"/>
      <p:bldP spid="59406" grpId="0" autoUpdateAnimBg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33427"/>
            <a:ext cx="5852640" cy="462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5" name="Rectangle 75"/>
          <p:cNvSpPr>
            <a:spLocks noChangeArrowheads="1"/>
          </p:cNvSpPr>
          <p:nvPr/>
        </p:nvSpPr>
        <p:spPr bwMode="auto">
          <a:xfrm>
            <a:off x="5940152" y="3573016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3" name="Rectangle 77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1222375"/>
          </a:xfrm>
        </p:spPr>
        <p:txBody>
          <a:bodyPr/>
          <a:lstStyle/>
          <a:p>
            <a:pPr eaLnBrk="1" hangingPunct="1"/>
            <a:r>
              <a:rPr lang="hu-HU" sz="2800" dirty="0" smtClean="0"/>
              <a:t>Rétegtervi hőátbocsátási tényezők módosítása</a:t>
            </a:r>
          </a:p>
        </p:txBody>
      </p:sp>
      <p:sp>
        <p:nvSpPr>
          <p:cNvPr id="82002" name="Rectangle 82"/>
          <p:cNvSpPr>
            <a:spLocks noChangeArrowheads="1"/>
          </p:cNvSpPr>
          <p:nvPr/>
        </p:nvSpPr>
        <p:spPr bwMode="auto">
          <a:xfrm>
            <a:off x="5926504" y="2969656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1115616" y="1484784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2. melléklet II/1. táblázat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5" grpId="0" animBg="1"/>
      <p:bldP spid="820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fajlagos </a:t>
            </a:r>
            <a:r>
              <a:rPr lang="hu-HU" sz="2800" dirty="0" err="1" smtClean="0"/>
              <a:t>hőveszteségtényező</a:t>
            </a:r>
            <a:r>
              <a:rPr lang="hu-HU" sz="2800" dirty="0" smtClean="0"/>
              <a:t> számítása mindkét esetre</a:t>
            </a:r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971600" y="3140968"/>
          <a:ext cx="7938914" cy="807347"/>
        </p:xfrm>
        <a:graphic>
          <a:graphicData uri="http://schemas.openxmlformats.org/presentationml/2006/ole">
            <p:oleObj spid="_x0000_s172034" name="Equation" r:id="rId4" imgW="4228920" imgH="431640" progId="Equation.3">
              <p:embed/>
            </p:oleObj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683568" y="4293096"/>
          <a:ext cx="8174434" cy="788612"/>
        </p:xfrm>
        <a:graphic>
          <a:graphicData uri="http://schemas.openxmlformats.org/presentationml/2006/ole">
            <p:oleObj spid="_x0000_s172035" name="Equation" r:id="rId5" imgW="4457520" imgH="431640" progId="Equation.3">
              <p:embed/>
            </p:oleObj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9552" y="5517232"/>
            <a:ext cx="8303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>
                <a:cs typeface="Times New Roman" pitchFamily="18" charset="0"/>
              </a:rPr>
              <a:t>A fajlagos </a:t>
            </a:r>
            <a:r>
              <a:rPr lang="hu-HU" dirty="0" err="1" smtClean="0">
                <a:cs typeface="Times New Roman" pitchFamily="18" charset="0"/>
              </a:rPr>
              <a:t>hőveszteségtényező</a:t>
            </a:r>
            <a:r>
              <a:rPr lang="hu-HU" dirty="0" smtClean="0">
                <a:cs typeface="Times New Roman" pitchFamily="18" charset="0"/>
              </a:rPr>
              <a:t> az eredeti érték 0,406/1,258*100 = 32,3 %-ára csökkent.</a:t>
            </a:r>
            <a:endParaRPr lang="hu-HU" dirty="0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1187624" y="1844824"/>
          <a:ext cx="6356350" cy="885825"/>
        </p:xfrm>
        <a:graphic>
          <a:graphicData uri="http://schemas.openxmlformats.org/presentationml/2006/ole">
            <p:oleObj spid="_x0000_s172036" name="Equation" r:id="rId6" imgW="3085920" imgH="431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540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73358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Tervezési adatok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152400" y="357301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2699792" y="3501008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586663" y="3501008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259632" y="1681063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3. melléklet IV.1. táblázat</a:t>
            </a:r>
            <a:endParaRPr lang="hu-HU" sz="14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732240" y="3501008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2116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8" grpId="0" animBg="1"/>
      <p:bldP spid="49169" grpId="0" animBg="1"/>
      <p:bldP spid="49170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nettó fűtési energiaigény mindkét esetre</a:t>
            </a: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611560" y="3068960"/>
          <a:ext cx="8266113" cy="442913"/>
        </p:xfrm>
        <a:graphic>
          <a:graphicData uri="http://schemas.openxmlformats.org/presentationml/2006/ole">
            <p:oleObj spid="_x0000_s173058" name="Equation" r:id="rId4" imgW="4012920" imgH="215640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263525" y="3716338"/>
          <a:ext cx="8528050" cy="495300"/>
        </p:xfrm>
        <a:graphic>
          <a:graphicData uri="http://schemas.openxmlformats.org/presentationml/2006/ole">
            <p:oleObj spid="_x0000_s173059" name="Equation" r:id="rId5" imgW="4140000" imgH="241200" progId="Equation.3">
              <p:embed/>
            </p:oleObj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1547664" y="2132856"/>
          <a:ext cx="6565900" cy="469900"/>
        </p:xfrm>
        <a:graphic>
          <a:graphicData uri="http://schemas.openxmlformats.org/presentationml/2006/ole">
            <p:oleObj spid="_x0000_s173060" name="Equation" r:id="rId6" imgW="3187440" imgH="228600" progId="Equation.3">
              <p:embed/>
            </p:oleObj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5536" y="4869160"/>
            <a:ext cx="8280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 smtClean="0">
                <a:cs typeface="Times New Roman" pitchFamily="18" charset="0"/>
              </a:rPr>
              <a:t>A nettó fűtési energiaigény az eredeti érték 5121/14727*100 = 34,8 %-ára csökkent</a:t>
            </a:r>
            <a:r>
              <a:rPr lang="hu-HU" dirty="0" smtClean="0"/>
              <a:t>, </a:t>
            </a:r>
            <a:r>
              <a:rPr lang="hu-HU" smtClean="0"/>
              <a:t>65,2 %-os </a:t>
            </a:r>
            <a:r>
              <a:rPr lang="hu-HU" dirty="0" smtClean="0"/>
              <a:t>a csökkenés</a:t>
            </a:r>
            <a:r>
              <a:rPr lang="hu-HU" dirty="0" smtClean="0">
                <a:cs typeface="Times New Roman" pitchFamily="18" charset="0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9498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200" smtClean="0"/>
              <a:t>Köszönöm megtisztelő figyelmüket!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33427"/>
            <a:ext cx="5852640" cy="462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5" name="Rectangle 75"/>
          <p:cNvSpPr>
            <a:spLocks noChangeArrowheads="1"/>
          </p:cNvSpPr>
          <p:nvPr/>
        </p:nvSpPr>
        <p:spPr bwMode="auto">
          <a:xfrm>
            <a:off x="5940152" y="3573016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96" name="Text Box 76"/>
          <p:cNvSpPr txBox="1">
            <a:spLocks noChangeArrowheads="1"/>
          </p:cNvSpPr>
          <p:nvPr/>
        </p:nvSpPr>
        <p:spPr bwMode="auto">
          <a:xfrm>
            <a:off x="7010400" y="3352800"/>
            <a:ext cx="15744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 dirty="0" smtClean="0">
                <a:latin typeface="Arial" charset="0"/>
              </a:rPr>
              <a:t>Fal </a:t>
            </a:r>
            <a:r>
              <a:rPr lang="hu-HU" sz="1600" dirty="0" smtClean="0">
                <a:latin typeface="Arial" charset="0"/>
                <a:cs typeface="Times New Roman" pitchFamily="18" charset="0"/>
              </a:rPr>
              <a:t>κ=0,</a:t>
            </a:r>
            <a:r>
              <a:rPr lang="hu-HU" sz="1600" dirty="0" smtClean="0">
                <a:latin typeface="Arial" charset="0"/>
              </a:rPr>
              <a:t>3</a:t>
            </a:r>
            <a:endParaRPr lang="hu-HU" sz="1600" dirty="0">
              <a:latin typeface="Arial" charset="0"/>
            </a:endParaRPr>
          </a:p>
          <a:p>
            <a:pPr eaLnBrk="1" hangingPunct="1"/>
            <a:r>
              <a:rPr lang="hu-HU" sz="1600" dirty="0" smtClean="0">
                <a:latin typeface="Arial" charset="0"/>
              </a:rPr>
              <a:t>U</a:t>
            </a:r>
            <a:r>
              <a:rPr lang="hu-HU" sz="1600" baseline="-25000" dirty="0" smtClean="0">
                <a:latin typeface="Arial" charset="0"/>
              </a:rPr>
              <a:t>R</a:t>
            </a:r>
            <a:r>
              <a:rPr lang="hu-HU" sz="1600" dirty="0" smtClean="0">
                <a:latin typeface="Arial" charset="0"/>
              </a:rPr>
              <a:t>=0,4*(1+0,3)</a:t>
            </a:r>
            <a:endParaRPr lang="hu-HU" sz="1600" dirty="0">
              <a:latin typeface="Arial" charset="0"/>
            </a:endParaRPr>
          </a:p>
          <a:p>
            <a:pPr eaLnBrk="1" hangingPunct="1"/>
            <a:r>
              <a:rPr lang="hu-HU" sz="1600" dirty="0">
                <a:latin typeface="Arial" charset="0"/>
              </a:rPr>
              <a:t>=</a:t>
            </a:r>
            <a:r>
              <a:rPr lang="hu-HU" sz="1600" dirty="0" smtClean="0">
                <a:latin typeface="Arial" charset="0"/>
              </a:rPr>
              <a:t>0,52 </a:t>
            </a:r>
            <a:r>
              <a:rPr lang="hu-HU" sz="1600" dirty="0">
                <a:latin typeface="Arial" charset="0"/>
              </a:rPr>
              <a:t>W/m</a:t>
            </a:r>
            <a:r>
              <a:rPr lang="hu-HU" sz="1600" baseline="30000" dirty="0">
                <a:latin typeface="Arial" charset="0"/>
              </a:rPr>
              <a:t>2</a:t>
            </a:r>
            <a:r>
              <a:rPr lang="hu-HU" sz="1600" dirty="0">
                <a:latin typeface="Arial" charset="0"/>
              </a:rPr>
              <a:t>K</a:t>
            </a:r>
          </a:p>
        </p:txBody>
      </p:sp>
      <p:sp>
        <p:nvSpPr>
          <p:cNvPr id="2053" name="Rectangle 77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1222375"/>
          </a:xfrm>
        </p:spPr>
        <p:txBody>
          <a:bodyPr/>
          <a:lstStyle/>
          <a:p>
            <a:pPr eaLnBrk="1" hangingPunct="1"/>
            <a:r>
              <a:rPr lang="hu-HU" sz="2800" smtClean="0"/>
              <a:t>Korrekciós értékek, a módosított hőátbocsátási tényezők számítása.</a:t>
            </a:r>
          </a:p>
        </p:txBody>
      </p:sp>
      <p:sp>
        <p:nvSpPr>
          <p:cNvPr id="82000" name="Rectangle 80"/>
          <p:cNvSpPr>
            <a:spLocks noChangeArrowheads="1"/>
          </p:cNvSpPr>
          <p:nvPr/>
        </p:nvSpPr>
        <p:spPr bwMode="auto">
          <a:xfrm>
            <a:off x="5934075" y="5168900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02" name="Rectangle 82"/>
          <p:cNvSpPr>
            <a:spLocks noChangeArrowheads="1"/>
          </p:cNvSpPr>
          <p:nvPr/>
        </p:nvSpPr>
        <p:spPr bwMode="auto">
          <a:xfrm>
            <a:off x="5934075" y="5600700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auto">
          <a:xfrm>
            <a:off x="7010400" y="4343400"/>
            <a:ext cx="19463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 dirty="0" smtClean="0">
                <a:latin typeface="Arial" charset="0"/>
              </a:rPr>
              <a:t>Padlásfödém </a:t>
            </a:r>
            <a:r>
              <a:rPr lang="hu-HU" sz="1600" dirty="0" smtClean="0">
                <a:latin typeface="Arial" charset="0"/>
                <a:cs typeface="Times New Roman" pitchFamily="18" charset="0"/>
              </a:rPr>
              <a:t>κ=0,</a:t>
            </a:r>
            <a:r>
              <a:rPr lang="hu-HU" sz="1600" dirty="0" smtClean="0">
                <a:latin typeface="Arial" charset="0"/>
              </a:rPr>
              <a:t>1</a:t>
            </a:r>
            <a:endParaRPr lang="hu-HU" sz="1600" dirty="0">
              <a:latin typeface="Arial" charset="0"/>
            </a:endParaRPr>
          </a:p>
          <a:p>
            <a:pPr eaLnBrk="1" hangingPunct="1"/>
            <a:r>
              <a:rPr lang="hu-HU" sz="1600" dirty="0" smtClean="0">
                <a:latin typeface="Arial" charset="0"/>
              </a:rPr>
              <a:t>U</a:t>
            </a:r>
            <a:r>
              <a:rPr lang="hu-HU" sz="1600" baseline="-25000" dirty="0" smtClean="0">
                <a:latin typeface="Arial" charset="0"/>
              </a:rPr>
              <a:t>R</a:t>
            </a:r>
            <a:r>
              <a:rPr lang="hu-HU" sz="1600" dirty="0" smtClean="0">
                <a:latin typeface="Arial" charset="0"/>
              </a:rPr>
              <a:t>=X*(1+0,1)</a:t>
            </a:r>
            <a:endParaRPr lang="hu-HU" sz="1600" dirty="0">
              <a:latin typeface="Arial" charset="0"/>
            </a:endParaRPr>
          </a:p>
          <a:p>
            <a:pPr eaLnBrk="1" hangingPunct="1"/>
            <a:endParaRPr lang="hu-HU" sz="1600" dirty="0">
              <a:latin typeface="Arial" charset="0"/>
            </a:endParaRPr>
          </a:p>
        </p:txBody>
      </p:sp>
      <p:sp>
        <p:nvSpPr>
          <p:cNvPr id="82005" name="Text Box 85"/>
          <p:cNvSpPr txBox="1">
            <a:spLocks noChangeArrowheads="1"/>
          </p:cNvSpPr>
          <p:nvPr/>
        </p:nvSpPr>
        <p:spPr bwMode="auto">
          <a:xfrm>
            <a:off x="7010400" y="5334000"/>
            <a:ext cx="1832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 dirty="0" smtClean="0">
                <a:latin typeface="Arial" charset="0"/>
              </a:rPr>
              <a:t>Pincefödém </a:t>
            </a:r>
            <a:r>
              <a:rPr lang="hu-HU" sz="1600" dirty="0" smtClean="0">
                <a:latin typeface="Arial" charset="0"/>
                <a:cs typeface="Times New Roman" pitchFamily="18" charset="0"/>
              </a:rPr>
              <a:t>κ=0,2</a:t>
            </a:r>
            <a:endParaRPr lang="hu-HU" sz="1600" dirty="0">
              <a:latin typeface="Arial" charset="0"/>
            </a:endParaRPr>
          </a:p>
          <a:p>
            <a:pPr eaLnBrk="1" hangingPunct="1"/>
            <a:r>
              <a:rPr lang="hu-HU" sz="1600" dirty="0" smtClean="0">
                <a:latin typeface="Arial" charset="0"/>
              </a:rPr>
              <a:t>U</a:t>
            </a:r>
            <a:r>
              <a:rPr lang="hu-HU" sz="1600" baseline="-25000" dirty="0" smtClean="0">
                <a:latin typeface="Arial" charset="0"/>
              </a:rPr>
              <a:t>R</a:t>
            </a:r>
            <a:r>
              <a:rPr lang="hu-HU" sz="1600" dirty="0" smtClean="0">
                <a:latin typeface="Arial" charset="0"/>
              </a:rPr>
              <a:t>=0,5</a:t>
            </a:r>
            <a:r>
              <a:rPr lang="hu-HU" sz="1600" dirty="0">
                <a:latin typeface="Arial" charset="0"/>
              </a:rPr>
              <a:t>*(</a:t>
            </a:r>
            <a:r>
              <a:rPr lang="hu-HU" sz="1600" dirty="0" smtClean="0">
                <a:latin typeface="Arial" charset="0"/>
              </a:rPr>
              <a:t>1+0,2)</a:t>
            </a:r>
            <a:endParaRPr lang="hu-HU" sz="1600" dirty="0">
              <a:latin typeface="Arial" charset="0"/>
            </a:endParaRPr>
          </a:p>
          <a:p>
            <a:pPr eaLnBrk="1" hangingPunct="1"/>
            <a:r>
              <a:rPr lang="hu-HU" sz="1600" dirty="0">
                <a:latin typeface="Arial" charset="0"/>
              </a:rPr>
              <a:t>=</a:t>
            </a:r>
            <a:r>
              <a:rPr lang="hu-HU" sz="1600" dirty="0" smtClean="0">
                <a:latin typeface="Arial" charset="0"/>
              </a:rPr>
              <a:t>0,6 </a:t>
            </a:r>
            <a:r>
              <a:rPr lang="hu-HU" sz="1600" dirty="0">
                <a:latin typeface="Arial" charset="0"/>
              </a:rPr>
              <a:t>W/m</a:t>
            </a:r>
            <a:r>
              <a:rPr lang="hu-HU" sz="1600" baseline="30000" dirty="0">
                <a:latin typeface="Arial" charset="0"/>
              </a:rPr>
              <a:t>2</a:t>
            </a:r>
            <a:r>
              <a:rPr lang="hu-HU" sz="1600" dirty="0">
                <a:latin typeface="Arial" charset="0"/>
              </a:rPr>
              <a:t>K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115616" y="1484784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7/2006. (V. 24.) TNM rendelet 2. melléklet II/1. táblázat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5" grpId="0" animBg="1"/>
      <p:bldP spid="81996" grpId="0" autoUpdateAnimBg="0"/>
      <p:bldP spid="82000" grpId="0" animBg="1"/>
      <p:bldP spid="82002" grpId="0" animBg="1"/>
      <p:bldP spid="82004" grpId="0" autoUpdateAnimBg="0"/>
      <p:bldP spid="820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A hőveszteségtényező számított értéke.</a:t>
            </a:r>
          </a:p>
        </p:txBody>
      </p:sp>
      <p:sp>
        <p:nvSpPr>
          <p:cNvPr id="83027" name="Text Box 83"/>
          <p:cNvSpPr txBox="1">
            <a:spLocks noChangeArrowheads="1"/>
          </p:cNvSpPr>
          <p:nvPr/>
        </p:nvSpPr>
        <p:spPr bwMode="auto">
          <a:xfrm>
            <a:off x="1295400" y="3328988"/>
            <a:ext cx="7684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q = </a:t>
            </a:r>
            <a:r>
              <a:rPr lang="hu-HU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hu-HU" dirty="0">
                <a:cs typeface="Times New Roman" pitchFamily="18" charset="0"/>
              </a:rPr>
              <a:t>A</a:t>
            </a:r>
            <a:r>
              <a:rPr lang="hu-HU" dirty="0"/>
              <a:t>*</a:t>
            </a:r>
            <a:r>
              <a:rPr lang="hu-HU" dirty="0">
                <a:cs typeface="Times New Roman" pitchFamily="18" charset="0"/>
              </a:rPr>
              <a:t>U</a:t>
            </a:r>
            <a:r>
              <a:rPr lang="hu-HU" baseline="-30000" dirty="0">
                <a:cs typeface="Times New Roman" pitchFamily="18" charset="0"/>
              </a:rPr>
              <a:t>R</a:t>
            </a:r>
            <a:r>
              <a:rPr lang="hu-HU" dirty="0">
                <a:latin typeface="Symbol" pitchFamily="18" charset="2"/>
                <a:cs typeface="Times New Roman" pitchFamily="18" charset="0"/>
              </a:rPr>
              <a:t>/</a:t>
            </a:r>
            <a:r>
              <a:rPr lang="hu-HU" dirty="0">
                <a:cs typeface="Times New Roman" pitchFamily="18" charset="0"/>
              </a:rPr>
              <a:t>V = (</a:t>
            </a:r>
            <a:r>
              <a:rPr lang="hu-HU" dirty="0" err="1">
                <a:cs typeface="Times New Roman" pitchFamily="18" charset="0"/>
              </a:rPr>
              <a:t>U</a:t>
            </a:r>
            <a:r>
              <a:rPr lang="hu-HU" baseline="-30000" dirty="0" err="1">
                <a:cs typeface="Times New Roman" pitchFamily="18" charset="0"/>
              </a:rPr>
              <a:t>Rfal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err="1"/>
              <a:t>A</a:t>
            </a:r>
            <a:r>
              <a:rPr lang="hu-HU" baseline="-30000" dirty="0" err="1">
                <a:cs typeface="Times New Roman" pitchFamily="18" charset="0"/>
              </a:rPr>
              <a:t>fal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err="1" smtClean="0">
                <a:cs typeface="Times New Roman" pitchFamily="18" charset="0"/>
              </a:rPr>
              <a:t>U</a:t>
            </a:r>
            <a:r>
              <a:rPr lang="hu-HU" baseline="-30000" dirty="0" err="1" smtClean="0">
                <a:cs typeface="Times New Roman" pitchFamily="18" charset="0"/>
              </a:rPr>
              <a:t>Rpad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smtClean="0"/>
              <a:t>A</a:t>
            </a:r>
            <a:r>
              <a:rPr lang="hu-HU" baseline="-30000" dirty="0" smtClean="0">
                <a:cs typeface="Times New Roman" pitchFamily="18" charset="0"/>
              </a:rPr>
              <a:t>pad</a:t>
            </a:r>
            <a:r>
              <a:rPr lang="hu-HU" dirty="0" smtClean="0">
                <a:cs typeface="Times New Roman" pitchFamily="18" charset="0"/>
              </a:rPr>
              <a:t>*0,9+ U</a:t>
            </a:r>
            <a:r>
              <a:rPr lang="hu-HU" baseline="30000" dirty="0" smtClean="0">
                <a:cs typeface="Times New Roman" pitchFamily="18" charset="0"/>
              </a:rPr>
              <a:t>*</a:t>
            </a:r>
            <a:r>
              <a:rPr lang="hu-HU" baseline="-30000" dirty="0" err="1" smtClean="0">
                <a:cs typeface="Times New Roman" pitchFamily="18" charset="0"/>
              </a:rPr>
              <a:t>Rpif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err="1" smtClean="0"/>
              <a:t>A</a:t>
            </a:r>
            <a:r>
              <a:rPr lang="hu-HU" baseline="-30000" dirty="0" err="1" smtClean="0">
                <a:cs typeface="Times New Roman" pitchFamily="18" charset="0"/>
              </a:rPr>
              <a:t>pif</a:t>
            </a:r>
            <a:r>
              <a:rPr lang="hu-HU" dirty="0" smtClean="0">
                <a:cs typeface="Times New Roman" pitchFamily="18" charset="0"/>
              </a:rPr>
              <a:t>*0,5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err="1">
                <a:cs typeface="Times New Roman" pitchFamily="18" charset="0"/>
              </a:rPr>
              <a:t>U</a:t>
            </a:r>
            <a:r>
              <a:rPr lang="hu-HU" baseline="-30000" dirty="0" err="1">
                <a:cs typeface="Times New Roman" pitchFamily="18" charset="0"/>
              </a:rPr>
              <a:t>Rnyz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err="1"/>
              <a:t>A</a:t>
            </a:r>
            <a:r>
              <a:rPr lang="hu-HU" baseline="-30000" dirty="0" err="1">
                <a:cs typeface="Times New Roman" pitchFamily="18" charset="0"/>
              </a:rPr>
              <a:t>nyz</a:t>
            </a:r>
            <a:r>
              <a:rPr lang="hu-HU" dirty="0">
                <a:cs typeface="Times New Roman" pitchFamily="18" charset="0"/>
              </a:rPr>
              <a:t>)/V</a:t>
            </a:r>
            <a:r>
              <a:rPr lang="hu-HU" dirty="0"/>
              <a:t> </a:t>
            </a:r>
          </a:p>
        </p:txBody>
      </p:sp>
      <p:sp>
        <p:nvSpPr>
          <p:cNvPr id="83028" name="Text Box 84"/>
          <p:cNvSpPr txBox="1">
            <a:spLocks noChangeArrowheads="1"/>
          </p:cNvSpPr>
          <p:nvPr/>
        </p:nvSpPr>
        <p:spPr bwMode="auto">
          <a:xfrm>
            <a:off x="1279525" y="3900488"/>
            <a:ext cx="67585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q = (</a:t>
            </a:r>
            <a:r>
              <a:rPr lang="hu-HU" dirty="0" smtClean="0">
                <a:cs typeface="Times New Roman" pitchFamily="18" charset="0"/>
              </a:rPr>
              <a:t>0,52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smtClean="0"/>
              <a:t>3</a:t>
            </a:r>
            <a:r>
              <a:rPr lang="hu-HU" dirty="0" smtClean="0">
                <a:cs typeface="Times New Roman" pitchFamily="18" charset="0"/>
              </a:rPr>
              <a:t>60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 smtClean="0">
                <a:cs typeface="Times New Roman" pitchFamily="18" charset="0"/>
              </a:rPr>
              <a:t>+X*(1+0,1)</a:t>
            </a:r>
            <a:r>
              <a:rPr lang="hu-HU" dirty="0" smtClean="0"/>
              <a:t>*2</a:t>
            </a:r>
            <a:r>
              <a:rPr lang="hu-HU" dirty="0" smtClean="0">
                <a:cs typeface="Times New Roman" pitchFamily="18" charset="0"/>
              </a:rPr>
              <a:t>50*0,9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smtClean="0">
                <a:cs typeface="Times New Roman" pitchFamily="18" charset="0"/>
              </a:rPr>
              <a:t>0,</a:t>
            </a:r>
            <a:r>
              <a:rPr lang="hu-HU" dirty="0" smtClean="0"/>
              <a:t>6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smtClean="0"/>
              <a:t>2</a:t>
            </a:r>
            <a:r>
              <a:rPr lang="hu-HU" dirty="0" smtClean="0">
                <a:cs typeface="Times New Roman" pitchFamily="18" charset="0"/>
              </a:rPr>
              <a:t>50*0,5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smtClean="0">
                <a:cs typeface="Times New Roman" pitchFamily="18" charset="0"/>
              </a:rPr>
              <a:t>1,50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smtClean="0"/>
              <a:t>1</a:t>
            </a:r>
            <a:r>
              <a:rPr lang="hu-HU" dirty="0" smtClean="0">
                <a:cs typeface="Times New Roman" pitchFamily="18" charset="0"/>
              </a:rPr>
              <a:t>40)/1600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83031" name="Text Box 87"/>
          <p:cNvSpPr txBox="1">
            <a:spLocks noChangeArrowheads="1"/>
          </p:cNvSpPr>
          <p:nvPr/>
        </p:nvSpPr>
        <p:spPr bwMode="auto">
          <a:xfrm>
            <a:off x="1339850" y="1676400"/>
            <a:ext cx="45576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b="1" dirty="0">
                <a:latin typeface="+mj-lt"/>
              </a:rPr>
              <a:t>H</a:t>
            </a:r>
            <a:r>
              <a:rPr lang="hu-HU" b="1" dirty="0" smtClean="0">
                <a:latin typeface="+mj-lt"/>
              </a:rPr>
              <a:t>őmérsékleti korrekciót kell alkalmazni </a:t>
            </a:r>
            <a:br>
              <a:rPr lang="hu-HU" b="1" dirty="0" smtClean="0">
                <a:latin typeface="+mj-lt"/>
              </a:rPr>
            </a:br>
            <a:r>
              <a:rPr lang="hu-HU" b="1" dirty="0" smtClean="0">
                <a:latin typeface="+mj-lt"/>
              </a:rPr>
              <a:t>Egyszerűsített számítást választunk</a:t>
            </a:r>
          </a:p>
          <a:p>
            <a:pPr eaLnBrk="1" hangingPunct="1"/>
            <a:r>
              <a:rPr lang="hu-HU" b="1" dirty="0">
                <a:latin typeface="+mj-lt"/>
              </a:rPr>
              <a:t>	</a:t>
            </a:r>
            <a:r>
              <a:rPr lang="hu-HU" b="1" dirty="0" smtClean="0">
                <a:latin typeface="+mj-lt"/>
              </a:rPr>
              <a:t>a padlásfödémre 0,9 </a:t>
            </a:r>
            <a:br>
              <a:rPr lang="hu-HU" b="1" dirty="0" smtClean="0">
                <a:latin typeface="+mj-lt"/>
              </a:rPr>
            </a:br>
            <a:r>
              <a:rPr lang="hu-HU" b="1" dirty="0" smtClean="0">
                <a:latin typeface="+mj-lt"/>
              </a:rPr>
              <a:t>	a pincefödémre 0,5</a:t>
            </a:r>
            <a:endParaRPr lang="hu-HU" b="1" dirty="0">
              <a:latin typeface="+mj-lt"/>
            </a:endParaRPr>
          </a:p>
        </p:txBody>
      </p:sp>
      <p:sp>
        <p:nvSpPr>
          <p:cNvPr id="83033" name="Text Box 89"/>
          <p:cNvSpPr txBox="1">
            <a:spLocks noChangeArrowheads="1"/>
          </p:cNvSpPr>
          <p:nvPr/>
        </p:nvSpPr>
        <p:spPr bwMode="auto">
          <a:xfrm>
            <a:off x="1323757" y="2833688"/>
            <a:ext cx="4472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b="1" dirty="0">
                <a:latin typeface="+mj-lt"/>
              </a:rPr>
              <a:t>A hőveszteségtényező számított értéke</a:t>
            </a:r>
          </a:p>
        </p:txBody>
      </p:sp>
      <p:sp>
        <p:nvSpPr>
          <p:cNvPr id="10" name="Text Box 84"/>
          <p:cNvSpPr txBox="1">
            <a:spLocks noChangeArrowheads="1"/>
          </p:cNvSpPr>
          <p:nvPr/>
        </p:nvSpPr>
        <p:spPr bwMode="auto">
          <a:xfrm>
            <a:off x="1259632" y="4355812"/>
            <a:ext cx="5536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q = </a:t>
            </a:r>
            <a:r>
              <a:rPr lang="hu-HU" dirty="0" smtClean="0">
                <a:cs typeface="Times New Roman" pitchFamily="18" charset="0"/>
              </a:rPr>
              <a:t>(187,2 + X*247,5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smtClean="0">
                <a:cs typeface="Times New Roman" pitchFamily="18" charset="0"/>
              </a:rPr>
              <a:t>75 + 210)/1600 </a:t>
            </a:r>
            <a:r>
              <a:rPr lang="hu-HU" dirty="0">
                <a:cs typeface="Times New Roman" pitchFamily="18" charset="0"/>
              </a:rPr>
              <a:t>= </a:t>
            </a:r>
            <a:r>
              <a:rPr lang="hu-HU" dirty="0" smtClean="0">
                <a:cs typeface="Times New Roman" pitchFamily="18" charset="0"/>
              </a:rPr>
              <a:t>0,3235 </a:t>
            </a:r>
            <a:r>
              <a:rPr lang="hu-HU" dirty="0">
                <a:cs typeface="Times New Roman" pitchFamily="18" charset="0"/>
              </a:rPr>
              <a:t>W/m</a:t>
            </a:r>
            <a:r>
              <a:rPr lang="hu-HU" baseline="30000" dirty="0">
                <a:cs typeface="Times New Roman" pitchFamily="18" charset="0"/>
              </a:rPr>
              <a:t>3</a:t>
            </a:r>
            <a:r>
              <a:rPr lang="hu-HU" dirty="0">
                <a:cs typeface="Times New Roman" pitchFamily="18" charset="0"/>
              </a:rPr>
              <a:t>K</a:t>
            </a:r>
            <a:r>
              <a:rPr lang="hu-HU" dirty="0"/>
              <a:t> 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1279525" y="5085184"/>
            <a:ext cx="45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+mj-lt"/>
              </a:rPr>
              <a:t>A padlásfödém hőátbocsátási tényezője:</a:t>
            </a:r>
          </a:p>
          <a:p>
            <a:endParaRPr lang="hu-HU" dirty="0">
              <a:latin typeface="+mj-lt"/>
            </a:endParaRPr>
          </a:p>
          <a:p>
            <a:r>
              <a:rPr lang="hu-HU" dirty="0" smtClean="0">
                <a:latin typeface="+mj-lt"/>
              </a:rPr>
              <a:t>X = 0,1834 W/m</a:t>
            </a:r>
            <a:r>
              <a:rPr lang="hu-HU" baseline="30000" dirty="0" smtClean="0">
                <a:latin typeface="+mj-lt"/>
              </a:rPr>
              <a:t>2</a:t>
            </a:r>
            <a:r>
              <a:rPr lang="hu-HU" dirty="0" smtClean="0">
                <a:latin typeface="+mj-lt"/>
              </a:rPr>
              <a:t>K</a:t>
            </a:r>
            <a:endParaRPr lang="hu-H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27" grpId="0" autoUpdateAnimBg="0"/>
      <p:bldP spid="83028" grpId="0" autoUpdateAnimBg="0"/>
      <p:bldP spid="83031" grpId="0" autoUpdateAnimBg="0"/>
      <p:bldP spid="83033" grpId="0" autoUpdateAnimBg="0"/>
      <p:bldP spid="10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Szükséges szigetelési vastagság számítása</a:t>
            </a:r>
          </a:p>
        </p:txBody>
      </p:sp>
      <p:graphicFrame>
        <p:nvGraphicFramePr>
          <p:cNvPr id="118785" name="Object 1"/>
          <p:cNvGraphicFramePr>
            <a:graphicFrameLocks noChangeAspect="1"/>
          </p:cNvGraphicFramePr>
          <p:nvPr/>
        </p:nvGraphicFramePr>
        <p:xfrm>
          <a:off x="1763688" y="1700808"/>
          <a:ext cx="3708400" cy="1422400"/>
        </p:xfrm>
        <a:graphic>
          <a:graphicData uri="http://schemas.openxmlformats.org/presentationml/2006/ole">
            <p:oleObj spid="_x0000_s118785" name="Equation" r:id="rId4" imgW="1587240" imgH="622080" progId="Equation.3">
              <p:embed/>
            </p:oleObj>
          </a:graphicData>
        </a:graphic>
      </p:graphicFrame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691680" y="3212976"/>
          <a:ext cx="3649663" cy="987425"/>
        </p:xfrm>
        <a:graphic>
          <a:graphicData uri="http://schemas.openxmlformats.org/presentationml/2006/ole">
            <p:oleObj spid="_x0000_s118786" name="Equation" r:id="rId5" imgW="1562040" imgH="431640" progId="Equation.3">
              <p:embed/>
            </p:oleObj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691680" y="4293096"/>
          <a:ext cx="4243388" cy="958850"/>
        </p:xfrm>
        <a:graphic>
          <a:graphicData uri="http://schemas.openxmlformats.org/presentationml/2006/ole">
            <p:oleObj spid="_x0000_s118787" name="Equation" r:id="rId6" imgW="1815840" imgH="419040" progId="Equation.3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835696" y="5517232"/>
          <a:ext cx="3175000" cy="465137"/>
        </p:xfrm>
        <a:graphic>
          <a:graphicData uri="http://schemas.openxmlformats.org/presentationml/2006/ole">
            <p:oleObj spid="_x0000_s118788" name="Equation" r:id="rId7" imgW="1358640" imgH="2030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673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HMV primer energiaigény számítása (B1 feladat)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556792"/>
            <a:ext cx="7467600" cy="4770437"/>
          </a:xfrm>
        </p:spPr>
        <p:txBody>
          <a:bodyPr/>
          <a:lstStyle/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>
                <a:latin typeface="Times New Roman" pitchFamily="18" charset="0"/>
                <a:cs typeface="Times New Roman" pitchFamily="18" charset="0"/>
              </a:rPr>
              <a:t>Határozza meg egyszerűsített számítással az adott 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u-HU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=105 </a:t>
            </a:r>
            <a:r>
              <a:rPr lang="hu-HU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hu-HU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>
                <a:latin typeface="Times New Roman" pitchFamily="18" charset="0"/>
                <a:cs typeface="Times New Roman" pitchFamily="18" charset="0"/>
              </a:rPr>
              <a:t> alapterületű lakóépület (családi ház) 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folyamatos </a:t>
            </a:r>
            <a:r>
              <a:rPr lang="hu-HU" sz="2000" dirty="0" err="1" smtClean="0">
                <a:latin typeface="Times New Roman" pitchFamily="18" charset="0"/>
                <a:cs typeface="Times New Roman" pitchFamily="18" charset="0"/>
              </a:rPr>
              <a:t>melegvízellátása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000" dirty="0">
                <a:latin typeface="Times New Roman" pitchFamily="18" charset="0"/>
                <a:cs typeface="Times New Roman" pitchFamily="18" charset="0"/>
              </a:rPr>
              <a:t>primer energia igényét, a végeredménynél számológépéből kiadódó 4 tizedes jegy pontossággal!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hu-HU" sz="2000" dirty="0">
                <a:latin typeface="Times New Roman" pitchFamily="18" charset="0"/>
                <a:cs typeface="Times New Roman" pitchFamily="18" charset="0"/>
              </a:rPr>
              <a:t>HMV ellátás jellemzői:</a:t>
            </a:r>
          </a:p>
          <a:p>
            <a:pPr marL="685800"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hu-HU" sz="1600" dirty="0">
                <a:latin typeface="Times New Roman" pitchFamily="18" charset="0"/>
                <a:cs typeface="Times New Roman" pitchFamily="18" charset="0"/>
              </a:rPr>
              <a:t>%-ban az áramszolgáltatótól nyert </a:t>
            </a: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villamos </a:t>
            </a:r>
            <a:r>
              <a:rPr lang="hu-HU" sz="1600" dirty="0">
                <a:latin typeface="Times New Roman" pitchFamily="18" charset="0"/>
                <a:cs typeface="Times New Roman" pitchFamily="18" charset="0"/>
              </a:rPr>
              <a:t>árammal üzemelő hőszivattyúval (a távozó levegő felhasználásával), külön villamos segédenergia beszámítás </a:t>
            </a: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nélkül </a:t>
            </a:r>
            <a:endParaRPr lang="hu-HU" sz="1600" dirty="0">
              <a:latin typeface="Times New Roman" pitchFamily="18" charset="0"/>
              <a:cs typeface="Times New Roman" pitchFamily="18" charset="0"/>
            </a:endParaRPr>
          </a:p>
          <a:p>
            <a:pPr marL="685800"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hu-HU" sz="1600" dirty="0">
                <a:latin typeface="Times New Roman" pitchFamily="18" charset="0"/>
                <a:cs typeface="Times New Roman" pitchFamily="18" charset="0"/>
              </a:rPr>
              <a:t>%-ban villamos segédenergia nélküli napkollektoros hőenergia felhasználással</a:t>
            </a:r>
          </a:p>
          <a:p>
            <a:pPr marL="685800"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cirkulációval</a:t>
            </a:r>
            <a:r>
              <a:rPr lang="hu-HU" sz="1600" dirty="0">
                <a:latin typeface="Times New Roman" pitchFamily="18" charset="0"/>
                <a:cs typeface="Times New Roman" pitchFamily="18" charset="0"/>
              </a:rPr>
              <a:t>, elosztással, a fűtött téren </a:t>
            </a: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belül </a:t>
            </a:r>
          </a:p>
          <a:p>
            <a:pPr marL="685800"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indirekt tárolóval a fűtött téren belül</a:t>
            </a:r>
          </a:p>
          <a:p>
            <a:pPr marL="685800"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hu-HU" sz="1600" dirty="0">
                <a:latin typeface="Times New Roman" pitchFamily="18" charset="0"/>
                <a:cs typeface="Times New Roman" pitchFamily="18" charset="0"/>
              </a:rPr>
              <a:t>villamos fogyasztások 2/3-része csúcsidőben, 1/3 része csúcsidőn kívül történik</a:t>
            </a: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, ez </a:t>
            </a:r>
            <a:r>
              <a:rPr lang="hu-HU" sz="1600" dirty="0">
                <a:latin typeface="Times New Roman" pitchFamily="18" charset="0"/>
                <a:cs typeface="Times New Roman" pitchFamily="18" charset="0"/>
              </a:rPr>
              <a:t>a primer-energia átalakítási tényező meghatározásához figyelembe veendő!</a:t>
            </a:r>
          </a:p>
          <a:p>
            <a:pPr marL="685800"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hu-HU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hu-HU" sz="1600" dirty="0">
                <a:latin typeface="Times New Roman" pitchFamily="18" charset="0"/>
                <a:cs typeface="Times New Roman" pitchFamily="18" charset="0"/>
              </a:rPr>
              <a:t>tárolási veszteséget, valamint az elosztási és cirkulációs vezeték fajlagos energia igényét a HMV teljes nettó hőenergia igényére számítjuk!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ldas">
  <a:themeElements>
    <a:clrScheme name="Holdas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Holdas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ldas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3901</TotalTime>
  <Words>1674</Words>
  <Application>Microsoft Office PowerPoint</Application>
  <PresentationFormat>Diavetítés a képernyőre (4:3 oldalarány)</PresentationFormat>
  <Paragraphs>198</Paragraphs>
  <Slides>55</Slides>
  <Notes>1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55</vt:i4>
      </vt:variant>
    </vt:vector>
  </HeadingPairs>
  <TitlesOfParts>
    <vt:vector size="59" baseType="lpstr">
      <vt:lpstr>Holdas</vt:lpstr>
      <vt:lpstr>Equation</vt:lpstr>
      <vt:lpstr>Egyenlet</vt:lpstr>
      <vt:lpstr>Microsoft Equation 3.0</vt:lpstr>
      <vt:lpstr>Épületenergetikai szakértők vizsgáztatása, számítási példák</vt:lpstr>
      <vt:lpstr>Szükséges szigetelési vastagság számítása (A1 feladat)</vt:lpstr>
      <vt:lpstr>Az épület geometriai jellemzőjének és a fajlagos hőveszteségtényező követelményértékének számítása</vt:lpstr>
      <vt:lpstr>Az épület hőveszteségtényezőjének számítása a sugárzási nyereségek számítása nélkül</vt:lpstr>
      <vt:lpstr>Rétegtervi hőátbocsátási tényezők korrekciója</vt:lpstr>
      <vt:lpstr>Korrekciós értékek, a módosított hőátbocsátási tényezők számítása.</vt:lpstr>
      <vt:lpstr>A hőveszteségtényező számított értéke.</vt:lpstr>
      <vt:lpstr>Szükséges szigetelési vastagság számítása</vt:lpstr>
      <vt:lpstr>HMV primer energiaigény számítása (B1 feladat)</vt:lpstr>
      <vt:lpstr>A HMV rendszer fajlagos energiaigénye</vt:lpstr>
      <vt:lpstr>Tervezési adatok</vt:lpstr>
      <vt:lpstr>Hőszivattyú teljesítménytényezője</vt:lpstr>
      <vt:lpstr>Az elosztás fajlagos vesztesége, a cirkuláció segédenergia igénye</vt:lpstr>
      <vt:lpstr>A hőtárolás fajlagos vesztesége</vt:lpstr>
      <vt:lpstr>A primer energia átalakítási tényezők</vt:lpstr>
      <vt:lpstr>A HMV rendszer fajlagos energiaigénye</vt:lpstr>
      <vt:lpstr>Fűtés primer energiaigény számítása (B2 feladat)</vt:lpstr>
      <vt:lpstr>A fűtési rendszer fajlagos energiaigénye</vt:lpstr>
      <vt:lpstr>A hőtermelők adatai</vt:lpstr>
      <vt:lpstr>Az elosztás fajlagos vesztesége</vt:lpstr>
      <vt:lpstr>A keringtetés fajlagos vesztesége</vt:lpstr>
      <vt:lpstr>A szabályozás pontatlansága miatti veszteség</vt:lpstr>
      <vt:lpstr>A hőtárolás fajlagos vesztesége és a primer energia átalakítási tényezők</vt:lpstr>
      <vt:lpstr>A fűtési rendszer fajlagos energiaigénye</vt:lpstr>
      <vt:lpstr>Légtechnikai rendszer fajlagos energiaigénye (C1 feladat)</vt:lpstr>
      <vt:lpstr>Számítási összefüggés </vt:lpstr>
      <vt:lpstr>Légtechnika nettó energiaigénye</vt:lpstr>
      <vt:lpstr>Ventilátor villamos energiaigénye</vt:lpstr>
      <vt:lpstr>Légcsatorna hőleadása</vt:lpstr>
      <vt:lpstr>Légcsatorna hőleadása</vt:lpstr>
      <vt:lpstr>A szabályozás pontatlansága miatti veszteség </vt:lpstr>
      <vt:lpstr>Kazán teljesítménytényezője </vt:lpstr>
      <vt:lpstr>A primer energia átalakítási tényezők</vt:lpstr>
      <vt:lpstr>Légtechnika primer energiaigénye </vt:lpstr>
      <vt:lpstr>Fűtési rendszer fajlagos energiaigénye (C2 feladat)</vt:lpstr>
      <vt:lpstr>Számítási összefüggés</vt:lpstr>
      <vt:lpstr>1. lakástípus fűtési rendszere  Gázkonvektor teljesítménytényezője</vt:lpstr>
      <vt:lpstr>1. lakástípus fűtési rendszere  Szabályozás pontatlansága miatti veszteség</vt:lpstr>
      <vt:lpstr>1. lakástípus fűtési rendszere  A primer energia átalakítási tényezők</vt:lpstr>
      <vt:lpstr>1. lakástípus fűtési rendszere  Fűtési rendszer fajlagos energiaigénye</vt:lpstr>
      <vt:lpstr>2. lakástípus fűtési rendszere A hőtermelő adatai</vt:lpstr>
      <vt:lpstr>2. lakástípus fűtési rendszere  Az elosztás fajlagos vesztesége</vt:lpstr>
      <vt:lpstr>2. lakástípus fűtési rendszere  A keringtetés fajlagos vesztesége</vt:lpstr>
      <vt:lpstr>2. lakástípus fűtési rendszere  A szabályozás pontatlansága miatti veszteség</vt:lpstr>
      <vt:lpstr>A hőtárolás fajlagos vesztesége és a primer energia átalakítási tényezők</vt:lpstr>
      <vt:lpstr>2. lakástípus fűtési rendszere  A fűtési rendszer fajlagos energiaigénye</vt:lpstr>
      <vt:lpstr>A kétféle lakás átlagos fűtési fogyasztása</vt:lpstr>
      <vt:lpstr>Külső fal hőszigetelésének gazdaságossági számítása (D1 feladat)</vt:lpstr>
      <vt:lpstr>A falszerkezet hőátbocsátási, eredeti és szigetelt állapotban</vt:lpstr>
      <vt:lpstr>A sugárzási energiahozam</vt:lpstr>
      <vt:lpstr>Rétegtervi hőátbocsátási tényezők módosítása</vt:lpstr>
      <vt:lpstr>A fajlagos hőveszteségtényező számítása mindkét esetre</vt:lpstr>
      <vt:lpstr>Tervezési adatok</vt:lpstr>
      <vt:lpstr>A nettó fűtési energiaigény mindkét esetre</vt:lpstr>
      <vt:lpstr>Köszönöm megtisztelő figyelmüket!</vt:lpstr>
    </vt:vector>
  </TitlesOfParts>
  <Company>PTE PMMK Épületgépészeti Tanszék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Épületenergetikai szakértők vizsgáztatása</dc:title>
  <dc:creator>Baumann Mihály</dc:creator>
  <cp:lastModifiedBy>Baumann József</cp:lastModifiedBy>
  <cp:revision>302</cp:revision>
  <cp:lastPrinted>2012-10-25T08:13:58Z</cp:lastPrinted>
  <dcterms:created xsi:type="dcterms:W3CDTF">2008-11-07T05:55:07Z</dcterms:created>
  <dcterms:modified xsi:type="dcterms:W3CDTF">2015-04-27T06:25:27Z</dcterms:modified>
</cp:coreProperties>
</file>