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5" r:id="rId8"/>
    <p:sldId id="262" r:id="rId9"/>
    <p:sldId id="275" r:id="rId10"/>
    <p:sldId id="276" r:id="rId11"/>
    <p:sldId id="263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 snapToGrid="0">
      <p:cViewPr>
        <p:scale>
          <a:sx n="66" d="100"/>
          <a:sy n="66" d="100"/>
        </p:scale>
        <p:origin x="552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BF88-CE04-7AA8-D38D-C6A3669CB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94414-AE62-DA6B-BA57-A09023822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ED226-0DA8-EB82-F4AE-B913F7AC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FDFE-3322-4EEC-8819-84579667CAA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B53E4-93F0-54BC-5802-7DB7DCFF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492B1-C323-BD8C-19A6-EB99AEE1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E256-412A-4FCC-BE46-58920B08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3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639C-622C-8CD5-0248-9CF1AF75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C5A6D-57D0-8D3C-9A5B-AD68C0D84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92C1-EF79-0DE1-1A26-23842E32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FDFE-3322-4EEC-8819-84579667CAA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CAD3A-97DC-DD1E-52E2-FEC831D6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864A9-28B7-80AF-1B19-65F4E753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E256-412A-4FCC-BE46-58920B08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2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BA724-1F95-F618-BD39-284D0E513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B1AC3-5199-0B44-2542-68193A3D6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047EE-227D-0174-31B1-22BE3E442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FDFE-3322-4EEC-8819-84579667CAA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D872B-49F2-3D37-5F56-77AA81CB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6E6F3-D968-FE64-FA72-0FB387C1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E256-412A-4FCC-BE46-58920B08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75A2-28C5-A024-05D5-BD8E136D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1086C-4B2B-B369-404E-8647E2F76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D72AD-931E-8C2C-731A-0D5ABDE3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FDFE-3322-4EEC-8819-84579667CAA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518DE-8C48-E0C8-0D7E-2D6644CA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C9D40-1F84-21DF-906B-10E61ED5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E256-412A-4FCC-BE46-58920B08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7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59C8-6125-198D-505F-68C5DF0C9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19004-B2AA-E328-80F3-056382009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2BA70-4A83-74EC-C17E-6171D75D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FDFE-3322-4EEC-8819-84579667CAA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8C0F0-FD33-5A7C-8537-616521BE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E87E8-54CE-1864-85F1-52C3BCEF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E256-412A-4FCC-BE46-58920B08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0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7074-D713-FA7E-B1AB-41A242A2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3C0A7-0310-013D-1F42-347D23202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62E54-5541-13DF-CB40-43CC503CB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53ACC-A2D2-80DB-A0EB-9DFD441C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FDFE-3322-4EEC-8819-84579667CAA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7B13D-2060-19ED-56A1-14F58628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78E85-9322-F555-0DD5-57658CB8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E256-412A-4FCC-BE46-58920B08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5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A6DE-3C17-BEAD-ED01-916A8C31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6A368-45D0-2334-1D00-3468D1EAD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DC317-6A7A-A799-8685-66FAE22C3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2D8F7-A114-93F7-9F57-36A55D7CF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9B36A-165F-B13A-3277-FA5444397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2D231-F727-9DB7-0066-53CDE961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FDFE-3322-4EEC-8819-84579667CAA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9E58E-AEE4-F35D-3765-6A60C1A9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A09AF-0F7A-0AA5-E505-2ECD6652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E256-412A-4FCC-BE46-58920B08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1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EE00-B8A5-D6F4-4A81-C97DDA44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F24EF-298A-3ADF-951D-6A3E99C6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FDFE-3322-4EEC-8819-84579667CAA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DDE2B-2F7E-0804-CE03-1CF2B59F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71C11-E6A6-A4F5-2F75-C4426211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E256-412A-4FCC-BE46-58920B08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1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14A40-2E7C-C49F-876C-F00C0209B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FDFE-3322-4EEC-8819-84579667CAA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A68BC-BC95-ECED-10E9-392DD098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96746-0788-29F8-1A8B-36F7FF8D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E256-412A-4FCC-BE46-58920B08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2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1B7A-468D-A8B3-375C-834F4FB2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E9F2-1820-5F45-13AB-22D33C4BD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C8B0A-6A52-E36F-4B92-25B92C959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67B07-6644-121D-0E7A-9ADE937D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FDFE-3322-4EEC-8819-84579667CAA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4963-7B56-1592-35C4-4A5A8911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FC765-D1D0-1FCB-B11A-220E4AB3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E256-412A-4FCC-BE46-58920B08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7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51C4-E4CF-5ECD-3C5C-AB306514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646FC-CE12-9ACB-DBC3-DC271EB13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E4667-ADE9-830D-6A52-2BDC322AB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441B2-ED79-0782-4E74-ED238EF1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FDFE-3322-4EEC-8819-84579667CAA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7310E-9F12-B91B-D42E-B7018EAA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D7519-DE24-90DA-913D-E307AEA7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E256-412A-4FCC-BE46-58920B08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9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FC3DC-7A43-5923-528A-8173782D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2DE47-5D35-587C-1E7A-3686C224B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562B4-D9EE-7993-7BF2-3620AA73D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26FDFE-3322-4EEC-8819-84579667CAA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FB77B-A7FB-444A-503E-21F803681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D4492-5B69-C123-18C6-68D81EB76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DFE256-412A-4FCC-BE46-58920B08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0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movie theater with red seats&#10;&#10;Description automatically generated">
            <a:extLst>
              <a:ext uri="{FF2B5EF4-FFF2-40B4-BE49-F238E27FC236}">
                <a16:creationId xmlns:a16="http://schemas.microsoft.com/office/drawing/2014/main" id="{0D4268E8-1D3F-41C7-2807-4B85D475E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6" b="335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6E2DA-08E8-66E6-9966-0D146BFD0934}"/>
              </a:ext>
            </a:extLst>
          </p:cNvPr>
          <p:cNvSpPr txBox="1"/>
          <p:nvPr/>
        </p:nvSpPr>
        <p:spPr>
          <a:xfrm>
            <a:off x="4301613" y="1219200"/>
            <a:ext cx="3588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-ABC CINEMA-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3ADF8-F84F-B8EC-9ACF-F0EAD6409999}"/>
              </a:ext>
            </a:extLst>
          </p:cNvPr>
          <p:cNvSpPr txBox="1"/>
          <p:nvPr/>
        </p:nvSpPr>
        <p:spPr>
          <a:xfrm>
            <a:off x="5258648" y="1819364"/>
            <a:ext cx="1674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- 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2469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23B2-7D79-F0F4-1CB1-8013FCF05CF2}"/>
              </a:ext>
            </a:extLst>
          </p:cNvPr>
          <p:cNvSpPr txBox="1">
            <a:spLocks/>
          </p:cNvSpPr>
          <p:nvPr/>
        </p:nvSpPr>
        <p:spPr>
          <a:xfrm>
            <a:off x="3136900" y="204649"/>
            <a:ext cx="5455920" cy="6807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ptos Display (Headings)"/>
                <a:ea typeface="Calibri" panose="020F0502020204030204" pitchFamily="34" charset="0"/>
                <a:cs typeface="Calibri" panose="020F0502020204030204" pitchFamily="34" charset="0"/>
              </a:rPr>
              <a:t>ADD MOVIE PAGE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AF5105FF-393D-A858-93F2-5F7C2DE31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5029" y="1076960"/>
            <a:ext cx="9846491" cy="12003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3B9413-1A3D-4EC6-A14F-33B9ACDF92C7}"/>
              </a:ext>
            </a:extLst>
          </p:cNvPr>
          <p:cNvSpPr txBox="1"/>
          <p:nvPr/>
        </p:nvSpPr>
        <p:spPr>
          <a:xfrm>
            <a:off x="924560" y="2468880"/>
            <a:ext cx="10429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Parameterized Query – The INSERT statement uses </a:t>
            </a:r>
            <a:r>
              <a:rPr lang="en-US" dirty="0" err="1"/>
              <a:t>palceholders</a:t>
            </a:r>
            <a:r>
              <a:rPr lang="en-US" dirty="0"/>
              <a:t> to prevent SQL injection and safely insert data into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Binding – Values for </a:t>
            </a:r>
            <a:r>
              <a:rPr lang="en-US" dirty="0" err="1"/>
              <a:t>movieName</a:t>
            </a:r>
            <a:r>
              <a:rPr lang="en-US" dirty="0"/>
              <a:t>, </a:t>
            </a:r>
            <a:r>
              <a:rPr lang="en-US" dirty="0" err="1"/>
              <a:t>movieDescription</a:t>
            </a:r>
            <a:r>
              <a:rPr lang="en-US" dirty="0"/>
              <a:t>, </a:t>
            </a:r>
            <a:r>
              <a:rPr lang="en-US" dirty="0" err="1"/>
              <a:t>movieGenre</a:t>
            </a:r>
            <a:r>
              <a:rPr lang="en-US" dirty="0"/>
              <a:t>, </a:t>
            </a:r>
            <a:r>
              <a:rPr lang="en-US" dirty="0" err="1"/>
              <a:t>moviePrice</a:t>
            </a:r>
            <a:r>
              <a:rPr lang="en-US" dirty="0"/>
              <a:t>, and </a:t>
            </a:r>
            <a:r>
              <a:rPr lang="en-US" dirty="0" err="1"/>
              <a:t>movieImageUrl</a:t>
            </a:r>
            <a:r>
              <a:rPr lang="en-US" dirty="0"/>
              <a:t> are set using </a:t>
            </a:r>
            <a:r>
              <a:rPr lang="en-US" dirty="0" err="1"/>
              <a:t>setString</a:t>
            </a:r>
            <a:r>
              <a:rPr lang="en-US" dirty="0"/>
              <a:t> and </a:t>
            </a:r>
            <a:r>
              <a:rPr lang="en-US" dirty="0" err="1"/>
              <a:t>setDouble</a:t>
            </a:r>
            <a:r>
              <a:rPr lang="en-US" dirty="0"/>
              <a:t> methods.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A2DCB-4915-94D0-B2A0-592A99798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3920765"/>
            <a:ext cx="10053320" cy="9227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C1BDB7-8BBB-5DCF-7C0C-FE712026153F}"/>
              </a:ext>
            </a:extLst>
          </p:cNvPr>
          <p:cNvSpPr txBox="1"/>
          <p:nvPr/>
        </p:nvSpPr>
        <p:spPr>
          <a:xfrm>
            <a:off x="838200" y="5059680"/>
            <a:ext cx="10053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Conditional  Redirection – Redirects the user to </a:t>
            </a:r>
            <a:r>
              <a:rPr lang="en-US" dirty="0" err="1"/>
              <a:t>moviedetails.jsp</a:t>
            </a:r>
            <a:r>
              <a:rPr lang="en-US" dirty="0"/>
              <a:t> on successful insertion; otherwise, displays an error message indicating the operation failed.</a:t>
            </a:r>
          </a:p>
        </p:txBody>
      </p:sp>
    </p:spTree>
    <p:extLst>
      <p:ext uri="{BB962C8B-B14F-4D97-AF65-F5344CB8AC3E}">
        <p14:creationId xmlns:p14="http://schemas.microsoft.com/office/powerpoint/2010/main" val="91565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A6274-BCE2-205A-BA9A-E04E42E1C2E0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Aptos Display (Headings)"/>
                <a:ea typeface="Calibri" panose="020F0502020204030204" pitchFamily="34" charset="0"/>
                <a:cs typeface="Calibri" panose="020F0502020204030204" pitchFamily="34" charset="0"/>
              </a:rPr>
              <a:t>SEAT BOOKING PAGE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85D0E-2507-2816-38E3-A144317460CB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Interactive Seat selection – Users can select or deselect seats with real-time visual updates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Dynamic Price calculation – Total ticket price updates instantly based on seat selection.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Clear Movie Information – Displays movie poster, title, genre and description for a user-friendly experience.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Seamless Payment Integration – Integrated PayPal button ensures secure and easy online payments.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Responsive and clean Layout – Modern design optimized for desktop and mobile devices using grid and flex layouts.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7A363C8-AC40-2052-9673-B4ED94F81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7"/>
          <a:stretch/>
        </p:blipFill>
        <p:spPr>
          <a:xfrm>
            <a:off x="4654296" y="1270604"/>
            <a:ext cx="6903720" cy="43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7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A02BB2-A9DF-64B4-7C5E-AEF826ED359D}"/>
              </a:ext>
            </a:extLst>
          </p:cNvPr>
          <p:cNvSpPr txBox="1"/>
          <p:nvPr/>
        </p:nvSpPr>
        <p:spPr>
          <a:xfrm>
            <a:off x="630936" y="639520"/>
            <a:ext cx="4916424" cy="7930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Aptos Display (Headings)"/>
                <a:ea typeface="Calibri" panose="020F0502020204030204" pitchFamily="34" charset="0"/>
                <a:cs typeface="Calibri" panose="020F0502020204030204" pitchFamily="34" charset="0"/>
              </a:rPr>
              <a:t>Payment Gateway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A0F8A-A323-A2B2-9228-68E6F48DF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9" y="1869262"/>
            <a:ext cx="11767441" cy="64287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7E04FFA-7B5F-D896-79EB-1A021DAAE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6" y="2628497"/>
            <a:ext cx="10814304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PayPal JavaScript SDK is loaded in the &lt;head&gt; section. It uses the client ID and Currency.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includes the PayPal client library, enabling the rendering of the PayPal button and handling transactions.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24066-3BBC-8C5E-7CAA-EE8626244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4191404"/>
            <a:ext cx="10624982" cy="92333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5BD83A1-7C62-E1C2-E651-E63241911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6" y="5346123"/>
            <a:ext cx="1008184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PayPal button is rendered dynamically inside a container.</a:t>
            </a:r>
          </a:p>
        </p:txBody>
      </p:sp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F071AAFB-CA75-430B-E19D-16BE808FD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36" b="23363"/>
          <a:stretch/>
        </p:blipFill>
        <p:spPr>
          <a:xfrm>
            <a:off x="8420282" y="397292"/>
            <a:ext cx="3771718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15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942FC49-16C5-4665-9AFE-038841CBF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94" y="2718054"/>
            <a:ext cx="3438906" cy="32072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700"/>
              <a:t>createOrder – Creates a new order with the purchase amount taken from the total price in the total price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700"/>
              <a:t>onApprove – Handles successful payments and captures the order, displaying a success message.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700"/>
              <a:t>onError – Handles any errors during the transaction and alerts the user.</a:t>
            </a:r>
          </a:p>
        </p:txBody>
      </p:sp>
      <p:pic>
        <p:nvPicPr>
          <p:cNvPr id="2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A16ED0B-E95D-0126-F948-CDC9667FE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1450301"/>
            <a:ext cx="6921940" cy="40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1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E669-C34E-DF5E-25CD-E33CC2E95ECE}"/>
              </a:ext>
            </a:extLst>
          </p:cNvPr>
          <p:cNvSpPr txBox="1">
            <a:spLocks/>
          </p:cNvSpPr>
          <p:nvPr/>
        </p:nvSpPr>
        <p:spPr>
          <a:xfrm>
            <a:off x="4130043" y="486795"/>
            <a:ext cx="3987790" cy="7118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ptos Display (Headings)"/>
              </a:rPr>
              <a:t>PAYMENT SERVLET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147BFB5E-1F93-6F0E-0B38-B68B53772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5029" y="1456165"/>
            <a:ext cx="9846491" cy="4419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04B494-0BC8-8FE4-BBCE-7EE2A513E789}"/>
              </a:ext>
            </a:extLst>
          </p:cNvPr>
          <p:cNvSpPr txBox="1"/>
          <p:nvPr/>
        </p:nvSpPr>
        <p:spPr>
          <a:xfrm>
            <a:off x="924560" y="2468880"/>
            <a:ext cx="10429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 Extraction: Retrieves the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movie_id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parameter passed from the client (URL or form).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Conversion: Converts the parameter to an integer to use it in the SQL query.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2F752-C112-412E-5A6E-FA157242B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626" y="3845986"/>
            <a:ext cx="10630625" cy="386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01A168-D025-2174-0375-B6192F47EA90}"/>
              </a:ext>
            </a:extLst>
          </p:cNvPr>
          <p:cNvSpPr txBox="1"/>
          <p:nvPr/>
        </p:nvSpPr>
        <p:spPr>
          <a:xfrm>
            <a:off x="924560" y="4501452"/>
            <a:ext cx="10053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JDBC Connection: Establishes a connection to the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abc_cinema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database using the MySQL JDBC driver.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Credentials: Utilizes root as the username and 12345678 as the password to connect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536996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D84D86A8-80AC-2BB1-0DC7-732B7D4CB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4560" y="1270808"/>
            <a:ext cx="10331754" cy="9999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73D541-99D3-A4E6-126F-43952D8EA280}"/>
              </a:ext>
            </a:extLst>
          </p:cNvPr>
          <p:cNvSpPr txBox="1"/>
          <p:nvPr/>
        </p:nvSpPr>
        <p:spPr>
          <a:xfrm>
            <a:off x="924560" y="2315187"/>
            <a:ext cx="104292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Parameterized Query: Prevents SQL injection by using placeholders (?) instead of directly inserting variables into the 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Retrieval: Executes the query to fetch details of the specific movie based on the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movie_id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A2684-96FB-62F1-58D7-940F4502F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2217" y="3685267"/>
            <a:ext cx="9616440" cy="1499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B42219-8E1B-479A-CAE0-9D30A1E44141}"/>
              </a:ext>
            </a:extLst>
          </p:cNvPr>
          <p:cNvSpPr txBox="1"/>
          <p:nvPr/>
        </p:nvSpPr>
        <p:spPr>
          <a:xfrm>
            <a:off x="924560" y="5108715"/>
            <a:ext cx="10053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 Handling: Extracts movie details like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movie_name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description, genre, etc., from the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ResultSet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 Passing: Stores the movie details as request attributes to make them accessible in the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checkout.jsp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page.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CAF4E2-33D0-317E-51F3-6BA441329173}"/>
              </a:ext>
            </a:extLst>
          </p:cNvPr>
          <p:cNvSpPr txBox="1">
            <a:spLocks/>
          </p:cNvSpPr>
          <p:nvPr/>
        </p:nvSpPr>
        <p:spPr>
          <a:xfrm>
            <a:off x="3130640" y="377386"/>
            <a:ext cx="6017079" cy="7118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PAYMENT SERVLET</a:t>
            </a:r>
          </a:p>
        </p:txBody>
      </p:sp>
    </p:spTree>
    <p:extLst>
      <p:ext uri="{BB962C8B-B14F-4D97-AF65-F5344CB8AC3E}">
        <p14:creationId xmlns:p14="http://schemas.microsoft.com/office/powerpoint/2010/main" val="3407899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4574D7-6FDE-91A5-B7AF-8C4572D58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4560" y="1529934"/>
            <a:ext cx="9616440" cy="6888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30B783-E827-64B0-A91A-CF2C0132ACA2}"/>
              </a:ext>
            </a:extLst>
          </p:cNvPr>
          <p:cNvSpPr txBox="1"/>
          <p:nvPr/>
        </p:nvSpPr>
        <p:spPr>
          <a:xfrm>
            <a:off x="924560" y="2797504"/>
            <a:ext cx="10053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 Forwarding: Forwards the request and response objects to the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checkout.jsp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page for rendering.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Separation of Concerns: Ensures that business logic (servlet) is separate from the presentation layer (JSP).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887812D-1C7D-5D82-A35A-1A7C802E5328}"/>
              </a:ext>
            </a:extLst>
          </p:cNvPr>
          <p:cNvSpPr txBox="1">
            <a:spLocks/>
          </p:cNvSpPr>
          <p:nvPr/>
        </p:nvSpPr>
        <p:spPr>
          <a:xfrm>
            <a:off x="3125107" y="239346"/>
            <a:ext cx="5941785" cy="7118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CONFIRM BOOKING SERVLET</a:t>
            </a:r>
          </a:p>
        </p:txBody>
      </p:sp>
    </p:spTree>
    <p:extLst>
      <p:ext uri="{BB962C8B-B14F-4D97-AF65-F5344CB8AC3E}">
        <p14:creationId xmlns:p14="http://schemas.microsoft.com/office/powerpoint/2010/main" val="2033426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34B3D250-9A63-34A9-DDAA-4DC70575B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4560" y="1096558"/>
            <a:ext cx="9869893" cy="7118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6A7F55-4666-C0A0-914E-FDB46B780717}"/>
              </a:ext>
            </a:extLst>
          </p:cNvPr>
          <p:cNvSpPr txBox="1"/>
          <p:nvPr/>
        </p:nvSpPr>
        <p:spPr>
          <a:xfrm>
            <a:off x="881379" y="3518812"/>
            <a:ext cx="10429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line retrieves the user's email address from the request parameters. This is a critical part of the booking process, as the email is used to send the booking confirmation.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0FD53-DA29-C5DB-B17B-38D8D749A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286" y="1953770"/>
            <a:ext cx="9616440" cy="1385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E881EB-4E1E-6C1E-AC7A-B7316EDD8299}"/>
              </a:ext>
            </a:extLst>
          </p:cNvPr>
          <p:cNvSpPr txBox="1"/>
          <p:nvPr/>
        </p:nvSpPr>
        <p:spPr>
          <a:xfrm>
            <a:off x="881379" y="4626808"/>
            <a:ext cx="10053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snippet checks if the email is provided in the request. If not, it returns an error message, ensuring that the booking process doesn't proceed with missing information.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D66B96-2C15-1FE2-67AB-96B6ABE152D1}"/>
              </a:ext>
            </a:extLst>
          </p:cNvPr>
          <p:cNvSpPr txBox="1">
            <a:spLocks/>
          </p:cNvSpPr>
          <p:nvPr/>
        </p:nvSpPr>
        <p:spPr>
          <a:xfrm>
            <a:off x="3125107" y="239346"/>
            <a:ext cx="5941785" cy="7118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CONFIRM BOOKING SERVLET</a:t>
            </a:r>
          </a:p>
        </p:txBody>
      </p:sp>
    </p:spTree>
    <p:extLst>
      <p:ext uri="{BB962C8B-B14F-4D97-AF65-F5344CB8AC3E}">
        <p14:creationId xmlns:p14="http://schemas.microsoft.com/office/powerpoint/2010/main" val="458294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9F877DFC-0E68-3D00-3B24-1CEA04604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6840" y="1096558"/>
            <a:ext cx="8976360" cy="8694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3A305B-AC92-9BD1-23F2-18F970DCAB20}"/>
              </a:ext>
            </a:extLst>
          </p:cNvPr>
          <p:cNvSpPr txBox="1"/>
          <p:nvPr/>
        </p:nvSpPr>
        <p:spPr>
          <a:xfrm>
            <a:off x="881379" y="4422944"/>
            <a:ext cx="10429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Calls the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sendConfirmationEmail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method, which sends an email to the user with their booking details. If the email is sent successfully, the method returns true; otherwise, it returns false.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71063-7AFF-D07F-95CB-EC5150F63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3780" y="2111337"/>
            <a:ext cx="9682479" cy="2257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A8D451-1C6F-7189-3D92-1EB58A610F18}"/>
              </a:ext>
            </a:extLst>
          </p:cNvPr>
          <p:cNvSpPr txBox="1"/>
          <p:nvPr/>
        </p:nvSpPr>
        <p:spPr>
          <a:xfrm>
            <a:off x="881379" y="5585432"/>
            <a:ext cx="10053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Configures the SMTP properties and authenticates with the email server using the provided email credentials. This ensures secure and reliable email sending.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80902C-539D-3D8C-C56E-29B3C2CE55ED}"/>
              </a:ext>
            </a:extLst>
          </p:cNvPr>
          <p:cNvSpPr txBox="1">
            <a:spLocks/>
          </p:cNvSpPr>
          <p:nvPr/>
        </p:nvSpPr>
        <p:spPr>
          <a:xfrm>
            <a:off x="3125107" y="239346"/>
            <a:ext cx="5941785" cy="7118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CONFIRM BOOKING SERVLET</a:t>
            </a:r>
          </a:p>
        </p:txBody>
      </p:sp>
    </p:spTree>
    <p:extLst>
      <p:ext uri="{BB962C8B-B14F-4D97-AF65-F5344CB8AC3E}">
        <p14:creationId xmlns:p14="http://schemas.microsoft.com/office/powerpoint/2010/main" val="2299374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735D-654D-F051-BABD-1510147C0B68}"/>
              </a:ext>
            </a:extLst>
          </p:cNvPr>
          <p:cNvSpPr txBox="1">
            <a:spLocks/>
          </p:cNvSpPr>
          <p:nvPr/>
        </p:nvSpPr>
        <p:spPr>
          <a:xfrm>
            <a:off x="3125107" y="239346"/>
            <a:ext cx="5941785" cy="7118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CONFIRM BOOKING SERVLET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B72FB895-D3F7-1D12-FF68-6C87C6088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/>
          <a:stretch/>
        </p:blipFill>
        <p:spPr>
          <a:xfrm>
            <a:off x="597334" y="1089642"/>
            <a:ext cx="11022425" cy="19093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40ED57-F6DF-70CF-8C68-CDE2AA2DE8D0}"/>
              </a:ext>
            </a:extLst>
          </p:cNvPr>
          <p:cNvSpPr txBox="1"/>
          <p:nvPr/>
        </p:nvSpPr>
        <p:spPr>
          <a:xfrm>
            <a:off x="881379" y="4345670"/>
            <a:ext cx="10429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Creates the email message with a subject and body, and then sends it to the user's email. This gives users a formal and friendly booking confirmation.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3E6E4-F335-470C-6CCD-EE462CCE1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5107" y="3151762"/>
            <a:ext cx="5703570" cy="809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E2E208-0E9A-8F6F-527D-9C1C0034732E}"/>
              </a:ext>
            </a:extLst>
          </p:cNvPr>
          <p:cNvSpPr txBox="1"/>
          <p:nvPr/>
        </p:nvSpPr>
        <p:spPr>
          <a:xfrm>
            <a:off x="881380" y="5115111"/>
            <a:ext cx="10053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Catches any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MessagingException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may occur during the email sending process, logs the error for troubleshooting, and returns false to indicate the failure of the email sending operation.</a:t>
            </a:r>
          </a:p>
        </p:txBody>
      </p:sp>
    </p:spTree>
    <p:extLst>
      <p:ext uri="{BB962C8B-B14F-4D97-AF65-F5344CB8AC3E}">
        <p14:creationId xmlns:p14="http://schemas.microsoft.com/office/powerpoint/2010/main" val="71574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8F56E-AF37-683F-93FE-3877B4278580}"/>
              </a:ext>
            </a:extLst>
          </p:cNvPr>
          <p:cNvSpPr txBox="1"/>
          <p:nvPr/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2FF8A-C1E2-8442-5501-1E00E77AC464}"/>
              </a:ext>
            </a:extLst>
          </p:cNvPr>
          <p:cNvSpPr txBox="1"/>
          <p:nvPr/>
        </p:nvSpPr>
        <p:spPr>
          <a:xfrm>
            <a:off x="572493" y="2071316"/>
            <a:ext cx="6713552" cy="3415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 using Java servlets, Apache tomcat, MySQL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WorkBench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 is to provide users with an easy and convenient way to browse and experience easy movie experience   </a:t>
            </a:r>
          </a:p>
        </p:txBody>
      </p:sp>
      <p:pic>
        <p:nvPicPr>
          <p:cNvPr id="5" name="Picture 4" descr="A person standing next to a white board&#10;&#10;Description automatically generated">
            <a:extLst>
              <a:ext uri="{FF2B5EF4-FFF2-40B4-BE49-F238E27FC236}">
                <a16:creationId xmlns:a16="http://schemas.microsoft.com/office/drawing/2014/main" id="{A345681A-F848-6DC9-0871-DFB5602FE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2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30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0F76E-540C-3F5C-18FA-E9F69CFB9581}"/>
              </a:ext>
            </a:extLst>
          </p:cNvPr>
          <p:cNvSpPr txBox="1">
            <a:spLocks/>
          </p:cNvSpPr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+mn-lt"/>
                <a:ea typeface="+mn-ea"/>
                <a:cs typeface="+mn-cs"/>
              </a:rPr>
              <a:t>CONTACT US PAGE</a:t>
            </a:r>
          </a:p>
        </p:txBody>
      </p:sp>
      <p:pic>
        <p:nvPicPr>
          <p:cNvPr id="4" name="Picture 3" descr="A screenshot of a contact us page&#10;&#10;Description automatically generated">
            <a:extLst>
              <a:ext uri="{FF2B5EF4-FFF2-40B4-BE49-F238E27FC236}">
                <a16:creationId xmlns:a16="http://schemas.microsoft.com/office/drawing/2014/main" id="{73E09F7D-1D5C-1614-3A15-9C3D748AE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1497867"/>
            <a:ext cx="6922008" cy="396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3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7CD980-2EB7-E1EC-7C32-D884E429B8E8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Signup 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07394-A39D-31C9-38E0-8037DC1C3CEA}"/>
              </a:ext>
            </a:extLst>
          </p:cNvPr>
          <p:cNvSpPr txBox="1"/>
          <p:nvPr/>
        </p:nvSpPr>
        <p:spPr>
          <a:xfrm>
            <a:off x="638881" y="1922561"/>
            <a:ext cx="10909643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data flows from front-end to backend and finally into the database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sign up&#10;&#10;Description automatically generated">
            <a:extLst>
              <a:ext uri="{FF2B5EF4-FFF2-40B4-BE49-F238E27FC236}">
                <a16:creationId xmlns:a16="http://schemas.microsoft.com/office/drawing/2014/main" id="{CCF2617B-43DB-A993-7633-183E471DE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56" y="2642616"/>
            <a:ext cx="3605784" cy="3605784"/>
          </a:xfrm>
          <a:prstGeom prst="rect">
            <a:avLst/>
          </a:prstGeom>
        </p:spPr>
      </p:pic>
      <p:pic>
        <p:nvPicPr>
          <p:cNvPr id="4" name="Picture 3" descr="A screen shot of a login form&#10;&#10;Description automatically generated">
            <a:extLst>
              <a:ext uri="{FF2B5EF4-FFF2-40B4-BE49-F238E27FC236}">
                <a16:creationId xmlns:a16="http://schemas.microsoft.com/office/drawing/2014/main" id="{39D43B93-EB94-C737-0903-70B4F19C4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5" r="29625"/>
          <a:stretch/>
        </p:blipFill>
        <p:spPr>
          <a:xfrm>
            <a:off x="7649587" y="2642616"/>
            <a:ext cx="2824234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6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778F82-81ED-4E24-C19F-7A8A28DD1238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Login  Page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D19F1-9D85-900E-2A67-4178B5CEB85A}"/>
              </a:ext>
            </a:extLst>
          </p:cNvPr>
          <p:cNvSpPr txBox="1"/>
          <p:nvPr/>
        </p:nvSpPr>
        <p:spPr>
          <a:xfrm>
            <a:off x="630936" y="2807208"/>
            <a:ext cx="6348598" cy="8816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Logical Flow</a:t>
            </a:r>
          </a:p>
          <a:p>
            <a:pPr marL="342900" lvl="1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Input -&gt; Processing -&gt; Output</a:t>
            </a:r>
          </a:p>
          <a:p>
            <a:pPr marL="342900" lvl="1"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  <a:p>
            <a:pPr marL="342900" lvl="1"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E257017-D778-2D15-6119-8F329A600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3" t="23307" r="35158" b="25393"/>
          <a:stretch/>
        </p:blipFill>
        <p:spPr>
          <a:xfrm>
            <a:off x="7177321" y="1454359"/>
            <a:ext cx="4371401" cy="3949282"/>
          </a:xfrm>
          <a:prstGeom prst="rect">
            <a:avLst/>
          </a:prstGeom>
        </p:spPr>
      </p:pic>
      <p:pic>
        <p:nvPicPr>
          <p:cNvPr id="7" name="Picture 6" descr="A computer screen with text&#10;&#10;Description automatically generated">
            <a:extLst>
              <a:ext uri="{FF2B5EF4-FFF2-40B4-BE49-F238E27FC236}">
                <a16:creationId xmlns:a16="http://schemas.microsoft.com/office/drawing/2014/main" id="{204FC147-4CC9-12BF-B66B-0FE1719C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97" y="3583421"/>
            <a:ext cx="5612252" cy="139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1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507507-A316-BC48-ACF4-85F259EDA3D5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Login  Page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A76F9-EC10-8044-BE54-BD20625EF137}"/>
              </a:ext>
            </a:extLst>
          </p:cNvPr>
          <p:cNvSpPr txBox="1"/>
          <p:nvPr/>
        </p:nvSpPr>
        <p:spPr>
          <a:xfrm>
            <a:off x="630936" y="2807208"/>
            <a:ext cx="4023360" cy="13207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 of sessions in user authentication</a:t>
            </a:r>
          </a:p>
          <a:p>
            <a:pPr marL="3429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" name="Picture 3" descr="A computer screen with text and images&#10;&#10;Description automatically generated">
            <a:extLst>
              <a:ext uri="{FF2B5EF4-FFF2-40B4-BE49-F238E27FC236}">
                <a16:creationId xmlns:a16="http://schemas.microsoft.com/office/drawing/2014/main" id="{49122B3E-0A90-B232-DBC9-296DEBDC0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2729998"/>
            <a:ext cx="6903720" cy="1398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2E8812-B8AF-7D5C-1963-1BC73C18AAD9}"/>
              </a:ext>
            </a:extLst>
          </p:cNvPr>
          <p:cNvSpPr txBox="1"/>
          <p:nvPr/>
        </p:nvSpPr>
        <p:spPr>
          <a:xfrm>
            <a:off x="630936" y="4604233"/>
            <a:ext cx="4023360" cy="433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 Handling </a:t>
            </a:r>
          </a:p>
        </p:txBody>
      </p:sp>
      <p:pic>
        <p:nvPicPr>
          <p:cNvPr id="7" name="Picture 6" descr="A black background with green and orange text&#10;&#10;Description automatically generated">
            <a:extLst>
              <a:ext uri="{FF2B5EF4-FFF2-40B4-BE49-F238E27FC236}">
                <a16:creationId xmlns:a16="http://schemas.microsoft.com/office/drawing/2014/main" id="{1806B162-69AB-0F70-1F57-18C8738FF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4604468"/>
            <a:ext cx="6903720" cy="10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5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88DFA-48B1-0CB7-F307-D602AF785C7A}"/>
              </a:ext>
            </a:extLst>
          </p:cNvPr>
          <p:cNvSpPr txBox="1"/>
          <p:nvPr/>
        </p:nvSpPr>
        <p:spPr>
          <a:xfrm>
            <a:off x="638881" y="775451"/>
            <a:ext cx="3259491" cy="18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Login 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61F18-63DD-747F-B647-2392F1CEDEA3}"/>
              </a:ext>
            </a:extLst>
          </p:cNvPr>
          <p:cNvSpPr txBox="1"/>
          <p:nvPr/>
        </p:nvSpPr>
        <p:spPr>
          <a:xfrm>
            <a:off x="638881" y="3429000"/>
            <a:ext cx="3571810" cy="1282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Importance of resource management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980351A0-67E5-F7BC-556E-16EB04D85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038" y="2832822"/>
            <a:ext cx="7214616" cy="214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4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A233C5-C728-2A25-0EA6-2BC65311FF64}"/>
              </a:ext>
            </a:extLst>
          </p:cNvPr>
          <p:cNvSpPr txBox="1"/>
          <p:nvPr/>
        </p:nvSpPr>
        <p:spPr>
          <a:xfrm>
            <a:off x="458570" y="0"/>
            <a:ext cx="3674039" cy="18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Home  Page</a:t>
            </a:r>
          </a:p>
        </p:txBody>
      </p:sp>
      <p:pic>
        <p:nvPicPr>
          <p:cNvPr id="4" name="Picture 3" descr="A screenshot of a movie&#10;&#10;Description automatically generated">
            <a:extLst>
              <a:ext uri="{FF2B5EF4-FFF2-40B4-BE49-F238E27FC236}">
                <a16:creationId xmlns:a16="http://schemas.microsoft.com/office/drawing/2014/main" id="{44C0142D-F691-EB20-ADB2-9B1426B38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803" y="160020"/>
            <a:ext cx="4152627" cy="6537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630D43-3A6F-1A83-6BD1-60388D39FB6F}"/>
              </a:ext>
            </a:extLst>
          </p:cNvPr>
          <p:cNvSpPr txBox="1"/>
          <p:nvPr/>
        </p:nvSpPr>
        <p:spPr>
          <a:xfrm>
            <a:off x="655320" y="2194560"/>
            <a:ext cx="6522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movie seat booking website using Java Servlet, Apache Tomcat, and MySQL Workbench.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Worked on the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home.jsp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main dashboard 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CSS for a clean, responsive design.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simple, user-friendly interface</a:t>
            </a:r>
          </a:p>
        </p:txBody>
      </p:sp>
    </p:spTree>
    <p:extLst>
      <p:ext uri="{BB962C8B-B14F-4D97-AF65-F5344CB8AC3E}">
        <p14:creationId xmlns:p14="http://schemas.microsoft.com/office/powerpoint/2010/main" val="251719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FBE2FC-6EC5-8646-2224-095F0A8B3D85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panel page and Add Movie Page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B0140-A14B-6482-9361-B048018B8E56}"/>
              </a:ext>
            </a:extLst>
          </p:cNvPr>
          <p:cNvSpPr txBox="1"/>
          <p:nvPr/>
        </p:nvSpPr>
        <p:spPr>
          <a:xfrm>
            <a:off x="640080" y="2748235"/>
            <a:ext cx="5049520" cy="3320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Content – The JSP form allows admins to add movies dynamically to the system.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 Validation – Fields like movie name, description, genre, price, and image URL are required for submission.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 Integration – Form data is submitted to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AddMovieServlet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via the POST method for database storage.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Navigation - Includes a link to the home page and admin panel for smooth user experience.</a:t>
            </a:r>
          </a:p>
        </p:txBody>
      </p:sp>
      <p:pic>
        <p:nvPicPr>
          <p:cNvPr id="4" name="Picture 3" descr="A screen shot of a movie form&#10;&#10;Description automatically generated">
            <a:extLst>
              <a:ext uri="{FF2B5EF4-FFF2-40B4-BE49-F238E27FC236}">
                <a16:creationId xmlns:a16="http://schemas.microsoft.com/office/drawing/2014/main" id="{5DB7CDF4-C964-E94A-61F6-20F5404BB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6" r="-2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9007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1C23-8ADF-1894-A4D7-32B7E17265E4}"/>
              </a:ext>
            </a:extLst>
          </p:cNvPr>
          <p:cNvSpPr txBox="1">
            <a:spLocks/>
          </p:cNvSpPr>
          <p:nvPr/>
        </p:nvSpPr>
        <p:spPr>
          <a:xfrm>
            <a:off x="3235960" y="411788"/>
            <a:ext cx="5257800" cy="7118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ptos Display (Headings)"/>
                <a:ea typeface="Calibri" panose="020F0502020204030204" pitchFamily="34" charset="0"/>
                <a:cs typeface="Calibri" panose="020F0502020204030204" pitchFamily="34" charset="0"/>
              </a:rPr>
              <a:t>ADD MOVIE PAGE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BA37BCCF-F9C4-8153-1ED2-96CEE999C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342" y="1231693"/>
            <a:ext cx="10023676" cy="11291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51CE5A-BA6E-E1B3-2875-2796055CAD24}"/>
              </a:ext>
            </a:extLst>
          </p:cNvPr>
          <p:cNvSpPr txBox="1"/>
          <p:nvPr/>
        </p:nvSpPr>
        <p:spPr>
          <a:xfrm>
            <a:off x="924560" y="2468880"/>
            <a:ext cx="104292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 Data Retrieval – The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request.getParameter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method captures input values from the form fields like movie name, genre, price, and image URL.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Conversion – The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Double.parseDouble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method converts the movie price from a string to a double for numerical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4F145-D832-21AB-8D73-C023E4F51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4560" y="3920765"/>
            <a:ext cx="10342880" cy="9227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90E64E-ED61-340D-7CAD-694546E4F751}"/>
              </a:ext>
            </a:extLst>
          </p:cNvPr>
          <p:cNvSpPr txBox="1"/>
          <p:nvPr/>
        </p:nvSpPr>
        <p:spPr>
          <a:xfrm>
            <a:off x="838200" y="5059680"/>
            <a:ext cx="10053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Connection Setup – The JDBC driver is loaded using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Class.forName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(), and a connection to the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abc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_cinema database is established using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DriverManager.getConnection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22800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926</Words>
  <Application>Microsoft Office PowerPoint</Application>
  <PresentationFormat>Widescreen</PresentationFormat>
  <Paragraphs>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Aptos Display (Headings)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Sappa Official</dc:creator>
  <cp:lastModifiedBy>Sappa Official</cp:lastModifiedBy>
  <cp:revision>1</cp:revision>
  <dcterms:created xsi:type="dcterms:W3CDTF">2024-12-16T17:12:53Z</dcterms:created>
  <dcterms:modified xsi:type="dcterms:W3CDTF">2024-12-16T22:16:00Z</dcterms:modified>
</cp:coreProperties>
</file>