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5"/>
  </p:notesMasterIdLst>
  <p:sldIdLst>
    <p:sldId id="265" r:id="rId3"/>
    <p:sldId id="298" r:id="rId4"/>
    <p:sldId id="266" r:id="rId5"/>
    <p:sldId id="267" r:id="rId6"/>
    <p:sldId id="268" r:id="rId7"/>
    <p:sldId id="269" r:id="rId8"/>
    <p:sldId id="299" r:id="rId9"/>
    <p:sldId id="300" r:id="rId10"/>
    <p:sldId id="301" r:id="rId11"/>
    <p:sldId id="302" r:id="rId12"/>
    <p:sldId id="303" r:id="rId13"/>
    <p:sldId id="304" r:id="rId14"/>
    <p:sldId id="305" r:id="rId15"/>
    <p:sldId id="277" r:id="rId16"/>
    <p:sldId id="285" r:id="rId17"/>
    <p:sldId id="316" r:id="rId18"/>
    <p:sldId id="286" r:id="rId19"/>
    <p:sldId id="326" r:id="rId20"/>
    <p:sldId id="334" r:id="rId21"/>
    <p:sldId id="335" r:id="rId22"/>
    <p:sldId id="327" r:id="rId23"/>
    <p:sldId id="328" r:id="rId24"/>
    <p:sldId id="279" r:id="rId25"/>
    <p:sldId id="282" r:id="rId26"/>
    <p:sldId id="306" r:id="rId27"/>
    <p:sldId id="307" r:id="rId28"/>
    <p:sldId id="284" r:id="rId29"/>
    <p:sldId id="272" r:id="rId30"/>
    <p:sldId id="273" r:id="rId31"/>
    <p:sldId id="274" r:id="rId32"/>
    <p:sldId id="308" r:id="rId33"/>
    <p:sldId id="309" r:id="rId34"/>
    <p:sldId id="288" r:id="rId35"/>
    <p:sldId id="311" r:id="rId36"/>
    <p:sldId id="275" r:id="rId37"/>
    <p:sldId id="287" r:id="rId38"/>
    <p:sldId id="314" r:id="rId39"/>
    <p:sldId id="290" r:id="rId40"/>
    <p:sldId id="312" r:id="rId41"/>
    <p:sldId id="291" r:id="rId42"/>
    <p:sldId id="315" r:id="rId43"/>
    <p:sldId id="317" r:id="rId44"/>
    <p:sldId id="319" r:id="rId45"/>
    <p:sldId id="320" r:id="rId46"/>
    <p:sldId id="321" r:id="rId47"/>
    <p:sldId id="322" r:id="rId48"/>
    <p:sldId id="323" r:id="rId49"/>
    <p:sldId id="324" r:id="rId50"/>
    <p:sldId id="325" r:id="rId51"/>
    <p:sldId id="313" r:id="rId52"/>
    <p:sldId id="292" r:id="rId53"/>
    <p:sldId id="293" r:id="rId54"/>
    <p:sldId id="294" r:id="rId55"/>
    <p:sldId id="295" r:id="rId56"/>
    <p:sldId id="296" r:id="rId57"/>
    <p:sldId id="297" r:id="rId58"/>
    <p:sldId id="336" r:id="rId59"/>
    <p:sldId id="329" r:id="rId60"/>
    <p:sldId id="330" r:id="rId61"/>
    <p:sldId id="331" r:id="rId62"/>
    <p:sldId id="332" r:id="rId63"/>
    <p:sldId id="33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4" d="100"/>
          <a:sy n="64" d="100"/>
        </p:scale>
        <p:origin x="150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C5EEB-F0D8-449D-BBB4-0B6499A7C03F}" type="datetimeFigureOut">
              <a:rPr lang="en-IN" smtClean="0"/>
              <a:pPr/>
              <a:t>24-08-2022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0DD93-AB57-4844-BEF6-9642E1A99DA7}" type="slidenum">
              <a:rPr lang="en-IN" smtClean="0"/>
              <a:pPr/>
              <a:t>‹#›</a:t>
            </a:fld>
            <a:endParaRPr lang="en-IN"/>
          </a:p>
        </p:txBody>
      </p:sp>
    </p:spTree>
    <p:extLst>
      <p:ext uri="{BB962C8B-B14F-4D97-AF65-F5344CB8AC3E}">
        <p14:creationId xmlns:p14="http://schemas.microsoft.com/office/powerpoint/2010/main" val="3952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6C1EB63-4005-422B-9F4C-7C1700407FB0}" type="slidenum">
              <a:rPr lang="en-US" smtClean="0"/>
              <a:pPr/>
              <a:t>10</a:t>
            </a:fld>
            <a:endParaRPr lang="en-US"/>
          </a:p>
        </p:txBody>
      </p:sp>
    </p:spTree>
    <p:extLst>
      <p:ext uri="{BB962C8B-B14F-4D97-AF65-F5344CB8AC3E}">
        <p14:creationId xmlns:p14="http://schemas.microsoft.com/office/powerpoint/2010/main" val="5728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63166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420761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9CE0A-8226-42C1-A992-6F1E3352CC4D}" type="slidenum">
              <a:rPr lang="en-US" smtClean="0"/>
              <a:pPr/>
              <a:t>15</a:t>
            </a:fld>
            <a:endParaRPr lang="en-US"/>
          </a:p>
        </p:txBody>
      </p:sp>
    </p:spTree>
    <p:extLst>
      <p:ext uri="{BB962C8B-B14F-4D97-AF65-F5344CB8AC3E}">
        <p14:creationId xmlns:p14="http://schemas.microsoft.com/office/powerpoint/2010/main" val="183410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09CE0A-8226-42C1-A992-6F1E3352CC4D}" type="slidenum">
              <a:rPr lang="en-US" smtClean="0"/>
              <a:pPr/>
              <a:t>17</a:t>
            </a:fld>
            <a:endParaRPr lang="en-US"/>
          </a:p>
        </p:txBody>
      </p:sp>
    </p:spTree>
    <p:extLst>
      <p:ext uri="{BB962C8B-B14F-4D97-AF65-F5344CB8AC3E}">
        <p14:creationId xmlns:p14="http://schemas.microsoft.com/office/powerpoint/2010/main" val="255084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18</a:t>
            </a:fld>
            <a:endParaRPr lang="en-US" altLang="en-US"/>
          </a:p>
        </p:txBody>
      </p:sp>
    </p:spTree>
    <p:extLst>
      <p:ext uri="{BB962C8B-B14F-4D97-AF65-F5344CB8AC3E}">
        <p14:creationId xmlns:p14="http://schemas.microsoft.com/office/powerpoint/2010/main" val="212428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19</a:t>
            </a:fld>
            <a:endParaRPr lang="en-US" altLang="en-US"/>
          </a:p>
        </p:txBody>
      </p:sp>
    </p:spTree>
    <p:extLst>
      <p:ext uri="{BB962C8B-B14F-4D97-AF65-F5344CB8AC3E}">
        <p14:creationId xmlns:p14="http://schemas.microsoft.com/office/powerpoint/2010/main" val="342850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20</a:t>
            </a:fld>
            <a:endParaRPr lang="en-US" altLang="en-US"/>
          </a:p>
        </p:txBody>
      </p:sp>
    </p:spTree>
    <p:extLst>
      <p:ext uri="{BB962C8B-B14F-4D97-AF65-F5344CB8AC3E}">
        <p14:creationId xmlns:p14="http://schemas.microsoft.com/office/powerpoint/2010/main" val="207111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21</a:t>
            </a:fld>
            <a:endParaRPr lang="en-US" altLang="en-US"/>
          </a:p>
        </p:txBody>
      </p:sp>
    </p:spTree>
    <p:extLst>
      <p:ext uri="{BB962C8B-B14F-4D97-AF65-F5344CB8AC3E}">
        <p14:creationId xmlns:p14="http://schemas.microsoft.com/office/powerpoint/2010/main" val="156367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52B0049-51B6-46B6-9A85-62285056A347}" type="slidenum">
              <a:rPr lang="en-US" altLang="en-US"/>
              <a:pPr eaLnBrk="1" hangingPunct="1"/>
              <a:t>22</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Companies often define themselves in terms of the products it produces. This view often limits a company. A market definition on the other hand describe the business as a customer-satisfying process. For example, if Xerox defined itself from only a product perspective (We make copying equipment) it would limit its ability to market products and services other than copiers.</a:t>
            </a:r>
          </a:p>
          <a:p>
            <a:pPr eaLnBrk="1" hangingPunct="1"/>
            <a:endParaRPr lang="en-US" altLang="en-US"/>
          </a:p>
          <a:p>
            <a:pPr eaLnBrk="1" hangingPunct="1"/>
            <a:r>
              <a:rPr lang="en-US" altLang="en-US"/>
              <a:t>SBUs can be defined by: 1) Customer needs; Customer groups; and 3) Technology</a:t>
            </a:r>
          </a:p>
        </p:txBody>
      </p:sp>
    </p:spTree>
    <p:extLst>
      <p:ext uri="{BB962C8B-B14F-4D97-AF65-F5344CB8AC3E}">
        <p14:creationId xmlns:p14="http://schemas.microsoft.com/office/powerpoint/2010/main" val="356278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416123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A76EEA-816B-4B6F-9981-076F8F8A5767}" type="datetime1">
              <a:rPr lang="en-IN" smtClean="0"/>
              <a:pPr/>
              <a:t>24-08-2022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5810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14994E-F6D6-443B-855D-BBC465CA9D8F}" type="datetime1">
              <a:rPr lang="en-IN" smtClean="0"/>
              <a:pPr/>
              <a:t>24-08-2022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146956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300DF8-637A-4096-8C2C-CC7E0D5059DB}" type="datetime1">
              <a:rPr lang="en-IN" smtClean="0"/>
              <a:pPr/>
              <a:t>24-08-2022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67924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CD098F-CC60-4DED-900F-11B534B509DC}"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2709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98B5C-25F1-44EF-9EB5-766098647F72}"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1651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F429-8B32-42A6-AEAA-F7A5D9A13915}"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70760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C8728C-AF8F-4BB9-8B45-655E1E01DEC2}" type="datetime1">
              <a:rPr lang="en-IN" smtClean="0">
                <a:solidFill>
                  <a:prstClr val="black">
                    <a:tint val="75000"/>
                  </a:prstClr>
                </a:solidFill>
              </a:rPr>
              <a:pPr/>
              <a:t>24-08-2022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393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26059-3D4C-484C-96EE-2427166F9428}" type="datetime1">
              <a:rPr lang="en-IN" smtClean="0">
                <a:solidFill>
                  <a:prstClr val="black">
                    <a:tint val="75000"/>
                  </a:prstClr>
                </a:solidFill>
              </a:rPr>
              <a:pPr/>
              <a:t>24-08-2022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9" name="Slide Number Placeholder 8"/>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30700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DEA0C7-B9E2-4DEC-ACC3-099299AAD90C}" type="datetime1">
              <a:rPr lang="en-IN" smtClean="0">
                <a:solidFill>
                  <a:prstClr val="black">
                    <a:tint val="75000"/>
                  </a:prstClr>
                </a:solidFill>
              </a:rPr>
              <a:pPr/>
              <a:t>24-08-2022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5" name="Slide Number Placeholder 4"/>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0999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5FEB7-ABDE-4FF2-9A9D-8ECEEF565030}" type="datetime1">
              <a:rPr lang="en-IN" smtClean="0">
                <a:solidFill>
                  <a:prstClr val="black">
                    <a:tint val="75000"/>
                  </a:prstClr>
                </a:solidFill>
              </a:rPr>
              <a:pPr/>
              <a:t>24-08-2022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Slide Number Placeholder 3"/>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1172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B05EC-99F1-45FE-BDC0-51DD72C53EAE}" type="datetime1">
              <a:rPr lang="en-IN" smtClean="0">
                <a:solidFill>
                  <a:prstClr val="black">
                    <a:tint val="75000"/>
                  </a:prstClr>
                </a:solidFill>
              </a:rPr>
              <a:pPr/>
              <a:t>24-08-2022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25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1BE65C-7986-4704-AD52-FFCB70BF5E5A}" type="datetime1">
              <a:rPr lang="en-IN" smtClean="0"/>
              <a:pPr/>
              <a:t>24-08-2022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832721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B4F1F-24D7-40C0-A51D-72871660EA97}" type="datetime1">
              <a:rPr lang="en-IN" smtClean="0">
                <a:solidFill>
                  <a:prstClr val="black">
                    <a:tint val="75000"/>
                  </a:prstClr>
                </a:solidFill>
              </a:rPr>
              <a:pPr/>
              <a:t>24-08-2022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82690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EDD0F0-1614-4F0A-BACF-A6A028ED4FEE}"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422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88E01E-A2A5-4261-AF4C-66A4336D12B0}"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9308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BAB1D-50A4-4BB9-8663-0616C1AA764D}" type="datetime1">
              <a:rPr lang="en-IN" smtClean="0"/>
              <a:pPr/>
              <a:t>24-08-2022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54922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38031D-30B0-48F1-BD99-43ECC6330D1B}" type="datetime1">
              <a:rPr lang="en-IN" smtClean="0"/>
              <a:pPr/>
              <a:t>24-08-2022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61510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5DD1C8-FC7E-4343-8F3E-6FE6711A5E75}" type="datetime1">
              <a:rPr lang="en-IN" smtClean="0"/>
              <a:pPr/>
              <a:t>24-08-2022</a:t>
            </a:fld>
            <a:endParaRPr lang="en-IN"/>
          </a:p>
        </p:txBody>
      </p:sp>
      <p:sp>
        <p:nvSpPr>
          <p:cNvPr id="8" name="Footer Placeholder 7"/>
          <p:cNvSpPr>
            <a:spLocks noGrp="1"/>
          </p:cNvSpPr>
          <p:nvPr>
            <p:ph type="ftr" sz="quarter" idx="11"/>
          </p:nvPr>
        </p:nvSpPr>
        <p:spPr/>
        <p:txBody>
          <a:bodyPr/>
          <a:lstStyle/>
          <a:p>
            <a:r>
              <a:rPr lang="en-IN"/>
              <a:t>Dept of Humaities &amp; Management</a:t>
            </a:r>
          </a:p>
        </p:txBody>
      </p:sp>
      <p:sp>
        <p:nvSpPr>
          <p:cNvPr id="9" name="Slide Number Placeholder 8"/>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4864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097B86-66B7-409A-9685-7F0AC803FB06}" type="datetime1">
              <a:rPr lang="en-IN" smtClean="0"/>
              <a:pPr/>
              <a:t>24-08-2022</a:t>
            </a:fld>
            <a:endParaRPr lang="en-IN"/>
          </a:p>
        </p:txBody>
      </p:sp>
      <p:sp>
        <p:nvSpPr>
          <p:cNvPr id="4" name="Footer Placeholder 3"/>
          <p:cNvSpPr>
            <a:spLocks noGrp="1"/>
          </p:cNvSpPr>
          <p:nvPr>
            <p:ph type="ftr" sz="quarter" idx="11"/>
          </p:nvPr>
        </p:nvSpPr>
        <p:spPr/>
        <p:txBody>
          <a:bodyPr/>
          <a:lstStyle/>
          <a:p>
            <a:r>
              <a:rPr lang="en-IN"/>
              <a:t>Dept of Humaities &amp; Management</a:t>
            </a:r>
          </a:p>
        </p:txBody>
      </p:sp>
      <p:sp>
        <p:nvSpPr>
          <p:cNvPr id="5" name="Slide Number Placeholder 4"/>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41673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49141-1263-4A5C-9733-3868361A9D25}" type="datetime1">
              <a:rPr lang="en-IN" smtClean="0"/>
              <a:pPr/>
              <a:t>24-08-2022</a:t>
            </a:fld>
            <a:endParaRPr lang="en-IN"/>
          </a:p>
        </p:txBody>
      </p:sp>
      <p:sp>
        <p:nvSpPr>
          <p:cNvPr id="3" name="Footer Placeholder 2"/>
          <p:cNvSpPr>
            <a:spLocks noGrp="1"/>
          </p:cNvSpPr>
          <p:nvPr>
            <p:ph type="ftr" sz="quarter" idx="11"/>
          </p:nvPr>
        </p:nvSpPr>
        <p:spPr/>
        <p:txBody>
          <a:bodyPr/>
          <a:lstStyle/>
          <a:p>
            <a:r>
              <a:rPr lang="en-IN"/>
              <a:t>Dept of Humaities &amp; Management</a:t>
            </a:r>
          </a:p>
        </p:txBody>
      </p:sp>
      <p:sp>
        <p:nvSpPr>
          <p:cNvPr id="4" name="Slide Number Placeholder 3"/>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04091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FB21E-24E8-421E-A5C0-5C74F7330E2D}" type="datetime1">
              <a:rPr lang="en-IN" smtClean="0"/>
              <a:pPr/>
              <a:t>24-08-2022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10451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6A8EE-73B9-4698-B7F0-D024816CE622}" type="datetime1">
              <a:rPr lang="en-IN" smtClean="0"/>
              <a:pPr/>
              <a:t>24-08-2022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43622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3AF0A-256F-4360-BDB2-8A4D7E4A8384}" type="datetime1">
              <a:rPr lang="en-IN" smtClean="0"/>
              <a:pPr/>
              <a:t>24-08-2022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319C7-9F43-44F7-B49F-C961528D0ECA}" type="slidenum">
              <a:rPr lang="en-IN" smtClean="0"/>
              <a:pPr/>
              <a:t>‹#›</a:t>
            </a:fld>
            <a:endParaRPr lang="en-IN"/>
          </a:p>
        </p:txBody>
      </p:sp>
    </p:spTree>
    <p:extLst>
      <p:ext uri="{BB962C8B-B14F-4D97-AF65-F5344CB8AC3E}">
        <p14:creationId xmlns:p14="http://schemas.microsoft.com/office/powerpoint/2010/main" val="327394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D01E6-C5CB-4344-B73E-705EA457A096}" type="datetime1">
              <a:rPr lang="en-IN" smtClean="0">
                <a:solidFill>
                  <a:prstClr val="black">
                    <a:tint val="75000"/>
                  </a:prstClr>
                </a:solidFill>
              </a:rPr>
              <a:pPr/>
              <a:t>24-08-2022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975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2.bin"/><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76400"/>
            <a:ext cx="6477000" cy="1828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en-US" sz="2400" b="1" dirty="0">
              <a:solidFill>
                <a:prstClr val="white"/>
              </a:solidFill>
              <a:latin typeface="Arial" pitchFamily="34" charset="0"/>
              <a:cs typeface="Arial" pitchFamily="34" charset="0"/>
            </a:endParaRPr>
          </a:p>
          <a:p>
            <a:pPr algn="r"/>
            <a:r>
              <a:rPr lang="en-US" sz="2400" b="1" dirty="0">
                <a:solidFill>
                  <a:prstClr val="white"/>
                </a:solidFill>
                <a:latin typeface="Arial" pitchFamily="34" charset="0"/>
                <a:cs typeface="Arial" pitchFamily="34" charset="0"/>
              </a:rPr>
              <a:t>Sixth/Seventh Semester</a:t>
            </a:r>
          </a:p>
          <a:p>
            <a:pPr algn="r"/>
            <a:r>
              <a:rPr lang="en-US" sz="2400" b="1" dirty="0">
                <a:solidFill>
                  <a:prstClr val="white"/>
                </a:solidFill>
                <a:latin typeface="Arial" pitchFamily="34" charset="0"/>
                <a:cs typeface="Arial" pitchFamily="34" charset="0"/>
              </a:rPr>
              <a:t>Essentials of Management</a:t>
            </a:r>
          </a:p>
          <a:p>
            <a:pPr algn="r"/>
            <a:r>
              <a:rPr lang="en-US" sz="2400" b="1" dirty="0">
                <a:solidFill>
                  <a:prstClr val="white"/>
                </a:solidFill>
                <a:latin typeface="Arial" pitchFamily="34" charset="0"/>
                <a:cs typeface="Arial" pitchFamily="34" charset="0"/>
              </a:rPr>
              <a:t>HUM-4001</a:t>
            </a:r>
          </a:p>
          <a:p>
            <a:pPr algn="r"/>
            <a:r>
              <a:rPr lang="en-US" sz="2400" b="1" dirty="0">
                <a:solidFill>
                  <a:prstClr val="white"/>
                </a:solidFill>
                <a:latin typeface="Arial" pitchFamily="34" charset="0"/>
                <a:cs typeface="Arial" pitchFamily="34" charset="0"/>
              </a:rPr>
              <a:t>Strategic Planning Tools </a:t>
            </a:r>
            <a:endParaRPr lang="en-IN" b="1" dirty="0">
              <a:solidFill>
                <a:prstClr val="white"/>
              </a:solidFill>
            </a:endParaRPr>
          </a:p>
        </p:txBody>
      </p:sp>
      <p:sp>
        <p:nvSpPr>
          <p:cNvPr id="5" name="Rectangle 4"/>
          <p:cNvSpPr/>
          <p:nvPr/>
        </p:nvSpPr>
        <p:spPr>
          <a:xfrm>
            <a:off x="6934200" y="1676400"/>
            <a:ext cx="1866900" cy="18288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prstClr val="white"/>
              </a:solidFill>
            </a:endParaRPr>
          </a:p>
        </p:txBody>
      </p:sp>
      <p:sp>
        <p:nvSpPr>
          <p:cNvPr id="6" name="TextBox 5"/>
          <p:cNvSpPr txBox="1"/>
          <p:nvPr/>
        </p:nvSpPr>
        <p:spPr>
          <a:xfrm>
            <a:off x="576737" y="4869160"/>
            <a:ext cx="8003232" cy="707886"/>
          </a:xfrm>
          <a:prstGeom prst="rect">
            <a:avLst/>
          </a:prstGeom>
          <a:noFill/>
        </p:spPr>
        <p:txBody>
          <a:bodyPr wrap="square" rtlCol="0">
            <a:spAutoFit/>
          </a:bodyPr>
          <a:lstStyle/>
          <a:p>
            <a:r>
              <a:rPr lang="en-US" sz="2000" i="1">
                <a:solidFill>
                  <a:prstClr val="black"/>
                </a:solidFill>
              </a:rPr>
              <a:t>Faculty</a:t>
            </a:r>
            <a:r>
              <a:rPr lang="en-US" sz="2000" i="1" dirty="0">
                <a:solidFill>
                  <a:prstClr val="black"/>
                </a:solidFill>
              </a:rPr>
              <a:t>, Dept. of Humanities and Management, </a:t>
            </a:r>
          </a:p>
          <a:p>
            <a:r>
              <a:rPr lang="en-US" sz="2000" i="1" dirty="0">
                <a:solidFill>
                  <a:prstClr val="black"/>
                </a:solidFill>
              </a:rPr>
              <a:t>Manipal Institute of Technology - Manipal</a:t>
            </a:r>
            <a:endParaRPr lang="en-IN" sz="2000" i="1" dirty="0">
              <a:solidFill>
                <a:prstClr val="black"/>
              </a:solidFill>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57200" y="381000"/>
            <a:ext cx="1219200" cy="11070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930" y="2255043"/>
            <a:ext cx="1487437" cy="67151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335642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35"/>
          <p:cNvGrpSpPr>
            <a:grpSpLocks/>
          </p:cNvGrpSpPr>
          <p:nvPr/>
        </p:nvGrpSpPr>
        <p:grpSpPr bwMode="auto">
          <a:xfrm>
            <a:off x="5602288" y="727075"/>
            <a:ext cx="3238500" cy="5313363"/>
            <a:chOff x="5602819" y="727075"/>
            <a:chExt cx="3238507" cy="5313363"/>
          </a:xfrm>
        </p:grpSpPr>
        <p:cxnSp>
          <p:nvCxnSpPr>
            <p:cNvPr id="25" name="Straight Connector 24"/>
            <p:cNvCxnSpPr/>
            <p:nvPr/>
          </p:nvCxnSpPr>
          <p:spPr bwMode="auto">
            <a:xfrm rot="5400000" flipH="1" flipV="1">
              <a:off x="7090912" y="4138411"/>
              <a:ext cx="1127498" cy="2373330"/>
            </a:xfrm>
            <a:prstGeom prst="line">
              <a:avLst/>
            </a:prstGeom>
            <a:ln w="47625" cap="flat" cmpd="sng" algn="ctr">
              <a:gradFill flip="none" rotWithShape="1">
                <a:gsLst>
                  <a:gs pos="0">
                    <a:schemeClr val="bg1">
                      <a:lumMod val="50000"/>
                    </a:schemeClr>
                  </a:gs>
                  <a:gs pos="66000">
                    <a:srgbClr val="FFFFFF">
                      <a:alpha val="0"/>
                    </a:srgbClr>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bwMode="auto">
            <a:xfrm rot="5400000" flipH="1" flipV="1">
              <a:off x="6225735" y="4138411"/>
              <a:ext cx="1127498" cy="2373330"/>
            </a:xfrm>
            <a:prstGeom prst="line">
              <a:avLst/>
            </a:prstGeom>
            <a:ln w="47625" cap="flat" cmpd="sng" algn="ctr">
              <a:gradFill flip="none" rotWithShape="1">
                <a:gsLst>
                  <a:gs pos="0">
                    <a:schemeClr val="bg1">
                      <a:lumMod val="50000"/>
                    </a:schemeClr>
                  </a:gs>
                  <a:gs pos="66000">
                    <a:srgbClr val="FFFFFF">
                      <a:alpha val="0"/>
                    </a:srgbClr>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4613" name="Group 61"/>
            <p:cNvGrpSpPr>
              <a:grpSpLocks/>
            </p:cNvGrpSpPr>
            <p:nvPr/>
          </p:nvGrpSpPr>
          <p:grpSpPr bwMode="auto">
            <a:xfrm>
              <a:off x="5819775" y="727075"/>
              <a:ext cx="2155825" cy="5313363"/>
              <a:chOff x="998321" y="1264888"/>
              <a:chExt cx="1669338" cy="4114801"/>
            </a:xfrm>
          </p:grpSpPr>
          <p:cxnSp>
            <p:nvCxnSpPr>
              <p:cNvPr id="28" name="Straight Connector 27"/>
              <p:cNvCxnSpPr/>
              <p:nvPr/>
            </p:nvCxnSpPr>
            <p:spPr>
              <a:xfrm>
                <a:off x="998732" y="4724419"/>
                <a:ext cx="656428"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95415" y="4190859"/>
                <a:ext cx="657657"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95785" y="3657300"/>
                <a:ext cx="656428"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604760" y="3091776"/>
                <a:ext cx="657656" cy="2459"/>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84233" y="2572969"/>
                <a:ext cx="657656"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964934" y="1968105"/>
                <a:ext cx="703140"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Can 33"/>
              <p:cNvSpPr>
                <a:spLocks noChangeArrowheads="1"/>
              </p:cNvSpPr>
              <p:nvPr/>
            </p:nvSpPr>
            <p:spPr bwMode="auto">
              <a:xfrm rot="1166653">
                <a:off x="2154241" y="1264888"/>
                <a:ext cx="62693" cy="4114801"/>
              </a:xfrm>
              <a:prstGeom prst="can">
                <a:avLst>
                  <a:gd name="adj" fmla="val 24917"/>
                </a:avLst>
              </a:prstGeom>
              <a:gradFill rotWithShape="1">
                <a:gsLst>
                  <a:gs pos="0">
                    <a:schemeClr val="tx1"/>
                  </a:gs>
                  <a:gs pos="45000">
                    <a:srgbClr val="595959"/>
                  </a:gs>
                  <a:gs pos="100000">
                    <a:schemeClr val="tx1"/>
                  </a:gs>
                </a:gsLst>
                <a:lin ang="0"/>
              </a:gradFill>
              <a:ln w="9525">
                <a:solidFill>
                  <a:schemeClr val="tx1"/>
                </a:solidFill>
                <a:round/>
                <a:headEnd/>
                <a:tailEnd/>
              </a:ln>
              <a:effectLst>
                <a:outerShdw dist="23000" dir="5400000" rotWithShape="0">
                  <a:srgbClr val="808080">
                    <a:alpha val="34998"/>
                  </a:srgbClr>
                </a:outerShdw>
              </a:effectLst>
            </p:spPr>
            <p:txBody>
              <a:bodyPr anchor="ctr"/>
              <a:lstStyle/>
              <a:p>
                <a:pPr algn="ctr">
                  <a:defRPr/>
                </a:pPr>
                <a:endParaRPr lang="nb-NO">
                  <a:solidFill>
                    <a:srgbClr val="FFFFFF"/>
                  </a:solidFill>
                  <a:latin typeface="Calibri" charset="0"/>
                  <a:ea typeface="ＭＳ Ｐゴシック" charset="-128"/>
                </a:endParaRPr>
              </a:p>
            </p:txBody>
          </p:sp>
          <p:sp>
            <p:nvSpPr>
              <p:cNvPr id="35" name="Can 34"/>
              <p:cNvSpPr>
                <a:spLocks noChangeArrowheads="1"/>
              </p:cNvSpPr>
              <p:nvPr/>
            </p:nvSpPr>
            <p:spPr bwMode="auto">
              <a:xfrm rot="1166653">
                <a:off x="1463394" y="1264888"/>
                <a:ext cx="63922" cy="4114801"/>
              </a:xfrm>
              <a:prstGeom prst="can">
                <a:avLst>
                  <a:gd name="adj" fmla="val 25034"/>
                </a:avLst>
              </a:prstGeom>
              <a:gradFill rotWithShape="1">
                <a:gsLst>
                  <a:gs pos="0">
                    <a:schemeClr val="tx1"/>
                  </a:gs>
                  <a:gs pos="45000">
                    <a:srgbClr val="595959"/>
                  </a:gs>
                  <a:gs pos="100000">
                    <a:schemeClr val="tx1"/>
                  </a:gs>
                </a:gsLst>
                <a:lin ang="0"/>
              </a:gradFill>
              <a:ln w="9525">
                <a:solidFill>
                  <a:schemeClr val="tx1"/>
                </a:solidFill>
                <a:round/>
                <a:headEnd/>
                <a:tailEnd/>
              </a:ln>
              <a:effectLst>
                <a:outerShdw dist="23000" dir="5400000" rotWithShape="0">
                  <a:srgbClr val="808080">
                    <a:alpha val="34998"/>
                  </a:srgbClr>
                </a:outerShdw>
              </a:effectLst>
            </p:spPr>
            <p:txBody>
              <a:bodyPr anchor="ctr"/>
              <a:lstStyle/>
              <a:p>
                <a:pPr algn="ctr">
                  <a:defRPr/>
                </a:pPr>
                <a:endParaRPr lang="nb-NO">
                  <a:solidFill>
                    <a:srgbClr val="FFFFFF"/>
                  </a:solidFill>
                  <a:latin typeface="Calibri" charset="0"/>
                  <a:ea typeface="ＭＳ Ｐゴシック" charset="-128"/>
                </a:endParaRPr>
              </a:p>
            </p:txBody>
          </p:sp>
        </p:grpSp>
      </p:grpSp>
      <p:grpSp>
        <p:nvGrpSpPr>
          <p:cNvPr id="4" name="Group 12"/>
          <p:cNvGrpSpPr>
            <a:grpSpLocks/>
          </p:cNvGrpSpPr>
          <p:nvPr/>
        </p:nvGrpSpPr>
        <p:grpSpPr bwMode="auto">
          <a:xfrm>
            <a:off x="4625975" y="-2921000"/>
            <a:ext cx="6872288" cy="5568950"/>
            <a:chOff x="6321322" y="-953166"/>
            <a:chExt cx="3309653" cy="3198557"/>
          </a:xfrm>
        </p:grpSpPr>
        <p:sp>
          <p:nvSpPr>
            <p:cNvPr id="12" name="Oval 11"/>
            <p:cNvSpPr/>
            <p:nvPr/>
          </p:nvSpPr>
          <p:spPr>
            <a:xfrm>
              <a:off x="6321322" y="-953166"/>
              <a:ext cx="3309653" cy="3198557"/>
            </a:xfrm>
            <a:prstGeom prst="ellipse">
              <a:avLst/>
            </a:prstGeom>
            <a:gradFill flip="none" rotWithShape="1">
              <a:gsLst>
                <a:gs pos="0">
                  <a:srgbClr val="FFFF00">
                    <a:alpha val="58000"/>
                  </a:srgbClr>
                </a:gs>
                <a:gs pos="29000">
                  <a:srgbClr val="E6FF00">
                    <a:alpha val="34000"/>
                  </a:srgbClr>
                </a:gs>
                <a:gs pos="69000">
                  <a:srgbClr val="E6FF00">
                    <a:alpha val="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37" name="Oval 36"/>
            <p:cNvSpPr/>
            <p:nvPr/>
          </p:nvSpPr>
          <p:spPr>
            <a:xfrm>
              <a:off x="7143250" y="246565"/>
              <a:ext cx="1492351" cy="1593713"/>
            </a:xfrm>
            <a:prstGeom prst="ellipse">
              <a:avLst/>
            </a:prstGeom>
            <a:gradFill flip="none" rotWithShape="1">
              <a:gsLst>
                <a:gs pos="0">
                  <a:schemeClr val="bg1">
                    <a:alpha val="58000"/>
                  </a:schemeClr>
                </a:gs>
                <a:gs pos="43000">
                  <a:srgbClr val="E6FF00">
                    <a:alpha val="34000"/>
                  </a:srgbClr>
                </a:gs>
                <a:gs pos="51000">
                  <a:srgbClr val="E6FF00">
                    <a:alpha val="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grpSp>
        <p:nvGrpSpPr>
          <p:cNvPr id="5" name="Group 60"/>
          <p:cNvGrpSpPr>
            <a:grpSpLocks/>
          </p:cNvGrpSpPr>
          <p:nvPr/>
        </p:nvGrpSpPr>
        <p:grpSpPr bwMode="auto">
          <a:xfrm>
            <a:off x="5537200" y="2589213"/>
            <a:ext cx="2052638" cy="3363912"/>
            <a:chOff x="2735537" y="2963675"/>
            <a:chExt cx="2052350" cy="3363906"/>
          </a:xfrm>
        </p:grpSpPr>
        <p:grpSp>
          <p:nvGrpSpPr>
            <p:cNvPr id="6" name="Group 53"/>
            <p:cNvGrpSpPr/>
            <p:nvPr/>
          </p:nvGrpSpPr>
          <p:grpSpPr>
            <a:xfrm>
              <a:off x="2820808" y="2963675"/>
              <a:ext cx="1967079" cy="3351462"/>
              <a:chOff x="2593601" y="2696363"/>
              <a:chExt cx="1967079" cy="3351462"/>
            </a:xfrm>
            <a:solidFill>
              <a:schemeClr val="tx1"/>
            </a:solidFill>
          </p:grpSpPr>
          <p:sp>
            <p:nvSpPr>
              <p:cNvPr id="48" name="Oval 47"/>
              <p:cNvSpPr/>
              <p:nvPr/>
            </p:nvSpPr>
            <p:spPr>
              <a:xfrm rot="20370911">
                <a:off x="2918991" y="2696363"/>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 name="Rounded Rectangle 48"/>
              <p:cNvSpPr/>
              <p:nvPr/>
            </p:nvSpPr>
            <p:spPr>
              <a:xfrm rot="430122">
                <a:off x="2672869" y="3366920"/>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 name="Rounded Rectangle 49"/>
              <p:cNvSpPr/>
              <p:nvPr/>
            </p:nvSpPr>
            <p:spPr>
              <a:xfrm rot="430122">
                <a:off x="2593601" y="4472968"/>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 name="Rounded Rectangle 50"/>
              <p:cNvSpPr/>
              <p:nvPr/>
            </p:nvSpPr>
            <p:spPr>
              <a:xfrm rot="430122">
                <a:off x="3321245" y="4342577"/>
                <a:ext cx="298078" cy="118321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 name="Rounded Rectangle 51"/>
              <p:cNvSpPr/>
              <p:nvPr/>
            </p:nvSpPr>
            <p:spPr>
              <a:xfrm rot="14588117">
                <a:off x="3765098" y="2703540"/>
                <a:ext cx="298078" cy="129308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7" name="Group 54"/>
            <p:cNvGrpSpPr/>
            <p:nvPr/>
          </p:nvGrpSpPr>
          <p:grpSpPr>
            <a:xfrm>
              <a:off x="2735537" y="2976119"/>
              <a:ext cx="1967079" cy="3351462"/>
              <a:chOff x="2593601" y="2696363"/>
              <a:chExt cx="1967079" cy="3351462"/>
            </a:xfrm>
            <a:gradFill>
              <a:gsLst>
                <a:gs pos="0">
                  <a:schemeClr val="tx1"/>
                </a:gs>
                <a:gs pos="100000">
                  <a:schemeClr val="tx1">
                    <a:lumMod val="75000"/>
                    <a:lumOff val="25000"/>
                  </a:schemeClr>
                </a:gs>
              </a:gsLst>
              <a:lin ang="16200000" scaled="0"/>
            </a:gradFill>
          </p:grpSpPr>
          <p:sp>
            <p:nvSpPr>
              <p:cNvPr id="56" name="Oval 55"/>
              <p:cNvSpPr/>
              <p:nvPr/>
            </p:nvSpPr>
            <p:spPr>
              <a:xfrm rot="20370911">
                <a:off x="2918991" y="2696363"/>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7" name="Rounded Rectangle 56"/>
              <p:cNvSpPr/>
              <p:nvPr/>
            </p:nvSpPr>
            <p:spPr>
              <a:xfrm rot="430122">
                <a:off x="2672869" y="3366920"/>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8" name="Rounded Rectangle 57"/>
              <p:cNvSpPr/>
              <p:nvPr/>
            </p:nvSpPr>
            <p:spPr>
              <a:xfrm rot="430122">
                <a:off x="2593601" y="4472968"/>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 name="Rounded Rectangle 58"/>
              <p:cNvSpPr/>
              <p:nvPr/>
            </p:nvSpPr>
            <p:spPr>
              <a:xfrm rot="430122">
                <a:off x="3321245" y="4342577"/>
                <a:ext cx="298078" cy="118321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 name="Rounded Rectangle 59"/>
              <p:cNvSpPr/>
              <p:nvPr/>
            </p:nvSpPr>
            <p:spPr>
              <a:xfrm rot="14588117">
                <a:off x="3765098" y="2703540"/>
                <a:ext cx="298078" cy="129308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41" name="Rectangle 40"/>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40"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DDE838"/>
              </a:gs>
              <a:gs pos="100000">
                <a:srgbClr val="C1CA38"/>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chemeClr val="bg1"/>
                </a:solidFill>
                <a:ea typeface="ＭＳ Ｐゴシック" panose="020B0600070205080204" pitchFamily="34" charset="-128"/>
              </a:rPr>
              <a:t>OPPORTUNITIES</a:t>
            </a:r>
            <a:endParaRPr lang="en-US" sz="1500" b="1">
              <a:solidFill>
                <a:schemeClr val="bg1"/>
              </a:solidFill>
              <a:ea typeface="ＭＳ Ｐゴシック" panose="020B0600070205080204" pitchFamily="34" charset="-128"/>
            </a:endParaRPr>
          </a:p>
        </p:txBody>
      </p:sp>
      <p:sp>
        <p:nvSpPr>
          <p:cNvPr id="39"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
        <p:nvSpPr>
          <p:cNvPr id="47" name="TextBox 1"/>
          <p:cNvSpPr txBox="1">
            <a:spLocks noChangeArrowheads="1"/>
          </p:cNvSpPr>
          <p:nvPr/>
        </p:nvSpPr>
        <p:spPr bwMode="auto">
          <a:xfrm>
            <a:off x="1387475" y="1514475"/>
            <a:ext cx="32877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Chances to make greater profits in the environment - External attractive factors that represent the reason for an organization to exist &amp; develop.</a:t>
            </a:r>
          </a:p>
        </p:txBody>
      </p:sp>
      <p:sp>
        <p:nvSpPr>
          <p:cNvPr id="53" name="TextBox 40"/>
          <p:cNvSpPr txBox="1">
            <a:spLocks noChangeArrowheads="1"/>
          </p:cNvSpPr>
          <p:nvPr/>
        </p:nvSpPr>
        <p:spPr bwMode="auto">
          <a:xfrm>
            <a:off x="1387475" y="2381250"/>
            <a:ext cx="2968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Arise when an organization can take benefit of conditions in its environment to plan and execute strategies that enable it to become more profitable.</a:t>
            </a:r>
          </a:p>
        </p:txBody>
      </p:sp>
      <p:sp>
        <p:nvSpPr>
          <p:cNvPr id="54" name="TextBox 41"/>
          <p:cNvSpPr txBox="1">
            <a:spLocks noChangeArrowheads="1"/>
          </p:cNvSpPr>
          <p:nvPr/>
        </p:nvSpPr>
        <p:spPr bwMode="auto">
          <a:xfrm>
            <a:off x="1387475" y="3467100"/>
            <a:ext cx="32385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Organization should be careful and recognize the opportunities and grasp them whenever they arise. Opportunities may arise from market, competition, industry/government and technology.</a:t>
            </a:r>
          </a:p>
        </p:txBody>
      </p:sp>
      <p:sp>
        <p:nvSpPr>
          <p:cNvPr id="55" name="TextBox 43"/>
          <p:cNvSpPr txBox="1">
            <a:spLocks noChangeArrowheads="1"/>
          </p:cNvSpPr>
          <p:nvPr/>
        </p:nvSpPr>
        <p:spPr bwMode="auto">
          <a:xfrm>
            <a:off x="1387475" y="4578350"/>
            <a:ext cx="32877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Rapid market growth, Rival firms are complacent, Changing customer needs/tastes, New uses for product discovered, Economic boom, Government deregulation, Sales decline for a substitute product .</a:t>
            </a:r>
          </a:p>
        </p:txBody>
      </p:sp>
      <p:grpSp>
        <p:nvGrpSpPr>
          <p:cNvPr id="8" name="Group 19"/>
          <p:cNvGrpSpPr>
            <a:grpSpLocks/>
          </p:cNvGrpSpPr>
          <p:nvPr/>
        </p:nvGrpSpPr>
        <p:grpSpPr bwMode="auto">
          <a:xfrm>
            <a:off x="1044575" y="1587500"/>
            <a:ext cx="250825" cy="250825"/>
            <a:chOff x="530225" y="5016500"/>
            <a:chExt cx="393700" cy="393700"/>
          </a:xfrm>
        </p:grpSpPr>
        <p:sp>
          <p:nvSpPr>
            <p:cNvPr id="24601"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3" name="Isosceles Triangle 6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9" name="Group 19"/>
          <p:cNvGrpSpPr>
            <a:grpSpLocks/>
          </p:cNvGrpSpPr>
          <p:nvPr/>
        </p:nvGrpSpPr>
        <p:grpSpPr bwMode="auto">
          <a:xfrm>
            <a:off x="1041400" y="2454275"/>
            <a:ext cx="250825" cy="250825"/>
            <a:chOff x="530225" y="5016500"/>
            <a:chExt cx="393700" cy="393700"/>
          </a:xfrm>
        </p:grpSpPr>
        <p:sp>
          <p:nvSpPr>
            <p:cNvPr id="24599"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6" name="Isosceles Triangle 65"/>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0" name="Group 19"/>
          <p:cNvGrpSpPr>
            <a:grpSpLocks/>
          </p:cNvGrpSpPr>
          <p:nvPr/>
        </p:nvGrpSpPr>
        <p:grpSpPr bwMode="auto">
          <a:xfrm>
            <a:off x="1038225" y="3563938"/>
            <a:ext cx="250825" cy="250825"/>
            <a:chOff x="530225" y="5016500"/>
            <a:chExt cx="393700" cy="393700"/>
          </a:xfrm>
        </p:grpSpPr>
        <p:sp>
          <p:nvSpPr>
            <p:cNvPr id="24597"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9" name="Isosceles Triangle 6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1" name="Group 19"/>
          <p:cNvGrpSpPr>
            <a:grpSpLocks/>
          </p:cNvGrpSpPr>
          <p:nvPr/>
        </p:nvGrpSpPr>
        <p:grpSpPr bwMode="auto">
          <a:xfrm>
            <a:off x="1033463" y="4673600"/>
            <a:ext cx="250825" cy="250825"/>
            <a:chOff x="530225" y="5016500"/>
            <a:chExt cx="393700" cy="393700"/>
          </a:xfrm>
        </p:grpSpPr>
        <p:sp>
          <p:nvSpPr>
            <p:cNvPr id="24595"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2" name="Isosceles Triangle 71"/>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1054598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nodeType="afterGroup">
                            <p:stCondLst>
                              <p:cond delay="500"/>
                            </p:stCondLst>
                            <p:childTnLst>
                              <p:par>
                                <p:cTn id="11" presetID="26" presetClass="emph" presetSubtype="0" fill="hold" grpId="1" nodeType="afterEffect">
                                  <p:stCondLst>
                                    <p:cond delay="0"/>
                                  </p:stCondLst>
                                  <p:childTnLst>
                                    <p:animEffect transition="out" filter="fade">
                                      <p:cBhvr>
                                        <p:cTn id="12" dur="500" tmFilter="0, 0; .2, .5; .8, .5; 1, 0"/>
                                        <p:tgtEl>
                                          <p:spTgt spid="40"/>
                                        </p:tgtEl>
                                      </p:cBhvr>
                                    </p:animEffect>
                                    <p:animScale>
                                      <p:cBhvr>
                                        <p:cTn id="13" dur="250" autoRev="1" fill="hold"/>
                                        <p:tgtEl>
                                          <p:spTgt spid="40"/>
                                        </p:tgtEl>
                                      </p:cBhvr>
                                      <p:by x="105000" y="105000"/>
                                    </p:animScale>
                                  </p:childTnLst>
                                </p:cTn>
                              </p:par>
                              <p:par>
                                <p:cTn id="14" presetID="22" presetClass="entr" presetSubtype="1" fill="hold" nodeType="withEffect">
                                  <p:stCondLst>
                                    <p:cond delay="30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1000"/>
                                        <p:tgtEl>
                                          <p:spTgt spid="41"/>
                                        </p:tgtEl>
                                      </p:cBhvr>
                                    </p:animEffect>
                                  </p:childTnLst>
                                </p:cTn>
                              </p:par>
                            </p:childTnLst>
                          </p:cTn>
                        </p:par>
                        <p:par>
                          <p:cTn id="17" fill="hold" nodeType="afterGroup">
                            <p:stCondLst>
                              <p:cond delay="18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000" fill="hold"/>
                                        <p:tgtEl>
                                          <p:spTgt spid="2"/>
                                        </p:tgtEl>
                                        <p:attrNameLst>
                                          <p:attrName>ppt_x</p:attrName>
                                        </p:attrNameLst>
                                      </p:cBhvr>
                                      <p:tavLst>
                                        <p:tav tm="0">
                                          <p:val>
                                            <p:strVal val="1+#ppt_w/2"/>
                                          </p:val>
                                        </p:tav>
                                        <p:tav tm="100000">
                                          <p:val>
                                            <p:strVal val="#ppt_x"/>
                                          </p:val>
                                        </p:tav>
                                      </p:tavLst>
                                    </p:anim>
                                    <p:anim calcmode="lin" valueType="num">
                                      <p:cBhvr additive="base">
                                        <p:cTn id="21" dur="10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0-#ppt_w/2"/>
                                          </p:val>
                                        </p:tav>
                                        <p:tav tm="100000">
                                          <p:val>
                                            <p:strVal val="#ppt_x"/>
                                          </p:val>
                                        </p:tav>
                                      </p:tavLst>
                                    </p:anim>
                                    <p:anim calcmode="lin" valueType="num">
                                      <p:cBhvr additive="base">
                                        <p:cTn id="25" dur="1000" fill="hold"/>
                                        <p:tgtEl>
                                          <p:spTgt spid="5"/>
                                        </p:tgtEl>
                                        <p:attrNameLst>
                                          <p:attrName>ppt_y</p:attrName>
                                        </p:attrNameLst>
                                      </p:cBhvr>
                                      <p:tavLst>
                                        <p:tav tm="0">
                                          <p:val>
                                            <p:strVal val="#ppt_y"/>
                                          </p:val>
                                        </p:tav>
                                        <p:tav tm="100000">
                                          <p:val>
                                            <p:strVal val="#ppt_y"/>
                                          </p:val>
                                        </p:tav>
                                      </p:tavLst>
                                    </p:anim>
                                  </p:childTnLst>
                                </p:cTn>
                              </p:par>
                              <p:par>
                                <p:cTn id="26" presetID="64" presetClass="path" presetSubtype="0" accel="50000" decel="50000" fill="hold" nodeType="withEffect">
                                  <p:stCondLst>
                                    <p:cond delay="1000"/>
                                  </p:stCondLst>
                                  <p:childTnLst>
                                    <p:animMotion origin="layout" path="M 1.66667E-6 8.41813E-7 L 0.02118 -0.08326 " pathEditMode="relative" rAng="0" ptsTypes="AA">
                                      <p:cBhvr>
                                        <p:cTn id="27" dur="1000" fill="hold"/>
                                        <p:tgtEl>
                                          <p:spTgt spid="5"/>
                                        </p:tgtEl>
                                        <p:attrNameLst>
                                          <p:attrName>ppt_x</p:attrName>
                                          <p:attrName>ppt_y</p:attrName>
                                        </p:attrNameLst>
                                      </p:cBhvr>
                                      <p:rCtr x="1100" y="-4200"/>
                                    </p:animMotion>
                                  </p:childTnLst>
                                </p:cTn>
                              </p:par>
                              <p:par>
                                <p:cTn id="28" presetID="53" presetClass="entr" presetSubtype="0" fill="hold" nodeType="withEffect">
                                  <p:stCondLst>
                                    <p:cond delay="14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Effect transition="in" filter="fade">
                                      <p:cBhvr>
                                        <p:cTn id="32" dur="1000"/>
                                        <p:tgtEl>
                                          <p:spTgt spid="4"/>
                                        </p:tgtEl>
                                      </p:cBhvr>
                                    </p:animEffect>
                                  </p:childTnLst>
                                </p:cTn>
                              </p:par>
                            </p:childTnLst>
                          </p:cTn>
                        </p:par>
                        <p:par>
                          <p:cTn id="33" fill="hold" nodeType="afterGroup">
                            <p:stCondLst>
                              <p:cond delay="4200"/>
                            </p:stCondLst>
                            <p:childTnLst>
                              <p:par>
                                <p:cTn id="34" presetID="22" presetClass="entr" presetSubtype="8"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1000"/>
                                        <p:tgtEl>
                                          <p:spTgt spid="47"/>
                                        </p:tgtEl>
                                      </p:cBhvr>
                                    </p:animEffect>
                                  </p:childTnLst>
                                </p:cTn>
                              </p:par>
                              <p:par>
                                <p:cTn id="37" presetID="22" presetClass="entr" presetSubtype="8"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1000"/>
                                        <p:tgtEl>
                                          <p:spTgt spid="8"/>
                                        </p:tgtEl>
                                      </p:cBhvr>
                                    </p:animEffect>
                                  </p:childTnLst>
                                </p:cTn>
                              </p:par>
                            </p:childTnLst>
                          </p:cTn>
                        </p:par>
                        <p:par>
                          <p:cTn id="40" fill="hold" nodeType="afterGroup">
                            <p:stCondLst>
                              <p:cond delay="5200"/>
                            </p:stCondLst>
                            <p:childTnLst>
                              <p:par>
                                <p:cTn id="41" presetID="22" presetClass="entr" presetSubtype="8"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1000"/>
                                        <p:tgtEl>
                                          <p:spTgt spid="53"/>
                                        </p:tgtEl>
                                      </p:cBhvr>
                                    </p:animEffect>
                                  </p:childTnLst>
                                </p:cTn>
                              </p:par>
                              <p:par>
                                <p:cTn id="44" presetID="22" presetClass="entr" presetSubtype="8"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1000"/>
                                        <p:tgtEl>
                                          <p:spTgt spid="9"/>
                                        </p:tgtEl>
                                      </p:cBhvr>
                                    </p:animEffect>
                                  </p:childTnLst>
                                </p:cTn>
                              </p:par>
                            </p:childTnLst>
                          </p:cTn>
                        </p:par>
                        <p:par>
                          <p:cTn id="47" fill="hold" nodeType="afterGroup">
                            <p:stCondLst>
                              <p:cond delay="6200"/>
                            </p:stCondLst>
                            <p:childTnLst>
                              <p:par>
                                <p:cTn id="48" presetID="22" presetClass="entr" presetSubtype="8"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1000"/>
                                        <p:tgtEl>
                                          <p:spTgt spid="54"/>
                                        </p:tgtEl>
                                      </p:cBhvr>
                                    </p:animEffect>
                                  </p:childTnLst>
                                </p:cTn>
                              </p:par>
                              <p:par>
                                <p:cTn id="51" presetID="22" presetClass="entr" presetSubtype="8"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1000"/>
                                        <p:tgtEl>
                                          <p:spTgt spid="10"/>
                                        </p:tgtEl>
                                      </p:cBhvr>
                                    </p:animEffect>
                                  </p:childTnLst>
                                </p:cTn>
                              </p:par>
                            </p:childTnLst>
                          </p:cTn>
                        </p:par>
                        <p:par>
                          <p:cTn id="54" fill="hold" nodeType="afterGroup">
                            <p:stCondLst>
                              <p:cond delay="7200"/>
                            </p:stCondLst>
                            <p:childTnLst>
                              <p:par>
                                <p:cTn id="55" presetID="22" presetClass="entr" presetSubtype="8"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1000"/>
                                        <p:tgtEl>
                                          <p:spTgt spid="55"/>
                                        </p:tgtEl>
                                      </p:cBhvr>
                                    </p:animEffect>
                                  </p:childTnLst>
                                </p:cTn>
                              </p:par>
                              <p:par>
                                <p:cTn id="58" presetID="22" presetClass="entr" presetSubtype="8"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7"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26629" name="TextBox 3"/>
          <p:cNvSpPr txBox="1">
            <a:spLocks noChangeArrowheads="1"/>
          </p:cNvSpPr>
          <p:nvPr/>
        </p:nvSpPr>
        <p:spPr bwMode="auto">
          <a:xfrm>
            <a:off x="360363" y="276225"/>
            <a:ext cx="2586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FFFF"/>
                </a:solidFill>
                <a:ea typeface="ＭＳ Ｐゴシック" panose="020B0600070205080204" pitchFamily="34" charset="-128"/>
              </a:rPr>
              <a:t>SWOT</a:t>
            </a:r>
            <a:r>
              <a:rPr lang="en-US" sz="1800">
                <a:solidFill>
                  <a:srgbClr val="FFFFFF"/>
                </a:solidFill>
                <a:ea typeface="ＭＳ Ｐゴシック" panose="020B0600070205080204" pitchFamily="34" charset="-128"/>
              </a:rPr>
              <a:t> ANALYSIS - THREAT</a:t>
            </a:r>
          </a:p>
        </p:txBody>
      </p:sp>
      <p:grpSp>
        <p:nvGrpSpPr>
          <p:cNvPr id="2" name="Group 28"/>
          <p:cNvGrpSpPr/>
          <p:nvPr/>
        </p:nvGrpSpPr>
        <p:grpSpPr>
          <a:xfrm>
            <a:off x="4823980" y="2372490"/>
            <a:ext cx="2038644" cy="3215840"/>
            <a:chOff x="5719655" y="1562090"/>
            <a:chExt cx="2470111" cy="3896455"/>
          </a:xfrm>
          <a:gradFill flip="none" rotWithShape="1">
            <a:gsLst>
              <a:gs pos="0">
                <a:schemeClr val="tx1">
                  <a:lumMod val="75000"/>
                  <a:lumOff val="25000"/>
                </a:schemeClr>
              </a:gs>
              <a:gs pos="100000">
                <a:schemeClr val="tx1">
                  <a:lumMod val="50000"/>
                  <a:lumOff val="50000"/>
                </a:schemeClr>
              </a:gs>
            </a:gsLst>
            <a:lin ang="16200000" scaled="0"/>
            <a:tileRect/>
          </a:gradFill>
          <a:effectLst>
            <a:outerShdw dist="76200" dir="21300000" algn="tl" rotWithShape="0">
              <a:srgbClr val="000000"/>
            </a:outerShdw>
            <a:reflection stA="34000" endPos="29000" dist="12700" dir="5400000" sy="-100000" algn="bl" rotWithShape="0"/>
          </a:effectLst>
        </p:grpSpPr>
        <p:sp>
          <p:nvSpPr>
            <p:cNvPr id="30" name="Oval 29"/>
            <p:cNvSpPr/>
            <p:nvPr/>
          </p:nvSpPr>
          <p:spPr>
            <a:xfrm>
              <a:off x="7474561" y="156209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 name="Rounded Rectangle 30"/>
            <p:cNvSpPr/>
            <p:nvPr/>
          </p:nvSpPr>
          <p:spPr>
            <a:xfrm rot="899540">
              <a:off x="6554734" y="2143034"/>
              <a:ext cx="989399" cy="1712831"/>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 name="Rounded Rectangle 31"/>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 name="Rounded Rectangle 32"/>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Rounded Rectangle 33"/>
            <p:cNvSpPr/>
            <p:nvPr/>
          </p:nvSpPr>
          <p:spPr>
            <a:xfrm rot="14157995">
              <a:off x="6322453" y="1848921"/>
              <a:ext cx="361165"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35" name="Oval 34"/>
          <p:cNvSpPr/>
          <p:nvPr/>
        </p:nvSpPr>
        <p:spPr>
          <a:xfrm>
            <a:off x="6383267" y="5129972"/>
            <a:ext cx="2281376" cy="649363"/>
          </a:xfrm>
          <a:prstGeom prst="ellipse">
            <a:avLst/>
          </a:prstGeom>
          <a:gradFill flip="none" rotWithShape="1">
            <a:gsLst>
              <a:gs pos="0">
                <a:schemeClr val="tx1">
                  <a:lumMod val="85000"/>
                  <a:lumOff val="15000"/>
                </a:schemeClr>
              </a:gs>
              <a:gs pos="53000">
                <a:schemeClr val="bg1">
                  <a:lumMod val="65000"/>
                </a:schemeClr>
              </a:gs>
              <a:gs pos="100000">
                <a:schemeClr val="tx1">
                  <a:lumMod val="85000"/>
                  <a:lumOff val="15000"/>
                </a:schemeClr>
              </a:gs>
            </a:gsLst>
            <a:lin ang="0" scaled="1"/>
            <a:tileRect/>
          </a:gradFill>
          <a:ln>
            <a:noFill/>
          </a:ln>
          <a:effectLst>
            <a:innerShdw blurRad="193675" dist="139700" dir="15060000">
              <a:srgbClr val="000000">
                <a:alpha val="77000"/>
              </a:srgbClr>
            </a:innerShdw>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36" name="Can 35"/>
          <p:cNvSpPr/>
          <p:nvPr/>
        </p:nvSpPr>
        <p:spPr>
          <a:xfrm rot="362865">
            <a:off x="7464425" y="4565650"/>
            <a:ext cx="131763" cy="1209675"/>
          </a:xfrm>
          <a:prstGeom prst="can">
            <a:avLst/>
          </a:prstGeom>
          <a:gradFill>
            <a:gsLst>
              <a:gs pos="0">
                <a:schemeClr val="tx1">
                  <a:lumMod val="85000"/>
                  <a:lumOff val="15000"/>
                </a:schemeClr>
              </a:gs>
              <a:gs pos="100000">
                <a:schemeClr val="tx1">
                  <a:lumMod val="65000"/>
                  <a:lumOff val="3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37" name="Isosceles Triangle 36"/>
          <p:cNvSpPr/>
          <p:nvPr/>
        </p:nvSpPr>
        <p:spPr>
          <a:xfrm>
            <a:off x="7021169" y="4086036"/>
            <a:ext cx="1104784" cy="952400"/>
          </a:xfrm>
          <a:prstGeom prst="triangle">
            <a:avLst/>
          </a:prstGeom>
          <a:gradFill>
            <a:gsLst>
              <a:gs pos="100000">
                <a:srgbClr val="E6FF00"/>
              </a:gs>
              <a:gs pos="0">
                <a:srgbClr val="FF8D00"/>
              </a:gs>
            </a:gsLst>
          </a:gradFill>
          <a:ln>
            <a:noFill/>
          </a:ln>
          <a:effectLst/>
          <a:scene3d>
            <a:camera prst="perspectiveFront">
              <a:rot lat="0" lon="2699977" rev="20999999"/>
            </a:camera>
            <a:lightRig rig="threePt" dir="t"/>
          </a:scene3d>
          <a:sp3d extrusionH="133350" contourW="12700">
            <a:extrusionClr>
              <a:schemeClr val="bg1"/>
            </a:extrusionClr>
            <a:contourClr>
              <a:schemeClr val="tx1">
                <a:lumMod val="50000"/>
                <a:lumOff val="50000"/>
              </a:schemeClr>
            </a:contourClr>
          </a:sp3d>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4800" b="1" dirty="0">
                <a:solidFill>
                  <a:schemeClr val="tx1"/>
                </a:solidFill>
              </a:rPr>
              <a:t>!</a:t>
            </a:r>
          </a:p>
        </p:txBody>
      </p:sp>
      <p:sp>
        <p:nvSpPr>
          <p:cNvPr id="19471" name="TextBox 3"/>
          <p:cNvSpPr txBox="1">
            <a:spLocks noChangeArrowheads="1"/>
          </p:cNvSpPr>
          <p:nvPr/>
        </p:nvSpPr>
        <p:spPr bwMode="auto">
          <a:xfrm>
            <a:off x="6618288" y="1725613"/>
            <a:ext cx="3603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4200">
                <a:solidFill>
                  <a:srgbClr val="FF0000"/>
                </a:solidFill>
                <a:ea typeface="ＭＳ Ｐゴシック" panose="020B0600070205080204" pitchFamily="34" charset="-128"/>
              </a:rPr>
              <a:t>!</a:t>
            </a:r>
          </a:p>
        </p:txBody>
      </p:sp>
      <p:grpSp>
        <p:nvGrpSpPr>
          <p:cNvPr id="3" name="Group 49"/>
          <p:cNvGrpSpPr>
            <a:grpSpLocks/>
          </p:cNvGrpSpPr>
          <p:nvPr/>
        </p:nvGrpSpPr>
        <p:grpSpPr bwMode="auto">
          <a:xfrm>
            <a:off x="9556750" y="2195513"/>
            <a:ext cx="1255713" cy="3392487"/>
            <a:chOff x="3294141" y="2241570"/>
            <a:chExt cx="1254834" cy="3392724"/>
          </a:xfrm>
        </p:grpSpPr>
        <p:grpSp>
          <p:nvGrpSpPr>
            <p:cNvPr id="4" name="Group 40"/>
            <p:cNvGrpSpPr/>
            <p:nvPr/>
          </p:nvGrpSpPr>
          <p:grpSpPr>
            <a:xfrm>
              <a:off x="3346513" y="2241570"/>
              <a:ext cx="1202462" cy="3392724"/>
              <a:chOff x="3346513" y="2241570"/>
              <a:chExt cx="1202462" cy="3392724"/>
            </a:xfrm>
            <a:solidFill>
              <a:schemeClr val="tx1"/>
            </a:solidFill>
          </p:grpSpPr>
          <p:sp>
            <p:nvSpPr>
              <p:cNvPr id="25" name="Oval 24"/>
              <p:cNvSpPr/>
              <p:nvPr/>
            </p:nvSpPr>
            <p:spPr>
              <a:xfrm>
                <a:off x="3669776"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6" name="Rounded Rectangle 25"/>
              <p:cNvSpPr/>
              <p:nvPr/>
            </p:nvSpPr>
            <p:spPr>
              <a:xfrm>
                <a:off x="3557195" y="2920421"/>
                <a:ext cx="816576"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7" name="Rounded Rectangle 26"/>
              <p:cNvSpPr/>
              <p:nvPr/>
            </p:nvSpPr>
            <p:spPr>
              <a:xfrm>
                <a:off x="3628656"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8" name="Rounded Rectangle 27"/>
              <p:cNvSpPr/>
              <p:nvPr/>
            </p:nvSpPr>
            <p:spPr>
              <a:xfrm>
                <a:off x="4026568"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 name="Rounded Rectangle 28"/>
              <p:cNvSpPr/>
              <p:nvPr/>
            </p:nvSpPr>
            <p:spPr>
              <a:xfrm rot="10800000">
                <a:off x="3346513"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 name="Rounded Rectangle 38"/>
              <p:cNvSpPr/>
              <p:nvPr/>
            </p:nvSpPr>
            <p:spPr>
              <a:xfrm rot="10800000">
                <a:off x="4264092"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5" name="Group 41"/>
            <p:cNvGrpSpPr/>
            <p:nvPr/>
          </p:nvGrpSpPr>
          <p:grpSpPr>
            <a:xfrm>
              <a:off x="3294141" y="2241570"/>
              <a:ext cx="1202462" cy="3392724"/>
              <a:chOff x="3346513" y="2241570"/>
              <a:chExt cx="1202462" cy="3392724"/>
            </a:xfrm>
            <a:gradFill>
              <a:gsLst>
                <a:gs pos="0">
                  <a:schemeClr val="tx1">
                    <a:lumMod val="75000"/>
                    <a:lumOff val="25000"/>
                  </a:schemeClr>
                </a:gs>
                <a:gs pos="100000">
                  <a:schemeClr val="tx1">
                    <a:lumMod val="50000"/>
                    <a:lumOff val="50000"/>
                  </a:schemeClr>
                </a:gs>
              </a:gsLst>
              <a:lin ang="16200000" scaled="0"/>
            </a:gradFill>
          </p:grpSpPr>
          <p:sp>
            <p:nvSpPr>
              <p:cNvPr id="43" name="Oval 42"/>
              <p:cNvSpPr/>
              <p:nvPr/>
            </p:nvSpPr>
            <p:spPr>
              <a:xfrm>
                <a:off x="3669776"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 name="Rounded Rectangle 43"/>
              <p:cNvSpPr/>
              <p:nvPr/>
            </p:nvSpPr>
            <p:spPr>
              <a:xfrm>
                <a:off x="3557195" y="2920421"/>
                <a:ext cx="816576"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ounded Rectangle 44"/>
              <p:cNvSpPr/>
              <p:nvPr/>
            </p:nvSpPr>
            <p:spPr>
              <a:xfrm>
                <a:off x="3628656"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 name="Rounded Rectangle 45"/>
              <p:cNvSpPr/>
              <p:nvPr/>
            </p:nvSpPr>
            <p:spPr>
              <a:xfrm>
                <a:off x="4026568"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7" name="Rounded Rectangle 46"/>
              <p:cNvSpPr/>
              <p:nvPr/>
            </p:nvSpPr>
            <p:spPr>
              <a:xfrm rot="10800000">
                <a:off x="3346513"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 name="Rounded Rectangle 48"/>
              <p:cNvSpPr/>
              <p:nvPr/>
            </p:nvSpPr>
            <p:spPr>
              <a:xfrm rot="10800000">
                <a:off x="4264092"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51" name="Rectangle 50"/>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24" name="Round Same Side Corner Rectangle 23"/>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BD2400"/>
              </a:gs>
              <a:gs pos="100000">
                <a:srgbClr val="892523"/>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chemeClr val="bg1"/>
                </a:solidFill>
                <a:ea typeface="ＭＳ Ｐゴシック" panose="020B0600070205080204" pitchFamily="34" charset="-128"/>
              </a:rPr>
              <a:t>THREATS</a:t>
            </a:r>
            <a:endParaRPr lang="en-US" sz="1500" b="1">
              <a:solidFill>
                <a:schemeClr val="bg1"/>
              </a:solidFill>
              <a:ea typeface="ＭＳ Ｐゴシック" panose="020B0600070205080204" pitchFamily="34" charset="-128"/>
            </a:endParaRPr>
          </a:p>
        </p:txBody>
      </p:sp>
      <p:sp>
        <p:nvSpPr>
          <p:cNvPr id="40"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
        <p:nvSpPr>
          <p:cNvPr id="41" name="TextBox 1"/>
          <p:cNvSpPr txBox="1">
            <a:spLocks noChangeArrowheads="1"/>
          </p:cNvSpPr>
          <p:nvPr/>
        </p:nvSpPr>
        <p:spPr bwMode="auto">
          <a:xfrm>
            <a:off x="1387475" y="1555750"/>
            <a:ext cx="32877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External elements in the environment that could cause trouble for the business - External factors, beyond an organization’s control, which could place the organization’s mission or operation at risk.</a:t>
            </a:r>
          </a:p>
        </p:txBody>
      </p:sp>
      <p:sp>
        <p:nvSpPr>
          <p:cNvPr id="42" name="TextBox 40"/>
          <p:cNvSpPr txBox="1">
            <a:spLocks noChangeArrowheads="1"/>
          </p:cNvSpPr>
          <p:nvPr/>
        </p:nvSpPr>
        <p:spPr bwMode="auto">
          <a:xfrm>
            <a:off x="1387475" y="2709863"/>
            <a:ext cx="2968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Arise when conditions in external environment jeopardize the reliability and profitability of the organization’s business.</a:t>
            </a:r>
          </a:p>
        </p:txBody>
      </p:sp>
      <p:sp>
        <p:nvSpPr>
          <p:cNvPr id="48" name="TextBox 41"/>
          <p:cNvSpPr txBox="1">
            <a:spLocks noChangeArrowheads="1"/>
          </p:cNvSpPr>
          <p:nvPr/>
        </p:nvSpPr>
        <p:spPr bwMode="auto">
          <a:xfrm>
            <a:off x="1387475" y="3644900"/>
            <a:ext cx="3238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Compound the vulnerability when they relate to the weaknesses. Threats are uncontrollable. When a threat comes, the stability and survival can be at stake.</a:t>
            </a:r>
          </a:p>
        </p:txBody>
      </p:sp>
      <p:sp>
        <p:nvSpPr>
          <p:cNvPr id="50" name="TextBox 43"/>
          <p:cNvSpPr txBox="1">
            <a:spLocks noChangeArrowheads="1"/>
          </p:cNvSpPr>
          <p:nvPr/>
        </p:nvSpPr>
        <p:spPr bwMode="auto">
          <a:xfrm>
            <a:off x="1387475" y="4578350"/>
            <a:ext cx="32877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Entry of foreign competitors, Introduction of new substitute products, Product life cycle in decline, Changing customer needs/tastes, Rival firms adopt new strategies, Increased government regulation, Economic downturn.</a:t>
            </a:r>
          </a:p>
        </p:txBody>
      </p:sp>
      <p:grpSp>
        <p:nvGrpSpPr>
          <p:cNvPr id="6" name="Group 19"/>
          <p:cNvGrpSpPr>
            <a:grpSpLocks/>
          </p:cNvGrpSpPr>
          <p:nvPr/>
        </p:nvGrpSpPr>
        <p:grpSpPr bwMode="auto">
          <a:xfrm>
            <a:off x="1044575" y="1628775"/>
            <a:ext cx="250825" cy="250825"/>
            <a:chOff x="530225" y="5016500"/>
            <a:chExt cx="393700" cy="393700"/>
          </a:xfrm>
        </p:grpSpPr>
        <p:sp>
          <p:nvSpPr>
            <p:cNvPr id="26655"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58" name="Isosceles Triangle 57"/>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7" name="Group 19"/>
          <p:cNvGrpSpPr>
            <a:grpSpLocks/>
          </p:cNvGrpSpPr>
          <p:nvPr/>
        </p:nvGrpSpPr>
        <p:grpSpPr bwMode="auto">
          <a:xfrm>
            <a:off x="1041400" y="2782888"/>
            <a:ext cx="250825" cy="250825"/>
            <a:chOff x="530225" y="5016500"/>
            <a:chExt cx="393700" cy="393700"/>
          </a:xfrm>
        </p:grpSpPr>
        <p:sp>
          <p:nvSpPr>
            <p:cNvPr id="26653"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1" name="Isosceles Triangle 60"/>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8" name="Group 19"/>
          <p:cNvGrpSpPr>
            <a:grpSpLocks/>
          </p:cNvGrpSpPr>
          <p:nvPr/>
        </p:nvGrpSpPr>
        <p:grpSpPr bwMode="auto">
          <a:xfrm>
            <a:off x="1038225" y="3741738"/>
            <a:ext cx="250825" cy="250825"/>
            <a:chOff x="530225" y="5016500"/>
            <a:chExt cx="393700" cy="393700"/>
          </a:xfrm>
        </p:grpSpPr>
        <p:sp>
          <p:nvSpPr>
            <p:cNvPr id="26651"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4" name="Isosceles Triangle 63"/>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9" name="Group 19"/>
          <p:cNvGrpSpPr>
            <a:grpSpLocks/>
          </p:cNvGrpSpPr>
          <p:nvPr/>
        </p:nvGrpSpPr>
        <p:grpSpPr bwMode="auto">
          <a:xfrm>
            <a:off x="1033463" y="4673600"/>
            <a:ext cx="250825" cy="250825"/>
            <a:chOff x="530225" y="5016500"/>
            <a:chExt cx="393700" cy="393700"/>
          </a:xfrm>
        </p:grpSpPr>
        <p:sp>
          <p:nvSpPr>
            <p:cNvPr id="26649"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7" name="Isosceles Triangle 6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454556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afterEffect">
                                  <p:stCondLst>
                                    <p:cond delay="0"/>
                                  </p:stCondLst>
                                  <p:childTnLst>
                                    <p:animMotion origin="layout" path="M 4.72222E-6 3.73728E-6 L -0.46146 3.73728E-6 " pathEditMode="relative" rAng="0" ptsTypes="AA">
                                      <p:cBhvr>
                                        <p:cTn id="6" dur="500" fill="hold"/>
                                        <p:tgtEl>
                                          <p:spTgt spid="3"/>
                                        </p:tgtEl>
                                        <p:attrNameLst>
                                          <p:attrName>ppt_x</p:attrName>
                                          <p:attrName>ppt_y</p:attrName>
                                        </p:attrNameLst>
                                      </p:cBhvr>
                                      <p:rCtr x="-23100" y="0"/>
                                    </p:animMotion>
                                  </p:childTnLst>
                                </p:cTn>
                              </p:par>
                              <p:par>
                                <p:cTn id="7" presetID="53" presetClass="entr" presetSubtype="0" fill="hold" nodeType="withEffect">
                                  <p:stCondLst>
                                    <p:cond delay="500"/>
                                  </p:stCondLst>
                                  <p:childTnLst>
                                    <p:set>
                                      <p:cBhvr>
                                        <p:cTn id="8" dur="1" fill="hold">
                                          <p:stCondLst>
                                            <p:cond delay="0"/>
                                          </p:stCondLst>
                                        </p:cTn>
                                        <p:tgtEl>
                                          <p:spTgt spid="35"/>
                                        </p:tgtEl>
                                        <p:attrNameLst>
                                          <p:attrName>style.visibility</p:attrName>
                                        </p:attrNameLst>
                                      </p:cBhvr>
                                      <p:to>
                                        <p:strVal val="visible"/>
                                      </p:to>
                                    </p:set>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fltVal val="0"/>
                                          </p:val>
                                        </p:tav>
                                        <p:tav tm="100000">
                                          <p:val>
                                            <p:strVal val="#ppt_h"/>
                                          </p:val>
                                        </p:tav>
                                      </p:tavLst>
                                    </p:anim>
                                    <p:animEffect transition="in" filter="fade">
                                      <p:cBhvr>
                                        <p:cTn id="11" dur="500"/>
                                        <p:tgtEl>
                                          <p:spTgt spid="35"/>
                                        </p:tgtEl>
                                      </p:cBhvr>
                                    </p:animEffect>
                                  </p:childTnLst>
                                </p:cTn>
                              </p:par>
                              <p:par>
                                <p:cTn id="12" presetID="22" presetClass="entr" presetSubtype="4" fill="hold" grpId="0" nodeType="withEffect">
                                  <p:stCondLst>
                                    <p:cond delay="100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53" presetClass="entr" presetSubtype="0" fill="hold" nodeType="withEffect">
                                  <p:stCondLst>
                                    <p:cond delay="1400"/>
                                  </p:stCondLst>
                                  <p:childTnLst>
                                    <p:set>
                                      <p:cBhvr>
                                        <p:cTn id="16" dur="1" fill="hold">
                                          <p:stCondLst>
                                            <p:cond delay="0"/>
                                          </p:stCondLst>
                                        </p:cTn>
                                        <p:tgtEl>
                                          <p:spTgt spid="37"/>
                                        </p:tgtEl>
                                        <p:attrNameLst>
                                          <p:attrName>style.visibility</p:attrName>
                                        </p:attrNameLst>
                                      </p:cBhvr>
                                      <p:to>
                                        <p:strVal val="visible"/>
                                      </p:to>
                                    </p:set>
                                    <p:anim calcmode="lin" valueType="num">
                                      <p:cBhvr>
                                        <p:cTn id="17" dur="300" fill="hold"/>
                                        <p:tgtEl>
                                          <p:spTgt spid="37"/>
                                        </p:tgtEl>
                                        <p:attrNameLst>
                                          <p:attrName>ppt_w</p:attrName>
                                        </p:attrNameLst>
                                      </p:cBhvr>
                                      <p:tavLst>
                                        <p:tav tm="0">
                                          <p:val>
                                            <p:fltVal val="0"/>
                                          </p:val>
                                        </p:tav>
                                        <p:tav tm="100000">
                                          <p:val>
                                            <p:strVal val="#ppt_w"/>
                                          </p:val>
                                        </p:tav>
                                      </p:tavLst>
                                    </p:anim>
                                    <p:anim calcmode="lin" valueType="num">
                                      <p:cBhvr>
                                        <p:cTn id="18" dur="300" fill="hold"/>
                                        <p:tgtEl>
                                          <p:spTgt spid="37"/>
                                        </p:tgtEl>
                                        <p:attrNameLst>
                                          <p:attrName>ppt_h</p:attrName>
                                        </p:attrNameLst>
                                      </p:cBhvr>
                                      <p:tavLst>
                                        <p:tav tm="0">
                                          <p:val>
                                            <p:fltVal val="0"/>
                                          </p:val>
                                        </p:tav>
                                        <p:tav tm="100000">
                                          <p:val>
                                            <p:strVal val="#ppt_h"/>
                                          </p:val>
                                        </p:tav>
                                      </p:tavLst>
                                    </p:anim>
                                    <p:animEffect transition="in" filter="fade">
                                      <p:cBhvr>
                                        <p:cTn id="19" dur="300"/>
                                        <p:tgtEl>
                                          <p:spTgt spid="37"/>
                                        </p:tgtEl>
                                      </p:cBhvr>
                                    </p:animEffect>
                                  </p:childTnLst>
                                </p:cTn>
                              </p:par>
                              <p:par>
                                <p:cTn id="20" presetID="10" presetClass="exit" presetSubtype="0" fill="hold" nodeType="withEffect">
                                  <p:stCondLst>
                                    <p:cond delay="1400"/>
                                  </p:stCondLst>
                                  <p:childTnLst>
                                    <p:animEffect transition="out" filter="fade">
                                      <p:cBhvr>
                                        <p:cTn id="21" dur="200"/>
                                        <p:tgtEl>
                                          <p:spTgt spid="3"/>
                                        </p:tgtEl>
                                      </p:cBhvr>
                                    </p:animEffect>
                                    <p:set>
                                      <p:cBhvr>
                                        <p:cTn id="22" dur="1" fill="hold">
                                          <p:stCondLst>
                                            <p:cond delay="199"/>
                                          </p:stCondLst>
                                        </p:cTn>
                                        <p:tgtEl>
                                          <p:spTgt spid="3"/>
                                        </p:tgtEl>
                                        <p:attrNameLst>
                                          <p:attrName>style.visibility</p:attrName>
                                        </p:attrNameLst>
                                      </p:cBhvr>
                                      <p:to>
                                        <p:strVal val="hidden"/>
                                      </p:to>
                                    </p:set>
                                  </p:childTnLst>
                                </p:cTn>
                              </p:par>
                              <p:par>
                                <p:cTn id="23" presetID="10" presetClass="entr" presetSubtype="0" fill="hold" nodeType="withEffect">
                                  <p:stCondLst>
                                    <p:cond delay="14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
                                        <p:tgtEl>
                                          <p:spTgt spid="2"/>
                                        </p:tgtEl>
                                      </p:cBhvr>
                                    </p:animEffect>
                                  </p:childTnLst>
                                </p:cTn>
                              </p:par>
                              <p:par>
                                <p:cTn id="26" presetID="53" presetClass="entr" presetSubtype="0" fill="hold" grpId="0" nodeType="withEffect">
                                  <p:stCondLst>
                                    <p:cond delay="1400"/>
                                  </p:stCondLst>
                                  <p:childTnLst>
                                    <p:set>
                                      <p:cBhvr>
                                        <p:cTn id="27" dur="1" fill="hold">
                                          <p:stCondLst>
                                            <p:cond delay="0"/>
                                          </p:stCondLst>
                                        </p:cTn>
                                        <p:tgtEl>
                                          <p:spTgt spid="19471"/>
                                        </p:tgtEl>
                                        <p:attrNameLst>
                                          <p:attrName>style.visibility</p:attrName>
                                        </p:attrNameLst>
                                      </p:cBhvr>
                                      <p:to>
                                        <p:strVal val="visible"/>
                                      </p:to>
                                    </p:set>
                                    <p:anim calcmode="lin" valueType="num">
                                      <p:cBhvr>
                                        <p:cTn id="28" dur="200" fill="hold"/>
                                        <p:tgtEl>
                                          <p:spTgt spid="19471"/>
                                        </p:tgtEl>
                                        <p:attrNameLst>
                                          <p:attrName>ppt_w</p:attrName>
                                        </p:attrNameLst>
                                      </p:cBhvr>
                                      <p:tavLst>
                                        <p:tav tm="0">
                                          <p:val>
                                            <p:fltVal val="0"/>
                                          </p:val>
                                        </p:tav>
                                        <p:tav tm="100000">
                                          <p:val>
                                            <p:strVal val="#ppt_w"/>
                                          </p:val>
                                        </p:tav>
                                      </p:tavLst>
                                    </p:anim>
                                    <p:anim calcmode="lin" valueType="num">
                                      <p:cBhvr>
                                        <p:cTn id="29" dur="200" fill="hold"/>
                                        <p:tgtEl>
                                          <p:spTgt spid="19471"/>
                                        </p:tgtEl>
                                        <p:attrNameLst>
                                          <p:attrName>ppt_h</p:attrName>
                                        </p:attrNameLst>
                                      </p:cBhvr>
                                      <p:tavLst>
                                        <p:tav tm="0">
                                          <p:val>
                                            <p:fltVal val="0"/>
                                          </p:val>
                                        </p:tav>
                                        <p:tav tm="100000">
                                          <p:val>
                                            <p:strVal val="#ppt_h"/>
                                          </p:val>
                                        </p:tav>
                                      </p:tavLst>
                                    </p:anim>
                                    <p:animEffect transition="in" filter="fade">
                                      <p:cBhvr>
                                        <p:cTn id="30" dur="200"/>
                                        <p:tgtEl>
                                          <p:spTgt spid="19471"/>
                                        </p:tgtEl>
                                      </p:cBhvr>
                                    </p:animEffect>
                                  </p:childTnLst>
                                </p:cTn>
                              </p:par>
                            </p:childTnLst>
                          </p:cTn>
                        </p:par>
                        <p:par>
                          <p:cTn id="31" fill="hold" nodeType="afterGroup">
                            <p:stCondLst>
                              <p:cond delay="1700"/>
                            </p:stCondLst>
                            <p:childTnLst>
                              <p:par>
                                <p:cTn id="32" presetID="53"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par>
                                <p:cTn id="37" presetID="26" presetClass="emph" presetSubtype="0" fill="hold" grpId="1" nodeType="withEffect">
                                  <p:stCondLst>
                                    <p:cond delay="0"/>
                                  </p:stCondLst>
                                  <p:childTnLst>
                                    <p:animEffect transition="out" filter="fade">
                                      <p:cBhvr>
                                        <p:cTn id="38" dur="500" tmFilter="0, 0; .2, .5; .8, .5; 1, 0"/>
                                        <p:tgtEl>
                                          <p:spTgt spid="24"/>
                                        </p:tgtEl>
                                      </p:cBhvr>
                                    </p:animEffect>
                                    <p:animScale>
                                      <p:cBhvr>
                                        <p:cTn id="39" dur="250" autoRev="1" fill="hold"/>
                                        <p:tgtEl>
                                          <p:spTgt spid="24"/>
                                        </p:tgtEl>
                                      </p:cBhvr>
                                      <p:by x="105000" y="105000"/>
                                    </p:animScale>
                                  </p:childTnLst>
                                </p:cTn>
                              </p:par>
                              <p:par>
                                <p:cTn id="40" presetID="22" presetClass="entr" presetSubtype="1" fill="hold" nodeType="withEffect">
                                  <p:stCondLst>
                                    <p:cond delay="600"/>
                                  </p:stCondLst>
                                  <p:childTnLst>
                                    <p:set>
                                      <p:cBhvr>
                                        <p:cTn id="41" dur="1" fill="hold">
                                          <p:stCondLst>
                                            <p:cond delay="0"/>
                                          </p:stCondLst>
                                        </p:cTn>
                                        <p:tgtEl>
                                          <p:spTgt spid="51"/>
                                        </p:tgtEl>
                                        <p:attrNameLst>
                                          <p:attrName>style.visibility</p:attrName>
                                        </p:attrNameLst>
                                      </p:cBhvr>
                                      <p:to>
                                        <p:strVal val="visible"/>
                                      </p:to>
                                    </p:set>
                                    <p:animEffect transition="in" filter="wipe(up)">
                                      <p:cBhvr>
                                        <p:cTn id="42" dur="1000"/>
                                        <p:tgtEl>
                                          <p:spTgt spid="51"/>
                                        </p:tgtEl>
                                      </p:cBhvr>
                                    </p:animEffect>
                                  </p:childTnLst>
                                </p:cTn>
                              </p:par>
                            </p:childTnLst>
                          </p:cTn>
                        </p:par>
                        <p:par>
                          <p:cTn id="43" fill="hold" nodeType="afterGroup">
                            <p:stCondLst>
                              <p:cond delay="33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1000"/>
                                        <p:tgtEl>
                                          <p:spTgt spid="41"/>
                                        </p:tgtEl>
                                      </p:cBhvr>
                                    </p:animEffect>
                                  </p:childTnLst>
                                </p:cTn>
                              </p:par>
                              <p:par>
                                <p:cTn id="47" presetID="22" presetClass="entr" presetSubtype="8"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1000"/>
                                        <p:tgtEl>
                                          <p:spTgt spid="6"/>
                                        </p:tgtEl>
                                      </p:cBhvr>
                                    </p:animEffect>
                                  </p:childTnLst>
                                </p:cTn>
                              </p:par>
                            </p:childTnLst>
                          </p:cTn>
                        </p:par>
                        <p:par>
                          <p:cTn id="50" fill="hold" nodeType="afterGroup">
                            <p:stCondLst>
                              <p:cond delay="4300"/>
                            </p:stCondLst>
                            <p:childTnLst>
                              <p:par>
                                <p:cTn id="51" presetID="22" presetClass="entr" presetSubtype="8"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1000"/>
                                        <p:tgtEl>
                                          <p:spTgt spid="42"/>
                                        </p:tgtEl>
                                      </p:cBhvr>
                                    </p:animEffect>
                                  </p:childTnLst>
                                </p:cTn>
                              </p:par>
                              <p:par>
                                <p:cTn id="54" presetID="22" presetClass="entr" presetSubtype="8"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1000"/>
                                        <p:tgtEl>
                                          <p:spTgt spid="7"/>
                                        </p:tgtEl>
                                      </p:cBhvr>
                                    </p:animEffect>
                                  </p:childTnLst>
                                </p:cTn>
                              </p:par>
                            </p:childTnLst>
                          </p:cTn>
                        </p:par>
                        <p:par>
                          <p:cTn id="57" fill="hold" nodeType="afterGroup">
                            <p:stCondLst>
                              <p:cond delay="5300"/>
                            </p:stCondLst>
                            <p:childTnLst>
                              <p:par>
                                <p:cTn id="58" presetID="22" presetClass="entr" presetSubtype="8"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1000"/>
                                        <p:tgtEl>
                                          <p:spTgt spid="48"/>
                                        </p:tgtEl>
                                      </p:cBhvr>
                                    </p:animEffect>
                                  </p:childTnLst>
                                </p:cTn>
                              </p:par>
                              <p:par>
                                <p:cTn id="61" presetID="22" presetClass="entr" presetSubtype="8"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1000"/>
                                        <p:tgtEl>
                                          <p:spTgt spid="8"/>
                                        </p:tgtEl>
                                      </p:cBhvr>
                                    </p:animEffect>
                                  </p:childTnLst>
                                </p:cTn>
                              </p:par>
                            </p:childTnLst>
                          </p:cTn>
                        </p:par>
                        <p:par>
                          <p:cTn id="64" fill="hold" nodeType="afterGroup">
                            <p:stCondLst>
                              <p:cond delay="63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1000"/>
                                        <p:tgtEl>
                                          <p:spTgt spid="50"/>
                                        </p:tgtEl>
                                      </p:cBhvr>
                                    </p:animEffect>
                                  </p:childTnLst>
                                </p:cTn>
                              </p:par>
                              <p:par>
                                <p:cTn id="68" presetID="22" presetClass="entr" presetSubtype="8"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471" grpId="0"/>
      <p:bldP spid="24" grpId="0" animBg="1"/>
      <p:bldP spid="24" grpId="1" animBg="1"/>
      <p:bldP spid="41" grpId="0"/>
      <p:bldP spid="42" grpId="0"/>
      <p:bldP spid="48"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27653" name="Rectangle 5"/>
          <p:cNvSpPr>
            <a:spLocks noChangeArrowheads="1"/>
          </p:cNvSpPr>
          <p:nvPr/>
        </p:nvSpPr>
        <p:spPr bwMode="auto">
          <a:xfrm>
            <a:off x="315913" y="3059113"/>
            <a:ext cx="43640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a:ea typeface="ＭＳ Ｐゴシック" panose="020B0600070205080204" pitchFamily="34" charset="-128"/>
              </a:rPr>
              <a:t>Assume that a car manufacturing company has recently launched its electrical vehicle (EV) products. Perform a SWOT analysis for the same.</a:t>
            </a:r>
          </a:p>
        </p:txBody>
      </p:sp>
      <p:pic>
        <p:nvPicPr>
          <p:cNvPr id="27654" name="Picture 6" descr="c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755000">
            <a:off x="5065713" y="3181350"/>
            <a:ext cx="369252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5" name="Group 3"/>
          <p:cNvGrpSpPr>
            <a:grpSpLocks/>
          </p:cNvGrpSpPr>
          <p:nvPr/>
        </p:nvGrpSpPr>
        <p:grpSpPr bwMode="auto">
          <a:xfrm>
            <a:off x="28575" y="901700"/>
            <a:ext cx="9144000" cy="1303338"/>
            <a:chOff x="0" y="613246"/>
            <a:chExt cx="9144000" cy="1303586"/>
          </a:xfrm>
        </p:grpSpPr>
        <p:sp>
          <p:nvSpPr>
            <p:cNvPr id="13" name="Rectangle 1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765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6" name="TextBox 6"/>
          <p:cNvSpPr txBox="1">
            <a:spLocks noChangeArrowheads="1"/>
          </p:cNvSpPr>
          <p:nvPr/>
        </p:nvSpPr>
        <p:spPr bwMode="auto">
          <a:xfrm>
            <a:off x="279400" y="1341438"/>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Exercise</a:t>
            </a:r>
            <a:endParaRPr lang="en-IN" sz="3600">
              <a:solidFill>
                <a:srgbClr val="000000"/>
              </a:solidFill>
            </a:endParaRPr>
          </a:p>
        </p:txBody>
      </p:sp>
      <p:sp>
        <p:nvSpPr>
          <p:cNvPr id="276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sz="1200">
                <a:solidFill>
                  <a:srgbClr val="898989"/>
                </a:solidFill>
              </a:rPr>
              <a:t>10</a:t>
            </a:r>
          </a:p>
        </p:txBody>
      </p:sp>
    </p:spTree>
    <p:extLst>
      <p:ext uri="{BB962C8B-B14F-4D97-AF65-F5344CB8AC3E}">
        <p14:creationId xmlns:p14="http://schemas.microsoft.com/office/powerpoint/2010/main" val="340700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372" y="2437725"/>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47"/>
          <p:cNvGrpSpPr/>
          <p:nvPr/>
        </p:nvGrpSpPr>
        <p:grpSpPr bwMode="auto">
          <a:xfrm>
            <a:off x="1587168" y="1832859"/>
            <a:ext cx="6112096" cy="4692485"/>
            <a:chOff x="2041633" y="878283"/>
            <a:chExt cx="5246149" cy="5138694"/>
          </a:xfrm>
          <a:gradFill flip="none" rotWithShape="1">
            <a:gsLst>
              <a:gs pos="100000">
                <a:schemeClr val="tx1">
                  <a:lumMod val="50000"/>
                  <a:lumOff val="50000"/>
                </a:schemeClr>
              </a:gs>
              <a:gs pos="0">
                <a:schemeClr val="tx1">
                  <a:lumMod val="85000"/>
                  <a:lumOff val="15000"/>
                </a:schemeClr>
              </a:gs>
            </a:gsLst>
            <a:lin ang="18900000" scaled="0"/>
            <a:tileRect/>
          </a:gradFill>
          <a:effectLst>
            <a:outerShdw dist="12700" dir="1200000" sx="101000" sy="101000" algn="tl" rotWithShape="0">
              <a:srgbClr val="000000">
                <a:alpha val="79000"/>
              </a:srgbClr>
            </a:outerShdw>
            <a:reflection stA="39000" endPos="14000" dist="165100" dir="5400000" sy="-100000" algn="bl" rotWithShape="0"/>
          </a:effectLst>
        </p:grpSpPr>
        <p:sp>
          <p:nvSpPr>
            <p:cNvPr id="29" name="Rounded Rectangle 28"/>
            <p:cNvSpPr/>
            <p:nvPr/>
          </p:nvSpPr>
          <p:spPr>
            <a:xfrm>
              <a:off x="4657493" y="1324534"/>
              <a:ext cx="2142965" cy="4692443"/>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31" name="Rounded Rectangle 30"/>
            <p:cNvSpPr/>
            <p:nvPr/>
          </p:nvSpPr>
          <p:spPr>
            <a:xfrm rot="5400000">
              <a:off x="3349562" y="2123208"/>
              <a:ext cx="2139591" cy="4755450"/>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30" name="Rounded Rectangle 29"/>
            <p:cNvSpPr/>
            <p:nvPr/>
          </p:nvSpPr>
          <p:spPr>
            <a:xfrm rot="5400000">
              <a:off x="3840261" y="21756"/>
              <a:ext cx="2139591" cy="4755450"/>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27" name="Rounded Rectangle 26"/>
            <p:cNvSpPr/>
            <p:nvPr/>
          </p:nvSpPr>
          <p:spPr>
            <a:xfrm>
              <a:off x="2532331" y="878283"/>
              <a:ext cx="2139591" cy="4692443"/>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grpSp>
      <p:sp>
        <p:nvSpPr>
          <p:cNvPr id="14344" name="TextBox 32"/>
          <p:cNvSpPr txBox="1">
            <a:spLocks noChangeArrowheads="1"/>
          </p:cNvSpPr>
          <p:nvPr/>
        </p:nvSpPr>
        <p:spPr bwMode="auto">
          <a:xfrm rot="5399032">
            <a:off x="7477919" y="3059906"/>
            <a:ext cx="958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ea typeface="ＭＳ Ｐゴシック" panose="020B0600070205080204" pitchFamily="34" charset="-128"/>
              </a:rPr>
              <a:t>Internal</a:t>
            </a:r>
          </a:p>
        </p:txBody>
      </p:sp>
      <p:sp>
        <p:nvSpPr>
          <p:cNvPr id="14345" name="TextBox 33"/>
          <p:cNvSpPr txBox="1">
            <a:spLocks noChangeArrowheads="1"/>
          </p:cNvSpPr>
          <p:nvPr/>
        </p:nvSpPr>
        <p:spPr bwMode="auto">
          <a:xfrm rot="-5400000">
            <a:off x="801687" y="4973638"/>
            <a:ext cx="1065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ea typeface="ＭＳ Ｐゴシック" panose="020B0600070205080204" pitchFamily="34" charset="-128"/>
              </a:rPr>
              <a:t>External</a:t>
            </a:r>
          </a:p>
        </p:txBody>
      </p:sp>
      <p:sp>
        <p:nvSpPr>
          <p:cNvPr id="14346" name="TextBox 34"/>
          <p:cNvSpPr txBox="1">
            <a:spLocks noChangeArrowheads="1"/>
          </p:cNvSpPr>
          <p:nvPr/>
        </p:nvSpPr>
        <p:spPr bwMode="auto">
          <a:xfrm rot="-5400000">
            <a:off x="550863" y="3046413"/>
            <a:ext cx="2416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ea typeface="ＭＳ Ｐゴシック" panose="020B0600070205080204" pitchFamily="34" charset="-128"/>
              </a:rPr>
              <a:t>Helpful</a:t>
            </a:r>
          </a:p>
        </p:txBody>
      </p:sp>
      <p:sp>
        <p:nvSpPr>
          <p:cNvPr id="14347" name="TextBox 35"/>
          <p:cNvSpPr txBox="1">
            <a:spLocks noChangeArrowheads="1"/>
          </p:cNvSpPr>
          <p:nvPr/>
        </p:nvSpPr>
        <p:spPr bwMode="auto">
          <a:xfrm>
            <a:off x="5522913" y="6161088"/>
            <a:ext cx="1165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solidFill>
                  <a:schemeClr val="bg1"/>
                </a:solidFill>
                <a:ea typeface="ＭＳ Ｐゴシック" panose="020B0600070205080204" pitchFamily="34" charset="-128"/>
              </a:rPr>
              <a:t>Harmful</a:t>
            </a:r>
          </a:p>
        </p:txBody>
      </p:sp>
      <p:grpSp>
        <p:nvGrpSpPr>
          <p:cNvPr id="3" name="Group 6"/>
          <p:cNvGrpSpPr>
            <a:grpSpLocks/>
          </p:cNvGrpSpPr>
          <p:nvPr/>
        </p:nvGrpSpPr>
        <p:grpSpPr bwMode="auto">
          <a:xfrm>
            <a:off x="1997075" y="2189163"/>
            <a:ext cx="2416175" cy="1814512"/>
            <a:chOff x="1810721" y="1453443"/>
            <a:chExt cx="2783855" cy="2139121"/>
          </a:xfrm>
        </p:grpSpPr>
        <p:sp>
          <p:nvSpPr>
            <p:cNvPr id="28701" name="Rectangle 4"/>
            <p:cNvSpPr>
              <a:spLocks noChangeArrowheads="1"/>
            </p:cNvSpPr>
            <p:nvPr/>
          </p:nvSpPr>
          <p:spPr bwMode="auto">
            <a:xfrm>
              <a:off x="1810721" y="1453443"/>
              <a:ext cx="2771052" cy="2139121"/>
            </a:xfrm>
            <a:prstGeom prst="rect">
              <a:avLst/>
            </a:prstGeom>
            <a:gradFill rotWithShape="1">
              <a:gsLst>
                <a:gs pos="0">
                  <a:srgbClr val="FFFFFF"/>
                </a:gs>
                <a:gs pos="30000">
                  <a:srgbClr val="FFFFFF"/>
                </a:gs>
                <a:gs pos="100000">
                  <a:srgbClr val="D9D9D9"/>
                </a:gs>
              </a:gsLst>
              <a:lin ang="5400000"/>
            </a:gradFill>
            <a:ln w="9525">
              <a:solidFill>
                <a:schemeClr val="bg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 name="Rectangle 5"/>
            <p:cNvSpPr/>
            <p:nvPr/>
          </p:nvSpPr>
          <p:spPr>
            <a:xfrm>
              <a:off x="1810721" y="1453443"/>
              <a:ext cx="2783855" cy="303183"/>
            </a:xfrm>
            <a:prstGeom prst="rect">
              <a:avLst/>
            </a:prstGeom>
            <a:gradFill>
              <a:gsLst>
                <a:gs pos="0">
                  <a:srgbClr val="FF8D00"/>
                </a:gs>
                <a:gs pos="100000">
                  <a:schemeClr val="accent6">
                    <a:lumMod val="60000"/>
                    <a:lumOff val="40000"/>
                  </a:schemeClr>
                </a:gs>
              </a:gsLs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rgbClr val="0D0D0D"/>
                  </a:solidFill>
                  <a:ea typeface="ＭＳ Ｐゴシック" charset="-128"/>
                </a:rPr>
                <a:t>STRENGTHS</a:t>
              </a:r>
            </a:p>
          </p:txBody>
        </p:sp>
      </p:grpSp>
      <p:grpSp>
        <p:nvGrpSpPr>
          <p:cNvPr id="4" name="Group 10"/>
          <p:cNvGrpSpPr>
            <a:grpSpLocks/>
          </p:cNvGrpSpPr>
          <p:nvPr/>
        </p:nvGrpSpPr>
        <p:grpSpPr bwMode="auto">
          <a:xfrm>
            <a:off x="4786313" y="2189163"/>
            <a:ext cx="2414587" cy="1814512"/>
            <a:chOff x="4586991" y="1453444"/>
            <a:chExt cx="2781825" cy="2139120"/>
          </a:xfrm>
        </p:grpSpPr>
        <p:sp>
          <p:nvSpPr>
            <p:cNvPr id="28699" name="Rectangle 55"/>
            <p:cNvSpPr>
              <a:spLocks noChangeArrowheads="1"/>
            </p:cNvSpPr>
            <p:nvPr/>
          </p:nvSpPr>
          <p:spPr bwMode="auto">
            <a:xfrm>
              <a:off x="4586991" y="1453444"/>
              <a:ext cx="2770851" cy="2139120"/>
            </a:xfrm>
            <a:prstGeom prst="rect">
              <a:avLst/>
            </a:prstGeom>
            <a:gradFill rotWithShape="1">
              <a:gsLst>
                <a:gs pos="0">
                  <a:srgbClr val="FFFFFF"/>
                </a:gs>
                <a:gs pos="30000">
                  <a:srgbClr val="FFFFFF"/>
                </a:gs>
                <a:gs pos="100000">
                  <a:srgbClr val="D9D9D9"/>
                </a:gs>
              </a:gsLst>
              <a:lin ang="5400000"/>
            </a:gradFill>
            <a:ln w="9525">
              <a:solidFill>
                <a:schemeClr val="bg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59" name="Rectangle 58"/>
            <p:cNvSpPr/>
            <p:nvPr/>
          </p:nvSpPr>
          <p:spPr>
            <a:xfrm>
              <a:off x="4586991" y="1453444"/>
              <a:ext cx="2781825" cy="303182"/>
            </a:xfrm>
            <a:prstGeom prst="rect">
              <a:avLst/>
            </a:prstGeom>
            <a:gradFill>
              <a:gsLst>
                <a:gs pos="0">
                  <a:schemeClr val="accent4">
                    <a:lumMod val="75000"/>
                  </a:schemeClr>
                </a:gs>
                <a:gs pos="99000">
                  <a:schemeClr val="accent4">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bg1"/>
                  </a:solidFill>
                  <a:ea typeface="ＭＳ Ｐゴシック" charset="-128"/>
                </a:rPr>
                <a:t>WEAKNESSES</a:t>
              </a:r>
            </a:p>
          </p:txBody>
        </p:sp>
      </p:grpSp>
      <p:grpSp>
        <p:nvGrpSpPr>
          <p:cNvPr id="5" name="Group 12"/>
          <p:cNvGrpSpPr>
            <a:grpSpLocks/>
          </p:cNvGrpSpPr>
          <p:nvPr/>
        </p:nvGrpSpPr>
        <p:grpSpPr bwMode="auto">
          <a:xfrm>
            <a:off x="1997075" y="4327525"/>
            <a:ext cx="2405063" cy="1817688"/>
            <a:chOff x="1810721" y="3605380"/>
            <a:chExt cx="2771017" cy="2140415"/>
          </a:xfrm>
        </p:grpSpPr>
        <p:sp>
          <p:nvSpPr>
            <p:cNvPr id="28697" name="Rectangle 56"/>
            <p:cNvSpPr>
              <a:spLocks noChangeArrowheads="1"/>
            </p:cNvSpPr>
            <p:nvPr/>
          </p:nvSpPr>
          <p:spPr bwMode="auto">
            <a:xfrm>
              <a:off x="1810721" y="3607249"/>
              <a:ext cx="2771017" cy="2138546"/>
            </a:xfrm>
            <a:prstGeom prst="rect">
              <a:avLst/>
            </a:prstGeom>
            <a:gradFill rotWithShape="1">
              <a:gsLst>
                <a:gs pos="0">
                  <a:srgbClr val="FFFFFF"/>
                </a:gs>
                <a:gs pos="30000">
                  <a:srgbClr val="FFFFFF"/>
                </a:gs>
                <a:gs pos="100000">
                  <a:srgbClr val="D9D9D9"/>
                </a:gs>
              </a:gsLst>
              <a:lin ang="5400000"/>
            </a:gradFill>
            <a:ln w="9525">
              <a:solidFill>
                <a:srgbClr val="D9D9D9"/>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4" name="Rectangle 63"/>
            <p:cNvSpPr/>
            <p:nvPr/>
          </p:nvSpPr>
          <p:spPr>
            <a:xfrm>
              <a:off x="1812551" y="3605380"/>
              <a:ext cx="2754555" cy="332746"/>
            </a:xfrm>
            <a:prstGeom prst="rect">
              <a:avLst/>
            </a:prstGeom>
            <a:gradFill>
              <a:gsLst>
                <a:gs pos="100000">
                  <a:srgbClr val="E6FF00"/>
                </a:gs>
                <a:gs pos="0">
                  <a:srgbClr val="C1CA38"/>
                </a:gs>
              </a:gsLst>
            </a:gra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rgbClr val="0D0D0D"/>
                  </a:solidFill>
                  <a:ea typeface="ＭＳ Ｐゴシック" charset="-128"/>
                </a:rPr>
                <a:t>OPPORTUNITIES</a:t>
              </a:r>
              <a:endParaRPr lang="en-US" sz="1300" b="1" dirty="0">
                <a:solidFill>
                  <a:srgbClr val="0D0D0D"/>
                </a:solidFill>
                <a:ea typeface="ＭＳ Ｐゴシック" charset="-128"/>
              </a:endParaRPr>
            </a:p>
          </p:txBody>
        </p:sp>
      </p:grpSp>
      <p:grpSp>
        <p:nvGrpSpPr>
          <p:cNvPr id="7" name="Group 11"/>
          <p:cNvGrpSpPr>
            <a:grpSpLocks/>
          </p:cNvGrpSpPr>
          <p:nvPr/>
        </p:nvGrpSpPr>
        <p:grpSpPr bwMode="auto">
          <a:xfrm>
            <a:off x="4772025" y="4322763"/>
            <a:ext cx="2416175" cy="1820862"/>
            <a:chOff x="4586435" y="3600705"/>
            <a:chExt cx="2782381" cy="2143795"/>
          </a:xfrm>
        </p:grpSpPr>
        <p:sp>
          <p:nvSpPr>
            <p:cNvPr id="28695" name="Rectangle 57"/>
            <p:cNvSpPr>
              <a:spLocks noChangeArrowheads="1"/>
            </p:cNvSpPr>
            <p:nvPr/>
          </p:nvSpPr>
          <p:spPr bwMode="auto">
            <a:xfrm>
              <a:off x="4593747" y="3606313"/>
              <a:ext cx="2771412" cy="2138187"/>
            </a:xfrm>
            <a:prstGeom prst="rect">
              <a:avLst/>
            </a:prstGeom>
            <a:gradFill rotWithShape="1">
              <a:gsLst>
                <a:gs pos="0">
                  <a:srgbClr val="FFFFFF"/>
                </a:gs>
                <a:gs pos="30000">
                  <a:srgbClr val="FFFFFF"/>
                </a:gs>
                <a:gs pos="100000">
                  <a:srgbClr val="D9D9D9"/>
                </a:gs>
              </a:gsLst>
              <a:lin ang="5400000"/>
            </a:gradFill>
            <a:ln w="9525">
              <a:solidFill>
                <a:srgbClr val="D9D9D9"/>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5" name="Rectangle 64"/>
            <p:cNvSpPr/>
            <p:nvPr/>
          </p:nvSpPr>
          <p:spPr>
            <a:xfrm>
              <a:off x="4586435" y="3600705"/>
              <a:ext cx="2782381" cy="338297"/>
            </a:xfrm>
            <a:prstGeom prst="rect">
              <a:avLst/>
            </a:prstGeom>
            <a:gradFill>
              <a:gsLst>
                <a:gs pos="0">
                  <a:srgbClr val="892523"/>
                </a:gs>
                <a:gs pos="99000">
                  <a:srgbClr val="BD2400"/>
                </a:gs>
              </a:gsLst>
            </a:gra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bg1"/>
                  </a:solidFill>
                  <a:ea typeface="ＭＳ Ｐゴシック" charset="-128"/>
                </a:rPr>
                <a:t>THREATS</a:t>
              </a:r>
              <a:endParaRPr lang="en-US" sz="1300" b="1" dirty="0">
                <a:solidFill>
                  <a:schemeClr val="bg1"/>
                </a:solidFill>
                <a:ea typeface="ＭＳ Ｐゴシック" charset="-128"/>
              </a:endParaRPr>
            </a:p>
          </p:txBody>
        </p:sp>
      </p:grpSp>
      <p:sp>
        <p:nvSpPr>
          <p:cNvPr id="14352" name="TextBox 87"/>
          <p:cNvSpPr txBox="1">
            <a:spLocks noChangeArrowheads="1"/>
          </p:cNvSpPr>
          <p:nvPr/>
        </p:nvSpPr>
        <p:spPr bwMode="auto">
          <a:xfrm>
            <a:off x="2159000" y="2478088"/>
            <a:ext cx="2230438"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No Competition in the EV </a:t>
            </a:r>
            <a:br>
              <a:rPr lang="en-US" sz="1400">
                <a:ea typeface="ＭＳ Ｐゴシック" panose="020B0600070205080204" pitchFamily="34" charset="-128"/>
              </a:rPr>
            </a:br>
            <a:r>
              <a:rPr lang="en-US" sz="1400">
                <a:ea typeface="ＭＳ Ｐゴシック" panose="020B0600070205080204" pitchFamily="34" charset="-128"/>
              </a:rPr>
              <a:t>  Segment. </a:t>
            </a:r>
          </a:p>
          <a:p>
            <a:pPr eaLnBrk="1" hangingPunct="1">
              <a:spcBef>
                <a:spcPct val="0"/>
              </a:spcBef>
            </a:pPr>
            <a:r>
              <a:rPr lang="en-US" sz="1400">
                <a:ea typeface="ＭＳ Ｐゴシック" panose="020B0600070205080204" pitchFamily="34" charset="-128"/>
              </a:rPr>
              <a:t> Environment friendly </a:t>
            </a:r>
          </a:p>
          <a:p>
            <a:pPr eaLnBrk="1" hangingPunct="1">
              <a:spcBef>
                <a:spcPct val="0"/>
              </a:spcBef>
            </a:pPr>
            <a:r>
              <a:rPr lang="en-US" sz="1400">
                <a:ea typeface="ＭＳ Ｐゴシック" panose="020B0600070205080204" pitchFamily="34" charset="-128"/>
              </a:rPr>
              <a:t> Economic to Drive [Rs. 0.4 </a:t>
            </a:r>
            <a:br>
              <a:rPr lang="en-US" sz="1400">
                <a:ea typeface="ＭＳ Ｐゴシック" panose="020B0600070205080204" pitchFamily="34" charset="-128"/>
              </a:rPr>
            </a:br>
            <a:r>
              <a:rPr lang="en-US" sz="1400">
                <a:ea typeface="ＭＳ Ｐゴシック" panose="020B0600070205080204" pitchFamily="34" charset="-128"/>
              </a:rPr>
              <a:t>   per km] </a:t>
            </a:r>
            <a:r>
              <a:rPr lang="en-US" sz="1400">
                <a:solidFill>
                  <a:srgbClr val="FF0000"/>
                </a:solidFill>
                <a:ea typeface="ＭＳ Ｐゴシック" panose="020B0600070205080204" pitchFamily="34" charset="-128"/>
              </a:rPr>
              <a:t>*</a:t>
            </a:r>
            <a:endParaRPr lang="en-US" sz="1400">
              <a:ea typeface="ＭＳ Ｐゴシック" panose="020B0600070205080204" pitchFamily="34" charset="-128"/>
            </a:endParaRPr>
          </a:p>
          <a:p>
            <a:pPr eaLnBrk="1" hangingPunct="1">
              <a:spcBef>
                <a:spcPct val="0"/>
              </a:spcBef>
            </a:pPr>
            <a:r>
              <a:rPr lang="en-US" sz="1400">
                <a:ea typeface="ＭＳ Ｐゴシック" panose="020B0600070205080204" pitchFamily="34" charset="-128"/>
              </a:rPr>
              <a:t> Government subsidies [8% </a:t>
            </a:r>
            <a:br>
              <a:rPr lang="en-US" sz="1400">
                <a:ea typeface="ＭＳ Ｐゴシック" panose="020B0600070205080204" pitchFamily="34" charset="-128"/>
              </a:rPr>
            </a:br>
            <a:r>
              <a:rPr lang="en-US" sz="1400">
                <a:ea typeface="ＭＳ Ｐゴシック" panose="020B0600070205080204" pitchFamily="34" charset="-128"/>
              </a:rPr>
              <a:t>   excise duty] </a:t>
            </a:r>
            <a:r>
              <a:rPr lang="en-US" sz="1600">
                <a:solidFill>
                  <a:srgbClr val="FF0000"/>
                </a:solidFill>
                <a:ea typeface="ＭＳ Ｐゴシック" panose="020B0600070205080204" pitchFamily="34" charset="-128"/>
              </a:rPr>
              <a:t>*</a:t>
            </a:r>
            <a:endParaRPr lang="en-US" sz="1400">
              <a:solidFill>
                <a:srgbClr val="FF0000"/>
              </a:solidFill>
              <a:ea typeface="ＭＳ Ｐゴシック" panose="020B0600070205080204" pitchFamily="34" charset="-128"/>
            </a:endParaRPr>
          </a:p>
        </p:txBody>
      </p:sp>
      <p:sp>
        <p:nvSpPr>
          <p:cNvPr id="14353" name="TextBox 89"/>
          <p:cNvSpPr txBox="1">
            <a:spLocks noChangeArrowheads="1"/>
          </p:cNvSpPr>
          <p:nvPr/>
        </p:nvSpPr>
        <p:spPr bwMode="auto">
          <a:xfrm>
            <a:off x="4841875" y="4711700"/>
            <a:ext cx="2527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Government incentives </a:t>
            </a:r>
            <a:br>
              <a:rPr lang="en-US" sz="1400">
                <a:ea typeface="ＭＳ Ｐゴシック" panose="020B0600070205080204" pitchFamily="34" charset="-128"/>
              </a:rPr>
            </a:br>
            <a:r>
              <a:rPr lang="en-US" sz="1400">
                <a:ea typeface="ＭＳ Ｐゴシック" panose="020B0600070205080204" pitchFamily="34" charset="-128"/>
              </a:rPr>
              <a:t>  to gasoline vehicles</a:t>
            </a:r>
          </a:p>
          <a:p>
            <a:pPr eaLnBrk="1" hangingPunct="1">
              <a:spcBef>
                <a:spcPct val="0"/>
              </a:spcBef>
            </a:pPr>
            <a:r>
              <a:rPr lang="en-US" sz="1400">
                <a:ea typeface="ＭＳ Ｐゴシック" panose="020B0600070205080204" pitchFamily="34" charset="-128"/>
              </a:rPr>
              <a:t> Entry of competitors </a:t>
            </a:r>
          </a:p>
          <a:p>
            <a:pPr eaLnBrk="1" hangingPunct="1">
              <a:spcBef>
                <a:spcPct val="0"/>
              </a:spcBef>
            </a:pPr>
            <a:r>
              <a:rPr lang="en-US" sz="1400">
                <a:ea typeface="ＭＳ Ｐゴシック" panose="020B0600070205080204" pitchFamily="34" charset="-128"/>
              </a:rPr>
              <a:t> Stringent safety </a:t>
            </a:r>
            <a:br>
              <a:rPr lang="en-US" sz="1400">
                <a:ea typeface="ＭＳ Ｐゴシック" panose="020B0600070205080204" pitchFamily="34" charset="-128"/>
              </a:rPr>
            </a:br>
            <a:r>
              <a:rPr lang="en-US" sz="1400">
                <a:ea typeface="ＭＳ Ｐゴシック" panose="020B0600070205080204" pitchFamily="34" charset="-128"/>
              </a:rPr>
              <a:t>   requirements anticipated </a:t>
            </a:r>
          </a:p>
          <a:p>
            <a:pPr eaLnBrk="1" hangingPunct="1">
              <a:spcBef>
                <a:spcPct val="0"/>
              </a:spcBef>
            </a:pPr>
            <a:r>
              <a:rPr lang="en-US" sz="1400">
                <a:ea typeface="ＭＳ Ｐゴシック" panose="020B0600070205080204" pitchFamily="34" charset="-128"/>
              </a:rPr>
              <a:t> Availability of hybrid vehicles</a:t>
            </a:r>
          </a:p>
        </p:txBody>
      </p:sp>
      <p:sp>
        <p:nvSpPr>
          <p:cNvPr id="14354" name="TextBox 90"/>
          <p:cNvSpPr txBox="1">
            <a:spLocks noChangeArrowheads="1"/>
          </p:cNvSpPr>
          <p:nvPr/>
        </p:nvSpPr>
        <p:spPr bwMode="auto">
          <a:xfrm>
            <a:off x="4867275" y="2532063"/>
            <a:ext cx="23193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High Price</a:t>
            </a:r>
          </a:p>
          <a:p>
            <a:pPr eaLnBrk="1" hangingPunct="1">
              <a:spcBef>
                <a:spcPct val="0"/>
              </a:spcBef>
            </a:pPr>
            <a:r>
              <a:rPr lang="en-US" sz="1400">
                <a:ea typeface="ＭＳ Ｐゴシック" panose="020B0600070205080204" pitchFamily="34" charset="-128"/>
              </a:rPr>
              <a:t> Low aesthetic appeal</a:t>
            </a:r>
          </a:p>
          <a:p>
            <a:pPr eaLnBrk="1" hangingPunct="1">
              <a:spcBef>
                <a:spcPct val="0"/>
              </a:spcBef>
            </a:pPr>
            <a:r>
              <a:rPr lang="en-US" sz="1400">
                <a:ea typeface="ＭＳ Ｐゴシック" panose="020B0600070205080204" pitchFamily="34" charset="-128"/>
              </a:rPr>
              <a:t> Small driving range [up to </a:t>
            </a:r>
            <a:br>
              <a:rPr lang="en-US" sz="1400">
                <a:ea typeface="ＭＳ Ｐゴシック" panose="020B0600070205080204" pitchFamily="34" charset="-128"/>
              </a:rPr>
            </a:br>
            <a:r>
              <a:rPr lang="en-US" sz="1400">
                <a:ea typeface="ＭＳ Ｐゴシック" panose="020B0600070205080204" pitchFamily="34" charset="-128"/>
              </a:rPr>
              <a:t>  80 KM]</a:t>
            </a:r>
          </a:p>
          <a:p>
            <a:pPr eaLnBrk="1" hangingPunct="1">
              <a:spcBef>
                <a:spcPct val="0"/>
              </a:spcBef>
            </a:pPr>
            <a:r>
              <a:rPr lang="en-US" sz="1400">
                <a:ea typeface="ＭＳ Ｐゴシック" panose="020B0600070205080204" pitchFamily="34" charset="-128"/>
              </a:rPr>
              <a:t> Competition from gasoline   </a:t>
            </a:r>
            <a:br>
              <a:rPr lang="en-US" sz="1400">
                <a:ea typeface="ＭＳ Ｐゴシック" panose="020B0600070205080204" pitchFamily="34" charset="-128"/>
              </a:rPr>
            </a:br>
            <a:r>
              <a:rPr lang="en-US" sz="1400">
                <a:ea typeface="ＭＳ Ｐゴシック" panose="020B0600070205080204" pitchFamily="34" charset="-128"/>
              </a:rPr>
              <a:t>  vehicles </a:t>
            </a:r>
          </a:p>
        </p:txBody>
      </p:sp>
      <p:sp>
        <p:nvSpPr>
          <p:cNvPr id="14355" name="TextBox 91"/>
          <p:cNvSpPr txBox="1">
            <a:spLocks noChangeArrowheads="1"/>
          </p:cNvSpPr>
          <p:nvPr/>
        </p:nvSpPr>
        <p:spPr bwMode="auto">
          <a:xfrm>
            <a:off x="2155825" y="4724400"/>
            <a:ext cx="21923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Huge untapped EV market </a:t>
            </a:r>
          </a:p>
          <a:p>
            <a:pPr eaLnBrk="1" hangingPunct="1">
              <a:spcBef>
                <a:spcPct val="0"/>
              </a:spcBef>
            </a:pPr>
            <a:r>
              <a:rPr lang="en-US" sz="1400">
                <a:ea typeface="ＭＳ Ｐゴシック" panose="020B0600070205080204" pitchFamily="34" charset="-128"/>
              </a:rPr>
              <a:t> Growing demand of green </a:t>
            </a:r>
            <a:br>
              <a:rPr lang="en-US" sz="1400">
                <a:ea typeface="ＭＳ Ｐゴシック" panose="020B0600070205080204" pitchFamily="34" charset="-128"/>
              </a:rPr>
            </a:br>
            <a:r>
              <a:rPr lang="en-US" sz="1400">
                <a:ea typeface="ＭＳ Ｐゴシック" panose="020B0600070205080204" pitchFamily="34" charset="-128"/>
              </a:rPr>
              <a:t>   technologies </a:t>
            </a:r>
          </a:p>
          <a:p>
            <a:pPr eaLnBrk="1" hangingPunct="1">
              <a:spcBef>
                <a:spcPct val="0"/>
              </a:spcBef>
            </a:pPr>
            <a:r>
              <a:rPr lang="en-US" sz="1400">
                <a:ea typeface="ＭＳ Ｐゴシック" panose="020B0600070205080204" pitchFamily="34" charset="-128"/>
              </a:rPr>
              <a:t> Rising fuel costs </a:t>
            </a:r>
          </a:p>
          <a:p>
            <a:pPr eaLnBrk="1" hangingPunct="1">
              <a:spcBef>
                <a:spcPct val="0"/>
              </a:spcBef>
            </a:pPr>
            <a:r>
              <a:rPr lang="en-US" sz="1400">
                <a:ea typeface="ＭＳ Ｐゴシック" panose="020B0600070205080204" pitchFamily="34" charset="-128"/>
              </a:rPr>
              <a:t> Growing road congestion </a:t>
            </a:r>
            <a:br>
              <a:rPr lang="en-US" sz="1400">
                <a:ea typeface="ＭＳ Ｐゴシック" panose="020B0600070205080204" pitchFamily="34" charset="-128"/>
              </a:rPr>
            </a:br>
            <a:r>
              <a:rPr lang="en-US" sz="1400">
                <a:ea typeface="ＭＳ Ｐゴシック" panose="020B0600070205080204" pitchFamily="34" charset="-128"/>
              </a:rPr>
              <a:t>   in urban cities</a:t>
            </a:r>
          </a:p>
        </p:txBody>
      </p:sp>
      <p:sp>
        <p:nvSpPr>
          <p:cNvPr id="28690" name="Rectangle 33"/>
          <p:cNvSpPr>
            <a:spLocks noChangeArrowheads="1"/>
          </p:cNvSpPr>
          <p:nvPr/>
        </p:nvSpPr>
        <p:spPr bwMode="auto">
          <a:xfrm rot="10800000" flipV="1">
            <a:off x="7185025" y="5641975"/>
            <a:ext cx="2046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a:solidFill>
                  <a:srgbClr val="FF0000"/>
                </a:solidFill>
                <a:ea typeface="ＭＳ Ｐゴシック" panose="020B0600070205080204" pitchFamily="34" charset="-128"/>
              </a:rPr>
              <a:t>* </a:t>
            </a:r>
            <a:r>
              <a:rPr lang="en-US" sz="1400">
                <a:ea typeface="ＭＳ Ｐゴシック" panose="020B0600070205080204" pitchFamily="34" charset="-128"/>
              </a:rPr>
              <a:t>Hypothetical figures</a:t>
            </a:r>
            <a:endParaRPr lang="en-US" sz="2400">
              <a:ea typeface="ＭＳ Ｐゴシック" panose="020B0600070205080204" pitchFamily="34" charset="-128"/>
            </a:endParaRPr>
          </a:p>
        </p:txBody>
      </p:sp>
      <p:grpSp>
        <p:nvGrpSpPr>
          <p:cNvPr id="28691" name="Group 3"/>
          <p:cNvGrpSpPr>
            <a:grpSpLocks/>
          </p:cNvGrpSpPr>
          <p:nvPr/>
        </p:nvGrpSpPr>
        <p:grpSpPr bwMode="auto">
          <a:xfrm>
            <a:off x="4763" y="469900"/>
            <a:ext cx="9144000" cy="1303338"/>
            <a:chOff x="0" y="613246"/>
            <a:chExt cx="9144000" cy="1303586"/>
          </a:xfrm>
        </p:grpSpPr>
        <p:sp>
          <p:nvSpPr>
            <p:cNvPr id="34" name="Rectangle 33"/>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86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2" name="TextBox 6"/>
          <p:cNvSpPr txBox="1">
            <a:spLocks noChangeArrowheads="1"/>
          </p:cNvSpPr>
          <p:nvPr/>
        </p:nvSpPr>
        <p:spPr bwMode="auto">
          <a:xfrm>
            <a:off x="214313" y="909638"/>
            <a:ext cx="5986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Exercise</a:t>
            </a:r>
            <a:endParaRPr lang="en-IN" sz="3600">
              <a:solidFill>
                <a:srgbClr val="000000"/>
              </a:solidFill>
            </a:endParaRPr>
          </a:p>
        </p:txBody>
      </p:sp>
    </p:spTree>
    <p:extLst>
      <p:ext uri="{BB962C8B-B14F-4D97-AF65-F5344CB8AC3E}">
        <p14:creationId xmlns:p14="http://schemas.microsoft.com/office/powerpoint/2010/main" val="191307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par>
                                <p:cTn id="16" presetID="12" presetClass="entr" presetSubtype="4" fill="hold" grpId="0" nodeType="withEffect">
                                  <p:stCondLst>
                                    <p:cond delay="1000"/>
                                  </p:stCondLst>
                                  <p:childTnLst>
                                    <p:set>
                                      <p:cBhvr>
                                        <p:cTn id="17" dur="1" fill="hold">
                                          <p:stCondLst>
                                            <p:cond delay="0"/>
                                          </p:stCondLst>
                                        </p:cTn>
                                        <p:tgtEl>
                                          <p:spTgt spid="14346"/>
                                        </p:tgtEl>
                                        <p:attrNameLst>
                                          <p:attrName>style.visibility</p:attrName>
                                        </p:attrNameLst>
                                      </p:cBhvr>
                                      <p:to>
                                        <p:strVal val="visible"/>
                                      </p:to>
                                    </p:set>
                                    <p:animEffect transition="in" filter="slide(fromBottom)">
                                      <p:cBhvr>
                                        <p:cTn id="18" dur="500"/>
                                        <p:tgtEl>
                                          <p:spTgt spid="14346"/>
                                        </p:tgtEl>
                                      </p:cBhvr>
                                    </p:animEffect>
                                  </p:childTnLst>
                                </p:cTn>
                              </p:par>
                              <p:par>
                                <p:cTn id="19" presetID="53" presetClass="entr" presetSubtype="0" fill="hold" grpId="0" nodeType="withEffect">
                                  <p:stCondLst>
                                    <p:cond delay="1500"/>
                                  </p:stCondLst>
                                  <p:childTnLst>
                                    <p:set>
                                      <p:cBhvr>
                                        <p:cTn id="20" dur="1" fill="hold">
                                          <p:stCondLst>
                                            <p:cond delay="0"/>
                                          </p:stCondLst>
                                        </p:cTn>
                                        <p:tgtEl>
                                          <p:spTgt spid="14352"/>
                                        </p:tgtEl>
                                        <p:attrNameLst>
                                          <p:attrName>style.visibility</p:attrName>
                                        </p:attrNameLst>
                                      </p:cBhvr>
                                      <p:to>
                                        <p:strVal val="visible"/>
                                      </p:to>
                                    </p:set>
                                    <p:anim calcmode="lin" valueType="num">
                                      <p:cBhvr>
                                        <p:cTn id="21" dur="500" fill="hold"/>
                                        <p:tgtEl>
                                          <p:spTgt spid="14352"/>
                                        </p:tgtEl>
                                        <p:attrNameLst>
                                          <p:attrName>ppt_w</p:attrName>
                                        </p:attrNameLst>
                                      </p:cBhvr>
                                      <p:tavLst>
                                        <p:tav tm="0">
                                          <p:val>
                                            <p:fltVal val="0"/>
                                          </p:val>
                                        </p:tav>
                                        <p:tav tm="100000">
                                          <p:val>
                                            <p:strVal val="#ppt_w"/>
                                          </p:val>
                                        </p:tav>
                                      </p:tavLst>
                                    </p:anim>
                                    <p:anim calcmode="lin" valueType="num">
                                      <p:cBhvr>
                                        <p:cTn id="22" dur="500" fill="hold"/>
                                        <p:tgtEl>
                                          <p:spTgt spid="14352"/>
                                        </p:tgtEl>
                                        <p:attrNameLst>
                                          <p:attrName>ppt_h</p:attrName>
                                        </p:attrNameLst>
                                      </p:cBhvr>
                                      <p:tavLst>
                                        <p:tav tm="0">
                                          <p:val>
                                            <p:fltVal val="0"/>
                                          </p:val>
                                        </p:tav>
                                        <p:tav tm="100000">
                                          <p:val>
                                            <p:strVal val="#ppt_h"/>
                                          </p:val>
                                        </p:tav>
                                      </p:tavLst>
                                    </p:anim>
                                    <p:animEffect transition="in" filter="fade">
                                      <p:cBhvr>
                                        <p:cTn id="23" dur="500"/>
                                        <p:tgtEl>
                                          <p:spTgt spid="143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par>
                                <p:cTn id="31" presetID="12" presetClass="entr" presetSubtype="8" fill="hold" grpId="0" nodeType="withEffect">
                                  <p:stCondLst>
                                    <p:cond delay="1000"/>
                                  </p:stCondLst>
                                  <p:childTnLst>
                                    <p:set>
                                      <p:cBhvr>
                                        <p:cTn id="32" dur="1" fill="hold">
                                          <p:stCondLst>
                                            <p:cond delay="0"/>
                                          </p:stCondLst>
                                        </p:cTn>
                                        <p:tgtEl>
                                          <p:spTgt spid="14344"/>
                                        </p:tgtEl>
                                        <p:attrNameLst>
                                          <p:attrName>style.visibility</p:attrName>
                                        </p:attrNameLst>
                                      </p:cBhvr>
                                      <p:to>
                                        <p:strVal val="visible"/>
                                      </p:to>
                                    </p:set>
                                    <p:animEffect transition="in" filter="slide(fromLeft)">
                                      <p:cBhvr>
                                        <p:cTn id="33" dur="500"/>
                                        <p:tgtEl>
                                          <p:spTgt spid="14344"/>
                                        </p:tgtEl>
                                      </p:cBhvr>
                                    </p:animEffect>
                                  </p:childTnLst>
                                </p:cTn>
                              </p:par>
                              <p:par>
                                <p:cTn id="34" presetID="53" presetClass="entr" presetSubtype="0" fill="hold" grpId="0" nodeType="withEffect">
                                  <p:stCondLst>
                                    <p:cond delay="1500"/>
                                  </p:stCondLst>
                                  <p:childTnLst>
                                    <p:set>
                                      <p:cBhvr>
                                        <p:cTn id="35" dur="1" fill="hold">
                                          <p:stCondLst>
                                            <p:cond delay="0"/>
                                          </p:stCondLst>
                                        </p:cTn>
                                        <p:tgtEl>
                                          <p:spTgt spid="14354"/>
                                        </p:tgtEl>
                                        <p:attrNameLst>
                                          <p:attrName>style.visibility</p:attrName>
                                        </p:attrNameLst>
                                      </p:cBhvr>
                                      <p:to>
                                        <p:strVal val="visible"/>
                                      </p:to>
                                    </p:set>
                                    <p:anim calcmode="lin" valueType="num">
                                      <p:cBhvr>
                                        <p:cTn id="36" dur="500" fill="hold"/>
                                        <p:tgtEl>
                                          <p:spTgt spid="14354"/>
                                        </p:tgtEl>
                                        <p:attrNameLst>
                                          <p:attrName>ppt_w</p:attrName>
                                        </p:attrNameLst>
                                      </p:cBhvr>
                                      <p:tavLst>
                                        <p:tav tm="0">
                                          <p:val>
                                            <p:fltVal val="0"/>
                                          </p:val>
                                        </p:tav>
                                        <p:tav tm="100000">
                                          <p:val>
                                            <p:strVal val="#ppt_w"/>
                                          </p:val>
                                        </p:tav>
                                      </p:tavLst>
                                    </p:anim>
                                    <p:anim calcmode="lin" valueType="num">
                                      <p:cBhvr>
                                        <p:cTn id="37" dur="500" fill="hold"/>
                                        <p:tgtEl>
                                          <p:spTgt spid="14354"/>
                                        </p:tgtEl>
                                        <p:attrNameLst>
                                          <p:attrName>ppt_h</p:attrName>
                                        </p:attrNameLst>
                                      </p:cBhvr>
                                      <p:tavLst>
                                        <p:tav tm="0">
                                          <p:val>
                                            <p:fltVal val="0"/>
                                          </p:val>
                                        </p:tav>
                                        <p:tav tm="100000">
                                          <p:val>
                                            <p:strVal val="#ppt_h"/>
                                          </p:val>
                                        </p:tav>
                                      </p:tavLst>
                                    </p:anim>
                                    <p:animEffect transition="in" filter="fade">
                                      <p:cBhvr>
                                        <p:cTn id="38" dur="500"/>
                                        <p:tgtEl>
                                          <p:spTgt spid="143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Effect transition="in" filter="fade">
                                      <p:cBhvr>
                                        <p:cTn id="45" dur="1000"/>
                                        <p:tgtEl>
                                          <p:spTgt spid="5"/>
                                        </p:tgtEl>
                                      </p:cBhvr>
                                    </p:animEffect>
                                  </p:childTnLst>
                                </p:cTn>
                              </p:par>
                              <p:par>
                                <p:cTn id="46" presetID="12" presetClass="entr" presetSubtype="2" fill="hold" grpId="0" nodeType="withEffect">
                                  <p:stCondLst>
                                    <p:cond delay="1000"/>
                                  </p:stCondLst>
                                  <p:childTnLst>
                                    <p:set>
                                      <p:cBhvr>
                                        <p:cTn id="47" dur="1" fill="hold">
                                          <p:stCondLst>
                                            <p:cond delay="0"/>
                                          </p:stCondLst>
                                        </p:cTn>
                                        <p:tgtEl>
                                          <p:spTgt spid="14345"/>
                                        </p:tgtEl>
                                        <p:attrNameLst>
                                          <p:attrName>style.visibility</p:attrName>
                                        </p:attrNameLst>
                                      </p:cBhvr>
                                      <p:to>
                                        <p:strVal val="visible"/>
                                      </p:to>
                                    </p:set>
                                    <p:animEffect transition="in" filter="slide(fromRight)">
                                      <p:cBhvr>
                                        <p:cTn id="48" dur="500"/>
                                        <p:tgtEl>
                                          <p:spTgt spid="14345"/>
                                        </p:tgtEl>
                                      </p:cBhvr>
                                    </p:animEffect>
                                  </p:childTnLst>
                                </p:cTn>
                              </p:par>
                              <p:par>
                                <p:cTn id="49" presetID="53" presetClass="entr" presetSubtype="0" fill="hold" grpId="0" nodeType="withEffect">
                                  <p:stCondLst>
                                    <p:cond delay="1500"/>
                                  </p:stCondLst>
                                  <p:childTnLst>
                                    <p:set>
                                      <p:cBhvr>
                                        <p:cTn id="50" dur="1" fill="hold">
                                          <p:stCondLst>
                                            <p:cond delay="0"/>
                                          </p:stCondLst>
                                        </p:cTn>
                                        <p:tgtEl>
                                          <p:spTgt spid="14355"/>
                                        </p:tgtEl>
                                        <p:attrNameLst>
                                          <p:attrName>style.visibility</p:attrName>
                                        </p:attrNameLst>
                                      </p:cBhvr>
                                      <p:to>
                                        <p:strVal val="visible"/>
                                      </p:to>
                                    </p:set>
                                    <p:anim calcmode="lin" valueType="num">
                                      <p:cBhvr>
                                        <p:cTn id="51" dur="500" fill="hold"/>
                                        <p:tgtEl>
                                          <p:spTgt spid="14355"/>
                                        </p:tgtEl>
                                        <p:attrNameLst>
                                          <p:attrName>ppt_w</p:attrName>
                                        </p:attrNameLst>
                                      </p:cBhvr>
                                      <p:tavLst>
                                        <p:tav tm="0">
                                          <p:val>
                                            <p:fltVal val="0"/>
                                          </p:val>
                                        </p:tav>
                                        <p:tav tm="100000">
                                          <p:val>
                                            <p:strVal val="#ppt_w"/>
                                          </p:val>
                                        </p:tav>
                                      </p:tavLst>
                                    </p:anim>
                                    <p:anim calcmode="lin" valueType="num">
                                      <p:cBhvr>
                                        <p:cTn id="52" dur="500" fill="hold"/>
                                        <p:tgtEl>
                                          <p:spTgt spid="14355"/>
                                        </p:tgtEl>
                                        <p:attrNameLst>
                                          <p:attrName>ppt_h</p:attrName>
                                        </p:attrNameLst>
                                      </p:cBhvr>
                                      <p:tavLst>
                                        <p:tav tm="0">
                                          <p:val>
                                            <p:fltVal val="0"/>
                                          </p:val>
                                        </p:tav>
                                        <p:tav tm="100000">
                                          <p:val>
                                            <p:strVal val="#ppt_h"/>
                                          </p:val>
                                        </p:tav>
                                      </p:tavLst>
                                    </p:anim>
                                    <p:animEffect transition="in" filter="fade">
                                      <p:cBhvr>
                                        <p:cTn id="53" dur="500"/>
                                        <p:tgtEl>
                                          <p:spTgt spid="1435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1000" fill="hold"/>
                                        <p:tgtEl>
                                          <p:spTgt spid="7"/>
                                        </p:tgtEl>
                                        <p:attrNameLst>
                                          <p:attrName>ppt_w</p:attrName>
                                        </p:attrNameLst>
                                      </p:cBhvr>
                                      <p:tavLst>
                                        <p:tav tm="0">
                                          <p:val>
                                            <p:fltVal val="0"/>
                                          </p:val>
                                        </p:tav>
                                        <p:tav tm="100000">
                                          <p:val>
                                            <p:strVal val="#ppt_w"/>
                                          </p:val>
                                        </p:tav>
                                      </p:tavLst>
                                    </p:anim>
                                    <p:anim calcmode="lin" valueType="num">
                                      <p:cBhvr>
                                        <p:cTn id="59" dur="1000" fill="hold"/>
                                        <p:tgtEl>
                                          <p:spTgt spid="7"/>
                                        </p:tgtEl>
                                        <p:attrNameLst>
                                          <p:attrName>ppt_h</p:attrName>
                                        </p:attrNameLst>
                                      </p:cBhvr>
                                      <p:tavLst>
                                        <p:tav tm="0">
                                          <p:val>
                                            <p:fltVal val="0"/>
                                          </p:val>
                                        </p:tav>
                                        <p:tav tm="100000">
                                          <p:val>
                                            <p:strVal val="#ppt_h"/>
                                          </p:val>
                                        </p:tav>
                                      </p:tavLst>
                                    </p:anim>
                                    <p:animEffect transition="in" filter="fade">
                                      <p:cBhvr>
                                        <p:cTn id="60" dur="1000"/>
                                        <p:tgtEl>
                                          <p:spTgt spid="7"/>
                                        </p:tgtEl>
                                      </p:cBhvr>
                                    </p:animEffect>
                                  </p:childTnLst>
                                </p:cTn>
                              </p:par>
                              <p:par>
                                <p:cTn id="61" presetID="12" presetClass="entr" presetSubtype="1" fill="hold" grpId="0" nodeType="withEffect">
                                  <p:stCondLst>
                                    <p:cond delay="1000"/>
                                  </p:stCondLst>
                                  <p:childTnLst>
                                    <p:set>
                                      <p:cBhvr>
                                        <p:cTn id="62" dur="1" fill="hold">
                                          <p:stCondLst>
                                            <p:cond delay="0"/>
                                          </p:stCondLst>
                                        </p:cTn>
                                        <p:tgtEl>
                                          <p:spTgt spid="14347"/>
                                        </p:tgtEl>
                                        <p:attrNameLst>
                                          <p:attrName>style.visibility</p:attrName>
                                        </p:attrNameLst>
                                      </p:cBhvr>
                                      <p:to>
                                        <p:strVal val="visible"/>
                                      </p:to>
                                    </p:set>
                                    <p:animEffect transition="in" filter="slide(fromTop)">
                                      <p:cBhvr>
                                        <p:cTn id="63" dur="500"/>
                                        <p:tgtEl>
                                          <p:spTgt spid="14347"/>
                                        </p:tgtEl>
                                      </p:cBhvr>
                                    </p:animEffect>
                                  </p:childTnLst>
                                </p:cTn>
                              </p:par>
                              <p:par>
                                <p:cTn id="64" presetID="53" presetClass="entr" presetSubtype="0" fill="hold" grpId="0" nodeType="withEffect">
                                  <p:stCondLst>
                                    <p:cond delay="1500"/>
                                  </p:stCondLst>
                                  <p:childTnLst>
                                    <p:set>
                                      <p:cBhvr>
                                        <p:cTn id="65" dur="1" fill="hold">
                                          <p:stCondLst>
                                            <p:cond delay="0"/>
                                          </p:stCondLst>
                                        </p:cTn>
                                        <p:tgtEl>
                                          <p:spTgt spid="14353"/>
                                        </p:tgtEl>
                                        <p:attrNameLst>
                                          <p:attrName>style.visibility</p:attrName>
                                        </p:attrNameLst>
                                      </p:cBhvr>
                                      <p:to>
                                        <p:strVal val="visible"/>
                                      </p:to>
                                    </p:set>
                                    <p:anim calcmode="lin" valueType="num">
                                      <p:cBhvr>
                                        <p:cTn id="66" dur="500" fill="hold"/>
                                        <p:tgtEl>
                                          <p:spTgt spid="14353"/>
                                        </p:tgtEl>
                                        <p:attrNameLst>
                                          <p:attrName>ppt_w</p:attrName>
                                        </p:attrNameLst>
                                      </p:cBhvr>
                                      <p:tavLst>
                                        <p:tav tm="0">
                                          <p:val>
                                            <p:fltVal val="0"/>
                                          </p:val>
                                        </p:tav>
                                        <p:tav tm="100000">
                                          <p:val>
                                            <p:strVal val="#ppt_w"/>
                                          </p:val>
                                        </p:tav>
                                      </p:tavLst>
                                    </p:anim>
                                    <p:anim calcmode="lin" valueType="num">
                                      <p:cBhvr>
                                        <p:cTn id="67" dur="500" fill="hold"/>
                                        <p:tgtEl>
                                          <p:spTgt spid="14353"/>
                                        </p:tgtEl>
                                        <p:attrNameLst>
                                          <p:attrName>ppt_h</p:attrName>
                                        </p:attrNameLst>
                                      </p:cBhvr>
                                      <p:tavLst>
                                        <p:tav tm="0">
                                          <p:val>
                                            <p:fltVal val="0"/>
                                          </p:val>
                                        </p:tav>
                                        <p:tav tm="100000">
                                          <p:val>
                                            <p:strVal val="#ppt_h"/>
                                          </p:val>
                                        </p:tav>
                                      </p:tavLst>
                                    </p:anim>
                                    <p:animEffect transition="in" filter="fade">
                                      <p:cBhvr>
                                        <p:cTn id="68"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52" grpId="0"/>
      <p:bldP spid="14353" grpId="0"/>
      <p:bldP spid="14354" grpId="0"/>
      <p:bldP spid="143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TOWS Matrix</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i="1" dirty="0"/>
              <a:t>It has four alternative strategies</a:t>
            </a:r>
          </a:p>
          <a:p>
            <a:pPr>
              <a:buNone/>
            </a:pPr>
            <a:endParaRPr lang="en-US" sz="2800" dirty="0"/>
          </a:p>
          <a:p>
            <a:r>
              <a:rPr lang="en-US" sz="2800" dirty="0"/>
              <a:t>The WT Strategy</a:t>
            </a:r>
          </a:p>
          <a:p>
            <a:endParaRPr lang="en-US" sz="2800" dirty="0"/>
          </a:p>
          <a:p>
            <a:r>
              <a:rPr lang="en-US" sz="2800" dirty="0"/>
              <a:t>The WO Strategy</a:t>
            </a:r>
          </a:p>
          <a:p>
            <a:endParaRPr lang="en-US" sz="2800" dirty="0"/>
          </a:p>
          <a:p>
            <a:r>
              <a:rPr lang="en-US" sz="2800" dirty="0"/>
              <a:t>The ST Strategy</a:t>
            </a:r>
          </a:p>
          <a:p>
            <a:endParaRPr lang="en-US" sz="2800" dirty="0"/>
          </a:p>
          <a:p>
            <a:r>
              <a:rPr lang="en-US" sz="2800" dirty="0"/>
              <a:t>The SO Strategy</a:t>
            </a: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5209" y="76200"/>
            <a:ext cx="8087001" cy="6781824"/>
            <a:chOff x="875209" y="76200"/>
            <a:chExt cx="8087001" cy="6781824"/>
          </a:xfrm>
        </p:grpSpPr>
        <p:sp>
          <p:nvSpPr>
            <p:cNvPr id="2" name="Rectangle 1"/>
            <p:cNvSpPr/>
            <p:nvPr/>
          </p:nvSpPr>
          <p:spPr>
            <a:xfrm>
              <a:off x="3581400" y="685800"/>
              <a:ext cx="2705100" cy="186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Internal strengths (S)</a:t>
              </a:r>
            </a:p>
            <a:p>
              <a:pPr algn="ctr"/>
              <a:r>
                <a:rPr lang="en-US" dirty="0"/>
                <a:t>e.g., strengths in management operations, finance, marketing, R&amp;D, engineering</a:t>
              </a:r>
            </a:p>
          </p:txBody>
        </p:sp>
        <p:sp>
          <p:nvSpPr>
            <p:cNvPr id="3" name="Rectangle 2"/>
            <p:cNvSpPr/>
            <p:nvPr/>
          </p:nvSpPr>
          <p:spPr>
            <a:xfrm>
              <a:off x="6257110" y="2552700"/>
              <a:ext cx="2705100" cy="2132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 strategy: Mini-Maxi</a:t>
              </a:r>
            </a:p>
            <a:p>
              <a:pPr algn="ctr"/>
              <a:r>
                <a:rPr lang="en-US" dirty="0"/>
                <a:t>e.g., Developmental strategy to overcome weaknesses in order to take advantage of opportunities</a:t>
              </a:r>
            </a:p>
          </p:txBody>
        </p:sp>
        <p:sp>
          <p:nvSpPr>
            <p:cNvPr id="4" name="Rectangle 3"/>
            <p:cNvSpPr/>
            <p:nvPr/>
          </p:nvSpPr>
          <p:spPr>
            <a:xfrm>
              <a:off x="6257110" y="4687387"/>
              <a:ext cx="2705100" cy="2170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 strategy: Mini- Mini</a:t>
              </a:r>
            </a:p>
            <a:p>
              <a:pPr algn="ctr"/>
              <a:r>
                <a:rPr lang="en-US" dirty="0"/>
                <a:t>e.g., retrenchment, liquidation, or joint venture to minimize both weaknesses and threats</a:t>
              </a:r>
            </a:p>
          </p:txBody>
        </p:sp>
        <p:sp>
          <p:nvSpPr>
            <p:cNvPr id="5" name="Rectangle 4"/>
            <p:cNvSpPr/>
            <p:nvPr/>
          </p:nvSpPr>
          <p:spPr>
            <a:xfrm>
              <a:off x="6286500" y="685800"/>
              <a:ext cx="2675710" cy="186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Internal weaknesses(W)</a:t>
              </a:r>
            </a:p>
            <a:p>
              <a:pPr algn="ctr"/>
              <a:r>
                <a:rPr lang="en-US" dirty="0"/>
                <a:t>e.g., weaknesses in areas shown in the box of “strengths”</a:t>
              </a:r>
            </a:p>
          </p:txBody>
        </p:sp>
        <p:sp>
          <p:nvSpPr>
            <p:cNvPr id="7" name="Rectangle 6"/>
            <p:cNvSpPr/>
            <p:nvPr/>
          </p:nvSpPr>
          <p:spPr>
            <a:xfrm>
              <a:off x="3581400" y="2552699"/>
              <a:ext cx="2675710" cy="2132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 strategy: Maxi- Maxi</a:t>
              </a:r>
            </a:p>
            <a:p>
              <a:pPr algn="ctr"/>
              <a:r>
                <a:rPr lang="en-US" dirty="0"/>
                <a:t>Potentially the most successful strategy, utilizing the organization’s strengths to take advantage of opportunities</a:t>
              </a:r>
            </a:p>
          </p:txBody>
        </p:sp>
        <p:sp>
          <p:nvSpPr>
            <p:cNvPr id="8" name="Rectangle 7"/>
            <p:cNvSpPr/>
            <p:nvPr/>
          </p:nvSpPr>
          <p:spPr>
            <a:xfrm>
              <a:off x="875210" y="2551611"/>
              <a:ext cx="2706189"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Opportunities (O)</a:t>
              </a:r>
            </a:p>
            <a:p>
              <a:pPr algn="ctr"/>
              <a:r>
                <a:rPr lang="en-US" dirty="0"/>
                <a:t>(Consider risks also)</a:t>
              </a:r>
            </a:p>
            <a:p>
              <a:pPr algn="ctr"/>
              <a:r>
                <a:rPr lang="en-US" dirty="0"/>
                <a:t>e.g., current and future economic condition, political and social changes, new products, services and technology</a:t>
              </a:r>
            </a:p>
          </p:txBody>
        </p:sp>
        <p:sp>
          <p:nvSpPr>
            <p:cNvPr id="9" name="Rectangle 8"/>
            <p:cNvSpPr/>
            <p:nvPr/>
          </p:nvSpPr>
          <p:spPr>
            <a:xfrm>
              <a:off x="875209" y="4685210"/>
              <a:ext cx="2706189" cy="21727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threats (T)</a:t>
              </a:r>
            </a:p>
            <a:p>
              <a:pPr algn="ctr"/>
              <a:r>
                <a:rPr lang="en-US" dirty="0"/>
                <a:t>e.g., lack of energy, competition, and areas similar to those shown in the “opportunities” box above</a:t>
              </a:r>
            </a:p>
          </p:txBody>
        </p:sp>
        <p:sp>
          <p:nvSpPr>
            <p:cNvPr id="10" name="Rectangle 9"/>
            <p:cNvSpPr/>
            <p:nvPr/>
          </p:nvSpPr>
          <p:spPr>
            <a:xfrm>
              <a:off x="3581398" y="4685234"/>
              <a:ext cx="2675712" cy="2172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 strategy: Maxi-Mini</a:t>
              </a:r>
            </a:p>
            <a:p>
              <a:pPr algn="ctr"/>
              <a:r>
                <a:rPr lang="en-US" dirty="0"/>
                <a:t>e.g., use of strengths to cope with threats or to avoid threats</a:t>
              </a:r>
            </a:p>
          </p:txBody>
        </p:sp>
        <p:sp>
          <p:nvSpPr>
            <p:cNvPr id="11" name="Rectangle 10"/>
            <p:cNvSpPr/>
            <p:nvPr/>
          </p:nvSpPr>
          <p:spPr>
            <a:xfrm>
              <a:off x="875209" y="685800"/>
              <a:ext cx="2675709" cy="1847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flipH="1" flipV="1">
              <a:off x="875210" y="685800"/>
              <a:ext cx="2675708" cy="184785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81200" y="933250"/>
              <a:ext cx="1492545" cy="4183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Internal factors</a:t>
              </a:r>
            </a:p>
          </p:txBody>
        </p:sp>
        <p:sp>
          <p:nvSpPr>
            <p:cNvPr id="16" name="Rectangle 15"/>
            <p:cNvSpPr/>
            <p:nvPr/>
          </p:nvSpPr>
          <p:spPr>
            <a:xfrm>
              <a:off x="1086394" y="1675586"/>
              <a:ext cx="1126670" cy="7419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factors</a:t>
              </a:r>
            </a:p>
          </p:txBody>
        </p:sp>
        <p:sp>
          <p:nvSpPr>
            <p:cNvPr id="17" name="Rectangle 16"/>
            <p:cNvSpPr/>
            <p:nvPr/>
          </p:nvSpPr>
          <p:spPr>
            <a:xfrm>
              <a:off x="2289264" y="76200"/>
              <a:ext cx="4873536" cy="457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TOWS Matrix for Strategy Formulation </a:t>
              </a:r>
            </a:p>
          </p:txBody>
        </p:sp>
      </p:grpSp>
    </p:spTree>
    <p:extLst>
      <p:ext uri="{BB962C8B-B14F-4D97-AF65-F5344CB8AC3E}">
        <p14:creationId xmlns:p14="http://schemas.microsoft.com/office/powerpoint/2010/main" val="241828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Retrenchment strategy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endParaRPr lang="en-US" dirty="0"/>
          </a:p>
          <a:p>
            <a:pPr marL="0" indent="0" algn="just">
              <a:buNone/>
            </a:pPr>
            <a:r>
              <a:rPr lang="en-US" b="1" dirty="0"/>
              <a:t>A strategy used by corporations to reduce the diversity or the overall size of the operations of the company. </a:t>
            </a:r>
          </a:p>
          <a:p>
            <a:pPr algn="just"/>
            <a:r>
              <a:rPr lang="en-US" b="1" dirty="0"/>
              <a:t>This strategy is often used in order to cut expenses with the goal of becoming a more financial stable business. </a:t>
            </a:r>
          </a:p>
          <a:p>
            <a:pPr algn="just"/>
            <a:r>
              <a:rPr lang="en-US" b="1" dirty="0"/>
              <a:t>Typically the strategy involves withdrawing from certain markets or the discontinuation of selling certain products or service in order to make a beneficial turnaround</a:t>
            </a:r>
            <a:r>
              <a:rPr lang="en-US" dirty="0"/>
              <a:t>.</a:t>
            </a:r>
            <a:br>
              <a:rPr lang="en-US" dirty="0"/>
            </a:br>
            <a:endParaRPr lang="en-US" dirty="0"/>
          </a:p>
          <a:p>
            <a:endParaRPr lang="en-US" dirty="0"/>
          </a:p>
        </p:txBody>
      </p:sp>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61421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 y="228600"/>
            <a:ext cx="8959222" cy="5715004"/>
            <a:chOff x="76200" y="228600"/>
            <a:chExt cx="8959222" cy="5715004"/>
          </a:xfrm>
        </p:grpSpPr>
        <p:sp>
          <p:nvSpPr>
            <p:cNvPr id="31" name="Rectangle 30"/>
            <p:cNvSpPr/>
            <p:nvPr/>
          </p:nvSpPr>
          <p:spPr>
            <a:xfrm>
              <a:off x="508229" y="4296320"/>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32" name="Rectangle 31"/>
            <p:cNvSpPr/>
            <p:nvPr/>
          </p:nvSpPr>
          <p:spPr>
            <a:xfrm>
              <a:off x="1245056" y="4876802"/>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33" name="Rectangle 32"/>
            <p:cNvSpPr/>
            <p:nvPr/>
          </p:nvSpPr>
          <p:spPr>
            <a:xfrm>
              <a:off x="1143000" y="5410203"/>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34" name="Rectangle 33"/>
            <p:cNvSpPr/>
            <p:nvPr/>
          </p:nvSpPr>
          <p:spPr>
            <a:xfrm>
              <a:off x="1245056" y="4296319"/>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36" name="Rectangle 35"/>
            <p:cNvSpPr/>
            <p:nvPr/>
          </p:nvSpPr>
          <p:spPr>
            <a:xfrm>
              <a:off x="609600" y="4876803"/>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37" name="Rectangle 36"/>
            <p:cNvSpPr/>
            <p:nvPr/>
          </p:nvSpPr>
          <p:spPr>
            <a:xfrm>
              <a:off x="76201" y="4876803"/>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38" name="Rectangle 37"/>
            <p:cNvSpPr/>
            <p:nvPr/>
          </p:nvSpPr>
          <p:spPr>
            <a:xfrm>
              <a:off x="76200" y="5410203"/>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39" name="Rectangle 38"/>
            <p:cNvSpPr/>
            <p:nvPr/>
          </p:nvSpPr>
          <p:spPr>
            <a:xfrm>
              <a:off x="609601" y="5410201"/>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40" name="Rectangle 39"/>
            <p:cNvSpPr/>
            <p:nvPr/>
          </p:nvSpPr>
          <p:spPr>
            <a:xfrm>
              <a:off x="82728" y="4296321"/>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0" name="Straight Connector 69"/>
            <p:cNvCxnSpPr/>
            <p:nvPr/>
          </p:nvCxnSpPr>
          <p:spPr>
            <a:xfrm flipH="1" flipV="1">
              <a:off x="76201" y="4296321"/>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641829" y="2924716"/>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73" name="Rectangle 72"/>
            <p:cNvSpPr/>
            <p:nvPr/>
          </p:nvSpPr>
          <p:spPr>
            <a:xfrm>
              <a:off x="3378656" y="3505198"/>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74" name="Rectangle 73"/>
            <p:cNvSpPr/>
            <p:nvPr/>
          </p:nvSpPr>
          <p:spPr>
            <a:xfrm>
              <a:off x="3276600" y="4038599"/>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75" name="Rectangle 74"/>
            <p:cNvSpPr/>
            <p:nvPr/>
          </p:nvSpPr>
          <p:spPr>
            <a:xfrm>
              <a:off x="3378656" y="2924715"/>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76" name="Rectangle 75"/>
            <p:cNvSpPr/>
            <p:nvPr/>
          </p:nvSpPr>
          <p:spPr>
            <a:xfrm>
              <a:off x="2743200" y="3505199"/>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77" name="Rectangle 76"/>
            <p:cNvSpPr/>
            <p:nvPr/>
          </p:nvSpPr>
          <p:spPr>
            <a:xfrm>
              <a:off x="2216328" y="3505199"/>
              <a:ext cx="526872"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78" name="Rectangle 77"/>
            <p:cNvSpPr/>
            <p:nvPr/>
          </p:nvSpPr>
          <p:spPr>
            <a:xfrm>
              <a:off x="2209800" y="4038599"/>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79" name="Rectangle 78"/>
            <p:cNvSpPr/>
            <p:nvPr/>
          </p:nvSpPr>
          <p:spPr>
            <a:xfrm>
              <a:off x="2743201" y="4038597"/>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80" name="Rectangle 79"/>
            <p:cNvSpPr/>
            <p:nvPr/>
          </p:nvSpPr>
          <p:spPr>
            <a:xfrm>
              <a:off x="2216328" y="2924717"/>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1" name="Straight Connector 80"/>
            <p:cNvCxnSpPr/>
            <p:nvPr/>
          </p:nvCxnSpPr>
          <p:spPr>
            <a:xfrm flipH="1" flipV="1">
              <a:off x="2209801" y="2924717"/>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851629" y="1476916"/>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83" name="Rectangle 82"/>
            <p:cNvSpPr/>
            <p:nvPr/>
          </p:nvSpPr>
          <p:spPr>
            <a:xfrm>
              <a:off x="5588456" y="2057398"/>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84" name="Rectangle 83"/>
            <p:cNvSpPr/>
            <p:nvPr/>
          </p:nvSpPr>
          <p:spPr>
            <a:xfrm>
              <a:off x="5486400" y="2590799"/>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85" name="Rectangle 84"/>
            <p:cNvSpPr/>
            <p:nvPr/>
          </p:nvSpPr>
          <p:spPr>
            <a:xfrm>
              <a:off x="5588456" y="1476915"/>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86" name="Rectangle 85"/>
            <p:cNvSpPr/>
            <p:nvPr/>
          </p:nvSpPr>
          <p:spPr>
            <a:xfrm>
              <a:off x="4953000" y="2057399"/>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87" name="Rectangle 86"/>
            <p:cNvSpPr/>
            <p:nvPr/>
          </p:nvSpPr>
          <p:spPr>
            <a:xfrm>
              <a:off x="4419601" y="2057399"/>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88" name="Rectangle 87"/>
            <p:cNvSpPr/>
            <p:nvPr/>
          </p:nvSpPr>
          <p:spPr>
            <a:xfrm>
              <a:off x="4419600" y="2590799"/>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89" name="Rectangle 88"/>
            <p:cNvSpPr/>
            <p:nvPr/>
          </p:nvSpPr>
          <p:spPr>
            <a:xfrm>
              <a:off x="4953001" y="2590797"/>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90" name="Rectangle 89"/>
            <p:cNvSpPr/>
            <p:nvPr/>
          </p:nvSpPr>
          <p:spPr>
            <a:xfrm>
              <a:off x="4426128" y="1476917"/>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1" name="Straight Connector 90"/>
            <p:cNvCxnSpPr/>
            <p:nvPr/>
          </p:nvCxnSpPr>
          <p:spPr>
            <a:xfrm flipH="1" flipV="1">
              <a:off x="4419601" y="1476917"/>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985229" y="228601"/>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93" name="Rectangle 92"/>
            <p:cNvSpPr/>
            <p:nvPr/>
          </p:nvSpPr>
          <p:spPr>
            <a:xfrm>
              <a:off x="7722056" y="809083"/>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94" name="Rectangle 93"/>
            <p:cNvSpPr/>
            <p:nvPr/>
          </p:nvSpPr>
          <p:spPr>
            <a:xfrm>
              <a:off x="7620000" y="1342484"/>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95" name="Rectangle 94"/>
            <p:cNvSpPr/>
            <p:nvPr/>
          </p:nvSpPr>
          <p:spPr>
            <a:xfrm>
              <a:off x="7722056" y="228600"/>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96" name="Rectangle 95"/>
            <p:cNvSpPr/>
            <p:nvPr/>
          </p:nvSpPr>
          <p:spPr>
            <a:xfrm>
              <a:off x="7086600" y="809084"/>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97" name="Rectangle 96"/>
            <p:cNvSpPr/>
            <p:nvPr/>
          </p:nvSpPr>
          <p:spPr>
            <a:xfrm>
              <a:off x="6553201" y="809084"/>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98" name="Rectangle 97"/>
            <p:cNvSpPr/>
            <p:nvPr/>
          </p:nvSpPr>
          <p:spPr>
            <a:xfrm>
              <a:off x="6553200" y="1342484"/>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99" name="Rectangle 98"/>
            <p:cNvSpPr/>
            <p:nvPr/>
          </p:nvSpPr>
          <p:spPr>
            <a:xfrm>
              <a:off x="7086601" y="1342482"/>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100" name="Rectangle 99"/>
            <p:cNvSpPr/>
            <p:nvPr/>
          </p:nvSpPr>
          <p:spPr>
            <a:xfrm>
              <a:off x="6559728" y="228602"/>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1" name="Straight Connector 100"/>
            <p:cNvCxnSpPr/>
            <p:nvPr/>
          </p:nvCxnSpPr>
          <p:spPr>
            <a:xfrm flipH="1" flipV="1">
              <a:off x="6553201" y="228602"/>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Up Arrow 101"/>
            <p:cNvSpPr/>
            <p:nvPr/>
          </p:nvSpPr>
          <p:spPr>
            <a:xfrm rot="3435308">
              <a:off x="4775370" y="120834"/>
              <a:ext cx="355257" cy="81648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19633883">
              <a:off x="4864265" y="4321103"/>
              <a:ext cx="914400"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a:t>
              </a:r>
            </a:p>
          </p:txBody>
        </p:sp>
        <p:sp>
          <p:nvSpPr>
            <p:cNvPr id="104" name="Rectangle 103"/>
            <p:cNvSpPr/>
            <p:nvPr/>
          </p:nvSpPr>
          <p:spPr>
            <a:xfrm>
              <a:off x="920184" y="335280"/>
              <a:ext cx="4566215"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Dynamics of the TOWS Matrix</a:t>
              </a:r>
            </a:p>
          </p:txBody>
        </p:sp>
        <p:sp>
          <p:nvSpPr>
            <p:cNvPr id="105" name="Rectangle 104"/>
            <p:cNvSpPr/>
            <p:nvPr/>
          </p:nvSpPr>
          <p:spPr>
            <a:xfrm>
              <a:off x="244792" y="1318943"/>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p:nvPr/>
          </p:nvCxnSpPr>
          <p:spPr>
            <a:xfrm flipH="1" flipV="1">
              <a:off x="241529" y="1318943"/>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1194982" y="1292249"/>
              <a:ext cx="1639295" cy="369332"/>
            </a:xfrm>
            <a:prstGeom prst="rect">
              <a:avLst/>
            </a:prstGeom>
          </p:spPr>
          <p:txBody>
            <a:bodyPr wrap="none">
              <a:spAutoFit/>
            </a:bodyPr>
            <a:lstStyle/>
            <a:p>
              <a:pPr algn="ctr"/>
              <a:r>
                <a:rPr lang="en-US" dirty="0"/>
                <a:t>Internal factors</a:t>
              </a:r>
            </a:p>
          </p:txBody>
        </p:sp>
        <p:sp>
          <p:nvSpPr>
            <p:cNvPr id="110" name="Rectangle 109"/>
            <p:cNvSpPr/>
            <p:nvPr/>
          </p:nvSpPr>
          <p:spPr>
            <a:xfrm>
              <a:off x="123246" y="2345476"/>
              <a:ext cx="1675074" cy="369332"/>
            </a:xfrm>
            <a:prstGeom prst="rect">
              <a:avLst/>
            </a:prstGeom>
          </p:spPr>
          <p:txBody>
            <a:bodyPr wrap="none">
              <a:spAutoFit/>
            </a:bodyPr>
            <a:lstStyle/>
            <a:p>
              <a:pPr algn="ctr"/>
              <a:r>
                <a:rPr lang="en-US" dirty="0"/>
                <a:t>External factors</a:t>
              </a:r>
            </a:p>
          </p:txBody>
        </p:sp>
        <p:cxnSp>
          <p:nvCxnSpPr>
            <p:cNvPr id="112" name="Straight Arrow Connector 111"/>
            <p:cNvCxnSpPr>
              <a:stCxn id="109" idx="1"/>
            </p:cNvCxnSpPr>
            <p:nvPr/>
          </p:nvCxnSpPr>
          <p:spPr>
            <a:xfrm flipH="1">
              <a:off x="609600" y="1476915"/>
              <a:ext cx="58538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508228" y="1767155"/>
              <a:ext cx="0" cy="762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44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04800" y="965228"/>
            <a:ext cx="7869936"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Large companies normally manage quite different businesses, each requiring its own strategy.</a:t>
            </a:r>
          </a:p>
          <a:p>
            <a:pPr marL="457200" indent="-457200" algn="just">
              <a:buFont typeface="Arial" panose="020B0604020202020204" pitchFamily="34" charset="0"/>
              <a:buChar char="•"/>
            </a:pPr>
            <a:r>
              <a:rPr lang="en-US" sz="2800" dirty="0"/>
              <a:t>At one time General Electric classified its businesses into 49 Strategic Business Units (SBUs).</a:t>
            </a:r>
          </a:p>
          <a:p>
            <a:pPr marL="457200" indent="-457200" algn="just">
              <a:buFont typeface="Arial" panose="020B0604020202020204" pitchFamily="34" charset="0"/>
              <a:buChar char="•"/>
            </a:pPr>
            <a:r>
              <a:rPr lang="en-US" sz="2800" dirty="0"/>
              <a:t>The best example of SBU are companies like Proctor and Gamble, LG etc. These companies have different product categories under one roof. For example, LG as a company makes consumer durables. It makes refrigerators, washing machines, air-conditioners as well as televisions.</a:t>
            </a:r>
          </a:p>
        </p:txBody>
      </p:sp>
    </p:spTree>
    <p:extLst>
      <p:ext uri="{BB962C8B-B14F-4D97-AF65-F5344CB8AC3E}">
        <p14:creationId xmlns:p14="http://schemas.microsoft.com/office/powerpoint/2010/main" val="31077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2765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04800" y="965228"/>
            <a:ext cx="7869936"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Apple's business strategy cuts across all the three Strategic Business Units i.e. </a:t>
            </a:r>
            <a:r>
              <a:rPr lang="en-US" sz="2800" b="1" dirty="0">
                <a:latin typeface="Times New Roman" panose="02020603050405020304" pitchFamily="18" charset="0"/>
                <a:cs typeface="Times New Roman" panose="02020603050405020304" pitchFamily="18" charset="0"/>
              </a:rPr>
              <a:t>Computer unit, Telecommunications unit and Music &amp; Video unit.</a:t>
            </a:r>
            <a:endParaRPr lang="en-US" sz="4000" dirty="0">
              <a:latin typeface="Times New Roman" panose="02020603050405020304" pitchFamily="18" charset="0"/>
              <a:cs typeface="Times New Roman" panose="02020603050405020304" pitchFamily="18" charset="0"/>
            </a:endParaRPr>
          </a:p>
        </p:txBody>
      </p:sp>
      <p:pic>
        <p:nvPicPr>
          <p:cNvPr id="3074" name="Picture 2" descr="Strategic business unit - CEOpedia | Management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1999" y="2401051"/>
            <a:ext cx="5461002" cy="418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60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l"/>
            <a:br>
              <a:rPr lang="en-US" sz="3200" b="1" dirty="0"/>
            </a:br>
            <a:br>
              <a:rPr lang="en-US" sz="3200" b="1" dirty="0"/>
            </a:br>
            <a:br>
              <a:rPr lang="en-US" sz="3200" b="1" dirty="0"/>
            </a:br>
            <a:br>
              <a:rPr lang="en-US" sz="3200" b="1" dirty="0"/>
            </a:br>
            <a:r>
              <a:rPr lang="en-US" sz="3200" b="1" dirty="0"/>
              <a:t>3 levels of Strategy</a:t>
            </a:r>
            <a:endParaRPr lang="en-IN" sz="3200" b="1" dirty="0"/>
          </a:p>
        </p:txBody>
      </p:sp>
      <p:sp>
        <p:nvSpPr>
          <p:cNvPr id="24579" name="Content Placeholder 2"/>
          <p:cNvSpPr>
            <a:spLocks noGrp="1"/>
          </p:cNvSpPr>
          <p:nvPr>
            <p:ph idx="1"/>
          </p:nvPr>
        </p:nvSpPr>
        <p:spPr>
          <a:xfrm>
            <a:off x="467544" y="1556792"/>
            <a:ext cx="8229600" cy="4525963"/>
          </a:xfrm>
        </p:spPr>
        <p:txBody>
          <a:bodyPr/>
          <a:lstStyle/>
          <a:p>
            <a:pPr algn="just"/>
            <a:endParaRPr lang="en-IN" dirty="0"/>
          </a:p>
          <a:p>
            <a:pPr algn="just"/>
            <a:endParaRPr lang="en-IN" dirty="0"/>
          </a:p>
          <a:p>
            <a:pPr algn="just"/>
            <a:r>
              <a:rPr lang="en-IN" dirty="0"/>
              <a:t>Corporate level strategy: What business we are in?</a:t>
            </a:r>
          </a:p>
          <a:p>
            <a:pPr algn="just"/>
            <a:r>
              <a:rPr lang="en-IN" dirty="0"/>
              <a:t>Business level strategy or competitive strategy</a:t>
            </a:r>
            <a:r>
              <a:rPr lang="en-IN"/>
              <a:t>:  How </a:t>
            </a:r>
            <a:r>
              <a:rPr lang="en-IN" dirty="0"/>
              <a:t>do we compete?</a:t>
            </a:r>
          </a:p>
          <a:p>
            <a:pPr algn="just"/>
            <a:r>
              <a:rPr lang="en-IN" dirty="0"/>
              <a:t>Functional-level strategy: How do we support business level strategy?</a:t>
            </a:r>
          </a:p>
        </p:txBody>
      </p:sp>
      <p:sp>
        <p:nvSpPr>
          <p:cNvPr id="4" name="Rounded Rectangle 3"/>
          <p:cNvSpPr/>
          <p:nvPr/>
        </p:nvSpPr>
        <p:spPr>
          <a:xfrm>
            <a:off x="755576" y="476672"/>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IN" sz="3600" dirty="0">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440743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2765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8" name="Picture 2" descr="Saloni Chhabra: SBU-&amp;quot;Strategic Business Units&amp;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484784"/>
            <a:ext cx="4081670" cy="25438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n business, a strategic business unit (SBU) is a profit center which  focuses on product offering an… | Strategic business unit, Business  management, Marketing pl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5523" y="1345481"/>
            <a:ext cx="3783462" cy="282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0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sp>
        <p:nvSpPr>
          <p:cNvPr id="27651" name="TextBox 3"/>
          <p:cNvSpPr txBox="1">
            <a:spLocks noChangeArrowheads="1"/>
          </p:cNvSpPr>
          <p:nvPr/>
        </p:nvSpPr>
        <p:spPr bwMode="auto">
          <a:xfrm>
            <a:off x="215900" y="1104900"/>
            <a:ext cx="7861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b="1">
                <a:solidFill>
                  <a:srgbClr val="C00000"/>
                </a:solidFill>
              </a:rPr>
              <a:t>Three Characteristics of an SBU:</a:t>
            </a:r>
          </a:p>
        </p:txBody>
      </p:sp>
      <p:graphicFrame>
        <p:nvGraphicFramePr>
          <p:cNvPr id="27652" name="Object 1"/>
          <p:cNvGraphicFramePr>
            <a:graphicFrameLocks noChangeAspect="1"/>
          </p:cNvGraphicFramePr>
          <p:nvPr/>
        </p:nvGraphicFramePr>
        <p:xfrm>
          <a:off x="914400" y="2249488"/>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49488"/>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2"/>
          <p:cNvGraphicFramePr>
            <a:graphicFrameLocks noChangeAspect="1"/>
          </p:cNvGraphicFramePr>
          <p:nvPr/>
        </p:nvGraphicFramePr>
        <p:xfrm>
          <a:off x="1295400" y="3511550"/>
          <a:ext cx="914400" cy="1136650"/>
        </p:xfrm>
        <a:graphic>
          <a:graphicData uri="http://schemas.openxmlformats.org/presentationml/2006/ole">
            <mc:AlternateContent xmlns:mc="http://schemas.openxmlformats.org/markup-compatibility/2006">
              <mc:Choice xmlns:v="urn:schemas-microsoft-com:vml" Requires="v">
                <p:oleObj name="Visio" r:id="rId5" imgW="1171575" imgH="1456182" progId="Visio.Drawing.11">
                  <p:embed/>
                </p:oleObj>
              </mc:Choice>
              <mc:Fallback>
                <p:oleObj name="Visio" r:id="rId5"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1155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3"/>
          <p:cNvGraphicFramePr>
            <a:graphicFrameLocks noChangeAspect="1"/>
          </p:cNvGraphicFramePr>
          <p:nvPr/>
        </p:nvGraphicFramePr>
        <p:xfrm>
          <a:off x="511175" y="3511550"/>
          <a:ext cx="914400" cy="1136650"/>
        </p:xfrm>
        <a:graphic>
          <a:graphicData uri="http://schemas.openxmlformats.org/presentationml/2006/ole">
            <mc:AlternateContent xmlns:mc="http://schemas.openxmlformats.org/markup-compatibility/2006">
              <mc:Choice xmlns:v="urn:schemas-microsoft-com:vml" Requires="v">
                <p:oleObj name="Visio" r:id="rId6" imgW="1171575" imgH="1456182" progId="Visio.Drawing.11">
                  <p:embed/>
                </p:oleObj>
              </mc:Choice>
              <mc:Fallback>
                <p:oleObj name="Visio" r:id="rId6"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351155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TextBox 4"/>
          <p:cNvSpPr txBox="1">
            <a:spLocks noChangeArrowheads="1"/>
          </p:cNvSpPr>
          <p:nvPr/>
        </p:nvSpPr>
        <p:spPr bwMode="auto">
          <a:xfrm>
            <a:off x="152400" y="464820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A single business or collection of related businesses</a:t>
            </a:r>
          </a:p>
        </p:txBody>
      </p:sp>
      <p:sp>
        <p:nvSpPr>
          <p:cNvPr id="27656" name="TextBox 8"/>
          <p:cNvSpPr txBox="1">
            <a:spLocks noChangeArrowheads="1"/>
          </p:cNvSpPr>
          <p:nvPr/>
        </p:nvSpPr>
        <p:spPr bwMode="auto">
          <a:xfrm>
            <a:off x="5934075" y="229870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Unique competitors</a:t>
            </a:r>
          </a:p>
        </p:txBody>
      </p:sp>
      <p:sp>
        <p:nvSpPr>
          <p:cNvPr id="27657" name="TextBox 9"/>
          <p:cNvSpPr txBox="1">
            <a:spLocks noChangeArrowheads="1"/>
          </p:cNvSpPr>
          <p:nvPr/>
        </p:nvSpPr>
        <p:spPr bwMode="auto">
          <a:xfrm>
            <a:off x="4660900" y="542925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Leader responsible for planning and profitability</a:t>
            </a:r>
          </a:p>
        </p:txBody>
      </p:sp>
      <p:pic>
        <p:nvPicPr>
          <p:cNvPr id="27658" name="Picture 10"/>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3713" y="3319463"/>
            <a:ext cx="2157412"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875" y="2133600"/>
            <a:ext cx="3352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36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Defining Strategic Business Units</a:t>
            </a:r>
          </a:p>
        </p:txBody>
      </p:sp>
      <p:sp>
        <p:nvSpPr>
          <p:cNvPr id="28675" name="Rectangle 6"/>
          <p:cNvSpPr>
            <a:spLocks noGrp="1" noChangeArrowheads="1"/>
          </p:cNvSpPr>
          <p:nvPr>
            <p:ph type="body" idx="1"/>
          </p:nvPr>
        </p:nvSpPr>
        <p:spPr bwMode="auto">
          <a:xfrm>
            <a:off x="5373688" y="5972175"/>
            <a:ext cx="3733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Font typeface="Arial" panose="020B0604020202020204" pitchFamily="34" charset="0"/>
              <a:buNone/>
            </a:pPr>
            <a:r>
              <a:rPr lang="en-US" altLang="en-US"/>
              <a:t>Technology</a:t>
            </a:r>
          </a:p>
        </p:txBody>
      </p:sp>
      <p:pic>
        <p:nvPicPr>
          <p:cNvPr id="286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4478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2708275"/>
            <a:ext cx="3263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5675" y="3505200"/>
            <a:ext cx="31083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6"/>
          <p:cNvSpPr txBox="1">
            <a:spLocks noChangeArrowheads="1"/>
          </p:cNvSpPr>
          <p:nvPr/>
        </p:nvSpPr>
        <p:spPr bwMode="auto">
          <a:xfrm>
            <a:off x="5997575" y="1225550"/>
            <a:ext cx="3040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None/>
            </a:pPr>
            <a:r>
              <a:rPr lang="en-US" altLang="en-US" sz="3200"/>
              <a:t>Customer groups</a:t>
            </a:r>
          </a:p>
        </p:txBody>
      </p:sp>
      <p:sp>
        <p:nvSpPr>
          <p:cNvPr id="28680" name="Rectangle 6"/>
          <p:cNvSpPr txBox="1">
            <a:spLocks noChangeArrowheads="1"/>
          </p:cNvSpPr>
          <p:nvPr/>
        </p:nvSpPr>
        <p:spPr bwMode="auto">
          <a:xfrm>
            <a:off x="298450" y="5795963"/>
            <a:ext cx="373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None/>
            </a:pPr>
            <a:r>
              <a:rPr lang="en-US" altLang="en-US" sz="3200"/>
              <a:t>Customer needs</a:t>
            </a:r>
          </a:p>
        </p:txBody>
      </p:sp>
    </p:spTree>
    <p:extLst>
      <p:ext uri="{BB962C8B-B14F-4D97-AF65-F5344CB8AC3E}">
        <p14:creationId xmlns:p14="http://schemas.microsoft.com/office/powerpoint/2010/main" val="42031171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Business Portfolio Analysis</a:t>
            </a: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dirty="0"/>
              <a:t>The Business </a:t>
            </a:r>
            <a:r>
              <a:rPr lang="en-US" sz="2800" dirty="0" err="1"/>
              <a:t>Porfolio</a:t>
            </a:r>
            <a:r>
              <a:rPr lang="en-US" sz="2800" dirty="0"/>
              <a:t> Matrix or the Growth-Share </a:t>
            </a:r>
            <a:r>
              <a:rPr lang="en-US" sz="2800" dirty="0" err="1"/>
              <a:t>Matix</a:t>
            </a:r>
            <a:r>
              <a:rPr lang="en-US" sz="2800" dirty="0"/>
              <a:t> was developed by Boston Consulting Group (BCG) in 1970s.</a:t>
            </a:r>
          </a:p>
          <a:p>
            <a:pPr algn="just">
              <a:buNone/>
            </a:pPr>
            <a:endParaRPr lang="en-US" sz="2800" dirty="0"/>
          </a:p>
          <a:p>
            <a:pPr algn="just">
              <a:buNone/>
            </a:pPr>
            <a:endParaRPr lang="en-US" sz="2800" dirty="0"/>
          </a:p>
          <a:p>
            <a:pPr algn="just">
              <a:buNone/>
            </a:pPr>
            <a:r>
              <a:rPr lang="en-US" sz="2800" dirty="0"/>
              <a:t>According to this technique, businesses or products are classified as low or high performers depending upon their market growth rate and relative market share. </a:t>
            </a:r>
          </a:p>
          <a:p>
            <a:pPr algn="just">
              <a:buNone/>
            </a:pPr>
            <a:endParaRPr lang="en-US" sz="2800"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pPr algn="just">
              <a:buNone/>
            </a:pPr>
            <a:r>
              <a:rPr lang="en-US" sz="2800" dirty="0"/>
              <a:t>It is a </a:t>
            </a:r>
            <a:r>
              <a:rPr lang="en-US" sz="2800" b="1" i="1" u="sng" dirty="0">
                <a:solidFill>
                  <a:srgbClr val="333300"/>
                </a:solidFill>
              </a:rPr>
              <a:t>portfolio planning model</a:t>
            </a:r>
            <a:r>
              <a:rPr lang="en-US" sz="2800" dirty="0"/>
              <a:t> which is based on the observation that a company’s business units can be classified in to four categories:</a:t>
            </a:r>
          </a:p>
          <a:p>
            <a:pPr algn="just">
              <a:buClr>
                <a:srgbClr val="333300"/>
              </a:buClr>
              <a:buFont typeface="Wingdings" pitchFamily="2" charset="2"/>
              <a:buChar char="ü"/>
            </a:pPr>
            <a:r>
              <a:rPr lang="en-US" sz="2800" b="1" i="1" dirty="0"/>
              <a:t>  </a:t>
            </a:r>
            <a:r>
              <a:rPr lang="en-US" sz="2800" b="1" i="1" dirty="0">
                <a:solidFill>
                  <a:srgbClr val="333300"/>
                </a:solidFill>
              </a:rPr>
              <a:t>Stars </a:t>
            </a:r>
          </a:p>
          <a:p>
            <a:pPr algn="just">
              <a:buClr>
                <a:srgbClr val="333300"/>
              </a:buClr>
              <a:buFont typeface="Wingdings" pitchFamily="2" charset="2"/>
              <a:buChar char="ü"/>
            </a:pPr>
            <a:r>
              <a:rPr lang="en-US" sz="2800" b="1" i="1" dirty="0">
                <a:solidFill>
                  <a:srgbClr val="333300"/>
                </a:solidFill>
              </a:rPr>
              <a:t>  Question marks </a:t>
            </a:r>
          </a:p>
          <a:p>
            <a:pPr algn="just">
              <a:buClr>
                <a:srgbClr val="333300"/>
              </a:buClr>
              <a:buFont typeface="Wingdings" pitchFamily="2" charset="2"/>
              <a:buChar char="ü"/>
            </a:pPr>
            <a:r>
              <a:rPr lang="en-US" sz="2800" b="1" i="1" dirty="0">
                <a:solidFill>
                  <a:srgbClr val="333300"/>
                </a:solidFill>
              </a:rPr>
              <a:t>  Cash cows</a:t>
            </a:r>
          </a:p>
          <a:p>
            <a:pPr algn="just">
              <a:buClr>
                <a:srgbClr val="333300"/>
              </a:buClr>
              <a:buFont typeface="Wingdings" pitchFamily="2" charset="2"/>
              <a:buChar char="ü"/>
            </a:pPr>
            <a:r>
              <a:rPr lang="en-US" sz="2800" b="1" i="1" dirty="0">
                <a:solidFill>
                  <a:srgbClr val="333300"/>
                </a:solidFill>
              </a:rPr>
              <a:t>  Dogs</a:t>
            </a:r>
          </a:p>
          <a:p>
            <a:pPr algn="just">
              <a:buClr>
                <a:srgbClr val="333300"/>
              </a:buClr>
              <a:buFont typeface="Wingdings" pitchFamily="2" charset="2"/>
              <a:buNone/>
            </a:pPr>
            <a:endParaRPr lang="en-US" sz="2800" b="1" i="1" dirty="0">
              <a:solidFill>
                <a:srgbClr val="333300"/>
              </a:solidFill>
            </a:endParaRPr>
          </a:p>
          <a:p>
            <a:pPr algn="just"/>
            <a:r>
              <a:rPr lang="en-US" sz="2800" dirty="0"/>
              <a:t>It is based on the combination of  market growth and market share relative to the </a:t>
            </a:r>
            <a:r>
              <a:rPr lang="en-US" sz="2800" b="1" i="1" u="sng" dirty="0">
                <a:solidFill>
                  <a:srgbClr val="333300"/>
                </a:solidFill>
              </a:rPr>
              <a:t>next best competitor.</a:t>
            </a:r>
            <a:r>
              <a:rPr lang="en-US" sz="2800" b="1" i="1" u="sng" dirty="0"/>
              <a:t> </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560638" y="3813175"/>
            <a:ext cx="1587500" cy="1446213"/>
            <a:chOff x="3177908" y="3586326"/>
            <a:chExt cx="2505561" cy="2284023"/>
          </a:xfrm>
        </p:grpSpPr>
        <p:grpSp>
          <p:nvGrpSpPr>
            <p:cNvPr id="6"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8"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9"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0" name="Parallelogram 9"/>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1784"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 name="Group 10"/>
          <p:cNvGrpSpPr>
            <a:grpSpLocks/>
          </p:cNvGrpSpPr>
          <p:nvPr/>
        </p:nvGrpSpPr>
        <p:grpSpPr bwMode="auto">
          <a:xfrm>
            <a:off x="2555875" y="2366963"/>
            <a:ext cx="1597025" cy="1441450"/>
            <a:chOff x="3168147" y="1303111"/>
            <a:chExt cx="2523059" cy="2276423"/>
          </a:xfrm>
        </p:grpSpPr>
        <p:grpSp>
          <p:nvGrpSpPr>
            <p:cNvPr id="31778" name="Gruppe 197"/>
            <p:cNvGrpSpPr>
              <a:grpSpLocks/>
            </p:cNvGrpSpPr>
            <p:nvPr/>
          </p:nvGrpSpPr>
          <p:grpSpPr bwMode="auto">
            <a:xfrm flipH="1">
              <a:off x="3168147" y="1303111"/>
              <a:ext cx="2523059" cy="2276423"/>
              <a:chOff x="1769081" y="3278552"/>
              <a:chExt cx="3017233" cy="2507904"/>
            </a:xfrm>
          </p:grpSpPr>
          <p:sp>
            <p:nvSpPr>
              <p:cNvPr id="14" name="Kombinationstegning 215"/>
              <p:cNvSpPr/>
              <p:nvPr/>
            </p:nvSpPr>
            <p:spPr bwMode="auto">
              <a:xfrm rot="5400000">
                <a:off x="2536257" y="3536400"/>
                <a:ext cx="2499619"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1781"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6" name="Parallelogram 15"/>
              <p:cNvSpPr/>
              <p:nvPr/>
            </p:nvSpPr>
            <p:spPr>
              <a:xfrm flipH="1">
                <a:off x="1787076" y="5573780"/>
                <a:ext cx="2927256" cy="212676"/>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17" name="Group 16"/>
          <p:cNvGrpSpPr>
            <a:grpSpLocks/>
          </p:cNvGrpSpPr>
          <p:nvPr/>
        </p:nvGrpSpPr>
        <p:grpSpPr bwMode="auto">
          <a:xfrm>
            <a:off x="966788" y="3800475"/>
            <a:ext cx="1612900" cy="1431925"/>
            <a:chOff x="616342" y="3604559"/>
            <a:chExt cx="2548213" cy="2261252"/>
          </a:xfrm>
        </p:grpSpPr>
        <p:grpSp>
          <p:nvGrpSpPr>
            <p:cNvPr id="18"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34"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35"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36" name="Parallelogram 135"/>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1775" name="Gruppe 63"/>
            <p:cNvGrpSpPr>
              <a:grpSpLocks/>
            </p:cNvGrpSpPr>
            <p:nvPr/>
          </p:nvGrpSpPr>
          <p:grpSpPr bwMode="auto">
            <a:xfrm>
              <a:off x="1123968" y="4501924"/>
              <a:ext cx="1333500" cy="928687"/>
              <a:chOff x="2428856" y="3760570"/>
              <a:chExt cx="857260" cy="597124"/>
            </a:xfrm>
          </p:grpSpPr>
          <p:grpSp>
            <p:nvGrpSpPr>
              <p:cNvPr id="20" name="Gruppe 368"/>
              <p:cNvGrpSpPr/>
              <p:nvPr/>
            </p:nvGrpSpPr>
            <p:grpSpPr>
              <a:xfrm flipH="1">
                <a:off x="2428856" y="3760570"/>
                <a:ext cx="857260" cy="597124"/>
                <a:chOff x="3071802" y="2714620"/>
                <a:chExt cx="2814637" cy="1960563"/>
              </a:xfrm>
              <a:solidFill>
                <a:schemeClr val="bg1"/>
              </a:solidFill>
            </p:grpSpPr>
            <p:sp>
              <p:nvSpPr>
                <p:cNvPr id="2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6"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7"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8"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9"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0"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1"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2"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3"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1777"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7" name="Group 136"/>
          <p:cNvGrpSpPr>
            <a:grpSpLocks/>
          </p:cNvGrpSpPr>
          <p:nvPr/>
        </p:nvGrpSpPr>
        <p:grpSpPr bwMode="auto">
          <a:xfrm>
            <a:off x="925513" y="2403475"/>
            <a:ext cx="1651000" cy="1406525"/>
            <a:chOff x="550881" y="1358848"/>
            <a:chExt cx="2608051" cy="2222916"/>
          </a:xfrm>
        </p:grpSpPr>
        <p:grpSp>
          <p:nvGrpSpPr>
            <p:cNvPr id="31769" name="Gruppe 196"/>
            <p:cNvGrpSpPr>
              <a:grpSpLocks/>
            </p:cNvGrpSpPr>
            <p:nvPr/>
          </p:nvGrpSpPr>
          <p:grpSpPr bwMode="auto">
            <a:xfrm>
              <a:off x="550881" y="1358848"/>
              <a:ext cx="2608051" cy="2222916"/>
              <a:chOff x="1666849" y="3126406"/>
              <a:chExt cx="3119463" cy="2660051"/>
            </a:xfrm>
          </p:grpSpPr>
          <p:sp>
            <p:nvSpPr>
              <p:cNvPr id="140"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1772"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42" name="Parallelogram 141"/>
              <p:cNvSpPr/>
              <p:nvPr/>
            </p:nvSpPr>
            <p:spPr>
              <a:xfrm flipH="1">
                <a:off x="1669848" y="5555280"/>
                <a:ext cx="3047475" cy="231177"/>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9" name="5-takket stjerne 151"/>
            <p:cNvSpPr/>
            <p:nvPr/>
          </p:nvSpPr>
          <p:spPr bwMode="auto">
            <a:xfrm>
              <a:off x="1077507" y="1848091"/>
              <a:ext cx="1010619" cy="1011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43" name="TextBox 142"/>
          <p:cNvSpPr txBox="1"/>
          <p:nvPr/>
        </p:nvSpPr>
        <p:spPr>
          <a:xfrm>
            <a:off x="129540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sp>
        <p:nvSpPr>
          <p:cNvPr id="144" name="TextBox 143"/>
          <p:cNvSpPr txBox="1"/>
          <p:nvPr/>
        </p:nvSpPr>
        <p:spPr>
          <a:xfrm>
            <a:off x="319405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grpSp>
        <p:nvGrpSpPr>
          <p:cNvPr id="145" name="Group 144"/>
          <p:cNvGrpSpPr>
            <a:grpSpLocks/>
          </p:cNvGrpSpPr>
          <p:nvPr/>
        </p:nvGrpSpPr>
        <p:grpSpPr bwMode="auto">
          <a:xfrm>
            <a:off x="966788" y="5792788"/>
            <a:ext cx="3176587" cy="533400"/>
            <a:chOff x="928928" y="5638800"/>
            <a:chExt cx="3176826" cy="533400"/>
          </a:xfrm>
        </p:grpSpPr>
        <p:cxnSp>
          <p:nvCxnSpPr>
            <p:cNvPr id="146" name="Straight Connector 145"/>
            <p:cNvCxnSpPr/>
            <p:nvPr/>
          </p:nvCxnSpPr>
          <p:spPr>
            <a:xfrm>
              <a:off x="928928" y="5638800"/>
              <a:ext cx="3176826" cy="0"/>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730675" y="5680075"/>
              <a:ext cx="1546341" cy="492125"/>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Relative position (Market Share)</a:t>
              </a:r>
            </a:p>
          </p:txBody>
        </p:sp>
      </p:grpSp>
      <p:sp>
        <p:nvSpPr>
          <p:cNvPr id="148" name="TextBox 147"/>
          <p:cNvSpPr txBox="1"/>
          <p:nvPr/>
        </p:nvSpPr>
        <p:spPr>
          <a:xfrm>
            <a:off x="419100" y="4529138"/>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sp>
        <p:nvSpPr>
          <p:cNvPr id="149" name="TextBox 148"/>
          <p:cNvSpPr txBox="1"/>
          <p:nvPr/>
        </p:nvSpPr>
        <p:spPr>
          <a:xfrm>
            <a:off x="419100" y="2886075"/>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grpSp>
        <p:nvGrpSpPr>
          <p:cNvPr id="150" name="Group 149"/>
          <p:cNvGrpSpPr>
            <a:grpSpLocks/>
          </p:cNvGrpSpPr>
          <p:nvPr/>
        </p:nvGrpSpPr>
        <p:grpSpPr bwMode="auto">
          <a:xfrm>
            <a:off x="127000" y="2349500"/>
            <a:ext cx="292100" cy="2878138"/>
            <a:chOff x="88613" y="2194829"/>
            <a:chExt cx="292388" cy="2878466"/>
          </a:xfrm>
        </p:grpSpPr>
        <p:cxnSp>
          <p:nvCxnSpPr>
            <p:cNvPr id="151" name="Straight Connector 150"/>
            <p:cNvCxnSpPr/>
            <p:nvPr/>
          </p:nvCxnSpPr>
          <p:spPr>
            <a:xfrm flipV="1">
              <a:off x="381001" y="2194829"/>
              <a:ext cx="0" cy="287846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rot="16200000">
              <a:off x="-984532" y="3285439"/>
              <a:ext cx="2438678" cy="292388"/>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Business growth rate</a:t>
              </a:r>
            </a:p>
          </p:txBody>
        </p:sp>
      </p:grpSp>
      <p:grpSp>
        <p:nvGrpSpPr>
          <p:cNvPr id="31756"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176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7"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166" name="Group 165"/>
          <p:cNvGrpSpPr>
            <a:grpSpLocks/>
          </p:cNvGrpSpPr>
          <p:nvPr/>
        </p:nvGrpSpPr>
        <p:grpSpPr bwMode="auto">
          <a:xfrm>
            <a:off x="4176713" y="2200275"/>
            <a:ext cx="4643437" cy="3284538"/>
            <a:chOff x="3576577" y="1905000"/>
            <a:chExt cx="4881623" cy="3284703"/>
          </a:xfrm>
        </p:grpSpPr>
        <p:sp>
          <p:nvSpPr>
            <p:cNvPr id="167" name="Rectangle 166"/>
            <p:cNvSpPr/>
            <p:nvPr/>
          </p:nvSpPr>
          <p:spPr>
            <a:xfrm>
              <a:off x="3962100" y="1905000"/>
              <a:ext cx="4496100" cy="3276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8" name="Freeform 167"/>
            <p:cNvSpPr/>
            <p:nvPr/>
          </p:nvSpPr>
          <p:spPr>
            <a:xfrm>
              <a:off x="3576577" y="1905000"/>
              <a:ext cx="405550" cy="3284703"/>
            </a:xfrm>
            <a:custGeom>
              <a:avLst/>
              <a:gdLst>
                <a:gd name="connsiteX0" fmla="*/ 0 w 405114"/>
                <a:gd name="connsiteY0" fmla="*/ 428264 h 3298785"/>
                <a:gd name="connsiteX1" fmla="*/ 405114 w 405114"/>
                <a:gd name="connsiteY1" fmla="*/ 0 h 3298785"/>
                <a:gd name="connsiteX2" fmla="*/ 405114 w 405114"/>
                <a:gd name="connsiteY2" fmla="*/ 3298785 h 3298785"/>
                <a:gd name="connsiteX3" fmla="*/ 11575 w 405114"/>
                <a:gd name="connsiteY3" fmla="*/ 2951545 h 3298785"/>
                <a:gd name="connsiteX0" fmla="*/ 0 w 405114"/>
                <a:gd name="connsiteY0" fmla="*/ 428264 h 3268456"/>
                <a:gd name="connsiteX1" fmla="*/ 405114 w 405114"/>
                <a:gd name="connsiteY1" fmla="*/ 0 h 3268456"/>
                <a:gd name="connsiteX2" fmla="*/ 400034 w 405114"/>
                <a:gd name="connsiteY2" fmla="*/ 3268456 h 3268456"/>
                <a:gd name="connsiteX3" fmla="*/ 11575 w 405114"/>
                <a:gd name="connsiteY3" fmla="*/ 2951545 h 3268456"/>
              </a:gdLst>
              <a:ahLst/>
              <a:cxnLst>
                <a:cxn ang="0">
                  <a:pos x="connsiteX0" y="connsiteY0"/>
                </a:cxn>
                <a:cxn ang="0">
                  <a:pos x="connsiteX1" y="connsiteY1"/>
                </a:cxn>
                <a:cxn ang="0">
                  <a:pos x="connsiteX2" y="connsiteY2"/>
                </a:cxn>
                <a:cxn ang="0">
                  <a:pos x="connsiteX3" y="connsiteY3"/>
                </a:cxn>
              </a:cxnLst>
              <a:rect l="l" t="t" r="r" b="b"/>
              <a:pathLst>
                <a:path w="405114" h="3268456">
                  <a:moveTo>
                    <a:pt x="0" y="428264"/>
                  </a:moveTo>
                  <a:lnTo>
                    <a:pt x="405114" y="0"/>
                  </a:lnTo>
                  <a:cubicBezTo>
                    <a:pt x="403421" y="1089485"/>
                    <a:pt x="401727" y="2178971"/>
                    <a:pt x="400034" y="3268456"/>
                  </a:cubicBezTo>
                  <a:lnTo>
                    <a:pt x="11575" y="2951545"/>
                  </a:lnTo>
                </a:path>
              </a:pathLst>
            </a:cu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grpSp>
      <p:sp>
        <p:nvSpPr>
          <p:cNvPr id="169" name="TextBox 168"/>
          <p:cNvSpPr txBox="1">
            <a:spLocks noChangeArrowheads="1"/>
          </p:cNvSpPr>
          <p:nvPr/>
        </p:nvSpPr>
        <p:spPr bwMode="auto">
          <a:xfrm>
            <a:off x="4638675" y="2208213"/>
            <a:ext cx="4037013" cy="3232150"/>
          </a:xfrm>
          <a:prstGeom prst="rect">
            <a:avLst/>
          </a:prstGeom>
          <a:ln/>
        </p:spPr>
        <p:style>
          <a:lnRef idx="1">
            <a:schemeClr val="accent1"/>
          </a:lnRef>
          <a:fillRef idx="2">
            <a:schemeClr val="accent1"/>
          </a:fillRef>
          <a:effectRef idx="1">
            <a:schemeClr val="accent1"/>
          </a:effectRef>
          <a:fontRef idx="minor">
            <a:schemeClr val="dk1"/>
          </a:fontRef>
        </p:style>
        <p:txBody>
          <a:bodyPr lIns="0" tIns="0" rIns="0" bIns="0">
            <a:spAutoFit/>
          </a:bodyPr>
          <a:lstStyle>
            <a:lvl1pPr marL="131763" indent="-1317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buFont typeface="Arial" charset="0"/>
              <a:buChar char="•"/>
              <a:defRPr/>
            </a:pPr>
            <a:r>
              <a:rPr lang="en-US" sz="1400" dirty="0">
                <a:latin typeface="+mn-lt"/>
              </a:rPr>
              <a:t>Boston Consulting Group (BCG) Matrix is a four celled matrix developed by BCG, USA. </a:t>
            </a:r>
          </a:p>
          <a:p>
            <a:pPr eaLnBrk="1" hangingPunct="1">
              <a:lnSpc>
                <a:spcPct val="150000"/>
              </a:lnSpc>
              <a:buFont typeface="Arial" charset="0"/>
              <a:buChar char="•"/>
              <a:defRPr/>
            </a:pPr>
            <a:r>
              <a:rPr lang="en-US" sz="1400" dirty="0">
                <a:latin typeface="+mn-lt"/>
              </a:rPr>
              <a:t>The Boston Consulting Group (BCG) growth/share matrix in among the best known of these approaches.  </a:t>
            </a:r>
          </a:p>
          <a:p>
            <a:pPr eaLnBrk="1" hangingPunct="1">
              <a:lnSpc>
                <a:spcPct val="150000"/>
              </a:lnSpc>
              <a:buFont typeface="Arial" charset="0"/>
              <a:buChar char="•"/>
              <a:defRPr/>
            </a:pPr>
            <a:r>
              <a:rPr lang="en-US" sz="1400" dirty="0">
                <a:latin typeface="+mn-lt"/>
              </a:rPr>
              <a:t>In the BCG approach, each of the firm’s Strategic Business Units (SBUs) is plotted on a two-dimensional grid in which the axes are relative market share and industry growth rate.  </a:t>
            </a:r>
          </a:p>
          <a:p>
            <a:pPr eaLnBrk="1" hangingPunct="1">
              <a:lnSpc>
                <a:spcPct val="150000"/>
              </a:lnSpc>
              <a:buFont typeface="Arial" charset="0"/>
              <a:buChar char="•"/>
              <a:defRPr/>
            </a:pPr>
            <a:r>
              <a:rPr lang="en-US" sz="1400" dirty="0">
                <a:latin typeface="+mn-lt"/>
              </a:rPr>
              <a:t>The grid is broken into two quadrants. It is a most renowned corporate portfolio analysis tool.</a:t>
            </a:r>
          </a:p>
        </p:txBody>
      </p:sp>
      <p:sp>
        <p:nvSpPr>
          <p:cNvPr id="317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3C68A9-13AA-447B-A08F-4EBAD19B1D28}" type="slidenum">
              <a:rPr lang="en-IN" sz="1200" smtClean="0">
                <a:solidFill>
                  <a:srgbClr val="898989"/>
                </a:solidFill>
              </a:rPr>
              <a:pPr>
                <a:spcBef>
                  <a:spcPct val="0"/>
                </a:spcBef>
                <a:buFontTx/>
                <a:buNone/>
              </a:pPr>
              <a:t>25</a:t>
            </a:fld>
            <a:endParaRPr lang="en-IN" sz="1200">
              <a:solidFill>
                <a:srgbClr val="898989"/>
              </a:solidFill>
            </a:endParaRPr>
          </a:p>
        </p:txBody>
      </p:sp>
    </p:spTree>
    <p:extLst>
      <p:ext uri="{BB962C8B-B14F-4D97-AF65-F5344CB8AC3E}">
        <p14:creationId xmlns:p14="http://schemas.microsoft.com/office/powerpoint/2010/main" val="217308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9"/>
                                        </p:tgtEl>
                                        <p:attrNameLst>
                                          <p:attrName>style.visibility</p:attrName>
                                        </p:attrNameLst>
                                      </p:cBhvr>
                                      <p:to>
                                        <p:strVal val="visible"/>
                                      </p:to>
                                    </p:set>
                                    <p:animEffect transition="in" filter="fade">
                                      <p:cBhvr>
                                        <p:cTn id="23" dur="500"/>
                                        <p:tgtEl>
                                          <p:spTgt spid="1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par>
                                <p:cTn id="38" presetID="22" presetClass="entr" presetSubtype="8" fill="hold" nodeType="with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wipe(left)">
                                      <p:cBhvr>
                                        <p:cTn id="40" dur="500"/>
                                        <p:tgtEl>
                                          <p:spTgt spid="145"/>
                                        </p:tgtEl>
                                      </p:cBhvr>
                                    </p:animEffect>
                                  </p:childTnLst>
                                </p:cTn>
                              </p:par>
                              <p:par>
                                <p:cTn id="41" presetID="21" presetClass="entr" presetSubtype="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heel(1)">
                                      <p:cBhvr>
                                        <p:cTn id="43" dur="2000"/>
                                        <p:tgtEl>
                                          <p:spTgt spid="17"/>
                                        </p:tgtEl>
                                      </p:cBhvr>
                                    </p:animEffect>
                                  </p:childTnLst>
                                </p:cTn>
                              </p:par>
                              <p:par>
                                <p:cTn id="44" presetID="21" presetClass="entr" presetSubtype="1"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heel(1)">
                                      <p:cBhvr>
                                        <p:cTn id="46" dur="2000"/>
                                        <p:tgtEl>
                                          <p:spTgt spid="5"/>
                                        </p:tgtEl>
                                      </p:cBhvr>
                                    </p:animEffect>
                                  </p:childTnLst>
                                </p:cTn>
                              </p:par>
                              <p:par>
                                <p:cTn id="47" presetID="21" presetClass="entr" presetSubtype="1" fill="hold" nodeType="with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wheel(1)">
                                      <p:cBhvr>
                                        <p:cTn id="49" dur="2000"/>
                                        <p:tgtEl>
                                          <p:spTgt spid="137"/>
                                        </p:tgtEl>
                                      </p:cBhvr>
                                    </p:animEffect>
                                  </p:childTnLst>
                                </p:cTn>
                              </p:par>
                              <p:par>
                                <p:cTn id="50" presetID="21" presetClass="entr" presetSubtype="1"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heel(1)">
                                      <p:cBhvr>
                                        <p:cTn id="52" dur="2000"/>
                                        <p:tgtEl>
                                          <p:spTgt spid="11"/>
                                        </p:tgtEl>
                                      </p:cBhvr>
                                    </p:animEffect>
                                  </p:childTnLst>
                                </p:cTn>
                              </p:par>
                            </p:childTnLst>
                          </p:cTn>
                        </p:par>
                        <p:par>
                          <p:cTn id="53" fill="hold" nodeType="afterGroup">
                            <p:stCondLst>
                              <p:cond delay="2000"/>
                            </p:stCondLst>
                            <p:childTnLst>
                              <p:par>
                                <p:cTn id="54" presetID="22" presetClass="entr" presetSubtype="8" fill="hold" nodeType="afterEffect">
                                  <p:stCondLst>
                                    <p:cond delay="0"/>
                                  </p:stCondLst>
                                  <p:childTnLst>
                                    <p:set>
                                      <p:cBhvr>
                                        <p:cTn id="55" dur="1" fill="hold">
                                          <p:stCondLst>
                                            <p:cond delay="0"/>
                                          </p:stCondLst>
                                        </p:cTn>
                                        <p:tgtEl>
                                          <p:spTgt spid="166"/>
                                        </p:tgtEl>
                                        <p:attrNameLst>
                                          <p:attrName>style.visibility</p:attrName>
                                        </p:attrNameLst>
                                      </p:cBhvr>
                                      <p:to>
                                        <p:strVal val="visible"/>
                                      </p:to>
                                    </p:set>
                                    <p:animEffect transition="in" filter="wipe(left)">
                                      <p:cBhvr>
                                        <p:cTn id="56" dur="2000"/>
                                        <p:tgtEl>
                                          <p:spTgt spid="166"/>
                                        </p:tgtEl>
                                      </p:cBhvr>
                                    </p:animEffect>
                                  </p:childTnLst>
                                </p:cTn>
                              </p:par>
                            </p:childTnLst>
                          </p:cTn>
                        </p:par>
                        <p:par>
                          <p:cTn id="57" fill="hold" nodeType="afterGroup">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169">
                                            <p:bg/>
                                          </p:spTgt>
                                        </p:tgtEl>
                                        <p:attrNameLst>
                                          <p:attrName>style.visibility</p:attrName>
                                        </p:attrNameLst>
                                      </p:cBhvr>
                                      <p:to>
                                        <p:strVal val="visible"/>
                                      </p:to>
                                    </p:set>
                                    <p:animEffect transition="in" filter="wipe(up)">
                                      <p:cBhvr>
                                        <p:cTn id="60" dur="2000"/>
                                        <p:tgtEl>
                                          <p:spTgt spid="169">
                                            <p:bg/>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9">
                                            <p:txEl>
                                              <p:pRg st="0" end="0"/>
                                            </p:txEl>
                                          </p:spTgt>
                                        </p:tgtEl>
                                        <p:attrNameLst>
                                          <p:attrName>style.visibility</p:attrName>
                                        </p:attrNameLst>
                                      </p:cBhvr>
                                      <p:to>
                                        <p:strVal val="visible"/>
                                      </p:to>
                                    </p:set>
                                    <p:animEffect transition="in" filter="wipe(up)">
                                      <p:cBhvr>
                                        <p:cTn id="65" dur="2000"/>
                                        <p:tgtEl>
                                          <p:spTgt spid="169">
                                            <p:txEl>
                                              <p:pRg st="0" end="0"/>
                                            </p:txEl>
                                          </p:spTgt>
                                        </p:tgtEl>
                                      </p:cBhvr>
                                    </p:animEffect>
                                  </p:childTnLst>
                                </p:cTn>
                              </p:par>
                            </p:childTnLst>
                          </p:cTn>
                        </p:par>
                        <p:par>
                          <p:cTn id="66" fill="hold" nodeType="afterGroup">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169">
                                            <p:txEl>
                                              <p:pRg st="1" end="1"/>
                                            </p:txEl>
                                          </p:spTgt>
                                        </p:tgtEl>
                                        <p:attrNameLst>
                                          <p:attrName>style.visibility</p:attrName>
                                        </p:attrNameLst>
                                      </p:cBhvr>
                                      <p:to>
                                        <p:strVal val="visible"/>
                                      </p:to>
                                    </p:set>
                                    <p:animEffect transition="in" filter="wipe(up)">
                                      <p:cBhvr>
                                        <p:cTn id="69" dur="2000"/>
                                        <p:tgtEl>
                                          <p:spTgt spid="169">
                                            <p:txEl>
                                              <p:pRg st="1" end="1"/>
                                            </p:txEl>
                                          </p:spTgt>
                                        </p:tgtEl>
                                      </p:cBhvr>
                                    </p:animEffect>
                                  </p:childTnLst>
                                </p:cTn>
                              </p:par>
                            </p:childTnLst>
                          </p:cTn>
                        </p:par>
                        <p:par>
                          <p:cTn id="70" fill="hold" nodeType="afterGroup">
                            <p:stCondLst>
                              <p:cond delay="4000"/>
                            </p:stCondLst>
                            <p:childTnLst>
                              <p:par>
                                <p:cTn id="71" presetID="22" presetClass="entr" presetSubtype="1" fill="hold" grpId="0" nodeType="afterEffect">
                                  <p:stCondLst>
                                    <p:cond delay="0"/>
                                  </p:stCondLst>
                                  <p:childTnLst>
                                    <p:set>
                                      <p:cBhvr>
                                        <p:cTn id="72" dur="1" fill="hold">
                                          <p:stCondLst>
                                            <p:cond delay="0"/>
                                          </p:stCondLst>
                                        </p:cTn>
                                        <p:tgtEl>
                                          <p:spTgt spid="169">
                                            <p:txEl>
                                              <p:pRg st="2" end="2"/>
                                            </p:txEl>
                                          </p:spTgt>
                                        </p:tgtEl>
                                        <p:attrNameLst>
                                          <p:attrName>style.visibility</p:attrName>
                                        </p:attrNameLst>
                                      </p:cBhvr>
                                      <p:to>
                                        <p:strVal val="visible"/>
                                      </p:to>
                                    </p:set>
                                    <p:animEffect transition="in" filter="wipe(up)">
                                      <p:cBhvr>
                                        <p:cTn id="73" dur="2000"/>
                                        <p:tgtEl>
                                          <p:spTgt spid="169">
                                            <p:txEl>
                                              <p:pRg st="2" end="2"/>
                                            </p:txEl>
                                          </p:spTgt>
                                        </p:tgtEl>
                                      </p:cBhvr>
                                    </p:animEffect>
                                  </p:childTnLst>
                                </p:cTn>
                              </p:par>
                            </p:childTnLst>
                          </p:cTn>
                        </p:par>
                        <p:par>
                          <p:cTn id="74" fill="hold" nodeType="afterGroup">
                            <p:stCondLst>
                              <p:cond delay="6000"/>
                            </p:stCondLst>
                            <p:childTnLst>
                              <p:par>
                                <p:cTn id="75" presetID="22" presetClass="entr" presetSubtype="1" fill="hold" grpId="0" nodeType="afterEffect">
                                  <p:stCondLst>
                                    <p:cond delay="0"/>
                                  </p:stCondLst>
                                  <p:childTnLst>
                                    <p:set>
                                      <p:cBhvr>
                                        <p:cTn id="76" dur="1" fill="hold">
                                          <p:stCondLst>
                                            <p:cond delay="0"/>
                                          </p:stCondLst>
                                        </p:cTn>
                                        <p:tgtEl>
                                          <p:spTgt spid="169">
                                            <p:txEl>
                                              <p:pRg st="3" end="3"/>
                                            </p:txEl>
                                          </p:spTgt>
                                        </p:tgtEl>
                                        <p:attrNameLst>
                                          <p:attrName>style.visibility</p:attrName>
                                        </p:attrNameLst>
                                      </p:cBhvr>
                                      <p:to>
                                        <p:strVal val="visible"/>
                                      </p:to>
                                    </p:set>
                                    <p:animEffect transition="in" filter="wipe(up)">
                                      <p:cBhvr>
                                        <p:cTn id="77" dur="20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8" grpId="0"/>
      <p:bldP spid="149" grpId="0"/>
      <p:bldP spid="169"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770"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280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1"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159" name="Group 158"/>
          <p:cNvGrpSpPr>
            <a:grpSpLocks/>
          </p:cNvGrpSpPr>
          <p:nvPr/>
        </p:nvGrpSpPr>
        <p:grpSpPr bwMode="auto">
          <a:xfrm>
            <a:off x="762000" y="2251075"/>
            <a:ext cx="7527925" cy="1331913"/>
            <a:chOff x="565403" y="1268760"/>
            <a:chExt cx="7527791" cy="1331005"/>
          </a:xfrm>
        </p:grpSpPr>
        <p:sp>
          <p:nvSpPr>
            <p:cNvPr id="160" name="Rektangel med afrundet, diagonalt hjørne 24"/>
            <p:cNvSpPr/>
            <p:nvPr/>
          </p:nvSpPr>
          <p:spPr>
            <a:xfrm>
              <a:off x="565403" y="1268760"/>
              <a:ext cx="7283197" cy="1080120"/>
            </a:xfrm>
            <a:prstGeom prst="round2DiagRect">
              <a:avLst>
                <a:gd name="adj1" fmla="val 20046"/>
                <a:gd name="adj2" fmla="val 0"/>
              </a:avLst>
            </a:prstGeom>
            <a:solidFill>
              <a:schemeClr val="bg1"/>
            </a:solidFill>
            <a:ln w="57150" cap="flat" cmpd="sng" algn="ctr">
              <a:gradFill flip="none" rotWithShape="1">
                <a:gsLst>
                  <a:gs pos="0">
                    <a:schemeClr val="tx1">
                      <a:lumMod val="95000"/>
                      <a:lumOff val="5000"/>
                    </a:schemeClr>
                  </a:gs>
                  <a:gs pos="100000">
                    <a:schemeClr val="bg1">
                      <a:lumMod val="85000"/>
                    </a:schemeClr>
                  </a:gs>
                </a:gsLst>
                <a:lin ang="13500000" scaled="1"/>
                <a:tileRect/>
              </a:gra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800" name="Gruppe 92"/>
            <p:cNvGrpSpPr>
              <a:grpSpLocks/>
            </p:cNvGrpSpPr>
            <p:nvPr/>
          </p:nvGrpSpPr>
          <p:grpSpPr bwMode="auto">
            <a:xfrm>
              <a:off x="7347069" y="1844818"/>
              <a:ext cx="746125" cy="754947"/>
              <a:chOff x="3968648" y="2852939"/>
              <a:chExt cx="689211" cy="696501"/>
            </a:xfrm>
          </p:grpSpPr>
          <p:sp>
            <p:nvSpPr>
              <p:cNvPr id="172" name="Ellipse 95"/>
              <p:cNvSpPr/>
              <p:nvPr/>
            </p:nvSpPr>
            <p:spPr bwMode="auto">
              <a:xfrm>
                <a:off x="3975992" y="2852766"/>
                <a:ext cx="681867" cy="683501"/>
              </a:xfrm>
              <a:prstGeom prst="ellipse">
                <a:avLst/>
              </a:prstGeom>
              <a:gradFill flip="none" rotWithShape="1">
                <a:gsLst>
                  <a:gs pos="0">
                    <a:schemeClr val="tx1">
                      <a:lumMod val="85000"/>
                      <a:lumOff val="15000"/>
                    </a:schemeClr>
                  </a:gs>
                  <a:gs pos="50000">
                    <a:schemeClr val="tx1">
                      <a:lumMod val="65000"/>
                      <a:lumOff val="35000"/>
                    </a:schemeClr>
                  </a:gs>
                  <a:gs pos="100000">
                    <a:sysClr val="window" lastClr="FFFFFF">
                      <a:lumMod val="65000"/>
                      <a:shade val="100000"/>
                      <a:satMod val="115000"/>
                    </a:sysClr>
                  </a:gs>
                </a:gsLst>
                <a:lin ang="5400000" scaled="1"/>
                <a:tileRect/>
              </a:gradFill>
              <a:ln w="25400" cap="flat" cmpd="sng" algn="ctr">
                <a:noFill/>
                <a:prstDash val="solid"/>
              </a:ln>
              <a:effectLst/>
            </p:spPr>
            <p:txBody>
              <a:bodyPr anchor="ctr"/>
              <a:lstStyle/>
              <a:p>
                <a:pPr indent="-342900" algn="ctr" fontAlgn="auto">
                  <a:spcBef>
                    <a:spcPts val="0"/>
                  </a:spcBef>
                  <a:spcAft>
                    <a:spcPts val="0"/>
                  </a:spcAft>
                  <a:buFont typeface="Calibri" pitchFamily="-112" charset="0"/>
                  <a:buAutoNum type="arabicPeriod"/>
                  <a:defRPr/>
                </a:pPr>
                <a:endParaRPr lang="da-DK">
                  <a:solidFill>
                    <a:srgbClr val="FFFFFF"/>
                  </a:solidFill>
                  <a:latin typeface="Calibri" pitchFamily="-112" charset="0"/>
                  <a:ea typeface="ＭＳ Ｐゴシック" pitchFamily="-112" charset="-128"/>
                  <a:cs typeface="+mn-cs"/>
                </a:endParaRPr>
              </a:p>
            </p:txBody>
          </p:sp>
          <p:sp>
            <p:nvSpPr>
              <p:cNvPr id="32803" name="Ellipse 96"/>
              <p:cNvSpPr>
                <a:spLocks noChangeArrowheads="1"/>
              </p:cNvSpPr>
              <p:nvPr/>
            </p:nvSpPr>
            <p:spPr bwMode="auto">
              <a:xfrm>
                <a:off x="4061032" y="2858796"/>
                <a:ext cx="500044" cy="3661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sp>
            <p:nvSpPr>
              <p:cNvPr id="174" name="Måne 97"/>
              <p:cNvSpPr/>
              <p:nvPr/>
            </p:nvSpPr>
            <p:spPr bwMode="auto">
              <a:xfrm rot="16570711">
                <a:off x="4140219" y="3066539"/>
                <a:ext cx="311330" cy="654471"/>
              </a:xfrm>
              <a:prstGeom prst="moon">
                <a:avLst>
                  <a:gd name="adj" fmla="val 8755"/>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801" name="TextBox 3"/>
            <p:cNvSpPr txBox="1">
              <a:spLocks noChangeArrowheads="1"/>
            </p:cNvSpPr>
            <p:nvPr/>
          </p:nvSpPr>
          <p:spPr bwMode="auto">
            <a:xfrm>
              <a:off x="685800" y="1485655"/>
              <a:ext cx="662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1400">
                  <a:latin typeface="Arial" panose="020B0604020202020204" pitchFamily="34" charset="0"/>
                </a:rPr>
                <a:t>According to the BCG Matrix, business could be divided into high or low depending upon their industry growth and relative market share.</a:t>
              </a:r>
            </a:p>
          </p:txBody>
        </p:sp>
      </p:grpSp>
      <p:grpSp>
        <p:nvGrpSpPr>
          <p:cNvPr id="175" name="Group 174"/>
          <p:cNvGrpSpPr>
            <a:grpSpLocks/>
          </p:cNvGrpSpPr>
          <p:nvPr/>
        </p:nvGrpSpPr>
        <p:grpSpPr bwMode="auto">
          <a:xfrm>
            <a:off x="768350" y="3730625"/>
            <a:ext cx="7531100" cy="1306513"/>
            <a:chOff x="516071" y="2852936"/>
            <a:chExt cx="7530966" cy="1306314"/>
          </a:xfrm>
        </p:grpSpPr>
        <p:sp>
          <p:nvSpPr>
            <p:cNvPr id="176" name="Rektangel med afrundet, diagonalt hjørne 21"/>
            <p:cNvSpPr/>
            <p:nvPr/>
          </p:nvSpPr>
          <p:spPr>
            <a:xfrm>
              <a:off x="516071" y="2852936"/>
              <a:ext cx="7283197" cy="1080120"/>
            </a:xfrm>
            <a:prstGeom prst="round2DiagRect">
              <a:avLst>
                <a:gd name="adj1" fmla="val 20046"/>
                <a:gd name="adj2" fmla="val 0"/>
              </a:avLst>
            </a:prstGeom>
            <a:solidFill>
              <a:schemeClr val="bg1"/>
            </a:solidFill>
            <a:ln w="57150" cap="flat" cmpd="sng" algn="ctr">
              <a:gradFill flip="none" rotWithShape="1">
                <a:gsLst>
                  <a:gs pos="0">
                    <a:srgbClr val="B4E53B"/>
                  </a:gs>
                  <a:gs pos="100000">
                    <a:srgbClr val="6EA92D"/>
                  </a:gs>
                </a:gsLst>
                <a:lin ang="3600000" scaled="0"/>
                <a:tileRect/>
              </a:gra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787" name="Gruppe 244"/>
            <p:cNvGrpSpPr>
              <a:grpSpLocks/>
            </p:cNvGrpSpPr>
            <p:nvPr/>
          </p:nvGrpSpPr>
          <p:grpSpPr bwMode="auto">
            <a:xfrm>
              <a:off x="7315200" y="3429000"/>
              <a:ext cx="731837" cy="730250"/>
              <a:chOff x="2329190" y="3175056"/>
              <a:chExt cx="2131782" cy="2124956"/>
            </a:xfrm>
          </p:grpSpPr>
          <p:grpSp>
            <p:nvGrpSpPr>
              <p:cNvPr id="32789" name="Gruppe 242"/>
              <p:cNvGrpSpPr>
                <a:grpSpLocks/>
              </p:cNvGrpSpPr>
              <p:nvPr/>
            </p:nvGrpSpPr>
            <p:grpSpPr bwMode="auto">
              <a:xfrm>
                <a:off x="2346750" y="3175056"/>
                <a:ext cx="2114222" cy="2114322"/>
                <a:chOff x="2346750" y="3175056"/>
                <a:chExt cx="2114222" cy="2114322"/>
              </a:xfrm>
            </p:grpSpPr>
            <p:sp>
              <p:nvSpPr>
                <p:cNvPr id="181" name="Ellipse 49"/>
                <p:cNvSpPr/>
                <p:nvPr/>
              </p:nvSpPr>
              <p:spPr bwMode="auto">
                <a:xfrm rot="1356468">
                  <a:off x="2346750" y="3175056"/>
                  <a:ext cx="2114222" cy="2114322"/>
                </a:xfrm>
                <a:prstGeom prst="ellipse">
                  <a:avLst/>
                </a:prstGeom>
                <a:gradFill flip="none" rotWithShape="1">
                  <a:gsLst>
                    <a:gs pos="55000">
                      <a:srgbClr val="9BBB59">
                        <a:shade val="51000"/>
                        <a:satMod val="130000"/>
                      </a:srgbClr>
                    </a:gs>
                    <a:gs pos="83000">
                      <a:srgbClr val="C0FF4D"/>
                    </a:gs>
                    <a:gs pos="100000">
                      <a:srgbClr val="9BBB59">
                        <a:shade val="94000"/>
                        <a:satMod val="135000"/>
                      </a:srgbClr>
                    </a:gs>
                  </a:gsLst>
                  <a:path path="circle">
                    <a:fillToRect l="100000" t="100000"/>
                  </a:path>
                  <a:tileRect r="-100000" b="-100000"/>
                </a:gradFill>
                <a:ln w="12700">
                  <a:solidFill>
                    <a:srgbClr val="AECD71"/>
                  </a:solidFill>
                </a:ln>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sp>
              <p:nvSpPr>
                <p:cNvPr id="32796" name="Ellipse 50"/>
                <p:cNvSpPr>
                  <a:spLocks noChangeArrowheads="1"/>
                </p:cNvSpPr>
                <p:nvPr/>
              </p:nvSpPr>
              <p:spPr bwMode="auto">
                <a:xfrm>
                  <a:off x="2689883" y="3207391"/>
                  <a:ext cx="1498259" cy="11502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grpSp>
          <p:sp>
            <p:nvSpPr>
              <p:cNvPr id="180" name="Måne 48"/>
              <p:cNvSpPr/>
              <p:nvPr/>
            </p:nvSpPr>
            <p:spPr bwMode="auto">
              <a:xfrm rot="16552097">
                <a:off x="2882229" y="3903077"/>
                <a:ext cx="843896" cy="1949974"/>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788" name="TextBox 4"/>
            <p:cNvSpPr txBox="1">
              <a:spLocks noChangeArrowheads="1"/>
            </p:cNvSpPr>
            <p:nvPr/>
          </p:nvSpPr>
          <p:spPr bwMode="auto">
            <a:xfrm>
              <a:off x="685800" y="3069831"/>
              <a:ext cx="68619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latin typeface="Arial" panose="020B0604020202020204" pitchFamily="34" charset="0"/>
                </a:rPr>
                <a:t>Relative Market Share </a:t>
              </a:r>
              <a:r>
                <a:rPr lang="en-US" sz="1400">
                  <a:latin typeface="Arial" panose="020B0604020202020204" pitchFamily="34" charset="0"/>
                </a:rPr>
                <a:t>= SBU Sales this year / leading competitors sales this year.</a:t>
              </a:r>
            </a:p>
            <a:p>
              <a:pPr eaLnBrk="1" hangingPunct="1">
                <a:spcBef>
                  <a:spcPct val="0"/>
                </a:spcBef>
                <a:buFontTx/>
                <a:buNone/>
              </a:pPr>
              <a:endParaRPr lang="en-US" sz="1400">
                <a:latin typeface="Arial" panose="020B0604020202020204" pitchFamily="34" charset="0"/>
              </a:endParaRPr>
            </a:p>
            <a:p>
              <a:pPr eaLnBrk="1" hangingPunct="1">
                <a:spcBef>
                  <a:spcPct val="0"/>
                </a:spcBef>
                <a:buFontTx/>
                <a:buNone/>
              </a:pPr>
              <a:r>
                <a:rPr lang="en-US" sz="1400" b="1">
                  <a:latin typeface="Arial" panose="020B0604020202020204" pitchFamily="34" charset="0"/>
                </a:rPr>
                <a:t>Market Growth Rate </a:t>
              </a:r>
              <a:r>
                <a:rPr lang="en-US" sz="1400">
                  <a:latin typeface="Arial" panose="020B0604020202020204" pitchFamily="34" charset="0"/>
                </a:rPr>
                <a:t>= Industry sales this year - Industry Sales last year.</a:t>
              </a:r>
            </a:p>
          </p:txBody>
        </p:sp>
      </p:grpSp>
      <p:grpSp>
        <p:nvGrpSpPr>
          <p:cNvPr id="183" name="Group 182"/>
          <p:cNvGrpSpPr>
            <a:grpSpLocks/>
          </p:cNvGrpSpPr>
          <p:nvPr/>
        </p:nvGrpSpPr>
        <p:grpSpPr bwMode="auto">
          <a:xfrm>
            <a:off x="808038" y="5254625"/>
            <a:ext cx="7527925" cy="1331913"/>
            <a:chOff x="565403" y="4509120"/>
            <a:chExt cx="7527791" cy="1331005"/>
          </a:xfrm>
        </p:grpSpPr>
        <p:sp>
          <p:nvSpPr>
            <p:cNvPr id="184" name="Rektangel med afrundet, diagonalt hjørne 24"/>
            <p:cNvSpPr/>
            <p:nvPr/>
          </p:nvSpPr>
          <p:spPr>
            <a:xfrm>
              <a:off x="565403" y="4509120"/>
              <a:ext cx="7283320" cy="1080351"/>
            </a:xfrm>
            <a:prstGeom prst="round2DiagRect">
              <a:avLst>
                <a:gd name="adj1" fmla="val 20046"/>
                <a:gd name="adj2" fmla="val 0"/>
              </a:avLst>
            </a:prstGeom>
            <a:solidFill>
              <a:schemeClr val="bg1"/>
            </a:solidFill>
            <a:ln w="57150" cap="flat" cmpd="sng" algn="ctr">
              <a:solidFill>
                <a:schemeClr val="accent1"/>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777" name="Gruppe 92"/>
            <p:cNvGrpSpPr>
              <a:grpSpLocks/>
            </p:cNvGrpSpPr>
            <p:nvPr/>
          </p:nvGrpSpPr>
          <p:grpSpPr bwMode="auto">
            <a:xfrm>
              <a:off x="7347069" y="5085178"/>
              <a:ext cx="746125" cy="754947"/>
              <a:chOff x="3968648" y="2852939"/>
              <a:chExt cx="689211" cy="696501"/>
            </a:xfrm>
          </p:grpSpPr>
          <p:sp>
            <p:nvSpPr>
              <p:cNvPr id="32779" name="Ellipse 95"/>
              <p:cNvSpPr>
                <a:spLocks noChangeArrowheads="1"/>
              </p:cNvSpPr>
              <p:nvPr/>
            </p:nvSpPr>
            <p:spPr bwMode="auto">
              <a:xfrm>
                <a:off x="3975980" y="2852939"/>
                <a:ext cx="681879" cy="683966"/>
              </a:xfrm>
              <a:prstGeom prst="ellipse">
                <a:avLst/>
              </a:prstGeom>
              <a:solidFill>
                <a:schemeClr val="tx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a typeface="ＭＳ Ｐゴシック" panose="020B0600070205080204" pitchFamily="34" charset="-128"/>
                </a:endParaRPr>
              </a:p>
            </p:txBody>
          </p:sp>
          <p:sp>
            <p:nvSpPr>
              <p:cNvPr id="32780" name="Ellipse 96"/>
              <p:cNvSpPr>
                <a:spLocks noChangeArrowheads="1"/>
              </p:cNvSpPr>
              <p:nvPr/>
            </p:nvSpPr>
            <p:spPr bwMode="auto">
              <a:xfrm>
                <a:off x="4061032" y="2858796"/>
                <a:ext cx="500044" cy="3661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sp>
            <p:nvSpPr>
              <p:cNvPr id="189" name="Måne 97"/>
              <p:cNvSpPr/>
              <p:nvPr/>
            </p:nvSpPr>
            <p:spPr bwMode="auto">
              <a:xfrm rot="16570711">
                <a:off x="4140219" y="3066539"/>
                <a:ext cx="311330" cy="654471"/>
              </a:xfrm>
              <a:prstGeom prst="moon">
                <a:avLst>
                  <a:gd name="adj" fmla="val 8755"/>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778" name="TextBox 5"/>
            <p:cNvSpPr txBox="1">
              <a:spLocks noChangeArrowheads="1"/>
            </p:cNvSpPr>
            <p:nvPr/>
          </p:nvSpPr>
          <p:spPr bwMode="auto">
            <a:xfrm>
              <a:off x="685800" y="4618293"/>
              <a:ext cx="6934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The analysis requires that both measures be calculated for each SBU. The dimension of business strength, relative market share, will measure comparative advantage indicated by market dominance. The key theory underlying this is existence of an experience curve and that market share is achieved due to overall cost leadership.</a:t>
              </a:r>
            </a:p>
          </p:txBody>
        </p:sp>
      </p:grpSp>
      <p:sp>
        <p:nvSpPr>
          <p:cNvPr id="327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5D140F-0B0D-464E-AA03-A2477E61CFDF}" type="slidenum">
              <a:rPr lang="en-IN" sz="1200" smtClean="0">
                <a:solidFill>
                  <a:srgbClr val="898989"/>
                </a:solidFill>
              </a:rPr>
              <a:pPr>
                <a:spcBef>
                  <a:spcPct val="0"/>
                </a:spcBef>
                <a:buFontTx/>
                <a:buNone/>
              </a:pPr>
              <a:t>26</a:t>
            </a:fld>
            <a:endParaRPr lang="en-IN" sz="1200">
              <a:solidFill>
                <a:srgbClr val="898989"/>
              </a:solidFill>
            </a:endParaRPr>
          </a:p>
        </p:txBody>
      </p:sp>
    </p:spTree>
    <p:extLst>
      <p:ext uri="{BB962C8B-B14F-4D97-AF65-F5344CB8AC3E}">
        <p14:creationId xmlns:p14="http://schemas.microsoft.com/office/powerpoint/2010/main" val="419619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500"/>
                                        <p:tgtEl>
                                          <p:spTgt spid="159"/>
                                        </p:tgtEl>
                                      </p:cBhvr>
                                    </p:animEffect>
                                  </p:childTnLst>
                                </p:cTn>
                              </p:par>
                            </p:childTnLst>
                          </p:cTn>
                        </p:par>
                        <p:par>
                          <p:cTn id="8" fill="hold" nodeType="afterGroup">
                            <p:stCondLst>
                              <p:cond delay="1500"/>
                            </p:stCondLst>
                            <p:childTnLst>
                              <p:par>
                                <p:cTn id="9" presetID="10" presetClass="entr" presetSubtype="0" fill="hold" nodeType="afterEffect">
                                  <p:stCondLst>
                                    <p:cond delay="0"/>
                                  </p:stCondLst>
                                  <p:childTnLst>
                                    <p:set>
                                      <p:cBhvr>
                                        <p:cTn id="10" dur="1" fill="hold">
                                          <p:stCondLst>
                                            <p:cond delay="0"/>
                                          </p:stCondLst>
                                        </p:cTn>
                                        <p:tgtEl>
                                          <p:spTgt spid="175"/>
                                        </p:tgtEl>
                                        <p:attrNameLst>
                                          <p:attrName>style.visibility</p:attrName>
                                        </p:attrNameLst>
                                      </p:cBhvr>
                                      <p:to>
                                        <p:strVal val="visible"/>
                                      </p:to>
                                    </p:set>
                                    <p:animEffect transition="in" filter="fade">
                                      <p:cBhvr>
                                        <p:cTn id="11" dur="1500"/>
                                        <p:tgtEl>
                                          <p:spTgt spid="175"/>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183"/>
                                        </p:tgtEl>
                                        <p:attrNameLst>
                                          <p:attrName>style.visibility</p:attrName>
                                        </p:attrNameLst>
                                      </p:cBhvr>
                                      <p:to>
                                        <p:strVal val="visible"/>
                                      </p:to>
                                    </p:set>
                                    <p:animEffect transition="in" filter="fade">
                                      <p:cBhvr>
                                        <p:cTn id="15" dur="1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Clr>
                <a:schemeClr val="tx1"/>
              </a:buClr>
              <a:buNone/>
            </a:pPr>
            <a:r>
              <a:rPr lang="en-US" sz="2800" b="1" i="1" dirty="0"/>
              <a:t>STARS – High Growth, High Market Share</a:t>
            </a:r>
          </a:p>
          <a:p>
            <a:pPr>
              <a:buClr>
                <a:schemeClr val="tx1"/>
              </a:buClr>
            </a:pPr>
            <a:r>
              <a:rPr lang="en-US" sz="2800" dirty="0"/>
              <a:t>Stars are leaders in business.</a:t>
            </a:r>
          </a:p>
          <a:p>
            <a:pPr>
              <a:buClr>
                <a:schemeClr val="tx1"/>
              </a:buClr>
            </a:pPr>
            <a:r>
              <a:rPr lang="en-US" sz="2800" dirty="0"/>
              <a:t>They also require heavy investment, to maintain its large market share.</a:t>
            </a:r>
          </a:p>
          <a:p>
            <a:pPr>
              <a:buClr>
                <a:schemeClr val="tx1"/>
              </a:buClr>
            </a:pPr>
            <a:r>
              <a:rPr lang="en-US" sz="2800" dirty="0"/>
              <a:t>It leads to large amount of cash consumption and cash generation.</a:t>
            </a:r>
          </a:p>
          <a:p>
            <a:pPr>
              <a:buClr>
                <a:schemeClr val="tx1"/>
              </a:buClr>
            </a:pPr>
            <a:r>
              <a:rPr lang="en-US" sz="2800" dirty="0"/>
              <a:t>Attempts should be made to hold the market share otherwise the star will become a CASH COW. </a:t>
            </a:r>
          </a:p>
          <a:p>
            <a:pPr>
              <a:buClr>
                <a:schemeClr val="tx1"/>
              </a:buClr>
            </a:pPr>
            <a:endParaRPr lang="en-US" sz="2800" dirty="0"/>
          </a:p>
          <a:p>
            <a:pPr>
              <a:buClr>
                <a:schemeClr val="tx1"/>
              </a:buClr>
            </a:pPr>
            <a:endParaRPr lang="en-US" sz="2800" dirty="0"/>
          </a:p>
          <a:p>
            <a:pPr>
              <a:buClr>
                <a:schemeClr val="tx1"/>
              </a:buClr>
            </a:pPr>
            <a:endParaRPr lang="en-US" sz="2000" b="1" i="1" dirty="0"/>
          </a:p>
          <a:p>
            <a:pPr>
              <a:buClr>
                <a:schemeClr val="tx1"/>
              </a:buClr>
            </a:pPr>
            <a:endParaRPr lang="en-US" sz="20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Clr>
                <a:schemeClr val="tx1"/>
              </a:buClr>
              <a:buFont typeface="Wingdings" pitchFamily="2" charset="2"/>
              <a:buNone/>
            </a:pPr>
            <a:r>
              <a:rPr lang="en-US" sz="2800" b="1" i="1" dirty="0">
                <a:solidFill>
                  <a:srgbClr val="333300"/>
                </a:solidFill>
              </a:rPr>
              <a:t> </a:t>
            </a:r>
            <a:r>
              <a:rPr lang="en-US" sz="2800" b="1" i="1" dirty="0">
                <a:solidFill>
                  <a:srgbClr val="333300"/>
                </a:solidFill>
                <a:latin typeface="+mj-lt"/>
              </a:rPr>
              <a:t>CASH COWS - Low growth , High market share</a:t>
            </a:r>
          </a:p>
          <a:p>
            <a:pPr>
              <a:buClr>
                <a:schemeClr val="tx1"/>
              </a:buClr>
            </a:pPr>
            <a:r>
              <a:rPr lang="en-US" sz="2800" dirty="0"/>
              <a:t>They are foundation of the company and often the stars of yesterday. </a:t>
            </a:r>
          </a:p>
          <a:p>
            <a:pPr>
              <a:buClr>
                <a:schemeClr val="tx1"/>
              </a:buClr>
            </a:pPr>
            <a:r>
              <a:rPr lang="en-US" sz="2800" dirty="0"/>
              <a:t>They generate more cash than required.</a:t>
            </a:r>
          </a:p>
          <a:p>
            <a:pPr>
              <a:buClr>
                <a:schemeClr val="tx1"/>
              </a:buClr>
            </a:pPr>
            <a:r>
              <a:rPr lang="en-US" sz="2800" dirty="0"/>
              <a:t>They extract the profits by investing as little cash as possible</a:t>
            </a:r>
          </a:p>
          <a:p>
            <a:pPr>
              <a:buClr>
                <a:schemeClr val="tx1"/>
              </a:buClr>
            </a:pPr>
            <a:r>
              <a:rPr lang="en-US" sz="2800" dirty="0"/>
              <a:t>They are located in an industry that is mature, not growing or declining.</a:t>
            </a:r>
          </a:p>
          <a:p>
            <a:pPr>
              <a:buClr>
                <a:schemeClr val="tx1"/>
              </a:buClr>
              <a:buFont typeface="Wingdings" pitchFamily="2" charset="2"/>
              <a:buNone/>
            </a:pPr>
            <a:endParaRPr lang="en-US" sz="2800" dirty="0"/>
          </a:p>
          <a:p>
            <a:pPr>
              <a:buClr>
                <a:schemeClr val="tx1"/>
              </a:buClr>
            </a:pPr>
            <a:endParaRPr lang="en-US" sz="2800" dirty="0"/>
          </a:p>
          <a:p>
            <a:pPr>
              <a:buClr>
                <a:schemeClr val="tx1"/>
              </a:buClr>
              <a:buFont typeface="Wingdings" pitchFamily="2" charset="2"/>
              <a:buNone/>
            </a:pPr>
            <a:endParaRPr lang="en-US" sz="28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b="1" i="1" dirty="0"/>
              <a:t>DOGS - Low growth, Low market share</a:t>
            </a:r>
          </a:p>
          <a:p>
            <a:r>
              <a:rPr lang="en-US" sz="2800" dirty="0"/>
              <a:t>Dogs are the cash traps.</a:t>
            </a:r>
          </a:p>
          <a:p>
            <a:r>
              <a:rPr lang="en-US" sz="2800" dirty="0"/>
              <a:t>Dogs do not have potential to bring in much cash.</a:t>
            </a:r>
          </a:p>
          <a:p>
            <a:r>
              <a:rPr lang="en-US" sz="2800" dirty="0"/>
              <a:t>Number of dogs in the company should be minimized.</a:t>
            </a:r>
          </a:p>
          <a:p>
            <a:r>
              <a:rPr lang="en-US" sz="2800" dirty="0"/>
              <a:t>Business is situated at a declining stage. </a:t>
            </a:r>
          </a:p>
          <a:p>
            <a:pPr>
              <a:buNone/>
            </a:pPr>
            <a:endParaRPr lang="en-US" sz="2800" b="1"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Learning Objectives</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b="1" i="1" dirty="0"/>
              <a:t>Strategic Planning Tools</a:t>
            </a:r>
          </a:p>
          <a:p>
            <a:pPr algn="just">
              <a:buFont typeface="Wingdings" pitchFamily="2" charset="2"/>
              <a:buChar char="q"/>
            </a:pPr>
            <a:r>
              <a:rPr lang="en-US" sz="2800" dirty="0"/>
              <a:t>Critical question analysis</a:t>
            </a:r>
          </a:p>
          <a:p>
            <a:pPr algn="just">
              <a:buFont typeface="Wingdings" pitchFamily="2" charset="2"/>
              <a:buChar char="q"/>
            </a:pPr>
            <a:endParaRPr lang="en-US" sz="2800" dirty="0"/>
          </a:p>
          <a:p>
            <a:pPr algn="just">
              <a:buFont typeface="Wingdings" pitchFamily="2" charset="2"/>
              <a:buChar char="q"/>
            </a:pPr>
            <a:r>
              <a:rPr lang="en-US" sz="2800" dirty="0"/>
              <a:t>SWOT analysis</a:t>
            </a:r>
          </a:p>
          <a:p>
            <a:pPr algn="just">
              <a:buFont typeface="Wingdings" pitchFamily="2" charset="2"/>
              <a:buChar char="q"/>
            </a:pPr>
            <a:endParaRPr lang="en-US" sz="2800" dirty="0"/>
          </a:p>
          <a:p>
            <a:pPr algn="just">
              <a:buFont typeface="Wingdings" pitchFamily="2" charset="2"/>
              <a:buChar char="q"/>
            </a:pPr>
            <a:r>
              <a:rPr lang="en-US" sz="2800" dirty="0"/>
              <a:t>Business portfolio analysis</a:t>
            </a:r>
          </a:p>
          <a:p>
            <a:pPr algn="just">
              <a:buFont typeface="Wingdings" pitchFamily="2" charset="2"/>
              <a:buChar char="q"/>
            </a:pPr>
            <a:endParaRPr lang="en-US" sz="2800" dirty="0"/>
          </a:p>
          <a:p>
            <a:pPr algn="just">
              <a:buFont typeface="Wingdings" pitchFamily="2" charset="2"/>
              <a:buChar char="q"/>
            </a:pPr>
            <a:r>
              <a:rPr lang="en-US" sz="2800" dirty="0"/>
              <a:t>Porter’s Model for Industry Analysis</a:t>
            </a:r>
          </a:p>
          <a:p>
            <a:pPr>
              <a:buNone/>
            </a:pPr>
            <a:endParaRPr lang="en-US" sz="2800" b="1"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b="1" i="1" dirty="0">
                <a:solidFill>
                  <a:srgbClr val="333300"/>
                </a:solidFill>
              </a:rPr>
              <a:t>QUESTION MARKS - </a:t>
            </a:r>
            <a:r>
              <a:rPr lang="en-US" sz="2800" b="1" i="1" dirty="0"/>
              <a:t>High growth, Low market share</a:t>
            </a:r>
            <a:endParaRPr lang="en-US" sz="2800" b="1" dirty="0"/>
          </a:p>
          <a:p>
            <a:pPr algn="just"/>
            <a:r>
              <a:rPr lang="en-US" sz="2800" dirty="0"/>
              <a:t>Most businesses start of as question marks.</a:t>
            </a:r>
          </a:p>
          <a:p>
            <a:pPr algn="just"/>
            <a:r>
              <a:rPr lang="en-US" sz="2800" dirty="0"/>
              <a:t>They will absorb great amounts of cash if the market share remains unchanged, (low).</a:t>
            </a:r>
          </a:p>
          <a:p>
            <a:pPr algn="just">
              <a:buNone/>
            </a:pPr>
            <a:r>
              <a:rPr lang="en-US" sz="2800" dirty="0"/>
              <a:t>Why question marks?</a:t>
            </a:r>
          </a:p>
          <a:p>
            <a:pPr algn="just"/>
            <a:r>
              <a:rPr lang="en-US" sz="2800" dirty="0"/>
              <a:t>Question marks have potential to become star and eventually cash cow but can also become a dog.</a:t>
            </a:r>
          </a:p>
          <a:p>
            <a:pPr algn="just"/>
            <a:r>
              <a:rPr lang="en-US" sz="2800" dirty="0"/>
              <a:t>Investments should be high for question marks.</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382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5"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29" name="Group 28"/>
          <p:cNvGrpSpPr>
            <a:grpSpLocks/>
          </p:cNvGrpSpPr>
          <p:nvPr/>
        </p:nvGrpSpPr>
        <p:grpSpPr bwMode="auto">
          <a:xfrm>
            <a:off x="2244725" y="5538788"/>
            <a:ext cx="5029200" cy="838200"/>
            <a:chOff x="1981200" y="914400"/>
            <a:chExt cx="5029200" cy="838200"/>
          </a:xfrm>
        </p:grpSpPr>
        <p:sp>
          <p:nvSpPr>
            <p:cNvPr id="30" name="Oval 29"/>
            <p:cNvSpPr/>
            <p:nvPr/>
          </p:nvSpPr>
          <p:spPr>
            <a:xfrm>
              <a:off x="1981200" y="914400"/>
              <a:ext cx="5029200" cy="8382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825" name="TextBox 3"/>
            <p:cNvSpPr txBox="1">
              <a:spLocks noChangeArrowheads="1"/>
            </p:cNvSpPr>
            <p:nvPr/>
          </p:nvSpPr>
          <p:spPr bwMode="auto">
            <a:xfrm>
              <a:off x="2286000" y="1118057"/>
              <a:ext cx="441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solidFill>
                    <a:schemeClr val="bg1"/>
                  </a:solidFill>
                  <a:latin typeface="Arial" panose="020B0604020202020204" pitchFamily="34" charset="0"/>
                </a:rPr>
                <a:t>Each of the four quadrants of the grid has different implication for the SBUs that fall into the category</a:t>
              </a:r>
            </a:p>
          </p:txBody>
        </p:sp>
      </p:grpSp>
      <p:sp>
        <p:nvSpPr>
          <p:cNvPr id="32" name="TextBox 31"/>
          <p:cNvSpPr txBox="1">
            <a:spLocks noChangeArrowheads="1"/>
          </p:cNvSpPr>
          <p:nvPr/>
        </p:nvSpPr>
        <p:spPr bwMode="auto">
          <a:xfrm>
            <a:off x="228600" y="2133600"/>
            <a:ext cx="2438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Stars are SBUs competing in the high-growth industries with relatively high market shares.  These firms have long-term growth potential and should continue to receive substantial investment funding</a:t>
            </a:r>
          </a:p>
        </p:txBody>
      </p:sp>
      <p:sp>
        <p:nvSpPr>
          <p:cNvPr id="33" name="TextBox 32"/>
          <p:cNvSpPr txBox="1">
            <a:spLocks noChangeArrowheads="1"/>
          </p:cNvSpPr>
          <p:nvPr/>
        </p:nvSpPr>
        <p:spPr bwMode="auto">
          <a:xfrm>
            <a:off x="228600" y="3810000"/>
            <a:ext cx="2438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These are SBUs with high market shares in low-growth industries.  These units have limited long-run potential but represent a source of current cash flows to fund investments in “stars” and “question marks”</a:t>
            </a:r>
          </a:p>
        </p:txBody>
      </p:sp>
      <p:sp>
        <p:nvSpPr>
          <p:cNvPr id="34" name="TextBox 33"/>
          <p:cNvSpPr txBox="1">
            <a:spLocks noChangeArrowheads="1"/>
          </p:cNvSpPr>
          <p:nvPr/>
        </p:nvSpPr>
        <p:spPr bwMode="auto">
          <a:xfrm>
            <a:off x="6477000" y="3865563"/>
            <a:ext cx="23622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Dogs are SBUs with weak market shares in low-growth industries.  Because they have weak position and limited potential, most analysts recommend that they be divested</a:t>
            </a:r>
          </a:p>
        </p:txBody>
      </p:sp>
      <p:grpSp>
        <p:nvGrpSpPr>
          <p:cNvPr id="35" name="Group 34"/>
          <p:cNvGrpSpPr>
            <a:grpSpLocks/>
          </p:cNvGrpSpPr>
          <p:nvPr/>
        </p:nvGrpSpPr>
        <p:grpSpPr bwMode="auto">
          <a:xfrm>
            <a:off x="2819400" y="2133600"/>
            <a:ext cx="1685925" cy="1620838"/>
            <a:chOff x="2819401" y="2362199"/>
            <a:chExt cx="1686044" cy="1621289"/>
          </a:xfrm>
        </p:grpSpPr>
        <p:grpSp>
          <p:nvGrpSpPr>
            <p:cNvPr id="33820" name="Group 139"/>
            <p:cNvGrpSpPr>
              <a:grpSpLocks/>
            </p:cNvGrpSpPr>
            <p:nvPr/>
          </p:nvGrpSpPr>
          <p:grpSpPr bwMode="auto">
            <a:xfrm>
              <a:off x="2819401" y="2362199"/>
              <a:ext cx="1686044" cy="1621289"/>
              <a:chOff x="2819401" y="2362199"/>
              <a:chExt cx="1686044" cy="1621289"/>
            </a:xfrm>
          </p:grpSpPr>
          <p:sp>
            <p:nvSpPr>
              <p:cNvPr id="38" name="Rektangel 103"/>
              <p:cNvSpPr/>
              <p:nvPr/>
            </p:nvSpPr>
            <p:spPr bwMode="auto">
              <a:xfrm rot="16200000" flipH="1">
                <a:off x="2851778" y="2329822"/>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sp>
            <p:nvSpPr>
              <p:cNvPr id="39" name="5-takket stjerne 171"/>
              <p:cNvSpPr/>
              <p:nvPr/>
            </p:nvSpPr>
            <p:spPr bwMode="auto">
              <a:xfrm>
                <a:off x="3168676" y="2659145"/>
                <a:ext cx="1027185" cy="1027398"/>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33821" name="TextBox 4"/>
            <p:cNvSpPr txBox="1">
              <a:spLocks noChangeArrowheads="1"/>
            </p:cNvSpPr>
            <p:nvPr/>
          </p:nvSpPr>
          <p:spPr bwMode="auto">
            <a:xfrm>
              <a:off x="3124200" y="24384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Stars</a:t>
              </a:r>
            </a:p>
          </p:txBody>
        </p:sp>
      </p:grpSp>
      <p:grpSp>
        <p:nvGrpSpPr>
          <p:cNvPr id="40" name="Group 39"/>
          <p:cNvGrpSpPr>
            <a:grpSpLocks/>
          </p:cNvGrpSpPr>
          <p:nvPr/>
        </p:nvGrpSpPr>
        <p:grpSpPr bwMode="auto">
          <a:xfrm>
            <a:off x="4568825" y="2138363"/>
            <a:ext cx="1685925" cy="1622425"/>
            <a:chOff x="4568707" y="2367527"/>
            <a:chExt cx="1686044" cy="1621289"/>
          </a:xfrm>
        </p:grpSpPr>
        <p:grpSp>
          <p:nvGrpSpPr>
            <p:cNvPr id="33816" name="Group 140"/>
            <p:cNvGrpSpPr>
              <a:grpSpLocks/>
            </p:cNvGrpSpPr>
            <p:nvPr/>
          </p:nvGrpSpPr>
          <p:grpSpPr bwMode="auto">
            <a:xfrm>
              <a:off x="4568707" y="2367527"/>
              <a:ext cx="1686044" cy="1621289"/>
              <a:chOff x="4568707" y="2367527"/>
              <a:chExt cx="1686044" cy="1621289"/>
            </a:xfrm>
          </p:grpSpPr>
          <p:sp>
            <p:nvSpPr>
              <p:cNvPr id="43" name="Rektangel 199"/>
              <p:cNvSpPr/>
              <p:nvPr/>
            </p:nvSpPr>
            <p:spPr bwMode="auto">
              <a:xfrm rot="16200000" flipH="1">
                <a:off x="4601084" y="2335150"/>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sp>
            <p:nvSpPr>
              <p:cNvPr id="33819" name="Rektangel 172"/>
              <p:cNvSpPr>
                <a:spLocks noChangeArrowheads="1"/>
              </p:cNvSpPr>
              <p:nvPr/>
            </p:nvSpPr>
            <p:spPr bwMode="auto">
              <a:xfrm>
                <a:off x="5019204" y="2672844"/>
                <a:ext cx="739359" cy="106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sz="7200" b="1">
                    <a:solidFill>
                      <a:srgbClr val="7030A0"/>
                    </a:solidFill>
                  </a:rPr>
                  <a:t>?</a:t>
                </a:r>
              </a:p>
            </p:txBody>
          </p:sp>
        </p:grpSp>
        <p:sp>
          <p:nvSpPr>
            <p:cNvPr id="33817" name="TextBox 6"/>
            <p:cNvSpPr txBox="1">
              <a:spLocks noChangeArrowheads="1"/>
            </p:cNvSpPr>
            <p:nvPr/>
          </p:nvSpPr>
          <p:spPr bwMode="auto">
            <a:xfrm>
              <a:off x="4876800" y="2388513"/>
              <a:ext cx="114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Question marks</a:t>
              </a:r>
            </a:p>
          </p:txBody>
        </p:sp>
      </p:grpSp>
      <p:grpSp>
        <p:nvGrpSpPr>
          <p:cNvPr id="45" name="Group 44"/>
          <p:cNvGrpSpPr>
            <a:grpSpLocks/>
          </p:cNvGrpSpPr>
          <p:nvPr/>
        </p:nvGrpSpPr>
        <p:grpSpPr bwMode="auto">
          <a:xfrm>
            <a:off x="2819400" y="3795713"/>
            <a:ext cx="1685925" cy="1622425"/>
            <a:chOff x="2819401" y="4024747"/>
            <a:chExt cx="1686044" cy="1621289"/>
          </a:xfrm>
        </p:grpSpPr>
        <p:grpSp>
          <p:nvGrpSpPr>
            <p:cNvPr id="33810" name="Group 141"/>
            <p:cNvGrpSpPr>
              <a:grpSpLocks/>
            </p:cNvGrpSpPr>
            <p:nvPr/>
          </p:nvGrpSpPr>
          <p:grpSpPr bwMode="auto">
            <a:xfrm>
              <a:off x="2819401" y="4024747"/>
              <a:ext cx="1686044" cy="1621289"/>
              <a:chOff x="2819401" y="4024747"/>
              <a:chExt cx="1686044" cy="1621289"/>
            </a:xfrm>
          </p:grpSpPr>
          <p:sp>
            <p:nvSpPr>
              <p:cNvPr id="48" name="Rektangel 106"/>
              <p:cNvSpPr/>
              <p:nvPr/>
            </p:nvSpPr>
            <p:spPr bwMode="auto">
              <a:xfrm rot="16200000" flipH="1">
                <a:off x="2851778" y="3992370"/>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grpSp>
            <p:nvGrpSpPr>
              <p:cNvPr id="33813" name="Gruppe 149"/>
              <p:cNvGrpSpPr>
                <a:grpSpLocks/>
              </p:cNvGrpSpPr>
              <p:nvPr/>
            </p:nvGrpSpPr>
            <p:grpSpPr bwMode="auto">
              <a:xfrm>
                <a:off x="3097714" y="4417225"/>
                <a:ext cx="1322694" cy="920685"/>
                <a:chOff x="4386529" y="4034890"/>
                <a:chExt cx="1493316" cy="1040030"/>
              </a:xfrm>
            </p:grpSpPr>
            <p:grpSp>
              <p:nvGrpSpPr>
                <p:cNvPr id="50" name="Gruppe 368"/>
                <p:cNvGrpSpPr/>
                <p:nvPr/>
              </p:nvGrpSpPr>
              <p:grpSpPr bwMode="auto">
                <a:xfrm flipH="1">
                  <a:off x="4386529" y="4034890"/>
                  <a:ext cx="1493316" cy="1040030"/>
                  <a:chOff x="3071802" y="2714620"/>
                  <a:chExt cx="2814637" cy="1960563"/>
                </a:xfrm>
                <a:solidFill>
                  <a:schemeClr val="bg1">
                    <a:lumMod val="75000"/>
                  </a:schemeClr>
                </a:solidFill>
              </p:grpSpPr>
              <p:sp>
                <p:nvSpPr>
                  <p:cNvPr id="5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5" name="Kombinationstegning 449"/>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6" name="Kombinationstegning 450"/>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7" name="Kombinationstegning 451"/>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8" name="Kombinationstegning 452"/>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6" name="Kombinationstegning 453"/>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7" name="Kombinationstegning 454"/>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8" name="Kombinationstegning 455"/>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9" name="Kombinationstegning 456"/>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90" name="Kombinationstegning 457"/>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3815" name="Freeform 231"/>
                <p:cNvSpPr>
                  <a:spLocks noEditPoints="1"/>
                </p:cNvSpPr>
                <p:nvPr/>
              </p:nvSpPr>
              <p:spPr bwMode="auto">
                <a:xfrm>
                  <a:off x="4761048" y="4195261"/>
                  <a:ext cx="265020" cy="382667"/>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811" name="TextBox 8"/>
            <p:cNvSpPr txBox="1">
              <a:spLocks noChangeArrowheads="1"/>
            </p:cNvSpPr>
            <p:nvPr/>
          </p:nvSpPr>
          <p:spPr bwMode="auto">
            <a:xfrm>
              <a:off x="3048000" y="41148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Cash cows</a:t>
              </a:r>
            </a:p>
          </p:txBody>
        </p:sp>
      </p:grpSp>
      <p:grpSp>
        <p:nvGrpSpPr>
          <p:cNvPr id="191" name="Group 190"/>
          <p:cNvGrpSpPr>
            <a:grpSpLocks/>
          </p:cNvGrpSpPr>
          <p:nvPr/>
        </p:nvGrpSpPr>
        <p:grpSpPr bwMode="auto">
          <a:xfrm>
            <a:off x="4572000" y="3824288"/>
            <a:ext cx="1685925" cy="1620837"/>
            <a:chOff x="4568707" y="4030074"/>
            <a:chExt cx="1686044" cy="1621289"/>
          </a:xfrm>
        </p:grpSpPr>
        <p:grpSp>
          <p:nvGrpSpPr>
            <p:cNvPr id="33806" name="Group 142"/>
            <p:cNvGrpSpPr>
              <a:grpSpLocks/>
            </p:cNvGrpSpPr>
            <p:nvPr/>
          </p:nvGrpSpPr>
          <p:grpSpPr bwMode="auto">
            <a:xfrm>
              <a:off x="4568707" y="4030074"/>
              <a:ext cx="1686044" cy="1621289"/>
              <a:chOff x="4568707" y="4030074"/>
              <a:chExt cx="1686044" cy="1621289"/>
            </a:xfrm>
          </p:grpSpPr>
          <p:sp>
            <p:nvSpPr>
              <p:cNvPr id="194" name="Rektangel 97"/>
              <p:cNvSpPr/>
              <p:nvPr/>
            </p:nvSpPr>
            <p:spPr bwMode="auto">
              <a:xfrm rot="16200000" flipH="1">
                <a:off x="4601084" y="3997697"/>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grpSp>
            <p:nvGrpSpPr>
              <p:cNvPr id="195" name="Gruppe 464"/>
              <p:cNvGrpSpPr>
                <a:grpSpLocks/>
              </p:cNvGrpSpPr>
              <p:nvPr/>
            </p:nvGrpSpPr>
            <p:grpSpPr bwMode="auto">
              <a:xfrm>
                <a:off x="4756447" y="4399945"/>
                <a:ext cx="1137057" cy="945734"/>
                <a:chOff x="3563925" y="3756830"/>
                <a:chExt cx="722323" cy="600864"/>
              </a:xfrm>
              <a:solidFill>
                <a:schemeClr val="accent6">
                  <a:lumMod val="75000"/>
                </a:schemeClr>
              </a:solidFill>
            </p:grpSpPr>
            <p:sp>
              <p:nvSpPr>
                <p:cNvPr id="196" name="Freeform 358"/>
                <p:cNvSpPr>
                  <a:spLocks/>
                </p:cNvSpPr>
                <p:nvPr/>
              </p:nvSpPr>
              <p:spPr bwMode="auto">
                <a:xfrm flipH="1">
                  <a:off x="3563925" y="3756830"/>
                  <a:ext cx="722323" cy="600864"/>
                </a:xfrm>
                <a:custGeom>
                  <a:avLst/>
                  <a:gdLst>
                    <a:gd name="T0" fmla="*/ 678984 w 1150"/>
                    <a:gd name="T1" fmla="*/ 180898 h 940"/>
                    <a:gd name="T2" fmla="*/ 645066 w 1150"/>
                    <a:gd name="T3" fmla="*/ 175785 h 940"/>
                    <a:gd name="T4" fmla="*/ 610520 w 1150"/>
                    <a:gd name="T5" fmla="*/ 174506 h 940"/>
                    <a:gd name="T6" fmla="*/ 589792 w 1150"/>
                    <a:gd name="T7" fmla="*/ 166196 h 940"/>
                    <a:gd name="T8" fmla="*/ 608007 w 1150"/>
                    <a:gd name="T9" fmla="*/ 196879 h 940"/>
                    <a:gd name="T10" fmla="*/ 586024 w 1150"/>
                    <a:gd name="T11" fmla="*/ 252491 h 940"/>
                    <a:gd name="T12" fmla="*/ 569693 w 1150"/>
                    <a:gd name="T13" fmla="*/ 348373 h 940"/>
                    <a:gd name="T14" fmla="*/ 538916 w 1150"/>
                    <a:gd name="T15" fmla="*/ 409099 h 940"/>
                    <a:gd name="T16" fmla="*/ 522585 w 1150"/>
                    <a:gd name="T17" fmla="*/ 536303 h 940"/>
                    <a:gd name="T18" fmla="*/ 548965 w 1150"/>
                    <a:gd name="T19" fmla="*/ 554840 h 940"/>
                    <a:gd name="T20" fmla="*/ 530122 w 1150"/>
                    <a:gd name="T21" fmla="*/ 578491 h 940"/>
                    <a:gd name="T22" fmla="*/ 494320 w 1150"/>
                    <a:gd name="T23" fmla="*/ 592554 h 940"/>
                    <a:gd name="T24" fmla="*/ 470452 w 1150"/>
                    <a:gd name="T25" fmla="*/ 563150 h 940"/>
                    <a:gd name="T26" fmla="*/ 449096 w 1150"/>
                    <a:gd name="T27" fmla="*/ 442977 h 940"/>
                    <a:gd name="T28" fmla="*/ 459774 w 1150"/>
                    <a:gd name="T29" fmla="*/ 369467 h 940"/>
                    <a:gd name="T30" fmla="*/ 449725 w 1150"/>
                    <a:gd name="T31" fmla="*/ 363075 h 940"/>
                    <a:gd name="T32" fmla="*/ 420204 w 1150"/>
                    <a:gd name="T33" fmla="*/ 400150 h 940"/>
                    <a:gd name="T34" fmla="*/ 377492 w 1150"/>
                    <a:gd name="T35" fmla="*/ 387366 h 940"/>
                    <a:gd name="T36" fmla="*/ 318450 w 1150"/>
                    <a:gd name="T37" fmla="*/ 359879 h 940"/>
                    <a:gd name="T38" fmla="*/ 256268 w 1150"/>
                    <a:gd name="T39" fmla="*/ 366911 h 940"/>
                    <a:gd name="T40" fmla="*/ 232400 w 1150"/>
                    <a:gd name="T41" fmla="*/ 379695 h 940"/>
                    <a:gd name="T42" fmla="*/ 275111 w 1150"/>
                    <a:gd name="T43" fmla="*/ 377138 h 940"/>
                    <a:gd name="T44" fmla="*/ 288929 w 1150"/>
                    <a:gd name="T45" fmla="*/ 403346 h 940"/>
                    <a:gd name="T46" fmla="*/ 241193 w 1150"/>
                    <a:gd name="T47" fmla="*/ 463432 h 940"/>
                    <a:gd name="T48" fmla="*/ 239309 w 1150"/>
                    <a:gd name="T49" fmla="*/ 534385 h 940"/>
                    <a:gd name="T50" fmla="*/ 272598 w 1150"/>
                    <a:gd name="T51" fmla="*/ 549087 h 940"/>
                    <a:gd name="T52" fmla="*/ 259408 w 1150"/>
                    <a:gd name="T53" fmla="*/ 577213 h 940"/>
                    <a:gd name="T54" fmla="*/ 219209 w 1150"/>
                    <a:gd name="T55" fmla="*/ 549727 h 940"/>
                    <a:gd name="T56" fmla="*/ 175870 w 1150"/>
                    <a:gd name="T57" fmla="*/ 484527 h 940"/>
                    <a:gd name="T58" fmla="*/ 200994 w 1150"/>
                    <a:gd name="T59" fmla="*/ 452566 h 940"/>
                    <a:gd name="T60" fmla="*/ 195341 w 1150"/>
                    <a:gd name="T61" fmla="*/ 433389 h 940"/>
                    <a:gd name="T62" fmla="*/ 137555 w 1150"/>
                    <a:gd name="T63" fmla="*/ 467907 h 940"/>
                    <a:gd name="T64" fmla="*/ 97985 w 1150"/>
                    <a:gd name="T65" fmla="*/ 490919 h 940"/>
                    <a:gd name="T66" fmla="*/ 89191 w 1150"/>
                    <a:gd name="T67" fmla="*/ 556119 h 940"/>
                    <a:gd name="T68" fmla="*/ 81654 w 1150"/>
                    <a:gd name="T69" fmla="*/ 600225 h 940"/>
                    <a:gd name="T70" fmla="*/ 54017 w 1150"/>
                    <a:gd name="T71" fmla="*/ 577852 h 940"/>
                    <a:gd name="T72" fmla="*/ 62811 w 1150"/>
                    <a:gd name="T73" fmla="*/ 504342 h 940"/>
                    <a:gd name="T74" fmla="*/ 93588 w 1150"/>
                    <a:gd name="T75" fmla="*/ 439142 h 940"/>
                    <a:gd name="T76" fmla="*/ 130646 w 1150"/>
                    <a:gd name="T77" fmla="*/ 406542 h 940"/>
                    <a:gd name="T78" fmla="*/ 122481 w 1150"/>
                    <a:gd name="T79" fmla="*/ 374581 h 940"/>
                    <a:gd name="T80" fmla="*/ 73489 w 1150"/>
                    <a:gd name="T81" fmla="*/ 416770 h 940"/>
                    <a:gd name="T82" fmla="*/ 34546 w 1150"/>
                    <a:gd name="T83" fmla="*/ 416130 h 940"/>
                    <a:gd name="T84" fmla="*/ 1884 w 1150"/>
                    <a:gd name="T85" fmla="*/ 373303 h 940"/>
                    <a:gd name="T86" fmla="*/ 33290 w 1150"/>
                    <a:gd name="T87" fmla="*/ 379056 h 940"/>
                    <a:gd name="T88" fmla="*/ 77257 w 1150"/>
                    <a:gd name="T89" fmla="*/ 375220 h 940"/>
                    <a:gd name="T90" fmla="*/ 116200 w 1150"/>
                    <a:gd name="T91" fmla="*/ 315773 h 940"/>
                    <a:gd name="T92" fmla="*/ 154514 w 1150"/>
                    <a:gd name="T93" fmla="*/ 244820 h 940"/>
                    <a:gd name="T94" fmla="*/ 173358 w 1150"/>
                    <a:gd name="T95" fmla="*/ 226922 h 940"/>
                    <a:gd name="T96" fmla="*/ 283904 w 1150"/>
                    <a:gd name="T97" fmla="*/ 194322 h 940"/>
                    <a:gd name="T98" fmla="*/ 401988 w 1150"/>
                    <a:gd name="T99" fmla="*/ 197518 h 940"/>
                    <a:gd name="T100" fmla="*/ 449096 w 1150"/>
                    <a:gd name="T101" fmla="*/ 184734 h 940"/>
                    <a:gd name="T102" fmla="*/ 483642 w 1150"/>
                    <a:gd name="T103" fmla="*/ 153412 h 940"/>
                    <a:gd name="T104" fmla="*/ 524469 w 1150"/>
                    <a:gd name="T105" fmla="*/ 102914 h 940"/>
                    <a:gd name="T106" fmla="*/ 560271 w 1150"/>
                    <a:gd name="T107" fmla="*/ 72232 h 940"/>
                    <a:gd name="T108" fmla="*/ 566552 w 1150"/>
                    <a:gd name="T109" fmla="*/ 77984 h 940"/>
                    <a:gd name="T110" fmla="*/ 587908 w 1150"/>
                    <a:gd name="T111" fmla="*/ 44745 h 940"/>
                    <a:gd name="T112" fmla="*/ 620570 w 1150"/>
                    <a:gd name="T113" fmla="*/ 51137 h 940"/>
                    <a:gd name="T114" fmla="*/ 648206 w 1150"/>
                    <a:gd name="T115" fmla="*/ 22373 h 940"/>
                    <a:gd name="T116" fmla="*/ 651975 w 1150"/>
                    <a:gd name="T117" fmla="*/ 77345 h 940"/>
                    <a:gd name="T118" fmla="*/ 665165 w 1150"/>
                    <a:gd name="T119" fmla="*/ 108028 h 940"/>
                    <a:gd name="T120" fmla="*/ 702224 w 1150"/>
                    <a:gd name="T121" fmla="*/ 129122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97" name="Freeform 359"/>
                <p:cNvSpPr>
                  <a:spLocks/>
                </p:cNvSpPr>
                <p:nvPr/>
              </p:nvSpPr>
              <p:spPr bwMode="auto">
                <a:xfrm flipH="1">
                  <a:off x="3745087" y="4100513"/>
                  <a:ext cx="41270" cy="187325"/>
                </a:xfrm>
                <a:custGeom>
                  <a:avLst/>
                  <a:gdLst/>
                  <a:ahLst/>
                  <a:cxnLst>
                    <a:cxn ang="0">
                      <a:pos x="0" y="98"/>
                    </a:cxn>
                    <a:cxn ang="0">
                      <a:pos x="1" y="128"/>
                    </a:cxn>
                    <a:cxn ang="0">
                      <a:pos x="3" y="196"/>
                    </a:cxn>
                    <a:cxn ang="0">
                      <a:pos x="7" y="264"/>
                    </a:cxn>
                    <a:cxn ang="0">
                      <a:pos x="12" y="294"/>
                    </a:cxn>
                    <a:cxn ang="0">
                      <a:pos x="15" y="269"/>
                    </a:cxn>
                    <a:cxn ang="0">
                      <a:pos x="15" y="212"/>
                    </a:cxn>
                    <a:cxn ang="0">
                      <a:pos x="14" y="152"/>
                    </a:cxn>
                    <a:cxn ang="0">
                      <a:pos x="14" y="115"/>
                    </a:cxn>
                    <a:cxn ang="0">
                      <a:pos x="16" y="107"/>
                    </a:cxn>
                    <a:cxn ang="0">
                      <a:pos x="21" y="98"/>
                    </a:cxn>
                    <a:cxn ang="0">
                      <a:pos x="27" y="89"/>
                    </a:cxn>
                    <a:cxn ang="0">
                      <a:pos x="33" y="79"/>
                    </a:cxn>
                    <a:cxn ang="0">
                      <a:pos x="40" y="70"/>
                    </a:cxn>
                    <a:cxn ang="0">
                      <a:pos x="46" y="60"/>
                    </a:cxn>
                    <a:cxn ang="0">
                      <a:pos x="53" y="50"/>
                    </a:cxn>
                    <a:cxn ang="0">
                      <a:pos x="58" y="41"/>
                    </a:cxn>
                    <a:cxn ang="0">
                      <a:pos x="65" y="22"/>
                    </a:cxn>
                    <a:cxn ang="0">
                      <a:pos x="66" y="10"/>
                    </a:cxn>
                    <a:cxn ang="0">
                      <a:pos x="65" y="3"/>
                    </a:cxn>
                    <a:cxn ang="0">
                      <a:pos x="64" y="0"/>
                    </a:cxn>
                    <a:cxn ang="0">
                      <a:pos x="61" y="4"/>
                    </a:cxn>
                    <a:cxn ang="0">
                      <a:pos x="55" y="13"/>
                    </a:cxn>
                    <a:cxn ang="0">
                      <a:pos x="46" y="25"/>
                    </a:cxn>
                    <a:cxn ang="0">
                      <a:pos x="35" y="40"/>
                    </a:cxn>
                    <a:cxn ang="0">
                      <a:pos x="24" y="57"/>
                    </a:cxn>
                    <a:cxn ang="0">
                      <a:pos x="14" y="73"/>
                    </a:cxn>
                    <a:cxn ang="0">
                      <a:pos x="6" y="87"/>
                    </a:cxn>
                    <a:cxn ang="0">
                      <a:pos x="0" y="98"/>
                    </a:cxn>
                  </a:cxnLst>
                  <a:rect l="0" t="0" r="r" b="b"/>
                  <a:pathLst>
                    <a:path w="66" h="294">
                      <a:moveTo>
                        <a:pt x="0" y="98"/>
                      </a:moveTo>
                      <a:lnTo>
                        <a:pt x="1" y="128"/>
                      </a:lnTo>
                      <a:lnTo>
                        <a:pt x="3" y="196"/>
                      </a:lnTo>
                      <a:lnTo>
                        <a:pt x="7" y="264"/>
                      </a:lnTo>
                      <a:lnTo>
                        <a:pt x="12" y="294"/>
                      </a:lnTo>
                      <a:lnTo>
                        <a:pt x="15" y="269"/>
                      </a:lnTo>
                      <a:lnTo>
                        <a:pt x="15" y="212"/>
                      </a:lnTo>
                      <a:lnTo>
                        <a:pt x="14" y="152"/>
                      </a:lnTo>
                      <a:lnTo>
                        <a:pt x="14" y="115"/>
                      </a:lnTo>
                      <a:lnTo>
                        <a:pt x="16" y="107"/>
                      </a:lnTo>
                      <a:lnTo>
                        <a:pt x="21" y="98"/>
                      </a:lnTo>
                      <a:lnTo>
                        <a:pt x="27" y="89"/>
                      </a:lnTo>
                      <a:lnTo>
                        <a:pt x="33" y="79"/>
                      </a:lnTo>
                      <a:lnTo>
                        <a:pt x="40" y="70"/>
                      </a:lnTo>
                      <a:lnTo>
                        <a:pt x="46" y="60"/>
                      </a:lnTo>
                      <a:lnTo>
                        <a:pt x="53" y="50"/>
                      </a:lnTo>
                      <a:lnTo>
                        <a:pt x="58" y="41"/>
                      </a:lnTo>
                      <a:lnTo>
                        <a:pt x="65" y="22"/>
                      </a:lnTo>
                      <a:lnTo>
                        <a:pt x="66" y="10"/>
                      </a:lnTo>
                      <a:lnTo>
                        <a:pt x="65" y="3"/>
                      </a:lnTo>
                      <a:lnTo>
                        <a:pt x="64" y="0"/>
                      </a:lnTo>
                      <a:lnTo>
                        <a:pt x="61" y="4"/>
                      </a:lnTo>
                      <a:lnTo>
                        <a:pt x="55" y="13"/>
                      </a:lnTo>
                      <a:lnTo>
                        <a:pt x="46" y="25"/>
                      </a:lnTo>
                      <a:lnTo>
                        <a:pt x="35" y="40"/>
                      </a:lnTo>
                      <a:lnTo>
                        <a:pt x="24" y="57"/>
                      </a:lnTo>
                      <a:lnTo>
                        <a:pt x="14" y="73"/>
                      </a:lnTo>
                      <a:lnTo>
                        <a:pt x="6" y="87"/>
                      </a:lnTo>
                      <a:lnTo>
                        <a:pt x="0" y="9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grpSp>
        </p:grpSp>
        <p:sp>
          <p:nvSpPr>
            <p:cNvPr id="33807" name="TextBox 10"/>
            <p:cNvSpPr txBox="1">
              <a:spLocks noChangeArrowheads="1"/>
            </p:cNvSpPr>
            <p:nvPr/>
          </p:nvSpPr>
          <p:spPr bwMode="auto">
            <a:xfrm>
              <a:off x="4876800" y="41148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Dogs</a:t>
              </a:r>
            </a:p>
          </p:txBody>
        </p:sp>
      </p:grpSp>
      <p:sp>
        <p:nvSpPr>
          <p:cNvPr id="198" name="TextBox 197"/>
          <p:cNvSpPr txBox="1">
            <a:spLocks noChangeArrowheads="1"/>
          </p:cNvSpPr>
          <p:nvPr/>
        </p:nvSpPr>
        <p:spPr bwMode="auto">
          <a:xfrm>
            <a:off x="6477000" y="2189163"/>
            <a:ext cx="2514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Question marks are SBUs competing in high-growth industries but having relatively weak market shares.  Resources should be invested in them to enhance their competitive positions</a:t>
            </a:r>
          </a:p>
        </p:txBody>
      </p:sp>
      <p:sp>
        <p:nvSpPr>
          <p:cNvPr id="338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61BB98-E350-4C1B-8321-90E6A799D1C0}" type="slidenum">
              <a:rPr lang="en-IN" sz="1200" smtClean="0">
                <a:solidFill>
                  <a:srgbClr val="898989"/>
                </a:solidFill>
              </a:rPr>
              <a:pPr>
                <a:spcBef>
                  <a:spcPct val="0"/>
                </a:spcBef>
                <a:buFontTx/>
                <a:buNone/>
              </a:pPr>
              <a:t>31</a:t>
            </a:fld>
            <a:endParaRPr lang="en-IN" sz="1200">
              <a:solidFill>
                <a:srgbClr val="898989"/>
              </a:solidFill>
            </a:endParaRPr>
          </a:p>
        </p:txBody>
      </p:sp>
    </p:spTree>
    <p:extLst>
      <p:ext uri="{BB962C8B-B14F-4D97-AF65-F5344CB8AC3E}">
        <p14:creationId xmlns:p14="http://schemas.microsoft.com/office/powerpoint/2010/main" val="403580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1500"/>
                                        <p:tgtEl>
                                          <p:spTgt spid="29"/>
                                        </p:tgtEl>
                                      </p:cBhvr>
                                    </p:animEffect>
                                  </p:childTnLst>
                                </p:cTn>
                              </p:par>
                            </p:childTnLst>
                          </p:cTn>
                        </p:par>
                        <p:par>
                          <p:cTn id="8" fill="hold" nodeType="afterGroup">
                            <p:stCondLst>
                              <p:cond delay="1500"/>
                            </p:stCondLst>
                            <p:childTnLst>
                              <p:par>
                                <p:cTn id="9" presetID="42"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2000"/>
                                        <p:tgtEl>
                                          <p:spTgt spid="35"/>
                                        </p:tgtEl>
                                      </p:cBhvr>
                                    </p:animEffect>
                                    <p:anim calcmode="lin" valueType="num">
                                      <p:cBhvr>
                                        <p:cTn id="12" dur="2000" fill="hold"/>
                                        <p:tgtEl>
                                          <p:spTgt spid="35"/>
                                        </p:tgtEl>
                                        <p:attrNameLst>
                                          <p:attrName>ppt_x</p:attrName>
                                        </p:attrNameLst>
                                      </p:cBhvr>
                                      <p:tavLst>
                                        <p:tav tm="0">
                                          <p:val>
                                            <p:strVal val="#ppt_x"/>
                                          </p:val>
                                        </p:tav>
                                        <p:tav tm="100000">
                                          <p:val>
                                            <p:strVal val="#ppt_x"/>
                                          </p:val>
                                        </p:tav>
                                      </p:tavLst>
                                    </p:anim>
                                    <p:anim calcmode="lin" valueType="num">
                                      <p:cBhvr>
                                        <p:cTn id="13" dur="2000" fill="hold"/>
                                        <p:tgtEl>
                                          <p:spTgt spid="35"/>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3500"/>
                            </p:stCondLst>
                            <p:childTnLst>
                              <p:par>
                                <p:cTn id="15" presetID="42"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anim calcmode="lin" valueType="num">
                                      <p:cBhvr>
                                        <p:cTn id="18" dur="2000" fill="hold"/>
                                        <p:tgtEl>
                                          <p:spTgt spid="40"/>
                                        </p:tgtEl>
                                        <p:attrNameLst>
                                          <p:attrName>ppt_x</p:attrName>
                                        </p:attrNameLst>
                                      </p:cBhvr>
                                      <p:tavLst>
                                        <p:tav tm="0">
                                          <p:val>
                                            <p:strVal val="#ppt_x"/>
                                          </p:val>
                                        </p:tav>
                                        <p:tav tm="100000">
                                          <p:val>
                                            <p:strVal val="#ppt_x"/>
                                          </p:val>
                                        </p:tav>
                                      </p:tavLst>
                                    </p:anim>
                                    <p:anim calcmode="lin" valueType="num">
                                      <p:cBhvr>
                                        <p:cTn id="19" dur="2000" fill="hold"/>
                                        <p:tgtEl>
                                          <p:spTgt spid="40"/>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5500"/>
                            </p:stCondLst>
                            <p:childTnLst>
                              <p:par>
                                <p:cTn id="21" presetID="42"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anim calcmode="lin" valueType="num">
                                      <p:cBhvr>
                                        <p:cTn id="24" dur="2000" fill="hold"/>
                                        <p:tgtEl>
                                          <p:spTgt spid="45"/>
                                        </p:tgtEl>
                                        <p:attrNameLst>
                                          <p:attrName>ppt_x</p:attrName>
                                        </p:attrNameLst>
                                      </p:cBhvr>
                                      <p:tavLst>
                                        <p:tav tm="0">
                                          <p:val>
                                            <p:strVal val="#ppt_x"/>
                                          </p:val>
                                        </p:tav>
                                        <p:tav tm="100000">
                                          <p:val>
                                            <p:strVal val="#ppt_x"/>
                                          </p:val>
                                        </p:tav>
                                      </p:tavLst>
                                    </p:anim>
                                    <p:anim calcmode="lin" valueType="num">
                                      <p:cBhvr>
                                        <p:cTn id="25" dur="2000" fill="hold"/>
                                        <p:tgtEl>
                                          <p:spTgt spid="45"/>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7500"/>
                            </p:stCondLst>
                            <p:childTnLst>
                              <p:par>
                                <p:cTn id="27" presetID="42" presetClass="entr" presetSubtype="0" fill="hold" nodeType="afterEffect">
                                  <p:stCondLst>
                                    <p:cond delay="0"/>
                                  </p:stCondLst>
                                  <p:childTnLst>
                                    <p:set>
                                      <p:cBhvr>
                                        <p:cTn id="28" dur="1" fill="hold">
                                          <p:stCondLst>
                                            <p:cond delay="0"/>
                                          </p:stCondLst>
                                        </p:cTn>
                                        <p:tgtEl>
                                          <p:spTgt spid="191"/>
                                        </p:tgtEl>
                                        <p:attrNameLst>
                                          <p:attrName>style.visibility</p:attrName>
                                        </p:attrNameLst>
                                      </p:cBhvr>
                                      <p:to>
                                        <p:strVal val="visible"/>
                                      </p:to>
                                    </p:set>
                                    <p:animEffect transition="in" filter="fade">
                                      <p:cBhvr>
                                        <p:cTn id="29" dur="2000"/>
                                        <p:tgtEl>
                                          <p:spTgt spid="191"/>
                                        </p:tgtEl>
                                      </p:cBhvr>
                                    </p:animEffect>
                                    <p:anim calcmode="lin" valueType="num">
                                      <p:cBhvr>
                                        <p:cTn id="30" dur="2000" fill="hold"/>
                                        <p:tgtEl>
                                          <p:spTgt spid="191"/>
                                        </p:tgtEl>
                                        <p:attrNameLst>
                                          <p:attrName>ppt_x</p:attrName>
                                        </p:attrNameLst>
                                      </p:cBhvr>
                                      <p:tavLst>
                                        <p:tav tm="0">
                                          <p:val>
                                            <p:strVal val="#ppt_x"/>
                                          </p:val>
                                        </p:tav>
                                        <p:tav tm="100000">
                                          <p:val>
                                            <p:strVal val="#ppt_x"/>
                                          </p:val>
                                        </p:tav>
                                      </p:tavLst>
                                    </p:anim>
                                    <p:anim calcmode="lin" valueType="num">
                                      <p:cBhvr>
                                        <p:cTn id="31" dur="2000" fill="hold"/>
                                        <p:tgtEl>
                                          <p:spTgt spid="191"/>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9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1500"/>
                                        <p:tgtEl>
                                          <p:spTgt spid="32"/>
                                        </p:tgtEl>
                                      </p:cBhvr>
                                    </p:animEffect>
                                  </p:childTnLst>
                                </p:cTn>
                              </p:par>
                            </p:childTnLst>
                          </p:cTn>
                        </p:par>
                        <p:par>
                          <p:cTn id="36" fill="hold" nodeType="afterGroup">
                            <p:stCondLst>
                              <p:cond delay="11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500"/>
                                        <p:tgtEl>
                                          <p:spTgt spid="33"/>
                                        </p:tgtEl>
                                      </p:cBhvr>
                                    </p:animEffect>
                                  </p:childTnLst>
                                </p:cTn>
                              </p:par>
                            </p:childTnLst>
                          </p:cTn>
                        </p:par>
                        <p:par>
                          <p:cTn id="40" fill="hold" nodeType="afterGroup">
                            <p:stCondLst>
                              <p:cond delay="12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1500"/>
                                        <p:tgtEl>
                                          <p:spTgt spid="34"/>
                                        </p:tgtEl>
                                      </p:cBhvr>
                                    </p:animEffect>
                                  </p:childTnLst>
                                </p:cTn>
                              </p:par>
                            </p:childTnLst>
                          </p:cTn>
                        </p:par>
                        <p:par>
                          <p:cTn id="44" fill="hold" nodeType="afterGroup">
                            <p:stCondLst>
                              <p:cond delay="14000"/>
                            </p:stCondLst>
                            <p:childTnLst>
                              <p:par>
                                <p:cTn id="45" presetID="22" presetClass="entr" presetSubtype="2" fill="hold" grpId="0" nodeType="afterEffect">
                                  <p:stCondLst>
                                    <p:cond delay="0"/>
                                  </p:stCondLst>
                                  <p:childTnLst>
                                    <p:set>
                                      <p:cBhvr>
                                        <p:cTn id="46" dur="1" fill="hold">
                                          <p:stCondLst>
                                            <p:cond delay="0"/>
                                          </p:stCondLst>
                                        </p:cTn>
                                        <p:tgtEl>
                                          <p:spTgt spid="198"/>
                                        </p:tgtEl>
                                        <p:attrNameLst>
                                          <p:attrName>style.visibility</p:attrName>
                                        </p:attrNameLst>
                                      </p:cBhvr>
                                      <p:to>
                                        <p:strVal val="visible"/>
                                      </p:to>
                                    </p:set>
                                    <p:animEffect transition="in" filter="wipe(right)">
                                      <p:cBhvr>
                                        <p:cTn id="47" dur="1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198"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560638" y="3813175"/>
            <a:ext cx="1587500" cy="1446213"/>
            <a:chOff x="3177908" y="3586326"/>
            <a:chExt cx="2505561" cy="2284023"/>
          </a:xfrm>
        </p:grpSpPr>
        <p:grpSp>
          <p:nvGrpSpPr>
            <p:cNvPr id="6"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8"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9"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0" name="Parallelogram 9"/>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4871"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 name="Group 10"/>
          <p:cNvGrpSpPr>
            <a:grpSpLocks/>
          </p:cNvGrpSpPr>
          <p:nvPr/>
        </p:nvGrpSpPr>
        <p:grpSpPr bwMode="auto">
          <a:xfrm>
            <a:off x="2555875" y="2366963"/>
            <a:ext cx="1597025" cy="1441450"/>
            <a:chOff x="3168147" y="1303111"/>
            <a:chExt cx="2523059" cy="2276423"/>
          </a:xfrm>
        </p:grpSpPr>
        <p:grpSp>
          <p:nvGrpSpPr>
            <p:cNvPr id="34865" name="Gruppe 197"/>
            <p:cNvGrpSpPr>
              <a:grpSpLocks/>
            </p:cNvGrpSpPr>
            <p:nvPr/>
          </p:nvGrpSpPr>
          <p:grpSpPr bwMode="auto">
            <a:xfrm flipH="1">
              <a:off x="3168147" y="1303111"/>
              <a:ext cx="2523059" cy="2276423"/>
              <a:chOff x="1769081" y="3278552"/>
              <a:chExt cx="3017233" cy="2507904"/>
            </a:xfrm>
          </p:grpSpPr>
          <p:sp>
            <p:nvSpPr>
              <p:cNvPr id="14" name="Kombinationstegning 215"/>
              <p:cNvSpPr/>
              <p:nvPr/>
            </p:nvSpPr>
            <p:spPr bwMode="auto">
              <a:xfrm rot="5400000">
                <a:off x="2536257" y="3536400"/>
                <a:ext cx="2499619"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4868"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6" name="Parallelogram 15"/>
              <p:cNvSpPr/>
              <p:nvPr/>
            </p:nvSpPr>
            <p:spPr>
              <a:xfrm flipH="1">
                <a:off x="1787076" y="5573780"/>
                <a:ext cx="2927256" cy="212676"/>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17" name="Group 16"/>
          <p:cNvGrpSpPr>
            <a:grpSpLocks/>
          </p:cNvGrpSpPr>
          <p:nvPr/>
        </p:nvGrpSpPr>
        <p:grpSpPr bwMode="auto">
          <a:xfrm>
            <a:off x="966788" y="3800475"/>
            <a:ext cx="1612900" cy="1431925"/>
            <a:chOff x="616342" y="3604559"/>
            <a:chExt cx="2548213" cy="2261252"/>
          </a:xfrm>
        </p:grpSpPr>
        <p:grpSp>
          <p:nvGrpSpPr>
            <p:cNvPr id="18"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34"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35"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36" name="Parallelogram 135"/>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4862" name="Gruppe 63"/>
            <p:cNvGrpSpPr>
              <a:grpSpLocks/>
            </p:cNvGrpSpPr>
            <p:nvPr/>
          </p:nvGrpSpPr>
          <p:grpSpPr bwMode="auto">
            <a:xfrm>
              <a:off x="1123968" y="4501924"/>
              <a:ext cx="1333500" cy="928687"/>
              <a:chOff x="2428856" y="3760570"/>
              <a:chExt cx="857260" cy="597124"/>
            </a:xfrm>
          </p:grpSpPr>
          <p:grpSp>
            <p:nvGrpSpPr>
              <p:cNvPr id="20" name="Gruppe 368"/>
              <p:cNvGrpSpPr/>
              <p:nvPr/>
            </p:nvGrpSpPr>
            <p:grpSpPr>
              <a:xfrm flipH="1">
                <a:off x="2428856" y="3760570"/>
                <a:ext cx="857260" cy="597124"/>
                <a:chOff x="3071802" y="2714620"/>
                <a:chExt cx="2814637" cy="1960563"/>
              </a:xfrm>
              <a:solidFill>
                <a:schemeClr val="bg1"/>
              </a:solidFill>
            </p:grpSpPr>
            <p:sp>
              <p:nvSpPr>
                <p:cNvPr id="2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6"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7"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8"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9"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0"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1"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2"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3"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4864"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7" name="Group 136"/>
          <p:cNvGrpSpPr>
            <a:grpSpLocks/>
          </p:cNvGrpSpPr>
          <p:nvPr/>
        </p:nvGrpSpPr>
        <p:grpSpPr bwMode="auto">
          <a:xfrm>
            <a:off x="925513" y="2403475"/>
            <a:ext cx="1651000" cy="1406525"/>
            <a:chOff x="550881" y="1358848"/>
            <a:chExt cx="2608051" cy="2222916"/>
          </a:xfrm>
        </p:grpSpPr>
        <p:grpSp>
          <p:nvGrpSpPr>
            <p:cNvPr id="34856" name="Gruppe 196"/>
            <p:cNvGrpSpPr>
              <a:grpSpLocks/>
            </p:cNvGrpSpPr>
            <p:nvPr/>
          </p:nvGrpSpPr>
          <p:grpSpPr bwMode="auto">
            <a:xfrm>
              <a:off x="550881" y="1358848"/>
              <a:ext cx="2608051" cy="2222916"/>
              <a:chOff x="1666849" y="3126406"/>
              <a:chExt cx="3119463" cy="2660051"/>
            </a:xfrm>
          </p:grpSpPr>
          <p:sp>
            <p:nvSpPr>
              <p:cNvPr id="140"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4859"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42" name="Parallelogram 141"/>
              <p:cNvSpPr/>
              <p:nvPr/>
            </p:nvSpPr>
            <p:spPr>
              <a:xfrm flipH="1">
                <a:off x="1669848" y="5555280"/>
                <a:ext cx="3047475" cy="231177"/>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9" name="5-takket stjerne 151"/>
            <p:cNvSpPr/>
            <p:nvPr/>
          </p:nvSpPr>
          <p:spPr bwMode="auto">
            <a:xfrm>
              <a:off x="1077507" y="1848091"/>
              <a:ext cx="1010619" cy="1011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43" name="TextBox 142"/>
          <p:cNvSpPr txBox="1"/>
          <p:nvPr/>
        </p:nvSpPr>
        <p:spPr>
          <a:xfrm>
            <a:off x="129540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sp>
        <p:nvSpPr>
          <p:cNvPr id="144" name="TextBox 143"/>
          <p:cNvSpPr txBox="1"/>
          <p:nvPr/>
        </p:nvSpPr>
        <p:spPr>
          <a:xfrm>
            <a:off x="319405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grpSp>
        <p:nvGrpSpPr>
          <p:cNvPr id="145" name="Group 144"/>
          <p:cNvGrpSpPr>
            <a:grpSpLocks/>
          </p:cNvGrpSpPr>
          <p:nvPr/>
        </p:nvGrpSpPr>
        <p:grpSpPr bwMode="auto">
          <a:xfrm>
            <a:off x="966788" y="5792788"/>
            <a:ext cx="3176587" cy="533400"/>
            <a:chOff x="928928" y="5638800"/>
            <a:chExt cx="3176826" cy="533400"/>
          </a:xfrm>
        </p:grpSpPr>
        <p:cxnSp>
          <p:nvCxnSpPr>
            <p:cNvPr id="146" name="Straight Connector 145"/>
            <p:cNvCxnSpPr/>
            <p:nvPr/>
          </p:nvCxnSpPr>
          <p:spPr>
            <a:xfrm>
              <a:off x="928928" y="5638800"/>
              <a:ext cx="3176826" cy="0"/>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730675" y="5680075"/>
              <a:ext cx="1546341" cy="492125"/>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Relative position (Market Share)</a:t>
              </a:r>
            </a:p>
          </p:txBody>
        </p:sp>
      </p:grpSp>
      <p:sp>
        <p:nvSpPr>
          <p:cNvPr id="148" name="TextBox 147"/>
          <p:cNvSpPr txBox="1"/>
          <p:nvPr/>
        </p:nvSpPr>
        <p:spPr>
          <a:xfrm>
            <a:off x="419100" y="4529138"/>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sp>
        <p:nvSpPr>
          <p:cNvPr id="149" name="TextBox 148"/>
          <p:cNvSpPr txBox="1"/>
          <p:nvPr/>
        </p:nvSpPr>
        <p:spPr>
          <a:xfrm>
            <a:off x="419100" y="2886075"/>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grpSp>
        <p:nvGrpSpPr>
          <p:cNvPr id="34827"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485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8" name="TextBox 6"/>
          <p:cNvSpPr txBox="1">
            <a:spLocks noChangeArrowheads="1"/>
          </p:cNvSpPr>
          <p:nvPr/>
        </p:nvSpPr>
        <p:spPr bwMode="auto">
          <a:xfrm>
            <a:off x="147638" y="641350"/>
            <a:ext cx="59864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sp>
        <p:nvSpPr>
          <p:cNvPr id="312" name="Rectangle 311"/>
          <p:cNvSpPr/>
          <p:nvPr/>
        </p:nvSpPr>
        <p:spPr>
          <a:xfrm>
            <a:off x="4924425" y="1512888"/>
            <a:ext cx="3959225" cy="4897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endParaRPr lang="en-IN" sz="1600" dirty="0">
              <a:solidFill>
                <a:schemeClr val="tx1"/>
              </a:solidFill>
            </a:endParaRPr>
          </a:p>
        </p:txBody>
      </p:sp>
      <p:grpSp>
        <p:nvGrpSpPr>
          <p:cNvPr id="313" name="Group 312"/>
          <p:cNvGrpSpPr>
            <a:grpSpLocks/>
          </p:cNvGrpSpPr>
          <p:nvPr/>
        </p:nvGrpSpPr>
        <p:grpSpPr bwMode="auto">
          <a:xfrm>
            <a:off x="4419600" y="1139825"/>
            <a:ext cx="4800600" cy="5413375"/>
            <a:chOff x="4267200" y="987623"/>
            <a:chExt cx="4800600" cy="5413177"/>
          </a:xfrm>
        </p:grpSpPr>
        <p:grpSp>
          <p:nvGrpSpPr>
            <p:cNvPr id="34848" name="Group 160"/>
            <p:cNvGrpSpPr>
              <a:grpSpLocks/>
            </p:cNvGrpSpPr>
            <p:nvPr/>
          </p:nvGrpSpPr>
          <p:grpSpPr bwMode="auto">
            <a:xfrm>
              <a:off x="4267200" y="987623"/>
              <a:ext cx="4800600" cy="5413177"/>
              <a:chOff x="4771881" y="990600"/>
              <a:chExt cx="3959100" cy="5155757"/>
            </a:xfrm>
          </p:grpSpPr>
          <p:sp>
            <p:nvSpPr>
              <p:cNvPr id="316" name="Rectangle 315"/>
              <p:cNvSpPr/>
              <p:nvPr/>
            </p:nvSpPr>
            <p:spPr>
              <a:xfrm>
                <a:off x="4771881" y="990600"/>
                <a:ext cx="3959100" cy="5155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317" name="Rectangle 316"/>
              <p:cNvSpPr/>
              <p:nvPr/>
            </p:nvSpPr>
            <p:spPr>
              <a:xfrm>
                <a:off x="4897567" y="1513735"/>
                <a:ext cx="3657978" cy="443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grpSp>
        <p:sp>
          <p:nvSpPr>
            <p:cNvPr id="34849" name="TextBox 161"/>
            <p:cNvSpPr txBox="1">
              <a:spLocks noChangeArrowheads="1"/>
            </p:cNvSpPr>
            <p:nvPr/>
          </p:nvSpPr>
          <p:spPr bwMode="auto">
            <a:xfrm>
              <a:off x="4395208" y="1140023"/>
              <a:ext cx="45809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solidFill>
                    <a:schemeClr val="bg1"/>
                  </a:solidFill>
                  <a:latin typeface="Arial" panose="020B0604020202020204" pitchFamily="34" charset="0"/>
                </a:rPr>
                <a:t>BCG Matrix application</a:t>
              </a:r>
            </a:p>
          </p:txBody>
        </p:sp>
      </p:grpSp>
      <p:sp>
        <p:nvSpPr>
          <p:cNvPr id="318" name="TextBox 317"/>
          <p:cNvSpPr txBox="1">
            <a:spLocks noChangeArrowheads="1"/>
          </p:cNvSpPr>
          <p:nvPr/>
        </p:nvSpPr>
        <p:spPr bwMode="auto">
          <a:xfrm>
            <a:off x="4603750" y="1676400"/>
            <a:ext cx="43116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The </a:t>
            </a:r>
            <a:r>
              <a:rPr lang="en-US" sz="1300" b="1">
                <a:latin typeface="Arial" panose="020B0604020202020204" pitchFamily="34" charset="0"/>
              </a:rPr>
              <a:t>BCG Matrix </a:t>
            </a:r>
            <a:r>
              <a:rPr lang="en-US" sz="1300">
                <a:latin typeface="Arial" panose="020B0604020202020204" pitchFamily="34" charset="0"/>
              </a:rPr>
              <a:t>method can help to understand a frequently made strategy mistake:  having a one size fits all strategy approach, such as a generic growth target or a generic return on capital for an entire corporation. </a:t>
            </a:r>
          </a:p>
        </p:txBody>
      </p:sp>
      <p:grpSp>
        <p:nvGrpSpPr>
          <p:cNvPr id="319" name="Group 318"/>
          <p:cNvGrpSpPr>
            <a:grpSpLocks/>
          </p:cNvGrpSpPr>
          <p:nvPr/>
        </p:nvGrpSpPr>
        <p:grpSpPr bwMode="auto">
          <a:xfrm>
            <a:off x="4572000" y="2533650"/>
            <a:ext cx="4435475" cy="892175"/>
            <a:chOff x="4419600" y="2381250"/>
            <a:chExt cx="4435017" cy="892552"/>
          </a:xfrm>
        </p:grpSpPr>
        <p:sp>
          <p:nvSpPr>
            <p:cNvPr id="34846" name="TextBox 163"/>
            <p:cNvSpPr txBox="1">
              <a:spLocks noChangeArrowheads="1"/>
            </p:cNvSpPr>
            <p:nvPr/>
          </p:nvSpPr>
          <p:spPr bwMode="auto">
            <a:xfrm>
              <a:off x="4451619" y="238125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latin typeface="Arial" panose="020B0604020202020204" pitchFamily="34" charset="0"/>
                </a:rPr>
                <a:t>Cash Cows </a:t>
              </a:r>
              <a:r>
                <a:rPr lang="en-US" sz="1300">
                  <a:latin typeface="Arial" panose="020B0604020202020204" pitchFamily="34" charset="0"/>
                </a:rPr>
                <a:t>Business Units will reach their profit target easily. Their management have an easy job. Even worse, they are often allowed to reinvest substantial cash amounts in their mature businesses</a:t>
              </a:r>
            </a:p>
          </p:txBody>
        </p:sp>
        <p:cxnSp>
          <p:nvCxnSpPr>
            <p:cNvPr id="321" name="Straight Connector 320"/>
            <p:cNvCxnSpPr/>
            <p:nvPr/>
          </p:nvCxnSpPr>
          <p:spPr>
            <a:xfrm>
              <a:off x="4419600" y="239872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2" name="Group 321"/>
          <p:cNvGrpSpPr>
            <a:grpSpLocks/>
          </p:cNvGrpSpPr>
          <p:nvPr/>
        </p:nvGrpSpPr>
        <p:grpSpPr bwMode="auto">
          <a:xfrm>
            <a:off x="4572000" y="3390900"/>
            <a:ext cx="4435475" cy="892175"/>
            <a:chOff x="4419600" y="3238500"/>
            <a:chExt cx="4435017" cy="892552"/>
          </a:xfrm>
        </p:grpSpPr>
        <p:sp>
          <p:nvSpPr>
            <p:cNvPr id="34844" name="TextBox 164"/>
            <p:cNvSpPr txBox="1">
              <a:spLocks noChangeArrowheads="1"/>
            </p:cNvSpPr>
            <p:nvPr/>
          </p:nvSpPr>
          <p:spPr bwMode="auto">
            <a:xfrm>
              <a:off x="4451619" y="323850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latin typeface="Arial" panose="020B0604020202020204" pitchFamily="34" charset="0"/>
                </a:rPr>
                <a:t>Dog</a:t>
              </a:r>
              <a:r>
                <a:rPr lang="en-US" sz="1300">
                  <a:latin typeface="Arial" panose="020B0604020202020204" pitchFamily="34" charset="0"/>
                </a:rPr>
                <a:t>s Business Units are fighting an impossible battle and, even worse, now and then investments are made. These are hopeless attempts to "turn the business around"</a:t>
              </a:r>
            </a:p>
          </p:txBody>
        </p:sp>
        <p:cxnSp>
          <p:nvCxnSpPr>
            <p:cNvPr id="324" name="Straight Connector 323"/>
            <p:cNvCxnSpPr/>
            <p:nvPr/>
          </p:nvCxnSpPr>
          <p:spPr>
            <a:xfrm>
              <a:off x="4419600" y="325597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5" name="Group 324"/>
          <p:cNvGrpSpPr>
            <a:grpSpLocks/>
          </p:cNvGrpSpPr>
          <p:nvPr/>
        </p:nvGrpSpPr>
        <p:grpSpPr bwMode="auto">
          <a:xfrm>
            <a:off x="4572000" y="4248150"/>
            <a:ext cx="4435475" cy="892175"/>
            <a:chOff x="4419600" y="4095750"/>
            <a:chExt cx="4435017" cy="892552"/>
          </a:xfrm>
        </p:grpSpPr>
        <p:sp>
          <p:nvSpPr>
            <p:cNvPr id="34842" name="TextBox 165"/>
            <p:cNvSpPr txBox="1">
              <a:spLocks noChangeArrowheads="1"/>
            </p:cNvSpPr>
            <p:nvPr/>
          </p:nvSpPr>
          <p:spPr bwMode="auto">
            <a:xfrm>
              <a:off x="4451619" y="409575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As a result all </a:t>
              </a:r>
              <a:r>
                <a:rPr lang="en-US" sz="1300" b="1">
                  <a:latin typeface="Arial" panose="020B0604020202020204" pitchFamily="34" charset="0"/>
                </a:rPr>
                <a:t>Question Marks </a:t>
              </a:r>
              <a:r>
                <a:rPr lang="en-US" sz="1300">
                  <a:latin typeface="Arial" panose="020B0604020202020204" pitchFamily="34" charset="0"/>
                </a:rPr>
                <a:t>and </a:t>
              </a:r>
              <a:r>
                <a:rPr lang="en-US" sz="1300" b="1">
                  <a:latin typeface="Arial" panose="020B0604020202020204" pitchFamily="34" charset="0"/>
                </a:rPr>
                <a:t>Stars</a:t>
              </a:r>
              <a:r>
                <a:rPr lang="en-US" sz="1300">
                  <a:latin typeface="Arial" panose="020B0604020202020204" pitchFamily="34" charset="0"/>
                </a:rPr>
                <a:t> receive only mediocre investment funds. In this way they can never become </a:t>
              </a:r>
              <a:r>
                <a:rPr lang="en-US" sz="1300" b="1">
                  <a:latin typeface="Arial" panose="020B0604020202020204" pitchFamily="34" charset="0"/>
                </a:rPr>
                <a:t>Cash Cows</a:t>
              </a:r>
              <a:r>
                <a:rPr lang="en-US" sz="1300">
                  <a:latin typeface="Arial" panose="020B0604020202020204" pitchFamily="34" charset="0"/>
                </a:rPr>
                <a:t>. Inadequate invested sums of money are a waste of money</a:t>
              </a:r>
            </a:p>
          </p:txBody>
        </p:sp>
        <p:cxnSp>
          <p:nvCxnSpPr>
            <p:cNvPr id="327" name="Straight Connector 326"/>
            <p:cNvCxnSpPr/>
            <p:nvPr/>
          </p:nvCxnSpPr>
          <p:spPr>
            <a:xfrm>
              <a:off x="4419600" y="411322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8" name="Group 327"/>
          <p:cNvGrpSpPr>
            <a:grpSpLocks/>
          </p:cNvGrpSpPr>
          <p:nvPr/>
        </p:nvGrpSpPr>
        <p:grpSpPr bwMode="auto">
          <a:xfrm>
            <a:off x="4572000" y="5105400"/>
            <a:ext cx="4435475" cy="1292225"/>
            <a:chOff x="4419600" y="4953000"/>
            <a:chExt cx="4435017" cy="1292662"/>
          </a:xfrm>
        </p:grpSpPr>
        <p:sp>
          <p:nvSpPr>
            <p:cNvPr id="34840" name="TextBox 166"/>
            <p:cNvSpPr txBox="1">
              <a:spLocks noChangeArrowheads="1"/>
            </p:cNvSpPr>
            <p:nvPr/>
          </p:nvSpPr>
          <p:spPr bwMode="auto">
            <a:xfrm>
              <a:off x="4451619" y="4953000"/>
              <a:ext cx="431138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Either these SBUs should receive enough investment funds to enable them to achieve a real market dominance and become </a:t>
              </a:r>
              <a:r>
                <a:rPr lang="en-US" sz="1300" b="1">
                  <a:latin typeface="Arial" panose="020B0604020202020204" pitchFamily="34" charset="0"/>
                </a:rPr>
                <a:t>Cash Cows (or Stars)</a:t>
              </a:r>
              <a:r>
                <a:rPr lang="en-US" sz="1300">
                  <a:latin typeface="Arial" panose="020B0604020202020204" pitchFamily="34" charset="0"/>
                </a:rPr>
                <a:t>, or otherwise companies are advised to disinvest. They can then try to get any possible cash from the </a:t>
              </a:r>
              <a:r>
                <a:rPr lang="en-US" sz="1300" b="1">
                  <a:latin typeface="Arial" panose="020B0604020202020204" pitchFamily="34" charset="0"/>
                </a:rPr>
                <a:t>Question Marks</a:t>
              </a:r>
              <a:r>
                <a:rPr lang="en-US" sz="1300">
                  <a:latin typeface="Arial" panose="020B0604020202020204" pitchFamily="34" charset="0"/>
                </a:rPr>
                <a:t> that were not selected</a:t>
              </a:r>
            </a:p>
          </p:txBody>
        </p:sp>
        <p:cxnSp>
          <p:nvCxnSpPr>
            <p:cNvPr id="330" name="Straight Connector 329"/>
            <p:cNvCxnSpPr/>
            <p:nvPr/>
          </p:nvCxnSpPr>
          <p:spPr>
            <a:xfrm>
              <a:off x="4419600" y="4970469"/>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38" name="Group 337"/>
          <p:cNvGrpSpPr>
            <a:grpSpLocks/>
          </p:cNvGrpSpPr>
          <p:nvPr/>
        </p:nvGrpSpPr>
        <p:grpSpPr bwMode="auto">
          <a:xfrm>
            <a:off x="63500" y="2497138"/>
            <a:ext cx="292100" cy="2878137"/>
            <a:chOff x="88613" y="2194829"/>
            <a:chExt cx="292388" cy="2878466"/>
          </a:xfrm>
        </p:grpSpPr>
        <p:cxnSp>
          <p:nvCxnSpPr>
            <p:cNvPr id="339" name="Straight Connector 338"/>
            <p:cNvCxnSpPr/>
            <p:nvPr/>
          </p:nvCxnSpPr>
          <p:spPr>
            <a:xfrm flipV="1">
              <a:off x="381001" y="2194829"/>
              <a:ext cx="0" cy="287846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0" name="TextBox 339"/>
            <p:cNvSpPr txBox="1"/>
            <p:nvPr/>
          </p:nvSpPr>
          <p:spPr>
            <a:xfrm rot="16200000">
              <a:off x="-984532" y="3285438"/>
              <a:ext cx="2438679" cy="292388"/>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Business growth rate</a:t>
              </a:r>
            </a:p>
          </p:txBody>
        </p:sp>
      </p:grpSp>
      <p:sp>
        <p:nvSpPr>
          <p:cNvPr id="348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C8F251-B65F-4D2B-B7C3-9F2346F8F7EC}" type="slidenum">
              <a:rPr lang="en-IN" sz="1200" smtClean="0">
                <a:solidFill>
                  <a:srgbClr val="898989"/>
                </a:solidFill>
              </a:rPr>
              <a:pPr>
                <a:spcBef>
                  <a:spcPct val="0"/>
                </a:spcBef>
                <a:buFontTx/>
                <a:buNone/>
              </a:pPr>
              <a:t>32</a:t>
            </a:fld>
            <a:endParaRPr lang="en-IN" sz="1200">
              <a:solidFill>
                <a:srgbClr val="898989"/>
              </a:solidFill>
            </a:endParaRPr>
          </a:p>
        </p:txBody>
      </p:sp>
    </p:spTree>
    <p:extLst>
      <p:ext uri="{BB962C8B-B14F-4D97-AF65-F5344CB8AC3E}">
        <p14:creationId xmlns:p14="http://schemas.microsoft.com/office/powerpoint/2010/main" val="3736640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9"/>
                                        </p:tgtEl>
                                        <p:attrNameLst>
                                          <p:attrName>style.visibility</p:attrName>
                                        </p:attrNameLst>
                                      </p:cBhvr>
                                      <p:to>
                                        <p:strVal val="visible"/>
                                      </p:to>
                                    </p:set>
                                    <p:animEffect transition="in" filter="fade">
                                      <p:cBhvr>
                                        <p:cTn id="23" dur="500"/>
                                        <p:tgtEl>
                                          <p:spTgt spid="1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par>
                                <p:cTn id="33" presetID="22" presetClass="entr" presetSubtype="8" fill="hold" nodeType="withEffect">
                                  <p:stCondLst>
                                    <p:cond delay="0"/>
                                  </p:stCondLst>
                                  <p:childTnLst>
                                    <p:set>
                                      <p:cBhvr>
                                        <p:cTn id="34" dur="1" fill="hold">
                                          <p:stCondLst>
                                            <p:cond delay="0"/>
                                          </p:stCondLst>
                                        </p:cTn>
                                        <p:tgtEl>
                                          <p:spTgt spid="145"/>
                                        </p:tgtEl>
                                        <p:attrNameLst>
                                          <p:attrName>style.visibility</p:attrName>
                                        </p:attrNameLst>
                                      </p:cBhvr>
                                      <p:to>
                                        <p:strVal val="visible"/>
                                      </p:to>
                                    </p:set>
                                    <p:animEffect transition="in" filter="wipe(left)">
                                      <p:cBhvr>
                                        <p:cTn id="35" dur="500"/>
                                        <p:tgtEl>
                                          <p:spTgt spid="145"/>
                                        </p:tgtEl>
                                      </p:cBhvr>
                                    </p:animEffect>
                                  </p:childTnLst>
                                </p:cTn>
                              </p:par>
                              <p:par>
                                <p:cTn id="36" presetID="21" presetClass="entr" presetSubtype="1"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heel(1)">
                                      <p:cBhvr>
                                        <p:cTn id="38" dur="2000"/>
                                        <p:tgtEl>
                                          <p:spTgt spid="17"/>
                                        </p:tgtEl>
                                      </p:cBhvr>
                                    </p:animEffect>
                                  </p:childTnLst>
                                </p:cTn>
                              </p:par>
                              <p:par>
                                <p:cTn id="39" presetID="21"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heel(1)">
                                      <p:cBhvr>
                                        <p:cTn id="41" dur="2000"/>
                                        <p:tgtEl>
                                          <p:spTgt spid="5"/>
                                        </p:tgtEl>
                                      </p:cBhvr>
                                    </p:animEffect>
                                  </p:childTnLst>
                                </p:cTn>
                              </p:par>
                              <p:par>
                                <p:cTn id="42" presetID="21" presetClass="entr" presetSubtype="1" fill="hold" nodeType="withEffect">
                                  <p:stCondLst>
                                    <p:cond delay="0"/>
                                  </p:stCondLst>
                                  <p:childTnLst>
                                    <p:set>
                                      <p:cBhvr>
                                        <p:cTn id="43" dur="1" fill="hold">
                                          <p:stCondLst>
                                            <p:cond delay="0"/>
                                          </p:stCondLst>
                                        </p:cTn>
                                        <p:tgtEl>
                                          <p:spTgt spid="137"/>
                                        </p:tgtEl>
                                        <p:attrNameLst>
                                          <p:attrName>style.visibility</p:attrName>
                                        </p:attrNameLst>
                                      </p:cBhvr>
                                      <p:to>
                                        <p:strVal val="visible"/>
                                      </p:to>
                                    </p:set>
                                    <p:animEffect transition="in" filter="wheel(1)">
                                      <p:cBhvr>
                                        <p:cTn id="44" dur="2000"/>
                                        <p:tgtEl>
                                          <p:spTgt spid="137"/>
                                        </p:tgtEl>
                                      </p:cBhvr>
                                    </p:animEffect>
                                  </p:childTnLst>
                                </p:cTn>
                              </p:par>
                              <p:par>
                                <p:cTn id="45" presetID="21" presetClass="entr" presetSubtype="1"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38"/>
                                        </p:tgtEl>
                                        <p:attrNameLst>
                                          <p:attrName>style.visibility</p:attrName>
                                        </p:attrNameLst>
                                      </p:cBhvr>
                                      <p:to>
                                        <p:strVal val="visible"/>
                                      </p:to>
                                    </p:set>
                                    <p:animEffect transition="in" filter="wipe(down)">
                                      <p:cBhvr>
                                        <p:cTn id="52" dur="500"/>
                                        <p:tgtEl>
                                          <p:spTgt spid="3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13"/>
                                        </p:tgtEl>
                                        <p:attrNameLst>
                                          <p:attrName>style.visibility</p:attrName>
                                        </p:attrNameLst>
                                      </p:cBhvr>
                                      <p:to>
                                        <p:strVal val="visible"/>
                                      </p:to>
                                    </p:set>
                                    <p:animEffect transition="in" filter="wipe(up)">
                                      <p:cBhvr>
                                        <p:cTn id="57" dur="500"/>
                                        <p:tgtEl>
                                          <p:spTgt spid="3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18"/>
                                        </p:tgtEl>
                                        <p:attrNameLst>
                                          <p:attrName>style.visibility</p:attrName>
                                        </p:attrNameLst>
                                      </p:cBhvr>
                                      <p:to>
                                        <p:strVal val="visible"/>
                                      </p:to>
                                    </p:set>
                                    <p:animEffect transition="in" filter="wipe(up)">
                                      <p:cBhvr>
                                        <p:cTn id="62" dur="500"/>
                                        <p:tgtEl>
                                          <p:spTgt spid="3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19"/>
                                        </p:tgtEl>
                                        <p:attrNameLst>
                                          <p:attrName>style.visibility</p:attrName>
                                        </p:attrNameLst>
                                      </p:cBhvr>
                                      <p:to>
                                        <p:strVal val="visible"/>
                                      </p:to>
                                    </p:set>
                                    <p:animEffect transition="in" filter="wipe(up)">
                                      <p:cBhvr>
                                        <p:cTn id="67" dur="500"/>
                                        <p:tgtEl>
                                          <p:spTgt spid="3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22"/>
                                        </p:tgtEl>
                                        <p:attrNameLst>
                                          <p:attrName>style.visibility</p:attrName>
                                        </p:attrNameLst>
                                      </p:cBhvr>
                                      <p:to>
                                        <p:strVal val="visible"/>
                                      </p:to>
                                    </p:set>
                                    <p:animEffect transition="in" filter="wipe(up)">
                                      <p:cBhvr>
                                        <p:cTn id="72" dur="500"/>
                                        <p:tgtEl>
                                          <p:spTgt spid="32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wipe(up)">
                                      <p:cBhvr>
                                        <p:cTn id="77" dur="500"/>
                                        <p:tgtEl>
                                          <p:spTgt spid="3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328"/>
                                        </p:tgtEl>
                                        <p:attrNameLst>
                                          <p:attrName>style.visibility</p:attrName>
                                        </p:attrNameLst>
                                      </p:cBhvr>
                                      <p:to>
                                        <p:strVal val="visible"/>
                                      </p:to>
                                    </p:set>
                                    <p:animEffect transition="in" filter="wipe(up)">
                                      <p:cBhvr>
                                        <p:cTn id="82"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8" grpId="0"/>
      <p:bldP spid="149" grpId="0"/>
      <p:bldP spid="3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u="sng" dirty="0"/>
              <a:t>Benefits</a:t>
            </a:r>
          </a:p>
          <a:p>
            <a:pPr algn="just"/>
            <a:r>
              <a:rPr lang="en-US" sz="2800" u="sng" dirty="0"/>
              <a:t>BCG MATRIX</a:t>
            </a:r>
            <a:r>
              <a:rPr lang="en-US" sz="2800" dirty="0"/>
              <a:t> is simple and easy to understand.</a:t>
            </a:r>
          </a:p>
          <a:p>
            <a:pPr algn="just"/>
            <a:r>
              <a:rPr lang="en-US" sz="2800" dirty="0"/>
              <a:t>It helps you to quickly and simply screen the opportunities open to you, and helps you think about how you can make the most of them.</a:t>
            </a:r>
          </a:p>
          <a:p>
            <a:pPr algn="just"/>
            <a:r>
              <a:rPr lang="en-US" sz="2800" dirty="0"/>
              <a:t>It is used to identify how corporate cash resources can best be used to maximize a company’s future growth and profitability.</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0" y="612775"/>
            <a:ext cx="9144000" cy="1303338"/>
            <a:chOff x="0" y="613246"/>
            <a:chExt cx="9144000" cy="1303586"/>
          </a:xfrm>
        </p:grpSpPr>
        <p:sp>
          <p:nvSpPr>
            <p:cNvPr id="5" name="Rectangle 4"/>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694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7" name="TextBox 6"/>
          <p:cNvSpPr txBox="1">
            <a:spLocks noChangeArrowheads="1"/>
          </p:cNvSpPr>
          <p:nvPr/>
        </p:nvSpPr>
        <p:spPr bwMode="auto">
          <a:xfrm>
            <a:off x="147638" y="711200"/>
            <a:ext cx="5988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Limitations of BCG Matrix</a:t>
            </a:r>
            <a:endParaRPr lang="en-IN" sz="3600">
              <a:solidFill>
                <a:srgbClr val="000000"/>
              </a:solidFill>
            </a:endParaRPr>
          </a:p>
        </p:txBody>
      </p:sp>
      <p:sp>
        <p:nvSpPr>
          <p:cNvPr id="368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5683EE-D6D5-4657-B6C4-5E6BE5AEB5F1}" type="slidenum">
              <a:rPr lang="en-IN" sz="1200" smtClean="0">
                <a:solidFill>
                  <a:srgbClr val="898989"/>
                </a:solidFill>
              </a:rPr>
              <a:pPr>
                <a:spcBef>
                  <a:spcPct val="0"/>
                </a:spcBef>
                <a:buFontTx/>
                <a:buNone/>
              </a:pPr>
              <a:t>34</a:t>
            </a:fld>
            <a:endParaRPr lang="en-IN" sz="1200">
              <a:solidFill>
                <a:srgbClr val="898989"/>
              </a:solidFill>
            </a:endParaRPr>
          </a:p>
        </p:txBody>
      </p:sp>
      <p:grpSp>
        <p:nvGrpSpPr>
          <p:cNvPr id="10" name="Group 9"/>
          <p:cNvGrpSpPr>
            <a:grpSpLocks/>
          </p:cNvGrpSpPr>
          <p:nvPr/>
        </p:nvGrpSpPr>
        <p:grpSpPr bwMode="auto">
          <a:xfrm>
            <a:off x="4800600" y="1374775"/>
            <a:ext cx="3646488" cy="4873625"/>
            <a:chOff x="4648200" y="1221907"/>
            <a:chExt cx="3646488" cy="4874093"/>
          </a:xfrm>
        </p:grpSpPr>
        <p:grpSp>
          <p:nvGrpSpPr>
            <p:cNvPr id="36936" name="Group 221"/>
            <p:cNvGrpSpPr>
              <a:grpSpLocks/>
            </p:cNvGrpSpPr>
            <p:nvPr/>
          </p:nvGrpSpPr>
          <p:grpSpPr bwMode="auto">
            <a:xfrm>
              <a:off x="4648200" y="1221907"/>
              <a:ext cx="3646488" cy="4874093"/>
              <a:chOff x="4648200" y="1221907"/>
              <a:chExt cx="3646488" cy="4874093"/>
            </a:xfrm>
          </p:grpSpPr>
          <p:sp>
            <p:nvSpPr>
              <p:cNvPr id="36938" name="Rounded Rectangle 30"/>
              <p:cNvSpPr>
                <a:spLocks noChangeArrowheads="1"/>
              </p:cNvSpPr>
              <p:nvPr/>
            </p:nvSpPr>
            <p:spPr bwMode="auto">
              <a:xfrm rot="16200000" flipH="1">
                <a:off x="4022589" y="1847518"/>
                <a:ext cx="4874093" cy="3622871"/>
              </a:xfrm>
              <a:prstGeom prst="roundRect">
                <a:avLst>
                  <a:gd name="adj" fmla="val 4903"/>
                </a:avLst>
              </a:prstGeom>
              <a:solidFill>
                <a:srgbClr val="FFFFFF"/>
              </a:solidFill>
              <a:ln w="6350">
                <a:solidFill>
                  <a:srgbClr val="D9D9D9"/>
                </a:solidFill>
                <a:round/>
                <a:headEnd/>
                <a:tailEnd/>
              </a:ln>
              <a:effectLst>
                <a:outerShdw dist="12700" dir="2700000" rotWithShape="0">
                  <a:srgbClr val="7F7F7F">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400">
                  <a:solidFill>
                    <a:srgbClr val="FFFFFF"/>
                  </a:solidFill>
                </a:endParaRPr>
              </a:p>
            </p:txBody>
          </p:sp>
          <p:sp>
            <p:nvSpPr>
              <p:cNvPr id="14" name="Round Same Side Corner Rectangle 13"/>
              <p:cNvSpPr/>
              <p:nvPr/>
            </p:nvSpPr>
            <p:spPr bwMode="auto">
              <a:xfrm>
                <a:off x="4648200" y="1221907"/>
                <a:ext cx="3646488" cy="306417"/>
              </a:xfrm>
              <a:prstGeom prst="round2SameRect">
                <a:avLst>
                  <a:gd name="adj1" fmla="val 27778"/>
                  <a:gd name="adj2" fmla="val 0"/>
                </a:avLst>
              </a:prstGeom>
              <a:solidFill>
                <a:schemeClr val="tx1"/>
              </a:solidFill>
              <a:ln w="9525" cap="flat" cmpd="sng" algn="ctr">
                <a:noFill/>
                <a:prstDash val="solid"/>
              </a:ln>
              <a:effectLst/>
            </p:spPr>
            <p:txBody>
              <a:bodyPr anchor="ctr"/>
              <a:lstStyle/>
              <a:p>
                <a:pPr algn="ctr" fontAlgn="auto">
                  <a:spcBef>
                    <a:spcPts val="0"/>
                  </a:spcBef>
                  <a:spcAft>
                    <a:spcPts val="0"/>
                  </a:spcAft>
                  <a:defRPr/>
                </a:pPr>
                <a:endParaRPr lang="en-US" sz="1400" dirty="0">
                  <a:solidFill>
                    <a:srgbClr val="FFFFFF"/>
                  </a:solidFill>
                  <a:latin typeface="Arial" pitchFamily="34" charset="0"/>
                </a:endParaRPr>
              </a:p>
            </p:txBody>
          </p:sp>
        </p:grpSp>
        <p:sp>
          <p:nvSpPr>
            <p:cNvPr id="36937" name="Rektangel 76"/>
            <p:cNvSpPr>
              <a:spLocks noChangeArrowheads="1"/>
            </p:cNvSpPr>
            <p:nvPr/>
          </p:nvSpPr>
          <p:spPr bwMode="auto">
            <a:xfrm>
              <a:off x="4648200" y="1221907"/>
              <a:ext cx="3622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en-US" sz="1400" b="1" noProof="1">
                  <a:solidFill>
                    <a:srgbClr val="FFFFFF"/>
                  </a:solidFill>
                </a:rPr>
                <a:t>Limitations</a:t>
              </a:r>
            </a:p>
          </p:txBody>
        </p:sp>
      </p:grpSp>
      <p:cxnSp>
        <p:nvCxnSpPr>
          <p:cNvPr id="15" name="Straight Connector 14"/>
          <p:cNvCxnSpPr/>
          <p:nvPr/>
        </p:nvCxnSpPr>
        <p:spPr bwMode="auto">
          <a:xfrm>
            <a:off x="333375" y="3101975"/>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333375" y="3608388"/>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33375" y="4114800"/>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333375" y="4621213"/>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333375" y="5126038"/>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bwMode="auto">
          <a:xfrm>
            <a:off x="333375" y="5632450"/>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bwMode="auto">
          <a:xfrm>
            <a:off x="333375" y="2595563"/>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bwMode="auto">
          <a:xfrm rot="5400000">
            <a:off x="371476" y="4111625"/>
            <a:ext cx="3509962" cy="1587"/>
          </a:xfrm>
          <a:prstGeom prst="line">
            <a:avLst/>
          </a:prstGeom>
          <a:ln w="38100" cap="flat" cmpd="sng" algn="ctr">
            <a:solidFill>
              <a:schemeClr val="bg1">
                <a:lumMod val="50000"/>
              </a:schemeClr>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3" name="Group 106"/>
          <p:cNvGrpSpPr>
            <a:grpSpLocks/>
          </p:cNvGrpSpPr>
          <p:nvPr/>
        </p:nvGrpSpPr>
        <p:grpSpPr bwMode="auto">
          <a:xfrm>
            <a:off x="1562100" y="2919413"/>
            <a:ext cx="309563" cy="344487"/>
            <a:chOff x="2281938" y="2036865"/>
            <a:chExt cx="308862" cy="344385"/>
          </a:xfrm>
        </p:grpSpPr>
        <p:sp>
          <p:nvSpPr>
            <p:cNvPr id="24" name="Oval 23"/>
            <p:cNvSpPr/>
            <p:nvPr/>
          </p:nvSpPr>
          <p:spPr bwMode="auto">
            <a:xfrm>
              <a:off x="2291441" y="2081302"/>
              <a:ext cx="299359" cy="29994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25" name="Oval 24"/>
            <p:cNvSpPr/>
            <p:nvPr/>
          </p:nvSpPr>
          <p:spPr>
            <a:xfrm>
              <a:off x="2353214" y="2108281"/>
              <a:ext cx="180565" cy="13807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35" name="TextBox 74"/>
            <p:cNvSpPr txBox="1">
              <a:spLocks noChangeArrowheads="1"/>
            </p:cNvSpPr>
            <p:nvPr/>
          </p:nvSpPr>
          <p:spPr bwMode="auto">
            <a:xfrm>
              <a:off x="2281938" y="2036865"/>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27" name="Group 109"/>
          <p:cNvGrpSpPr>
            <a:grpSpLocks/>
          </p:cNvGrpSpPr>
          <p:nvPr/>
        </p:nvGrpSpPr>
        <p:grpSpPr bwMode="auto">
          <a:xfrm>
            <a:off x="800100" y="3429000"/>
            <a:ext cx="309563" cy="344488"/>
            <a:chOff x="1518984" y="2546463"/>
            <a:chExt cx="309816" cy="344375"/>
          </a:xfrm>
        </p:grpSpPr>
        <p:sp>
          <p:nvSpPr>
            <p:cNvPr id="28" name="Oval 27"/>
            <p:cNvSpPr/>
            <p:nvPr/>
          </p:nvSpPr>
          <p:spPr bwMode="auto">
            <a:xfrm>
              <a:off x="1526928" y="2590898"/>
              <a:ext cx="301872" cy="299940"/>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29" name="Oval 28"/>
            <p:cNvSpPr/>
            <p:nvPr/>
          </p:nvSpPr>
          <p:spPr>
            <a:xfrm>
              <a:off x="1590480" y="2614704"/>
              <a:ext cx="181123" cy="138067"/>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32" name="TextBox 77"/>
            <p:cNvSpPr txBox="1">
              <a:spLocks noChangeArrowheads="1"/>
            </p:cNvSpPr>
            <p:nvPr/>
          </p:nvSpPr>
          <p:spPr bwMode="auto">
            <a:xfrm>
              <a:off x="1518984" y="2546463"/>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31" name="Group 109"/>
          <p:cNvGrpSpPr>
            <a:grpSpLocks/>
          </p:cNvGrpSpPr>
          <p:nvPr/>
        </p:nvGrpSpPr>
        <p:grpSpPr bwMode="auto">
          <a:xfrm>
            <a:off x="546100" y="3937000"/>
            <a:ext cx="307975" cy="344488"/>
            <a:chOff x="1265238" y="3054350"/>
            <a:chExt cx="307975" cy="344488"/>
          </a:xfrm>
        </p:grpSpPr>
        <p:grpSp>
          <p:nvGrpSpPr>
            <p:cNvPr id="36926" name="Group 110"/>
            <p:cNvGrpSpPr>
              <a:grpSpLocks/>
            </p:cNvGrpSpPr>
            <p:nvPr/>
          </p:nvGrpSpPr>
          <p:grpSpPr bwMode="auto">
            <a:xfrm>
              <a:off x="1273175" y="3098800"/>
              <a:ext cx="300038" cy="300038"/>
              <a:chOff x="1273175" y="3098800"/>
              <a:chExt cx="300038" cy="300038"/>
            </a:xfrm>
          </p:grpSpPr>
          <p:sp>
            <p:nvSpPr>
              <p:cNvPr id="34" name="Oval 33"/>
              <p:cNvSpPr/>
              <p:nvPr/>
            </p:nvSpPr>
            <p:spPr bwMode="auto">
              <a:xfrm>
                <a:off x="1273176" y="3098800"/>
                <a:ext cx="300037" cy="30003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5" name="Oval 34"/>
              <p:cNvSpPr/>
              <p:nvPr/>
            </p:nvSpPr>
            <p:spPr>
              <a:xfrm>
                <a:off x="1338263" y="3127375"/>
                <a:ext cx="180975" cy="138113"/>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grpSp>
        <p:sp>
          <p:nvSpPr>
            <p:cNvPr id="36927" name="TextBox 80"/>
            <p:cNvSpPr txBox="1">
              <a:spLocks noChangeArrowheads="1"/>
            </p:cNvSpPr>
            <p:nvPr/>
          </p:nvSpPr>
          <p:spPr bwMode="auto">
            <a:xfrm>
              <a:off x="1265238" y="3054350"/>
              <a:ext cx="3000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36" name="Group 112"/>
          <p:cNvGrpSpPr>
            <a:grpSpLocks/>
          </p:cNvGrpSpPr>
          <p:nvPr/>
        </p:nvGrpSpPr>
        <p:grpSpPr bwMode="auto">
          <a:xfrm>
            <a:off x="1308100" y="4422775"/>
            <a:ext cx="309563" cy="344488"/>
            <a:chOff x="2027620" y="3539956"/>
            <a:chExt cx="309180" cy="344657"/>
          </a:xfrm>
        </p:grpSpPr>
        <p:sp>
          <p:nvSpPr>
            <p:cNvPr id="37" name="Oval 36"/>
            <p:cNvSpPr/>
            <p:nvPr/>
          </p:nvSpPr>
          <p:spPr bwMode="auto">
            <a:xfrm>
              <a:off x="2037133" y="3584428"/>
              <a:ext cx="299667" cy="300185"/>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8" name="Oval 37"/>
            <p:cNvSpPr/>
            <p:nvPr/>
          </p:nvSpPr>
          <p:spPr>
            <a:xfrm>
              <a:off x="2100555" y="3619370"/>
              <a:ext cx="180751" cy="138181"/>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25" name="TextBox 83"/>
            <p:cNvSpPr txBox="1">
              <a:spLocks noChangeArrowheads="1"/>
            </p:cNvSpPr>
            <p:nvPr/>
          </p:nvSpPr>
          <p:spPr bwMode="auto">
            <a:xfrm>
              <a:off x="2027620" y="3539956"/>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0" name="Group 113"/>
          <p:cNvGrpSpPr>
            <a:grpSpLocks/>
          </p:cNvGrpSpPr>
          <p:nvPr/>
        </p:nvGrpSpPr>
        <p:grpSpPr bwMode="auto">
          <a:xfrm>
            <a:off x="1062038" y="4935538"/>
            <a:ext cx="309562" cy="344487"/>
            <a:chOff x="1781521" y="4052581"/>
            <a:chExt cx="309217" cy="344794"/>
          </a:xfrm>
        </p:grpSpPr>
        <p:sp>
          <p:nvSpPr>
            <p:cNvPr id="41" name="Oval 40"/>
            <p:cNvSpPr/>
            <p:nvPr/>
          </p:nvSpPr>
          <p:spPr bwMode="auto">
            <a:xfrm>
              <a:off x="1791035" y="4097071"/>
              <a:ext cx="299703" cy="300304"/>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42" name="Oval 41"/>
            <p:cNvSpPr/>
            <p:nvPr/>
          </p:nvSpPr>
          <p:spPr>
            <a:xfrm>
              <a:off x="1848122" y="4124082"/>
              <a:ext cx="180773" cy="138236"/>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22" name="TextBox 86"/>
            <p:cNvSpPr txBox="1">
              <a:spLocks noChangeArrowheads="1"/>
            </p:cNvSpPr>
            <p:nvPr/>
          </p:nvSpPr>
          <p:spPr bwMode="auto">
            <a:xfrm>
              <a:off x="1781521" y="4052581"/>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4" name="Group 110"/>
          <p:cNvGrpSpPr>
            <a:grpSpLocks/>
          </p:cNvGrpSpPr>
          <p:nvPr/>
        </p:nvGrpSpPr>
        <p:grpSpPr bwMode="auto">
          <a:xfrm>
            <a:off x="1571625" y="5437188"/>
            <a:ext cx="307975" cy="344487"/>
            <a:chOff x="2290763" y="4554538"/>
            <a:chExt cx="307975" cy="344487"/>
          </a:xfrm>
        </p:grpSpPr>
        <p:grpSp>
          <p:nvGrpSpPr>
            <p:cNvPr id="36916" name="Group 114"/>
            <p:cNvGrpSpPr>
              <a:grpSpLocks/>
            </p:cNvGrpSpPr>
            <p:nvPr/>
          </p:nvGrpSpPr>
          <p:grpSpPr bwMode="auto">
            <a:xfrm>
              <a:off x="2298700" y="4598988"/>
              <a:ext cx="300038" cy="300037"/>
              <a:chOff x="2298700" y="4598988"/>
              <a:chExt cx="300038" cy="300037"/>
            </a:xfrm>
          </p:grpSpPr>
          <p:sp>
            <p:nvSpPr>
              <p:cNvPr id="47" name="Oval 46"/>
              <p:cNvSpPr/>
              <p:nvPr/>
            </p:nvSpPr>
            <p:spPr bwMode="auto">
              <a:xfrm>
                <a:off x="2298701" y="4598988"/>
                <a:ext cx="300037" cy="300037"/>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48" name="Oval 47"/>
              <p:cNvSpPr/>
              <p:nvPr/>
            </p:nvSpPr>
            <p:spPr>
              <a:xfrm>
                <a:off x="2362201" y="4630738"/>
                <a:ext cx="180975" cy="13811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grpSp>
        <p:sp>
          <p:nvSpPr>
            <p:cNvPr id="36917" name="TextBox 89"/>
            <p:cNvSpPr txBox="1">
              <a:spLocks noChangeArrowheads="1"/>
            </p:cNvSpPr>
            <p:nvPr/>
          </p:nvSpPr>
          <p:spPr bwMode="auto">
            <a:xfrm>
              <a:off x="2290763" y="4554538"/>
              <a:ext cx="3000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9" name="Group 106"/>
          <p:cNvGrpSpPr>
            <a:grpSpLocks/>
          </p:cNvGrpSpPr>
          <p:nvPr/>
        </p:nvGrpSpPr>
        <p:grpSpPr bwMode="auto">
          <a:xfrm>
            <a:off x="536575" y="2424113"/>
            <a:ext cx="309563" cy="344487"/>
            <a:chOff x="2281938" y="2036865"/>
            <a:chExt cx="308862" cy="344385"/>
          </a:xfrm>
        </p:grpSpPr>
        <p:sp>
          <p:nvSpPr>
            <p:cNvPr id="50" name="Oval 49"/>
            <p:cNvSpPr/>
            <p:nvPr/>
          </p:nvSpPr>
          <p:spPr bwMode="auto">
            <a:xfrm>
              <a:off x="2291441" y="2081302"/>
              <a:ext cx="299359" cy="29994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51" name="Oval 50"/>
            <p:cNvSpPr/>
            <p:nvPr/>
          </p:nvSpPr>
          <p:spPr>
            <a:xfrm>
              <a:off x="2353214" y="2108281"/>
              <a:ext cx="180565" cy="13807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15" name="TextBox 74"/>
            <p:cNvSpPr txBox="1">
              <a:spLocks noChangeArrowheads="1"/>
            </p:cNvSpPr>
            <p:nvPr/>
          </p:nvSpPr>
          <p:spPr bwMode="auto">
            <a:xfrm>
              <a:off x="2281938" y="2036865"/>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54" name="Group 53"/>
          <p:cNvGrpSpPr>
            <a:grpSpLocks/>
          </p:cNvGrpSpPr>
          <p:nvPr/>
        </p:nvGrpSpPr>
        <p:grpSpPr bwMode="auto">
          <a:xfrm>
            <a:off x="2089150" y="4116388"/>
            <a:ext cx="1585913" cy="1446212"/>
            <a:chOff x="3177908" y="3586326"/>
            <a:chExt cx="2505561" cy="2284023"/>
          </a:xfrm>
        </p:grpSpPr>
        <p:grpSp>
          <p:nvGrpSpPr>
            <p:cNvPr id="55"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57"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58"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59" name="Parallelogram 58"/>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6912"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0" name="Group 59"/>
          <p:cNvGrpSpPr>
            <a:grpSpLocks/>
          </p:cNvGrpSpPr>
          <p:nvPr/>
        </p:nvGrpSpPr>
        <p:grpSpPr bwMode="auto">
          <a:xfrm>
            <a:off x="2082800" y="2670175"/>
            <a:ext cx="1597025" cy="1441450"/>
            <a:chOff x="3168147" y="1303111"/>
            <a:chExt cx="2523059" cy="2276423"/>
          </a:xfrm>
        </p:grpSpPr>
        <p:grpSp>
          <p:nvGrpSpPr>
            <p:cNvPr id="36906" name="Gruppe 197"/>
            <p:cNvGrpSpPr>
              <a:grpSpLocks/>
            </p:cNvGrpSpPr>
            <p:nvPr/>
          </p:nvGrpSpPr>
          <p:grpSpPr bwMode="auto">
            <a:xfrm flipH="1">
              <a:off x="3168147" y="1303111"/>
              <a:ext cx="2523059" cy="2276423"/>
              <a:chOff x="1769081" y="3278552"/>
              <a:chExt cx="3017233" cy="2507904"/>
            </a:xfrm>
          </p:grpSpPr>
          <p:sp>
            <p:nvSpPr>
              <p:cNvPr id="63" name="Kombinationstegning 215"/>
              <p:cNvSpPr/>
              <p:nvPr/>
            </p:nvSpPr>
            <p:spPr bwMode="auto">
              <a:xfrm rot="5400000">
                <a:off x="2536259" y="3536401"/>
                <a:ext cx="2499617"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6909"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65" name="Parallelogram 64"/>
              <p:cNvSpPr/>
              <p:nvPr/>
            </p:nvSpPr>
            <p:spPr>
              <a:xfrm flipH="1">
                <a:off x="1787076" y="5573782"/>
                <a:ext cx="2927256" cy="21267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62"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66" name="Group 65"/>
          <p:cNvGrpSpPr>
            <a:grpSpLocks/>
          </p:cNvGrpSpPr>
          <p:nvPr/>
        </p:nvGrpSpPr>
        <p:grpSpPr bwMode="auto">
          <a:xfrm>
            <a:off x="493713" y="4103688"/>
            <a:ext cx="1612900" cy="1431925"/>
            <a:chOff x="616342" y="3604559"/>
            <a:chExt cx="2548213" cy="2261252"/>
          </a:xfrm>
        </p:grpSpPr>
        <p:grpSp>
          <p:nvGrpSpPr>
            <p:cNvPr id="67"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83"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84"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85" name="Parallelogram 184"/>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6903" name="Gruppe 63"/>
            <p:cNvGrpSpPr>
              <a:grpSpLocks/>
            </p:cNvGrpSpPr>
            <p:nvPr/>
          </p:nvGrpSpPr>
          <p:grpSpPr bwMode="auto">
            <a:xfrm>
              <a:off x="1123968" y="4501924"/>
              <a:ext cx="1333500" cy="928687"/>
              <a:chOff x="2428856" y="3760570"/>
              <a:chExt cx="857260" cy="597124"/>
            </a:xfrm>
          </p:grpSpPr>
          <p:grpSp>
            <p:nvGrpSpPr>
              <p:cNvPr id="69" name="Gruppe 368"/>
              <p:cNvGrpSpPr/>
              <p:nvPr/>
            </p:nvGrpSpPr>
            <p:grpSpPr>
              <a:xfrm flipH="1">
                <a:off x="2428856" y="3760570"/>
                <a:ext cx="857260" cy="597124"/>
                <a:chOff x="3071802" y="2714620"/>
                <a:chExt cx="2814637" cy="1960563"/>
              </a:xfrm>
              <a:solidFill>
                <a:schemeClr val="bg1"/>
              </a:solidFill>
            </p:grpSpPr>
            <p:sp>
              <p:nvSpPr>
                <p:cNvPr id="71"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6"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7"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8"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9"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0"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1"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2"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3"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4"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5"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6"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7"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8"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9"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0"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1"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2"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3"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4"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5"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6"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7"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8"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9"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0"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1"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2"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3"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4"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5"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6"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7"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8"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9"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0"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1"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2"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3"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4"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5"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6"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7"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8"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9"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0"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1"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2"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3"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4"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5"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6"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7"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8"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9"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0"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1"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2"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6905"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86" name="Group 185"/>
          <p:cNvGrpSpPr>
            <a:grpSpLocks/>
          </p:cNvGrpSpPr>
          <p:nvPr/>
        </p:nvGrpSpPr>
        <p:grpSpPr bwMode="auto">
          <a:xfrm>
            <a:off x="452438" y="2706688"/>
            <a:ext cx="1651000" cy="1406525"/>
            <a:chOff x="550881" y="1358848"/>
            <a:chExt cx="2608051" cy="2222916"/>
          </a:xfrm>
        </p:grpSpPr>
        <p:grpSp>
          <p:nvGrpSpPr>
            <p:cNvPr id="36897" name="Gruppe 196"/>
            <p:cNvGrpSpPr>
              <a:grpSpLocks/>
            </p:cNvGrpSpPr>
            <p:nvPr/>
          </p:nvGrpSpPr>
          <p:grpSpPr bwMode="auto">
            <a:xfrm>
              <a:off x="550881" y="1358848"/>
              <a:ext cx="2608051" cy="2222916"/>
              <a:chOff x="1666849" y="3126406"/>
              <a:chExt cx="3119463" cy="2660051"/>
            </a:xfrm>
          </p:grpSpPr>
          <p:sp>
            <p:nvSpPr>
              <p:cNvPr id="189"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6900"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91" name="Parallelogram 190"/>
              <p:cNvSpPr/>
              <p:nvPr/>
            </p:nvSpPr>
            <p:spPr>
              <a:xfrm flipH="1">
                <a:off x="1669848" y="5555278"/>
                <a:ext cx="3047475" cy="231179"/>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88" name="5-takket stjerne 151"/>
            <p:cNvSpPr/>
            <p:nvPr/>
          </p:nvSpPr>
          <p:spPr bwMode="auto">
            <a:xfrm>
              <a:off x="1077507" y="1848089"/>
              <a:ext cx="1010619" cy="1011101"/>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grpSp>
        <p:nvGrpSpPr>
          <p:cNvPr id="192" name="Group 191"/>
          <p:cNvGrpSpPr>
            <a:grpSpLocks/>
          </p:cNvGrpSpPr>
          <p:nvPr/>
        </p:nvGrpSpPr>
        <p:grpSpPr bwMode="auto">
          <a:xfrm>
            <a:off x="1897063" y="1347788"/>
            <a:ext cx="1497012" cy="936625"/>
            <a:chOff x="1506100" y="2708312"/>
            <a:chExt cx="2438400" cy="973477"/>
          </a:xfrm>
        </p:grpSpPr>
        <p:grpSp>
          <p:nvGrpSpPr>
            <p:cNvPr id="36891" name="Group 212"/>
            <p:cNvGrpSpPr>
              <a:grpSpLocks/>
            </p:cNvGrpSpPr>
            <p:nvPr/>
          </p:nvGrpSpPr>
          <p:grpSpPr bwMode="auto">
            <a:xfrm>
              <a:off x="1506100" y="2708312"/>
              <a:ext cx="2438400" cy="973477"/>
              <a:chOff x="2216792" y="2607923"/>
              <a:chExt cx="539023" cy="536574"/>
            </a:xfrm>
          </p:grpSpPr>
          <p:sp>
            <p:nvSpPr>
              <p:cNvPr id="195" name="Afrundet rektangel 173"/>
              <p:cNvSpPr>
                <a:spLocks noChangeArrowheads="1"/>
              </p:cNvSpPr>
              <p:nvPr/>
            </p:nvSpPr>
            <p:spPr bwMode="auto">
              <a:xfrm>
                <a:off x="2224223" y="2614289"/>
                <a:ext cx="531592" cy="530208"/>
              </a:xfrm>
              <a:prstGeom prst="roundRect">
                <a:avLst>
                  <a:gd name="adj" fmla="val 10667"/>
                </a:avLst>
              </a:prstGeom>
              <a:solidFill>
                <a:srgbClr val="171717"/>
              </a:solidFill>
              <a:ln w="9525">
                <a:solidFill>
                  <a:srgbClr val="7F7F7F"/>
                </a:solidFill>
                <a:round/>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dirty="0">
                  <a:solidFill>
                    <a:srgbClr val="FFFFFF"/>
                  </a:solidFill>
                  <a:latin typeface="Calibri" charset="0"/>
                  <a:ea typeface="ＭＳ Ｐゴシック" charset="-128"/>
                  <a:cs typeface="+mn-cs"/>
                </a:endParaRPr>
              </a:p>
            </p:txBody>
          </p:sp>
          <p:sp>
            <p:nvSpPr>
              <p:cNvPr id="196" name="Afrundet rektangel 172"/>
              <p:cNvSpPr/>
              <p:nvPr/>
            </p:nvSpPr>
            <p:spPr bwMode="auto">
              <a:xfrm>
                <a:off x="2216792" y="2607923"/>
                <a:ext cx="532158" cy="531254"/>
              </a:xfrm>
              <a:prstGeom prst="roundRect">
                <a:avLst>
                  <a:gd name="adj" fmla="val 10667"/>
                </a:avLst>
              </a:prstGeom>
              <a:gradFill flip="none" rotWithShape="1">
                <a:gsLst>
                  <a:gs pos="73000">
                    <a:srgbClr val="1F497D">
                      <a:lumMod val="40000"/>
                      <a:lumOff val="60000"/>
                      <a:alpha val="0"/>
                    </a:srgbClr>
                  </a:gs>
                  <a:gs pos="54000">
                    <a:srgbClr val="FFFFFF">
                      <a:alpha val="0"/>
                    </a:srgbClr>
                  </a:gs>
                  <a:gs pos="100000">
                    <a:sysClr val="window" lastClr="FFFFFF">
                      <a:alpha val="53000"/>
                    </a:sysClr>
                  </a:gs>
                </a:gsLst>
                <a:path path="shape">
                  <a:fillToRect l="50000" t="50000" r="50000" b="50000"/>
                </a:path>
                <a:tileRect/>
              </a:gradFill>
              <a:ln w="9525" cap="flat" cmpd="sng" algn="ctr">
                <a:solidFill>
                  <a:schemeClr val="bg1">
                    <a:lumMod val="50000"/>
                  </a:schemeClr>
                </a:solidFill>
                <a:prstDash val="solid"/>
              </a:ln>
              <a:effectLst/>
            </p:spPr>
            <p:txBody>
              <a:bodyPr anchor="ctr"/>
              <a:lstStyle/>
              <a:p>
                <a:pPr algn="ctr" fontAlgn="auto">
                  <a:spcBef>
                    <a:spcPts val="0"/>
                  </a:spcBef>
                  <a:spcAft>
                    <a:spcPts val="0"/>
                  </a:spcAft>
                  <a:defRPr/>
                </a:pPr>
                <a:endParaRPr lang="en-US" dirty="0">
                  <a:solidFill>
                    <a:srgbClr val="FFFFFF"/>
                  </a:solidFill>
                  <a:latin typeface="Calibri" charset="0"/>
                  <a:ea typeface="ＭＳ Ｐゴシック" charset="-128"/>
                  <a:cs typeface="+mn-cs"/>
                </a:endParaRPr>
              </a:p>
            </p:txBody>
          </p:sp>
        </p:grpSp>
        <p:sp>
          <p:nvSpPr>
            <p:cNvPr id="36892" name="TextBox 213"/>
            <p:cNvSpPr txBox="1">
              <a:spLocks noChangeArrowheads="1"/>
            </p:cNvSpPr>
            <p:nvPr/>
          </p:nvSpPr>
          <p:spPr bwMode="auto">
            <a:xfrm>
              <a:off x="1925191" y="3030046"/>
              <a:ext cx="1700687" cy="32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solidFill>
                    <a:schemeClr val="bg1"/>
                  </a:solidFill>
                  <a:latin typeface="Arial" panose="020B0604020202020204" pitchFamily="34" charset="0"/>
                </a:rPr>
                <a:t>Limitations</a:t>
              </a:r>
            </a:p>
          </p:txBody>
        </p:sp>
      </p:grpSp>
      <p:sp>
        <p:nvSpPr>
          <p:cNvPr id="197" name="Rektangel 76"/>
          <p:cNvSpPr>
            <a:spLocks noChangeArrowheads="1"/>
          </p:cNvSpPr>
          <p:nvPr/>
        </p:nvSpPr>
        <p:spPr bwMode="auto">
          <a:xfrm>
            <a:off x="4800600" y="1730375"/>
            <a:ext cx="36226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4788" indent="-204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pPr>
            <a:r>
              <a:rPr lang="en-US" sz="1400" noProof="1">
                <a:solidFill>
                  <a:srgbClr val="262626"/>
                </a:solidFill>
              </a:rPr>
              <a:t>BCG matrix uses only two dimensions: </a:t>
            </a:r>
            <a:r>
              <a:rPr lang="en-US" sz="1400" b="1" noProof="1">
                <a:solidFill>
                  <a:srgbClr val="262626"/>
                </a:solidFill>
              </a:rPr>
              <a:t>Relative Market Share </a:t>
            </a:r>
            <a:r>
              <a:rPr lang="en-US" sz="1400" noProof="1">
                <a:solidFill>
                  <a:srgbClr val="262626"/>
                </a:solidFill>
              </a:rPr>
              <a:t>and </a:t>
            </a:r>
            <a:r>
              <a:rPr lang="en-US" sz="1400" b="1" noProof="1">
                <a:solidFill>
                  <a:srgbClr val="262626"/>
                </a:solidFill>
              </a:rPr>
              <a:t>Market Growth Rate</a:t>
            </a:r>
          </a:p>
          <a:p>
            <a:pPr>
              <a:spcBef>
                <a:spcPct val="0"/>
              </a:spcBef>
              <a:spcAft>
                <a:spcPts val="600"/>
              </a:spcAft>
            </a:pPr>
            <a:r>
              <a:rPr lang="en-US" sz="1400" noProof="1">
                <a:solidFill>
                  <a:srgbClr val="262626"/>
                </a:solidFill>
              </a:rPr>
              <a:t>Problems arise while getting data for market share and market growth</a:t>
            </a:r>
          </a:p>
          <a:p>
            <a:pPr>
              <a:spcBef>
                <a:spcPct val="0"/>
              </a:spcBef>
              <a:spcAft>
                <a:spcPts val="600"/>
              </a:spcAft>
            </a:pPr>
            <a:r>
              <a:rPr lang="en-US" sz="1400" noProof="1">
                <a:solidFill>
                  <a:srgbClr val="262626"/>
                </a:solidFill>
              </a:rPr>
              <a:t>High market share does not mean profits all the time</a:t>
            </a:r>
          </a:p>
          <a:p>
            <a:pPr>
              <a:spcBef>
                <a:spcPct val="0"/>
              </a:spcBef>
              <a:spcAft>
                <a:spcPts val="600"/>
              </a:spcAft>
            </a:pPr>
            <a:r>
              <a:rPr lang="en-US" sz="1400" noProof="1">
                <a:solidFill>
                  <a:srgbClr val="262626"/>
                </a:solidFill>
              </a:rPr>
              <a:t>Business with low market share can be profitable too</a:t>
            </a:r>
          </a:p>
          <a:p>
            <a:pPr>
              <a:spcBef>
                <a:spcPct val="0"/>
              </a:spcBef>
              <a:spcAft>
                <a:spcPts val="600"/>
              </a:spcAft>
            </a:pPr>
            <a:r>
              <a:rPr lang="en-US" sz="1400"/>
              <a:t>It neglects the effects of </a:t>
            </a:r>
            <a:r>
              <a:rPr lang="en-US" sz="1400" b="1"/>
              <a:t>synergy</a:t>
            </a:r>
            <a:r>
              <a:rPr lang="en-US" sz="1400"/>
              <a:t> between business units</a:t>
            </a:r>
          </a:p>
          <a:p>
            <a:pPr>
              <a:spcBef>
                <a:spcPct val="0"/>
              </a:spcBef>
              <a:spcAft>
                <a:spcPts val="600"/>
              </a:spcAft>
            </a:pPr>
            <a:r>
              <a:rPr lang="en-US" sz="1400"/>
              <a:t>Market growth is not the only indicator for attractiveness of a market</a:t>
            </a:r>
          </a:p>
          <a:p>
            <a:pPr>
              <a:spcBef>
                <a:spcPct val="0"/>
              </a:spcBef>
              <a:spcAft>
                <a:spcPts val="600"/>
              </a:spcAft>
            </a:pPr>
            <a:r>
              <a:rPr lang="en-US" sz="1400"/>
              <a:t>There is no clear definition of what constitutes a “market”</a:t>
            </a:r>
          </a:p>
          <a:p>
            <a:pPr>
              <a:spcBef>
                <a:spcPct val="0"/>
              </a:spcBef>
              <a:spcAft>
                <a:spcPts val="600"/>
              </a:spcAft>
            </a:pPr>
            <a:r>
              <a:rPr lang="en-US" sz="1400"/>
              <a:t>The model neglects small competitors that have fast growing market shares</a:t>
            </a:r>
            <a:endParaRPr lang="da-DK" sz="1400">
              <a:solidFill>
                <a:srgbClr val="1E1C11"/>
              </a:solidFill>
            </a:endParaRPr>
          </a:p>
        </p:txBody>
      </p:sp>
    </p:spTree>
    <p:extLst>
      <p:ext uri="{BB962C8B-B14F-4D97-AF65-F5344CB8AC3E}">
        <p14:creationId xmlns:p14="http://schemas.microsoft.com/office/powerpoint/2010/main" val="268544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0"/>
                                  </p:stCondLst>
                                  <p:childTnLst>
                                    <p:animEffect transition="out" filter="fade">
                                      <p:cBhvr>
                                        <p:cTn id="6" dur="3000"/>
                                        <p:tgtEl>
                                          <p:spTgt spid="186"/>
                                        </p:tgtEl>
                                      </p:cBhvr>
                                    </p:animEffect>
                                    <p:set>
                                      <p:cBhvr>
                                        <p:cTn id="7" dur="1" fill="hold">
                                          <p:stCondLst>
                                            <p:cond delay="2999"/>
                                          </p:stCondLst>
                                        </p:cTn>
                                        <p:tgtEl>
                                          <p:spTgt spid="18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3000"/>
                                        <p:tgtEl>
                                          <p:spTgt spid="60"/>
                                        </p:tgtEl>
                                      </p:cBhvr>
                                    </p:animEffect>
                                    <p:set>
                                      <p:cBhvr>
                                        <p:cTn id="10" dur="1" fill="hold">
                                          <p:stCondLst>
                                            <p:cond delay="2999"/>
                                          </p:stCondLst>
                                        </p:cTn>
                                        <p:tgtEl>
                                          <p:spTgt spid="6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3000"/>
                                        <p:tgtEl>
                                          <p:spTgt spid="66"/>
                                        </p:tgtEl>
                                      </p:cBhvr>
                                    </p:animEffect>
                                    <p:set>
                                      <p:cBhvr>
                                        <p:cTn id="13" dur="1" fill="hold">
                                          <p:stCondLst>
                                            <p:cond delay="2999"/>
                                          </p:stCondLst>
                                        </p:cTn>
                                        <p:tgtEl>
                                          <p:spTgt spid="6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3000"/>
                                        <p:tgtEl>
                                          <p:spTgt spid="54"/>
                                        </p:tgtEl>
                                      </p:cBhvr>
                                    </p:animEffect>
                                    <p:set>
                                      <p:cBhvr>
                                        <p:cTn id="16" dur="1" fill="hold">
                                          <p:stCondLst>
                                            <p:cond delay="2999"/>
                                          </p:stCondLst>
                                        </p:cTn>
                                        <p:tgtEl>
                                          <p:spTgt spid="54"/>
                                        </p:tgtEl>
                                        <p:attrNameLst>
                                          <p:attrName>style.visibility</p:attrName>
                                        </p:attrNameLst>
                                      </p:cBhvr>
                                      <p:to>
                                        <p:strVal val="hidden"/>
                                      </p:to>
                                    </p:set>
                                  </p:childTnLst>
                                </p:cTn>
                              </p:par>
                              <p:par>
                                <p:cTn id="17" presetID="0" presetClass="path" presetSubtype="0" repeatCount="indefinite" accel="50000" decel="50000" autoRev="1" fill="hold" nodeType="withEffect">
                                  <p:stCondLst>
                                    <p:cond delay="0"/>
                                  </p:stCondLst>
                                  <p:endCondLst>
                                    <p:cond evt="onNext" delay="0">
                                      <p:tgtEl>
                                        <p:sldTgt/>
                                      </p:tgtEl>
                                    </p:cond>
                                  </p:endCondLst>
                                  <p:childTnLst>
                                    <p:animMotion origin="layout" path="M 0 -2.39593E-6 L 0.14097 0.00023 " pathEditMode="relative" rAng="0" ptsTypes="AA">
                                      <p:cBhvr>
                                        <p:cTn id="18" dur="3000" fill="hold"/>
                                        <p:tgtEl>
                                          <p:spTgt spid="49"/>
                                        </p:tgtEl>
                                        <p:attrNameLst>
                                          <p:attrName>ppt_x</p:attrName>
                                          <p:attrName>ppt_y</p:attrName>
                                        </p:attrNameLst>
                                      </p:cBhvr>
                                      <p:rCtr x="7049" y="0"/>
                                    </p:animMotion>
                                  </p:childTnLst>
                                </p:cTn>
                              </p:par>
                              <p:par>
                                <p:cTn id="19" presetID="0" presetClass="path" presetSubtype="0" repeatCount="indefinite" accel="50000" decel="50000" autoRev="1" fill="hold" nodeType="withEffect">
                                  <p:stCondLst>
                                    <p:cond delay="0"/>
                                  </p:stCondLst>
                                  <p:endCondLst>
                                    <p:cond evt="onNext" delay="0">
                                      <p:tgtEl>
                                        <p:sldTgt/>
                                      </p:tgtEl>
                                    </p:cond>
                                  </p:endCondLst>
                                  <p:childTnLst>
                                    <p:animMotion origin="layout" path="M 1.38889E-6 -7.40741E-7 L 0.04045 -7.40741E-7 " pathEditMode="relative" rAng="0" ptsTypes="AA">
                                      <p:cBhvr>
                                        <p:cTn id="20" dur="3000" fill="hold"/>
                                        <p:tgtEl>
                                          <p:spTgt spid="23"/>
                                        </p:tgtEl>
                                        <p:attrNameLst>
                                          <p:attrName>ppt_x</p:attrName>
                                          <p:attrName>ppt_y</p:attrName>
                                        </p:attrNameLst>
                                      </p:cBhvr>
                                      <p:rCtr x="2014" y="0"/>
                                    </p:animMotion>
                                  </p:childTnLst>
                                </p:cTn>
                              </p:par>
                              <p:par>
                                <p:cTn id="21" presetID="0" presetClass="path" presetSubtype="0" repeatCount="indefinite" accel="50000" decel="50000" autoRev="1" fill="hold" nodeType="withEffect">
                                  <p:stCondLst>
                                    <p:cond delay="0"/>
                                  </p:stCondLst>
                                  <p:endCondLst>
                                    <p:cond evt="onNext" delay="0">
                                      <p:tgtEl>
                                        <p:sldTgt/>
                                      </p:tgtEl>
                                    </p:cond>
                                  </p:endCondLst>
                                  <p:childTnLst>
                                    <p:animMotion origin="layout" path="M 4.72222E-6 3.7037E-6 L 0.12378 0.00023 " pathEditMode="relative" rAng="0" ptsTypes="AA">
                                      <p:cBhvr>
                                        <p:cTn id="22" dur="3000" fill="hold"/>
                                        <p:tgtEl>
                                          <p:spTgt spid="27"/>
                                        </p:tgtEl>
                                        <p:attrNameLst>
                                          <p:attrName>ppt_x</p:attrName>
                                          <p:attrName>ppt_y</p:attrName>
                                        </p:attrNameLst>
                                      </p:cBhvr>
                                      <p:rCtr x="6181" y="0"/>
                                    </p:animMotion>
                                  </p:childTnLst>
                                </p:cTn>
                              </p:par>
                              <p:par>
                                <p:cTn id="23" presetID="0" presetClass="path" presetSubtype="0" repeatCount="indefinite" accel="50000" decel="50000" autoRev="1" fill="hold" nodeType="withEffect">
                                  <p:stCondLst>
                                    <p:cond delay="0"/>
                                  </p:stCondLst>
                                  <p:endCondLst>
                                    <p:cond evt="onNext" delay="0">
                                      <p:tgtEl>
                                        <p:sldTgt/>
                                      </p:tgtEl>
                                    </p:cond>
                                  </p:endCondLst>
                                  <p:childTnLst>
                                    <p:animMotion origin="layout" path="M 0 -2.39593E-6 L 0.14097 0.00023 " pathEditMode="relative" rAng="0" ptsTypes="AA">
                                      <p:cBhvr>
                                        <p:cTn id="24" dur="3000" fill="hold"/>
                                        <p:tgtEl>
                                          <p:spTgt spid="31"/>
                                        </p:tgtEl>
                                        <p:attrNameLst>
                                          <p:attrName>ppt_x</p:attrName>
                                          <p:attrName>ppt_y</p:attrName>
                                        </p:attrNameLst>
                                      </p:cBhvr>
                                      <p:rCtr x="7049" y="0"/>
                                    </p:animMotion>
                                  </p:childTnLst>
                                </p:cTn>
                              </p:par>
                              <p:par>
                                <p:cTn id="25" presetID="0" presetClass="path" presetSubtype="0" repeatCount="indefinite" accel="50000" decel="50000" autoRev="1" fill="hold" nodeType="withEffect">
                                  <p:stCondLst>
                                    <p:cond delay="0"/>
                                  </p:stCondLst>
                                  <p:endCondLst>
                                    <p:cond evt="onNext" delay="0">
                                      <p:tgtEl>
                                        <p:sldTgt/>
                                      </p:tgtEl>
                                    </p:cond>
                                  </p:endCondLst>
                                  <p:childTnLst>
                                    <p:animMotion origin="layout" path="M -8.33333E-7 -3.7037E-6 L 0.06823 -3.7037E-6 " pathEditMode="relative" rAng="0" ptsTypes="AA">
                                      <p:cBhvr>
                                        <p:cTn id="26" dur="3000" fill="hold"/>
                                        <p:tgtEl>
                                          <p:spTgt spid="36"/>
                                        </p:tgtEl>
                                        <p:attrNameLst>
                                          <p:attrName>ppt_x</p:attrName>
                                          <p:attrName>ppt_y</p:attrName>
                                        </p:attrNameLst>
                                      </p:cBhvr>
                                      <p:rCtr x="3403" y="0"/>
                                    </p:animMotion>
                                  </p:childTnLst>
                                </p:cTn>
                              </p:par>
                              <p:par>
                                <p:cTn id="27" presetID="0" presetClass="path" presetSubtype="0" repeatCount="indefinite" accel="50000" decel="50000" autoRev="1" fill="hold" nodeType="withEffect">
                                  <p:stCondLst>
                                    <p:cond delay="0"/>
                                  </p:stCondLst>
                                  <p:endCondLst>
                                    <p:cond evt="onNext" delay="0">
                                      <p:tgtEl>
                                        <p:sldTgt/>
                                      </p:tgtEl>
                                    </p:cond>
                                  </p:endCondLst>
                                  <p:childTnLst>
                                    <p:animMotion origin="layout" path="M -1.11111E-6 -2.22222E-6 L 0.09514 0.00023 " pathEditMode="relative" rAng="0" ptsTypes="AA">
                                      <p:cBhvr>
                                        <p:cTn id="28" dur="3000" fill="hold"/>
                                        <p:tgtEl>
                                          <p:spTgt spid="40"/>
                                        </p:tgtEl>
                                        <p:attrNameLst>
                                          <p:attrName>ppt_x</p:attrName>
                                          <p:attrName>ppt_y</p:attrName>
                                        </p:attrNameLst>
                                      </p:cBhvr>
                                      <p:rCtr x="4757" y="0"/>
                                    </p:animMotion>
                                  </p:childTnLst>
                                </p:cTn>
                              </p:par>
                              <p:par>
                                <p:cTn id="29" presetID="0" presetClass="path" presetSubtype="0" repeatCount="indefinite" accel="50000" decel="50000" autoRev="1" fill="hold" nodeType="withEffect">
                                  <p:stCondLst>
                                    <p:cond delay="0"/>
                                  </p:stCondLst>
                                  <p:endCondLst>
                                    <p:cond evt="onNext" delay="0">
                                      <p:tgtEl>
                                        <p:sldTgt/>
                                      </p:tgtEl>
                                    </p:cond>
                                  </p:endCondLst>
                                  <p:childTnLst>
                                    <p:animMotion origin="layout" path="M -2.77778E-7 -3.7037E-7 L 0.03941 -3.7037E-7 " pathEditMode="relative" rAng="0" ptsTypes="AA">
                                      <p:cBhvr>
                                        <p:cTn id="30" dur="3000" fill="hold"/>
                                        <p:tgtEl>
                                          <p:spTgt spid="44"/>
                                        </p:tgtEl>
                                        <p:attrNameLst>
                                          <p:attrName>ppt_x</p:attrName>
                                          <p:attrName>ppt_y</p:attrName>
                                        </p:attrNameLst>
                                      </p:cBhvr>
                                      <p:rCtr x="1962" y="0"/>
                                    </p:animMotion>
                                  </p:childTnLst>
                                </p:cTn>
                              </p:par>
                            </p:childTnLst>
                          </p:cTn>
                        </p:par>
                        <p:par>
                          <p:cTn id="31" fill="hold" nodeType="afterGroup">
                            <p:stCondLst>
                              <p:cond delay="6000"/>
                            </p:stCondLst>
                            <p:childTnLst>
                              <p:par>
                                <p:cTn id="32" presetID="1" presetClass="entr" presetSubtype="0" fill="hold" nodeType="afterEffect">
                                  <p:stCondLst>
                                    <p:cond delay="0"/>
                                  </p:stCondLst>
                                  <p:childTnLst>
                                    <p:set>
                                      <p:cBhvr>
                                        <p:cTn id="33" dur="1" fill="hold">
                                          <p:stCondLst>
                                            <p:cond delay="0"/>
                                          </p:stCondLst>
                                        </p:cTn>
                                        <p:tgtEl>
                                          <p:spTgt spid="192"/>
                                        </p:tgtEl>
                                        <p:attrNameLst>
                                          <p:attrName>style.visibility</p:attrName>
                                        </p:attrNameLst>
                                      </p:cBhvr>
                                      <p:to>
                                        <p:strVal val="visible"/>
                                      </p:to>
                                    </p:set>
                                  </p:childTnLst>
                                </p:cTn>
                              </p:par>
                            </p:childTnLst>
                          </p:cTn>
                        </p:par>
                        <p:par>
                          <p:cTn id="34" fill="hold" nodeType="afterGroup">
                            <p:stCondLst>
                              <p:cond delay="6000"/>
                            </p:stCondLst>
                            <p:childTnLst>
                              <p:par>
                                <p:cTn id="35" presetID="0" presetClass="path" presetSubtype="0" accel="50000" decel="50000" fill="hold" nodeType="afterEffect">
                                  <p:stCondLst>
                                    <p:cond delay="0"/>
                                  </p:stCondLst>
                                  <p:childTnLst>
                                    <p:animMotion origin="layout" path="M -1.66667E-6 -5.3654E-6 L 0.45538 0.00022 " pathEditMode="relative" ptsTypes="AA">
                                      <p:cBhvr>
                                        <p:cTn id="36" dur="5000" fill="hold"/>
                                        <p:tgtEl>
                                          <p:spTgt spid="192"/>
                                        </p:tgtEl>
                                        <p:attrNameLst>
                                          <p:attrName>ppt_x</p:attrName>
                                          <p:attrName>ppt_y</p:attrName>
                                        </p:attrNameLst>
                                      </p:cBhvr>
                                    </p:animMotion>
                                  </p:childTnLst>
                                  <p:subTnLst>
                                    <p:set>
                                      <p:cBhvr override="childStyle">
                                        <p:cTn dur="1" fill="hold" display="0" masterRel="sameClick" afterEffect="1">
                                          <p:stCondLst>
                                            <p:cond evt="end" delay="0">
                                              <p:tn val="35"/>
                                            </p:cond>
                                          </p:stCondLst>
                                        </p:cTn>
                                        <p:tgtEl>
                                          <p:spTgt spid="192"/>
                                        </p:tgtEl>
                                        <p:attrNameLst>
                                          <p:attrName>style.visibility</p:attrName>
                                        </p:attrNameLst>
                                      </p:cBhvr>
                                      <p:to>
                                        <p:strVal val="hidden"/>
                                      </p:to>
                                    </p:set>
                                  </p:subTnLst>
                                </p:cTn>
                              </p:par>
                            </p:childTnLst>
                          </p:cTn>
                        </p:par>
                        <p:par>
                          <p:cTn id="37" fill="hold" nodeType="afterGroup">
                            <p:stCondLst>
                              <p:cond delay="11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nodeType="afterGroup">
                            <p:stCondLst>
                              <p:cond delay="11500"/>
                            </p:stCondLst>
                            <p:childTnLst>
                              <p:par>
                                <p:cTn id="42" presetID="22" presetClass="entr" presetSubtype="1" fill="hold" grpId="0" nodeType="afterEffect">
                                  <p:stCondLst>
                                    <p:cond delay="0"/>
                                  </p:stCondLst>
                                  <p:childTnLst>
                                    <p:set>
                                      <p:cBhvr>
                                        <p:cTn id="43" dur="1" fill="hold">
                                          <p:stCondLst>
                                            <p:cond delay="0"/>
                                          </p:stCondLst>
                                        </p:cTn>
                                        <p:tgtEl>
                                          <p:spTgt spid="197">
                                            <p:txEl>
                                              <p:pRg st="0" end="0"/>
                                            </p:txEl>
                                          </p:spTgt>
                                        </p:tgtEl>
                                        <p:attrNameLst>
                                          <p:attrName>style.visibility</p:attrName>
                                        </p:attrNameLst>
                                      </p:cBhvr>
                                      <p:to>
                                        <p:strVal val="visible"/>
                                      </p:to>
                                    </p:set>
                                    <p:animEffect transition="in" filter="wipe(up)">
                                      <p:cBhvr>
                                        <p:cTn id="44" dur="500"/>
                                        <p:tgtEl>
                                          <p:spTgt spid="197">
                                            <p:txEl>
                                              <p:pRg st="0" end="0"/>
                                            </p:txEl>
                                          </p:spTgt>
                                        </p:tgtEl>
                                      </p:cBhvr>
                                    </p:animEffect>
                                  </p:childTnLst>
                                </p:cTn>
                              </p:par>
                            </p:childTnLst>
                          </p:cTn>
                        </p:par>
                        <p:par>
                          <p:cTn id="45" fill="hold" nodeType="afterGroup">
                            <p:stCondLst>
                              <p:cond delay="12000"/>
                            </p:stCondLst>
                            <p:childTnLst>
                              <p:par>
                                <p:cTn id="46" presetID="22" presetClass="entr" presetSubtype="1" fill="hold" grpId="0" nodeType="afterEffect">
                                  <p:stCondLst>
                                    <p:cond delay="0"/>
                                  </p:stCondLst>
                                  <p:childTnLst>
                                    <p:set>
                                      <p:cBhvr>
                                        <p:cTn id="47" dur="1" fill="hold">
                                          <p:stCondLst>
                                            <p:cond delay="0"/>
                                          </p:stCondLst>
                                        </p:cTn>
                                        <p:tgtEl>
                                          <p:spTgt spid="197">
                                            <p:txEl>
                                              <p:pRg st="1" end="1"/>
                                            </p:txEl>
                                          </p:spTgt>
                                        </p:tgtEl>
                                        <p:attrNameLst>
                                          <p:attrName>style.visibility</p:attrName>
                                        </p:attrNameLst>
                                      </p:cBhvr>
                                      <p:to>
                                        <p:strVal val="visible"/>
                                      </p:to>
                                    </p:set>
                                    <p:animEffect transition="in" filter="wipe(up)">
                                      <p:cBhvr>
                                        <p:cTn id="48" dur="500"/>
                                        <p:tgtEl>
                                          <p:spTgt spid="197">
                                            <p:txEl>
                                              <p:pRg st="1" end="1"/>
                                            </p:txEl>
                                          </p:spTgt>
                                        </p:tgtEl>
                                      </p:cBhvr>
                                    </p:animEffect>
                                  </p:childTnLst>
                                </p:cTn>
                              </p:par>
                            </p:childTnLst>
                          </p:cTn>
                        </p:par>
                        <p:par>
                          <p:cTn id="49" fill="hold" nodeType="afterGroup">
                            <p:stCondLst>
                              <p:cond delay="12500"/>
                            </p:stCondLst>
                            <p:childTnLst>
                              <p:par>
                                <p:cTn id="50" presetID="22" presetClass="entr" presetSubtype="1" fill="hold" grpId="0" nodeType="afterEffect">
                                  <p:stCondLst>
                                    <p:cond delay="0"/>
                                  </p:stCondLst>
                                  <p:childTnLst>
                                    <p:set>
                                      <p:cBhvr>
                                        <p:cTn id="51" dur="1" fill="hold">
                                          <p:stCondLst>
                                            <p:cond delay="0"/>
                                          </p:stCondLst>
                                        </p:cTn>
                                        <p:tgtEl>
                                          <p:spTgt spid="197">
                                            <p:txEl>
                                              <p:pRg st="2" end="2"/>
                                            </p:txEl>
                                          </p:spTgt>
                                        </p:tgtEl>
                                        <p:attrNameLst>
                                          <p:attrName>style.visibility</p:attrName>
                                        </p:attrNameLst>
                                      </p:cBhvr>
                                      <p:to>
                                        <p:strVal val="visible"/>
                                      </p:to>
                                    </p:set>
                                    <p:animEffect transition="in" filter="wipe(up)">
                                      <p:cBhvr>
                                        <p:cTn id="52" dur="500"/>
                                        <p:tgtEl>
                                          <p:spTgt spid="197">
                                            <p:txEl>
                                              <p:pRg st="2" end="2"/>
                                            </p:txEl>
                                          </p:spTgt>
                                        </p:tgtEl>
                                      </p:cBhvr>
                                    </p:animEffect>
                                  </p:childTnLst>
                                </p:cTn>
                              </p:par>
                            </p:childTnLst>
                          </p:cTn>
                        </p:par>
                        <p:par>
                          <p:cTn id="53" fill="hold" nodeType="afterGroup">
                            <p:stCondLst>
                              <p:cond delay="13000"/>
                            </p:stCondLst>
                            <p:childTnLst>
                              <p:par>
                                <p:cTn id="54" presetID="22" presetClass="entr" presetSubtype="1" fill="hold" grpId="0" nodeType="afterEffect">
                                  <p:stCondLst>
                                    <p:cond delay="0"/>
                                  </p:stCondLst>
                                  <p:childTnLst>
                                    <p:set>
                                      <p:cBhvr>
                                        <p:cTn id="55" dur="1" fill="hold">
                                          <p:stCondLst>
                                            <p:cond delay="0"/>
                                          </p:stCondLst>
                                        </p:cTn>
                                        <p:tgtEl>
                                          <p:spTgt spid="197">
                                            <p:txEl>
                                              <p:pRg st="3" end="3"/>
                                            </p:txEl>
                                          </p:spTgt>
                                        </p:tgtEl>
                                        <p:attrNameLst>
                                          <p:attrName>style.visibility</p:attrName>
                                        </p:attrNameLst>
                                      </p:cBhvr>
                                      <p:to>
                                        <p:strVal val="visible"/>
                                      </p:to>
                                    </p:set>
                                    <p:animEffect transition="in" filter="wipe(up)">
                                      <p:cBhvr>
                                        <p:cTn id="56" dur="500"/>
                                        <p:tgtEl>
                                          <p:spTgt spid="197">
                                            <p:txEl>
                                              <p:pRg st="3" end="3"/>
                                            </p:txEl>
                                          </p:spTgt>
                                        </p:tgtEl>
                                      </p:cBhvr>
                                    </p:animEffect>
                                  </p:childTnLst>
                                </p:cTn>
                              </p:par>
                            </p:childTnLst>
                          </p:cTn>
                        </p:par>
                        <p:par>
                          <p:cTn id="57" fill="hold" nodeType="afterGroup">
                            <p:stCondLst>
                              <p:cond delay="13500"/>
                            </p:stCondLst>
                            <p:childTnLst>
                              <p:par>
                                <p:cTn id="58" presetID="22" presetClass="entr" presetSubtype="1" fill="hold" grpId="0" nodeType="afterEffect">
                                  <p:stCondLst>
                                    <p:cond delay="0"/>
                                  </p:stCondLst>
                                  <p:childTnLst>
                                    <p:set>
                                      <p:cBhvr>
                                        <p:cTn id="59" dur="1" fill="hold">
                                          <p:stCondLst>
                                            <p:cond delay="0"/>
                                          </p:stCondLst>
                                        </p:cTn>
                                        <p:tgtEl>
                                          <p:spTgt spid="197">
                                            <p:txEl>
                                              <p:pRg st="4" end="4"/>
                                            </p:txEl>
                                          </p:spTgt>
                                        </p:tgtEl>
                                        <p:attrNameLst>
                                          <p:attrName>style.visibility</p:attrName>
                                        </p:attrNameLst>
                                      </p:cBhvr>
                                      <p:to>
                                        <p:strVal val="visible"/>
                                      </p:to>
                                    </p:set>
                                    <p:animEffect transition="in" filter="wipe(up)">
                                      <p:cBhvr>
                                        <p:cTn id="60" dur="500"/>
                                        <p:tgtEl>
                                          <p:spTgt spid="197">
                                            <p:txEl>
                                              <p:pRg st="4" end="4"/>
                                            </p:txEl>
                                          </p:spTgt>
                                        </p:tgtEl>
                                      </p:cBhvr>
                                    </p:animEffect>
                                  </p:childTnLst>
                                </p:cTn>
                              </p:par>
                            </p:childTnLst>
                          </p:cTn>
                        </p:par>
                        <p:par>
                          <p:cTn id="61" fill="hold" nodeType="afterGroup">
                            <p:stCondLst>
                              <p:cond delay="14000"/>
                            </p:stCondLst>
                            <p:childTnLst>
                              <p:par>
                                <p:cTn id="62" presetID="22" presetClass="entr" presetSubtype="1" fill="hold" grpId="0" nodeType="afterEffect">
                                  <p:stCondLst>
                                    <p:cond delay="0"/>
                                  </p:stCondLst>
                                  <p:childTnLst>
                                    <p:set>
                                      <p:cBhvr>
                                        <p:cTn id="63" dur="1" fill="hold">
                                          <p:stCondLst>
                                            <p:cond delay="0"/>
                                          </p:stCondLst>
                                        </p:cTn>
                                        <p:tgtEl>
                                          <p:spTgt spid="197">
                                            <p:txEl>
                                              <p:pRg st="5" end="5"/>
                                            </p:txEl>
                                          </p:spTgt>
                                        </p:tgtEl>
                                        <p:attrNameLst>
                                          <p:attrName>style.visibility</p:attrName>
                                        </p:attrNameLst>
                                      </p:cBhvr>
                                      <p:to>
                                        <p:strVal val="visible"/>
                                      </p:to>
                                    </p:set>
                                    <p:animEffect transition="in" filter="wipe(up)">
                                      <p:cBhvr>
                                        <p:cTn id="64" dur="500"/>
                                        <p:tgtEl>
                                          <p:spTgt spid="197">
                                            <p:txEl>
                                              <p:pRg st="5" end="5"/>
                                            </p:txEl>
                                          </p:spTgt>
                                        </p:tgtEl>
                                      </p:cBhvr>
                                    </p:animEffect>
                                  </p:childTnLst>
                                </p:cTn>
                              </p:par>
                            </p:childTnLst>
                          </p:cTn>
                        </p:par>
                        <p:par>
                          <p:cTn id="65" fill="hold" nodeType="afterGroup">
                            <p:stCondLst>
                              <p:cond delay="14500"/>
                            </p:stCondLst>
                            <p:childTnLst>
                              <p:par>
                                <p:cTn id="66" presetID="22" presetClass="entr" presetSubtype="1" fill="hold" grpId="0" nodeType="afterEffect">
                                  <p:stCondLst>
                                    <p:cond delay="0"/>
                                  </p:stCondLst>
                                  <p:childTnLst>
                                    <p:set>
                                      <p:cBhvr>
                                        <p:cTn id="67" dur="1" fill="hold">
                                          <p:stCondLst>
                                            <p:cond delay="0"/>
                                          </p:stCondLst>
                                        </p:cTn>
                                        <p:tgtEl>
                                          <p:spTgt spid="197">
                                            <p:txEl>
                                              <p:pRg st="6" end="6"/>
                                            </p:txEl>
                                          </p:spTgt>
                                        </p:tgtEl>
                                        <p:attrNameLst>
                                          <p:attrName>style.visibility</p:attrName>
                                        </p:attrNameLst>
                                      </p:cBhvr>
                                      <p:to>
                                        <p:strVal val="visible"/>
                                      </p:to>
                                    </p:set>
                                    <p:animEffect transition="in" filter="wipe(up)">
                                      <p:cBhvr>
                                        <p:cTn id="68" dur="500"/>
                                        <p:tgtEl>
                                          <p:spTgt spid="197">
                                            <p:txEl>
                                              <p:pRg st="6" end="6"/>
                                            </p:txEl>
                                          </p:spTgt>
                                        </p:tgtEl>
                                      </p:cBhvr>
                                    </p:animEffect>
                                  </p:childTnLst>
                                </p:cTn>
                              </p:par>
                            </p:childTnLst>
                          </p:cTn>
                        </p:par>
                        <p:par>
                          <p:cTn id="69" fill="hold" nodeType="afterGroup">
                            <p:stCondLst>
                              <p:cond delay="15000"/>
                            </p:stCondLst>
                            <p:childTnLst>
                              <p:par>
                                <p:cTn id="70" presetID="22" presetClass="entr" presetSubtype="1" fill="hold" grpId="0" nodeType="afterEffect">
                                  <p:stCondLst>
                                    <p:cond delay="0"/>
                                  </p:stCondLst>
                                  <p:childTnLst>
                                    <p:set>
                                      <p:cBhvr>
                                        <p:cTn id="71" dur="1" fill="hold">
                                          <p:stCondLst>
                                            <p:cond delay="0"/>
                                          </p:stCondLst>
                                        </p:cTn>
                                        <p:tgtEl>
                                          <p:spTgt spid="197">
                                            <p:txEl>
                                              <p:pRg st="7" end="7"/>
                                            </p:txEl>
                                          </p:spTgt>
                                        </p:tgtEl>
                                        <p:attrNameLst>
                                          <p:attrName>style.visibility</p:attrName>
                                        </p:attrNameLst>
                                      </p:cBhvr>
                                      <p:to>
                                        <p:strVal val="visible"/>
                                      </p:to>
                                    </p:set>
                                    <p:animEffect transition="in" filter="wipe(up)">
                                      <p:cBhvr>
                                        <p:cTn id="72" dur="500"/>
                                        <p:tgtEl>
                                          <p:spTgt spid="1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pPr>
              <a:buFont typeface="Wingdings" pitchFamily="2" charset="2"/>
              <a:buNone/>
            </a:pPr>
            <a:r>
              <a:rPr lang="en-US" sz="3600" dirty="0"/>
              <a:t>Why BCG Matrix?</a:t>
            </a:r>
          </a:p>
          <a:p>
            <a:pPr>
              <a:buFont typeface="Wingdings" pitchFamily="2" charset="2"/>
              <a:buNone/>
            </a:pPr>
            <a:r>
              <a:rPr lang="en-US" sz="3600" dirty="0"/>
              <a:t>To assess :</a:t>
            </a:r>
          </a:p>
          <a:p>
            <a:pPr>
              <a:buFont typeface="Wingdings" pitchFamily="2" charset="2"/>
              <a:buChar char="§"/>
            </a:pPr>
            <a:r>
              <a:rPr lang="en-US" sz="3600" dirty="0"/>
              <a:t>Profiles of products/businesses </a:t>
            </a:r>
          </a:p>
          <a:p>
            <a:pPr>
              <a:buFont typeface="Wingdings" pitchFamily="2" charset="2"/>
              <a:buChar char="§"/>
            </a:pPr>
            <a:r>
              <a:rPr lang="en-US" sz="3600" dirty="0"/>
              <a:t>The cash demands of products </a:t>
            </a:r>
          </a:p>
          <a:p>
            <a:pPr>
              <a:buFont typeface="Wingdings" pitchFamily="2" charset="2"/>
              <a:buChar char="§"/>
            </a:pPr>
            <a:r>
              <a:rPr lang="en-US" sz="3600" dirty="0"/>
              <a:t>The development cycles of products</a:t>
            </a:r>
          </a:p>
          <a:p>
            <a:pPr>
              <a:buFont typeface="Wingdings" pitchFamily="2" charset="2"/>
              <a:buChar char="§"/>
            </a:pPr>
            <a:r>
              <a:rPr lang="en-US" sz="3600" dirty="0"/>
              <a:t>Resource allocation and divestment decisions</a:t>
            </a:r>
          </a:p>
          <a:p>
            <a:pPr>
              <a:buFont typeface="Wingdings" pitchFamily="2" charset="2"/>
              <a:buNone/>
            </a:pPr>
            <a:r>
              <a:rPr lang="en-US" sz="3600" dirty="0"/>
              <a:t> </a:t>
            </a:r>
          </a:p>
          <a:p>
            <a:pPr>
              <a:buFont typeface="Wingdings" pitchFamily="2" charset="2"/>
              <a:buNone/>
            </a:pPr>
            <a:endParaRPr lang="en-US" sz="3600" dirty="0"/>
          </a:p>
          <a:p>
            <a:pPr>
              <a:buFont typeface="Wingdings" pitchFamily="2" charset="2"/>
              <a:buNone/>
            </a:pPr>
            <a:endParaRPr lang="en-US" sz="3600" dirty="0"/>
          </a:p>
          <a:p>
            <a:pPr>
              <a:buNone/>
            </a:pPr>
            <a:endParaRPr lang="en-US" sz="36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US" sz="3600" dirty="0">
              <a:latin typeface="Arial" pitchFamily="34" charset="0"/>
              <a:cs typeface="Arial" pitchFamily="34" charset="0"/>
            </a:endParaRP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i="1" dirty="0"/>
              <a:t>Main Steps in BCG</a:t>
            </a:r>
          </a:p>
          <a:p>
            <a:pPr algn="just"/>
            <a:r>
              <a:rPr lang="en-US" sz="2800" dirty="0"/>
              <a:t>Identifying and dividing a company into SBU.</a:t>
            </a:r>
          </a:p>
          <a:p>
            <a:pPr algn="just"/>
            <a:r>
              <a:rPr lang="en-US" sz="2800" dirty="0"/>
              <a:t>Assessing and comparing the prospects of each SBU according to two criteria :</a:t>
            </a:r>
          </a:p>
          <a:p>
            <a:pPr algn="just">
              <a:buFont typeface="Wingdings" pitchFamily="2" charset="2"/>
              <a:buNone/>
            </a:pPr>
            <a:r>
              <a:rPr lang="en-US" sz="2800" dirty="0"/>
              <a:t>    1. SBU’S relative market share.</a:t>
            </a:r>
          </a:p>
          <a:p>
            <a:pPr algn="just">
              <a:buFont typeface="Wingdings" pitchFamily="2" charset="2"/>
              <a:buNone/>
            </a:pPr>
            <a:r>
              <a:rPr lang="en-US" sz="2800" dirty="0"/>
              <a:t>    2. Growth rate OF SBU’S industry.</a:t>
            </a:r>
          </a:p>
          <a:p>
            <a:pPr algn="just"/>
            <a:r>
              <a:rPr lang="en-US" sz="2800" dirty="0"/>
              <a:t>Classifying the SBU’S on the basis of BCG matrix.</a:t>
            </a:r>
          </a:p>
          <a:p>
            <a:pPr algn="just"/>
            <a:r>
              <a:rPr lang="en-US" sz="2800" dirty="0"/>
              <a:t>Developing strategic objectives for each SBU.</a:t>
            </a:r>
          </a:p>
          <a:p>
            <a:pPr algn="just">
              <a:buFont typeface="Wingdings" pitchFamily="2" charset="2"/>
              <a:buNone/>
            </a:pPr>
            <a:endParaRPr lang="en-US" sz="2800" dirty="0"/>
          </a:p>
          <a:p>
            <a:pPr algn="just">
              <a:buFont typeface="Wingdings" pitchFamily="2" charset="2"/>
              <a:buNone/>
            </a:pPr>
            <a:endParaRPr lang="en-US" sz="2800" dirty="0"/>
          </a:p>
          <a:p>
            <a:pPr algn="just"/>
            <a:endParaRPr lang="en-US" sz="2800" dirty="0"/>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332656"/>
            <a:ext cx="6696744" cy="6075286"/>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08649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28690" y="285728"/>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BCG for Apple</a:t>
            </a:r>
            <a:endParaRPr lang="en-IN" sz="36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436" t="13787" r="11408"/>
          <a:stretch/>
        </p:blipFill>
        <p:spPr>
          <a:xfrm>
            <a:off x="745573" y="1500174"/>
            <a:ext cx="7398327" cy="535478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363290"/>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404664"/>
            <a:ext cx="6912768" cy="6201002"/>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47615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Tools to develop Strategy</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r>
              <a:rPr lang="en-US" sz="2800" dirty="0"/>
              <a:t>Critical question analysis.</a:t>
            </a:r>
          </a:p>
          <a:p>
            <a:r>
              <a:rPr lang="en-US" sz="2800" dirty="0"/>
              <a:t>SWOT analysis.</a:t>
            </a:r>
          </a:p>
          <a:p>
            <a:r>
              <a:rPr lang="en-US" sz="2800" dirty="0"/>
              <a:t>Business portfolio analysis.</a:t>
            </a:r>
          </a:p>
          <a:p>
            <a:r>
              <a:rPr lang="en-US" sz="2800" dirty="0"/>
              <a:t>Porter’s model for Industry analysis.</a:t>
            </a:r>
          </a:p>
          <a:p>
            <a:endParaRPr lang="en-US" sz="2800" dirty="0"/>
          </a:p>
          <a:p>
            <a:pPr marL="0" indent="0" algn="just">
              <a:buNone/>
            </a:pPr>
            <a:r>
              <a:rPr lang="en-US" sz="2800" i="1" dirty="0"/>
              <a:t>These 4 strategy development tools are related but distinct. Managers should use the tool or combination of tools that seem most appropriate for them and their organizations.</a:t>
            </a:r>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BCG for Tata Group</a:t>
            </a:r>
            <a:endParaRPr lang="en-IN" sz="36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56" y="1857364"/>
            <a:ext cx="5271574" cy="42537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476672"/>
            <a:ext cx="8136904" cy="6189420"/>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279587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514350" y="1038225"/>
            <a:ext cx="8115300" cy="4781550"/>
          </a:xfrm>
          <a:prstGeom prst="rect">
            <a:avLst/>
          </a:prstGeom>
        </p:spPr>
      </p:pic>
    </p:spTree>
    <p:extLst>
      <p:ext uri="{BB962C8B-B14F-4D97-AF65-F5344CB8AC3E}">
        <p14:creationId xmlns:p14="http://schemas.microsoft.com/office/powerpoint/2010/main" val="3439028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40" y="1085602"/>
            <a:ext cx="8321921" cy="4686796"/>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97372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1429262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41" y="1600200"/>
            <a:ext cx="6028318"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2566901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811380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411527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542" b="5500"/>
          <a:stretch/>
        </p:blipFill>
        <p:spPr>
          <a:xfrm>
            <a:off x="827584" y="1700808"/>
            <a:ext cx="7627668" cy="4464496"/>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2400171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542" b="3909"/>
          <a:stretch/>
        </p:blipFill>
        <p:spPr>
          <a:xfrm>
            <a:off x="755575" y="1556792"/>
            <a:ext cx="7595681" cy="4536504"/>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76143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4000" dirty="0"/>
              <a:t>Critical Question Analysis</a:t>
            </a:r>
            <a:endParaRPr lang="en-IN" sz="40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r>
              <a:rPr lang="en-US" sz="2800" dirty="0"/>
              <a:t>What is our business?</a:t>
            </a:r>
          </a:p>
          <a:p>
            <a:pPr marL="400050" lvl="1" indent="0" algn="just">
              <a:buNone/>
            </a:pPr>
            <a:r>
              <a:rPr lang="en-US" sz="2400" dirty="0"/>
              <a:t>Glass bottle manufacturers missed their opportunities by seeing themselves for too long as glass bottle makers rather than as liquid container manufacturers while plastic and metal containers come to replace glass in many cases.</a:t>
            </a:r>
          </a:p>
          <a:p>
            <a:r>
              <a:rPr lang="en-US" sz="2800" dirty="0"/>
              <a:t>Who are our customers?</a:t>
            </a:r>
          </a:p>
          <a:p>
            <a:r>
              <a:rPr lang="en-US" sz="2800" dirty="0"/>
              <a:t>What do our customers want?</a:t>
            </a:r>
          </a:p>
          <a:p>
            <a:r>
              <a:rPr lang="en-US" sz="2800" dirty="0"/>
              <a:t>How much will our customers buy and at what price?</a:t>
            </a:r>
          </a:p>
          <a:p>
            <a:r>
              <a:rPr lang="en-US" sz="2800" dirty="0"/>
              <a:t>Do we wish to be a product leader?</a:t>
            </a:r>
          </a:p>
          <a:p>
            <a:r>
              <a:rPr lang="en-US" sz="2800" dirty="0"/>
              <a:t>Do we wish to develop our own new products?</a:t>
            </a:r>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681" b="7046"/>
          <a:stretch/>
        </p:blipFill>
        <p:spPr>
          <a:xfrm>
            <a:off x="899592" y="620688"/>
            <a:ext cx="7018018" cy="5112568"/>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1736523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i="1" dirty="0"/>
              <a:t>Four strategies emerged from BCG Matrix:</a:t>
            </a:r>
          </a:p>
          <a:p>
            <a:pPr>
              <a:buNone/>
            </a:pPr>
            <a:endParaRPr lang="en-US" sz="2800" i="1" dirty="0"/>
          </a:p>
          <a:p>
            <a:pPr>
              <a:buFont typeface="Wingdings" pitchFamily="2" charset="2"/>
              <a:buChar char="v"/>
              <a:defRPr/>
            </a:pPr>
            <a:r>
              <a:rPr lang="en-US" sz="4000" dirty="0"/>
              <a:t>Build</a:t>
            </a:r>
          </a:p>
          <a:p>
            <a:pPr>
              <a:buFont typeface="Wingdings" pitchFamily="2" charset="2"/>
              <a:buChar char="v"/>
              <a:defRPr/>
            </a:pPr>
            <a:r>
              <a:rPr lang="en-US" sz="4000" dirty="0"/>
              <a:t>Hold/Maintain</a:t>
            </a:r>
          </a:p>
          <a:p>
            <a:pPr>
              <a:buFont typeface="Wingdings" pitchFamily="2" charset="2"/>
              <a:buChar char="v"/>
              <a:defRPr/>
            </a:pPr>
            <a:r>
              <a:rPr lang="en-US" sz="4000" dirty="0"/>
              <a:t>Harvest</a:t>
            </a:r>
          </a:p>
          <a:p>
            <a:pPr>
              <a:buFont typeface="Wingdings" pitchFamily="2" charset="2"/>
              <a:buChar char="v"/>
              <a:defRPr/>
            </a:pPr>
            <a:r>
              <a:rPr lang="en-US" sz="4000" dirty="0"/>
              <a:t>Divest</a:t>
            </a:r>
            <a:endParaRPr lang="en-IN" sz="40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Growth Strategies…</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fontScale="92500" lnSpcReduction="10000"/>
          </a:bodyPr>
          <a:lstStyle/>
          <a:p>
            <a:pPr marL="319057" indent="-319057" algn="just">
              <a:defRPr/>
            </a:pPr>
            <a:r>
              <a:rPr lang="en-US" dirty="0"/>
              <a:t>Direct Expansion</a:t>
            </a:r>
          </a:p>
          <a:p>
            <a:pPr marL="639700" lvl="1" indent="-273024" algn="just">
              <a:defRPr/>
            </a:pPr>
            <a:r>
              <a:rPr lang="en-US" dirty="0"/>
              <a:t>Involves increasing a company’s size, revenues, operation, or workforce.</a:t>
            </a:r>
          </a:p>
          <a:p>
            <a:pPr marL="319057" indent="-319057" algn="just">
              <a:defRPr/>
            </a:pPr>
            <a:r>
              <a:rPr lang="en-US" dirty="0"/>
              <a:t>Merger</a:t>
            </a:r>
          </a:p>
          <a:p>
            <a:pPr marL="639700" lvl="1" indent="-273024" algn="just">
              <a:defRPr/>
            </a:pPr>
            <a:r>
              <a:rPr lang="en-US" dirty="0"/>
              <a:t>Occurs when two companies, usually of similar size, combine their resources to form a new company.</a:t>
            </a:r>
          </a:p>
          <a:p>
            <a:pPr marL="319057" indent="-319057" algn="just">
              <a:defRPr/>
            </a:pPr>
            <a:r>
              <a:rPr lang="en-US" dirty="0"/>
              <a:t>Acquisition</a:t>
            </a:r>
          </a:p>
          <a:p>
            <a:pPr marL="639700" lvl="1" indent="-273024" algn="just">
              <a:defRPr/>
            </a:pPr>
            <a:r>
              <a:rPr lang="en-US" dirty="0"/>
              <a:t>Occurs when a larger company </a:t>
            </a:r>
            <a:br>
              <a:rPr lang="en-US" dirty="0"/>
            </a:br>
            <a:r>
              <a:rPr lang="en-US" dirty="0"/>
              <a:t>buys a smaller one and incorporates </a:t>
            </a:r>
            <a:br>
              <a:rPr lang="en-US" dirty="0"/>
            </a:br>
            <a:r>
              <a:rPr lang="en-US" dirty="0"/>
              <a:t>the acquired company’s operations </a:t>
            </a:r>
            <a:br>
              <a:rPr lang="en-US" dirty="0"/>
            </a:br>
            <a:r>
              <a:rPr lang="en-US" dirty="0"/>
              <a:t>into its own.</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b="1" dirty="0"/>
              <a:t>3 Generic Competitive Strategies/Porters Generic Model</a:t>
            </a:r>
            <a:endParaRPr lang="en-US" sz="5400" dirty="0"/>
          </a:p>
        </p:txBody>
      </p:sp>
    </p:spTree>
    <p:extLst>
      <p:ext uri="{BB962C8B-B14F-4D97-AF65-F5344CB8AC3E}">
        <p14:creationId xmlns:p14="http://schemas.microsoft.com/office/powerpoint/2010/main" val="3582834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Overall Cost leadership strategy</a:t>
            </a:r>
          </a:p>
        </p:txBody>
      </p:sp>
      <p:sp>
        <p:nvSpPr>
          <p:cNvPr id="109571" name="Rectangle 3"/>
          <p:cNvSpPr>
            <a:spLocks noGrp="1" noChangeArrowheads="1"/>
          </p:cNvSpPr>
          <p:nvPr>
            <p:ph type="body" idx="1"/>
          </p:nvPr>
        </p:nvSpPr>
        <p:spPr>
          <a:xfrm>
            <a:off x="228600" y="1143000"/>
            <a:ext cx="8915400" cy="5181600"/>
          </a:xfrm>
        </p:spPr>
        <p:txBody>
          <a:bodyPr>
            <a:normAutofit fontScale="92500" lnSpcReduction="20000"/>
          </a:bodyPr>
          <a:lstStyle/>
          <a:p>
            <a:pPr marL="317500" indent="-317500" algn="just"/>
            <a:r>
              <a:rPr lang="en-US" dirty="0"/>
              <a:t>An organization implementing an overall cost leadership strategy attempts to gain a competitive advantage by reducing its cost below the costs of competing firms. </a:t>
            </a:r>
          </a:p>
          <a:p>
            <a:pPr marL="317500" indent="-317500" algn="just"/>
            <a:r>
              <a:rPr lang="en-US" dirty="0"/>
              <a:t>Such organizations keep a close watch on costs in areas such as research and development, sales and services.</a:t>
            </a:r>
          </a:p>
          <a:p>
            <a:pPr marL="317500" indent="-317500" algn="just"/>
            <a:r>
              <a:rPr lang="en-US" i="1" u="sng" dirty="0"/>
              <a:t>By keeping costs low, the organization is able to sell its products at low prices and still make a profit.</a:t>
            </a:r>
          </a:p>
          <a:p>
            <a:pPr marL="317500" indent="-317500" algn="just"/>
            <a:r>
              <a:rPr lang="en-US" dirty="0" err="1"/>
              <a:t>Eg</a:t>
            </a:r>
            <a:r>
              <a:rPr lang="en-US" dirty="0"/>
              <a:t>: Timex. For decades, this firm has specialized in manufacturing relatively simple, low cost watches for the mass market.</a:t>
            </a:r>
          </a:p>
        </p:txBody>
      </p:sp>
    </p:spTree>
    <p:extLst>
      <p:ext uri="{BB962C8B-B14F-4D97-AF65-F5344CB8AC3E}">
        <p14:creationId xmlns:p14="http://schemas.microsoft.com/office/powerpoint/2010/main" val="2902002772"/>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Differentiation strategy</a:t>
            </a:r>
          </a:p>
        </p:txBody>
      </p:sp>
      <p:sp>
        <p:nvSpPr>
          <p:cNvPr id="109571" name="Rectangle 3"/>
          <p:cNvSpPr>
            <a:spLocks noGrp="1" noChangeArrowheads="1"/>
          </p:cNvSpPr>
          <p:nvPr>
            <p:ph type="body" idx="1"/>
          </p:nvPr>
        </p:nvSpPr>
        <p:spPr>
          <a:xfrm>
            <a:off x="228600" y="1143000"/>
            <a:ext cx="8915400" cy="5181600"/>
          </a:xfrm>
        </p:spPr>
        <p:txBody>
          <a:bodyPr>
            <a:normAutofit fontScale="85000" lnSpcReduction="10000"/>
          </a:bodyPr>
          <a:lstStyle/>
          <a:p>
            <a:pPr marL="317500" indent="-317500" algn="just"/>
            <a:r>
              <a:rPr lang="en-US" dirty="0"/>
              <a:t>An organization that pursues a differentiation strategy seeks to </a:t>
            </a:r>
            <a:r>
              <a:rPr lang="en-US" i="1" u="sng" dirty="0"/>
              <a:t>distinguish from competitors by offering something unique through the quality of products or services.</a:t>
            </a:r>
          </a:p>
          <a:p>
            <a:pPr marL="317500" indent="-317500" algn="just"/>
            <a:r>
              <a:rPr lang="en-US" u="sng" dirty="0"/>
              <a:t>Porsche sports car </a:t>
            </a:r>
            <a:r>
              <a:rPr lang="en-US" dirty="0"/>
              <a:t>are indeed special; so is the </a:t>
            </a:r>
            <a:r>
              <a:rPr lang="en-US" u="sng" dirty="0"/>
              <a:t>Caterpillar</a:t>
            </a:r>
            <a:r>
              <a:rPr lang="en-US" dirty="0"/>
              <a:t> company, which is known for its prompt service and availability of spare parts. Firms that are successfully able to implement a differentiation strategy are able to charge more than competitors because </a:t>
            </a:r>
            <a:r>
              <a:rPr lang="en-US" u="sng" dirty="0"/>
              <a:t>customers are willing to pay more</a:t>
            </a:r>
            <a:r>
              <a:rPr lang="en-US" dirty="0"/>
              <a:t> to obtain the extra value they perceive.</a:t>
            </a:r>
          </a:p>
          <a:p>
            <a:pPr marL="317500" indent="-317500" algn="just"/>
            <a:r>
              <a:rPr lang="en-US" dirty="0"/>
              <a:t>EG: Rolex watches are handmade of gold and stainless steel and are subjected to strenuous tests of quality and reliability. The firms reputation enables it to charge thousands of dollars for its watches.</a:t>
            </a:r>
          </a:p>
        </p:txBody>
      </p:sp>
    </p:spTree>
    <p:extLst>
      <p:ext uri="{BB962C8B-B14F-4D97-AF65-F5344CB8AC3E}">
        <p14:creationId xmlns:p14="http://schemas.microsoft.com/office/powerpoint/2010/main" val="363861886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Focused strategy</a:t>
            </a:r>
          </a:p>
        </p:txBody>
      </p:sp>
      <p:sp>
        <p:nvSpPr>
          <p:cNvPr id="109571" name="Rectangle 3"/>
          <p:cNvSpPr>
            <a:spLocks noGrp="1" noChangeArrowheads="1"/>
          </p:cNvSpPr>
          <p:nvPr>
            <p:ph type="body" idx="1"/>
          </p:nvPr>
        </p:nvSpPr>
        <p:spPr>
          <a:xfrm>
            <a:off x="228600" y="1143000"/>
            <a:ext cx="8915400" cy="5181600"/>
          </a:xfrm>
        </p:spPr>
        <p:txBody>
          <a:bodyPr>
            <a:normAutofit fontScale="92500" lnSpcReduction="20000"/>
          </a:bodyPr>
          <a:lstStyle/>
          <a:p>
            <a:pPr marL="317500" indent="-317500" algn="just"/>
            <a:r>
              <a:rPr lang="en-US" dirty="0"/>
              <a:t>A company adopting a focused strategy  </a:t>
            </a:r>
            <a:r>
              <a:rPr lang="en-US" i="1" u="sng" dirty="0"/>
              <a:t>concentrates on a specific regional market, product line, or group of buyers</a:t>
            </a:r>
            <a:r>
              <a:rPr lang="en-US" i="1" dirty="0"/>
              <a:t>. </a:t>
            </a:r>
            <a:r>
              <a:rPr lang="en-US" dirty="0"/>
              <a:t>This strategy may have either a differentiation focus, whereby the firm differentiates its products in the focus market, or on overall leadership focus, whereby the firm manufactures and sells its products at low cost in the focus market.</a:t>
            </a:r>
          </a:p>
          <a:p>
            <a:pPr marL="317500" indent="-317500" algn="just"/>
            <a:r>
              <a:rPr lang="en-US" dirty="0"/>
              <a:t>In the watch industry, </a:t>
            </a:r>
            <a:r>
              <a:rPr lang="en-US" u="sng" dirty="0"/>
              <a:t>Longines</a:t>
            </a:r>
            <a:r>
              <a:rPr lang="en-US" dirty="0"/>
              <a:t> follows a focus differentiation strategy by selling highly jeweled watches to wealthy female customers. </a:t>
            </a:r>
          </a:p>
          <a:p>
            <a:pPr marL="317500" indent="-317500" algn="just"/>
            <a:r>
              <a:rPr lang="en-US" u="sng" dirty="0"/>
              <a:t>Fisher-Price</a:t>
            </a:r>
            <a:r>
              <a:rPr lang="en-US" dirty="0"/>
              <a:t> uses focus differentiation strategy to sell electronic calculators with large, bright colored buttons to the parents of preschoolers.</a:t>
            </a:r>
          </a:p>
        </p:txBody>
      </p:sp>
    </p:spTree>
    <p:extLst>
      <p:ext uri="{BB962C8B-B14F-4D97-AF65-F5344CB8AC3E}">
        <p14:creationId xmlns:p14="http://schemas.microsoft.com/office/powerpoint/2010/main" val="1043580619"/>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8F14-5298-3334-E98E-E7BC28EE2F2B}"/>
              </a:ext>
            </a:extLst>
          </p:cNvPr>
          <p:cNvSpPr>
            <a:spLocks noGrp="1"/>
          </p:cNvSpPr>
          <p:nvPr>
            <p:ph type="title"/>
          </p:nvPr>
        </p:nvSpPr>
        <p:spPr>
          <a:xfrm>
            <a:off x="0" y="44451"/>
            <a:ext cx="9144000" cy="1143000"/>
          </a:xfrm>
        </p:spPr>
        <p:txBody>
          <a:bodyPr>
            <a:normAutofit/>
          </a:bodyPr>
          <a:lstStyle/>
          <a:p>
            <a:r>
              <a:rPr lang="en-US" sz="3200" b="1" dirty="0"/>
              <a:t>Porter’s 5 forces to analyze Competitive environment</a:t>
            </a:r>
            <a:endParaRPr lang="en-IN" sz="3200" b="1" dirty="0"/>
          </a:p>
        </p:txBody>
      </p:sp>
      <p:sp>
        <p:nvSpPr>
          <p:cNvPr id="4" name="Footer Placeholder 3">
            <a:extLst>
              <a:ext uri="{FF2B5EF4-FFF2-40B4-BE49-F238E27FC236}">
                <a16:creationId xmlns:a16="http://schemas.microsoft.com/office/drawing/2014/main" id="{586223B8-FD94-6F9C-F42A-BFDF91439575}"/>
              </a:ext>
            </a:extLst>
          </p:cNvPr>
          <p:cNvSpPr>
            <a:spLocks noGrp="1"/>
          </p:cNvSpPr>
          <p:nvPr>
            <p:ph type="ftr" sz="quarter" idx="11"/>
          </p:nvPr>
        </p:nvSpPr>
        <p:spPr/>
        <p:txBody>
          <a:bodyPr/>
          <a:lstStyle/>
          <a:p>
            <a:r>
              <a:rPr lang="en-IN"/>
              <a:t>Dept of Humaities &amp; Management</a:t>
            </a:r>
          </a:p>
        </p:txBody>
      </p:sp>
      <p:pic>
        <p:nvPicPr>
          <p:cNvPr id="5122" name="Picture 2">
            <a:extLst>
              <a:ext uri="{FF2B5EF4-FFF2-40B4-BE49-F238E27FC236}">
                <a16:creationId xmlns:a16="http://schemas.microsoft.com/office/drawing/2014/main" id="{D3612D92-A665-3BB7-1433-96A34F1937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712968" cy="530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85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251520" y="1628800"/>
            <a:ext cx="8229600" cy="2066008"/>
          </a:xfrm>
          <a:prstGeom prst="rect">
            <a:avLst/>
          </a:prstGeom>
        </p:spPr>
      </p:pic>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3"/>
          <a:stretch>
            <a:fillRect/>
          </a:stretch>
        </p:blipFill>
        <p:spPr>
          <a:xfrm>
            <a:off x="35294" y="274638"/>
            <a:ext cx="9210675" cy="1076325"/>
          </a:xfrm>
          <a:prstGeom prst="rect">
            <a:avLst/>
          </a:prstGeom>
        </p:spPr>
      </p:pic>
      <p:pic>
        <p:nvPicPr>
          <p:cNvPr id="7" name="Picture 6"/>
          <p:cNvPicPr>
            <a:picLocks noChangeAspect="1"/>
          </p:cNvPicPr>
          <p:nvPr/>
        </p:nvPicPr>
        <p:blipFill>
          <a:blip r:embed="rId4"/>
          <a:stretch>
            <a:fillRect/>
          </a:stretch>
        </p:blipFill>
        <p:spPr>
          <a:xfrm>
            <a:off x="100012" y="3905970"/>
            <a:ext cx="8943975" cy="1476375"/>
          </a:xfrm>
          <a:prstGeom prst="rect">
            <a:avLst/>
          </a:prstGeom>
        </p:spPr>
      </p:pic>
    </p:spTree>
    <p:extLst>
      <p:ext uri="{BB962C8B-B14F-4D97-AF65-F5344CB8AC3E}">
        <p14:creationId xmlns:p14="http://schemas.microsoft.com/office/powerpoint/2010/main" val="951554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457200" y="307944"/>
            <a:ext cx="7239000" cy="1666875"/>
          </a:xfrm>
          <a:prstGeom prst="rect">
            <a:avLst/>
          </a:prstGeom>
        </p:spPr>
      </p:pic>
      <p:pic>
        <p:nvPicPr>
          <p:cNvPr id="6" name="Picture 5"/>
          <p:cNvPicPr>
            <a:picLocks noChangeAspect="1"/>
          </p:cNvPicPr>
          <p:nvPr/>
        </p:nvPicPr>
        <p:blipFill>
          <a:blip r:embed="rId3"/>
          <a:stretch>
            <a:fillRect/>
          </a:stretch>
        </p:blipFill>
        <p:spPr>
          <a:xfrm>
            <a:off x="342900" y="2157381"/>
            <a:ext cx="8458200" cy="4429125"/>
          </a:xfrm>
          <a:prstGeom prst="rect">
            <a:avLst/>
          </a:prstGeom>
        </p:spPr>
      </p:pic>
    </p:spTree>
    <p:extLst>
      <p:ext uri="{BB962C8B-B14F-4D97-AF65-F5344CB8AC3E}">
        <p14:creationId xmlns:p14="http://schemas.microsoft.com/office/powerpoint/2010/main" val="20830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p>
          <a:p>
            <a:r>
              <a:rPr lang="en-US" sz="3600" dirty="0"/>
              <a:t>Critical Question Analysis….</a:t>
            </a:r>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marL="0" indent="0" algn="just">
              <a:buNone/>
            </a:pPr>
            <a:r>
              <a:rPr lang="en-US" sz="2800" i="1" dirty="0"/>
              <a:t>An example of critical question analysis:</a:t>
            </a:r>
          </a:p>
          <a:p>
            <a:pPr marL="0" indent="0" algn="just">
              <a:buNone/>
            </a:pPr>
            <a:r>
              <a:rPr lang="en-US" sz="2800" dirty="0"/>
              <a:t>The key questions that serve as guides for establishing a marketing strategy are:</a:t>
            </a:r>
          </a:p>
          <a:p>
            <a:pPr algn="just"/>
            <a:r>
              <a:rPr lang="en-US" sz="2800" dirty="0"/>
              <a:t>Where are our customers and why do they buy?</a:t>
            </a:r>
          </a:p>
          <a:p>
            <a:pPr algn="just"/>
            <a:r>
              <a:rPr lang="en-US" sz="2800" dirty="0"/>
              <a:t>How do our customers buy?</a:t>
            </a:r>
          </a:p>
          <a:p>
            <a:pPr algn="just"/>
            <a:r>
              <a:rPr lang="en-US" sz="2800" dirty="0"/>
              <a:t>How is it best for us to sell?</a:t>
            </a:r>
          </a:p>
          <a:p>
            <a:pPr algn="just"/>
            <a:r>
              <a:rPr lang="en-US" sz="2800" dirty="0"/>
              <a:t>Do we have something to offer that competitors do not?</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611560" y="274638"/>
            <a:ext cx="7658100" cy="676275"/>
          </a:xfrm>
          <a:prstGeom prst="rect">
            <a:avLst/>
          </a:prstGeom>
        </p:spPr>
      </p:pic>
      <p:pic>
        <p:nvPicPr>
          <p:cNvPr id="6" name="Picture 5"/>
          <p:cNvPicPr>
            <a:picLocks noChangeAspect="1"/>
          </p:cNvPicPr>
          <p:nvPr/>
        </p:nvPicPr>
        <p:blipFill>
          <a:blip r:embed="rId3"/>
          <a:stretch>
            <a:fillRect/>
          </a:stretch>
        </p:blipFill>
        <p:spPr>
          <a:xfrm>
            <a:off x="681037" y="1666875"/>
            <a:ext cx="7781925" cy="3524250"/>
          </a:xfrm>
          <a:prstGeom prst="rect">
            <a:avLst/>
          </a:prstGeom>
        </p:spPr>
      </p:pic>
    </p:spTree>
    <p:extLst>
      <p:ext uri="{BB962C8B-B14F-4D97-AF65-F5344CB8AC3E}">
        <p14:creationId xmlns:p14="http://schemas.microsoft.com/office/powerpoint/2010/main" val="2790117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738187" y="118364"/>
            <a:ext cx="7667625" cy="1209675"/>
          </a:xfrm>
          <a:prstGeom prst="rect">
            <a:avLst/>
          </a:prstGeom>
        </p:spPr>
      </p:pic>
      <p:pic>
        <p:nvPicPr>
          <p:cNvPr id="6" name="Picture 5"/>
          <p:cNvPicPr>
            <a:picLocks noChangeAspect="1"/>
          </p:cNvPicPr>
          <p:nvPr/>
        </p:nvPicPr>
        <p:blipFill>
          <a:blip r:embed="rId3"/>
          <a:stretch>
            <a:fillRect/>
          </a:stretch>
        </p:blipFill>
        <p:spPr>
          <a:xfrm>
            <a:off x="623164" y="1719671"/>
            <a:ext cx="8048625" cy="1085850"/>
          </a:xfrm>
          <a:prstGeom prst="rect">
            <a:avLst/>
          </a:prstGeom>
        </p:spPr>
      </p:pic>
      <p:pic>
        <p:nvPicPr>
          <p:cNvPr id="7" name="Picture 6"/>
          <p:cNvPicPr>
            <a:picLocks noChangeAspect="1"/>
          </p:cNvPicPr>
          <p:nvPr/>
        </p:nvPicPr>
        <p:blipFill>
          <a:blip r:embed="rId4"/>
          <a:stretch>
            <a:fillRect/>
          </a:stretch>
        </p:blipFill>
        <p:spPr>
          <a:xfrm>
            <a:off x="749627" y="3175385"/>
            <a:ext cx="8010525" cy="923925"/>
          </a:xfrm>
          <a:prstGeom prst="rect">
            <a:avLst/>
          </a:prstGeom>
        </p:spPr>
      </p:pic>
      <p:pic>
        <p:nvPicPr>
          <p:cNvPr id="8" name="Picture 7"/>
          <p:cNvPicPr>
            <a:picLocks noChangeAspect="1"/>
          </p:cNvPicPr>
          <p:nvPr/>
        </p:nvPicPr>
        <p:blipFill>
          <a:blip r:embed="rId5"/>
          <a:stretch>
            <a:fillRect/>
          </a:stretch>
        </p:blipFill>
        <p:spPr>
          <a:xfrm>
            <a:off x="749627" y="4115446"/>
            <a:ext cx="7248525" cy="666750"/>
          </a:xfrm>
          <a:prstGeom prst="rect">
            <a:avLst/>
          </a:prstGeom>
        </p:spPr>
      </p:pic>
    </p:spTree>
    <p:extLst>
      <p:ext uri="{BB962C8B-B14F-4D97-AF65-F5344CB8AC3E}">
        <p14:creationId xmlns:p14="http://schemas.microsoft.com/office/powerpoint/2010/main" val="287117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962025" y="1547812"/>
            <a:ext cx="7219950" cy="3762375"/>
          </a:xfrm>
          <a:prstGeom prst="rect">
            <a:avLst/>
          </a:prstGeom>
        </p:spPr>
      </p:pic>
    </p:spTree>
    <p:extLst>
      <p:ext uri="{BB962C8B-B14F-4D97-AF65-F5344CB8AC3E}">
        <p14:creationId xmlns:p14="http://schemas.microsoft.com/office/powerpoint/2010/main" val="358747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p:cNvGrpSpPr>
            <a:grpSpLocks/>
          </p:cNvGrpSpPr>
          <p:nvPr/>
        </p:nvGrpSpPr>
        <p:grpSpPr bwMode="auto">
          <a:xfrm>
            <a:off x="0" y="612775"/>
            <a:ext cx="9144000" cy="1303338"/>
            <a:chOff x="0" y="613246"/>
            <a:chExt cx="9144000" cy="1303586"/>
          </a:xfrm>
        </p:grpSpPr>
        <p:sp>
          <p:nvSpPr>
            <p:cNvPr id="5" name="Rectangle 4"/>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154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7"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SWOT Analysis</a:t>
            </a:r>
            <a:endParaRPr lang="en-IN" sz="3600">
              <a:solidFill>
                <a:srgbClr val="000000"/>
              </a:solidFill>
            </a:endParaRP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DC86B7-A5A8-4E81-85E4-25B4D34DF7DB}" type="slidenum">
              <a:rPr lang="en-IN" sz="1200" smtClean="0">
                <a:solidFill>
                  <a:srgbClr val="898989"/>
                </a:solidFill>
              </a:rPr>
              <a:pPr>
                <a:spcBef>
                  <a:spcPct val="0"/>
                </a:spcBef>
                <a:buFontTx/>
                <a:buNone/>
              </a:pPr>
              <a:t>7</a:t>
            </a:fld>
            <a:endParaRPr lang="en-IN" sz="1200">
              <a:solidFill>
                <a:srgbClr val="898989"/>
              </a:solidFill>
            </a:endParaRPr>
          </a:p>
        </p:txBody>
      </p:sp>
      <p:grpSp>
        <p:nvGrpSpPr>
          <p:cNvPr id="11" name="Group 2"/>
          <p:cNvGrpSpPr>
            <a:grpSpLocks/>
          </p:cNvGrpSpPr>
          <p:nvPr/>
        </p:nvGrpSpPr>
        <p:grpSpPr bwMode="auto">
          <a:xfrm>
            <a:off x="173038" y="1530350"/>
            <a:ext cx="5091112" cy="5091113"/>
            <a:chOff x="533400" y="1004888"/>
            <a:chExt cx="5091113" cy="5091112"/>
          </a:xfrm>
        </p:grpSpPr>
        <p:sp>
          <p:nvSpPr>
            <p:cNvPr id="21544" name="Left-Right Arrow 8"/>
            <p:cNvSpPr>
              <a:spLocks noChangeArrowheads="1"/>
            </p:cNvSpPr>
            <p:nvPr/>
          </p:nvSpPr>
          <p:spPr bwMode="auto">
            <a:xfrm rot="-5400000">
              <a:off x="532607" y="2723356"/>
              <a:ext cx="5091112" cy="1654175"/>
            </a:xfrm>
            <a:prstGeom prst="leftRightArrow">
              <a:avLst>
                <a:gd name="adj1" fmla="val 60380"/>
                <a:gd name="adj2" fmla="val 52806"/>
              </a:avLst>
            </a:prstGeom>
            <a:gradFill rotWithShape="1">
              <a:gsLst>
                <a:gs pos="0">
                  <a:srgbClr val="404040"/>
                </a:gs>
                <a:gs pos="44000">
                  <a:srgbClr val="000000"/>
                </a:gs>
                <a:gs pos="82001">
                  <a:srgbClr val="262626"/>
                </a:gs>
                <a:gs pos="100000">
                  <a:srgbClr val="262626"/>
                </a:gs>
              </a:gsLst>
              <a:lin ang="0" scaled="1"/>
            </a:gra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solidFill>
                  <a:srgbClr val="FFFFFF"/>
                </a:solidFill>
                <a:ea typeface="ＭＳ Ｐゴシック" panose="020B0600070205080204" pitchFamily="34" charset="-128"/>
              </a:endParaRPr>
            </a:p>
          </p:txBody>
        </p:sp>
        <p:sp>
          <p:nvSpPr>
            <p:cNvPr id="21545" name="Left-Right Arrow 9"/>
            <p:cNvSpPr>
              <a:spLocks noChangeArrowheads="1"/>
            </p:cNvSpPr>
            <p:nvPr/>
          </p:nvSpPr>
          <p:spPr bwMode="auto">
            <a:xfrm rot="10800000">
              <a:off x="533400" y="2724151"/>
              <a:ext cx="5091113" cy="1654175"/>
            </a:xfrm>
            <a:prstGeom prst="leftRightArrow">
              <a:avLst>
                <a:gd name="adj1" fmla="val 60380"/>
                <a:gd name="adj2" fmla="val 52806"/>
              </a:avLst>
            </a:prstGeom>
            <a:gradFill rotWithShape="1">
              <a:gsLst>
                <a:gs pos="0">
                  <a:srgbClr val="404040"/>
                </a:gs>
                <a:gs pos="44000">
                  <a:srgbClr val="000000"/>
                </a:gs>
                <a:gs pos="82001">
                  <a:srgbClr val="262626"/>
                </a:gs>
                <a:gs pos="100000">
                  <a:srgbClr val="262626"/>
                </a:gs>
              </a:gsLst>
              <a:lin ang="0" scaled="1"/>
            </a:gra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solidFill>
                  <a:srgbClr val="FFFFFF"/>
                </a:solidFill>
                <a:ea typeface="ＭＳ Ｐゴシック" panose="020B0600070205080204" pitchFamily="34" charset="-128"/>
              </a:endParaRPr>
            </a:p>
          </p:txBody>
        </p:sp>
      </p:grpSp>
      <p:grpSp>
        <p:nvGrpSpPr>
          <p:cNvPr id="14" name="Group 1"/>
          <p:cNvGrpSpPr>
            <a:grpSpLocks/>
          </p:cNvGrpSpPr>
          <p:nvPr/>
        </p:nvGrpSpPr>
        <p:grpSpPr bwMode="auto">
          <a:xfrm>
            <a:off x="1276350" y="2825750"/>
            <a:ext cx="2854325" cy="2455863"/>
            <a:chOff x="1636713" y="2300288"/>
            <a:chExt cx="2854325" cy="2455862"/>
          </a:xfrm>
        </p:grpSpPr>
        <p:grpSp>
          <p:nvGrpSpPr>
            <p:cNvPr id="21535" name="Group 14"/>
            <p:cNvGrpSpPr>
              <a:grpSpLocks/>
            </p:cNvGrpSpPr>
            <p:nvPr/>
          </p:nvGrpSpPr>
          <p:grpSpPr bwMode="auto">
            <a:xfrm>
              <a:off x="1828800" y="2300288"/>
              <a:ext cx="2454275" cy="2455862"/>
              <a:chOff x="2322973" y="1752600"/>
              <a:chExt cx="2853538" cy="2853538"/>
            </a:xfrm>
          </p:grpSpPr>
          <p:sp>
            <p:nvSpPr>
              <p:cNvPr id="17" name="Oval 16"/>
              <p:cNvSpPr/>
              <p:nvPr/>
            </p:nvSpPr>
            <p:spPr>
              <a:xfrm>
                <a:off x="2322973" y="1752600"/>
                <a:ext cx="2853538" cy="2853538"/>
              </a:xfrm>
              <a:prstGeom prst="ellipse">
                <a:avLst/>
              </a:prstGeom>
              <a:gradFill flip="none" rotWithShape="1">
                <a:gsLst>
                  <a:gs pos="0">
                    <a:schemeClr val="tx2">
                      <a:lumMod val="20000"/>
                      <a:lumOff val="80000"/>
                    </a:schemeClr>
                  </a:gs>
                  <a:gs pos="95000">
                    <a:schemeClr val="accent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8" name="Ellipse 45"/>
              <p:cNvSpPr>
                <a:spLocks noChangeArrowheads="1"/>
              </p:cNvSpPr>
              <p:nvPr/>
            </p:nvSpPr>
            <p:spPr bwMode="auto">
              <a:xfrm flipH="1">
                <a:off x="2743806" y="1870652"/>
                <a:ext cx="2034023" cy="1329930"/>
              </a:xfrm>
              <a:prstGeom prst="ellipse">
                <a:avLst/>
              </a:prstGeom>
              <a:gradFill rotWithShape="1">
                <a:gsLst>
                  <a:gs pos="0">
                    <a:schemeClr val="accent1">
                      <a:lumMod val="40000"/>
                      <a:lumOff val="60000"/>
                    </a:schemeClr>
                  </a:gs>
                  <a:gs pos="68000">
                    <a:srgbClr val="FFFFFF">
                      <a:alpha val="0"/>
                    </a:srgbClr>
                  </a:gs>
                </a:gsLst>
                <a:lin ang="5400000"/>
              </a:gradFill>
              <a:ln w="9525">
                <a:noFill/>
                <a:round/>
                <a:headEnd/>
                <a:tailEnd/>
              </a:ln>
              <a:effectLst/>
            </p:spPr>
            <p:txBody>
              <a:bodyPr anchor="ctr"/>
              <a:lstStyle/>
              <a:p>
                <a:pPr algn="ctr">
                  <a:defRPr/>
                </a:pPr>
                <a:endParaRPr lang="en-US" u="sng" dirty="0">
                  <a:solidFill>
                    <a:srgbClr val="FFFFFF"/>
                  </a:solidFill>
                  <a:ea typeface="ＭＳ Ｐゴシック" charset="-128"/>
                </a:endParaRPr>
              </a:p>
            </p:txBody>
          </p:sp>
          <p:sp>
            <p:nvSpPr>
              <p:cNvPr id="19" name="Måne 31"/>
              <p:cNvSpPr/>
              <p:nvPr/>
            </p:nvSpPr>
            <p:spPr bwMode="auto">
              <a:xfrm rot="16552097">
                <a:off x="3104593" y="2771526"/>
                <a:ext cx="1139192" cy="2515351"/>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a:defRPr/>
                </a:pPr>
                <a:endParaRPr lang="da-DK">
                  <a:solidFill>
                    <a:srgbClr val="FFFFFF"/>
                  </a:solidFill>
                  <a:ea typeface="ＭＳ Ｐゴシック" charset="-128"/>
                </a:endParaRPr>
              </a:p>
            </p:txBody>
          </p:sp>
        </p:grpSp>
        <p:sp>
          <p:nvSpPr>
            <p:cNvPr id="21536" name="TextBox 6"/>
            <p:cNvSpPr txBox="1">
              <a:spLocks noChangeArrowheads="1"/>
            </p:cNvSpPr>
            <p:nvPr/>
          </p:nvSpPr>
          <p:spPr bwMode="auto">
            <a:xfrm>
              <a:off x="1636713" y="2947107"/>
              <a:ext cx="2854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3600" b="1">
                  <a:ea typeface="ＭＳ Ｐゴシック" panose="020B0600070205080204" pitchFamily="34" charset="-128"/>
                </a:rPr>
                <a:t>SWOT</a:t>
              </a:r>
            </a:p>
            <a:p>
              <a:pPr algn="ctr" eaLnBrk="1" hangingPunct="1">
                <a:spcBef>
                  <a:spcPct val="0"/>
                </a:spcBef>
                <a:buFontTx/>
                <a:buNone/>
              </a:pPr>
              <a:r>
                <a:rPr lang="en-US" sz="3600" b="1">
                  <a:ea typeface="ＭＳ Ｐゴシック" panose="020B0600070205080204" pitchFamily="34" charset="-128"/>
                </a:rPr>
                <a:t>Analysis</a:t>
              </a:r>
            </a:p>
          </p:txBody>
        </p:sp>
      </p:grpSp>
      <p:sp>
        <p:nvSpPr>
          <p:cNvPr id="20" name="TextBox 10"/>
          <p:cNvSpPr txBox="1">
            <a:spLocks noChangeArrowheads="1"/>
          </p:cNvSpPr>
          <p:nvPr/>
        </p:nvSpPr>
        <p:spPr bwMode="auto">
          <a:xfrm>
            <a:off x="184150" y="3887788"/>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nb-NO" sz="1800" b="1">
                <a:solidFill>
                  <a:srgbClr val="FFFFFF"/>
                </a:solidFill>
                <a:ea typeface="ＭＳ Ｐゴシック" panose="020B0600070205080204" pitchFamily="34" charset="-128"/>
              </a:rPr>
              <a:t>Oppurtunity</a:t>
            </a:r>
          </a:p>
        </p:txBody>
      </p:sp>
      <p:sp>
        <p:nvSpPr>
          <p:cNvPr id="21" name="TextBox 11"/>
          <p:cNvSpPr txBox="1">
            <a:spLocks noChangeArrowheads="1"/>
          </p:cNvSpPr>
          <p:nvPr/>
        </p:nvSpPr>
        <p:spPr bwMode="auto">
          <a:xfrm>
            <a:off x="2208213" y="5721350"/>
            <a:ext cx="1012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b-NO" sz="1800" b="1">
                <a:solidFill>
                  <a:srgbClr val="FFFFFF"/>
                </a:solidFill>
                <a:ea typeface="ＭＳ Ｐゴシック" panose="020B0600070205080204" pitchFamily="34" charset="-128"/>
              </a:rPr>
              <a:t>Threats</a:t>
            </a:r>
          </a:p>
        </p:txBody>
      </p:sp>
      <p:sp>
        <p:nvSpPr>
          <p:cNvPr id="22" name="TextBox 12"/>
          <p:cNvSpPr txBox="1">
            <a:spLocks noChangeArrowheads="1"/>
          </p:cNvSpPr>
          <p:nvPr/>
        </p:nvSpPr>
        <p:spPr bwMode="auto">
          <a:xfrm>
            <a:off x="2044700" y="2068513"/>
            <a:ext cx="1336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b-NO" sz="1800" b="1">
                <a:solidFill>
                  <a:srgbClr val="FFFFFF"/>
                </a:solidFill>
                <a:ea typeface="ＭＳ Ｐゴシック" panose="020B0600070205080204" pitchFamily="34" charset="-128"/>
              </a:rPr>
              <a:t>Strengths</a:t>
            </a:r>
          </a:p>
        </p:txBody>
      </p:sp>
      <p:sp>
        <p:nvSpPr>
          <p:cNvPr id="23" name="TextBox 13"/>
          <p:cNvSpPr txBox="1">
            <a:spLocks noChangeArrowheads="1"/>
          </p:cNvSpPr>
          <p:nvPr/>
        </p:nvSpPr>
        <p:spPr bwMode="auto">
          <a:xfrm>
            <a:off x="3978275" y="3860800"/>
            <a:ext cx="1284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FFFF"/>
                </a:solidFill>
                <a:ea typeface="ＭＳ Ｐゴシック" panose="020B0600070205080204" pitchFamily="34" charset="-128"/>
              </a:rPr>
              <a:t>Weakness</a:t>
            </a:r>
          </a:p>
        </p:txBody>
      </p:sp>
      <p:sp>
        <p:nvSpPr>
          <p:cNvPr id="24" name="Rektangel 76"/>
          <p:cNvSpPr>
            <a:spLocks noChangeArrowheads="1"/>
          </p:cNvSpPr>
          <p:nvPr/>
        </p:nvSpPr>
        <p:spPr bwMode="auto">
          <a:xfrm>
            <a:off x="6038850" y="2157413"/>
            <a:ext cx="26289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Acronym for </a:t>
            </a:r>
            <a:r>
              <a:rPr lang="en-US" sz="1400" b="1" noProof="1">
                <a:ea typeface="ＭＳ Ｐゴシック" panose="020B0600070205080204" pitchFamily="34" charset="-128"/>
              </a:rPr>
              <a:t>Strengths</a:t>
            </a:r>
            <a:r>
              <a:rPr lang="en-US" sz="1400" noProof="1">
                <a:ea typeface="ＭＳ Ｐゴシック" panose="020B0600070205080204" pitchFamily="34" charset="-128"/>
              </a:rPr>
              <a:t>, </a:t>
            </a:r>
            <a:r>
              <a:rPr lang="en-US" sz="1400" b="1" noProof="1">
                <a:ea typeface="ＭＳ Ｐゴシック" panose="020B0600070205080204" pitchFamily="34" charset="-128"/>
              </a:rPr>
              <a:t>Weaknesses</a:t>
            </a:r>
            <a:r>
              <a:rPr lang="en-US" sz="1400" noProof="1">
                <a:ea typeface="ＭＳ Ｐゴシック" panose="020B0600070205080204" pitchFamily="34" charset="-128"/>
              </a:rPr>
              <a:t>, </a:t>
            </a:r>
            <a:r>
              <a:rPr lang="en-US" sz="1400" b="1" noProof="1">
                <a:ea typeface="ＭＳ Ｐゴシック" panose="020B0600070205080204" pitchFamily="34" charset="-128"/>
              </a:rPr>
              <a:t>Opportunities</a:t>
            </a:r>
            <a:r>
              <a:rPr lang="en-US" sz="1400" noProof="1">
                <a:ea typeface="ＭＳ Ｐゴシック" panose="020B0600070205080204" pitchFamily="34" charset="-128"/>
              </a:rPr>
              <a:t>, and </a:t>
            </a:r>
            <a:r>
              <a:rPr lang="en-US" sz="1400" b="1" noProof="1">
                <a:ea typeface="ＭＳ Ｐゴシック" panose="020B0600070205080204" pitchFamily="34" charset="-128"/>
              </a:rPr>
              <a:t>Threats</a:t>
            </a:r>
            <a:r>
              <a:rPr lang="en-US" sz="1400" noProof="1">
                <a:ea typeface="ＭＳ Ｐゴシック" panose="020B0600070205080204" pitchFamily="34" charset="-128"/>
              </a:rPr>
              <a:t>.</a:t>
            </a:r>
            <a:endParaRPr lang="da-DK" sz="1400">
              <a:ea typeface="ＭＳ Ｐゴシック" panose="020B0600070205080204" pitchFamily="34" charset="-128"/>
            </a:endParaRPr>
          </a:p>
        </p:txBody>
      </p:sp>
      <p:grpSp>
        <p:nvGrpSpPr>
          <p:cNvPr id="25" name="Group 19"/>
          <p:cNvGrpSpPr>
            <a:grpSpLocks/>
          </p:cNvGrpSpPr>
          <p:nvPr/>
        </p:nvGrpSpPr>
        <p:grpSpPr bwMode="auto">
          <a:xfrm>
            <a:off x="5734050" y="2246313"/>
            <a:ext cx="250825" cy="250825"/>
            <a:chOff x="530225" y="5016500"/>
            <a:chExt cx="393700" cy="393700"/>
          </a:xfrm>
        </p:grpSpPr>
        <p:sp>
          <p:nvSpPr>
            <p:cNvPr id="21533"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27" name="Isosceles Triangle 2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28" name="Rektangel 76"/>
          <p:cNvSpPr>
            <a:spLocks noChangeArrowheads="1"/>
          </p:cNvSpPr>
          <p:nvPr/>
        </p:nvSpPr>
        <p:spPr bwMode="auto">
          <a:xfrm>
            <a:off x="6035675" y="2846388"/>
            <a:ext cx="2628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Technique is credited to </a:t>
            </a:r>
            <a:r>
              <a:rPr lang="en-US" sz="1400" b="1" noProof="1">
                <a:ea typeface="ＭＳ Ｐゴシック" panose="020B0600070205080204" pitchFamily="34" charset="-128"/>
              </a:rPr>
              <a:t>Albert Humphrey</a:t>
            </a:r>
            <a:r>
              <a:rPr lang="en-US" sz="1400" noProof="1">
                <a:ea typeface="ＭＳ Ｐゴシック" panose="020B0600070205080204" pitchFamily="34" charset="-128"/>
              </a:rPr>
              <a:t> who led a research project at Stanford University in the 1960s and 1970s.</a:t>
            </a:r>
            <a:endParaRPr lang="da-DK" sz="1400">
              <a:ea typeface="ＭＳ Ｐゴシック" panose="020B0600070205080204" pitchFamily="34" charset="-128"/>
            </a:endParaRPr>
          </a:p>
        </p:txBody>
      </p:sp>
      <p:grpSp>
        <p:nvGrpSpPr>
          <p:cNvPr id="29" name="Group 19"/>
          <p:cNvGrpSpPr>
            <a:grpSpLocks/>
          </p:cNvGrpSpPr>
          <p:nvPr/>
        </p:nvGrpSpPr>
        <p:grpSpPr bwMode="auto">
          <a:xfrm>
            <a:off x="5730875" y="2935288"/>
            <a:ext cx="250825" cy="250825"/>
            <a:chOff x="530225" y="5016500"/>
            <a:chExt cx="393700" cy="393700"/>
          </a:xfrm>
        </p:grpSpPr>
        <p:sp>
          <p:nvSpPr>
            <p:cNvPr id="21531"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1" name="Isosceles Triangle 30"/>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32" name="Rektangel 76"/>
          <p:cNvSpPr>
            <a:spLocks noChangeArrowheads="1"/>
          </p:cNvSpPr>
          <p:nvPr/>
        </p:nvSpPr>
        <p:spPr bwMode="auto">
          <a:xfrm>
            <a:off x="6032500" y="3751263"/>
            <a:ext cx="2628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noProof="1">
                <a:ea typeface="ＭＳ Ｐゴシック" panose="020B0600070205080204" pitchFamily="34" charset="-128"/>
              </a:rPr>
              <a:t>Planning tool </a:t>
            </a:r>
            <a:r>
              <a:rPr lang="en-US" sz="1400" noProof="1">
                <a:ea typeface="ＭＳ Ｐゴシック" panose="020B0600070205080204" pitchFamily="34" charset="-128"/>
              </a:rPr>
              <a:t>used to understand Strengths, Weaknesses, Opportunities, &amp; Threats involved in a project / business.</a:t>
            </a:r>
            <a:endParaRPr lang="da-DK" sz="1400">
              <a:ea typeface="ＭＳ Ｐゴシック" panose="020B0600070205080204" pitchFamily="34" charset="-128"/>
            </a:endParaRPr>
          </a:p>
        </p:txBody>
      </p:sp>
      <p:grpSp>
        <p:nvGrpSpPr>
          <p:cNvPr id="33" name="Group 19"/>
          <p:cNvGrpSpPr>
            <a:grpSpLocks/>
          </p:cNvGrpSpPr>
          <p:nvPr/>
        </p:nvGrpSpPr>
        <p:grpSpPr bwMode="auto">
          <a:xfrm>
            <a:off x="5727700" y="3840163"/>
            <a:ext cx="250825" cy="250825"/>
            <a:chOff x="530225" y="5016500"/>
            <a:chExt cx="393700" cy="393700"/>
          </a:xfrm>
        </p:grpSpPr>
        <p:sp>
          <p:nvSpPr>
            <p:cNvPr id="21529"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5" name="Isosceles Triangle 34"/>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36" name="Rektangel 76"/>
          <p:cNvSpPr>
            <a:spLocks noChangeArrowheads="1"/>
          </p:cNvSpPr>
          <p:nvPr/>
        </p:nvSpPr>
        <p:spPr bwMode="auto">
          <a:xfrm>
            <a:off x="6027738" y="4668838"/>
            <a:ext cx="26289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Used as </a:t>
            </a:r>
            <a:r>
              <a:rPr lang="en-US" sz="1400" b="1" noProof="1">
                <a:ea typeface="ＭＳ Ｐゴシック" panose="020B0600070205080204" pitchFamily="34" charset="-128"/>
              </a:rPr>
              <a:t>framework for organizing </a:t>
            </a:r>
            <a:r>
              <a:rPr lang="en-US" sz="1400" noProof="1">
                <a:ea typeface="ＭＳ Ｐゴシック" panose="020B0600070205080204" pitchFamily="34" charset="-128"/>
              </a:rPr>
              <a:t>and using data and information gained from </a:t>
            </a:r>
            <a:r>
              <a:rPr lang="en-US" sz="1400" b="1" noProof="1">
                <a:ea typeface="ＭＳ Ｐゴシック" panose="020B0600070205080204" pitchFamily="34" charset="-128"/>
              </a:rPr>
              <a:t>situation analysis </a:t>
            </a:r>
            <a:r>
              <a:rPr lang="en-US" sz="1400" noProof="1">
                <a:ea typeface="ＭＳ Ｐゴシック" panose="020B0600070205080204" pitchFamily="34" charset="-128"/>
              </a:rPr>
              <a:t>of internal and external environment.</a:t>
            </a:r>
            <a:endParaRPr lang="da-DK" sz="1400">
              <a:ea typeface="ＭＳ Ｐゴシック" panose="020B0600070205080204" pitchFamily="34" charset="-128"/>
            </a:endParaRPr>
          </a:p>
        </p:txBody>
      </p:sp>
      <p:grpSp>
        <p:nvGrpSpPr>
          <p:cNvPr id="37" name="Group 19"/>
          <p:cNvGrpSpPr>
            <a:grpSpLocks/>
          </p:cNvGrpSpPr>
          <p:nvPr/>
        </p:nvGrpSpPr>
        <p:grpSpPr bwMode="auto">
          <a:xfrm>
            <a:off x="5722938" y="4757738"/>
            <a:ext cx="250825" cy="250825"/>
            <a:chOff x="530225" y="5016500"/>
            <a:chExt cx="393700" cy="393700"/>
          </a:xfrm>
        </p:grpSpPr>
        <p:sp>
          <p:nvSpPr>
            <p:cNvPr id="21527"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9" name="Isosceles Triangle 3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40" name="Rektangel 76"/>
          <p:cNvSpPr>
            <a:spLocks noChangeArrowheads="1"/>
          </p:cNvSpPr>
          <p:nvPr/>
        </p:nvSpPr>
        <p:spPr bwMode="auto">
          <a:xfrm>
            <a:off x="6024563" y="5789613"/>
            <a:ext cx="26289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Technique that enables a group / individual to move from everyday problems / traditional strategies to a </a:t>
            </a:r>
            <a:r>
              <a:rPr lang="en-US" sz="1400" b="1" noProof="1">
                <a:ea typeface="ＭＳ Ｐゴシック" panose="020B0600070205080204" pitchFamily="34" charset="-128"/>
              </a:rPr>
              <a:t>fresh perspective</a:t>
            </a:r>
            <a:r>
              <a:rPr lang="en-US" sz="1400" noProof="1">
                <a:ea typeface="ＭＳ Ｐゴシック" panose="020B0600070205080204" pitchFamily="34" charset="-128"/>
              </a:rPr>
              <a:t>. </a:t>
            </a:r>
            <a:endParaRPr lang="da-DK" sz="1400">
              <a:ea typeface="ＭＳ Ｐゴシック" panose="020B0600070205080204" pitchFamily="34" charset="-128"/>
            </a:endParaRPr>
          </a:p>
          <a:p>
            <a:pPr eaLnBrk="1" hangingPunct="1">
              <a:spcBef>
                <a:spcPct val="0"/>
              </a:spcBef>
              <a:buFontTx/>
              <a:buNone/>
            </a:pPr>
            <a:endParaRPr lang="da-DK" sz="1400">
              <a:ea typeface="ＭＳ Ｐゴシック" panose="020B0600070205080204" pitchFamily="34" charset="-128"/>
            </a:endParaRPr>
          </a:p>
        </p:txBody>
      </p:sp>
      <p:grpSp>
        <p:nvGrpSpPr>
          <p:cNvPr id="41" name="Group 19"/>
          <p:cNvGrpSpPr>
            <a:grpSpLocks/>
          </p:cNvGrpSpPr>
          <p:nvPr/>
        </p:nvGrpSpPr>
        <p:grpSpPr bwMode="auto">
          <a:xfrm>
            <a:off x="5719763" y="5878513"/>
            <a:ext cx="250825" cy="250825"/>
            <a:chOff x="530225" y="5016500"/>
            <a:chExt cx="393700" cy="393700"/>
          </a:xfrm>
        </p:grpSpPr>
        <p:sp>
          <p:nvSpPr>
            <p:cNvPr id="21525" name="Oval 55"/>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3" name="Isosceles Triangle 4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1134551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000" fill="hold"/>
                                        <p:tgtEl>
                                          <p:spTgt spid="14"/>
                                        </p:tgtEl>
                                        <p:attrNameLst>
                                          <p:attrName>ppt_x</p:attrName>
                                        </p:attrNameLst>
                                      </p:cBhvr>
                                      <p:tavLst>
                                        <p:tav tm="0">
                                          <p:val>
                                            <p:strVal val="#ppt_x"/>
                                          </p:val>
                                        </p:tav>
                                        <p:tav tm="100000">
                                          <p:val>
                                            <p:strVal val="#ppt_x"/>
                                          </p:val>
                                        </p:tav>
                                      </p:tavLst>
                                    </p:anim>
                                    <p:anim calcmode="lin" valueType="num">
                                      <p:cBhvr additive="base">
                                        <p:cTn id="8" dur="2000" fill="hold"/>
                                        <p:tgtEl>
                                          <p:spTgt spid="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2000"/>
                            </p:stCondLst>
                            <p:childTnLst>
                              <p:par>
                                <p:cTn id="10" presetID="49" presetClass="entr" presetSubtype="0" decel="10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360"/>
                                          </p:val>
                                        </p:tav>
                                        <p:tav tm="100000">
                                          <p:val>
                                            <p:fltVal val="0"/>
                                          </p:val>
                                        </p:tav>
                                      </p:tavLst>
                                    </p:anim>
                                    <p:animEffect transition="in" filter="fade">
                                      <p:cBhvr>
                                        <p:cTn id="15" dur="1000"/>
                                        <p:tgtEl>
                                          <p:spTgt spid="11"/>
                                        </p:tgtEl>
                                      </p:cBhvr>
                                    </p:animEffect>
                                  </p:childTnLst>
                                </p:cTn>
                              </p:par>
                            </p:childTnLst>
                          </p:cTn>
                        </p:par>
                        <p:par>
                          <p:cTn id="16" fill="hold" nodeType="afterGroup">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ppt_y</p:attrName>
                                        </p:attrNameLst>
                                      </p:cBhvr>
                                      <p:tavLst>
                                        <p:tav tm="0">
                                          <p:val>
                                            <p:strVal val="#ppt_y+#ppt_h*1.125000"/>
                                          </p:val>
                                        </p:tav>
                                        <p:tav tm="100000">
                                          <p:val>
                                            <p:strVal val="#ppt_y"/>
                                          </p:val>
                                        </p:tav>
                                      </p:tavLst>
                                    </p:anim>
                                    <p:animEffect transition="in" filter="wipe(up)">
                                      <p:cBhvr>
                                        <p:cTn id="20" dur="500"/>
                                        <p:tgtEl>
                                          <p:spTgt spid="22"/>
                                        </p:tgtEl>
                                      </p:cBhvr>
                                    </p:animEffect>
                                  </p:childTnLst>
                                </p:cTn>
                              </p:par>
                            </p:childTnLst>
                          </p:cTn>
                        </p:par>
                        <p:par>
                          <p:cTn id="21" fill="hold" nodeType="afterGroup">
                            <p:stCondLst>
                              <p:cond delay="3500"/>
                            </p:stCondLst>
                            <p:childTnLst>
                              <p:par>
                                <p:cTn id="22" presetID="1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ppt_x</p:attrName>
                                        </p:attrNameLst>
                                      </p:cBhvr>
                                      <p:tavLst>
                                        <p:tav tm="0">
                                          <p:val>
                                            <p:strVal val="#ppt_x-#ppt_w*1.125000"/>
                                          </p:val>
                                        </p:tav>
                                        <p:tav tm="100000">
                                          <p:val>
                                            <p:strVal val="#ppt_x"/>
                                          </p:val>
                                        </p:tav>
                                      </p:tavLst>
                                    </p:anim>
                                    <p:animEffect transition="in" filter="wipe(right)">
                                      <p:cBhvr>
                                        <p:cTn id="25" dur="500"/>
                                        <p:tgtEl>
                                          <p:spTgt spid="23"/>
                                        </p:tgtEl>
                                      </p:cBhvr>
                                    </p:animEffect>
                                  </p:childTnLst>
                                </p:cTn>
                              </p:par>
                            </p:childTnLst>
                          </p:cTn>
                        </p:par>
                        <p:par>
                          <p:cTn id="26" fill="hold" nodeType="afterGroup">
                            <p:stCondLst>
                              <p:cond delay="4000"/>
                            </p:stCondLst>
                            <p:childTnLst>
                              <p:par>
                                <p:cTn id="27" presetID="1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left)">
                                      <p:cBhvr>
                                        <p:cTn id="30" dur="500"/>
                                        <p:tgtEl>
                                          <p:spTgt spid="20"/>
                                        </p:tgtEl>
                                      </p:cBhvr>
                                    </p:animEffect>
                                  </p:childTnLst>
                                </p:cTn>
                              </p:par>
                            </p:childTnLst>
                          </p:cTn>
                        </p:par>
                        <p:par>
                          <p:cTn id="31" fill="hold" nodeType="afterGroup">
                            <p:stCondLst>
                              <p:cond delay="4500"/>
                            </p:stCondLst>
                            <p:childTnLst>
                              <p:par>
                                <p:cTn id="32" presetID="12" presetClass="entr" presetSubtype="1"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childTnLst>
                          </p:cTn>
                        </p:par>
                        <p:par>
                          <p:cTn id="36" fill="hold" nodeType="afterGroup">
                            <p:stCondLst>
                              <p:cond delay="5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0" presetClass="path" presetSubtype="0" accel="50000" decel="50000" fill="hold" nodeType="withEffect">
                                  <p:stCondLst>
                                    <p:cond delay="0"/>
                                  </p:stCondLst>
                                  <p:childTnLst>
                                    <p:animMotion origin="layout" path="M -0.05518 -2.99213E-6 L -5.20736E-6 -2.99213E-6 " pathEditMode="relative" ptsTypes="AA">
                                      <p:cBhvr>
                                        <p:cTn id="41" dur="1000" fill="hold"/>
                                        <p:tgtEl>
                                          <p:spTgt spid="25"/>
                                        </p:tgtEl>
                                        <p:attrNameLst>
                                          <p:attrName>ppt_x</p:attrName>
                                          <p:attrName>ppt_y</p:attrName>
                                        </p:attrNameLst>
                                      </p:cBhvr>
                                    </p:animMotion>
                                  </p:childTnLst>
                                </p:cTn>
                              </p:par>
                              <p:par>
                                <p:cTn id="42" presetID="55"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1000" fill="hold"/>
                                        <p:tgtEl>
                                          <p:spTgt spid="24"/>
                                        </p:tgtEl>
                                        <p:attrNameLst>
                                          <p:attrName>ppt_w</p:attrName>
                                        </p:attrNameLst>
                                      </p:cBhvr>
                                      <p:tavLst>
                                        <p:tav tm="0">
                                          <p:val>
                                            <p:strVal val="#ppt_w*0.70"/>
                                          </p:val>
                                        </p:tav>
                                        <p:tav tm="100000">
                                          <p:val>
                                            <p:strVal val="#ppt_w"/>
                                          </p:val>
                                        </p:tav>
                                      </p:tavLst>
                                    </p:anim>
                                    <p:anim calcmode="lin" valueType="num">
                                      <p:cBhvr>
                                        <p:cTn id="45" dur="1000" fill="hold"/>
                                        <p:tgtEl>
                                          <p:spTgt spid="24"/>
                                        </p:tgtEl>
                                        <p:attrNameLst>
                                          <p:attrName>ppt_h</p:attrName>
                                        </p:attrNameLst>
                                      </p:cBhvr>
                                      <p:tavLst>
                                        <p:tav tm="0">
                                          <p:val>
                                            <p:strVal val="#ppt_h"/>
                                          </p:val>
                                        </p:tav>
                                        <p:tav tm="100000">
                                          <p:val>
                                            <p:strVal val="#ppt_h"/>
                                          </p:val>
                                        </p:tav>
                                      </p:tavLst>
                                    </p:anim>
                                    <p:animEffect transition="in" filter="fade">
                                      <p:cBhvr>
                                        <p:cTn id="46" dur="1000"/>
                                        <p:tgtEl>
                                          <p:spTgt spid="24"/>
                                        </p:tgtEl>
                                      </p:cBhvr>
                                    </p:animEffect>
                                  </p:childTnLst>
                                </p:cTn>
                              </p:par>
                            </p:childTnLst>
                          </p:cTn>
                        </p:par>
                        <p:par>
                          <p:cTn id="47" fill="hold" nodeType="afterGroup">
                            <p:stCondLst>
                              <p:cond delay="6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0" presetClass="path" presetSubtype="0" accel="50000" decel="50000" fill="hold" nodeType="withEffect">
                                  <p:stCondLst>
                                    <p:cond delay="0"/>
                                  </p:stCondLst>
                                  <p:childTnLst>
                                    <p:animMotion origin="layout" path="M -0.05518 -2.99213E-6 L -5.20736E-6 -2.99213E-6 " pathEditMode="relative" ptsTypes="AA">
                                      <p:cBhvr>
                                        <p:cTn id="52" dur="1000" fill="hold"/>
                                        <p:tgtEl>
                                          <p:spTgt spid="29"/>
                                        </p:tgtEl>
                                        <p:attrNameLst>
                                          <p:attrName>ppt_x</p:attrName>
                                          <p:attrName>ppt_y</p:attrName>
                                        </p:attrNameLst>
                                      </p:cBhvr>
                                    </p:animMotion>
                                  </p:childTnLst>
                                </p:cTn>
                              </p:par>
                              <p:par>
                                <p:cTn id="53" presetID="55"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ppt_w</p:attrName>
                                        </p:attrNameLst>
                                      </p:cBhvr>
                                      <p:tavLst>
                                        <p:tav tm="0">
                                          <p:val>
                                            <p:strVal val="#ppt_w*0.70"/>
                                          </p:val>
                                        </p:tav>
                                        <p:tav tm="100000">
                                          <p:val>
                                            <p:strVal val="#ppt_w"/>
                                          </p:val>
                                        </p:tav>
                                      </p:tavLst>
                                    </p:anim>
                                    <p:anim calcmode="lin" valueType="num">
                                      <p:cBhvr>
                                        <p:cTn id="56" dur="1000" fill="hold"/>
                                        <p:tgtEl>
                                          <p:spTgt spid="28"/>
                                        </p:tgtEl>
                                        <p:attrNameLst>
                                          <p:attrName>ppt_h</p:attrName>
                                        </p:attrNameLst>
                                      </p:cBhvr>
                                      <p:tavLst>
                                        <p:tav tm="0">
                                          <p:val>
                                            <p:strVal val="#ppt_h"/>
                                          </p:val>
                                        </p:tav>
                                        <p:tav tm="100000">
                                          <p:val>
                                            <p:strVal val="#ppt_h"/>
                                          </p:val>
                                        </p:tav>
                                      </p:tavLst>
                                    </p:anim>
                                    <p:animEffect transition="in" filter="fade">
                                      <p:cBhvr>
                                        <p:cTn id="57" dur="1000"/>
                                        <p:tgtEl>
                                          <p:spTgt spid="28"/>
                                        </p:tgtEl>
                                      </p:cBhvr>
                                    </p:animEffect>
                                  </p:childTnLst>
                                </p:cTn>
                              </p:par>
                            </p:childTnLst>
                          </p:cTn>
                        </p:par>
                        <p:par>
                          <p:cTn id="58" fill="hold" nodeType="afterGroup">
                            <p:stCondLst>
                              <p:cond delay="70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0" presetClass="path" presetSubtype="0" accel="50000" decel="50000" fill="hold" nodeType="withEffect">
                                  <p:stCondLst>
                                    <p:cond delay="0"/>
                                  </p:stCondLst>
                                  <p:childTnLst>
                                    <p:animMotion origin="layout" path="M -0.05518 -2.99213E-6 L -5.20736E-6 -2.99213E-6 " pathEditMode="relative" ptsTypes="AA">
                                      <p:cBhvr>
                                        <p:cTn id="63" dur="1000" fill="hold"/>
                                        <p:tgtEl>
                                          <p:spTgt spid="33"/>
                                        </p:tgtEl>
                                        <p:attrNameLst>
                                          <p:attrName>ppt_x</p:attrName>
                                          <p:attrName>ppt_y</p:attrName>
                                        </p:attrNameLst>
                                      </p:cBhvr>
                                    </p:animMotion>
                                  </p:childTnLst>
                                </p:cTn>
                              </p:par>
                              <p:par>
                                <p:cTn id="64" presetID="55"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0.70"/>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par>
                          <p:cTn id="69" fill="hold" nodeType="afterGroup">
                            <p:stCondLst>
                              <p:cond delay="8000"/>
                            </p:stCondLst>
                            <p:childTnLst>
                              <p:par>
                                <p:cTn id="70" presetID="10" presetClass="entr" presetSubtype="0"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0" presetClass="path" presetSubtype="0" accel="50000" decel="50000" fill="hold" nodeType="withEffect">
                                  <p:stCondLst>
                                    <p:cond delay="0"/>
                                  </p:stCondLst>
                                  <p:childTnLst>
                                    <p:animMotion origin="layout" path="M -0.05518 -2.99213E-6 L -5.20736E-6 -2.99213E-6 " pathEditMode="relative" ptsTypes="AA">
                                      <p:cBhvr>
                                        <p:cTn id="74" dur="1000" fill="hold"/>
                                        <p:tgtEl>
                                          <p:spTgt spid="37"/>
                                        </p:tgtEl>
                                        <p:attrNameLst>
                                          <p:attrName>ppt_x</p:attrName>
                                          <p:attrName>ppt_y</p:attrName>
                                        </p:attrNameLst>
                                      </p:cBhvr>
                                    </p:animMotion>
                                  </p:childTnLst>
                                </p:cTn>
                              </p:par>
                              <p:par>
                                <p:cTn id="75" presetID="55"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1000" fill="hold"/>
                                        <p:tgtEl>
                                          <p:spTgt spid="36"/>
                                        </p:tgtEl>
                                        <p:attrNameLst>
                                          <p:attrName>ppt_w</p:attrName>
                                        </p:attrNameLst>
                                      </p:cBhvr>
                                      <p:tavLst>
                                        <p:tav tm="0">
                                          <p:val>
                                            <p:strVal val="#ppt_w*0.70"/>
                                          </p:val>
                                        </p:tav>
                                        <p:tav tm="100000">
                                          <p:val>
                                            <p:strVal val="#ppt_w"/>
                                          </p:val>
                                        </p:tav>
                                      </p:tavLst>
                                    </p:anim>
                                    <p:anim calcmode="lin" valueType="num">
                                      <p:cBhvr>
                                        <p:cTn id="78" dur="1000" fill="hold"/>
                                        <p:tgtEl>
                                          <p:spTgt spid="36"/>
                                        </p:tgtEl>
                                        <p:attrNameLst>
                                          <p:attrName>ppt_h</p:attrName>
                                        </p:attrNameLst>
                                      </p:cBhvr>
                                      <p:tavLst>
                                        <p:tav tm="0">
                                          <p:val>
                                            <p:strVal val="#ppt_h"/>
                                          </p:val>
                                        </p:tav>
                                        <p:tav tm="100000">
                                          <p:val>
                                            <p:strVal val="#ppt_h"/>
                                          </p:val>
                                        </p:tav>
                                      </p:tavLst>
                                    </p:anim>
                                    <p:animEffect transition="in" filter="fade">
                                      <p:cBhvr>
                                        <p:cTn id="79" dur="1000"/>
                                        <p:tgtEl>
                                          <p:spTgt spid="36"/>
                                        </p:tgtEl>
                                      </p:cBhvr>
                                    </p:animEffect>
                                  </p:childTnLst>
                                </p:cTn>
                              </p:par>
                            </p:childTnLst>
                          </p:cTn>
                        </p:par>
                        <p:par>
                          <p:cTn id="80" fill="hold" nodeType="afterGroup">
                            <p:stCondLst>
                              <p:cond delay="9000"/>
                            </p:stCondLst>
                            <p:childTnLst>
                              <p:par>
                                <p:cTn id="81" presetID="10" presetClass="entr" presetSubtype="0"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500"/>
                                        <p:tgtEl>
                                          <p:spTgt spid="41"/>
                                        </p:tgtEl>
                                      </p:cBhvr>
                                    </p:animEffect>
                                  </p:childTnLst>
                                </p:cTn>
                              </p:par>
                              <p:par>
                                <p:cTn id="84" presetID="0" presetClass="path" presetSubtype="0" accel="50000" decel="50000" fill="hold" nodeType="withEffect">
                                  <p:stCondLst>
                                    <p:cond delay="0"/>
                                  </p:stCondLst>
                                  <p:childTnLst>
                                    <p:animMotion origin="layout" path="M -0.05518 -2.99213E-6 L -5.20736E-6 -2.99213E-6 " pathEditMode="relative" ptsTypes="AA">
                                      <p:cBhvr>
                                        <p:cTn id="85" dur="1000" fill="hold"/>
                                        <p:tgtEl>
                                          <p:spTgt spid="41"/>
                                        </p:tgtEl>
                                        <p:attrNameLst>
                                          <p:attrName>ppt_x</p:attrName>
                                          <p:attrName>ppt_y</p:attrName>
                                        </p:attrNameLst>
                                      </p:cBhvr>
                                    </p:animMotion>
                                  </p:childTnLst>
                                </p:cTn>
                              </p:par>
                              <p:par>
                                <p:cTn id="86" presetID="55"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p:cTn id="88" dur="1000" fill="hold"/>
                                        <p:tgtEl>
                                          <p:spTgt spid="40"/>
                                        </p:tgtEl>
                                        <p:attrNameLst>
                                          <p:attrName>ppt_w</p:attrName>
                                        </p:attrNameLst>
                                      </p:cBhvr>
                                      <p:tavLst>
                                        <p:tav tm="0">
                                          <p:val>
                                            <p:strVal val="#ppt_w*0.70"/>
                                          </p:val>
                                        </p:tav>
                                        <p:tav tm="100000">
                                          <p:val>
                                            <p:strVal val="#ppt_w"/>
                                          </p:val>
                                        </p:tav>
                                      </p:tavLst>
                                    </p:anim>
                                    <p:anim calcmode="lin" valueType="num">
                                      <p:cBhvr>
                                        <p:cTn id="89" dur="1000" fill="hold"/>
                                        <p:tgtEl>
                                          <p:spTgt spid="40"/>
                                        </p:tgtEl>
                                        <p:attrNameLst>
                                          <p:attrName>ppt_h</p:attrName>
                                        </p:attrNameLst>
                                      </p:cBhvr>
                                      <p:tavLst>
                                        <p:tav tm="0">
                                          <p:val>
                                            <p:strVal val="#ppt_h"/>
                                          </p:val>
                                        </p:tav>
                                        <p:tav tm="100000">
                                          <p:val>
                                            <p:strVal val="#ppt_h"/>
                                          </p:val>
                                        </p:tav>
                                      </p:tavLst>
                                    </p:anim>
                                    <p:animEffect transition="in" filter="fade">
                                      <p:cBhvr>
                                        <p:cTn id="9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8" grpId="0"/>
      <p:bldP spid="32" grpId="0"/>
      <p:bldP spid="36"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7"/>
          <p:cNvGrpSpPr/>
          <p:nvPr/>
        </p:nvGrpSpPr>
        <p:grpSpPr>
          <a:xfrm>
            <a:off x="5257815" y="2241570"/>
            <a:ext cx="2730671" cy="3392724"/>
            <a:chOff x="5289705" y="1347770"/>
            <a:chExt cx="3308602" cy="4110775"/>
          </a:xfrm>
          <a:gradFill flip="none" rotWithShape="1">
            <a:gsLst>
              <a:gs pos="0">
                <a:schemeClr val="tx1"/>
              </a:gs>
              <a:gs pos="100000">
                <a:schemeClr val="tx1">
                  <a:lumMod val="75000"/>
                  <a:lumOff val="25000"/>
                </a:schemeClr>
              </a:gs>
            </a:gsLst>
            <a:lin ang="16200000" scaled="0"/>
            <a:tileRect/>
          </a:gradFill>
          <a:effectLst>
            <a:outerShdw dist="76200" dir="720000" algn="tl" rotWithShape="0">
              <a:srgbClr val="000000"/>
            </a:outerShdw>
            <a:reflection stA="34000" endPos="29000" dist="12700" dir="5400000" sy="-100000" algn="bl" rotWithShape="0"/>
          </a:effectLst>
        </p:grpSpPr>
        <p:sp>
          <p:nvSpPr>
            <p:cNvPr id="5" name="Oval 4"/>
            <p:cNvSpPr/>
            <p:nvPr/>
          </p:nvSpPr>
          <p:spPr>
            <a:xfrm>
              <a:off x="6564672" y="134777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6428263" y="2170296"/>
              <a:ext cx="989399" cy="171283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Rounded Rectangle 63"/>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 name="Rounded Rectangle 64"/>
            <p:cNvSpPr/>
            <p:nvPr/>
          </p:nvSpPr>
          <p:spPr>
            <a:xfrm rot="7480175">
              <a:off x="5900435" y="1253344"/>
              <a:ext cx="361164" cy="158262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 name="Rounded Rectangle 65"/>
            <p:cNvSpPr/>
            <p:nvPr/>
          </p:nvSpPr>
          <p:spPr>
            <a:xfrm rot="14157995">
              <a:off x="7634344" y="1247420"/>
              <a:ext cx="361164"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3" name="Group 3"/>
          <p:cNvGrpSpPr>
            <a:grpSpLocks/>
          </p:cNvGrpSpPr>
          <p:nvPr/>
        </p:nvGrpSpPr>
        <p:grpSpPr bwMode="auto">
          <a:xfrm rot="-720499">
            <a:off x="3079750" y="1330325"/>
            <a:ext cx="6905625" cy="1822450"/>
            <a:chOff x="2491934" y="1616999"/>
            <a:chExt cx="6904999" cy="1823371"/>
          </a:xfrm>
        </p:grpSpPr>
        <p:sp>
          <p:nvSpPr>
            <p:cNvPr id="48" name="Rounded Rectangle 47"/>
            <p:cNvSpPr/>
            <p:nvPr/>
          </p:nvSpPr>
          <p:spPr>
            <a:xfrm rot="1322958">
              <a:off x="4428016" y="1876252"/>
              <a:ext cx="1195279"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49" name="Rounded Rectangle 48"/>
            <p:cNvSpPr/>
            <p:nvPr/>
          </p:nvSpPr>
          <p:spPr>
            <a:xfrm rot="21378271">
              <a:off x="6335723" y="2269289"/>
              <a:ext cx="1195280"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0" name="Rounded Rectangle 49"/>
            <p:cNvSpPr/>
            <p:nvPr/>
          </p:nvSpPr>
          <p:spPr>
            <a:xfrm rot="21378271">
              <a:off x="2528013" y="1630983"/>
              <a:ext cx="1195280" cy="671852"/>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1" name="Rounded Rectangle 50"/>
            <p:cNvSpPr/>
            <p:nvPr/>
          </p:nvSpPr>
          <p:spPr>
            <a:xfrm rot="1322958">
              <a:off x="8160915" y="2714588"/>
              <a:ext cx="1195279"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2" name="Rounded Rectangle 51"/>
            <p:cNvSpPr/>
            <p:nvPr/>
          </p:nvSpPr>
          <p:spPr>
            <a:xfrm rot="21378271">
              <a:off x="2491934" y="1616999"/>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3" name="Rounded Rectangle 52"/>
            <p:cNvSpPr/>
            <p:nvPr/>
          </p:nvSpPr>
          <p:spPr>
            <a:xfrm rot="1290935">
              <a:off x="4414167" y="1838094"/>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4" name="Rounded Rectangle 53"/>
            <p:cNvSpPr/>
            <p:nvPr/>
          </p:nvSpPr>
          <p:spPr>
            <a:xfrm rot="21447133">
              <a:off x="6320002" y="2246134"/>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5" name="Rounded Rectangle 54"/>
            <p:cNvSpPr/>
            <p:nvPr/>
          </p:nvSpPr>
          <p:spPr>
            <a:xfrm rot="1322332">
              <a:off x="8145542" y="2702590"/>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7" name="Rounded Rectangle 56"/>
            <p:cNvSpPr/>
            <p:nvPr/>
          </p:nvSpPr>
          <p:spPr>
            <a:xfrm rot="678271" flipV="1">
              <a:off x="5353282" y="2433150"/>
              <a:ext cx="1195279" cy="46061"/>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8" name="Rounded Rectangle 57"/>
            <p:cNvSpPr/>
            <p:nvPr/>
          </p:nvSpPr>
          <p:spPr>
            <a:xfrm rot="1092255" flipV="1">
              <a:off x="7310385" y="2731320"/>
              <a:ext cx="1196866" cy="46060"/>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9" name="Rounded Rectangle 58"/>
            <p:cNvSpPr/>
            <p:nvPr/>
          </p:nvSpPr>
          <p:spPr>
            <a:xfrm rot="458187" flipV="1">
              <a:off x="3465888" y="2021686"/>
              <a:ext cx="1195280" cy="44472"/>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0" name="Rounded Rectangle 59"/>
            <p:cNvSpPr/>
            <p:nvPr/>
          </p:nvSpPr>
          <p:spPr>
            <a:xfrm rot="678271">
              <a:off x="5274788" y="2351820"/>
              <a:ext cx="1358777" cy="262070"/>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1" name="Rounded Rectangle 60"/>
            <p:cNvSpPr/>
            <p:nvPr/>
          </p:nvSpPr>
          <p:spPr>
            <a:xfrm rot="418607">
              <a:off x="3371290" y="1909155"/>
              <a:ext cx="1357190" cy="260482"/>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2" name="Rounded Rectangle 61"/>
            <p:cNvSpPr/>
            <p:nvPr/>
          </p:nvSpPr>
          <p:spPr>
            <a:xfrm rot="1051751">
              <a:off x="7229415" y="2639364"/>
              <a:ext cx="1357189" cy="260482"/>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grpSp>
      <p:sp>
        <p:nvSpPr>
          <p:cNvPr id="39" name="Rectangle 38"/>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40"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FF8D00"/>
              </a:gs>
              <a:gs pos="100000">
                <a:srgbClr val="E46C0A"/>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rgbClr val="FFFFFF"/>
                </a:solidFill>
                <a:ea typeface="ＭＳ Ｐゴシック" panose="020B0600070205080204" pitchFamily="34" charset="-128"/>
              </a:rPr>
              <a:t>STRENGTHS</a:t>
            </a:r>
            <a:endParaRPr lang="en-US" sz="1500" b="1">
              <a:solidFill>
                <a:srgbClr val="FFFFFF"/>
              </a:solidFill>
              <a:ea typeface="ＭＳ Ｐゴシック" panose="020B0600070205080204" pitchFamily="34" charset="-128"/>
            </a:endParaRPr>
          </a:p>
        </p:txBody>
      </p:sp>
      <p:sp>
        <p:nvSpPr>
          <p:cNvPr id="16393" name="TextBox 1"/>
          <p:cNvSpPr txBox="1">
            <a:spLocks noChangeArrowheads="1"/>
          </p:cNvSpPr>
          <p:nvPr/>
        </p:nvSpPr>
        <p:spPr bwMode="auto">
          <a:xfrm>
            <a:off x="1387475" y="1624013"/>
            <a:ext cx="328771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Characteristics of the business or a team that give it an advantage over others in the industry.</a:t>
            </a:r>
          </a:p>
        </p:txBody>
      </p:sp>
      <p:sp>
        <p:nvSpPr>
          <p:cNvPr id="16394" name="TextBox 40"/>
          <p:cNvSpPr txBox="1">
            <a:spLocks noChangeArrowheads="1"/>
          </p:cNvSpPr>
          <p:nvPr/>
        </p:nvSpPr>
        <p:spPr bwMode="auto">
          <a:xfrm>
            <a:off x="1387475" y="2395538"/>
            <a:ext cx="296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Positive tangible and intangible attributes, internal to an organization.</a:t>
            </a:r>
          </a:p>
        </p:txBody>
      </p:sp>
      <p:sp>
        <p:nvSpPr>
          <p:cNvPr id="16395" name="TextBox 41"/>
          <p:cNvSpPr txBox="1">
            <a:spLocks noChangeArrowheads="1"/>
          </p:cNvSpPr>
          <p:nvPr/>
        </p:nvSpPr>
        <p:spPr bwMode="auto">
          <a:xfrm>
            <a:off x="1387475" y="3016250"/>
            <a:ext cx="29686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Beneficial aspects of the organization or the capabilities of an organization, which includes human competencies, process capabilities, financial resources, products and services, customer goodwill and brand loyalty. </a:t>
            </a:r>
          </a:p>
        </p:txBody>
      </p:sp>
      <p:sp>
        <p:nvSpPr>
          <p:cNvPr id="16396" name="TextBox 43"/>
          <p:cNvSpPr txBox="1">
            <a:spLocks noChangeArrowheads="1"/>
          </p:cNvSpPr>
          <p:nvPr/>
        </p:nvSpPr>
        <p:spPr bwMode="auto">
          <a:xfrm>
            <a:off x="1387475" y="4483100"/>
            <a:ext cx="32877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 </a:t>
            </a:r>
            <a:r>
              <a:rPr lang="en-US" sz="1400">
                <a:ea typeface="ＭＳ Ｐゴシック" panose="020B0600070205080204" pitchFamily="34" charset="-128"/>
              </a:rPr>
              <a:t>- Abundant financial resources, Well-known brand name, Economies of scale, Lower costs [raw materials or processes], Superior management talent, Better marketing skills, Good distribution skills, Committed employees.</a:t>
            </a:r>
          </a:p>
        </p:txBody>
      </p:sp>
      <p:grpSp>
        <p:nvGrpSpPr>
          <p:cNvPr id="4" name="Group 73"/>
          <p:cNvGrpSpPr>
            <a:grpSpLocks/>
          </p:cNvGrpSpPr>
          <p:nvPr/>
        </p:nvGrpSpPr>
        <p:grpSpPr bwMode="auto">
          <a:xfrm>
            <a:off x="5948363" y="2024063"/>
            <a:ext cx="1420812" cy="3632200"/>
            <a:chOff x="4958003" y="2040260"/>
            <a:chExt cx="1419906" cy="3630823"/>
          </a:xfrm>
        </p:grpSpPr>
        <p:grpSp>
          <p:nvGrpSpPr>
            <p:cNvPr id="8" name="Group 62"/>
            <p:cNvGrpSpPr/>
            <p:nvPr/>
          </p:nvGrpSpPr>
          <p:grpSpPr>
            <a:xfrm>
              <a:off x="5012363" y="2040260"/>
              <a:ext cx="1365546" cy="3630823"/>
              <a:chOff x="5163666" y="2003471"/>
              <a:chExt cx="1365546" cy="3630823"/>
            </a:xfrm>
            <a:solidFill>
              <a:schemeClr val="tx1"/>
            </a:solidFill>
          </p:grpSpPr>
          <p:sp>
            <p:nvSpPr>
              <p:cNvPr id="33" name="Oval 32"/>
              <p:cNvSpPr/>
              <p:nvPr/>
            </p:nvSpPr>
            <p:spPr>
              <a:xfrm>
                <a:off x="5546384"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Rounded Rectangle 33"/>
              <p:cNvSpPr/>
              <p:nvPr/>
            </p:nvSpPr>
            <p:spPr>
              <a:xfrm>
                <a:off x="5433802" y="2920421"/>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 name="Rounded Rectangle 34"/>
              <p:cNvSpPr/>
              <p:nvPr/>
            </p:nvSpPr>
            <p:spPr>
              <a:xfrm>
                <a:off x="5505264"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 name="Rounded Rectangle 35"/>
              <p:cNvSpPr/>
              <p:nvPr/>
            </p:nvSpPr>
            <p:spPr>
              <a:xfrm>
                <a:off x="5903175"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Rounded Rectangle 37"/>
              <p:cNvSpPr/>
              <p:nvPr/>
            </p:nvSpPr>
            <p:spPr>
              <a:xfrm rot="11700000">
                <a:off x="6251261"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 name="Rounded Rectangle 40"/>
              <p:cNvSpPr/>
              <p:nvPr/>
            </p:nvSpPr>
            <p:spPr>
              <a:xfrm rot="9900000" flipH="1">
                <a:off x="5163666"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9" name="Group 66"/>
            <p:cNvGrpSpPr/>
            <p:nvPr/>
          </p:nvGrpSpPr>
          <p:grpSpPr>
            <a:xfrm>
              <a:off x="4958003" y="2040260"/>
              <a:ext cx="1365546" cy="3630823"/>
              <a:chOff x="5163666" y="2003471"/>
              <a:chExt cx="1365546" cy="3630823"/>
            </a:xfrm>
            <a:gradFill>
              <a:gsLst>
                <a:gs pos="0">
                  <a:schemeClr val="tx1"/>
                </a:gs>
                <a:gs pos="100000">
                  <a:schemeClr val="tx1">
                    <a:lumMod val="75000"/>
                    <a:lumOff val="25000"/>
                  </a:schemeClr>
                </a:gs>
              </a:gsLst>
              <a:lin ang="16200000" scaled="0"/>
            </a:gradFill>
          </p:grpSpPr>
          <p:sp>
            <p:nvSpPr>
              <p:cNvPr id="68" name="Oval 67"/>
              <p:cNvSpPr/>
              <p:nvPr/>
            </p:nvSpPr>
            <p:spPr>
              <a:xfrm>
                <a:off x="5546384"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9" name="Rounded Rectangle 68"/>
              <p:cNvSpPr/>
              <p:nvPr/>
            </p:nvSpPr>
            <p:spPr>
              <a:xfrm>
                <a:off x="5433802" y="2920421"/>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0" name="Rounded Rectangle 69"/>
              <p:cNvSpPr/>
              <p:nvPr/>
            </p:nvSpPr>
            <p:spPr>
              <a:xfrm>
                <a:off x="5505264"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1" name="Rounded Rectangle 70"/>
              <p:cNvSpPr/>
              <p:nvPr/>
            </p:nvSpPr>
            <p:spPr>
              <a:xfrm>
                <a:off x="5903175"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2" name="Rounded Rectangle 71"/>
              <p:cNvSpPr/>
              <p:nvPr/>
            </p:nvSpPr>
            <p:spPr>
              <a:xfrm rot="11700000">
                <a:off x="6251261"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3" name="Rounded Rectangle 72"/>
              <p:cNvSpPr/>
              <p:nvPr/>
            </p:nvSpPr>
            <p:spPr>
              <a:xfrm rot="9900000" flipH="1">
                <a:off x="5163666"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47"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grpSp>
        <p:nvGrpSpPr>
          <p:cNvPr id="10" name="Group 19"/>
          <p:cNvGrpSpPr>
            <a:grpSpLocks/>
          </p:cNvGrpSpPr>
          <p:nvPr/>
        </p:nvGrpSpPr>
        <p:grpSpPr bwMode="auto">
          <a:xfrm>
            <a:off x="1044575" y="1697038"/>
            <a:ext cx="250825" cy="250825"/>
            <a:chOff x="530225" y="5016500"/>
            <a:chExt cx="393700" cy="393700"/>
          </a:xfrm>
        </p:grpSpPr>
        <p:sp>
          <p:nvSpPr>
            <p:cNvPr id="22553"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7" name="Isosceles Triangle 6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1" name="Group 19"/>
          <p:cNvGrpSpPr>
            <a:grpSpLocks/>
          </p:cNvGrpSpPr>
          <p:nvPr/>
        </p:nvGrpSpPr>
        <p:grpSpPr bwMode="auto">
          <a:xfrm>
            <a:off x="1041400" y="2468563"/>
            <a:ext cx="250825" cy="250825"/>
            <a:chOff x="530225" y="5016500"/>
            <a:chExt cx="393700" cy="393700"/>
          </a:xfrm>
        </p:grpSpPr>
        <p:sp>
          <p:nvSpPr>
            <p:cNvPr id="22551"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6" name="Isosceles Triangle 75"/>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2" name="Group 19"/>
          <p:cNvGrpSpPr>
            <a:grpSpLocks/>
          </p:cNvGrpSpPr>
          <p:nvPr/>
        </p:nvGrpSpPr>
        <p:grpSpPr bwMode="auto">
          <a:xfrm>
            <a:off x="1038225" y="3113088"/>
            <a:ext cx="250825" cy="250825"/>
            <a:chOff x="530225" y="5016500"/>
            <a:chExt cx="393700" cy="393700"/>
          </a:xfrm>
        </p:grpSpPr>
        <p:sp>
          <p:nvSpPr>
            <p:cNvPr id="22549"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9" name="Isosceles Triangle 7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3" name="Group 19"/>
          <p:cNvGrpSpPr>
            <a:grpSpLocks/>
          </p:cNvGrpSpPr>
          <p:nvPr/>
        </p:nvGrpSpPr>
        <p:grpSpPr bwMode="auto">
          <a:xfrm>
            <a:off x="1033463" y="4578350"/>
            <a:ext cx="250825" cy="250825"/>
            <a:chOff x="530225" y="5016500"/>
            <a:chExt cx="393700" cy="393700"/>
          </a:xfrm>
        </p:grpSpPr>
        <p:sp>
          <p:nvSpPr>
            <p:cNvPr id="22547"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83" name="Isosceles Triangle 8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885496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26" presetClass="emph" presetSubtype="0" fill="hold" grpId="1" nodeType="withEffect">
                                  <p:stCondLst>
                                    <p:cond delay="600"/>
                                  </p:stCondLst>
                                  <p:childTnLst>
                                    <p:animEffect transition="out" filter="fade">
                                      <p:cBhvr>
                                        <p:cTn id="11" dur="500" tmFilter="0, 0; .2, .5; .8, .5; 1, 0"/>
                                        <p:tgtEl>
                                          <p:spTgt spid="40"/>
                                        </p:tgtEl>
                                      </p:cBhvr>
                                    </p:animEffect>
                                    <p:animScale>
                                      <p:cBhvr>
                                        <p:cTn id="12" dur="250" autoRev="1" fill="hold"/>
                                        <p:tgtEl>
                                          <p:spTgt spid="40"/>
                                        </p:tgtEl>
                                      </p:cBhvr>
                                      <p:by x="105000" y="105000"/>
                                    </p:animScale>
                                  </p:childTnLst>
                                </p:cTn>
                              </p:par>
                              <p:par>
                                <p:cTn id="13" presetID="22" presetClass="entr" presetSubtype="1" fill="hold" nodeType="with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1000"/>
                                        <p:tgtEl>
                                          <p:spTgt spid="39"/>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393"/>
                                        </p:tgtEl>
                                        <p:attrNameLst>
                                          <p:attrName>style.visibility</p:attrName>
                                        </p:attrNameLst>
                                      </p:cBhvr>
                                      <p:to>
                                        <p:strVal val="visible"/>
                                      </p:to>
                                    </p:set>
                                    <p:animEffect transition="in" filter="wipe(left)">
                                      <p:cBhvr>
                                        <p:cTn id="19" dur="1000"/>
                                        <p:tgtEl>
                                          <p:spTgt spid="16393"/>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par>
                          <p:cTn id="23" fill="hold" nodeType="afterGroup">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16394"/>
                                        </p:tgtEl>
                                        <p:attrNameLst>
                                          <p:attrName>style.visibility</p:attrName>
                                        </p:attrNameLst>
                                      </p:cBhvr>
                                      <p:to>
                                        <p:strVal val="visible"/>
                                      </p:to>
                                    </p:set>
                                    <p:animEffect transition="in" filter="wipe(left)">
                                      <p:cBhvr>
                                        <p:cTn id="26" dur="1000"/>
                                        <p:tgtEl>
                                          <p:spTgt spid="16394"/>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1000"/>
                                        <p:tgtEl>
                                          <p:spTgt spid="11"/>
                                        </p:tgtEl>
                                      </p:cBhvr>
                                    </p:animEffect>
                                  </p:childTnLst>
                                </p:cTn>
                              </p:par>
                            </p:childTnLst>
                          </p:cTn>
                        </p:par>
                        <p:par>
                          <p:cTn id="30" fill="hold" nodeType="afterGroup">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16395"/>
                                        </p:tgtEl>
                                        <p:attrNameLst>
                                          <p:attrName>style.visibility</p:attrName>
                                        </p:attrNameLst>
                                      </p:cBhvr>
                                      <p:to>
                                        <p:strVal val="visible"/>
                                      </p:to>
                                    </p:set>
                                    <p:animEffect transition="in" filter="wipe(left)">
                                      <p:cBhvr>
                                        <p:cTn id="33" dur="1000"/>
                                        <p:tgtEl>
                                          <p:spTgt spid="16395"/>
                                        </p:tgtEl>
                                      </p:cBhvr>
                                    </p:animEffect>
                                  </p:childTnLst>
                                </p:cTn>
                              </p:par>
                              <p:par>
                                <p:cTn id="34" presetID="22" presetClass="entr" presetSubtype="8"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1000"/>
                                        <p:tgtEl>
                                          <p:spTgt spid="12"/>
                                        </p:tgtEl>
                                      </p:cBhvr>
                                    </p:animEffect>
                                  </p:childTnLst>
                                </p:cTn>
                              </p:par>
                            </p:childTnLst>
                          </p:cTn>
                        </p:par>
                        <p:par>
                          <p:cTn id="37" fill="hold" nodeType="afterGroup">
                            <p:stCondLst>
                              <p:cond delay="5000"/>
                            </p:stCondLst>
                            <p:childTnLst>
                              <p:par>
                                <p:cTn id="38" presetID="22" presetClass="entr" presetSubtype="8" fill="hold" grpId="0" nodeType="afterEffect">
                                  <p:stCondLst>
                                    <p:cond delay="0"/>
                                  </p:stCondLst>
                                  <p:childTnLst>
                                    <p:set>
                                      <p:cBhvr>
                                        <p:cTn id="39" dur="1" fill="hold">
                                          <p:stCondLst>
                                            <p:cond delay="0"/>
                                          </p:stCondLst>
                                        </p:cTn>
                                        <p:tgtEl>
                                          <p:spTgt spid="16396"/>
                                        </p:tgtEl>
                                        <p:attrNameLst>
                                          <p:attrName>style.visibility</p:attrName>
                                        </p:attrNameLst>
                                      </p:cBhvr>
                                      <p:to>
                                        <p:strVal val="visible"/>
                                      </p:to>
                                    </p:set>
                                    <p:animEffect transition="in" filter="wipe(left)">
                                      <p:cBhvr>
                                        <p:cTn id="40" dur="1000"/>
                                        <p:tgtEl>
                                          <p:spTgt spid="16396"/>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1000"/>
                                        <p:tgtEl>
                                          <p:spTgt spid="13"/>
                                        </p:tgtEl>
                                      </p:cBhvr>
                                    </p:animEffect>
                                  </p:childTnLst>
                                </p:cTn>
                              </p:par>
                            </p:childTnLst>
                          </p:cTn>
                        </p:par>
                        <p:par>
                          <p:cTn id="44" fill="hold" nodeType="afterGroup">
                            <p:stCondLst>
                              <p:cond delay="6000"/>
                            </p:stCondLst>
                            <p:childTnLst>
                              <p:par>
                                <p:cTn id="45" presetID="10"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63" presetClass="path" presetSubtype="0" accel="50000" decel="50000" fill="hold" nodeType="withEffect">
                                  <p:stCondLst>
                                    <p:cond delay="0"/>
                                  </p:stCondLst>
                                  <p:childTnLst>
                                    <p:animMotion origin="layout" path="M -0.21146 5.08788E-7 L 2.77778E-7 5.08788E-7 " pathEditMode="relative" rAng="0" ptsTypes="AA">
                                      <p:cBhvr>
                                        <p:cTn id="49" dur="2000" fill="hold"/>
                                        <p:tgtEl>
                                          <p:spTgt spid="3"/>
                                        </p:tgtEl>
                                        <p:attrNameLst>
                                          <p:attrName>ppt_x</p:attrName>
                                          <p:attrName>ppt_y</p:attrName>
                                        </p:attrNameLst>
                                      </p:cBhvr>
                                      <p:rCtr x="10600" y="0"/>
                                    </p:animMotion>
                                  </p:childTnLst>
                                </p:cTn>
                              </p:par>
                              <p:par>
                                <p:cTn id="50" presetID="2" presetClass="entr" presetSubtype="2" fill="hold" nodeType="withEffect">
                                  <p:stCondLst>
                                    <p:cond delay="7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fill="hold"/>
                                        <p:tgtEl>
                                          <p:spTgt spid="2"/>
                                        </p:tgtEl>
                                        <p:attrNameLst>
                                          <p:attrName>ppt_x</p:attrName>
                                        </p:attrNameLst>
                                      </p:cBhvr>
                                      <p:tavLst>
                                        <p:tav tm="0">
                                          <p:val>
                                            <p:strVal val="1+#ppt_w/2"/>
                                          </p:val>
                                        </p:tav>
                                        <p:tav tm="100000">
                                          <p:val>
                                            <p:strVal val="#ppt_x"/>
                                          </p:val>
                                        </p:tav>
                                      </p:tavLst>
                                    </p:anim>
                                    <p:anim calcmode="lin" valueType="num">
                                      <p:cBhvr additive="base">
                                        <p:cTn id="53" dur="1000" fill="hold"/>
                                        <p:tgtEl>
                                          <p:spTgt spid="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8000"/>
                            </p:stCondLst>
                            <p:childTnLst>
                              <p:par>
                                <p:cTn id="55" presetID="10" presetClass="exit" presetSubtype="0" fill="hold" nodeType="afterEffect">
                                  <p:stCondLst>
                                    <p:cond delay="0"/>
                                  </p:stCondLst>
                                  <p:childTnLst>
                                    <p:animEffect transition="out" filter="fade">
                                      <p:cBhvr>
                                        <p:cTn id="56" dur="2200"/>
                                        <p:tgtEl>
                                          <p:spTgt spid="2"/>
                                        </p:tgtEl>
                                      </p:cBhvr>
                                    </p:animEffect>
                                    <p:set>
                                      <p:cBhvr>
                                        <p:cTn id="57" dur="1" fill="hold">
                                          <p:stCondLst>
                                            <p:cond delay="2199"/>
                                          </p:stCondLst>
                                        </p:cTn>
                                        <p:tgtEl>
                                          <p:spTgt spid="2"/>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2500"/>
                                        <p:tgtEl>
                                          <p:spTgt spid="4"/>
                                        </p:tgtEl>
                                      </p:cBhvr>
                                    </p:animEffect>
                                  </p:childTnLst>
                                </p:cTn>
                              </p:par>
                              <p:par>
                                <p:cTn id="61" presetID="64" presetClass="path" presetSubtype="0" accel="50000" decel="50000" fill="hold" nodeType="withEffect">
                                  <p:stCondLst>
                                    <p:cond delay="0"/>
                                  </p:stCondLst>
                                  <p:childTnLst>
                                    <p:animMotion origin="layout" path="M 2.77778E-7 5.08788E-7 L 2.77778E-7 -0.08649 " pathEditMode="relative" rAng="0" ptsTypes="AA">
                                      <p:cBhvr>
                                        <p:cTn id="62" dur="2600" fill="hold"/>
                                        <p:tgtEl>
                                          <p:spTgt spid="3"/>
                                        </p:tgtEl>
                                        <p:attrNameLst>
                                          <p:attrName>ppt_x</p:attrName>
                                          <p:attrName>ppt_y</p:attrName>
                                        </p:attrNameLst>
                                      </p:cBhvr>
                                      <p:rCtr x="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16393" grpId="0"/>
      <p:bldP spid="16394" grpId="0"/>
      <p:bldP spid="16395" grpId="0"/>
      <p:bldP spid="16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7"/>
          <p:cNvGrpSpPr/>
          <p:nvPr/>
        </p:nvGrpSpPr>
        <p:grpSpPr>
          <a:xfrm>
            <a:off x="4850794" y="2241570"/>
            <a:ext cx="1918844" cy="3392724"/>
            <a:chOff x="6273351" y="1347770"/>
            <a:chExt cx="2324956" cy="4110775"/>
          </a:xfrm>
          <a:gradFill flip="none" rotWithShape="1">
            <a:gsLst>
              <a:gs pos="0">
                <a:schemeClr val="tx1">
                  <a:lumMod val="75000"/>
                  <a:lumOff val="25000"/>
                </a:schemeClr>
              </a:gs>
              <a:gs pos="100000">
                <a:schemeClr val="tx1">
                  <a:lumMod val="50000"/>
                  <a:lumOff val="50000"/>
                </a:schemeClr>
              </a:gs>
            </a:gsLst>
            <a:lin ang="16200000" scaled="0"/>
            <a:tileRect/>
          </a:gradFill>
          <a:effectLst>
            <a:outerShdw dist="76200" dir="720000" algn="tl" rotWithShape="0">
              <a:srgbClr val="000000"/>
            </a:outerShdw>
            <a:reflection stA="34000" endPos="29000" dist="12700" dir="5400000" sy="-100000" algn="bl" rotWithShape="0"/>
          </a:effectLst>
        </p:grpSpPr>
        <p:sp>
          <p:nvSpPr>
            <p:cNvPr id="5" name="Oval 4"/>
            <p:cNvSpPr/>
            <p:nvPr/>
          </p:nvSpPr>
          <p:spPr>
            <a:xfrm>
              <a:off x="6564672" y="134777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6428263" y="2170296"/>
              <a:ext cx="989399" cy="171283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Rounded Rectangle 63"/>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 name="Rounded Rectangle 64"/>
            <p:cNvSpPr/>
            <p:nvPr/>
          </p:nvSpPr>
          <p:spPr>
            <a:xfrm rot="7480175">
              <a:off x="6884080" y="1977636"/>
              <a:ext cx="361165" cy="1582624"/>
            </a:xfrm>
            <a:prstGeom prst="roundRect">
              <a:avLst>
                <a:gd name="adj" fmla="val 5000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 name="Rounded Rectangle 65"/>
            <p:cNvSpPr/>
            <p:nvPr/>
          </p:nvSpPr>
          <p:spPr>
            <a:xfrm rot="14157995">
              <a:off x="7634344" y="1247420"/>
              <a:ext cx="361164"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3" name="Oval 2"/>
          <p:cNvSpPr/>
          <p:nvPr/>
        </p:nvSpPr>
        <p:spPr bwMode="auto">
          <a:xfrm rot="21044807">
            <a:off x="6005514" y="2039938"/>
            <a:ext cx="2525712" cy="3586162"/>
          </a:xfrm>
          <a:custGeom>
            <a:avLst/>
            <a:gdLst>
              <a:gd name="connsiteX0" fmla="*/ 0 w 2525615"/>
              <a:gd name="connsiteY0" fmla="*/ 1770962 h 3541923"/>
              <a:gd name="connsiteX1" fmla="*/ 1262808 w 2525615"/>
              <a:gd name="connsiteY1" fmla="*/ 0 h 3541923"/>
              <a:gd name="connsiteX2" fmla="*/ 2525616 w 2525615"/>
              <a:gd name="connsiteY2" fmla="*/ 1770962 h 3541923"/>
              <a:gd name="connsiteX3" fmla="*/ 1262808 w 2525615"/>
              <a:gd name="connsiteY3" fmla="*/ 3541924 h 3541923"/>
              <a:gd name="connsiteX4" fmla="*/ 0 w 2525615"/>
              <a:gd name="connsiteY4" fmla="*/ 1770962 h 3541923"/>
              <a:gd name="connsiteX0" fmla="*/ 0 w 2525616"/>
              <a:gd name="connsiteY0" fmla="*/ 1770962 h 3541924"/>
              <a:gd name="connsiteX1" fmla="*/ 1262808 w 2525616"/>
              <a:gd name="connsiteY1" fmla="*/ 0 h 3541924"/>
              <a:gd name="connsiteX2" fmla="*/ 2525616 w 2525616"/>
              <a:gd name="connsiteY2" fmla="*/ 1770962 h 3541924"/>
              <a:gd name="connsiteX3" fmla="*/ 1262808 w 2525616"/>
              <a:gd name="connsiteY3" fmla="*/ 3541924 h 3541924"/>
              <a:gd name="connsiteX4" fmla="*/ 0 w 2525616"/>
              <a:gd name="connsiteY4" fmla="*/ 1770962 h 3541924"/>
              <a:gd name="connsiteX0" fmla="*/ 72 w 2525688"/>
              <a:gd name="connsiteY0" fmla="*/ 2131720 h 3902682"/>
              <a:gd name="connsiteX1" fmla="*/ 1219586 w 2525688"/>
              <a:gd name="connsiteY1" fmla="*/ 0 h 3902682"/>
              <a:gd name="connsiteX2" fmla="*/ 2525688 w 2525688"/>
              <a:gd name="connsiteY2" fmla="*/ 2131720 h 3902682"/>
              <a:gd name="connsiteX3" fmla="*/ 1262880 w 2525688"/>
              <a:gd name="connsiteY3" fmla="*/ 3902682 h 3902682"/>
              <a:gd name="connsiteX4" fmla="*/ 72 w 2525688"/>
              <a:gd name="connsiteY4" fmla="*/ 2131720 h 390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88" h="3902682">
                <a:moveTo>
                  <a:pt x="72" y="2131720"/>
                </a:moveTo>
                <a:cubicBezTo>
                  <a:pt x="-7144" y="1481273"/>
                  <a:pt x="522156" y="0"/>
                  <a:pt x="1219586" y="0"/>
                </a:cubicBezTo>
                <a:cubicBezTo>
                  <a:pt x="1917016" y="0"/>
                  <a:pt x="2525688" y="1153645"/>
                  <a:pt x="2525688" y="2131720"/>
                </a:cubicBezTo>
                <a:cubicBezTo>
                  <a:pt x="2525688" y="3109795"/>
                  <a:pt x="2335523" y="3902682"/>
                  <a:pt x="1262880" y="3902682"/>
                </a:cubicBezTo>
                <a:cubicBezTo>
                  <a:pt x="190237" y="3902682"/>
                  <a:pt x="7288" y="2782167"/>
                  <a:pt x="72" y="2131720"/>
                </a:cubicBezTo>
                <a:close/>
              </a:path>
            </a:pathLst>
          </a:custGeom>
          <a:gradFill flip="none" rotWithShape="1">
            <a:gsLst>
              <a:gs pos="0">
                <a:schemeClr val="bg2">
                  <a:lumMod val="90000"/>
                </a:schemeClr>
              </a:gs>
              <a:gs pos="100000">
                <a:srgbClr val="C7B98B"/>
              </a:gs>
            </a:gsLst>
            <a:path path="circle">
              <a:fillToRect l="50000" t="50000" r="50000" b="50000"/>
            </a:path>
            <a:tileRect/>
          </a:gradFill>
          <a:ln>
            <a:solidFill>
              <a:schemeClr val="bg2">
                <a:lumMod val="75000"/>
              </a:schemeClr>
            </a:solidFill>
          </a:ln>
          <a:effectLst>
            <a:outerShdw blurRad="40000" dist="23000" dir="5400000" rotWithShape="0">
              <a:srgbClr val="000000">
                <a:alpha val="35000"/>
              </a:srgbClr>
            </a:outerShdw>
            <a:reflection stA="45000" endPos="18000" dist="381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 name="Group 23"/>
          <p:cNvGrpSpPr>
            <a:grpSpLocks/>
          </p:cNvGrpSpPr>
          <p:nvPr/>
        </p:nvGrpSpPr>
        <p:grpSpPr bwMode="auto">
          <a:xfrm>
            <a:off x="6465888" y="2014538"/>
            <a:ext cx="1552575" cy="1749425"/>
            <a:chOff x="6465886" y="2014537"/>
            <a:chExt cx="1552580" cy="1749425"/>
          </a:xfrm>
        </p:grpSpPr>
        <p:sp>
          <p:nvSpPr>
            <p:cNvPr id="9" name="Freeform 8"/>
            <p:cNvSpPr/>
            <p:nvPr/>
          </p:nvSpPr>
          <p:spPr bwMode="auto">
            <a:xfrm rot="21044807">
              <a:off x="6921499" y="2014537"/>
              <a:ext cx="1096967" cy="1749425"/>
            </a:xfrm>
            <a:custGeom>
              <a:avLst/>
              <a:gdLst>
                <a:gd name="connsiteX0" fmla="*/ 0 w 1096775"/>
                <a:gd name="connsiteY0" fmla="*/ 0 h 1904882"/>
                <a:gd name="connsiteX1" fmla="*/ 0 w 1096775"/>
                <a:gd name="connsiteY1" fmla="*/ 0 h 1904882"/>
                <a:gd name="connsiteX2" fmla="*/ 14431 w 1096775"/>
                <a:gd name="connsiteY2" fmla="*/ 129872 h 1904882"/>
                <a:gd name="connsiteX3" fmla="*/ 28862 w 1096775"/>
                <a:gd name="connsiteY3" fmla="*/ 173163 h 1904882"/>
                <a:gd name="connsiteX4" fmla="*/ 72156 w 1096775"/>
                <a:gd name="connsiteY4" fmla="*/ 202024 h 1904882"/>
                <a:gd name="connsiteX5" fmla="*/ 158744 w 1096775"/>
                <a:gd name="connsiteY5" fmla="*/ 259745 h 1904882"/>
                <a:gd name="connsiteX6" fmla="*/ 245331 w 1096775"/>
                <a:gd name="connsiteY6" fmla="*/ 346327 h 1904882"/>
                <a:gd name="connsiteX7" fmla="*/ 274194 w 1096775"/>
                <a:gd name="connsiteY7" fmla="*/ 447339 h 1904882"/>
                <a:gd name="connsiteX8" fmla="*/ 288625 w 1096775"/>
                <a:gd name="connsiteY8" fmla="*/ 548351 h 1904882"/>
                <a:gd name="connsiteX9" fmla="*/ 245331 w 1096775"/>
                <a:gd name="connsiteY9" fmla="*/ 649363 h 1904882"/>
                <a:gd name="connsiteX10" fmla="*/ 274194 w 1096775"/>
                <a:gd name="connsiteY10" fmla="*/ 793666 h 1904882"/>
                <a:gd name="connsiteX11" fmla="*/ 331919 w 1096775"/>
                <a:gd name="connsiteY11" fmla="*/ 851387 h 1904882"/>
                <a:gd name="connsiteX12" fmla="*/ 404075 w 1096775"/>
                <a:gd name="connsiteY12" fmla="*/ 923539 h 1904882"/>
                <a:gd name="connsiteX13" fmla="*/ 447369 w 1096775"/>
                <a:gd name="connsiteY13" fmla="*/ 995690 h 1904882"/>
                <a:gd name="connsiteX14" fmla="*/ 476231 w 1096775"/>
                <a:gd name="connsiteY14" fmla="*/ 1038981 h 1904882"/>
                <a:gd name="connsiteX15" fmla="*/ 562819 w 1096775"/>
                <a:gd name="connsiteY15" fmla="*/ 1096702 h 1904882"/>
                <a:gd name="connsiteX16" fmla="*/ 577250 w 1096775"/>
                <a:gd name="connsiteY16" fmla="*/ 1241005 h 1904882"/>
                <a:gd name="connsiteX17" fmla="*/ 634975 w 1096775"/>
                <a:gd name="connsiteY17" fmla="*/ 1255436 h 1904882"/>
                <a:gd name="connsiteX18" fmla="*/ 692700 w 1096775"/>
                <a:gd name="connsiteY18" fmla="*/ 1284296 h 1904882"/>
                <a:gd name="connsiteX19" fmla="*/ 764856 w 1096775"/>
                <a:gd name="connsiteY19" fmla="*/ 1313157 h 1904882"/>
                <a:gd name="connsiteX20" fmla="*/ 880306 w 1096775"/>
                <a:gd name="connsiteY20" fmla="*/ 1385308 h 1904882"/>
                <a:gd name="connsiteX21" fmla="*/ 1053481 w 1096775"/>
                <a:gd name="connsiteY21" fmla="*/ 1529611 h 1904882"/>
                <a:gd name="connsiteX22" fmla="*/ 1082344 w 1096775"/>
                <a:gd name="connsiteY22" fmla="*/ 1558472 h 1904882"/>
                <a:gd name="connsiteX23" fmla="*/ 1067912 w 1096775"/>
                <a:gd name="connsiteY23" fmla="*/ 1616193 h 1904882"/>
                <a:gd name="connsiteX24" fmla="*/ 1010187 w 1096775"/>
                <a:gd name="connsiteY24" fmla="*/ 1702775 h 1904882"/>
                <a:gd name="connsiteX25" fmla="*/ 1053481 w 1096775"/>
                <a:gd name="connsiteY25" fmla="*/ 1861508 h 1904882"/>
                <a:gd name="connsiteX26" fmla="*/ 1096775 w 1096775"/>
                <a:gd name="connsiteY26" fmla="*/ 1904799 h 1904882"/>
                <a:gd name="connsiteX27" fmla="*/ 1096775 w 1096775"/>
                <a:gd name="connsiteY27" fmla="*/ 1904799 h 190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96775" h="1904882">
                  <a:moveTo>
                    <a:pt x="0" y="0"/>
                  </a:moveTo>
                  <a:lnTo>
                    <a:pt x="0" y="0"/>
                  </a:lnTo>
                  <a:cubicBezTo>
                    <a:pt x="4810" y="43291"/>
                    <a:pt x="7270" y="86908"/>
                    <a:pt x="14431" y="129872"/>
                  </a:cubicBezTo>
                  <a:cubicBezTo>
                    <a:pt x="16932" y="144876"/>
                    <a:pt x="19359" y="161285"/>
                    <a:pt x="28862" y="173163"/>
                  </a:cubicBezTo>
                  <a:cubicBezTo>
                    <a:pt x="39697" y="186706"/>
                    <a:pt x="58612" y="191190"/>
                    <a:pt x="72156" y="202024"/>
                  </a:cubicBezTo>
                  <a:cubicBezTo>
                    <a:pt x="145613" y="260785"/>
                    <a:pt x="42392" y="201572"/>
                    <a:pt x="158744" y="259745"/>
                  </a:cubicBezTo>
                  <a:cubicBezTo>
                    <a:pt x="187606" y="288606"/>
                    <a:pt x="232423" y="307605"/>
                    <a:pt x="245331" y="346327"/>
                  </a:cubicBezTo>
                  <a:cubicBezTo>
                    <a:pt x="257693" y="383413"/>
                    <a:pt x="266947" y="407483"/>
                    <a:pt x="274194" y="447339"/>
                  </a:cubicBezTo>
                  <a:cubicBezTo>
                    <a:pt x="280279" y="480803"/>
                    <a:pt x="283815" y="514680"/>
                    <a:pt x="288625" y="548351"/>
                  </a:cubicBezTo>
                  <a:cubicBezTo>
                    <a:pt x="282988" y="559623"/>
                    <a:pt x="245331" y="628128"/>
                    <a:pt x="245331" y="649363"/>
                  </a:cubicBezTo>
                  <a:cubicBezTo>
                    <a:pt x="245331" y="650987"/>
                    <a:pt x="264657" y="778408"/>
                    <a:pt x="274194" y="793666"/>
                  </a:cubicBezTo>
                  <a:cubicBezTo>
                    <a:pt x="288617" y="816740"/>
                    <a:pt x="314210" y="830727"/>
                    <a:pt x="331919" y="851387"/>
                  </a:cubicBezTo>
                  <a:cubicBezTo>
                    <a:pt x="396059" y="926213"/>
                    <a:pt x="320692" y="867954"/>
                    <a:pt x="404075" y="923539"/>
                  </a:cubicBezTo>
                  <a:cubicBezTo>
                    <a:pt x="429137" y="998721"/>
                    <a:pt x="402089" y="939094"/>
                    <a:pt x="447369" y="995690"/>
                  </a:cubicBezTo>
                  <a:cubicBezTo>
                    <a:pt x="458204" y="1009232"/>
                    <a:pt x="463178" y="1027561"/>
                    <a:pt x="476231" y="1038981"/>
                  </a:cubicBezTo>
                  <a:cubicBezTo>
                    <a:pt x="502337" y="1061822"/>
                    <a:pt x="562819" y="1096702"/>
                    <a:pt x="562819" y="1096702"/>
                  </a:cubicBezTo>
                  <a:cubicBezTo>
                    <a:pt x="567629" y="1144803"/>
                    <a:pt x="557245" y="1196997"/>
                    <a:pt x="577250" y="1241005"/>
                  </a:cubicBezTo>
                  <a:cubicBezTo>
                    <a:pt x="585458" y="1259061"/>
                    <a:pt x="616404" y="1248472"/>
                    <a:pt x="634975" y="1255436"/>
                  </a:cubicBezTo>
                  <a:cubicBezTo>
                    <a:pt x="655118" y="1262989"/>
                    <a:pt x="673041" y="1275559"/>
                    <a:pt x="692700" y="1284296"/>
                  </a:cubicBezTo>
                  <a:cubicBezTo>
                    <a:pt x="716372" y="1294816"/>
                    <a:pt x="742047" y="1300876"/>
                    <a:pt x="764856" y="1313157"/>
                  </a:cubicBezTo>
                  <a:cubicBezTo>
                    <a:pt x="804813" y="1334671"/>
                    <a:pt x="845085" y="1356693"/>
                    <a:pt x="880306" y="1385308"/>
                  </a:cubicBezTo>
                  <a:cubicBezTo>
                    <a:pt x="1089365" y="1555157"/>
                    <a:pt x="916089" y="1460921"/>
                    <a:pt x="1053481" y="1529611"/>
                  </a:cubicBezTo>
                  <a:cubicBezTo>
                    <a:pt x="1063102" y="1539231"/>
                    <a:pt x="1080107" y="1545051"/>
                    <a:pt x="1082344" y="1558472"/>
                  </a:cubicBezTo>
                  <a:cubicBezTo>
                    <a:pt x="1085605" y="1578035"/>
                    <a:pt x="1073361" y="1597124"/>
                    <a:pt x="1067912" y="1616193"/>
                  </a:cubicBezTo>
                  <a:cubicBezTo>
                    <a:pt x="1051203" y="1674669"/>
                    <a:pt x="1058634" y="1654331"/>
                    <a:pt x="1010187" y="1702775"/>
                  </a:cubicBezTo>
                  <a:cubicBezTo>
                    <a:pt x="1017932" y="1741495"/>
                    <a:pt x="1032558" y="1830125"/>
                    <a:pt x="1053481" y="1861508"/>
                  </a:cubicBezTo>
                  <a:cubicBezTo>
                    <a:pt x="1085012" y="1908801"/>
                    <a:pt x="1065000" y="1904799"/>
                    <a:pt x="1096775" y="1904799"/>
                  </a:cubicBezTo>
                  <a:lnTo>
                    <a:pt x="1096775" y="1904799"/>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sp>
          <p:nvSpPr>
            <p:cNvPr id="10" name="Freeform 9"/>
            <p:cNvSpPr/>
            <p:nvPr/>
          </p:nvSpPr>
          <p:spPr bwMode="auto">
            <a:xfrm rot="21044807">
              <a:off x="6465886" y="2246312"/>
              <a:ext cx="390526" cy="609600"/>
            </a:xfrm>
            <a:custGeom>
              <a:avLst/>
              <a:gdLst>
                <a:gd name="connsiteX0" fmla="*/ 837013 w 837013"/>
                <a:gd name="connsiteY0" fmla="*/ 0 h 663796"/>
                <a:gd name="connsiteX1" fmla="*/ 837013 w 837013"/>
                <a:gd name="connsiteY1" fmla="*/ 0 h 663796"/>
                <a:gd name="connsiteX2" fmla="*/ 750425 w 837013"/>
                <a:gd name="connsiteY2" fmla="*/ 101012 h 663796"/>
                <a:gd name="connsiteX3" fmla="*/ 692700 w 837013"/>
                <a:gd name="connsiteY3" fmla="*/ 144303 h 663796"/>
                <a:gd name="connsiteX4" fmla="*/ 634975 w 837013"/>
                <a:gd name="connsiteY4" fmla="*/ 230885 h 663796"/>
                <a:gd name="connsiteX5" fmla="*/ 606113 w 837013"/>
                <a:gd name="connsiteY5" fmla="*/ 274175 h 663796"/>
                <a:gd name="connsiteX6" fmla="*/ 533957 w 837013"/>
                <a:gd name="connsiteY6" fmla="*/ 346327 h 663796"/>
                <a:gd name="connsiteX7" fmla="*/ 505094 w 837013"/>
                <a:gd name="connsiteY7" fmla="*/ 375188 h 663796"/>
                <a:gd name="connsiteX8" fmla="*/ 375213 w 837013"/>
                <a:gd name="connsiteY8" fmla="*/ 404048 h 663796"/>
                <a:gd name="connsiteX9" fmla="*/ 360782 w 837013"/>
                <a:gd name="connsiteY9" fmla="*/ 461769 h 663796"/>
                <a:gd name="connsiteX10" fmla="*/ 331919 w 837013"/>
                <a:gd name="connsiteY10" fmla="*/ 490630 h 663796"/>
                <a:gd name="connsiteX11" fmla="*/ 317488 w 837013"/>
                <a:gd name="connsiteY11" fmla="*/ 548351 h 663796"/>
                <a:gd name="connsiteX12" fmla="*/ 288625 w 837013"/>
                <a:gd name="connsiteY12" fmla="*/ 577212 h 663796"/>
                <a:gd name="connsiteX13" fmla="*/ 259763 w 837013"/>
                <a:gd name="connsiteY13" fmla="*/ 620503 h 663796"/>
                <a:gd name="connsiteX14" fmla="*/ 216469 w 837013"/>
                <a:gd name="connsiteY14" fmla="*/ 634933 h 663796"/>
                <a:gd name="connsiteX15" fmla="*/ 158744 w 837013"/>
                <a:gd name="connsiteY15" fmla="*/ 649363 h 663796"/>
                <a:gd name="connsiteX16" fmla="*/ 14432 w 837013"/>
                <a:gd name="connsiteY16" fmla="*/ 663794 h 663796"/>
                <a:gd name="connsiteX17" fmla="*/ 14432 w 837013"/>
                <a:gd name="connsiteY17" fmla="*/ 663794 h 663796"/>
                <a:gd name="connsiteX18" fmla="*/ 0 w 837013"/>
                <a:gd name="connsiteY18" fmla="*/ 649363 h 66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7013" h="663796">
                  <a:moveTo>
                    <a:pt x="837013" y="0"/>
                  </a:moveTo>
                  <a:lnTo>
                    <a:pt x="837013" y="0"/>
                  </a:lnTo>
                  <a:cubicBezTo>
                    <a:pt x="808150" y="33671"/>
                    <a:pt x="781785" y="69654"/>
                    <a:pt x="750425" y="101012"/>
                  </a:cubicBezTo>
                  <a:cubicBezTo>
                    <a:pt x="733417" y="118018"/>
                    <a:pt x="708680" y="126327"/>
                    <a:pt x="692700" y="144303"/>
                  </a:cubicBezTo>
                  <a:cubicBezTo>
                    <a:pt x="669654" y="170228"/>
                    <a:pt x="654217" y="202024"/>
                    <a:pt x="634975" y="230885"/>
                  </a:cubicBezTo>
                  <a:cubicBezTo>
                    <a:pt x="625354" y="245315"/>
                    <a:pt x="618377" y="261912"/>
                    <a:pt x="606113" y="274175"/>
                  </a:cubicBezTo>
                  <a:lnTo>
                    <a:pt x="533957" y="346327"/>
                  </a:lnTo>
                  <a:cubicBezTo>
                    <a:pt x="524336" y="355947"/>
                    <a:pt x="518515" y="372951"/>
                    <a:pt x="505094" y="375188"/>
                  </a:cubicBezTo>
                  <a:cubicBezTo>
                    <a:pt x="403502" y="392119"/>
                    <a:pt x="446266" y="380366"/>
                    <a:pt x="375213" y="404048"/>
                  </a:cubicBezTo>
                  <a:cubicBezTo>
                    <a:pt x="370403" y="423288"/>
                    <a:pt x="369652" y="444030"/>
                    <a:pt x="360782" y="461769"/>
                  </a:cubicBezTo>
                  <a:cubicBezTo>
                    <a:pt x="354697" y="473938"/>
                    <a:pt x="338004" y="478461"/>
                    <a:pt x="331919" y="490630"/>
                  </a:cubicBezTo>
                  <a:cubicBezTo>
                    <a:pt x="323049" y="508369"/>
                    <a:pt x="326358" y="530612"/>
                    <a:pt x="317488" y="548351"/>
                  </a:cubicBezTo>
                  <a:cubicBezTo>
                    <a:pt x="311403" y="560520"/>
                    <a:pt x="297125" y="566588"/>
                    <a:pt x="288625" y="577212"/>
                  </a:cubicBezTo>
                  <a:cubicBezTo>
                    <a:pt x="277790" y="590755"/>
                    <a:pt x="273306" y="609669"/>
                    <a:pt x="259763" y="620503"/>
                  </a:cubicBezTo>
                  <a:cubicBezTo>
                    <a:pt x="247884" y="630005"/>
                    <a:pt x="231096" y="630754"/>
                    <a:pt x="216469" y="634933"/>
                  </a:cubicBezTo>
                  <a:cubicBezTo>
                    <a:pt x="197398" y="640381"/>
                    <a:pt x="178347" y="646347"/>
                    <a:pt x="158744" y="649363"/>
                  </a:cubicBezTo>
                  <a:cubicBezTo>
                    <a:pt x="61485" y="664325"/>
                    <a:pt x="68293" y="663794"/>
                    <a:pt x="14432" y="663794"/>
                  </a:cubicBezTo>
                  <a:lnTo>
                    <a:pt x="14432" y="663794"/>
                  </a:lnTo>
                  <a:lnTo>
                    <a:pt x="0" y="649363"/>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sp>
          <p:nvSpPr>
            <p:cNvPr id="11" name="Freeform 10"/>
            <p:cNvSpPr/>
            <p:nvPr/>
          </p:nvSpPr>
          <p:spPr bwMode="auto">
            <a:xfrm rot="21044807">
              <a:off x="6673849" y="2460624"/>
              <a:ext cx="506415" cy="954088"/>
            </a:xfrm>
            <a:custGeom>
              <a:avLst/>
              <a:gdLst>
                <a:gd name="connsiteX0" fmla="*/ 505093 w 505093"/>
                <a:gd name="connsiteY0" fmla="*/ 0 h 1039020"/>
                <a:gd name="connsiteX1" fmla="*/ 505093 w 505093"/>
                <a:gd name="connsiteY1" fmla="*/ 0 h 1039020"/>
                <a:gd name="connsiteX2" fmla="*/ 418506 w 505093"/>
                <a:gd name="connsiteY2" fmla="*/ 144303 h 1039020"/>
                <a:gd name="connsiteX3" fmla="*/ 375212 w 505093"/>
                <a:gd name="connsiteY3" fmla="*/ 158733 h 1039020"/>
                <a:gd name="connsiteX4" fmla="*/ 346350 w 505093"/>
                <a:gd name="connsiteY4" fmla="*/ 216454 h 1039020"/>
                <a:gd name="connsiteX5" fmla="*/ 259762 w 505093"/>
                <a:gd name="connsiteY5" fmla="*/ 303036 h 1039020"/>
                <a:gd name="connsiteX6" fmla="*/ 245331 w 505093"/>
                <a:gd name="connsiteY6" fmla="*/ 346327 h 1039020"/>
                <a:gd name="connsiteX7" fmla="*/ 216468 w 505093"/>
                <a:gd name="connsiteY7" fmla="*/ 389618 h 1039020"/>
                <a:gd name="connsiteX8" fmla="*/ 245331 w 505093"/>
                <a:gd name="connsiteY8" fmla="*/ 577212 h 1039020"/>
                <a:gd name="connsiteX9" fmla="*/ 259762 w 505093"/>
                <a:gd name="connsiteY9" fmla="*/ 822527 h 1039020"/>
                <a:gd name="connsiteX10" fmla="*/ 274193 w 505093"/>
                <a:gd name="connsiteY10" fmla="*/ 865818 h 1039020"/>
                <a:gd name="connsiteX11" fmla="*/ 259762 w 505093"/>
                <a:gd name="connsiteY11" fmla="*/ 909109 h 1039020"/>
                <a:gd name="connsiteX12" fmla="*/ 173175 w 505093"/>
                <a:gd name="connsiteY12" fmla="*/ 952400 h 1039020"/>
                <a:gd name="connsiteX13" fmla="*/ 101018 w 505093"/>
                <a:gd name="connsiteY13" fmla="*/ 995690 h 1039020"/>
                <a:gd name="connsiteX14" fmla="*/ 57725 w 505093"/>
                <a:gd name="connsiteY14" fmla="*/ 1024551 h 1039020"/>
                <a:gd name="connsiteX15" fmla="*/ 0 w 505093"/>
                <a:gd name="connsiteY15" fmla="*/ 1038981 h 1039020"/>
                <a:gd name="connsiteX16" fmla="*/ 0 w 505093"/>
                <a:gd name="connsiteY16" fmla="*/ 1038981 h 103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5093" h="1039020">
                  <a:moveTo>
                    <a:pt x="505093" y="0"/>
                  </a:moveTo>
                  <a:lnTo>
                    <a:pt x="505093" y="0"/>
                  </a:lnTo>
                  <a:cubicBezTo>
                    <a:pt x="469835" y="94018"/>
                    <a:pt x="490035" y="108541"/>
                    <a:pt x="418506" y="144303"/>
                  </a:cubicBezTo>
                  <a:cubicBezTo>
                    <a:pt x="404900" y="151106"/>
                    <a:pt x="389643" y="153923"/>
                    <a:pt x="375212" y="158733"/>
                  </a:cubicBezTo>
                  <a:cubicBezTo>
                    <a:pt x="365591" y="177973"/>
                    <a:pt x="359789" y="199657"/>
                    <a:pt x="346350" y="216454"/>
                  </a:cubicBezTo>
                  <a:cubicBezTo>
                    <a:pt x="320851" y="248326"/>
                    <a:pt x="259762" y="303036"/>
                    <a:pt x="259762" y="303036"/>
                  </a:cubicBezTo>
                  <a:cubicBezTo>
                    <a:pt x="254952" y="317466"/>
                    <a:pt x="252134" y="332722"/>
                    <a:pt x="245331" y="346327"/>
                  </a:cubicBezTo>
                  <a:cubicBezTo>
                    <a:pt x="237574" y="361839"/>
                    <a:pt x="218038" y="372346"/>
                    <a:pt x="216468" y="389618"/>
                  </a:cubicBezTo>
                  <a:cubicBezTo>
                    <a:pt x="213192" y="425650"/>
                    <a:pt x="236418" y="532649"/>
                    <a:pt x="245331" y="577212"/>
                  </a:cubicBezTo>
                  <a:cubicBezTo>
                    <a:pt x="250141" y="658984"/>
                    <a:pt x="251611" y="741021"/>
                    <a:pt x="259762" y="822527"/>
                  </a:cubicBezTo>
                  <a:cubicBezTo>
                    <a:pt x="261276" y="837662"/>
                    <a:pt x="274193" y="850607"/>
                    <a:pt x="274193" y="865818"/>
                  </a:cubicBezTo>
                  <a:cubicBezTo>
                    <a:pt x="274193" y="881029"/>
                    <a:pt x="269265" y="897232"/>
                    <a:pt x="259762" y="909109"/>
                  </a:cubicBezTo>
                  <a:cubicBezTo>
                    <a:pt x="239418" y="934537"/>
                    <a:pt x="201692" y="942894"/>
                    <a:pt x="173175" y="952400"/>
                  </a:cubicBezTo>
                  <a:cubicBezTo>
                    <a:pt x="116797" y="1008772"/>
                    <a:pt x="175956" y="958223"/>
                    <a:pt x="101018" y="995690"/>
                  </a:cubicBezTo>
                  <a:cubicBezTo>
                    <a:pt x="85505" y="1003446"/>
                    <a:pt x="73238" y="1016795"/>
                    <a:pt x="57725" y="1024551"/>
                  </a:cubicBezTo>
                  <a:cubicBezTo>
                    <a:pt x="25821" y="1040502"/>
                    <a:pt x="24598" y="1038981"/>
                    <a:pt x="0" y="1038981"/>
                  </a:cubicBezTo>
                  <a:lnTo>
                    <a:pt x="0" y="1038981"/>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grpSp>
      <p:sp>
        <p:nvSpPr>
          <p:cNvPr id="23" name="Rectangle 22"/>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24"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B3A2C7"/>
              </a:gs>
              <a:gs pos="100000">
                <a:srgbClr val="604A7B"/>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rgbClr val="FFFFFF"/>
                </a:solidFill>
                <a:ea typeface="ＭＳ Ｐゴシック" panose="020B0600070205080204" pitchFamily="34" charset="-128"/>
              </a:rPr>
              <a:t>WEAKNESSES</a:t>
            </a:r>
            <a:endParaRPr lang="en-US" sz="1500" b="1">
              <a:solidFill>
                <a:srgbClr val="FFFFFF"/>
              </a:solidFill>
              <a:ea typeface="ＭＳ Ｐゴシック" panose="020B0600070205080204" pitchFamily="34" charset="-128"/>
            </a:endParaRPr>
          </a:p>
        </p:txBody>
      </p:sp>
      <p:sp>
        <p:nvSpPr>
          <p:cNvPr id="22" name="TextBox 1"/>
          <p:cNvSpPr txBox="1">
            <a:spLocks noChangeArrowheads="1"/>
          </p:cNvSpPr>
          <p:nvPr/>
        </p:nvSpPr>
        <p:spPr bwMode="auto">
          <a:xfrm>
            <a:off x="1387475" y="1624013"/>
            <a:ext cx="3287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Characteristics that place the firm at a disadvantage relative to others.</a:t>
            </a:r>
          </a:p>
        </p:txBody>
      </p:sp>
      <p:sp>
        <p:nvSpPr>
          <p:cNvPr id="29" name="TextBox 40"/>
          <p:cNvSpPr txBox="1">
            <a:spLocks noChangeArrowheads="1"/>
          </p:cNvSpPr>
          <p:nvPr/>
        </p:nvSpPr>
        <p:spPr bwMode="auto">
          <a:xfrm>
            <a:off x="1387475" y="2286000"/>
            <a:ext cx="29686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Detract the organization from its ability to attain the core goal and influence its growth.</a:t>
            </a:r>
          </a:p>
        </p:txBody>
      </p:sp>
      <p:sp>
        <p:nvSpPr>
          <p:cNvPr id="30" name="TextBox 41"/>
          <p:cNvSpPr txBox="1">
            <a:spLocks noChangeArrowheads="1"/>
          </p:cNvSpPr>
          <p:nvPr/>
        </p:nvSpPr>
        <p:spPr bwMode="auto">
          <a:xfrm>
            <a:off x="1387475" y="3016250"/>
            <a:ext cx="2968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Weaknesses are the factors which do not meet the standards we feel they should meet. However, weaknesses are controllable. They must be minimized and eliminated.</a:t>
            </a:r>
          </a:p>
        </p:txBody>
      </p:sp>
      <p:sp>
        <p:nvSpPr>
          <p:cNvPr id="31" name="TextBox 43"/>
          <p:cNvSpPr txBox="1">
            <a:spLocks noChangeArrowheads="1"/>
          </p:cNvSpPr>
          <p:nvPr/>
        </p:nvSpPr>
        <p:spPr bwMode="auto">
          <a:xfrm>
            <a:off x="1387475" y="4278313"/>
            <a:ext cx="32877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Limited financial resources, Weak spending on R &amp; D, Very narrow product line, Limited distribution, Higher costs, Out-of-date products / technology, Weak market image, Poor marketing skills, Limited management skills, Under-trained employees.</a:t>
            </a:r>
          </a:p>
        </p:txBody>
      </p:sp>
      <p:grpSp>
        <p:nvGrpSpPr>
          <p:cNvPr id="8" name="Group 19"/>
          <p:cNvGrpSpPr>
            <a:grpSpLocks/>
          </p:cNvGrpSpPr>
          <p:nvPr/>
        </p:nvGrpSpPr>
        <p:grpSpPr bwMode="auto">
          <a:xfrm>
            <a:off x="1044575" y="1697038"/>
            <a:ext cx="250825" cy="250825"/>
            <a:chOff x="530225" y="5016500"/>
            <a:chExt cx="393700" cy="393700"/>
          </a:xfrm>
        </p:grpSpPr>
        <p:sp>
          <p:nvSpPr>
            <p:cNvPr id="23577"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4" name="Isosceles Triangle 33"/>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2" name="Group 19"/>
          <p:cNvGrpSpPr>
            <a:grpSpLocks/>
          </p:cNvGrpSpPr>
          <p:nvPr/>
        </p:nvGrpSpPr>
        <p:grpSpPr bwMode="auto">
          <a:xfrm>
            <a:off x="1041400" y="2359025"/>
            <a:ext cx="250825" cy="250825"/>
            <a:chOff x="530225" y="5016500"/>
            <a:chExt cx="393700" cy="393700"/>
          </a:xfrm>
        </p:grpSpPr>
        <p:sp>
          <p:nvSpPr>
            <p:cNvPr id="23575"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7" name="Isosceles Triangle 3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3" name="Group 19"/>
          <p:cNvGrpSpPr>
            <a:grpSpLocks/>
          </p:cNvGrpSpPr>
          <p:nvPr/>
        </p:nvGrpSpPr>
        <p:grpSpPr bwMode="auto">
          <a:xfrm>
            <a:off x="1038225" y="3113088"/>
            <a:ext cx="250825" cy="250825"/>
            <a:chOff x="530225" y="5016500"/>
            <a:chExt cx="393700" cy="393700"/>
          </a:xfrm>
        </p:grpSpPr>
        <p:sp>
          <p:nvSpPr>
            <p:cNvPr id="23573"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0" name="Isosceles Triangle 39"/>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4" name="Group 19"/>
          <p:cNvGrpSpPr>
            <a:grpSpLocks/>
          </p:cNvGrpSpPr>
          <p:nvPr/>
        </p:nvGrpSpPr>
        <p:grpSpPr bwMode="auto">
          <a:xfrm>
            <a:off x="1033463" y="4373563"/>
            <a:ext cx="250825" cy="250825"/>
            <a:chOff x="530225" y="5016500"/>
            <a:chExt cx="393700" cy="393700"/>
          </a:xfrm>
        </p:grpSpPr>
        <p:sp>
          <p:nvSpPr>
            <p:cNvPr id="23571"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3" name="Isosceles Triangle 4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44"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Tree>
    <p:extLst>
      <p:ext uri="{BB962C8B-B14F-4D97-AF65-F5344CB8AC3E}">
        <p14:creationId xmlns:p14="http://schemas.microsoft.com/office/powerpoint/2010/main" val="3340222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26" presetClass="emph" presetSubtype="0" fill="hold" grpId="1" nodeType="withEffect">
                                  <p:stCondLst>
                                    <p:cond delay="600"/>
                                  </p:stCondLst>
                                  <p:childTnLst>
                                    <p:animEffect transition="out" filter="fade">
                                      <p:cBhvr>
                                        <p:cTn id="11" dur="500" tmFilter="0, 0; .2, .5; .8, .5; 1, 0"/>
                                        <p:tgtEl>
                                          <p:spTgt spid="24"/>
                                        </p:tgtEl>
                                      </p:cBhvr>
                                    </p:animEffect>
                                    <p:animScale>
                                      <p:cBhvr>
                                        <p:cTn id="12" dur="250" autoRev="1" fill="hold"/>
                                        <p:tgtEl>
                                          <p:spTgt spid="24"/>
                                        </p:tgtEl>
                                      </p:cBhvr>
                                      <p:by x="105000" y="105000"/>
                                    </p:animScale>
                                  </p:childTnLst>
                                </p:cTn>
                              </p:par>
                              <p:par>
                                <p:cTn id="13" presetID="22" presetClass="entr" presetSubtype="1" fill="hold" nodeType="withEffect">
                                  <p:stCondLst>
                                    <p:cond delay="100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1000"/>
                                        <p:tgtEl>
                                          <p:spTgt spid="23"/>
                                        </p:tgtEl>
                                      </p:cBhvr>
                                    </p:animEffect>
                                  </p:childTnLst>
                                </p:cTn>
                              </p:par>
                              <p:par>
                                <p:cTn id="16" presetID="2" presetClass="entr" presetSubtype="8" fill="hold" nodeType="withEffect">
                                  <p:stCondLst>
                                    <p:cond delay="90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0-#ppt_w/2"/>
                                          </p:val>
                                        </p:tav>
                                        <p:tav tm="100000">
                                          <p:val>
                                            <p:strVal val="#ppt_x"/>
                                          </p:val>
                                        </p:tav>
                                      </p:tavLst>
                                    </p:anim>
                                    <p:anim calcmode="lin" valueType="num">
                                      <p:cBhvr additive="base">
                                        <p:cTn id="19" dur="1000" fill="hold"/>
                                        <p:tgtEl>
                                          <p:spTgt spid="2"/>
                                        </p:tgtEl>
                                        <p:attrNameLst>
                                          <p:attrName>ppt_y</p:attrName>
                                        </p:attrNameLst>
                                      </p:cBhvr>
                                      <p:tavLst>
                                        <p:tav tm="0">
                                          <p:val>
                                            <p:strVal val="#ppt_y"/>
                                          </p:val>
                                        </p:tav>
                                        <p:tav tm="100000">
                                          <p:val>
                                            <p:strVal val="#ppt_y"/>
                                          </p:val>
                                        </p:tav>
                                      </p:tavLst>
                                    </p:anim>
                                  </p:childTnLst>
                                </p:cTn>
                              </p:par>
                              <p:par>
                                <p:cTn id="20" presetID="53" presetClass="entr" presetSubtype="0" fill="hold" nodeType="withEffect">
                                  <p:stCondLst>
                                    <p:cond delay="90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animEffect transition="in" filter="fade">
                                      <p:cBhvr>
                                        <p:cTn id="24" dur="1000"/>
                                        <p:tgtEl>
                                          <p:spTgt spid="3"/>
                                        </p:tgtEl>
                                      </p:cBhvr>
                                    </p:animEffect>
                                  </p:childTnLst>
                                </p:cTn>
                              </p:par>
                              <p:par>
                                <p:cTn id="25" presetID="22" presetClass="entr" presetSubtype="1" fill="hold" nodeType="withEffect">
                                  <p:stCondLst>
                                    <p:cond delay="190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childTnLst>
                          </p:cTn>
                        </p:par>
                        <p:par>
                          <p:cTn id="28" fill="hold" nodeType="afterGroup">
                            <p:stCondLst>
                              <p:cond delay="29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39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1000"/>
                                        <p:tgtEl>
                                          <p:spTgt spid="29"/>
                                        </p:tgtEl>
                                      </p:cBhvr>
                                    </p:animEffec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nodeType="afterGroup">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10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1000"/>
                                        <p:tgtEl>
                                          <p:spTgt spid="13"/>
                                        </p:tgtEl>
                                      </p:cBhvr>
                                    </p:animEffect>
                                  </p:childTnLst>
                                </p:cTn>
                              </p:par>
                            </p:childTnLst>
                          </p:cTn>
                        </p:par>
                        <p:par>
                          <p:cTn id="49" fill="hold" nodeType="afterGroup">
                            <p:stCondLst>
                              <p:cond delay="5900"/>
                            </p:stCondLst>
                            <p:childTnLst>
                              <p:par>
                                <p:cTn id="50" presetID="22" presetClass="entr" presetSubtype="8"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1000"/>
                                        <p:tgtEl>
                                          <p:spTgt spid="31"/>
                                        </p:tgtEl>
                                      </p:cBhvr>
                                    </p:animEffect>
                                  </p:childTnLst>
                                </p:cTn>
                              </p:par>
                              <p:par>
                                <p:cTn id="53" presetID="22" presetClass="entr" presetSubtype="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2" grpId="0"/>
      <p:bldP spid="29" grpId="0"/>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0" ma:contentTypeDescription="Create a new document." ma:contentTypeScope="" ma:versionID="0fad938dd9e5278d3d15867e7f1d83c4">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97fbc9c7a967cda0e6d5561fa2cbcb1a"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93CF752-D3A5-43B8-BDCD-B71BC2D5EED0}"/>
</file>

<file path=customXml/itemProps2.xml><?xml version="1.0" encoding="utf-8"?>
<ds:datastoreItem xmlns:ds="http://schemas.openxmlformats.org/officeDocument/2006/customXml" ds:itemID="{9774F0A6-3C18-403E-A552-115223A1AF06}"/>
</file>

<file path=customXml/itemProps3.xml><?xml version="1.0" encoding="utf-8"?>
<ds:datastoreItem xmlns:ds="http://schemas.openxmlformats.org/officeDocument/2006/customXml" ds:itemID="{813B7A22-2270-457D-BCCB-891346504592}"/>
</file>

<file path=docProps/app.xml><?xml version="1.0" encoding="utf-8"?>
<Properties xmlns="http://schemas.openxmlformats.org/officeDocument/2006/extended-properties" xmlns:vt="http://schemas.openxmlformats.org/officeDocument/2006/docPropsVTypes">
  <TotalTime>71441</TotalTime>
  <Words>3578</Words>
  <Application>Microsoft Office PowerPoint</Application>
  <PresentationFormat>On-screen Show (4:3)</PresentationFormat>
  <Paragraphs>426</Paragraphs>
  <Slides>62</Slides>
  <Notes>11</Notes>
  <HiddenSlides>10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0" baseType="lpstr">
      <vt:lpstr>Arial</vt:lpstr>
      <vt:lpstr>Arial Narrow</vt:lpstr>
      <vt:lpstr>Calibri</vt:lpstr>
      <vt:lpstr>Times New Roman</vt:lpstr>
      <vt:lpstr>Wingdings</vt:lpstr>
      <vt:lpstr>Office Theme</vt:lpstr>
      <vt:lpstr>1_Office Theme</vt:lpstr>
      <vt:lpstr>Visio</vt:lpstr>
      <vt:lpstr>PowerPoint Presentation</vt:lpstr>
      <vt:lpstr>    3 levels of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Retrenchment strategy </vt:lpstr>
      <vt:lpstr>PowerPoint Presentation</vt:lpstr>
      <vt:lpstr>Strategic Business Units (SBU)</vt:lpstr>
      <vt:lpstr>Strategic Business Units (SBU)</vt:lpstr>
      <vt:lpstr>Strategic Business Units (SBU)</vt:lpstr>
      <vt:lpstr>Strategic Business Units (SBU)</vt:lpstr>
      <vt:lpstr>Defining Strategic Business Units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Cost leadership strategy</vt:lpstr>
      <vt:lpstr>Differentiation strategy</vt:lpstr>
      <vt:lpstr>Focused strategy</vt:lpstr>
      <vt:lpstr>Porter’s 5 forces to analyze Competitive environment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Humanities &amp; Social Science, MIT, Manipal</dc:creator>
  <cp:lastModifiedBy>Raveendra Rao</cp:lastModifiedBy>
  <cp:revision>188</cp:revision>
  <dcterms:created xsi:type="dcterms:W3CDTF">2012-01-16T01:53:55Z</dcterms:created>
  <dcterms:modified xsi:type="dcterms:W3CDTF">2022-08-24T10:29:07Z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