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2"/>
  </p:handoutMasterIdLst>
  <p:sldIdLst>
    <p:sldId id="330" r:id="rId3"/>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93" r:id="rId20"/>
    <p:sldId id="363" r:id="rId21"/>
    <p:sldId id="364" r:id="rId22"/>
    <p:sldId id="408" r:id="rId23"/>
    <p:sldId id="366" r:id="rId24"/>
    <p:sldId id="403" r:id="rId25"/>
    <p:sldId id="404" r:id="rId26"/>
    <p:sldId id="367" r:id="rId27"/>
    <p:sldId id="369" r:id="rId28"/>
    <p:sldId id="370" r:id="rId29"/>
    <p:sldId id="371" r:id="rId30"/>
    <p:sldId id="372" r:id="rId31"/>
    <p:sldId id="373" r:id="rId32"/>
    <p:sldId id="374" r:id="rId33"/>
    <p:sldId id="375" r:id="rId34"/>
    <p:sldId id="410" r:id="rId35"/>
    <p:sldId id="376" r:id="rId36"/>
    <p:sldId id="377" r:id="rId37"/>
    <p:sldId id="378" r:id="rId38"/>
    <p:sldId id="379" r:id="rId39"/>
    <p:sldId id="380" r:id="rId40"/>
    <p:sldId id="381" r:id="rId41"/>
    <p:sldId id="382" r:id="rId42"/>
    <p:sldId id="407" r:id="rId43"/>
    <p:sldId id="384" r:id="rId44"/>
    <p:sldId id="385" r:id="rId45"/>
    <p:sldId id="394" r:id="rId46"/>
    <p:sldId id="395" r:id="rId47"/>
    <p:sldId id="396" r:id="rId48"/>
    <p:sldId id="386" r:id="rId49"/>
    <p:sldId id="398" r:id="rId50"/>
    <p:sldId id="397" r:id="rId51"/>
    <p:sldId id="389" r:id="rId52"/>
    <p:sldId id="390" r:id="rId53"/>
    <p:sldId id="391" r:id="rId54"/>
    <p:sldId id="409" r:id="rId55"/>
    <p:sldId id="400" r:id="rId56"/>
    <p:sldId id="401" r:id="rId57"/>
    <p:sldId id="402" r:id="rId58"/>
    <p:sldId id="387" r:id="rId59"/>
    <p:sldId id="392" r:id="rId60"/>
    <p:sldId id="331" r:id="rId61"/>
  </p:sldIdLst>
  <p:sldSz cx="9144000" cy="6858000" type="screen4x3"/>
  <p:notesSz cx="688213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9"/>
    <p:restoredTop sz="94660"/>
  </p:normalViewPr>
  <p:slideViewPr>
    <p:cSldViewPr snapToGrid="0" showGuides="1">
      <p:cViewPr>
        <p:scale>
          <a:sx n="60" d="100"/>
          <a:sy n="60" d="100"/>
        </p:scale>
        <p:origin x="-858" y="-25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84" charset="0"/>
                <a:ea typeface="MS PGothic" charset="-128"/>
                <a:cs typeface="MS PGothic"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charset="-128"/>
              <a:cs typeface="MS PGothic" charset="-128"/>
            </a:endParaRPr>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84" charset="0"/>
                <a:ea typeface="MS PGothic" charset="-128"/>
                <a:cs typeface="MS PGothic" charset="-128"/>
              </a:defRPr>
            </a:lvl1pPr>
          </a:lstStyle>
          <a:p>
            <a:pPr marL="0" marR="0" lvl="0" indent="0" algn="r"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charset="-128"/>
              <a:cs typeface="MS PGothic" charset="-128"/>
            </a:endParaRPr>
          </a:p>
        </p:txBody>
      </p:sp>
      <p:sp>
        <p:nvSpPr>
          <p:cNvPr id="46084" name="Rectangle 4"/>
          <p:cNvSpPr>
            <a:spLocks noGrp="1" noChangeArrowheads="1"/>
          </p:cNvSpPr>
          <p:nvPr>
            <p:ph type="ftr" sz="quarter" idx="2"/>
          </p:nvPr>
        </p:nvSpPr>
        <p:spPr bwMode="auto">
          <a:xfrm>
            <a:off x="0" y="8866188"/>
            <a:ext cx="3016250" cy="442913"/>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84" charset="0"/>
                <a:ea typeface="MS PGothic" charset="-128"/>
                <a:cs typeface="MS PGothic"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charset="-128"/>
              <a:cs typeface="MS PGothic" charset="-128"/>
            </a:endParaRPr>
          </a:p>
        </p:txBody>
      </p:sp>
      <p:sp>
        <p:nvSpPr>
          <p:cNvPr id="46085" name="Rectangle 5"/>
          <p:cNvSpPr>
            <a:spLocks noGrp="1" noChangeArrowheads="1"/>
          </p:cNvSpPr>
          <p:nvPr>
            <p:ph type="sldNum" sz="quarter" idx="3"/>
          </p:nvPr>
        </p:nvSpPr>
        <p:spPr bwMode="auto">
          <a:xfrm>
            <a:off x="3878263" y="8866188"/>
            <a:ext cx="3016250" cy="442913"/>
          </a:xfrm>
          <a:prstGeom prst="rect">
            <a:avLst/>
          </a:prstGeom>
          <a:noFill/>
          <a:ln w="9525">
            <a:noFill/>
            <a:miter lim="800000"/>
          </a:ln>
        </p:spPr>
        <p:txBody>
          <a:bodyPr vert="horz" wrap="none" lIns="87575" tIns="43788" rIns="87575" bIns="43788" numCol="1" anchor="b" anchorCtr="0" compatLnSpc="1"/>
          <a:p>
            <a:pPr lvl="0" algn="r" defTabSz="876300">
              <a:buNone/>
            </a:pPr>
            <a:fld id="{9A0DB2DC-4C9A-4742-B13C-FB6460FD3503}" type="slidenum">
              <a:rPr lang="en-US" sz="1100" dirty="0">
                <a:latin typeface="Helvetica" pitchFamily="-84" charset="0"/>
              </a:rPr>
            </a:fld>
            <a:endParaRPr lang="en-US" sz="1100" dirty="0">
              <a:latin typeface="Helvetica" pitchFamily="-8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603050405020304" pitchFamily="18" charset="0"/>
                <a:ea typeface="MS PGothic" charset="-128"/>
                <a:cs typeface="MS PGothic"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charset="-128"/>
              <a:cs typeface="MS PGothic" charset="-128"/>
            </a:endParaRPr>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603050405020304" pitchFamily="18" charset="0"/>
                <a:ea typeface="MS PGothic" charset="-128"/>
                <a:cs typeface="MS PGothic" charset="-128"/>
              </a:defRPr>
            </a:lvl1pPr>
          </a:lstStyle>
          <a:p>
            <a:pPr marL="0" marR="0" lvl="0" indent="0" algn="r"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charset="-128"/>
              <a:cs typeface="MS PGothic" charset="-128"/>
            </a:endParaRPr>
          </a:p>
        </p:txBody>
      </p:sp>
      <p:sp>
        <p:nvSpPr>
          <p:cNvPr id="62468" name="Rectangle 4"/>
          <p:cNvSpPr>
            <a:spLocks noTextEdit="1"/>
          </p:cNvSpPr>
          <p:nvPr>
            <p:ph type="sldImg" idx="2"/>
          </p:nvPr>
        </p:nvSpPr>
        <p:spPr>
          <a:xfrm>
            <a:off x="1117600" y="698500"/>
            <a:ext cx="4648200"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S PGothic" charset="-128"/>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S PGothic"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endParaRP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603050405020304" pitchFamily="18" charset="0"/>
                <a:ea typeface="MS PGothic" charset="-128"/>
                <a:cs typeface="MS PGothic"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charset="-128"/>
              <a:cs typeface="MS PGothic" charset="-128"/>
            </a:endParaRPr>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p>
            <a:pPr lvl="0" algn="r" defTabSz="923925">
              <a:buNone/>
            </a:pPr>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itchFamily="34" charset="-128"/>
        <a:cs typeface="MS PGothic"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p>
            <a:pPr lvl="0" algn="r" defTabSz="923925"/>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
        <p:nvSpPr>
          <p:cNvPr id="63491" name="Rectangle 2"/>
          <p:cNvSpPr>
            <a:spLocks noTextEdit="1"/>
          </p:cNvSpPr>
          <p:nvPr>
            <p:ph type="sldImg"/>
          </p:nvPr>
        </p:nvSpPr>
        <p:spPr>
          <a:ln/>
        </p:spPr>
      </p:sp>
      <p:sp>
        <p:nvSpPr>
          <p:cNvPr id="63492" name="Rectangle 3"/>
          <p:cNvSpPr>
            <a:spLocks noGrp="1"/>
          </p:cNvSpPr>
          <p:nvPr>
            <p:ph type="body" idx="1"/>
          </p:nvPr>
        </p:nvSpPr>
        <p:spPr>
          <a:ln/>
        </p:spPr>
        <p:txBody>
          <a:bodyPr wrap="none" lIns="92436" tIns="46217" rIns="92436" bIns="46217" anchor="ctr" anchorCtr="0"/>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Rot="1" noTextEdit="1"/>
          </p:cNvSpPr>
          <p:nvPr>
            <p:ph type="sldImg"/>
          </p:nvPr>
        </p:nvSpPr>
        <p:spPr>
          <a:xfrm>
            <a:off x="1117600" y="696913"/>
            <a:ext cx="4648200" cy="3486150"/>
          </a:xfrm>
          <a:ln/>
        </p:spPr>
      </p:sp>
      <p:sp>
        <p:nvSpPr>
          <p:cNvPr id="7270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Rot="1" noTextEdit="1"/>
          </p:cNvSpPr>
          <p:nvPr>
            <p:ph type="sldImg"/>
          </p:nvPr>
        </p:nvSpPr>
        <p:spPr>
          <a:xfrm>
            <a:off x="1117600" y="696913"/>
            <a:ext cx="4648200" cy="3486150"/>
          </a:xfrm>
          <a:ln/>
        </p:spPr>
      </p:sp>
      <p:sp>
        <p:nvSpPr>
          <p:cNvPr id="7373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Rot="1" noTextEdit="1"/>
          </p:cNvSpPr>
          <p:nvPr>
            <p:ph type="sldImg"/>
          </p:nvPr>
        </p:nvSpPr>
        <p:spPr>
          <a:xfrm>
            <a:off x="1117600" y="696913"/>
            <a:ext cx="4648200" cy="3486150"/>
          </a:xfrm>
          <a:ln/>
        </p:spPr>
      </p:sp>
      <p:sp>
        <p:nvSpPr>
          <p:cNvPr id="7475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Rot="1" noTextEdit="1"/>
          </p:cNvSpPr>
          <p:nvPr>
            <p:ph type="sldImg"/>
          </p:nvPr>
        </p:nvSpPr>
        <p:spPr>
          <a:xfrm>
            <a:off x="1117600" y="696913"/>
            <a:ext cx="4648200" cy="3486150"/>
          </a:xfrm>
          <a:ln/>
        </p:spPr>
      </p:sp>
      <p:sp>
        <p:nvSpPr>
          <p:cNvPr id="7577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Rot="1" noTextEdit="1"/>
          </p:cNvSpPr>
          <p:nvPr>
            <p:ph type="sldImg"/>
          </p:nvPr>
        </p:nvSpPr>
        <p:spPr>
          <a:xfrm>
            <a:off x="1117600" y="696913"/>
            <a:ext cx="4648200" cy="3486150"/>
          </a:xfrm>
          <a:ln/>
        </p:spPr>
      </p:sp>
      <p:sp>
        <p:nvSpPr>
          <p:cNvPr id="7680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Rot="1" noTextEdit="1"/>
          </p:cNvSpPr>
          <p:nvPr>
            <p:ph type="sldImg"/>
          </p:nvPr>
        </p:nvSpPr>
        <p:spPr>
          <a:xfrm>
            <a:off x="1117600" y="696913"/>
            <a:ext cx="4648200" cy="3486150"/>
          </a:xfrm>
          <a:ln/>
        </p:spPr>
      </p:sp>
      <p:sp>
        <p:nvSpPr>
          <p:cNvPr id="7782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Rot="1" noTextEdit="1"/>
          </p:cNvSpPr>
          <p:nvPr>
            <p:ph type="sldImg"/>
          </p:nvPr>
        </p:nvSpPr>
        <p:spPr>
          <a:xfrm>
            <a:off x="1117600" y="696913"/>
            <a:ext cx="4648200" cy="3486150"/>
          </a:xfrm>
          <a:ln/>
        </p:spPr>
      </p:sp>
      <p:sp>
        <p:nvSpPr>
          <p:cNvPr id="7885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Rot="1" noTextEdit="1"/>
          </p:cNvSpPr>
          <p:nvPr>
            <p:ph type="sldImg"/>
          </p:nvPr>
        </p:nvSpPr>
        <p:spPr>
          <a:xfrm>
            <a:off x="1117600" y="696913"/>
            <a:ext cx="4648200" cy="3486150"/>
          </a:xfrm>
          <a:ln/>
        </p:spPr>
      </p:sp>
      <p:sp>
        <p:nvSpPr>
          <p:cNvPr id="7987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Rot="1" noTextEdit="1"/>
          </p:cNvSpPr>
          <p:nvPr>
            <p:ph type="sldImg"/>
          </p:nvPr>
        </p:nvSpPr>
        <p:spPr>
          <a:xfrm>
            <a:off x="1117600" y="696913"/>
            <a:ext cx="4648200" cy="3486150"/>
          </a:xfrm>
          <a:ln/>
        </p:spPr>
      </p:sp>
      <p:sp>
        <p:nvSpPr>
          <p:cNvPr id="8089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Rot="1" noTextEdit="1"/>
          </p:cNvSpPr>
          <p:nvPr>
            <p:ph type="sldImg"/>
          </p:nvPr>
        </p:nvSpPr>
        <p:spPr>
          <a:xfrm>
            <a:off x="1117600" y="696913"/>
            <a:ext cx="4648200" cy="3486150"/>
          </a:xfrm>
          <a:ln/>
        </p:spPr>
      </p:sp>
      <p:sp>
        <p:nvSpPr>
          <p:cNvPr id="8192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Rot="1" noTextEdit="1"/>
          </p:cNvSpPr>
          <p:nvPr>
            <p:ph type="sldImg"/>
          </p:nvPr>
        </p:nvSpPr>
        <p:spPr>
          <a:xfrm>
            <a:off x="1117600" y="696913"/>
            <a:ext cx="4648200" cy="3486150"/>
          </a:xfrm>
          <a:ln/>
        </p:spPr>
      </p:sp>
      <p:sp>
        <p:nvSpPr>
          <p:cNvPr id="6451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Rot="1" noTextEdit="1"/>
          </p:cNvSpPr>
          <p:nvPr>
            <p:ph type="sldImg"/>
          </p:nvPr>
        </p:nvSpPr>
        <p:spPr>
          <a:xfrm>
            <a:off x="1117600" y="696913"/>
            <a:ext cx="4648200" cy="3486150"/>
          </a:xfrm>
          <a:ln/>
        </p:spPr>
      </p:sp>
      <p:sp>
        <p:nvSpPr>
          <p:cNvPr id="8294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Rot="1" noTextEdit="1"/>
          </p:cNvSpPr>
          <p:nvPr>
            <p:ph type="sldImg"/>
          </p:nvPr>
        </p:nvSpPr>
        <p:spPr>
          <a:xfrm>
            <a:off x="1117600" y="696913"/>
            <a:ext cx="4648200" cy="3486150"/>
          </a:xfrm>
          <a:ln/>
        </p:spPr>
      </p:sp>
      <p:sp>
        <p:nvSpPr>
          <p:cNvPr id="8397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Rot="1" noTextEdit="1"/>
          </p:cNvSpPr>
          <p:nvPr>
            <p:ph type="sldImg"/>
          </p:nvPr>
        </p:nvSpPr>
        <p:spPr>
          <a:xfrm>
            <a:off x="1117600" y="696913"/>
            <a:ext cx="4648200" cy="3486150"/>
          </a:xfrm>
          <a:ln/>
        </p:spPr>
      </p:sp>
      <p:sp>
        <p:nvSpPr>
          <p:cNvPr id="8499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Rot="1" noTextEdit="1"/>
          </p:cNvSpPr>
          <p:nvPr>
            <p:ph type="sldImg"/>
          </p:nvPr>
        </p:nvSpPr>
        <p:spPr>
          <a:xfrm>
            <a:off x="1117600" y="696913"/>
            <a:ext cx="4648200" cy="3486150"/>
          </a:xfrm>
          <a:ln/>
        </p:spPr>
      </p:sp>
      <p:sp>
        <p:nvSpPr>
          <p:cNvPr id="8601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Rot="1" noTextEdit="1"/>
          </p:cNvSpPr>
          <p:nvPr>
            <p:ph type="sldImg"/>
          </p:nvPr>
        </p:nvSpPr>
        <p:spPr>
          <a:xfrm>
            <a:off x="1117600" y="696913"/>
            <a:ext cx="4648200" cy="3486150"/>
          </a:xfrm>
          <a:ln/>
        </p:spPr>
      </p:sp>
      <p:sp>
        <p:nvSpPr>
          <p:cNvPr id="8704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Rot="1" noTextEdit="1"/>
          </p:cNvSpPr>
          <p:nvPr>
            <p:ph type="sldImg"/>
          </p:nvPr>
        </p:nvSpPr>
        <p:spPr>
          <a:xfrm>
            <a:off x="1117600" y="696913"/>
            <a:ext cx="4648200" cy="3486150"/>
          </a:xfrm>
          <a:ln/>
        </p:spPr>
      </p:sp>
      <p:sp>
        <p:nvSpPr>
          <p:cNvPr id="8806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Rot="1" noTextEdit="1"/>
          </p:cNvSpPr>
          <p:nvPr>
            <p:ph type="sldImg"/>
          </p:nvPr>
        </p:nvSpPr>
        <p:spPr>
          <a:xfrm>
            <a:off x="1117600" y="696913"/>
            <a:ext cx="4648200" cy="3486150"/>
          </a:xfrm>
          <a:ln/>
        </p:spPr>
      </p:sp>
      <p:sp>
        <p:nvSpPr>
          <p:cNvPr id="8909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Rot="1" noTextEdit="1"/>
          </p:cNvSpPr>
          <p:nvPr>
            <p:ph type="sldImg"/>
          </p:nvPr>
        </p:nvSpPr>
        <p:spPr>
          <a:xfrm>
            <a:off x="1117600" y="696913"/>
            <a:ext cx="4648200" cy="3486150"/>
          </a:xfrm>
          <a:ln/>
        </p:spPr>
      </p:sp>
      <p:sp>
        <p:nvSpPr>
          <p:cNvPr id="9011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Rot="1" noTextEdit="1"/>
          </p:cNvSpPr>
          <p:nvPr>
            <p:ph type="sldImg"/>
          </p:nvPr>
        </p:nvSpPr>
        <p:spPr>
          <a:xfrm>
            <a:off x="1117600" y="696913"/>
            <a:ext cx="4648200" cy="3486150"/>
          </a:xfrm>
          <a:ln/>
        </p:spPr>
      </p:sp>
      <p:sp>
        <p:nvSpPr>
          <p:cNvPr id="9113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Rot="1" noTextEdit="1"/>
          </p:cNvSpPr>
          <p:nvPr>
            <p:ph type="sldImg"/>
          </p:nvPr>
        </p:nvSpPr>
        <p:spPr>
          <a:xfrm>
            <a:off x="1117600" y="696913"/>
            <a:ext cx="4648200" cy="3486150"/>
          </a:xfrm>
          <a:ln/>
        </p:spPr>
      </p:sp>
      <p:sp>
        <p:nvSpPr>
          <p:cNvPr id="9216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Rot="1" noTextEdit="1"/>
          </p:cNvSpPr>
          <p:nvPr>
            <p:ph type="sldImg"/>
          </p:nvPr>
        </p:nvSpPr>
        <p:spPr>
          <a:xfrm>
            <a:off x="1117600" y="696913"/>
            <a:ext cx="4648200" cy="3486150"/>
          </a:xfrm>
          <a:ln/>
        </p:spPr>
      </p:sp>
      <p:sp>
        <p:nvSpPr>
          <p:cNvPr id="6553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Rot="1" noTextEdit="1"/>
          </p:cNvSpPr>
          <p:nvPr>
            <p:ph type="sldImg"/>
          </p:nvPr>
        </p:nvSpPr>
        <p:spPr>
          <a:xfrm>
            <a:off x="1117600" y="696913"/>
            <a:ext cx="4648200" cy="3486150"/>
          </a:xfrm>
          <a:ln/>
        </p:spPr>
      </p:sp>
      <p:sp>
        <p:nvSpPr>
          <p:cNvPr id="9318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Rot="1" noTextEdit="1"/>
          </p:cNvSpPr>
          <p:nvPr>
            <p:ph type="sldImg"/>
          </p:nvPr>
        </p:nvSpPr>
        <p:spPr>
          <a:xfrm>
            <a:off x="1117600" y="696913"/>
            <a:ext cx="4648200" cy="3486150"/>
          </a:xfrm>
          <a:ln/>
        </p:spPr>
      </p:sp>
      <p:sp>
        <p:nvSpPr>
          <p:cNvPr id="9421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Rot="1" noTextEdit="1"/>
          </p:cNvSpPr>
          <p:nvPr>
            <p:ph type="sldImg"/>
          </p:nvPr>
        </p:nvSpPr>
        <p:spPr>
          <a:xfrm>
            <a:off x="1117600" y="696913"/>
            <a:ext cx="4648200" cy="3486150"/>
          </a:xfrm>
          <a:ln/>
        </p:spPr>
      </p:sp>
      <p:sp>
        <p:nvSpPr>
          <p:cNvPr id="9523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Rot="1" noTextEdit="1"/>
          </p:cNvSpPr>
          <p:nvPr>
            <p:ph type="sldImg"/>
          </p:nvPr>
        </p:nvSpPr>
        <p:spPr>
          <a:xfrm>
            <a:off x="1117600" y="696913"/>
            <a:ext cx="4648200" cy="3486150"/>
          </a:xfrm>
          <a:ln/>
        </p:spPr>
      </p:sp>
      <p:sp>
        <p:nvSpPr>
          <p:cNvPr id="9625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Rot="1" noTextEdit="1"/>
          </p:cNvSpPr>
          <p:nvPr>
            <p:ph type="sldImg"/>
          </p:nvPr>
        </p:nvSpPr>
        <p:spPr>
          <a:xfrm>
            <a:off x="1117600" y="696913"/>
            <a:ext cx="4648200" cy="3486150"/>
          </a:xfrm>
          <a:ln/>
        </p:spPr>
      </p:sp>
      <p:sp>
        <p:nvSpPr>
          <p:cNvPr id="9728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Rot="1" noTextEdit="1"/>
          </p:cNvSpPr>
          <p:nvPr>
            <p:ph type="sldImg"/>
          </p:nvPr>
        </p:nvSpPr>
        <p:spPr>
          <a:xfrm>
            <a:off x="1117600" y="696913"/>
            <a:ext cx="4648200" cy="3486150"/>
          </a:xfrm>
          <a:ln/>
        </p:spPr>
      </p:sp>
      <p:sp>
        <p:nvSpPr>
          <p:cNvPr id="9830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Rot="1" noTextEdit="1"/>
          </p:cNvSpPr>
          <p:nvPr>
            <p:ph type="sldImg"/>
          </p:nvPr>
        </p:nvSpPr>
        <p:spPr>
          <a:xfrm>
            <a:off x="1117600" y="696913"/>
            <a:ext cx="4648200" cy="3486150"/>
          </a:xfrm>
          <a:ln/>
        </p:spPr>
      </p:sp>
      <p:sp>
        <p:nvSpPr>
          <p:cNvPr id="9933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Rot="1" noTextEdit="1"/>
          </p:cNvSpPr>
          <p:nvPr>
            <p:ph type="sldImg"/>
          </p:nvPr>
        </p:nvSpPr>
        <p:spPr>
          <a:xfrm>
            <a:off x="1117600" y="696913"/>
            <a:ext cx="4648200" cy="3486150"/>
          </a:xfrm>
          <a:ln/>
        </p:spPr>
      </p:sp>
      <p:sp>
        <p:nvSpPr>
          <p:cNvPr id="10035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Rot="1" noTextEdit="1"/>
          </p:cNvSpPr>
          <p:nvPr>
            <p:ph type="sldImg"/>
          </p:nvPr>
        </p:nvSpPr>
        <p:spPr>
          <a:xfrm>
            <a:off x="1117600" y="696913"/>
            <a:ext cx="4648200" cy="3486150"/>
          </a:xfrm>
          <a:ln/>
        </p:spPr>
      </p:sp>
      <p:sp>
        <p:nvSpPr>
          <p:cNvPr id="10137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Rot="1" noTextEdit="1"/>
          </p:cNvSpPr>
          <p:nvPr>
            <p:ph type="sldImg"/>
          </p:nvPr>
        </p:nvSpPr>
        <p:spPr>
          <a:xfrm>
            <a:off x="1117600" y="696913"/>
            <a:ext cx="4648200" cy="3486150"/>
          </a:xfrm>
          <a:ln/>
        </p:spPr>
      </p:sp>
      <p:sp>
        <p:nvSpPr>
          <p:cNvPr id="10240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Rot="1" noTextEdit="1"/>
          </p:cNvSpPr>
          <p:nvPr>
            <p:ph type="sldImg"/>
          </p:nvPr>
        </p:nvSpPr>
        <p:spPr>
          <a:xfrm>
            <a:off x="1117600" y="696913"/>
            <a:ext cx="4648200" cy="3486150"/>
          </a:xfrm>
          <a:ln/>
        </p:spPr>
      </p:sp>
      <p:sp>
        <p:nvSpPr>
          <p:cNvPr id="6656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Rot="1" noTextEdit="1"/>
          </p:cNvSpPr>
          <p:nvPr>
            <p:ph type="sldImg"/>
          </p:nvPr>
        </p:nvSpPr>
        <p:spPr>
          <a:xfrm>
            <a:off x="1117600" y="696913"/>
            <a:ext cx="4648200" cy="3486150"/>
          </a:xfrm>
          <a:ln/>
        </p:spPr>
      </p:sp>
      <p:sp>
        <p:nvSpPr>
          <p:cNvPr id="10342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Rot="1" noTextEdit="1"/>
          </p:cNvSpPr>
          <p:nvPr>
            <p:ph type="sldImg"/>
          </p:nvPr>
        </p:nvSpPr>
        <p:spPr>
          <a:xfrm>
            <a:off x="1117600" y="696913"/>
            <a:ext cx="4648200" cy="3486150"/>
          </a:xfrm>
          <a:ln/>
        </p:spPr>
      </p:sp>
      <p:sp>
        <p:nvSpPr>
          <p:cNvPr id="10445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Rot="1" noTextEdit="1"/>
          </p:cNvSpPr>
          <p:nvPr>
            <p:ph type="sldImg"/>
          </p:nvPr>
        </p:nvSpPr>
        <p:spPr>
          <a:xfrm>
            <a:off x="1117600" y="696913"/>
            <a:ext cx="4648200" cy="3486150"/>
          </a:xfrm>
          <a:ln/>
        </p:spPr>
      </p:sp>
      <p:sp>
        <p:nvSpPr>
          <p:cNvPr id="10547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Rot="1" noTextEdit="1"/>
          </p:cNvSpPr>
          <p:nvPr>
            <p:ph type="sldImg"/>
          </p:nvPr>
        </p:nvSpPr>
        <p:spPr>
          <a:xfrm>
            <a:off x="1117600" y="696913"/>
            <a:ext cx="4648200" cy="3486150"/>
          </a:xfrm>
          <a:ln/>
        </p:spPr>
      </p:sp>
      <p:sp>
        <p:nvSpPr>
          <p:cNvPr id="10649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Rot="1" noTextEdit="1"/>
          </p:cNvSpPr>
          <p:nvPr>
            <p:ph type="sldImg"/>
          </p:nvPr>
        </p:nvSpPr>
        <p:spPr>
          <a:xfrm>
            <a:off x="1117600" y="696913"/>
            <a:ext cx="4648200" cy="3486150"/>
          </a:xfrm>
          <a:ln/>
        </p:spPr>
      </p:sp>
      <p:sp>
        <p:nvSpPr>
          <p:cNvPr id="10752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Rot="1" noTextEdit="1"/>
          </p:cNvSpPr>
          <p:nvPr>
            <p:ph type="sldImg"/>
          </p:nvPr>
        </p:nvSpPr>
        <p:spPr>
          <a:xfrm>
            <a:off x="1117600" y="696913"/>
            <a:ext cx="4648200" cy="3486150"/>
          </a:xfrm>
          <a:ln/>
        </p:spPr>
      </p:sp>
      <p:sp>
        <p:nvSpPr>
          <p:cNvPr id="10854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Rot="1" noTextEdit="1"/>
          </p:cNvSpPr>
          <p:nvPr>
            <p:ph type="sldImg"/>
          </p:nvPr>
        </p:nvSpPr>
        <p:spPr>
          <a:xfrm>
            <a:off x="1117600" y="696913"/>
            <a:ext cx="4648200" cy="3486150"/>
          </a:xfrm>
          <a:ln/>
        </p:spPr>
      </p:sp>
      <p:sp>
        <p:nvSpPr>
          <p:cNvPr id="10957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Rot="1" noTextEdit="1"/>
          </p:cNvSpPr>
          <p:nvPr>
            <p:ph type="sldImg"/>
          </p:nvPr>
        </p:nvSpPr>
        <p:spPr>
          <a:xfrm>
            <a:off x="1117600" y="696913"/>
            <a:ext cx="4648200" cy="3486150"/>
          </a:xfrm>
          <a:ln/>
        </p:spPr>
      </p:sp>
      <p:sp>
        <p:nvSpPr>
          <p:cNvPr id="11059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p>
            <a:pPr lvl="0" algn="r" defTabSz="923925"/>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
        <p:nvSpPr>
          <p:cNvPr id="111619" name="Rectangle 2"/>
          <p:cNvSpPr>
            <a:spLocks noTextEdit="1"/>
          </p:cNvSpPr>
          <p:nvPr>
            <p:ph type="sldImg"/>
          </p:nvPr>
        </p:nvSpPr>
        <p:spPr>
          <a:ln/>
        </p:spPr>
      </p:sp>
      <p:sp>
        <p:nvSpPr>
          <p:cNvPr id="111620" name="Rectangle 3"/>
          <p:cNvSpPr>
            <a:spLocks noGrp="1"/>
          </p:cNvSpPr>
          <p:nvPr>
            <p:ph type="body" idx="1"/>
          </p:nvPr>
        </p:nvSpPr>
        <p:spPr>
          <a:ln/>
        </p:spPr>
        <p:txBody>
          <a:bodyPr wrap="none" lIns="92436" tIns="46217" rIns="92436" bIns="46217" anchor="ctr" anchorCtr="0"/>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Rot="1" noTextEdit="1"/>
          </p:cNvSpPr>
          <p:nvPr>
            <p:ph type="sldImg"/>
          </p:nvPr>
        </p:nvSpPr>
        <p:spPr>
          <a:xfrm>
            <a:off x="1117600" y="696913"/>
            <a:ext cx="4648200" cy="3486150"/>
          </a:xfrm>
          <a:ln/>
        </p:spPr>
      </p:sp>
      <p:sp>
        <p:nvSpPr>
          <p:cNvPr id="67587"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Rot="1" noTextEdit="1"/>
          </p:cNvSpPr>
          <p:nvPr>
            <p:ph type="sldImg"/>
          </p:nvPr>
        </p:nvSpPr>
        <p:spPr>
          <a:xfrm>
            <a:off x="1117600" y="696913"/>
            <a:ext cx="4648200" cy="3486150"/>
          </a:xfrm>
          <a:ln/>
        </p:spPr>
      </p:sp>
      <p:sp>
        <p:nvSpPr>
          <p:cNvPr id="68611"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Rot="1" noTextEdit="1"/>
          </p:cNvSpPr>
          <p:nvPr>
            <p:ph type="sldImg"/>
          </p:nvPr>
        </p:nvSpPr>
        <p:spPr>
          <a:xfrm>
            <a:off x="1117600" y="696913"/>
            <a:ext cx="4648200" cy="3486150"/>
          </a:xfrm>
          <a:ln/>
        </p:spPr>
      </p:sp>
      <p:sp>
        <p:nvSpPr>
          <p:cNvPr id="69635"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Rot="1" noTextEdit="1"/>
          </p:cNvSpPr>
          <p:nvPr>
            <p:ph type="sldImg"/>
          </p:nvPr>
        </p:nvSpPr>
        <p:spPr>
          <a:xfrm>
            <a:off x="1117600" y="696913"/>
            <a:ext cx="4648200" cy="3486150"/>
          </a:xfrm>
          <a:ln/>
        </p:spPr>
      </p:sp>
      <p:sp>
        <p:nvSpPr>
          <p:cNvPr id="70659"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Rot="1" noTextEdit="1"/>
          </p:cNvSpPr>
          <p:nvPr>
            <p:ph type="sldImg"/>
          </p:nvPr>
        </p:nvSpPr>
        <p:spPr>
          <a:xfrm>
            <a:off x="1117600" y="696913"/>
            <a:ext cx="4648200" cy="3486150"/>
          </a:xfrm>
          <a:ln/>
        </p:spPr>
      </p:sp>
      <p:sp>
        <p:nvSpPr>
          <p:cNvPr id="71683" name="Rectangle 3"/>
          <p:cNvSpPr>
            <a:spLocks noGrp="1"/>
          </p:cNvSpPr>
          <p:nvPr>
            <p:ph type="body" idx="1"/>
          </p:nvPr>
        </p:nvSpPr>
        <p:spPr>
          <a:xfrm>
            <a:off x="688975" y="4416425"/>
            <a:ext cx="5505450" cy="4183063"/>
          </a:xfrm>
          <a:ln/>
        </p:spPr>
        <p:txBody>
          <a:bodyPr wrap="square" lIns="92438" tIns="46219" rIns="92438" bIns="46219" anchor="t" anchorCtr="0"/>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
          <p:cNvGrpSpPr/>
          <p:nvPr/>
        </p:nvGrpSpPr>
        <p:grpSpPr>
          <a:xfrm>
            <a:off x="198438" y="2960688"/>
            <a:ext cx="8610600" cy="201612"/>
            <a:chOff x="125" y="1865"/>
            <a:chExt cx="5424" cy="127"/>
          </a:xfrm>
        </p:grpSpPr>
        <p:sp>
          <p:nvSpPr>
            <p:cNvPr id="14" name="Rectangle 4"/>
            <p:cNvSpPr>
              <a:spLocks noChangeArrowheads="1"/>
            </p:cNvSpPr>
            <p:nvPr/>
          </p:nvSpPr>
          <p:spPr bwMode="auto">
            <a:xfrm>
              <a:off x="125" y="1865"/>
              <a:ext cx="1808" cy="127"/>
            </a:xfrm>
            <a:prstGeom prst="rect">
              <a:avLst/>
            </a:prstGeom>
            <a:solidFill>
              <a:srgbClr val="336699"/>
            </a:solid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S PGothic" pitchFamily="34" charset="-128"/>
                <a:cs typeface="+mn-cs"/>
              </a:endParaRPr>
            </a:p>
          </p:txBody>
        </p:sp>
        <p:sp>
          <p:nvSpPr>
            <p:cNvPr id="15" name="Rectangle 5"/>
            <p:cNvSpPr>
              <a:spLocks noChangeArrowheads="1"/>
            </p:cNvSpPr>
            <p:nvPr/>
          </p:nvSpPr>
          <p:spPr bwMode="auto">
            <a:xfrm>
              <a:off x="1933" y="1865"/>
              <a:ext cx="1808" cy="127"/>
            </a:xfrm>
            <a:prstGeom prst="rect">
              <a:avLst/>
            </a:prstGeom>
            <a:solidFill>
              <a:srgbClr val="99CCFF"/>
            </a:solid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S PGothic" pitchFamily="34" charset="-128"/>
                <a:cs typeface="+mn-cs"/>
              </a:endParaRPr>
            </a:p>
          </p:txBody>
        </p:sp>
        <p:sp>
          <p:nvSpPr>
            <p:cNvPr id="16" name="Rectangle 6"/>
            <p:cNvSpPr>
              <a:spLocks noChangeArrowheads="1"/>
            </p:cNvSpPr>
            <p:nvPr/>
          </p:nvSpPr>
          <p:spPr bwMode="auto">
            <a:xfrm>
              <a:off x="3741" y="1865"/>
              <a:ext cx="1808" cy="127"/>
            </a:xfrm>
            <a:prstGeom prst="rect">
              <a:avLst/>
            </a:prstGeom>
            <a:solidFill>
              <a:srgbClr val="336699"/>
            </a:solid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S PGothic" pitchFamily="34" charset="-128"/>
                <a:cs typeface="+mn-cs"/>
              </a:endParaRPr>
            </a:p>
          </p:txBody>
        </p:sp>
      </p:grpSp>
      <p:sp>
        <p:nvSpPr>
          <p:cNvPr id="17" name="Text Box 7"/>
          <p:cNvSpPr txBox="1">
            <a:spLocks noChangeArrowheads="1"/>
          </p:cNvSpPr>
          <p:nvPr/>
        </p:nvSpPr>
        <p:spPr bwMode="auto">
          <a:xfrm>
            <a:off x="6489700" y="6588125"/>
            <a:ext cx="2713038" cy="244475"/>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000" b="1" i="0" u="none" strike="noStrike" kern="1200" cap="none" spc="0" normalizeH="0" baseline="0" noProof="0">
                <a:ln>
                  <a:noFill/>
                </a:ln>
                <a:solidFill>
                  <a:srgbClr val="336699"/>
                </a:solidFill>
                <a:effectLst/>
                <a:uLnTx/>
                <a:uFillTx/>
                <a:latin typeface="Helvetica" pitchFamily="-84" charset="0"/>
                <a:ea typeface="MS PGothic" pitchFamily="34" charset="-128"/>
                <a:cs typeface="+mn-cs"/>
              </a:rPr>
              <a:t>Silberschatz, Galvin and Gagne ©2013</a:t>
            </a:r>
            <a:endParaRPr kumimoji="0" lang="en-US" sz="1000" b="1" i="0" u="none" strike="noStrike" kern="1200" cap="none" spc="0" normalizeH="0" baseline="0" noProof="0">
              <a:ln>
                <a:noFill/>
              </a:ln>
              <a:solidFill>
                <a:srgbClr val="336699"/>
              </a:solidFill>
              <a:effectLst/>
              <a:uLnTx/>
              <a:uFillTx/>
              <a:latin typeface="Helvetica" pitchFamily="-84" charset="0"/>
              <a:ea typeface="MS PGothic" pitchFamily="34" charset="-128"/>
              <a:cs typeface="+mn-cs"/>
            </a:endParaRPr>
          </a:p>
        </p:txBody>
      </p:sp>
      <p:sp>
        <p:nvSpPr>
          <p:cNvPr id="18" name="Text Box 8"/>
          <p:cNvSpPr txBox="1">
            <a:spLocks noChangeArrowheads="1"/>
          </p:cNvSpPr>
          <p:nvPr/>
        </p:nvSpPr>
        <p:spPr bwMode="auto">
          <a:xfrm>
            <a:off x="26988" y="6613525"/>
            <a:ext cx="2695575" cy="246063"/>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1000" b="1" i="0" u="none" strike="noStrike" kern="1200" cap="none" spc="0" normalizeH="0" baseline="0" noProof="0">
                <a:ln>
                  <a:noFill/>
                </a:ln>
                <a:solidFill>
                  <a:srgbClr val="336699"/>
                </a:solidFill>
                <a:effectLst/>
                <a:uLnTx/>
                <a:uFillTx/>
                <a:latin typeface="Helvetica" pitchFamily="-84" charset="0"/>
                <a:ea typeface="MS PGothic" pitchFamily="34" charset="-128"/>
                <a:cs typeface="+mn-cs"/>
              </a:rPr>
              <a:t>Operating System Concepts – 9</a:t>
            </a:r>
            <a:r>
              <a:rPr kumimoji="0" lang="en-US" sz="1000" b="1" i="0" u="none" strike="noStrike" kern="1200" cap="none" spc="0" normalizeH="0" baseline="30000" noProof="0">
                <a:ln>
                  <a:noFill/>
                </a:ln>
                <a:solidFill>
                  <a:srgbClr val="336699"/>
                </a:solidFill>
                <a:effectLst/>
                <a:uLnTx/>
                <a:uFillTx/>
                <a:latin typeface="Helvetica" pitchFamily="-84" charset="0"/>
                <a:ea typeface="MS PGothic" pitchFamily="34" charset="-128"/>
                <a:cs typeface="+mn-cs"/>
              </a:rPr>
              <a:t>th</a:t>
            </a:r>
            <a:r>
              <a:rPr kumimoji="0" lang="en-US" sz="1000" b="1" i="0" u="none" strike="noStrike" kern="1200" cap="none" spc="0" normalizeH="0" baseline="0" noProof="0">
                <a:ln>
                  <a:noFill/>
                </a:ln>
                <a:solidFill>
                  <a:srgbClr val="336699"/>
                </a:solidFill>
                <a:effectLst/>
                <a:uLnTx/>
                <a:uFillTx/>
                <a:latin typeface="Helvetica" pitchFamily="-84" charset="0"/>
                <a:ea typeface="MS PGothic" pitchFamily="34" charset="-128"/>
                <a:cs typeface="+mn-cs"/>
              </a:rPr>
              <a:t> Edit9on</a:t>
            </a:r>
            <a:endParaRPr kumimoji="0" lang="en-US" sz="1000" b="1" i="0" u="none" strike="noStrike" kern="1200" cap="none" spc="0" normalizeH="0" baseline="0" noProof="0">
              <a:ln>
                <a:noFill/>
              </a:ln>
              <a:solidFill>
                <a:srgbClr val="336699"/>
              </a:solidFill>
              <a:effectLst/>
              <a:uLnTx/>
              <a:uFillTx/>
              <a:latin typeface="Helvetica" pitchFamily="-84" charset="0"/>
              <a:ea typeface="MS PGothic" pitchFamily="34" charset="-128"/>
              <a:cs typeface="+mn-cs"/>
            </a:endParaRPr>
          </a:p>
        </p:txBody>
      </p:sp>
      <p:pic>
        <p:nvPicPr>
          <p:cNvPr id="2053" name="Picture 9" descr="dino_4"/>
          <p:cNvPicPr>
            <a:picLocks noChangeAspect="1"/>
          </p:cNvPicPr>
          <p:nvPr/>
        </p:nvPicPr>
        <p:blipFill>
          <a:blip r:embed="rId2"/>
          <a:stretch>
            <a:fillRect/>
          </a:stretch>
        </p:blipFill>
        <p:spPr>
          <a:xfrm>
            <a:off x="3360738" y="4157663"/>
            <a:ext cx="2062162" cy="1593850"/>
          </a:xfrm>
          <a:prstGeom prst="rect">
            <a:avLst/>
          </a:prstGeom>
          <a:noFill/>
          <a:ln w="76200" cap="flat" cmpd="sng">
            <a:solidFill>
              <a:srgbClr val="336699"/>
            </a:solidFill>
            <a:prstDash val="solid"/>
            <a:miter/>
            <a:headEnd type="none" w="med" len="med"/>
            <a:tailEnd type="none" w="med" len="med"/>
          </a:ln>
        </p:spPr>
      </p:pic>
      <p:sp>
        <p:nvSpPr>
          <p:cNvPr id="2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sz="3200" b="0" i="0" u="none" strike="noStrike" kern="0" cap="none" spc="0" normalizeH="0" baseline="0" noProof="0" smtClean="0">
              <a:ln>
                <a:noFill/>
              </a:ln>
              <a:solidFill>
                <a:schemeClr val="tx1"/>
              </a:solidFill>
              <a:effectLst/>
              <a:uLnTx/>
              <a:uFillTx/>
              <a:latin typeface="+mn-lt"/>
              <a:ea typeface="MS PGothic" pitchFamily="34" charset="-128"/>
              <a:cs typeface="MS PGothic"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dino_3"/>
          <p:cNvPicPr>
            <a:picLocks noChangeAspect="1"/>
          </p:cNvPicPr>
          <p:nvPr/>
        </p:nvPicPr>
        <p:blipFill>
          <a:blip r:embed="rId12"/>
          <a:stretch>
            <a:fillRect/>
          </a:stretch>
        </p:blipFill>
        <p:spPr>
          <a:xfrm>
            <a:off x="285750" y="0"/>
            <a:ext cx="1195388" cy="908050"/>
          </a:xfrm>
          <a:prstGeom prst="rect">
            <a:avLst/>
          </a:prstGeom>
          <a:noFill/>
          <a:ln w="9525">
            <a:noFill/>
          </a:ln>
        </p:spPr>
      </p:pic>
      <p:sp>
        <p:nvSpPr>
          <p:cNvPr id="1027" name="Rectangle 3"/>
          <p:cNvSpPr>
            <a:spLocks noGrp="1"/>
          </p:cNvSpPr>
          <p:nvPr>
            <p:ph type="title"/>
          </p:nvPr>
        </p:nvSpPr>
        <p:spPr>
          <a:xfrm>
            <a:off x="457200" y="277813"/>
            <a:ext cx="8229600" cy="576262"/>
          </a:xfrm>
          <a:prstGeom prst="rect">
            <a:avLst/>
          </a:prstGeom>
          <a:noFill/>
          <a:ln w="9525">
            <a:noFill/>
          </a:ln>
        </p:spPr>
        <p:txBody>
          <a:bodyPr anchor="b" anchorCtr="0"/>
          <a:p>
            <a:pPr lvl="0"/>
            <a:r>
              <a:rPr dirty="0"/>
              <a:t>Click to edit Master title style</a:t>
            </a:r>
            <a:endParaRPr dirty="0"/>
          </a:p>
        </p:txBody>
      </p:sp>
      <p:sp>
        <p:nvSpPr>
          <p:cNvPr id="1028" name="Rectangle 4"/>
          <p:cNvSpPr>
            <a:spLocks noGrp="1"/>
          </p:cNvSpPr>
          <p:nvPr>
            <p:ph type="body" idx="1"/>
          </p:nvPr>
        </p:nvSpPr>
        <p:spPr>
          <a:xfrm>
            <a:off x="806450" y="1233488"/>
            <a:ext cx="8229600" cy="4530725"/>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S PGothic" pitchFamily="34" charset="-128"/>
              <a:cs typeface="+mn-cs"/>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ln>
          <a:effectLst/>
        </p:spPr>
        <p:txBody>
          <a:bodyPr wrap="none">
            <a:spAutoFit/>
          </a:bodyPr>
          <a:p>
            <a:pPr lvl="0" algn="ctr">
              <a:spcBef>
                <a:spcPct val="50000"/>
              </a:spcBef>
              <a:buNone/>
            </a:pPr>
            <a:r>
              <a:rPr sz="1000" b="1" dirty="0">
                <a:solidFill>
                  <a:srgbClr val="006699"/>
                </a:solidFill>
                <a:latin typeface="Helvetica" pitchFamily="-84" charset="0"/>
              </a:rPr>
              <a:t>1.</a:t>
            </a:r>
            <a:fld id="{9A0DB2DC-4C9A-4742-B13C-FB6460FD3503}" type="slidenum">
              <a:rPr lang="en-US" sz="1000" b="1" dirty="0">
                <a:solidFill>
                  <a:srgbClr val="006699"/>
                </a:solidFill>
                <a:latin typeface="Helvetica" pitchFamily="-84" charset="0"/>
              </a:rPr>
            </a:fld>
            <a:endParaRPr lang="en-US" sz="1000" b="1" dirty="0">
              <a:solidFill>
                <a:srgbClr val="006699"/>
              </a:solidFill>
              <a:latin typeface="Helvetica" pitchFamily="-84"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000" b="1" i="0" u="none" strike="noStrike" kern="1200" cap="none" spc="0" normalizeH="0" baseline="0" noProof="0">
                <a:ln>
                  <a:noFill/>
                </a:ln>
                <a:solidFill>
                  <a:srgbClr val="006699"/>
                </a:solidFill>
                <a:effectLst/>
                <a:uLnTx/>
                <a:uFillTx/>
                <a:latin typeface="Helvetica" pitchFamily="-84" charset="0"/>
                <a:ea typeface="MS PGothic" pitchFamily="34" charset="-128"/>
                <a:cs typeface="+mn-cs"/>
              </a:rPr>
              <a:t>Silberschatz, Galvin and Gagne ©2013</a:t>
            </a:r>
            <a:endParaRPr kumimoji="0" lang="en-US" sz="1000" b="1" i="0" u="none" strike="noStrike" kern="1200" cap="none" spc="0" normalizeH="0" baseline="0" noProof="0">
              <a:ln>
                <a:noFill/>
              </a:ln>
              <a:solidFill>
                <a:srgbClr val="006699"/>
              </a:solidFill>
              <a:effectLst/>
              <a:uLnTx/>
              <a:uFillTx/>
              <a:latin typeface="Helvetica" pitchFamily="-84" charset="0"/>
              <a:ea typeface="MS PGothic" pitchFamily="34" charset="-128"/>
              <a:cs typeface="+mn-cs"/>
            </a:endParaRP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1000" b="1" i="0" u="none" strike="noStrike" kern="1200" cap="none" spc="0" normalizeH="0" baseline="0" noProof="0">
                <a:ln>
                  <a:noFill/>
                </a:ln>
                <a:solidFill>
                  <a:srgbClr val="006699"/>
                </a:solidFill>
                <a:effectLst/>
                <a:uLnTx/>
                <a:uFillTx/>
                <a:latin typeface="Helvetica" pitchFamily="-84" charset="0"/>
                <a:ea typeface="MS PGothic" pitchFamily="34" charset="-128"/>
                <a:cs typeface="+mn-cs"/>
              </a:rPr>
              <a:t>Operating System Concepts – 9</a:t>
            </a:r>
            <a:r>
              <a:rPr kumimoji="0" lang="en-US" sz="1000" b="1" i="0" u="none" strike="noStrike" kern="1200" cap="none" spc="0" normalizeH="0" baseline="30000" noProof="0">
                <a:ln>
                  <a:noFill/>
                </a:ln>
                <a:solidFill>
                  <a:srgbClr val="006699"/>
                </a:solidFill>
                <a:effectLst/>
                <a:uLnTx/>
                <a:uFillTx/>
                <a:latin typeface="Helvetica" pitchFamily="-84" charset="0"/>
                <a:ea typeface="MS PGothic" pitchFamily="34" charset="-128"/>
                <a:cs typeface="+mn-cs"/>
              </a:rPr>
              <a:t>th</a:t>
            </a:r>
            <a:r>
              <a:rPr kumimoji="0" lang="en-US" sz="1000" b="1" i="0" u="none" strike="noStrike" kern="1200" cap="none" spc="0" normalizeH="0" baseline="0" noProof="0">
                <a:ln>
                  <a:noFill/>
                </a:ln>
                <a:solidFill>
                  <a:srgbClr val="006699"/>
                </a:solidFill>
                <a:effectLst/>
                <a:uLnTx/>
                <a:uFillTx/>
                <a:latin typeface="Helvetica" pitchFamily="-84" charset="0"/>
                <a:ea typeface="MS PGothic" pitchFamily="34" charset="-128"/>
                <a:cs typeface="+mn-cs"/>
              </a:rPr>
              <a:t> Edition</a:t>
            </a:r>
            <a:endParaRPr kumimoji="0" lang="en-US" sz="1000" b="1" i="0" u="none" strike="noStrike" kern="1200" cap="none" spc="0" normalizeH="0" baseline="0" noProof="0">
              <a:ln>
                <a:noFill/>
              </a:ln>
              <a:solidFill>
                <a:srgbClr val="006699"/>
              </a:solidFill>
              <a:effectLst/>
              <a:uLnTx/>
              <a:uFillTx/>
              <a:latin typeface="Helvetica" pitchFamily="-84" charset="0"/>
              <a:ea typeface="MS PGothic" pitchFamily="34" charset="-128"/>
              <a:cs typeface="+mn-cs"/>
            </a:endParaRPr>
          </a:p>
        </p:txBody>
      </p:sp>
      <p:pic>
        <p:nvPicPr>
          <p:cNvPr id="1036" name="Picture 12" descr="dino_6"/>
          <p:cNvPicPr>
            <a:picLocks noChangeAspect="1"/>
          </p:cNvPicPr>
          <p:nvPr/>
        </p:nvPicPr>
        <p:blipFill>
          <a:blip r:embed="rId13"/>
          <a:stretch>
            <a:fillRect/>
          </a:stretch>
        </p:blipFill>
        <p:spPr>
          <a:xfrm>
            <a:off x="7773988" y="5849938"/>
            <a:ext cx="1284287" cy="7921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itchFamily="34" charset="-128"/>
          <a:cs typeface="MS PGothic"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itchFamily="34" charset="-128"/>
          <a:cs typeface="MS PGothic"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itchFamily="34" charset="-128"/>
          <a:cs typeface="MS PGothic"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itchFamily="34" charset="-128"/>
          <a:cs typeface="MS PGothic"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22.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23.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2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4"/>
          <p:cNvSpPr>
            <a:spLocks noGrp="1"/>
          </p:cNvSpPr>
          <p:nvPr>
            <p:ph type="ctrTitle"/>
          </p:nvPr>
        </p:nvSpPr>
        <p:spPr>
          <a:xfrm>
            <a:off x="371475" y="1900238"/>
            <a:ext cx="8458200" cy="1143000"/>
          </a:xfrm>
          <a:ln/>
        </p:spPr>
        <p:txBody>
          <a:bodyPr vert="horz" wrap="square" lIns="91440" tIns="45720" rIns="91440" bIns="45720" anchor="b" anchorCtr="0"/>
          <a:p>
            <a:pPr eaLnBrk="1" hangingPunct="1">
              <a:buClrTx/>
              <a:buSzTx/>
              <a:buFontTx/>
            </a:pPr>
            <a:r>
              <a:rPr dirty="0">
                <a:latin typeface="+mj-lt"/>
                <a:ea typeface="MS PGothic" pitchFamily="34" charset="-128"/>
                <a:cs typeface="MS PGothic" charset="-128"/>
              </a:rPr>
              <a:t>Chapter 1:  Introduction</a:t>
            </a:r>
            <a:endParaRPr dirty="0">
              <a:latin typeface="+mj-lt"/>
              <a:ea typeface="MS PGothic" pitchFamily="34" charset="-128"/>
              <a:cs typeface="MS PGothic"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457200" y="182563"/>
            <a:ext cx="8229600" cy="576262"/>
          </a:xfrm>
          <a:ln/>
        </p:spPr>
        <p:txBody>
          <a:bodyPr vert="horz" wrap="square" lIns="91440" tIns="45720" rIns="91440" bIns="45720" anchor="b" anchorCtr="0"/>
          <a:p>
            <a:pPr eaLnBrk="1" hangingPunct="1"/>
            <a:r>
              <a:rPr dirty="0"/>
              <a:t>Computer Startup</a:t>
            </a:r>
            <a:endParaRPr dirty="0"/>
          </a:p>
        </p:txBody>
      </p:sp>
      <p:sp>
        <p:nvSpPr>
          <p:cNvPr id="12291" name="Rectangle 3"/>
          <p:cNvSpPr>
            <a:spLocks noGrp="1"/>
          </p:cNvSpPr>
          <p:nvPr>
            <p:ph type="body"/>
          </p:nvPr>
        </p:nvSpPr>
        <p:spPr>
          <a:xfrm>
            <a:off x="806450" y="1233488"/>
            <a:ext cx="6318250" cy="4530725"/>
          </a:xfrm>
          <a:ln/>
        </p:spPr>
        <p:txBody>
          <a:bodyPr vert="horz" wrap="square" lIns="91440" tIns="45720" rIns="91440" bIns="45720" anchor="t" anchorCtr="0"/>
          <a:p>
            <a:r>
              <a:rPr b="1" dirty="0">
                <a:solidFill>
                  <a:srgbClr val="3366FF"/>
                </a:solidFill>
                <a:highlight>
                  <a:srgbClr val="FFFF00"/>
                </a:highlight>
              </a:rPr>
              <a:t>bootstrap program</a:t>
            </a:r>
            <a:r>
              <a:rPr dirty="0">
                <a:solidFill>
                  <a:srgbClr val="3366FF"/>
                </a:solidFill>
                <a:highlight>
                  <a:srgbClr val="FFFF00"/>
                </a:highlight>
              </a:rPr>
              <a:t> </a:t>
            </a:r>
            <a:r>
              <a:rPr dirty="0">
                <a:highlight>
                  <a:srgbClr val="FFFF00"/>
                </a:highlight>
              </a:rPr>
              <a:t>is loaded at power-up or reboot</a:t>
            </a:r>
            <a:endParaRPr dirty="0">
              <a:highlight>
                <a:srgbClr val="FFFF00"/>
              </a:highlight>
            </a:endParaRPr>
          </a:p>
          <a:p>
            <a:pPr lvl="1"/>
            <a:r>
              <a:rPr dirty="0"/>
              <a:t>Typically stored in ROM or EPROM, generally known as </a:t>
            </a:r>
            <a:r>
              <a:rPr b="1" dirty="0">
                <a:solidFill>
                  <a:srgbClr val="3366FF"/>
                </a:solidFill>
              </a:rPr>
              <a:t>firmware</a:t>
            </a:r>
            <a:endParaRPr b="1" dirty="0">
              <a:solidFill>
                <a:srgbClr val="3366FF"/>
              </a:solidFill>
            </a:endParaRPr>
          </a:p>
          <a:p>
            <a:pPr lvl="1"/>
            <a:r>
              <a:rPr dirty="0"/>
              <a:t>Initializes all aspects of system</a:t>
            </a:r>
            <a:endParaRPr dirty="0"/>
          </a:p>
          <a:p>
            <a:pPr lvl="1"/>
            <a:r>
              <a:rPr dirty="0"/>
              <a:t>Loads operating system kernel and starts execution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457200" y="214313"/>
            <a:ext cx="8229600" cy="576262"/>
          </a:xfrm>
          <a:ln/>
        </p:spPr>
        <p:txBody>
          <a:bodyPr vert="horz" wrap="square" lIns="91440" tIns="45720" rIns="91440" bIns="45720" anchor="b" anchorCtr="0"/>
          <a:p>
            <a:pPr eaLnBrk="1" hangingPunct="1"/>
            <a:r>
              <a:rPr dirty="0"/>
              <a:t>Computer System Organization</a:t>
            </a:r>
            <a:endParaRPr dirty="0"/>
          </a:p>
        </p:txBody>
      </p:sp>
      <p:sp>
        <p:nvSpPr>
          <p:cNvPr id="13315" name="Rectangle 3"/>
          <p:cNvSpPr>
            <a:spLocks noGrp="1"/>
          </p:cNvSpPr>
          <p:nvPr>
            <p:ph type="body"/>
          </p:nvPr>
        </p:nvSpPr>
        <p:spPr>
          <a:xfrm>
            <a:off x="815975" y="1233488"/>
            <a:ext cx="7597775" cy="4530725"/>
          </a:xfrm>
          <a:ln/>
        </p:spPr>
        <p:txBody>
          <a:bodyPr vert="horz" wrap="square" lIns="91440" tIns="45720" rIns="91440" bIns="45720" anchor="t" anchorCtr="0"/>
          <a:p>
            <a:r>
              <a:rPr dirty="0"/>
              <a:t>Computer-system operation</a:t>
            </a:r>
            <a:endParaRPr dirty="0"/>
          </a:p>
          <a:p>
            <a:pPr lvl="1"/>
            <a:r>
              <a:rPr dirty="0"/>
              <a:t>One or more CPUs, device controllers connect through common bus providing access to shared memory</a:t>
            </a:r>
            <a:endParaRPr dirty="0"/>
          </a:p>
          <a:p>
            <a:pPr lvl="1"/>
            <a:r>
              <a:rPr dirty="0"/>
              <a:t>Concurrent execution of CPUs and devices competing for memory cycles</a:t>
            </a:r>
            <a:endParaRPr dirty="0"/>
          </a:p>
          <a:p>
            <a:pPr lvl="1"/>
            <a:endParaRPr dirty="0"/>
          </a:p>
        </p:txBody>
      </p:sp>
      <p:pic>
        <p:nvPicPr>
          <p:cNvPr id="13316" name="Picture 5"/>
          <p:cNvPicPr>
            <a:picLocks noChangeAspect="1"/>
          </p:cNvPicPr>
          <p:nvPr/>
        </p:nvPicPr>
        <p:blipFill>
          <a:blip r:embed="rId1"/>
          <a:stretch>
            <a:fillRect/>
          </a:stretch>
        </p:blipFill>
        <p:spPr>
          <a:xfrm>
            <a:off x="1785938" y="2963863"/>
            <a:ext cx="6059487" cy="29940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457200" y="182563"/>
            <a:ext cx="8229600" cy="576262"/>
          </a:xfrm>
          <a:ln/>
        </p:spPr>
        <p:txBody>
          <a:bodyPr vert="horz" wrap="square" lIns="91440" tIns="45720" rIns="91440" bIns="45720" anchor="b" anchorCtr="0"/>
          <a:p>
            <a:pPr eaLnBrk="1" hangingPunct="1"/>
            <a:r>
              <a:rPr dirty="0"/>
              <a:t>Computer-System Operation</a:t>
            </a:r>
            <a:endParaRPr dirty="0"/>
          </a:p>
        </p:txBody>
      </p:sp>
      <p:sp>
        <p:nvSpPr>
          <p:cNvPr id="14339" name="Rectangle 3"/>
          <p:cNvSpPr>
            <a:spLocks noGrp="1"/>
          </p:cNvSpPr>
          <p:nvPr>
            <p:ph type="body"/>
          </p:nvPr>
        </p:nvSpPr>
        <p:spPr>
          <a:xfrm>
            <a:off x="806450" y="1233488"/>
            <a:ext cx="6745288" cy="4530725"/>
          </a:xfrm>
          <a:ln/>
        </p:spPr>
        <p:txBody>
          <a:bodyPr vert="horz" wrap="square" lIns="91440" tIns="45720" rIns="91440" bIns="45720" anchor="t" anchorCtr="0"/>
          <a:p>
            <a:r>
              <a:rPr dirty="0"/>
              <a:t>I/O devices and the CPU can execute concurrently</a:t>
            </a:r>
            <a:endParaRPr sz="800" dirty="0"/>
          </a:p>
          <a:p>
            <a:r>
              <a:rPr dirty="0"/>
              <a:t>Each device controller is in charge of a particular device type</a:t>
            </a:r>
            <a:endParaRPr sz="800" dirty="0"/>
          </a:p>
          <a:p>
            <a:r>
              <a:rPr dirty="0"/>
              <a:t>Each device controller has a local buffer</a:t>
            </a:r>
            <a:endParaRPr sz="800" dirty="0"/>
          </a:p>
          <a:p>
            <a:r>
              <a:rPr dirty="0"/>
              <a:t>CPU moves data from/to main memory to/from local buffers</a:t>
            </a:r>
            <a:endParaRPr sz="800" dirty="0"/>
          </a:p>
          <a:p>
            <a:r>
              <a:rPr dirty="0"/>
              <a:t>I/O is from the device to local buffer of controller</a:t>
            </a:r>
            <a:endParaRPr sz="800" dirty="0"/>
          </a:p>
          <a:p>
            <a:r>
              <a:rPr dirty="0"/>
              <a:t>Device controller informs CPU that it has finished its operation by causing an </a:t>
            </a:r>
            <a:r>
              <a:rPr dirty="0">
                <a:solidFill>
                  <a:srgbClr val="0000FF"/>
                </a:solidFill>
              </a:rPr>
              <a:t>interrupt</a:t>
            </a:r>
            <a:endParaRPr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946150" y="166688"/>
            <a:ext cx="8229600" cy="576262"/>
          </a:xfrm>
          <a:ln/>
        </p:spPr>
        <p:txBody>
          <a:bodyPr vert="horz" wrap="square" lIns="91440" tIns="45720" rIns="91440" bIns="45720" anchor="b" anchorCtr="0"/>
          <a:p>
            <a:pPr eaLnBrk="1" hangingPunct="1"/>
            <a:r>
              <a:rPr dirty="0"/>
              <a:t>Common Functions of Interrupts</a:t>
            </a:r>
            <a:endParaRPr dirty="0"/>
          </a:p>
        </p:txBody>
      </p:sp>
      <p:sp>
        <p:nvSpPr>
          <p:cNvPr id="15363" name="Rectangle 3"/>
          <p:cNvSpPr>
            <a:spLocks noGrp="1"/>
          </p:cNvSpPr>
          <p:nvPr>
            <p:ph type="body"/>
          </p:nvPr>
        </p:nvSpPr>
        <p:spPr>
          <a:xfrm>
            <a:off x="806450" y="1233488"/>
            <a:ext cx="6572250" cy="4530725"/>
          </a:xfrm>
          <a:ln/>
        </p:spPr>
        <p:txBody>
          <a:bodyPr vert="horz" wrap="square" lIns="91440" tIns="45720" rIns="91440" bIns="45720" anchor="t" anchorCtr="0"/>
          <a:p>
            <a:r>
              <a:rPr dirty="0"/>
              <a:t>Interrupt transfers control to the interrupt service routine generally, through the </a:t>
            </a:r>
            <a:r>
              <a:rPr b="1" dirty="0">
                <a:solidFill>
                  <a:srgbClr val="3366FF"/>
                </a:solidFill>
              </a:rPr>
              <a:t>interrupt</a:t>
            </a:r>
            <a:r>
              <a:rPr i="1" dirty="0"/>
              <a:t> </a:t>
            </a:r>
            <a:r>
              <a:rPr b="1" dirty="0">
                <a:solidFill>
                  <a:srgbClr val="3366FF"/>
                </a:solidFill>
              </a:rPr>
              <a:t>vector</a:t>
            </a:r>
            <a:r>
              <a:rPr dirty="0"/>
              <a:t>, which contains the addresses of all the service routines</a:t>
            </a:r>
            <a:endParaRPr sz="800" dirty="0"/>
          </a:p>
          <a:p>
            <a:r>
              <a:rPr dirty="0"/>
              <a:t>Interrupt architecture must save the address of the interrupted instruction</a:t>
            </a:r>
            <a:endParaRPr sz="800" i="1" dirty="0"/>
          </a:p>
          <a:p>
            <a:r>
              <a:rPr dirty="0">
                <a:highlight>
                  <a:srgbClr val="FFFF00"/>
                </a:highlight>
              </a:rPr>
              <a:t>A </a:t>
            </a:r>
            <a:r>
              <a:rPr b="1" dirty="0">
                <a:solidFill>
                  <a:srgbClr val="3366FF"/>
                </a:solidFill>
                <a:highlight>
                  <a:srgbClr val="FFFF00"/>
                </a:highlight>
              </a:rPr>
              <a:t>trap</a:t>
            </a:r>
            <a:r>
              <a:rPr dirty="0">
                <a:highlight>
                  <a:srgbClr val="FFFF00"/>
                </a:highlight>
              </a:rPr>
              <a:t> or </a:t>
            </a:r>
            <a:r>
              <a:rPr b="1" dirty="0">
                <a:solidFill>
                  <a:srgbClr val="3366FF"/>
                </a:solidFill>
                <a:highlight>
                  <a:srgbClr val="FFFF00"/>
                </a:highlight>
              </a:rPr>
              <a:t>exception</a:t>
            </a:r>
            <a:r>
              <a:rPr dirty="0">
                <a:highlight>
                  <a:srgbClr val="FFFF00"/>
                </a:highlight>
              </a:rPr>
              <a:t> is a software-generated interrupt caused either by an error or a user reques</a:t>
            </a:r>
            <a:r>
              <a:rPr dirty="0"/>
              <a:t>t</a:t>
            </a:r>
            <a:endParaRPr sz="800" dirty="0"/>
          </a:p>
          <a:p>
            <a:r>
              <a:rPr dirty="0"/>
              <a:t>An operating system is </a:t>
            </a:r>
            <a:r>
              <a:rPr b="1" dirty="0">
                <a:solidFill>
                  <a:srgbClr val="3366FF"/>
                </a:solidFill>
              </a:rPr>
              <a:t>interrupt driven</a:t>
            </a:r>
            <a:endParaRPr b="1" dirty="0">
              <a:solidFill>
                <a:srgbClr val="3366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063625" y="-95250"/>
            <a:ext cx="7772400" cy="844550"/>
          </a:xfrm>
          <a:ln/>
        </p:spPr>
        <p:txBody>
          <a:bodyPr vert="horz" wrap="square" lIns="91440" tIns="45720" rIns="91440" bIns="45720" anchor="b" anchorCtr="0"/>
          <a:p>
            <a:pPr eaLnBrk="1" hangingPunct="1"/>
            <a:r>
              <a:rPr dirty="0"/>
              <a:t>Interrupt Handling</a:t>
            </a:r>
            <a:endParaRPr dirty="0"/>
          </a:p>
        </p:txBody>
      </p:sp>
      <p:sp>
        <p:nvSpPr>
          <p:cNvPr id="16387" name="Rectangle 3"/>
          <p:cNvSpPr>
            <a:spLocks noGrp="1"/>
          </p:cNvSpPr>
          <p:nvPr>
            <p:ph type="body"/>
          </p:nvPr>
        </p:nvSpPr>
        <p:spPr>
          <a:xfrm>
            <a:off x="806450" y="1233488"/>
            <a:ext cx="6619875" cy="4530725"/>
          </a:xfrm>
          <a:ln/>
        </p:spPr>
        <p:txBody>
          <a:bodyPr vert="horz" wrap="square" lIns="91440" tIns="45720" rIns="91440" bIns="45720" anchor="t" anchorCtr="0"/>
          <a:p>
            <a:r>
              <a:rPr dirty="0"/>
              <a:t>The operating system preserves the state of the CPU by storing registers and the program counter</a:t>
            </a:r>
            <a:endParaRPr dirty="0"/>
          </a:p>
          <a:p>
            <a:r>
              <a:rPr dirty="0"/>
              <a:t>Determines which type of interrupt has occurred:</a:t>
            </a:r>
            <a:endParaRPr dirty="0"/>
          </a:p>
          <a:p>
            <a:pPr lvl="1"/>
            <a:r>
              <a:rPr b="1" dirty="0">
                <a:solidFill>
                  <a:srgbClr val="3366FF"/>
                </a:solidFill>
              </a:rPr>
              <a:t>polling</a:t>
            </a:r>
            <a:endParaRPr b="1" dirty="0">
              <a:solidFill>
                <a:srgbClr val="3366FF"/>
              </a:solidFill>
            </a:endParaRPr>
          </a:p>
          <a:p>
            <a:pPr lvl="1"/>
            <a:r>
              <a:rPr b="1" dirty="0">
                <a:solidFill>
                  <a:srgbClr val="3366FF"/>
                </a:solidFill>
              </a:rPr>
              <a:t>vectored</a:t>
            </a:r>
            <a:r>
              <a:rPr dirty="0"/>
              <a:t> interrupt system</a:t>
            </a:r>
            <a:endParaRPr dirty="0"/>
          </a:p>
          <a:p>
            <a:r>
              <a:rPr dirty="0"/>
              <a:t>Separate segments of code determine what action should be taken for each type of interrupt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457200" y="214313"/>
            <a:ext cx="8229600" cy="576262"/>
          </a:xfrm>
          <a:ln/>
        </p:spPr>
        <p:txBody>
          <a:bodyPr vert="horz" wrap="square" lIns="91440" tIns="45720" rIns="91440" bIns="45720" anchor="b" anchorCtr="0"/>
          <a:p>
            <a:pPr eaLnBrk="1" hangingPunct="1"/>
            <a:r>
              <a:rPr dirty="0"/>
              <a:t>Interrupt Timeline</a:t>
            </a:r>
            <a:endParaRPr dirty="0"/>
          </a:p>
        </p:txBody>
      </p:sp>
      <p:pic>
        <p:nvPicPr>
          <p:cNvPr id="17411" name="Picture 4"/>
          <p:cNvPicPr>
            <a:picLocks noChangeAspect="1"/>
          </p:cNvPicPr>
          <p:nvPr/>
        </p:nvPicPr>
        <p:blipFill>
          <a:blip r:embed="rId1"/>
          <a:stretch>
            <a:fillRect/>
          </a:stretch>
        </p:blipFill>
        <p:spPr>
          <a:xfrm>
            <a:off x="1749425" y="1277938"/>
            <a:ext cx="6264275" cy="30607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b" anchorCtr="0"/>
          <a:p>
            <a:pPr eaLnBrk="1" hangingPunct="1"/>
            <a:r>
              <a:rPr dirty="0"/>
              <a:t>I/O Structure</a:t>
            </a:r>
            <a:endParaRPr dirty="0"/>
          </a:p>
        </p:txBody>
      </p:sp>
      <p:sp>
        <p:nvSpPr>
          <p:cNvPr id="18435" name="Rectangle 3"/>
          <p:cNvSpPr>
            <a:spLocks noGrp="1"/>
          </p:cNvSpPr>
          <p:nvPr>
            <p:ph type="body"/>
          </p:nvPr>
        </p:nvSpPr>
        <p:spPr>
          <a:xfrm>
            <a:off x="895350" y="1244600"/>
            <a:ext cx="6845300" cy="4583113"/>
          </a:xfrm>
          <a:ln/>
        </p:spPr>
        <p:txBody>
          <a:bodyPr vert="horz" wrap="square" lIns="91440" tIns="45720" rIns="91440" bIns="45720" anchor="t" anchorCtr="0"/>
          <a:p>
            <a:pPr>
              <a:lnSpc>
                <a:spcPct val="90000"/>
              </a:lnSpc>
            </a:pPr>
            <a:r>
              <a:rPr dirty="0"/>
              <a:t>After I/O starts, control returns to user program only upon I/O completion</a:t>
            </a:r>
            <a:endParaRPr dirty="0"/>
          </a:p>
          <a:p>
            <a:pPr lvl="1">
              <a:lnSpc>
                <a:spcPct val="90000"/>
              </a:lnSpc>
            </a:pPr>
            <a:r>
              <a:rPr dirty="0"/>
              <a:t>Wait instruction idles the CPU until the next interrupt</a:t>
            </a:r>
            <a:endParaRPr dirty="0"/>
          </a:p>
          <a:p>
            <a:pPr lvl="1">
              <a:lnSpc>
                <a:spcPct val="90000"/>
              </a:lnSpc>
            </a:pPr>
            <a:r>
              <a:rPr dirty="0"/>
              <a:t>Wait loop (contention for memory access)</a:t>
            </a:r>
            <a:endParaRPr dirty="0"/>
          </a:p>
          <a:p>
            <a:pPr lvl="1">
              <a:lnSpc>
                <a:spcPct val="90000"/>
              </a:lnSpc>
            </a:pPr>
            <a:r>
              <a:rPr dirty="0"/>
              <a:t>At most one I/O request is outstanding at a time, no simultaneous I/O processing</a:t>
            </a:r>
            <a:endParaRPr dirty="0"/>
          </a:p>
          <a:p>
            <a:pPr>
              <a:lnSpc>
                <a:spcPct val="90000"/>
              </a:lnSpc>
            </a:pPr>
            <a:r>
              <a:rPr dirty="0"/>
              <a:t>After I/O starts, control returns to user program without waiting for I/O completion</a:t>
            </a:r>
            <a:endParaRPr dirty="0"/>
          </a:p>
          <a:p>
            <a:pPr lvl="1">
              <a:lnSpc>
                <a:spcPct val="90000"/>
              </a:lnSpc>
            </a:pPr>
            <a:r>
              <a:rPr b="1" dirty="0">
                <a:solidFill>
                  <a:srgbClr val="3366FF"/>
                </a:solidFill>
              </a:rPr>
              <a:t>System call </a:t>
            </a:r>
            <a:r>
              <a:rPr dirty="0"/>
              <a:t>– request to the OS to allow user to wait for I/O completion</a:t>
            </a:r>
            <a:endParaRPr dirty="0"/>
          </a:p>
          <a:p>
            <a:pPr lvl="1">
              <a:lnSpc>
                <a:spcPct val="90000"/>
              </a:lnSpc>
            </a:pPr>
            <a:r>
              <a:rPr b="1" dirty="0">
                <a:solidFill>
                  <a:srgbClr val="3366FF"/>
                </a:solidFill>
              </a:rPr>
              <a:t>Device-status table </a:t>
            </a:r>
            <a:r>
              <a:rPr dirty="0"/>
              <a:t>contains entry for each I/O device indicating its type, address, and state</a:t>
            </a:r>
            <a:endParaRPr dirty="0"/>
          </a:p>
          <a:p>
            <a:pPr lvl="1">
              <a:lnSpc>
                <a:spcPct val="90000"/>
              </a:lnSpc>
            </a:pPr>
            <a:r>
              <a:rPr dirty="0"/>
              <a:t>OS indexes into I/O device table to determine device status and to modify table entry to include interrupt</a:t>
            </a:r>
            <a:endParaRPr dirty="0"/>
          </a:p>
          <a:p>
            <a:pPr lvl="1">
              <a:lnSpc>
                <a:spcPct val="90000"/>
              </a:lnSpc>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3"/>
          <p:cNvSpPr>
            <a:spLocks noGrp="1"/>
          </p:cNvSpPr>
          <p:nvPr>
            <p:ph type="title"/>
          </p:nvPr>
        </p:nvSpPr>
        <p:spPr>
          <a:xfrm>
            <a:off x="1287463" y="277813"/>
            <a:ext cx="7399337" cy="576262"/>
          </a:xfrm>
          <a:ln/>
        </p:spPr>
        <p:txBody>
          <a:bodyPr vert="horz" wrap="square" lIns="91440" tIns="45720" rIns="91440" bIns="45720" anchor="b" anchorCtr="0"/>
          <a:p>
            <a:r>
              <a:rPr sz="2800" dirty="0"/>
              <a:t>Storage Definitions and Notation Review</a:t>
            </a:r>
            <a:endParaRPr sz="2800" dirty="0"/>
          </a:p>
        </p:txBody>
      </p:sp>
      <p:sp>
        <p:nvSpPr>
          <p:cNvPr id="19459" name="Rectangle 5"/>
          <p:cNvSpPr/>
          <p:nvPr/>
        </p:nvSpPr>
        <p:spPr>
          <a:xfrm>
            <a:off x="747713" y="1177925"/>
            <a:ext cx="7440612" cy="5191125"/>
          </a:xfrm>
          <a:prstGeom prst="rect">
            <a:avLst/>
          </a:prstGeom>
          <a:solidFill>
            <a:srgbClr val="CCFFFF"/>
          </a:solidFill>
          <a:ln w="9525">
            <a:noFill/>
          </a:ln>
        </p:spPr>
        <p:txBody>
          <a:bodyPr>
            <a:spAutoFit/>
          </a:bodyPr>
          <a:p>
            <a:r>
              <a:rPr sz="1400" dirty="0">
                <a:latin typeface="Verdana" panose="020B0604030504040204" pitchFamily="34" charset="0"/>
              </a:rPr>
              <a:t>The basic unit of computer storage is the </a:t>
            </a:r>
            <a:r>
              <a:rPr sz="1400" b="1" dirty="0">
                <a:latin typeface="Verdana" panose="020B0604030504040204" pitchFamily="34" charset="0"/>
              </a:rPr>
              <a:t>bit</a:t>
            </a:r>
            <a:r>
              <a:rPr sz="1400" dirty="0">
                <a:latin typeface="Verdana" panose="020B0604030504040204" pitchFamily="34" charset="0"/>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sz="1400" b="1" dirty="0">
                <a:latin typeface="Verdana" panose="020B0604030504040204" pitchFamily="34" charset="0"/>
              </a:rPr>
              <a:t>byte </a:t>
            </a:r>
            <a:r>
              <a:rPr sz="1400" dirty="0">
                <a:latin typeface="Verdana" panose="020B0604030504040204" pitchFamily="34" charset="0"/>
              </a:rPr>
              <a:t>is 8 bits, and on most computers it is the smallest convenient chunk of storage. For example, most computers don</a:t>
            </a:r>
            <a:r>
              <a:rPr lang="en-US" altLang="en-US" sz="1400" dirty="0">
                <a:latin typeface="Verdana" panose="020B0604030504040204" pitchFamily="34" charset="0"/>
              </a:rPr>
              <a:t>’</a:t>
            </a:r>
            <a:r>
              <a:rPr sz="1400" dirty="0">
                <a:latin typeface="Verdana" panose="020B0604030504040204" pitchFamily="34" charset="0"/>
              </a:rPr>
              <a:t>t have an instruction to move a bit but do have one to move a byte. A less common term is </a:t>
            </a:r>
            <a:r>
              <a:rPr sz="1400" b="1" dirty="0">
                <a:latin typeface="Verdana" panose="020B0604030504040204" pitchFamily="34" charset="0"/>
              </a:rPr>
              <a:t>word</a:t>
            </a:r>
            <a:r>
              <a:rPr sz="1400" dirty="0">
                <a:latin typeface="Verdana" panose="020B0604030504040204" pitchFamily="34" charset="0"/>
              </a:rPr>
              <a:t>, which is a given computer architecture</a:t>
            </a:r>
            <a:r>
              <a:rPr lang="en-US" altLang="en-US" sz="1400" dirty="0">
                <a:latin typeface="Verdana" panose="020B0604030504040204" pitchFamily="34" charset="0"/>
              </a:rPr>
              <a:t>’</a:t>
            </a:r>
            <a:r>
              <a:rPr sz="1400" dirty="0">
                <a:latin typeface="Verdana" panose="020B0604030504040204" pitchFamily="34" charset="0"/>
              </a:rPr>
              <a:t>s native unit of data. A word is made up of one or more bytes. For example, a computer that has 64-bit registers and 64-bit memory addressing typically has 64-bit (8-byte) words. A computer executes many operations in its native word size rather than a byte at a time.</a:t>
            </a:r>
            <a:endParaRPr sz="1400" dirty="0">
              <a:latin typeface="Verdana" panose="020B0604030504040204" pitchFamily="34" charset="0"/>
            </a:endParaRPr>
          </a:p>
          <a:p>
            <a:endParaRPr sz="1400" baseline="-25000" dirty="0">
              <a:latin typeface="Verdana" panose="020B0604030504040204" pitchFamily="34" charset="0"/>
            </a:endParaRPr>
          </a:p>
          <a:p>
            <a:r>
              <a:rPr sz="1400" dirty="0">
                <a:latin typeface="Verdana" panose="020B0604030504040204" pitchFamily="34" charset="0"/>
              </a:rPr>
              <a:t>Computer storage, along with most computer throughput, is generally measured and manipulated in bytes and collections of bytes. </a:t>
            </a:r>
            <a:endParaRPr sz="1400" dirty="0">
              <a:latin typeface="Verdana" panose="020B0604030504040204" pitchFamily="34" charset="0"/>
            </a:endParaRPr>
          </a:p>
          <a:p>
            <a:r>
              <a:rPr sz="1400" dirty="0">
                <a:latin typeface="Verdana" panose="020B0604030504040204" pitchFamily="34" charset="0"/>
              </a:rPr>
              <a:t>A </a:t>
            </a:r>
            <a:r>
              <a:rPr sz="1400" b="1" dirty="0">
                <a:latin typeface="Verdana" panose="020B0604030504040204" pitchFamily="34" charset="0"/>
              </a:rPr>
              <a:t>kilobyte</a:t>
            </a:r>
            <a:r>
              <a:rPr sz="1400" dirty="0">
                <a:latin typeface="Verdana" panose="020B0604030504040204" pitchFamily="34" charset="0"/>
              </a:rPr>
              <a:t>, or </a:t>
            </a:r>
            <a:r>
              <a:rPr sz="1400" b="1" dirty="0">
                <a:latin typeface="Verdana" panose="020B0604030504040204" pitchFamily="34" charset="0"/>
              </a:rPr>
              <a:t>KB</a:t>
            </a:r>
            <a:r>
              <a:rPr sz="1400" dirty="0">
                <a:latin typeface="Verdana" panose="020B0604030504040204" pitchFamily="34" charset="0"/>
              </a:rPr>
              <a:t>, is 1,024 bytes</a:t>
            </a:r>
            <a:endParaRPr sz="1400" dirty="0">
              <a:latin typeface="Verdana" panose="020B0604030504040204" pitchFamily="34" charset="0"/>
            </a:endParaRPr>
          </a:p>
          <a:p>
            <a:r>
              <a:rPr sz="1400" dirty="0">
                <a:latin typeface="Verdana" panose="020B0604030504040204" pitchFamily="34" charset="0"/>
              </a:rPr>
              <a:t>a </a:t>
            </a:r>
            <a:r>
              <a:rPr sz="1400" b="1" dirty="0">
                <a:latin typeface="Verdana" panose="020B0604030504040204" pitchFamily="34" charset="0"/>
              </a:rPr>
              <a:t>megabyte</a:t>
            </a:r>
            <a:r>
              <a:rPr sz="1400" dirty="0">
                <a:latin typeface="Verdana" panose="020B0604030504040204" pitchFamily="34" charset="0"/>
              </a:rPr>
              <a:t>, or </a:t>
            </a:r>
            <a:r>
              <a:rPr sz="1400" b="1" dirty="0">
                <a:latin typeface="Verdana" panose="020B0604030504040204" pitchFamily="34" charset="0"/>
              </a:rPr>
              <a:t>MB</a:t>
            </a:r>
            <a:r>
              <a:rPr sz="1400" dirty="0">
                <a:latin typeface="Verdana" panose="020B0604030504040204" pitchFamily="34" charset="0"/>
              </a:rPr>
              <a:t>, is 1,024</a:t>
            </a:r>
            <a:r>
              <a:rPr sz="1400" baseline="30000" dirty="0">
                <a:latin typeface="Verdana" panose="020B0604030504040204" pitchFamily="34" charset="0"/>
              </a:rPr>
              <a:t>2</a:t>
            </a:r>
            <a:r>
              <a:rPr sz="1400" dirty="0">
                <a:latin typeface="Verdana" panose="020B0604030504040204" pitchFamily="34" charset="0"/>
              </a:rPr>
              <a:t> bytes</a:t>
            </a:r>
            <a:endParaRPr sz="1400" dirty="0">
              <a:latin typeface="Verdana" panose="020B0604030504040204" pitchFamily="34" charset="0"/>
            </a:endParaRPr>
          </a:p>
          <a:p>
            <a:r>
              <a:rPr sz="1400" dirty="0">
                <a:latin typeface="Verdana" panose="020B0604030504040204" pitchFamily="34" charset="0"/>
              </a:rPr>
              <a:t>a </a:t>
            </a:r>
            <a:r>
              <a:rPr sz="1400" b="1" dirty="0">
                <a:latin typeface="Verdana" panose="020B0604030504040204" pitchFamily="34" charset="0"/>
              </a:rPr>
              <a:t>gigabyte</a:t>
            </a:r>
            <a:r>
              <a:rPr sz="1400" dirty="0">
                <a:latin typeface="Verdana" panose="020B0604030504040204" pitchFamily="34" charset="0"/>
              </a:rPr>
              <a:t>, or </a:t>
            </a:r>
            <a:r>
              <a:rPr sz="1400" b="1" dirty="0">
                <a:latin typeface="Verdana" panose="020B0604030504040204" pitchFamily="34" charset="0"/>
              </a:rPr>
              <a:t>GB</a:t>
            </a:r>
            <a:r>
              <a:rPr sz="1400" dirty="0">
                <a:latin typeface="Verdana" panose="020B0604030504040204" pitchFamily="34" charset="0"/>
              </a:rPr>
              <a:t>, is 1,024</a:t>
            </a:r>
            <a:r>
              <a:rPr sz="1400" baseline="30000" dirty="0">
                <a:latin typeface="Verdana" panose="020B0604030504040204" pitchFamily="34" charset="0"/>
              </a:rPr>
              <a:t>3</a:t>
            </a:r>
            <a:r>
              <a:rPr sz="1400" dirty="0">
                <a:latin typeface="Verdana" panose="020B0604030504040204" pitchFamily="34" charset="0"/>
              </a:rPr>
              <a:t> bytes</a:t>
            </a:r>
            <a:endParaRPr sz="1400" dirty="0">
              <a:latin typeface="Verdana" panose="020B0604030504040204" pitchFamily="34" charset="0"/>
            </a:endParaRPr>
          </a:p>
          <a:p>
            <a:r>
              <a:rPr sz="1400" dirty="0">
                <a:latin typeface="Verdana" panose="020B0604030504040204" pitchFamily="34" charset="0"/>
              </a:rPr>
              <a:t>a </a:t>
            </a:r>
            <a:r>
              <a:rPr sz="1400" b="1" dirty="0">
                <a:latin typeface="Verdana" panose="020B0604030504040204" pitchFamily="34" charset="0"/>
              </a:rPr>
              <a:t>terabyte</a:t>
            </a:r>
            <a:r>
              <a:rPr sz="1400" dirty="0">
                <a:latin typeface="Verdana" panose="020B0604030504040204" pitchFamily="34" charset="0"/>
              </a:rPr>
              <a:t>, or </a:t>
            </a:r>
            <a:r>
              <a:rPr sz="1400" b="1" dirty="0">
                <a:latin typeface="Verdana" panose="020B0604030504040204" pitchFamily="34" charset="0"/>
              </a:rPr>
              <a:t>TB</a:t>
            </a:r>
            <a:r>
              <a:rPr sz="1400" dirty="0">
                <a:latin typeface="Verdana" panose="020B0604030504040204" pitchFamily="34" charset="0"/>
              </a:rPr>
              <a:t>, is 1,024</a:t>
            </a:r>
            <a:r>
              <a:rPr sz="1400" baseline="30000" dirty="0">
                <a:latin typeface="Verdana" panose="020B0604030504040204" pitchFamily="34" charset="0"/>
              </a:rPr>
              <a:t>4 </a:t>
            </a:r>
            <a:r>
              <a:rPr sz="1400" dirty="0">
                <a:latin typeface="Verdana" panose="020B0604030504040204" pitchFamily="34" charset="0"/>
              </a:rPr>
              <a:t>bytes </a:t>
            </a:r>
            <a:endParaRPr sz="1400" dirty="0">
              <a:latin typeface="Verdana" panose="020B0604030504040204" pitchFamily="34" charset="0"/>
            </a:endParaRPr>
          </a:p>
          <a:p>
            <a:r>
              <a:rPr sz="1400" dirty="0">
                <a:latin typeface="Verdana" panose="020B0604030504040204" pitchFamily="34" charset="0"/>
              </a:rPr>
              <a:t>a </a:t>
            </a:r>
            <a:r>
              <a:rPr sz="1400" b="1" dirty="0">
                <a:latin typeface="Verdana" panose="020B0604030504040204" pitchFamily="34" charset="0"/>
              </a:rPr>
              <a:t>petabyte</a:t>
            </a:r>
            <a:r>
              <a:rPr sz="1400" dirty="0">
                <a:latin typeface="Verdana" panose="020B0604030504040204" pitchFamily="34" charset="0"/>
              </a:rPr>
              <a:t>, or </a:t>
            </a:r>
            <a:r>
              <a:rPr sz="1400" b="1" dirty="0">
                <a:latin typeface="Verdana" panose="020B0604030504040204" pitchFamily="34" charset="0"/>
              </a:rPr>
              <a:t>PB</a:t>
            </a:r>
            <a:r>
              <a:rPr sz="1400" dirty="0">
                <a:latin typeface="Verdana" panose="020B0604030504040204" pitchFamily="34" charset="0"/>
              </a:rPr>
              <a:t>, is 1,024</a:t>
            </a:r>
            <a:r>
              <a:rPr sz="1400" baseline="30000" dirty="0">
                <a:latin typeface="Verdana" panose="020B0604030504040204" pitchFamily="34" charset="0"/>
              </a:rPr>
              <a:t>5</a:t>
            </a:r>
            <a:r>
              <a:rPr sz="1400" dirty="0">
                <a:latin typeface="Verdana" panose="020B0604030504040204" pitchFamily="34" charset="0"/>
              </a:rPr>
              <a:t> bytes</a:t>
            </a:r>
            <a:endParaRPr sz="1400" dirty="0">
              <a:latin typeface="Verdana" panose="020B0604030504040204" pitchFamily="34" charset="0"/>
            </a:endParaRPr>
          </a:p>
          <a:p>
            <a:endParaRPr sz="1400" dirty="0">
              <a:latin typeface="Verdana" panose="020B0604030504040204" pitchFamily="34" charset="0"/>
            </a:endParaRPr>
          </a:p>
          <a:p>
            <a:r>
              <a:rPr sz="1400" dirty="0">
                <a:latin typeface="Verdana" panose="020B0604030504040204" pitchFamily="34" charset="0"/>
              </a:rPr>
              <a:t>Computer manufacturers often round off these numbers and say that a megabyte is 1 million bytes and a gigabyte is 1 billion bytes. Networking measurements are an exception to this general rule; they are given in bits (because networks move data a bit at a time).</a:t>
            </a:r>
            <a:endParaRPr sz="1400" dirty="0">
              <a:latin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457200" y="198438"/>
            <a:ext cx="8229600" cy="576262"/>
          </a:xfrm>
          <a:ln/>
        </p:spPr>
        <p:txBody>
          <a:bodyPr vert="horz" wrap="square" lIns="91440" tIns="45720" rIns="91440" bIns="45720" anchor="b" anchorCtr="0"/>
          <a:p>
            <a:pPr eaLnBrk="1" hangingPunct="1"/>
            <a:r>
              <a:rPr dirty="0"/>
              <a:t>Storage Structure</a:t>
            </a:r>
            <a:endParaRPr dirty="0"/>
          </a:p>
        </p:txBody>
      </p:sp>
      <p:sp>
        <p:nvSpPr>
          <p:cNvPr id="20483" name="Rectangle 3"/>
          <p:cNvSpPr>
            <a:spLocks noGrp="1"/>
          </p:cNvSpPr>
          <p:nvPr>
            <p:ph type="body"/>
          </p:nvPr>
        </p:nvSpPr>
        <p:spPr>
          <a:xfrm>
            <a:off x="806450" y="1138238"/>
            <a:ext cx="7612063" cy="4805362"/>
          </a:xfrm>
          <a:ln/>
        </p:spPr>
        <p:txBody>
          <a:bodyPr vert="horz" wrap="square" lIns="91440" tIns="45720" rIns="91440" bIns="45720" anchor="t" anchorCtr="0"/>
          <a:p>
            <a:r>
              <a:rPr dirty="0"/>
              <a:t>Main memory – only large storage media that the CPU can access directly</a:t>
            </a:r>
            <a:endParaRPr dirty="0"/>
          </a:p>
          <a:p>
            <a:pPr lvl="1"/>
            <a:r>
              <a:rPr sz="1600" b="1" dirty="0">
                <a:solidFill>
                  <a:srgbClr val="3366FF"/>
                </a:solidFill>
              </a:rPr>
              <a:t>Random</a:t>
            </a:r>
            <a:r>
              <a:rPr sz="1600" dirty="0">
                <a:solidFill>
                  <a:srgbClr val="0000FF"/>
                </a:solidFill>
              </a:rPr>
              <a:t> </a:t>
            </a:r>
            <a:r>
              <a:rPr sz="1600" b="1" dirty="0">
                <a:solidFill>
                  <a:srgbClr val="3366FF"/>
                </a:solidFill>
              </a:rPr>
              <a:t>access</a:t>
            </a:r>
            <a:endParaRPr sz="1600" b="1" dirty="0">
              <a:solidFill>
                <a:srgbClr val="3366FF"/>
              </a:solidFill>
            </a:endParaRPr>
          </a:p>
          <a:p>
            <a:pPr lvl="1"/>
            <a:r>
              <a:rPr sz="1600" dirty="0"/>
              <a:t>Typically </a:t>
            </a:r>
            <a:r>
              <a:rPr sz="1600" b="1" dirty="0">
                <a:solidFill>
                  <a:srgbClr val="3366FF"/>
                </a:solidFill>
              </a:rPr>
              <a:t>volatile</a:t>
            </a:r>
            <a:endParaRPr sz="1600" b="1" dirty="0">
              <a:solidFill>
                <a:srgbClr val="3366FF"/>
              </a:solidFill>
            </a:endParaRPr>
          </a:p>
          <a:p>
            <a:r>
              <a:rPr dirty="0"/>
              <a:t>Secondary storage – extension of main memory that provides large </a:t>
            </a:r>
            <a:r>
              <a:rPr b="1" dirty="0">
                <a:solidFill>
                  <a:srgbClr val="3366FF"/>
                </a:solidFill>
              </a:rPr>
              <a:t>nonvolatile</a:t>
            </a:r>
            <a:r>
              <a:rPr dirty="0">
                <a:solidFill>
                  <a:srgbClr val="0000FF"/>
                </a:solidFill>
              </a:rPr>
              <a:t> </a:t>
            </a:r>
            <a:r>
              <a:rPr dirty="0"/>
              <a:t>storage capacity</a:t>
            </a:r>
            <a:endParaRPr dirty="0"/>
          </a:p>
          <a:p>
            <a:r>
              <a:rPr dirty="0"/>
              <a:t>Hard disks – rigid metal or glass platters covered with magnetic recording material </a:t>
            </a:r>
            <a:endParaRPr dirty="0"/>
          </a:p>
          <a:p>
            <a:pPr lvl="1"/>
            <a:r>
              <a:rPr sz="1600" dirty="0"/>
              <a:t>Disk surface is logically divided into </a:t>
            </a:r>
            <a:r>
              <a:rPr sz="1600" b="1" dirty="0">
                <a:solidFill>
                  <a:srgbClr val="3366FF"/>
                </a:solidFill>
              </a:rPr>
              <a:t>tracks</a:t>
            </a:r>
            <a:r>
              <a:rPr sz="1600" dirty="0"/>
              <a:t>, which are subdivided into </a:t>
            </a:r>
            <a:r>
              <a:rPr sz="1600" b="1" dirty="0">
                <a:solidFill>
                  <a:srgbClr val="3366FF"/>
                </a:solidFill>
              </a:rPr>
              <a:t>sectors</a:t>
            </a:r>
            <a:endParaRPr sz="1600" b="1" dirty="0">
              <a:solidFill>
                <a:srgbClr val="3366FF"/>
              </a:solidFill>
            </a:endParaRPr>
          </a:p>
          <a:p>
            <a:pPr lvl="1"/>
            <a:r>
              <a:rPr sz="1600" dirty="0"/>
              <a:t>The </a:t>
            </a:r>
            <a:r>
              <a:rPr sz="1600" b="1" dirty="0">
                <a:solidFill>
                  <a:srgbClr val="3366FF"/>
                </a:solidFill>
              </a:rPr>
              <a:t>disk controller </a:t>
            </a:r>
            <a:r>
              <a:rPr sz="1600" dirty="0"/>
              <a:t>determines the logical interaction between the device and the computer </a:t>
            </a:r>
            <a:endParaRPr sz="1600" dirty="0"/>
          </a:p>
          <a:p>
            <a:r>
              <a:rPr b="1" dirty="0">
                <a:solidFill>
                  <a:srgbClr val="3366FF"/>
                </a:solidFill>
              </a:rPr>
              <a:t>Solid-state disks </a:t>
            </a:r>
            <a:r>
              <a:rPr dirty="0"/>
              <a:t>– faster than hard disks, nonvolatile</a:t>
            </a:r>
            <a:endParaRPr dirty="0"/>
          </a:p>
          <a:p>
            <a:pPr lvl="1"/>
            <a:r>
              <a:rPr sz="1600" dirty="0"/>
              <a:t>Various technologies</a:t>
            </a:r>
            <a:endParaRPr sz="1600" dirty="0"/>
          </a:p>
          <a:p>
            <a:pPr lvl="1"/>
            <a:r>
              <a:rPr sz="1600" dirty="0"/>
              <a:t>Becoming more popular</a:t>
            </a: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876300" y="182563"/>
            <a:ext cx="7810500" cy="576262"/>
          </a:xfrm>
          <a:ln/>
        </p:spPr>
        <p:txBody>
          <a:bodyPr vert="horz" wrap="square" lIns="91440" tIns="45720" rIns="91440" bIns="45720" anchor="b" anchorCtr="0"/>
          <a:p>
            <a:pPr eaLnBrk="1" hangingPunct="1"/>
            <a:r>
              <a:rPr dirty="0"/>
              <a:t>Storage Hierarchy</a:t>
            </a:r>
            <a:endParaRPr dirty="0"/>
          </a:p>
        </p:txBody>
      </p:sp>
      <p:sp>
        <p:nvSpPr>
          <p:cNvPr id="21507" name="Rectangle 3"/>
          <p:cNvSpPr>
            <a:spLocks noGrp="1"/>
          </p:cNvSpPr>
          <p:nvPr>
            <p:ph type="body"/>
          </p:nvPr>
        </p:nvSpPr>
        <p:spPr>
          <a:xfrm>
            <a:off x="806450" y="1233488"/>
            <a:ext cx="6492875" cy="4530725"/>
          </a:xfrm>
          <a:ln/>
        </p:spPr>
        <p:txBody>
          <a:bodyPr vert="horz" wrap="square" lIns="91440" tIns="45720" rIns="91440" bIns="45720" anchor="t" anchorCtr="0"/>
          <a:p>
            <a:r>
              <a:rPr dirty="0"/>
              <a:t>Storage systems organized in hierarchy</a:t>
            </a:r>
            <a:endParaRPr dirty="0"/>
          </a:p>
          <a:p>
            <a:pPr lvl="1"/>
            <a:r>
              <a:rPr dirty="0"/>
              <a:t>Speed</a:t>
            </a:r>
            <a:endParaRPr dirty="0"/>
          </a:p>
          <a:p>
            <a:pPr lvl="1"/>
            <a:r>
              <a:rPr dirty="0"/>
              <a:t>Cost</a:t>
            </a:r>
            <a:endParaRPr dirty="0"/>
          </a:p>
          <a:p>
            <a:pPr lvl="1"/>
            <a:r>
              <a:rPr dirty="0"/>
              <a:t>Volatility</a:t>
            </a:r>
            <a:endParaRPr dirty="0"/>
          </a:p>
          <a:p>
            <a:r>
              <a:rPr b="1" dirty="0">
                <a:solidFill>
                  <a:srgbClr val="3366FF"/>
                </a:solidFill>
              </a:rPr>
              <a:t>Caching</a:t>
            </a:r>
            <a:r>
              <a:rPr dirty="0"/>
              <a:t> – copying information into faster storage system; main memory can be viewed as a cache for secondary storage</a:t>
            </a:r>
            <a:endParaRPr dirty="0"/>
          </a:p>
          <a:p>
            <a:r>
              <a:rPr b="1" dirty="0">
                <a:solidFill>
                  <a:srgbClr val="3366FF"/>
                </a:solidFill>
                <a:highlight>
                  <a:srgbClr val="FFFF00"/>
                </a:highlight>
              </a:rPr>
              <a:t>Device Driver </a:t>
            </a:r>
            <a:r>
              <a:rPr dirty="0">
                <a:highlight>
                  <a:srgbClr val="FFFF00"/>
                </a:highlight>
              </a:rPr>
              <a:t>for each device controller to manage I/O</a:t>
            </a:r>
            <a:endParaRPr dirty="0">
              <a:highlight>
                <a:srgbClr val="FFFF00"/>
              </a:highlight>
            </a:endParaRPr>
          </a:p>
          <a:p>
            <a:pPr lvl="1"/>
            <a:r>
              <a:rPr dirty="0"/>
              <a:t>Provides </a:t>
            </a:r>
            <a:r>
              <a:rPr dirty="0">
                <a:highlight>
                  <a:srgbClr val="FFFF00"/>
                </a:highlight>
              </a:rPr>
              <a:t>uniform interface between controller and kernel</a:t>
            </a: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ln/>
        </p:spPr>
        <p:txBody>
          <a:bodyPr vert="horz" wrap="square" lIns="91440" tIns="45720" rIns="91440" bIns="45720" anchor="b" anchorCtr="0"/>
          <a:p>
            <a:pPr eaLnBrk="1" hangingPunct="1"/>
            <a:r>
              <a:rPr dirty="0"/>
              <a:t>Chapter 1: Introduction</a:t>
            </a:r>
            <a:endParaRPr dirty="0"/>
          </a:p>
        </p:txBody>
      </p:sp>
      <p:sp>
        <p:nvSpPr>
          <p:cNvPr id="4099" name="Rectangle 3"/>
          <p:cNvSpPr>
            <a:spLocks noGrp="1"/>
          </p:cNvSpPr>
          <p:nvPr>
            <p:ph type="body"/>
          </p:nvPr>
        </p:nvSpPr>
        <p:spPr>
          <a:ln/>
        </p:spPr>
        <p:txBody>
          <a:bodyPr vert="horz" wrap="square" lIns="91440" tIns="45720" rIns="91440" bIns="45720" anchor="t" anchorCtr="0"/>
          <a:p>
            <a:r>
              <a:rPr dirty="0"/>
              <a:t>What Operating Systems Do</a:t>
            </a:r>
            <a:endParaRPr dirty="0"/>
          </a:p>
          <a:p>
            <a:r>
              <a:rPr dirty="0"/>
              <a:t>Computer-System Organization</a:t>
            </a:r>
            <a:endParaRPr dirty="0"/>
          </a:p>
          <a:p>
            <a:r>
              <a:rPr dirty="0"/>
              <a:t>Computer-System Architecture</a:t>
            </a:r>
            <a:endParaRPr dirty="0"/>
          </a:p>
          <a:p>
            <a:r>
              <a:rPr dirty="0"/>
              <a:t>Operating-System Structure</a:t>
            </a:r>
            <a:endParaRPr dirty="0"/>
          </a:p>
          <a:p>
            <a:r>
              <a:rPr dirty="0"/>
              <a:t>Operating-System Operations</a:t>
            </a:r>
            <a:endParaRPr dirty="0"/>
          </a:p>
          <a:p>
            <a:r>
              <a:rPr dirty="0"/>
              <a:t>Process Management</a:t>
            </a:r>
            <a:endParaRPr dirty="0"/>
          </a:p>
          <a:p>
            <a:r>
              <a:rPr dirty="0"/>
              <a:t>Memory Management</a:t>
            </a:r>
            <a:endParaRPr dirty="0"/>
          </a:p>
          <a:p>
            <a:r>
              <a:rPr dirty="0"/>
              <a:t>Storage Management</a:t>
            </a:r>
            <a:endParaRPr dirty="0"/>
          </a:p>
          <a:p>
            <a:r>
              <a:rPr dirty="0"/>
              <a:t>Protection and Security</a:t>
            </a:r>
            <a:endParaRPr dirty="0"/>
          </a:p>
          <a:p>
            <a:r>
              <a:rPr dirty="0"/>
              <a:t>Kernel Data Structures</a:t>
            </a:r>
            <a:endParaRPr dirty="0"/>
          </a:p>
          <a:p>
            <a:r>
              <a:rPr dirty="0"/>
              <a:t>Computing Environments</a:t>
            </a:r>
            <a:endParaRPr dirty="0"/>
          </a:p>
          <a:p>
            <a:r>
              <a:rPr dirty="0"/>
              <a:t>Open-Source Operating Systems</a:t>
            </a:r>
            <a:endParaRPr dirty="0"/>
          </a:p>
          <a:p>
            <a:pPr>
              <a:buNone/>
            </a:pPr>
            <a:endParaRPr dirty="0"/>
          </a:p>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457200" y="198438"/>
            <a:ext cx="8229600" cy="576262"/>
          </a:xfrm>
          <a:ln/>
        </p:spPr>
        <p:txBody>
          <a:bodyPr vert="horz" wrap="square" lIns="91440" tIns="45720" rIns="91440" bIns="45720" anchor="b" anchorCtr="0"/>
          <a:p>
            <a:pPr eaLnBrk="1" hangingPunct="1"/>
            <a:r>
              <a:rPr dirty="0"/>
              <a:t>Storage-Device Hierarchy</a:t>
            </a:r>
            <a:endParaRPr dirty="0"/>
          </a:p>
        </p:txBody>
      </p:sp>
      <p:pic>
        <p:nvPicPr>
          <p:cNvPr id="22531" name="Picture 3" descr="C:\Users\as668\Desktop\1_04.jpg"/>
          <p:cNvPicPr>
            <a:picLocks noChangeAspect="1"/>
          </p:cNvPicPr>
          <p:nvPr/>
        </p:nvPicPr>
        <p:blipFill>
          <a:blip r:embed="rId1"/>
          <a:stretch>
            <a:fillRect/>
          </a:stretch>
        </p:blipFill>
        <p:spPr>
          <a:xfrm>
            <a:off x="1992313" y="1370013"/>
            <a:ext cx="5322887" cy="4430712"/>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457200" y="198438"/>
            <a:ext cx="8229600" cy="576262"/>
          </a:xfrm>
          <a:ln/>
        </p:spPr>
        <p:txBody>
          <a:bodyPr vert="horz" wrap="square" lIns="91440" tIns="45720" rIns="91440" bIns="45720" anchor="b" anchorCtr="0"/>
          <a:p>
            <a:pPr eaLnBrk="1" hangingPunct="1"/>
            <a:r>
              <a:rPr dirty="0"/>
              <a:t>Caching</a:t>
            </a:r>
            <a:endParaRPr dirty="0"/>
          </a:p>
        </p:txBody>
      </p:sp>
      <p:sp>
        <p:nvSpPr>
          <p:cNvPr id="23555" name="Rectangle 3"/>
          <p:cNvSpPr>
            <a:spLocks noGrp="1"/>
          </p:cNvSpPr>
          <p:nvPr>
            <p:ph type="body"/>
          </p:nvPr>
        </p:nvSpPr>
        <p:spPr>
          <a:xfrm>
            <a:off x="806450" y="1233488"/>
            <a:ext cx="6665913" cy="4910137"/>
          </a:xfrm>
          <a:ln/>
        </p:spPr>
        <p:txBody>
          <a:bodyPr vert="horz" wrap="square" lIns="91440" tIns="45720" rIns="91440" bIns="45720" anchor="t" anchorCtr="0"/>
          <a:p>
            <a:r>
              <a:rPr dirty="0"/>
              <a:t>Important principle, performed at many levels in a computer (in hardware, operating system, software)</a:t>
            </a:r>
            <a:endParaRPr sz="800" dirty="0"/>
          </a:p>
          <a:p>
            <a:r>
              <a:rPr dirty="0"/>
              <a:t>Information in use copied from slower to faster storage temporarily</a:t>
            </a:r>
            <a:endParaRPr sz="800" dirty="0"/>
          </a:p>
          <a:p>
            <a:r>
              <a:rPr dirty="0"/>
              <a:t>Faster storage (cache) checked first to determine if information is there</a:t>
            </a:r>
            <a:endParaRPr dirty="0"/>
          </a:p>
          <a:p>
            <a:pPr lvl="1"/>
            <a:r>
              <a:rPr dirty="0"/>
              <a:t>If it is, information used directly from the cache (fast)</a:t>
            </a:r>
            <a:endParaRPr dirty="0"/>
          </a:p>
          <a:p>
            <a:pPr lvl="1"/>
            <a:r>
              <a:rPr dirty="0"/>
              <a:t>If not, data copied to cache and used there</a:t>
            </a:r>
            <a:endParaRPr sz="800" dirty="0"/>
          </a:p>
          <a:p>
            <a:r>
              <a:rPr dirty="0"/>
              <a:t>Cache smaller than storage being cached</a:t>
            </a:r>
            <a:endParaRPr dirty="0"/>
          </a:p>
          <a:p>
            <a:pPr lvl="1"/>
            <a:r>
              <a:rPr dirty="0"/>
              <a:t>Cache management important design problem</a:t>
            </a:r>
            <a:endParaRPr dirty="0"/>
          </a:p>
          <a:p>
            <a:pPr lvl="1"/>
            <a:r>
              <a:rPr dirty="0"/>
              <a:t>Cache size and replacement policy</a:t>
            </a:r>
            <a:endParaRPr dirty="0"/>
          </a:p>
          <a:p>
            <a:pPr>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020763" y="166688"/>
            <a:ext cx="7666037" cy="576262"/>
          </a:xfrm>
          <a:ln/>
        </p:spPr>
        <p:txBody>
          <a:bodyPr vert="horz" wrap="square" lIns="91440" tIns="45720" rIns="91440" bIns="45720" anchor="b" anchorCtr="0"/>
          <a:p>
            <a:pPr eaLnBrk="1" hangingPunct="1"/>
            <a:r>
              <a:rPr dirty="0"/>
              <a:t>Direct Memory Access Structure</a:t>
            </a:r>
            <a:endParaRPr dirty="0"/>
          </a:p>
        </p:txBody>
      </p:sp>
      <p:sp>
        <p:nvSpPr>
          <p:cNvPr id="24579" name="Rectangle 3"/>
          <p:cNvSpPr>
            <a:spLocks noGrp="1"/>
          </p:cNvSpPr>
          <p:nvPr>
            <p:ph type="body"/>
          </p:nvPr>
        </p:nvSpPr>
        <p:spPr>
          <a:xfrm>
            <a:off x="806450" y="1233488"/>
            <a:ext cx="6208713" cy="4530725"/>
          </a:xfrm>
          <a:ln/>
        </p:spPr>
        <p:txBody>
          <a:bodyPr vert="horz" wrap="square" lIns="91440" tIns="45720" rIns="91440" bIns="45720" anchor="t" anchorCtr="0"/>
          <a:p>
            <a:r>
              <a:rPr dirty="0"/>
              <a:t>Used for high-speed I/O devices able to transmit information at close to memory speeds</a:t>
            </a:r>
            <a:endParaRPr dirty="0"/>
          </a:p>
          <a:p>
            <a:r>
              <a:rPr dirty="0"/>
              <a:t>Device controller transfers blocks of data from buffer storage directly to main memory without CPU intervention</a:t>
            </a:r>
            <a:endParaRPr dirty="0"/>
          </a:p>
          <a:p>
            <a:r>
              <a:rPr dirty="0"/>
              <a:t>Only one interrupt is generated per block, rather than the one interrupt per byte</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a:xfrm>
            <a:off x="835025" y="166688"/>
            <a:ext cx="8229600" cy="576262"/>
          </a:xfrm>
          <a:ln/>
        </p:spPr>
        <p:txBody>
          <a:bodyPr vert="horz" wrap="square" lIns="91440" tIns="45720" rIns="91440" bIns="45720" anchor="b" anchorCtr="0"/>
          <a:p>
            <a:r>
              <a:rPr dirty="0"/>
              <a:t>How a Modern Computer Works</a:t>
            </a:r>
            <a:endParaRPr dirty="0"/>
          </a:p>
        </p:txBody>
      </p:sp>
      <p:pic>
        <p:nvPicPr>
          <p:cNvPr id="25603" name="Picture 5" descr="1"/>
          <p:cNvPicPr>
            <a:picLocks noChangeAspect="1"/>
          </p:cNvPicPr>
          <p:nvPr/>
        </p:nvPicPr>
        <p:blipFill>
          <a:blip r:embed="rId1"/>
          <a:stretch>
            <a:fillRect/>
          </a:stretch>
        </p:blipFill>
        <p:spPr>
          <a:xfrm>
            <a:off x="2220913" y="1230313"/>
            <a:ext cx="5132387" cy="4084637"/>
          </a:xfrm>
          <a:prstGeom prst="rect">
            <a:avLst/>
          </a:prstGeom>
          <a:noFill/>
          <a:ln w="9525">
            <a:noFill/>
          </a:ln>
        </p:spPr>
      </p:pic>
      <p:sp>
        <p:nvSpPr>
          <p:cNvPr id="25604" name="TextBox 3"/>
          <p:cNvSpPr txBox="1"/>
          <p:nvPr/>
        </p:nvSpPr>
        <p:spPr>
          <a:xfrm>
            <a:off x="4787900" y="5637213"/>
            <a:ext cx="2874963" cy="307975"/>
          </a:xfrm>
          <a:prstGeom prst="rect">
            <a:avLst/>
          </a:prstGeom>
          <a:noFill/>
          <a:ln w="9525">
            <a:noFill/>
          </a:ln>
        </p:spPr>
        <p:txBody>
          <a:bodyPr>
            <a:spAutoFit/>
          </a:bodyPr>
          <a:p>
            <a:r>
              <a:rPr sz="1400" i="1" dirty="0">
                <a:latin typeface="Verdana" panose="020B0604030504040204" pitchFamily="34" charset="0"/>
              </a:rPr>
              <a:t>A von Neumann architecture</a:t>
            </a:r>
            <a:endParaRPr sz="1400" i="1" dirty="0">
              <a:latin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xfrm>
            <a:off x="1100138" y="198438"/>
            <a:ext cx="7586662" cy="576262"/>
          </a:xfrm>
          <a:ln/>
        </p:spPr>
        <p:txBody>
          <a:bodyPr vert="horz" wrap="square" lIns="91440" tIns="45720" rIns="91440" bIns="45720" anchor="b" anchorCtr="0"/>
          <a:p>
            <a:r>
              <a:rPr dirty="0"/>
              <a:t>Computer-System Architecture</a:t>
            </a:r>
            <a:endParaRPr dirty="0"/>
          </a:p>
        </p:txBody>
      </p:sp>
      <p:sp>
        <p:nvSpPr>
          <p:cNvPr id="26627" name="Content Placeholder 2"/>
          <p:cNvSpPr>
            <a:spLocks noGrp="1"/>
          </p:cNvSpPr>
          <p:nvPr>
            <p:ph idx="1"/>
          </p:nvPr>
        </p:nvSpPr>
        <p:spPr>
          <a:xfrm>
            <a:off x="806450" y="1233488"/>
            <a:ext cx="8337550" cy="4867275"/>
          </a:xfrm>
          <a:ln/>
        </p:spPr>
        <p:txBody>
          <a:bodyPr vert="horz" wrap="square" lIns="91440" tIns="45720" rIns="91440" bIns="45720" anchor="t" anchorCtr="0"/>
          <a:p>
            <a:r>
              <a:rPr dirty="0"/>
              <a:t>Most systems use a single general-purpose processor</a:t>
            </a:r>
            <a:endParaRPr dirty="0"/>
          </a:p>
          <a:p>
            <a:pPr lvl="1"/>
            <a:r>
              <a:rPr dirty="0"/>
              <a:t>Most systems have special-purpose processors as well</a:t>
            </a:r>
            <a:endParaRPr sz="800" dirty="0"/>
          </a:p>
          <a:p>
            <a:r>
              <a:rPr b="1" dirty="0">
                <a:solidFill>
                  <a:srgbClr val="3366FF"/>
                </a:solidFill>
              </a:rPr>
              <a:t>Multiprocessors</a:t>
            </a:r>
            <a:r>
              <a:rPr dirty="0">
                <a:solidFill>
                  <a:srgbClr val="3366FF"/>
                </a:solidFill>
              </a:rPr>
              <a:t> </a:t>
            </a:r>
            <a:r>
              <a:rPr dirty="0"/>
              <a:t>systems growing in use and importance</a:t>
            </a:r>
            <a:endParaRPr dirty="0"/>
          </a:p>
          <a:p>
            <a:pPr lvl="1"/>
            <a:r>
              <a:rPr dirty="0"/>
              <a:t>Also known as </a:t>
            </a:r>
            <a:r>
              <a:rPr b="1" dirty="0">
                <a:solidFill>
                  <a:srgbClr val="3366FF"/>
                </a:solidFill>
              </a:rPr>
              <a:t>parallel systems</a:t>
            </a:r>
            <a:r>
              <a:rPr dirty="0"/>
              <a:t>, </a:t>
            </a:r>
            <a:r>
              <a:rPr b="1" dirty="0">
                <a:solidFill>
                  <a:srgbClr val="3366FF"/>
                </a:solidFill>
              </a:rPr>
              <a:t>tightly-coupled systems</a:t>
            </a:r>
            <a:endParaRPr b="1" dirty="0">
              <a:solidFill>
                <a:srgbClr val="3366FF"/>
              </a:solidFill>
            </a:endParaRPr>
          </a:p>
          <a:p>
            <a:pPr lvl="1"/>
            <a:r>
              <a:rPr dirty="0"/>
              <a:t>Advantages include:</a:t>
            </a:r>
            <a:endParaRPr dirty="0"/>
          </a:p>
          <a:p>
            <a:pPr marL="1200150" lvl="2" indent="-342900">
              <a:buFont typeface="Arial" panose="020B0604020202020204" pitchFamily="34" charset="0"/>
              <a:buAutoNum type="arabicPeriod"/>
            </a:pPr>
            <a:r>
              <a:rPr b="1" dirty="0">
                <a:solidFill>
                  <a:srgbClr val="3366FF"/>
                </a:solidFill>
              </a:rPr>
              <a:t>Increased throughput</a:t>
            </a:r>
            <a:endParaRPr b="1" dirty="0">
              <a:solidFill>
                <a:srgbClr val="3366FF"/>
              </a:solidFill>
            </a:endParaRPr>
          </a:p>
          <a:p>
            <a:pPr marL="1200150" lvl="2" indent="-342900">
              <a:buFont typeface="Arial" panose="020B0604020202020204" pitchFamily="34" charset="0"/>
              <a:buAutoNum type="arabicPeriod"/>
            </a:pPr>
            <a:r>
              <a:rPr b="1" dirty="0">
                <a:solidFill>
                  <a:srgbClr val="3366FF"/>
                </a:solidFill>
              </a:rPr>
              <a:t>Economy of scale</a:t>
            </a:r>
            <a:endParaRPr b="1" dirty="0">
              <a:solidFill>
                <a:srgbClr val="3366FF"/>
              </a:solidFill>
            </a:endParaRPr>
          </a:p>
          <a:p>
            <a:pPr marL="1200150" lvl="2" indent="-342900">
              <a:buFont typeface="Arial" panose="020B0604020202020204" pitchFamily="34" charset="0"/>
              <a:buAutoNum type="arabicPeriod"/>
            </a:pPr>
            <a:r>
              <a:rPr b="1" dirty="0">
                <a:solidFill>
                  <a:srgbClr val="3366FF"/>
                </a:solidFill>
              </a:rPr>
              <a:t>Increased reliability </a:t>
            </a:r>
            <a:r>
              <a:rPr dirty="0"/>
              <a:t>– graceful degradation or fault tolerance</a:t>
            </a:r>
            <a:endParaRPr dirty="0"/>
          </a:p>
          <a:p>
            <a:pPr lvl="1"/>
            <a:r>
              <a:rPr dirty="0"/>
              <a:t>Two types:</a:t>
            </a:r>
            <a:endParaRPr dirty="0"/>
          </a:p>
          <a:p>
            <a:pPr marL="1200150" lvl="2" indent="-342900">
              <a:buFont typeface="Arial" panose="020B0604020202020204" pitchFamily="34" charset="0"/>
              <a:buAutoNum type="arabicPeriod"/>
            </a:pPr>
            <a:r>
              <a:rPr b="1" dirty="0">
                <a:solidFill>
                  <a:srgbClr val="3366FF"/>
                </a:solidFill>
              </a:rPr>
              <a:t>Asymmetric Multiprocessing </a:t>
            </a:r>
            <a:r>
              <a:rPr dirty="0"/>
              <a:t>– each processor is assigned a specie task.</a:t>
            </a:r>
            <a:endParaRPr dirty="0"/>
          </a:p>
          <a:p>
            <a:pPr marL="1200150" lvl="2" indent="-342900">
              <a:buFont typeface="Arial" panose="020B0604020202020204" pitchFamily="34" charset="0"/>
              <a:buAutoNum type="arabicPeriod"/>
            </a:pPr>
            <a:r>
              <a:rPr b="1" dirty="0">
                <a:solidFill>
                  <a:srgbClr val="3366FF"/>
                </a:solidFill>
              </a:rPr>
              <a:t>Symmetric Multiprocessing </a:t>
            </a:r>
            <a:r>
              <a:rPr dirty="0"/>
              <a:t>– each processor performs all tasks</a:t>
            </a:r>
            <a:endParaRPr dirty="0"/>
          </a:p>
          <a:p>
            <a:pPr marL="1200150" lvl="2" indent="-342900">
              <a:buNone/>
            </a:pPr>
            <a:endParaRPr dirty="0">
              <a:solidFill>
                <a:srgbClr val="3366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939800" y="152400"/>
            <a:ext cx="8229600" cy="576263"/>
          </a:xfrm>
          <a:ln/>
        </p:spPr>
        <p:txBody>
          <a:bodyPr vert="horz" wrap="square" lIns="91440" tIns="45720" rIns="91440" bIns="45720" anchor="b" anchorCtr="0"/>
          <a:p>
            <a:r>
              <a:rPr sz="2800" dirty="0"/>
              <a:t>Symmetric Multiprocessing Architecture</a:t>
            </a:r>
            <a:endParaRPr sz="2800" dirty="0"/>
          </a:p>
        </p:txBody>
      </p:sp>
      <p:pic>
        <p:nvPicPr>
          <p:cNvPr id="27651" name="Picture 7" descr="1"/>
          <p:cNvPicPr>
            <a:picLocks noChangeAspect="1"/>
          </p:cNvPicPr>
          <p:nvPr/>
        </p:nvPicPr>
        <p:blipFill>
          <a:blip r:embed="rId1"/>
          <a:stretch>
            <a:fillRect/>
          </a:stretch>
        </p:blipFill>
        <p:spPr>
          <a:xfrm>
            <a:off x="1598613" y="1760538"/>
            <a:ext cx="6319837" cy="3033712"/>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214313"/>
            <a:ext cx="8229600" cy="576262"/>
          </a:xfrm>
          <a:ln/>
        </p:spPr>
        <p:txBody>
          <a:bodyPr vert="horz" wrap="square" lIns="91440" tIns="45720" rIns="91440" bIns="45720" anchor="b" anchorCtr="0"/>
          <a:p>
            <a:r>
              <a:rPr dirty="0"/>
              <a:t>A Dual-Core Design</a:t>
            </a:r>
            <a:endParaRPr dirty="0"/>
          </a:p>
        </p:txBody>
      </p:sp>
      <p:sp>
        <p:nvSpPr>
          <p:cNvPr id="28675" name="Content Placeholder 1"/>
          <p:cNvSpPr>
            <a:spLocks noGrp="1"/>
          </p:cNvSpPr>
          <p:nvPr>
            <p:ph sz="half" idx="1"/>
          </p:nvPr>
        </p:nvSpPr>
        <p:spPr>
          <a:xfrm>
            <a:off x="854075" y="1108075"/>
            <a:ext cx="7108825" cy="2682875"/>
          </a:xfrm>
          <a:ln/>
        </p:spPr>
        <p:txBody>
          <a:bodyPr vert="horz" wrap="square" lIns="91440" tIns="45720" rIns="91440" bIns="45720" anchor="t" anchorCtr="0"/>
          <a:p>
            <a:pPr>
              <a:buClr>
                <a:srgbClr val="993300"/>
              </a:buClr>
              <a:buSzPct val="90000"/>
            </a:pPr>
            <a:r>
              <a:rPr kumimoji="1" sz="1800" dirty="0">
                <a:latin typeface="+mn-lt"/>
                <a:ea typeface="MS PGothic" pitchFamily="34" charset="-128"/>
                <a:cs typeface="MS PGothic" charset="-128"/>
              </a:rPr>
              <a:t>Multi-chip and </a:t>
            </a:r>
            <a:r>
              <a:rPr kumimoji="1" sz="1800" b="1" dirty="0">
                <a:solidFill>
                  <a:srgbClr val="3366FF"/>
                </a:solidFill>
                <a:latin typeface="+mn-lt"/>
                <a:ea typeface="MS PGothic" pitchFamily="34" charset="-128"/>
                <a:cs typeface="MS PGothic" charset="-128"/>
              </a:rPr>
              <a:t>multicore</a:t>
            </a:r>
            <a:endParaRPr kumimoji="1" sz="1800" b="1" dirty="0">
              <a:solidFill>
                <a:srgbClr val="3366FF"/>
              </a:solidFill>
              <a:latin typeface="+mn-lt"/>
              <a:ea typeface="MS PGothic" pitchFamily="34" charset="-128"/>
              <a:cs typeface="MS PGothic" charset="-128"/>
            </a:endParaRPr>
          </a:p>
          <a:p>
            <a:pPr>
              <a:buClr>
                <a:srgbClr val="993300"/>
              </a:buClr>
              <a:buSzPct val="90000"/>
            </a:pPr>
            <a:r>
              <a:rPr kumimoji="1" sz="1800" dirty="0">
                <a:latin typeface="+mn-lt"/>
                <a:ea typeface="MS PGothic" pitchFamily="34" charset="-128"/>
                <a:cs typeface="MS PGothic" charset="-128"/>
              </a:rPr>
              <a:t>Systems containing all  chips</a:t>
            </a:r>
            <a:endParaRPr kumimoji="1" sz="1800" b="1" dirty="0">
              <a:solidFill>
                <a:srgbClr val="3366FF"/>
              </a:solidFill>
              <a:latin typeface="+mn-lt"/>
              <a:ea typeface="MS PGothic" pitchFamily="34" charset="-128"/>
              <a:cs typeface="MS PGothic" charset="-128"/>
            </a:endParaRPr>
          </a:p>
          <a:p>
            <a:pPr lvl="1">
              <a:buClr>
                <a:srgbClr val="CC6600"/>
              </a:buClr>
              <a:buSzPct val="80000"/>
            </a:pPr>
            <a:r>
              <a:rPr kumimoji="1" sz="1800" dirty="0">
                <a:latin typeface="+mn-lt"/>
                <a:ea typeface="MS PGothic" pitchFamily="34" charset="-128"/>
              </a:rPr>
              <a:t>Chassis containing multiple separate systems</a:t>
            </a:r>
            <a:endParaRPr kumimoji="1" sz="1800" dirty="0">
              <a:latin typeface="+mn-lt"/>
              <a:ea typeface="MS PGothic" pitchFamily="34" charset="-128"/>
            </a:endParaRPr>
          </a:p>
          <a:p>
            <a:pPr lvl="1">
              <a:buClr>
                <a:srgbClr val="CC6600"/>
              </a:buClr>
              <a:buSzPct val="80000"/>
            </a:pPr>
            <a:endParaRPr kumimoji="1" dirty="0">
              <a:latin typeface="+mn-lt"/>
              <a:ea typeface="MS PGothic" pitchFamily="34" charset="-128"/>
            </a:endParaRPr>
          </a:p>
        </p:txBody>
      </p:sp>
      <p:pic>
        <p:nvPicPr>
          <p:cNvPr id="28676" name="Picture 10" descr="1"/>
          <p:cNvPicPr>
            <a:picLocks noChangeAspect="1"/>
          </p:cNvPicPr>
          <p:nvPr/>
        </p:nvPicPr>
        <p:blipFill>
          <a:blip r:embed="rId1"/>
          <a:stretch>
            <a:fillRect/>
          </a:stretch>
        </p:blipFill>
        <p:spPr>
          <a:xfrm>
            <a:off x="2744788" y="2563813"/>
            <a:ext cx="3073400" cy="2265362"/>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457200" y="182563"/>
            <a:ext cx="8229600" cy="576262"/>
          </a:xfrm>
          <a:ln/>
        </p:spPr>
        <p:txBody>
          <a:bodyPr vert="horz" wrap="square" lIns="91440" tIns="45720" rIns="91440" bIns="45720" anchor="b" anchorCtr="0"/>
          <a:p>
            <a:r>
              <a:rPr dirty="0"/>
              <a:t>Clustered Systems</a:t>
            </a:r>
            <a:endParaRPr dirty="0"/>
          </a:p>
        </p:txBody>
      </p:sp>
      <p:sp>
        <p:nvSpPr>
          <p:cNvPr id="29699" name="Content Placeholder 2"/>
          <p:cNvSpPr>
            <a:spLocks noGrp="1"/>
          </p:cNvSpPr>
          <p:nvPr>
            <p:ph idx="1"/>
          </p:nvPr>
        </p:nvSpPr>
        <p:spPr>
          <a:ln/>
        </p:spPr>
        <p:txBody>
          <a:bodyPr vert="horz" wrap="square" lIns="91440" tIns="45720" rIns="91440" bIns="45720" anchor="t" anchorCtr="0"/>
          <a:p>
            <a:r>
              <a:rPr dirty="0"/>
              <a:t>Like multiprocessor systems, but multiple systems working together</a:t>
            </a:r>
            <a:endParaRPr dirty="0"/>
          </a:p>
          <a:p>
            <a:pPr lvl="1"/>
            <a:r>
              <a:rPr dirty="0"/>
              <a:t>Usually sharing storage via a </a:t>
            </a:r>
            <a:r>
              <a:rPr b="1" dirty="0">
                <a:solidFill>
                  <a:srgbClr val="3366FF"/>
                </a:solidFill>
              </a:rPr>
              <a:t>storage-area network (SAN)</a:t>
            </a:r>
            <a:endParaRPr b="1" dirty="0">
              <a:solidFill>
                <a:srgbClr val="3366FF"/>
              </a:solidFill>
            </a:endParaRPr>
          </a:p>
          <a:p>
            <a:pPr lvl="1"/>
            <a:r>
              <a:rPr dirty="0"/>
              <a:t>Provides a </a:t>
            </a:r>
            <a:r>
              <a:rPr b="1" dirty="0">
                <a:solidFill>
                  <a:srgbClr val="3366FF"/>
                </a:solidFill>
              </a:rPr>
              <a:t>high-availability</a:t>
            </a:r>
            <a:r>
              <a:rPr b="1" dirty="0"/>
              <a:t> </a:t>
            </a:r>
            <a:r>
              <a:rPr dirty="0"/>
              <a:t>service which survives failures</a:t>
            </a:r>
            <a:endParaRPr dirty="0"/>
          </a:p>
          <a:p>
            <a:pPr lvl="2"/>
            <a:r>
              <a:rPr b="1" dirty="0">
                <a:solidFill>
                  <a:srgbClr val="3366FF"/>
                </a:solidFill>
              </a:rPr>
              <a:t>Asymmetric clustering</a:t>
            </a:r>
            <a:r>
              <a:rPr dirty="0">
                <a:solidFill>
                  <a:srgbClr val="3366FF"/>
                </a:solidFill>
              </a:rPr>
              <a:t> </a:t>
            </a:r>
            <a:r>
              <a:rPr dirty="0"/>
              <a:t>has one machine in hot-standby mode</a:t>
            </a:r>
            <a:endParaRPr dirty="0"/>
          </a:p>
          <a:p>
            <a:pPr lvl="2"/>
            <a:r>
              <a:rPr b="1" dirty="0">
                <a:solidFill>
                  <a:srgbClr val="3366FF"/>
                </a:solidFill>
              </a:rPr>
              <a:t>Symmetric clustering</a:t>
            </a:r>
            <a:r>
              <a:rPr dirty="0">
                <a:solidFill>
                  <a:srgbClr val="3366FF"/>
                </a:solidFill>
              </a:rPr>
              <a:t> </a:t>
            </a:r>
            <a:r>
              <a:rPr dirty="0"/>
              <a:t>has multiple nodes running applications, monitoring each other</a:t>
            </a:r>
            <a:endParaRPr dirty="0"/>
          </a:p>
          <a:p>
            <a:pPr lvl="1"/>
            <a:r>
              <a:rPr dirty="0"/>
              <a:t>Some clusters are for </a:t>
            </a:r>
            <a:r>
              <a:rPr b="1" dirty="0">
                <a:solidFill>
                  <a:srgbClr val="3366FF"/>
                </a:solidFill>
              </a:rPr>
              <a:t>high-performance computing (HPC)</a:t>
            </a:r>
            <a:endParaRPr b="1" dirty="0">
              <a:solidFill>
                <a:srgbClr val="3366FF"/>
              </a:solidFill>
            </a:endParaRPr>
          </a:p>
          <a:p>
            <a:pPr lvl="2"/>
            <a:r>
              <a:rPr dirty="0"/>
              <a:t>Applications must be written to use </a:t>
            </a:r>
            <a:r>
              <a:rPr b="1" dirty="0">
                <a:solidFill>
                  <a:srgbClr val="3366FF"/>
                </a:solidFill>
              </a:rPr>
              <a:t>parallelization</a:t>
            </a:r>
            <a:endParaRPr b="1" dirty="0">
              <a:solidFill>
                <a:srgbClr val="3366FF"/>
              </a:solidFill>
            </a:endParaRPr>
          </a:p>
          <a:p>
            <a:pPr lvl="1"/>
            <a:r>
              <a:rPr dirty="0"/>
              <a:t>Some have</a:t>
            </a:r>
            <a:r>
              <a:rPr b="1" dirty="0">
                <a:solidFill>
                  <a:srgbClr val="3366FF"/>
                </a:solidFill>
              </a:rPr>
              <a:t> distributed lock manager </a:t>
            </a:r>
            <a:r>
              <a:rPr dirty="0"/>
              <a:t>(</a:t>
            </a:r>
            <a:r>
              <a:rPr b="1" dirty="0">
                <a:solidFill>
                  <a:srgbClr val="3366FF"/>
                </a:solidFill>
              </a:rPr>
              <a:t>DLM</a:t>
            </a:r>
            <a:r>
              <a:rPr dirty="0"/>
              <a:t>) to avoid conflicting operations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198438"/>
            <a:ext cx="8229600" cy="576262"/>
          </a:xfrm>
          <a:ln/>
        </p:spPr>
        <p:txBody>
          <a:bodyPr vert="horz" wrap="square" lIns="91440" tIns="45720" rIns="91440" bIns="45720" anchor="b" anchorCtr="0"/>
          <a:p>
            <a:r>
              <a:rPr dirty="0"/>
              <a:t>Clustered Systems</a:t>
            </a:r>
            <a:endParaRPr dirty="0"/>
          </a:p>
        </p:txBody>
      </p:sp>
      <p:pic>
        <p:nvPicPr>
          <p:cNvPr id="30723" name="Content Placeholder 3" descr="1.08.pdf"/>
          <p:cNvPicPr>
            <a:picLocks noGrp="1" noChangeAspect="1"/>
          </p:cNvPicPr>
          <p:nvPr>
            <p:ph idx="1"/>
          </p:nvPr>
        </p:nvPicPr>
        <p:blipFill>
          <a:blip r:embed="rId1"/>
          <a:srcRect t="-3476" b="-3476"/>
          <a:stretch>
            <a:fillRect/>
          </a:stretch>
        </p:blipFill>
        <p:spPr>
          <a:xfrm>
            <a:off x="1404938" y="1557338"/>
            <a:ext cx="6402387" cy="3524250"/>
          </a:xfr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1069975" y="166688"/>
            <a:ext cx="7616825" cy="576262"/>
          </a:xfrm>
          <a:ln/>
        </p:spPr>
        <p:txBody>
          <a:bodyPr vert="horz" wrap="square" lIns="91440" tIns="45720" rIns="91440" bIns="45720" anchor="b" anchorCtr="0"/>
          <a:p>
            <a:pPr eaLnBrk="1" hangingPunct="1"/>
            <a:r>
              <a:rPr dirty="0"/>
              <a:t>Operating System Structure</a:t>
            </a:r>
            <a:endParaRPr dirty="0"/>
          </a:p>
        </p:txBody>
      </p:sp>
      <p:sp>
        <p:nvSpPr>
          <p:cNvPr id="31747" name="Rectangle 3"/>
          <p:cNvSpPr>
            <a:spLocks noGrp="1"/>
          </p:cNvSpPr>
          <p:nvPr>
            <p:ph type="body"/>
          </p:nvPr>
        </p:nvSpPr>
        <p:spPr>
          <a:xfrm>
            <a:off x="827088" y="835025"/>
            <a:ext cx="7832725" cy="5462588"/>
          </a:xfrm>
          <a:ln/>
        </p:spPr>
        <p:txBody>
          <a:bodyPr vert="horz" wrap="square" lIns="91440" tIns="45720" rIns="91440" bIns="45720" anchor="t" anchorCtr="0"/>
          <a:p>
            <a:pPr>
              <a:lnSpc>
                <a:spcPct val="90000"/>
              </a:lnSpc>
              <a:buNone/>
            </a:pPr>
            <a:endParaRPr sz="1600" dirty="0"/>
          </a:p>
          <a:p>
            <a:pPr>
              <a:lnSpc>
                <a:spcPct val="90000"/>
              </a:lnSpc>
            </a:pPr>
            <a:r>
              <a:rPr b="1" dirty="0">
                <a:solidFill>
                  <a:srgbClr val="3366FF"/>
                </a:solidFill>
              </a:rPr>
              <a:t>Multiprogramming</a:t>
            </a:r>
            <a:r>
              <a:rPr sz="1600" dirty="0"/>
              <a:t> (</a:t>
            </a:r>
            <a:r>
              <a:rPr b="1" dirty="0">
                <a:solidFill>
                  <a:srgbClr val="3366FF"/>
                </a:solidFill>
              </a:rPr>
              <a:t>Batch system</a:t>
            </a:r>
            <a:r>
              <a:rPr sz="1600" dirty="0"/>
              <a:t>) needed for efficiency</a:t>
            </a:r>
            <a:endParaRPr sz="1600" dirty="0"/>
          </a:p>
          <a:p>
            <a:pPr lvl="1">
              <a:lnSpc>
                <a:spcPct val="90000"/>
              </a:lnSpc>
            </a:pPr>
            <a:r>
              <a:rPr sz="1600" dirty="0"/>
              <a:t>Single user cannot keep CPU and I/O devices busy at all times</a:t>
            </a:r>
            <a:endParaRPr sz="1600" dirty="0"/>
          </a:p>
          <a:p>
            <a:pPr lvl="1">
              <a:lnSpc>
                <a:spcPct val="90000"/>
              </a:lnSpc>
            </a:pPr>
            <a:r>
              <a:rPr sz="1600" dirty="0"/>
              <a:t>Multiprogramming organizes jobs (code and data) so CPU always has one to execute</a:t>
            </a:r>
            <a:endParaRPr sz="1600" dirty="0"/>
          </a:p>
          <a:p>
            <a:pPr lvl="1">
              <a:lnSpc>
                <a:spcPct val="90000"/>
              </a:lnSpc>
            </a:pPr>
            <a:r>
              <a:rPr sz="1600" dirty="0"/>
              <a:t>A subset of total jobs in system is kept in memory</a:t>
            </a:r>
            <a:endParaRPr sz="1600" dirty="0"/>
          </a:p>
          <a:p>
            <a:pPr lvl="1">
              <a:lnSpc>
                <a:spcPct val="90000"/>
              </a:lnSpc>
            </a:pPr>
            <a:r>
              <a:rPr sz="1600" dirty="0"/>
              <a:t>One job selected and run via </a:t>
            </a:r>
            <a:r>
              <a:rPr b="1" dirty="0">
                <a:solidFill>
                  <a:srgbClr val="3366FF"/>
                </a:solidFill>
              </a:rPr>
              <a:t>job scheduling</a:t>
            </a:r>
            <a:endParaRPr b="1" dirty="0">
              <a:solidFill>
                <a:srgbClr val="3366FF"/>
              </a:solidFill>
            </a:endParaRPr>
          </a:p>
          <a:p>
            <a:pPr lvl="1">
              <a:lnSpc>
                <a:spcPct val="90000"/>
              </a:lnSpc>
            </a:pPr>
            <a:r>
              <a:rPr sz="1600" dirty="0"/>
              <a:t>When it has to wait (for I/O for example), OS switches to another job</a:t>
            </a:r>
            <a:endParaRPr sz="1600" dirty="0"/>
          </a:p>
          <a:p>
            <a:pPr lvl="1">
              <a:lnSpc>
                <a:spcPct val="90000"/>
              </a:lnSpc>
            </a:pPr>
            <a:endParaRPr sz="800" dirty="0"/>
          </a:p>
          <a:p>
            <a:pPr>
              <a:lnSpc>
                <a:spcPct val="90000"/>
              </a:lnSpc>
            </a:pPr>
            <a:r>
              <a:rPr b="1" dirty="0">
                <a:solidFill>
                  <a:srgbClr val="3366FF"/>
                </a:solidFill>
              </a:rPr>
              <a:t>Timesharing </a:t>
            </a:r>
            <a:r>
              <a:rPr sz="1600" dirty="0"/>
              <a:t>(</a:t>
            </a:r>
            <a:r>
              <a:rPr b="1" dirty="0">
                <a:solidFill>
                  <a:srgbClr val="3366FF"/>
                </a:solidFill>
              </a:rPr>
              <a:t>multitasking</a:t>
            </a:r>
            <a:r>
              <a:rPr sz="1600" dirty="0"/>
              <a:t>)</a:t>
            </a:r>
            <a:r>
              <a:rPr b="1" dirty="0">
                <a:solidFill>
                  <a:srgbClr val="3366FF"/>
                </a:solidFill>
              </a:rPr>
              <a:t> </a:t>
            </a:r>
            <a:r>
              <a:rPr sz="1600" dirty="0"/>
              <a:t>is logical extension in which CPU switches jobs so frequently that users can interact with each job while it is running, creating </a:t>
            </a:r>
            <a:r>
              <a:rPr b="1" dirty="0">
                <a:solidFill>
                  <a:srgbClr val="3366FF"/>
                </a:solidFill>
              </a:rPr>
              <a:t>interactive</a:t>
            </a:r>
            <a:r>
              <a:rPr sz="1600" dirty="0"/>
              <a:t> computing</a:t>
            </a:r>
            <a:endParaRPr sz="1600" dirty="0"/>
          </a:p>
          <a:p>
            <a:pPr lvl="1">
              <a:lnSpc>
                <a:spcPct val="90000"/>
              </a:lnSpc>
            </a:pPr>
            <a:r>
              <a:rPr b="1" dirty="0">
                <a:solidFill>
                  <a:srgbClr val="3366FF"/>
                </a:solidFill>
              </a:rPr>
              <a:t>Response time </a:t>
            </a:r>
            <a:r>
              <a:rPr sz="1600" dirty="0"/>
              <a:t>should be &lt; 1 second</a:t>
            </a:r>
            <a:endParaRPr sz="1600" dirty="0"/>
          </a:p>
          <a:p>
            <a:pPr lvl="1">
              <a:lnSpc>
                <a:spcPct val="90000"/>
              </a:lnSpc>
            </a:pPr>
            <a:r>
              <a:rPr sz="1600" dirty="0"/>
              <a:t>Each user has at least one program executing in memory </a:t>
            </a:r>
            <a:r>
              <a:rPr sz="1600" dirty="0">
                <a:sym typeface="Wingdings 3" panose="05040102010807070707" pitchFamily="18" charset="2"/>
              </a:rPr>
              <a:t></a:t>
            </a:r>
            <a:r>
              <a:rPr b="1" dirty="0">
                <a:solidFill>
                  <a:srgbClr val="3366FF"/>
                </a:solidFill>
                <a:sym typeface="Wingdings 3" panose="05040102010807070707" pitchFamily="18" charset="2"/>
              </a:rPr>
              <a:t>process</a:t>
            </a:r>
            <a:endParaRPr b="1" dirty="0">
              <a:solidFill>
                <a:srgbClr val="3366FF"/>
              </a:solidFill>
              <a:sym typeface="Wingdings 3" panose="05040102010807070707" pitchFamily="18" charset="2"/>
            </a:endParaRPr>
          </a:p>
          <a:p>
            <a:pPr lvl="1">
              <a:lnSpc>
                <a:spcPct val="90000"/>
              </a:lnSpc>
            </a:pPr>
            <a:r>
              <a:rPr sz="1600" dirty="0">
                <a:sym typeface="Wingdings 3" panose="05040102010807070707" pitchFamily="18" charset="2"/>
              </a:rPr>
              <a:t>If several jobs ready to run at the same time  </a:t>
            </a:r>
            <a:r>
              <a:rPr b="1" dirty="0">
                <a:solidFill>
                  <a:srgbClr val="3366FF"/>
                </a:solidFill>
                <a:sym typeface="Wingdings 3" panose="05040102010807070707" pitchFamily="18" charset="2"/>
              </a:rPr>
              <a:t>CPU scheduling</a:t>
            </a:r>
            <a:endParaRPr b="1" dirty="0">
              <a:solidFill>
                <a:srgbClr val="3366FF"/>
              </a:solidFill>
              <a:sym typeface="Wingdings 3" panose="05040102010807070707" pitchFamily="18" charset="2"/>
            </a:endParaRPr>
          </a:p>
          <a:p>
            <a:pPr lvl="1">
              <a:lnSpc>
                <a:spcPct val="90000"/>
              </a:lnSpc>
            </a:pPr>
            <a:r>
              <a:rPr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endParaRPr lang="en-US" altLang="ja-JP" sz="1600" dirty="0">
              <a:sym typeface="Wingdings 3" panose="05040102010807070707" pitchFamily="18" charset="2"/>
            </a:endParaRPr>
          </a:p>
          <a:p>
            <a:pPr lvl="1">
              <a:lnSpc>
                <a:spcPct val="90000"/>
              </a:lnSpc>
            </a:pPr>
            <a:r>
              <a:rPr b="1" dirty="0">
                <a:solidFill>
                  <a:srgbClr val="3366FF"/>
                </a:solidFill>
                <a:sym typeface="Wingdings 3" panose="05040102010807070707" pitchFamily="18" charset="2"/>
              </a:rPr>
              <a:t>Virtual memory </a:t>
            </a:r>
            <a:r>
              <a:rPr sz="1600" dirty="0">
                <a:sym typeface="Wingdings 3" panose="05040102010807070707" pitchFamily="18" charset="2"/>
              </a:rPr>
              <a:t>allows execution of processes not completely in memory</a:t>
            </a:r>
            <a:endParaRPr sz="1600" dirty="0">
              <a:sym typeface="Wingdings 3" panose="050401020108070707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457200" y="166688"/>
            <a:ext cx="8229600" cy="576262"/>
          </a:xfrm>
          <a:ln/>
        </p:spPr>
        <p:txBody>
          <a:bodyPr vert="horz" wrap="square" lIns="91440" tIns="45720" rIns="91440" bIns="45720" anchor="b" anchorCtr="0"/>
          <a:p>
            <a:pPr eaLnBrk="1" hangingPunct="1"/>
            <a:r>
              <a:rPr dirty="0"/>
              <a:t>Objectives</a:t>
            </a:r>
            <a:endParaRPr dirty="0"/>
          </a:p>
        </p:txBody>
      </p:sp>
      <p:sp>
        <p:nvSpPr>
          <p:cNvPr id="5123" name="Rectangle 3"/>
          <p:cNvSpPr>
            <a:spLocks noGrp="1"/>
          </p:cNvSpPr>
          <p:nvPr>
            <p:ph type="body"/>
          </p:nvPr>
        </p:nvSpPr>
        <p:spPr>
          <a:xfrm>
            <a:off x="806450" y="1233488"/>
            <a:ext cx="6492875" cy="4530725"/>
          </a:xfrm>
          <a:ln/>
        </p:spPr>
        <p:txBody>
          <a:bodyPr vert="horz" wrap="square" lIns="91440" tIns="45720" rIns="91440" bIns="45720" anchor="t" anchorCtr="0"/>
          <a:p>
            <a:r>
              <a:rPr dirty="0"/>
              <a:t>To describe the basic organization of computer systems</a:t>
            </a:r>
            <a:endParaRPr dirty="0"/>
          </a:p>
          <a:p>
            <a:r>
              <a:rPr dirty="0"/>
              <a:t>To provide a grand tour of the major components of operating systems</a:t>
            </a:r>
            <a:endParaRPr dirty="0"/>
          </a:p>
          <a:p>
            <a:r>
              <a:rPr dirty="0"/>
              <a:t>To give an overview of the many types of computing environments</a:t>
            </a:r>
            <a:endParaRPr dirty="0"/>
          </a:p>
          <a:p>
            <a:r>
              <a:rPr dirty="0"/>
              <a:t>To explore several open-source operating systems</a:t>
            </a:r>
            <a:endParaRPr dirty="0"/>
          </a:p>
          <a:p>
            <a:pPr>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033463" y="198438"/>
            <a:ext cx="8229600" cy="576262"/>
          </a:xfrm>
          <a:ln/>
        </p:spPr>
        <p:txBody>
          <a:bodyPr vert="horz" wrap="square" lIns="91440" tIns="45720" rIns="91440" bIns="45720" anchor="b" anchorCtr="0"/>
          <a:p>
            <a:pPr eaLnBrk="1" hangingPunct="1"/>
            <a:r>
              <a:rPr sz="2800" dirty="0"/>
              <a:t>Memory Layout for Multiprogrammed System</a:t>
            </a:r>
            <a:endParaRPr sz="2800" dirty="0"/>
          </a:p>
        </p:txBody>
      </p:sp>
      <p:pic>
        <p:nvPicPr>
          <p:cNvPr id="32771" name="Picture 4"/>
          <p:cNvPicPr>
            <a:picLocks noChangeAspect="1"/>
          </p:cNvPicPr>
          <p:nvPr/>
        </p:nvPicPr>
        <p:blipFill>
          <a:blip r:embed="rId1"/>
          <a:stretch>
            <a:fillRect/>
          </a:stretch>
        </p:blipFill>
        <p:spPr>
          <a:xfrm>
            <a:off x="2887663" y="1230313"/>
            <a:ext cx="2814637" cy="4332287"/>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895350" y="166688"/>
            <a:ext cx="7791450" cy="576262"/>
          </a:xfrm>
          <a:ln/>
        </p:spPr>
        <p:txBody>
          <a:bodyPr vert="horz" wrap="square" lIns="91440" tIns="45720" rIns="91440" bIns="45720" anchor="b" anchorCtr="0"/>
          <a:p>
            <a:pPr eaLnBrk="1" hangingPunct="1"/>
            <a:r>
              <a:rPr dirty="0"/>
              <a:t>Operating-System Operations</a:t>
            </a:r>
            <a:endParaRPr dirty="0"/>
          </a:p>
        </p:txBody>
      </p:sp>
      <p:sp>
        <p:nvSpPr>
          <p:cNvPr id="33795" name="Rectangle 3"/>
          <p:cNvSpPr>
            <a:spLocks noGrp="1"/>
          </p:cNvSpPr>
          <p:nvPr>
            <p:ph type="body"/>
          </p:nvPr>
        </p:nvSpPr>
        <p:spPr>
          <a:xfrm>
            <a:off x="838200" y="1154113"/>
            <a:ext cx="6886575" cy="4938712"/>
          </a:xfrm>
          <a:ln/>
        </p:spPr>
        <p:txBody>
          <a:bodyPr vert="horz" wrap="square" lIns="91440" tIns="45720" rIns="91440" bIns="45720" anchor="t" anchorCtr="0"/>
          <a:p>
            <a:pPr>
              <a:lnSpc>
                <a:spcPct val="90000"/>
              </a:lnSpc>
            </a:pPr>
            <a:r>
              <a:rPr b="1" dirty="0">
                <a:solidFill>
                  <a:srgbClr val="3366FF"/>
                </a:solidFill>
              </a:rPr>
              <a:t>Interrupt driven </a:t>
            </a:r>
            <a:r>
              <a:rPr dirty="0"/>
              <a:t>(hardware and software)</a:t>
            </a:r>
            <a:endParaRPr dirty="0"/>
          </a:p>
          <a:p>
            <a:pPr lvl="1">
              <a:lnSpc>
                <a:spcPct val="90000"/>
              </a:lnSpc>
            </a:pPr>
            <a:r>
              <a:rPr dirty="0"/>
              <a:t>Hardware interrupt by one of the devices </a:t>
            </a:r>
            <a:endParaRPr dirty="0"/>
          </a:p>
          <a:p>
            <a:pPr lvl="1">
              <a:lnSpc>
                <a:spcPct val="90000"/>
              </a:lnSpc>
            </a:pPr>
            <a:r>
              <a:rPr dirty="0"/>
              <a:t>Software interrupt (</a:t>
            </a:r>
            <a:r>
              <a:rPr b="1" dirty="0">
                <a:solidFill>
                  <a:srgbClr val="3366FF"/>
                </a:solidFill>
              </a:rPr>
              <a:t>exception </a:t>
            </a:r>
            <a:r>
              <a:rPr dirty="0"/>
              <a:t>or </a:t>
            </a:r>
            <a:r>
              <a:rPr b="1" dirty="0">
                <a:solidFill>
                  <a:srgbClr val="3366FF"/>
                </a:solidFill>
              </a:rPr>
              <a:t>trap):</a:t>
            </a:r>
            <a:endParaRPr b="1" dirty="0">
              <a:solidFill>
                <a:srgbClr val="3366FF"/>
              </a:solidFill>
            </a:endParaRPr>
          </a:p>
          <a:p>
            <a:pPr lvl="2">
              <a:lnSpc>
                <a:spcPct val="90000"/>
              </a:lnSpc>
            </a:pPr>
            <a:r>
              <a:rPr dirty="0"/>
              <a:t>Software error (e.g., division by zero)</a:t>
            </a:r>
            <a:endParaRPr b="1" dirty="0">
              <a:solidFill>
                <a:srgbClr val="3366FF"/>
              </a:solidFill>
            </a:endParaRPr>
          </a:p>
          <a:p>
            <a:pPr lvl="2">
              <a:lnSpc>
                <a:spcPct val="90000"/>
              </a:lnSpc>
            </a:pPr>
            <a:r>
              <a:rPr dirty="0"/>
              <a:t>Request for operating system service</a:t>
            </a:r>
            <a:endParaRPr dirty="0"/>
          </a:p>
          <a:p>
            <a:pPr lvl="2">
              <a:lnSpc>
                <a:spcPct val="90000"/>
              </a:lnSpc>
            </a:pPr>
            <a:r>
              <a:rPr dirty="0"/>
              <a:t>Other process problems include infinite loop, processes modifying each other or the operating system</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1179513" y="198438"/>
            <a:ext cx="7791450" cy="576262"/>
          </a:xfrm>
          <a:ln/>
        </p:spPr>
        <p:txBody>
          <a:bodyPr vert="horz" wrap="square" lIns="91440" tIns="45720" rIns="91440" bIns="45720" anchor="b" anchorCtr="0"/>
          <a:p>
            <a:pPr eaLnBrk="1" hangingPunct="1"/>
            <a:r>
              <a:rPr dirty="0"/>
              <a:t>Operating-System Operations (cont.)</a:t>
            </a:r>
            <a:endParaRPr dirty="0"/>
          </a:p>
        </p:txBody>
      </p:sp>
      <p:sp>
        <p:nvSpPr>
          <p:cNvPr id="34819" name="Rectangle 3"/>
          <p:cNvSpPr>
            <a:spLocks noGrp="1"/>
          </p:cNvSpPr>
          <p:nvPr>
            <p:ph type="body"/>
          </p:nvPr>
        </p:nvSpPr>
        <p:spPr>
          <a:xfrm>
            <a:off x="806450" y="1233488"/>
            <a:ext cx="7297738" cy="4938712"/>
          </a:xfrm>
          <a:ln/>
        </p:spPr>
        <p:txBody>
          <a:bodyPr vert="horz" wrap="square" lIns="91440" tIns="45720" rIns="91440" bIns="45720" anchor="t" anchorCtr="0"/>
          <a:p>
            <a:pPr>
              <a:lnSpc>
                <a:spcPct val="90000"/>
              </a:lnSpc>
            </a:pPr>
            <a:r>
              <a:rPr b="1" dirty="0">
                <a:solidFill>
                  <a:srgbClr val="3366FF"/>
                </a:solidFill>
              </a:rPr>
              <a:t>Dual-mode </a:t>
            </a:r>
            <a:r>
              <a:rPr dirty="0"/>
              <a:t>operation allows OS to protect itself and other system components</a:t>
            </a:r>
            <a:endParaRPr dirty="0"/>
          </a:p>
          <a:p>
            <a:pPr lvl="1">
              <a:lnSpc>
                <a:spcPct val="90000"/>
              </a:lnSpc>
            </a:pPr>
            <a:r>
              <a:rPr b="1" dirty="0">
                <a:solidFill>
                  <a:srgbClr val="3366FF"/>
                </a:solidFill>
              </a:rPr>
              <a:t>User mode </a:t>
            </a:r>
            <a:r>
              <a:rPr dirty="0"/>
              <a:t>and </a:t>
            </a:r>
            <a:r>
              <a:rPr b="1" dirty="0">
                <a:solidFill>
                  <a:srgbClr val="3366FF"/>
                </a:solidFill>
              </a:rPr>
              <a:t>kernel mode </a:t>
            </a:r>
            <a:endParaRPr b="1" dirty="0">
              <a:solidFill>
                <a:srgbClr val="3366FF"/>
              </a:solidFill>
            </a:endParaRPr>
          </a:p>
          <a:p>
            <a:pPr lvl="1">
              <a:lnSpc>
                <a:spcPct val="90000"/>
              </a:lnSpc>
            </a:pPr>
            <a:r>
              <a:rPr b="1" dirty="0">
                <a:solidFill>
                  <a:srgbClr val="3366FF"/>
                </a:solidFill>
              </a:rPr>
              <a:t>Mode bit </a:t>
            </a:r>
            <a:r>
              <a:rPr dirty="0"/>
              <a:t>provided by hardware</a:t>
            </a:r>
            <a:endParaRPr dirty="0"/>
          </a:p>
          <a:p>
            <a:pPr lvl="2">
              <a:lnSpc>
                <a:spcPct val="90000"/>
              </a:lnSpc>
            </a:pPr>
            <a:r>
              <a:rPr dirty="0"/>
              <a:t>Provides ability to distinguish when system is running user code or kernel code</a:t>
            </a:r>
            <a:endParaRPr dirty="0"/>
          </a:p>
          <a:p>
            <a:pPr lvl="2">
              <a:lnSpc>
                <a:spcPct val="90000"/>
              </a:lnSpc>
            </a:pPr>
            <a:r>
              <a:rPr dirty="0"/>
              <a:t>Some instructions designated as </a:t>
            </a:r>
            <a:r>
              <a:rPr b="1" dirty="0">
                <a:solidFill>
                  <a:srgbClr val="3366FF"/>
                </a:solidFill>
              </a:rPr>
              <a:t>privileged</a:t>
            </a:r>
            <a:r>
              <a:rPr dirty="0"/>
              <a:t>, only executable in kernel mode</a:t>
            </a:r>
            <a:endParaRPr dirty="0"/>
          </a:p>
          <a:p>
            <a:pPr lvl="2">
              <a:lnSpc>
                <a:spcPct val="90000"/>
              </a:lnSpc>
            </a:pPr>
            <a:r>
              <a:rPr dirty="0"/>
              <a:t>System call changes mode to kernel, return from call resets it to user</a:t>
            </a:r>
            <a:endParaRPr dirty="0"/>
          </a:p>
          <a:p>
            <a:pPr>
              <a:lnSpc>
                <a:spcPct val="90000"/>
              </a:lnSpc>
            </a:pPr>
            <a:r>
              <a:rPr dirty="0"/>
              <a:t>Increasingly CPUs support multi-mode operations</a:t>
            </a:r>
            <a:endParaRPr dirty="0"/>
          </a:p>
          <a:p>
            <a:pPr lvl="1">
              <a:lnSpc>
                <a:spcPct val="90000"/>
              </a:lnSpc>
            </a:pPr>
            <a:r>
              <a:rPr dirty="0"/>
              <a:t>i.e. </a:t>
            </a:r>
            <a:r>
              <a:rPr b="1" dirty="0">
                <a:solidFill>
                  <a:srgbClr val="3366FF"/>
                </a:solidFill>
              </a:rPr>
              <a:t>virtual machine manager </a:t>
            </a:r>
            <a:r>
              <a:rPr dirty="0"/>
              <a:t>(</a:t>
            </a:r>
            <a:r>
              <a:rPr b="1" dirty="0">
                <a:solidFill>
                  <a:srgbClr val="3366FF"/>
                </a:solidFill>
              </a:rPr>
              <a:t>VMM</a:t>
            </a:r>
            <a:r>
              <a:rPr dirty="0"/>
              <a:t>) mode for guest </a:t>
            </a:r>
            <a:r>
              <a:rPr b="1" dirty="0">
                <a:solidFill>
                  <a:srgbClr val="3366FF"/>
                </a:solidFill>
              </a:rPr>
              <a:t>VMs</a:t>
            </a:r>
            <a:endParaRPr b="1" dirty="0">
              <a:solidFill>
                <a:srgbClr val="3366FF"/>
              </a:solidFill>
            </a:endParaRPr>
          </a:p>
          <a:p>
            <a:pPr lvl="1">
              <a:lnSpc>
                <a:spcPct val="90000"/>
              </a:lnSpc>
            </a:pPr>
            <a:endParaRPr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882650" y="136525"/>
            <a:ext cx="8415338" cy="576263"/>
          </a:xfrm>
          <a:ln/>
        </p:spPr>
        <p:txBody>
          <a:bodyPr vert="horz" wrap="square" lIns="91440" tIns="45720" rIns="91440" bIns="45720" anchor="b" anchorCtr="0"/>
          <a:p>
            <a:pPr eaLnBrk="1" hangingPunct="1"/>
            <a:r>
              <a:rPr dirty="0"/>
              <a:t>Transition from User to Kernel Mode</a:t>
            </a:r>
            <a:endParaRPr dirty="0"/>
          </a:p>
        </p:txBody>
      </p:sp>
      <p:sp>
        <p:nvSpPr>
          <p:cNvPr id="35843" name="Rectangle 4"/>
          <p:cNvSpPr>
            <a:spLocks noGrp="1"/>
          </p:cNvSpPr>
          <p:nvPr>
            <p:ph type="body"/>
          </p:nvPr>
        </p:nvSpPr>
        <p:spPr>
          <a:xfrm>
            <a:off x="822325" y="1060450"/>
            <a:ext cx="7753350" cy="2817813"/>
          </a:xfrm>
          <a:ln/>
        </p:spPr>
        <p:txBody>
          <a:bodyPr vert="horz" wrap="square" lIns="91440" tIns="45720" rIns="91440" bIns="45720" anchor="t" anchorCtr="0"/>
          <a:p>
            <a:r>
              <a:rPr dirty="0"/>
              <a:t>Timer to prevent infinite loop / process hogging resources</a:t>
            </a:r>
            <a:endParaRPr dirty="0"/>
          </a:p>
          <a:p>
            <a:pPr lvl="1"/>
            <a:r>
              <a:rPr dirty="0"/>
              <a:t>Timer is set to interrupt the computer after some time period</a:t>
            </a:r>
            <a:endParaRPr dirty="0"/>
          </a:p>
          <a:p>
            <a:pPr lvl="1"/>
            <a:r>
              <a:rPr dirty="0"/>
              <a:t>Keep a counter that is decremented by the physical clock.</a:t>
            </a:r>
            <a:endParaRPr dirty="0"/>
          </a:p>
          <a:p>
            <a:pPr lvl="1"/>
            <a:r>
              <a:rPr dirty="0"/>
              <a:t>Operating system set the counter (privileged instruction)</a:t>
            </a:r>
            <a:endParaRPr dirty="0"/>
          </a:p>
          <a:p>
            <a:pPr lvl="1"/>
            <a:r>
              <a:rPr dirty="0"/>
              <a:t>When counter zero generate an interrupt</a:t>
            </a:r>
            <a:endParaRPr dirty="0"/>
          </a:p>
          <a:p>
            <a:pPr lvl="1"/>
            <a:r>
              <a:rPr dirty="0"/>
              <a:t>Set up before scheduling process to regain control or terminate program that exceeds allotted time</a:t>
            </a:r>
            <a:endParaRPr dirty="0"/>
          </a:p>
        </p:txBody>
      </p:sp>
      <p:pic>
        <p:nvPicPr>
          <p:cNvPr id="35844" name="Picture 5"/>
          <p:cNvPicPr>
            <a:picLocks noChangeAspect="1"/>
          </p:cNvPicPr>
          <p:nvPr/>
        </p:nvPicPr>
        <p:blipFill>
          <a:blip r:embed="rId1"/>
          <a:stretch>
            <a:fillRect/>
          </a:stretch>
        </p:blipFill>
        <p:spPr>
          <a:xfrm>
            <a:off x="768350" y="3895725"/>
            <a:ext cx="7602538" cy="234632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1089025" y="198438"/>
            <a:ext cx="7597775" cy="576262"/>
          </a:xfrm>
          <a:ln/>
        </p:spPr>
        <p:txBody>
          <a:bodyPr vert="horz" wrap="square" lIns="91440" tIns="45720" rIns="91440" bIns="45720" anchor="b" anchorCtr="0"/>
          <a:p>
            <a:pPr eaLnBrk="1" hangingPunct="1"/>
            <a:r>
              <a:rPr dirty="0"/>
              <a:t>Process Management</a:t>
            </a:r>
            <a:endParaRPr dirty="0"/>
          </a:p>
        </p:txBody>
      </p:sp>
      <p:sp>
        <p:nvSpPr>
          <p:cNvPr id="36867" name="Rectangle 3"/>
          <p:cNvSpPr>
            <a:spLocks noGrp="1"/>
          </p:cNvSpPr>
          <p:nvPr>
            <p:ph type="body"/>
          </p:nvPr>
        </p:nvSpPr>
        <p:spPr>
          <a:xfrm>
            <a:off x="890588" y="809625"/>
            <a:ext cx="7197725" cy="5105400"/>
          </a:xfrm>
          <a:ln/>
        </p:spPr>
        <p:txBody>
          <a:bodyPr vert="horz" wrap="square" lIns="91440" tIns="45720" rIns="91440" bIns="45720" anchor="t" anchorCtr="0"/>
          <a:p>
            <a:pPr>
              <a:lnSpc>
                <a:spcPct val="90000"/>
              </a:lnSpc>
            </a:pPr>
            <a:endParaRPr dirty="0"/>
          </a:p>
          <a:p>
            <a:pPr>
              <a:lnSpc>
                <a:spcPct val="90000"/>
              </a:lnSpc>
            </a:pPr>
            <a:r>
              <a:rPr dirty="0"/>
              <a:t>A process is a program in execution. It is a unit of work within the system. Program is a </a:t>
            </a:r>
            <a:r>
              <a:rPr b="1" i="1" dirty="0"/>
              <a:t>passive entity</a:t>
            </a:r>
            <a:r>
              <a:rPr dirty="0"/>
              <a:t>, process is </a:t>
            </a:r>
            <a:r>
              <a:rPr dirty="0">
                <a:solidFill>
                  <a:srgbClr val="000000"/>
                </a:solidFill>
              </a:rPr>
              <a:t>an </a:t>
            </a:r>
            <a:r>
              <a:rPr b="1" i="1" dirty="0">
                <a:solidFill>
                  <a:srgbClr val="000000"/>
                </a:solidFill>
              </a:rPr>
              <a:t>active entity</a:t>
            </a:r>
            <a:r>
              <a:rPr dirty="0"/>
              <a:t>.</a:t>
            </a:r>
            <a:endParaRPr dirty="0"/>
          </a:p>
          <a:p>
            <a:pPr>
              <a:lnSpc>
                <a:spcPct val="90000"/>
              </a:lnSpc>
            </a:pPr>
            <a:r>
              <a:rPr dirty="0"/>
              <a:t>Process needs resources to accomplish its task</a:t>
            </a:r>
            <a:endParaRPr dirty="0"/>
          </a:p>
          <a:p>
            <a:pPr lvl="1">
              <a:lnSpc>
                <a:spcPct val="90000"/>
              </a:lnSpc>
            </a:pPr>
            <a:r>
              <a:rPr dirty="0"/>
              <a:t>CPU, memory, I/O, files</a:t>
            </a:r>
            <a:endParaRPr dirty="0"/>
          </a:p>
          <a:p>
            <a:pPr lvl="1">
              <a:lnSpc>
                <a:spcPct val="90000"/>
              </a:lnSpc>
            </a:pPr>
            <a:r>
              <a:rPr dirty="0"/>
              <a:t>Initialization data</a:t>
            </a:r>
            <a:endParaRPr dirty="0"/>
          </a:p>
          <a:p>
            <a:pPr>
              <a:lnSpc>
                <a:spcPct val="90000"/>
              </a:lnSpc>
            </a:pPr>
            <a:r>
              <a:rPr dirty="0"/>
              <a:t>Process termination requires reclaim of any reusable resources</a:t>
            </a:r>
            <a:endParaRPr dirty="0"/>
          </a:p>
          <a:p>
            <a:pPr>
              <a:lnSpc>
                <a:spcPct val="90000"/>
              </a:lnSpc>
            </a:pPr>
            <a:r>
              <a:rPr dirty="0"/>
              <a:t>Single-threaded process has one </a:t>
            </a:r>
            <a:r>
              <a:rPr b="1" dirty="0">
                <a:solidFill>
                  <a:srgbClr val="3366FF"/>
                </a:solidFill>
              </a:rPr>
              <a:t>program counter</a:t>
            </a:r>
            <a:r>
              <a:rPr sz="2000" b="1" dirty="0">
                <a:solidFill>
                  <a:srgbClr val="3366FF"/>
                </a:solidFill>
              </a:rPr>
              <a:t> </a:t>
            </a:r>
            <a:r>
              <a:rPr dirty="0"/>
              <a:t>specifying location of next instruction to execute</a:t>
            </a:r>
            <a:endParaRPr dirty="0"/>
          </a:p>
          <a:p>
            <a:pPr lvl="1">
              <a:lnSpc>
                <a:spcPct val="90000"/>
              </a:lnSpc>
            </a:pPr>
            <a:r>
              <a:rPr dirty="0"/>
              <a:t>Process executes instructions sequentially, one at a time, until completion</a:t>
            </a:r>
            <a:endParaRPr dirty="0"/>
          </a:p>
          <a:p>
            <a:pPr>
              <a:lnSpc>
                <a:spcPct val="90000"/>
              </a:lnSpc>
            </a:pPr>
            <a:r>
              <a:rPr dirty="0"/>
              <a:t>Multi-threaded process has one program counter per thread</a:t>
            </a:r>
            <a:endParaRPr dirty="0"/>
          </a:p>
          <a:p>
            <a:pPr>
              <a:lnSpc>
                <a:spcPct val="90000"/>
              </a:lnSpc>
            </a:pPr>
            <a:r>
              <a:rPr dirty="0"/>
              <a:t>Typically system has many processes, some user, some operating system running concurrently on one or more CPUs</a:t>
            </a:r>
            <a:endParaRPr dirty="0"/>
          </a:p>
          <a:p>
            <a:pPr lvl="1">
              <a:lnSpc>
                <a:spcPct val="90000"/>
              </a:lnSpc>
            </a:pPr>
            <a:r>
              <a:rPr dirty="0"/>
              <a:t>Concurrency by multiplexing the CPUs among the processes / threads</a:t>
            </a:r>
            <a:endParaRPr dirty="0"/>
          </a:p>
          <a:p>
            <a:pPr>
              <a:lnSpc>
                <a:spcPct val="90000"/>
              </a:lnSpc>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1128713" y="152400"/>
            <a:ext cx="7558087" cy="576263"/>
          </a:xfrm>
          <a:ln/>
        </p:spPr>
        <p:txBody>
          <a:bodyPr vert="horz" wrap="square" lIns="91440" tIns="45720" rIns="91440" bIns="45720" anchor="b" anchorCtr="0"/>
          <a:p>
            <a:pPr eaLnBrk="1" hangingPunct="1"/>
            <a:r>
              <a:rPr dirty="0"/>
              <a:t>Process Management Activities</a:t>
            </a:r>
            <a:endParaRPr dirty="0"/>
          </a:p>
        </p:txBody>
      </p:sp>
      <p:sp>
        <p:nvSpPr>
          <p:cNvPr id="37891" name="Rectangle 3"/>
          <p:cNvSpPr>
            <a:spLocks noGrp="1"/>
          </p:cNvSpPr>
          <p:nvPr>
            <p:ph type="body"/>
          </p:nvPr>
        </p:nvSpPr>
        <p:spPr>
          <a:xfrm>
            <a:off x="1125538" y="1587500"/>
            <a:ext cx="7958137" cy="4035425"/>
          </a:xfrm>
          <a:ln/>
        </p:spPr>
        <p:txBody>
          <a:bodyPr vert="horz" wrap="square" lIns="91440" tIns="45720" rIns="91440" bIns="45720" anchor="t" anchorCtr="0"/>
          <a:p>
            <a:pPr>
              <a:buNone/>
            </a:pPr>
            <a:r>
              <a:rPr dirty="0"/>
              <a:t>     </a:t>
            </a:r>
            <a:endParaRPr dirty="0"/>
          </a:p>
          <a:p>
            <a:r>
              <a:rPr dirty="0"/>
              <a:t>Creating and deleting both user and system processes</a:t>
            </a:r>
            <a:endParaRPr dirty="0"/>
          </a:p>
          <a:p>
            <a:r>
              <a:rPr dirty="0"/>
              <a:t>Suspending and resuming processes</a:t>
            </a:r>
            <a:endParaRPr dirty="0"/>
          </a:p>
          <a:p>
            <a:r>
              <a:rPr dirty="0"/>
              <a:t>Providing mechanisms for process synchronization</a:t>
            </a:r>
            <a:endParaRPr dirty="0"/>
          </a:p>
          <a:p>
            <a:r>
              <a:rPr dirty="0"/>
              <a:t>Providing mechanisms for process communication</a:t>
            </a:r>
            <a:endParaRPr dirty="0"/>
          </a:p>
          <a:p>
            <a:r>
              <a:rPr dirty="0"/>
              <a:t>Providing mechanisms for deadlock handling</a:t>
            </a:r>
            <a:endParaRPr dirty="0"/>
          </a:p>
        </p:txBody>
      </p:sp>
      <p:sp>
        <p:nvSpPr>
          <p:cNvPr id="37892" name="Text Box 4"/>
          <p:cNvSpPr txBox="1"/>
          <p:nvPr/>
        </p:nvSpPr>
        <p:spPr>
          <a:xfrm>
            <a:off x="885825" y="1238250"/>
            <a:ext cx="7586663" cy="641350"/>
          </a:xfrm>
          <a:prstGeom prst="rect">
            <a:avLst/>
          </a:prstGeom>
          <a:noFill/>
          <a:ln w="9525">
            <a:noFill/>
          </a:ln>
        </p:spPr>
        <p:txBody>
          <a:bodyPr>
            <a:spAutoFit/>
          </a:bodyPr>
          <a:p>
            <a:pPr>
              <a:spcBef>
                <a:spcPct val="50000"/>
              </a:spcBef>
            </a:pPr>
            <a:r>
              <a:rPr dirty="0">
                <a:latin typeface="Helvetica" pitchFamily="-84" charset="0"/>
              </a:rPr>
              <a:t>The operating system is responsible for the following activities in connection with process management:</a:t>
            </a:r>
            <a:endParaRPr dirty="0">
              <a:latin typeface="Helvetica" pitchFamily="-8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1090613" y="166688"/>
            <a:ext cx="7596187" cy="576262"/>
          </a:xfrm>
          <a:ln/>
        </p:spPr>
        <p:txBody>
          <a:bodyPr vert="horz" wrap="square" lIns="91440" tIns="45720" rIns="91440" bIns="45720" anchor="b" anchorCtr="0"/>
          <a:p>
            <a:pPr eaLnBrk="1" hangingPunct="1"/>
            <a:r>
              <a:rPr dirty="0"/>
              <a:t>Memory Management</a:t>
            </a:r>
            <a:endParaRPr dirty="0"/>
          </a:p>
        </p:txBody>
      </p:sp>
      <p:sp>
        <p:nvSpPr>
          <p:cNvPr id="38915" name="Rectangle 3"/>
          <p:cNvSpPr>
            <a:spLocks noGrp="1"/>
          </p:cNvSpPr>
          <p:nvPr>
            <p:ph type="body"/>
          </p:nvPr>
        </p:nvSpPr>
        <p:spPr>
          <a:xfrm>
            <a:off x="806450" y="1233488"/>
            <a:ext cx="7107238" cy="4530725"/>
          </a:xfrm>
          <a:ln/>
        </p:spPr>
        <p:txBody>
          <a:bodyPr vert="horz" wrap="square" lIns="91440" tIns="45720" rIns="91440" bIns="45720" anchor="t" anchorCtr="0"/>
          <a:p>
            <a:r>
              <a:rPr dirty="0"/>
              <a:t>To execute a program all (or part) of the instructions must be in memory</a:t>
            </a:r>
            <a:endParaRPr dirty="0"/>
          </a:p>
          <a:p>
            <a:r>
              <a:rPr dirty="0"/>
              <a:t>All  (or part) of the data that is needed by the program must be in memory.</a:t>
            </a:r>
            <a:endParaRPr sz="800" dirty="0"/>
          </a:p>
          <a:p>
            <a:r>
              <a:rPr dirty="0"/>
              <a:t>Memory management determines what is in memory and when</a:t>
            </a:r>
            <a:endParaRPr dirty="0"/>
          </a:p>
          <a:p>
            <a:pPr lvl="1"/>
            <a:r>
              <a:rPr dirty="0"/>
              <a:t>Optimizing CPU utilization and computer response to users</a:t>
            </a:r>
            <a:endParaRPr sz="800" dirty="0"/>
          </a:p>
          <a:p>
            <a:r>
              <a:rPr dirty="0"/>
              <a:t>Memory management activities</a:t>
            </a:r>
            <a:endParaRPr dirty="0"/>
          </a:p>
          <a:p>
            <a:pPr lvl="1"/>
            <a:r>
              <a:rPr dirty="0"/>
              <a:t>Keeping track of which parts of memory are currently being used and by whom</a:t>
            </a:r>
            <a:endParaRPr dirty="0"/>
          </a:p>
          <a:p>
            <a:pPr lvl="1"/>
            <a:r>
              <a:rPr dirty="0"/>
              <a:t>Deciding which processes (or parts thereof) and data to move into and out of memory</a:t>
            </a:r>
            <a:endParaRPr dirty="0"/>
          </a:p>
          <a:p>
            <a:pPr lvl="1"/>
            <a:r>
              <a:rPr dirty="0"/>
              <a:t>Allocating and deallocating memory space as needed</a:t>
            </a:r>
            <a:endParaRPr dirty="0"/>
          </a:p>
          <a:p>
            <a:pPr lvl="1">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1128713" y="182563"/>
            <a:ext cx="7558087" cy="576262"/>
          </a:xfrm>
          <a:ln/>
        </p:spPr>
        <p:txBody>
          <a:bodyPr vert="horz" wrap="square" lIns="91440" tIns="45720" rIns="91440" bIns="45720" anchor="b" anchorCtr="0"/>
          <a:p>
            <a:pPr eaLnBrk="1" hangingPunct="1"/>
            <a:r>
              <a:rPr dirty="0"/>
              <a:t>Storage Management</a:t>
            </a:r>
            <a:endParaRPr dirty="0"/>
          </a:p>
        </p:txBody>
      </p:sp>
      <p:sp>
        <p:nvSpPr>
          <p:cNvPr id="39939" name="Rectangle 3"/>
          <p:cNvSpPr>
            <a:spLocks noGrp="1"/>
          </p:cNvSpPr>
          <p:nvPr>
            <p:ph type="body"/>
          </p:nvPr>
        </p:nvSpPr>
        <p:spPr>
          <a:xfrm>
            <a:off x="920750" y="1104900"/>
            <a:ext cx="7434263" cy="4992688"/>
          </a:xfrm>
          <a:ln/>
        </p:spPr>
        <p:txBody>
          <a:bodyPr vert="horz" wrap="square" lIns="91440" tIns="45720" rIns="91440" bIns="45720" anchor="t" anchorCtr="0"/>
          <a:p>
            <a:pPr>
              <a:lnSpc>
                <a:spcPct val="90000"/>
              </a:lnSpc>
            </a:pPr>
            <a:r>
              <a:rPr dirty="0"/>
              <a:t>OS provides uniform, logical view of information storage</a:t>
            </a:r>
            <a:endParaRPr dirty="0"/>
          </a:p>
          <a:p>
            <a:pPr lvl="1">
              <a:lnSpc>
                <a:spcPct val="90000"/>
              </a:lnSpc>
            </a:pPr>
            <a:r>
              <a:rPr dirty="0"/>
              <a:t>Abstracts physical properties to logical storage unit  - </a:t>
            </a:r>
            <a:r>
              <a:rPr b="1" dirty="0">
                <a:solidFill>
                  <a:srgbClr val="3366FF"/>
                </a:solidFill>
              </a:rPr>
              <a:t>file</a:t>
            </a:r>
            <a:endParaRPr b="1" dirty="0">
              <a:solidFill>
                <a:srgbClr val="3366FF"/>
              </a:solidFill>
            </a:endParaRPr>
          </a:p>
          <a:p>
            <a:pPr lvl="1">
              <a:lnSpc>
                <a:spcPct val="90000"/>
              </a:lnSpc>
            </a:pPr>
            <a:r>
              <a:rPr dirty="0"/>
              <a:t>Each medium is controlled by device (i.e., disk drive, tape drive)</a:t>
            </a:r>
            <a:endParaRPr dirty="0"/>
          </a:p>
          <a:p>
            <a:pPr lvl="2">
              <a:lnSpc>
                <a:spcPct val="90000"/>
              </a:lnSpc>
            </a:pPr>
            <a:r>
              <a:rPr dirty="0"/>
              <a:t>Varying properties include access speed, capacity, data-transfer rate, access method (sequential or random)</a:t>
            </a:r>
            <a:endParaRPr dirty="0"/>
          </a:p>
          <a:p>
            <a:pPr lvl="2">
              <a:lnSpc>
                <a:spcPct val="90000"/>
              </a:lnSpc>
            </a:pPr>
            <a:endParaRPr sz="800" dirty="0"/>
          </a:p>
          <a:p>
            <a:pPr>
              <a:lnSpc>
                <a:spcPct val="90000"/>
              </a:lnSpc>
            </a:pPr>
            <a:r>
              <a:rPr dirty="0"/>
              <a:t>File-System management</a:t>
            </a:r>
            <a:endParaRPr dirty="0"/>
          </a:p>
          <a:p>
            <a:pPr lvl="1">
              <a:lnSpc>
                <a:spcPct val="90000"/>
              </a:lnSpc>
            </a:pPr>
            <a:r>
              <a:rPr dirty="0"/>
              <a:t>Files usually organized into directories</a:t>
            </a:r>
            <a:endParaRPr dirty="0"/>
          </a:p>
          <a:p>
            <a:pPr lvl="1">
              <a:lnSpc>
                <a:spcPct val="90000"/>
              </a:lnSpc>
            </a:pPr>
            <a:r>
              <a:rPr dirty="0"/>
              <a:t>Access control on most systems to determine who can access what</a:t>
            </a:r>
            <a:endParaRPr dirty="0"/>
          </a:p>
          <a:p>
            <a:pPr lvl="1">
              <a:lnSpc>
                <a:spcPct val="90000"/>
              </a:lnSpc>
            </a:pPr>
            <a:r>
              <a:rPr dirty="0"/>
              <a:t>OS activities include</a:t>
            </a:r>
            <a:endParaRPr dirty="0"/>
          </a:p>
          <a:p>
            <a:pPr lvl="2">
              <a:lnSpc>
                <a:spcPct val="90000"/>
              </a:lnSpc>
            </a:pPr>
            <a:r>
              <a:rPr dirty="0"/>
              <a:t>Creating and deleting files and directories</a:t>
            </a:r>
            <a:endParaRPr dirty="0"/>
          </a:p>
          <a:p>
            <a:pPr lvl="2">
              <a:lnSpc>
                <a:spcPct val="90000"/>
              </a:lnSpc>
            </a:pPr>
            <a:r>
              <a:rPr dirty="0"/>
              <a:t>Primitives to manipulate files and directories</a:t>
            </a:r>
            <a:endParaRPr dirty="0"/>
          </a:p>
          <a:p>
            <a:pPr lvl="2">
              <a:lnSpc>
                <a:spcPct val="90000"/>
              </a:lnSpc>
            </a:pPr>
            <a:r>
              <a:rPr dirty="0"/>
              <a:t>Mapping files onto secondary storage</a:t>
            </a:r>
            <a:endParaRPr dirty="0"/>
          </a:p>
          <a:p>
            <a:pPr lvl="2">
              <a:lnSpc>
                <a:spcPct val="90000"/>
              </a:lnSpc>
            </a:pPr>
            <a:r>
              <a:rPr dirty="0"/>
              <a:t>Backup files onto stable (non-volatile) storage media</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1331913" y="277813"/>
            <a:ext cx="7354887" cy="576262"/>
          </a:xfrm>
          <a:ln/>
        </p:spPr>
        <p:txBody>
          <a:bodyPr vert="horz" wrap="square" lIns="91440" tIns="45720" rIns="91440" bIns="45720" anchor="b" anchorCtr="0"/>
          <a:p>
            <a:pPr eaLnBrk="1" hangingPunct="1"/>
            <a:r>
              <a:rPr dirty="0"/>
              <a:t>Mass-Storage Management</a:t>
            </a:r>
            <a:endParaRPr dirty="0"/>
          </a:p>
        </p:txBody>
      </p:sp>
      <p:sp>
        <p:nvSpPr>
          <p:cNvPr id="40963" name="Rectangle 3"/>
          <p:cNvSpPr>
            <a:spLocks noGrp="1"/>
          </p:cNvSpPr>
          <p:nvPr>
            <p:ph type="body"/>
          </p:nvPr>
        </p:nvSpPr>
        <p:spPr>
          <a:xfrm>
            <a:off x="806450" y="1233488"/>
            <a:ext cx="7575550" cy="4938712"/>
          </a:xfrm>
          <a:ln/>
        </p:spPr>
        <p:txBody>
          <a:bodyPr vert="horz" wrap="square" lIns="91440" tIns="45720" rIns="91440" bIns="45720" anchor="t" anchorCtr="0"/>
          <a:p>
            <a:r>
              <a:rPr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endParaRPr lang="en-US" altLang="ja-JP" dirty="0"/>
          </a:p>
          <a:p>
            <a:r>
              <a:rPr dirty="0"/>
              <a:t>Proper management is of central importance</a:t>
            </a:r>
            <a:endParaRPr dirty="0"/>
          </a:p>
          <a:p>
            <a:r>
              <a:rPr dirty="0"/>
              <a:t>Entire speed of computer operation hinges on disk subsystem and its algorithms</a:t>
            </a:r>
            <a:endParaRPr dirty="0"/>
          </a:p>
          <a:p>
            <a:r>
              <a:rPr dirty="0"/>
              <a:t>OS activities</a:t>
            </a:r>
            <a:endParaRPr dirty="0"/>
          </a:p>
          <a:p>
            <a:pPr lvl="1"/>
            <a:r>
              <a:rPr dirty="0"/>
              <a:t>Free-space management</a:t>
            </a:r>
            <a:endParaRPr dirty="0"/>
          </a:p>
          <a:p>
            <a:pPr lvl="1"/>
            <a:r>
              <a:rPr dirty="0"/>
              <a:t>Storage allocation</a:t>
            </a:r>
            <a:endParaRPr dirty="0"/>
          </a:p>
          <a:p>
            <a:pPr lvl="1"/>
            <a:r>
              <a:rPr dirty="0"/>
              <a:t>Disk scheduling</a:t>
            </a:r>
            <a:endParaRPr dirty="0"/>
          </a:p>
          <a:p>
            <a:r>
              <a:rPr dirty="0"/>
              <a:t>Some storage need not be fast</a:t>
            </a:r>
            <a:endParaRPr dirty="0"/>
          </a:p>
          <a:p>
            <a:pPr lvl="1"/>
            <a:r>
              <a:rPr dirty="0"/>
              <a:t>Tertiary storage includes optical storage, magnetic tape</a:t>
            </a:r>
            <a:endParaRPr dirty="0"/>
          </a:p>
          <a:p>
            <a:pPr lvl="1"/>
            <a:r>
              <a:rPr dirty="0"/>
              <a:t>Still must be managed – by OS or applications</a:t>
            </a:r>
            <a:endParaRPr dirty="0"/>
          </a:p>
          <a:p>
            <a:pPr lvl="1"/>
            <a:r>
              <a:rPr dirty="0"/>
              <a:t>Varies between WORM (write-once, read-many-times) and RW (read-write)</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833438" y="182563"/>
            <a:ext cx="8531225" cy="576262"/>
          </a:xfrm>
          <a:ln/>
        </p:spPr>
        <p:txBody>
          <a:bodyPr vert="horz" wrap="square" lIns="91440" tIns="45720" rIns="91440" bIns="45720" anchor="b" anchorCtr="0"/>
          <a:p>
            <a:pPr eaLnBrk="1" hangingPunct="1"/>
            <a:r>
              <a:rPr sz="2800" dirty="0"/>
              <a:t>Performance of Various Levels of Storage</a:t>
            </a:r>
            <a:endParaRPr sz="2800" dirty="0"/>
          </a:p>
        </p:txBody>
      </p:sp>
      <p:sp>
        <p:nvSpPr>
          <p:cNvPr id="39939" name="Rectangle 3"/>
          <p:cNvSpPr>
            <a:spLocks noGrp="1" noChangeArrowheads="1"/>
          </p:cNvSpPr>
          <p:nvPr>
            <p:ph type="body" idx="1"/>
          </p:nvPr>
        </p:nvSpPr>
        <p:spPr>
          <a:xfrm>
            <a:off x="806450" y="1233488"/>
            <a:ext cx="7707313" cy="4521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0"/>
              <a:cs typeface="MS PGothic" charset="0"/>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1800" b="0" i="0" u="none" strike="noStrike" kern="0" cap="none" spc="0" normalizeH="0" baseline="0" noProof="0" dirty="0">
              <a:ln>
                <a:noFill/>
              </a:ln>
              <a:solidFill>
                <a:schemeClr val="tx1"/>
              </a:solidFill>
              <a:effectLst/>
              <a:uLnTx/>
              <a:uFillTx/>
              <a:latin typeface="+mn-lt"/>
              <a:ea typeface="MS PGothic" charset="0"/>
              <a:cs typeface="MS PGothic" charset="0"/>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800" b="0" i="0" u="none" strike="noStrike" kern="0" cap="none" spc="0" normalizeH="0" baseline="0" noProof="0" dirty="0" smtClean="0">
                <a:ln>
                  <a:noFill/>
                </a:ln>
                <a:solidFill>
                  <a:schemeClr val="tx1"/>
                </a:solidFill>
                <a:effectLst/>
                <a:uLnTx/>
                <a:uFillTx/>
                <a:latin typeface="+mn-lt"/>
                <a:ea typeface="MS PGothic" charset="0"/>
                <a:cs typeface="MS PGothic" charset="0"/>
              </a:rPr>
              <a:t>    Movement </a:t>
            </a:r>
            <a:r>
              <a:rPr kumimoji="1" lang="en-US" sz="1800" b="0" i="0" u="none" strike="noStrike" kern="0" cap="none" spc="0" normalizeH="0" baseline="0" noProof="0" dirty="0">
                <a:ln>
                  <a:noFill/>
                </a:ln>
                <a:solidFill>
                  <a:schemeClr val="tx1"/>
                </a:solidFill>
                <a:effectLst/>
                <a:uLnTx/>
                <a:uFillTx/>
                <a:latin typeface="+mn-lt"/>
                <a:ea typeface="MS PGothic" charset="0"/>
                <a:cs typeface="MS PGothic" charset="0"/>
              </a:rPr>
              <a:t>between levels of storage hierarchy can be explicit or implicit</a:t>
            </a:r>
            <a:endParaRPr kumimoji="1" lang="en-US" sz="1800" b="0" i="0" u="none" strike="noStrike" kern="0" cap="none" spc="0" normalizeH="0" baseline="0" noProof="0" dirty="0">
              <a:ln>
                <a:noFill/>
              </a:ln>
              <a:solidFill>
                <a:schemeClr val="tx1"/>
              </a:solidFill>
              <a:effectLst/>
              <a:uLnTx/>
              <a:uFillTx/>
              <a:latin typeface="+mn-lt"/>
              <a:ea typeface="MS PGothic" charset="0"/>
              <a:cs typeface="MS PGothic" charset="0"/>
            </a:endParaRPr>
          </a:p>
        </p:txBody>
      </p:sp>
      <p:pic>
        <p:nvPicPr>
          <p:cNvPr id="41988" name="Picture 1" descr="1_11.pdf"/>
          <p:cNvPicPr>
            <a:picLocks noChangeAspect="1"/>
          </p:cNvPicPr>
          <p:nvPr/>
        </p:nvPicPr>
        <p:blipFill>
          <a:blip r:embed="rId1"/>
          <a:stretch>
            <a:fillRect/>
          </a:stretch>
        </p:blipFill>
        <p:spPr>
          <a:xfrm>
            <a:off x="1387475" y="1349375"/>
            <a:ext cx="6877050" cy="28702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963613" y="198438"/>
            <a:ext cx="7723187" cy="576262"/>
          </a:xfrm>
          <a:ln/>
        </p:spPr>
        <p:txBody>
          <a:bodyPr vert="horz" wrap="square" lIns="91440" tIns="45720" rIns="91440" bIns="45720" anchor="b" anchorCtr="0"/>
          <a:p>
            <a:pPr eaLnBrk="1" hangingPunct="1"/>
            <a:r>
              <a:rPr dirty="0"/>
              <a:t>What is an Operating System?</a:t>
            </a:r>
            <a:endParaRPr dirty="0"/>
          </a:p>
        </p:txBody>
      </p:sp>
      <p:sp>
        <p:nvSpPr>
          <p:cNvPr id="6147" name="Rectangle 3"/>
          <p:cNvSpPr>
            <a:spLocks noGrp="1"/>
          </p:cNvSpPr>
          <p:nvPr>
            <p:ph type="body"/>
          </p:nvPr>
        </p:nvSpPr>
        <p:spPr>
          <a:xfrm>
            <a:off x="925513" y="1268413"/>
            <a:ext cx="7121525" cy="4159250"/>
          </a:xfrm>
          <a:ln/>
        </p:spPr>
        <p:txBody>
          <a:bodyPr vert="horz" wrap="square" lIns="91440" tIns="45720" rIns="91440" bIns="45720" anchor="t" anchorCtr="0"/>
          <a:p>
            <a:r>
              <a:rPr dirty="0"/>
              <a:t>A program that acts as an intermediary between a user of a computer and the computer hardware</a:t>
            </a:r>
            <a:endParaRPr dirty="0"/>
          </a:p>
          <a:p>
            <a:r>
              <a:rPr dirty="0"/>
              <a:t>Operating system goals:</a:t>
            </a:r>
            <a:endParaRPr dirty="0"/>
          </a:p>
          <a:p>
            <a:pPr lvl="1"/>
            <a:r>
              <a:rPr dirty="0"/>
              <a:t>Execute user programs and make solving user problems easier</a:t>
            </a:r>
            <a:endParaRPr dirty="0"/>
          </a:p>
          <a:p>
            <a:pPr lvl="1"/>
            <a:r>
              <a:rPr dirty="0"/>
              <a:t>Make the computer system convenient to use</a:t>
            </a:r>
            <a:endParaRPr dirty="0"/>
          </a:p>
          <a:p>
            <a:pPr lvl="1"/>
            <a:r>
              <a:rPr dirty="0"/>
              <a:t>Use the computer hardware in an efficient manner</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1135063" y="136525"/>
            <a:ext cx="8229600" cy="576263"/>
          </a:xfrm>
          <a:ln/>
        </p:spPr>
        <p:txBody>
          <a:bodyPr vert="horz" wrap="square" lIns="91440" tIns="45720" rIns="91440" bIns="45720" anchor="b" anchorCtr="0"/>
          <a:p>
            <a:pPr eaLnBrk="1" hangingPunct="1"/>
            <a:r>
              <a:rPr sz="2800" dirty="0"/>
              <a:t>Migration of data “A” from Disk to Register</a:t>
            </a:r>
            <a:endParaRPr sz="2800" dirty="0"/>
          </a:p>
        </p:txBody>
      </p:sp>
      <p:sp>
        <p:nvSpPr>
          <p:cNvPr id="43011" name="Rectangle 3"/>
          <p:cNvSpPr>
            <a:spLocks noGrp="1"/>
          </p:cNvSpPr>
          <p:nvPr>
            <p:ph type="body"/>
          </p:nvPr>
        </p:nvSpPr>
        <p:spPr>
          <a:xfrm>
            <a:off x="806450" y="1233488"/>
            <a:ext cx="7391400" cy="4530725"/>
          </a:xfrm>
          <a:ln/>
        </p:spPr>
        <p:txBody>
          <a:bodyPr vert="horz" wrap="square" lIns="91440" tIns="45720" rIns="91440" bIns="45720" anchor="t" anchorCtr="0"/>
          <a:p>
            <a:r>
              <a:rPr dirty="0"/>
              <a:t>Multitasking environments must be careful to use most recent value, no matter where it is stored in the storage hierarchy</a:t>
            </a:r>
            <a:br>
              <a:rPr dirty="0"/>
            </a:br>
            <a:br>
              <a:rPr dirty="0"/>
            </a:br>
            <a:br>
              <a:rPr dirty="0"/>
            </a:br>
            <a:br>
              <a:rPr dirty="0"/>
            </a:br>
            <a:br>
              <a:rPr dirty="0"/>
            </a:br>
            <a:br>
              <a:rPr dirty="0"/>
            </a:br>
            <a:endParaRPr dirty="0"/>
          </a:p>
          <a:p>
            <a:r>
              <a:rPr dirty="0"/>
              <a:t>Multiprocessor environment must provide </a:t>
            </a:r>
            <a:r>
              <a:rPr b="1" dirty="0">
                <a:solidFill>
                  <a:srgbClr val="3366FF"/>
                </a:solidFill>
              </a:rPr>
              <a:t>cache coherency </a:t>
            </a:r>
            <a:r>
              <a:rPr dirty="0"/>
              <a:t>in hardware such that all CPUs have the most recent value in their cache</a:t>
            </a:r>
            <a:endParaRPr sz="800" dirty="0"/>
          </a:p>
          <a:p>
            <a:r>
              <a:rPr dirty="0"/>
              <a:t>Distributed environment situation even more complex</a:t>
            </a:r>
            <a:endParaRPr dirty="0"/>
          </a:p>
          <a:p>
            <a:pPr lvl="1"/>
            <a:r>
              <a:rPr dirty="0"/>
              <a:t>Several copies of a datum can exist</a:t>
            </a:r>
            <a:endParaRPr dirty="0"/>
          </a:p>
          <a:p>
            <a:pPr lvl="1"/>
            <a:r>
              <a:rPr dirty="0"/>
              <a:t>Various solutions covered in Chapter 17</a:t>
            </a:r>
            <a:endParaRPr dirty="0"/>
          </a:p>
        </p:txBody>
      </p:sp>
      <p:pic>
        <p:nvPicPr>
          <p:cNvPr id="43012" name="Picture 5" descr="C:\Users\as668\Desktop\1_12.jpg"/>
          <p:cNvPicPr>
            <a:picLocks noChangeAspect="1"/>
          </p:cNvPicPr>
          <p:nvPr/>
        </p:nvPicPr>
        <p:blipFill>
          <a:blip r:embed="rId1"/>
          <a:stretch>
            <a:fillRect/>
          </a:stretch>
        </p:blipFill>
        <p:spPr>
          <a:xfrm>
            <a:off x="1492250" y="2211388"/>
            <a:ext cx="6559550" cy="8191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57200" y="214313"/>
            <a:ext cx="8229600" cy="576262"/>
          </a:xfrm>
          <a:ln/>
        </p:spPr>
        <p:txBody>
          <a:bodyPr vert="horz" wrap="square" lIns="91440" tIns="45720" rIns="91440" bIns="45720" anchor="b" anchorCtr="0"/>
          <a:p>
            <a:pPr eaLnBrk="1" hangingPunct="1"/>
            <a:r>
              <a:rPr dirty="0"/>
              <a:t>I/O Subsystem</a:t>
            </a:r>
            <a:endParaRPr dirty="0"/>
          </a:p>
        </p:txBody>
      </p:sp>
      <p:sp>
        <p:nvSpPr>
          <p:cNvPr id="44035" name="Rectangle 3"/>
          <p:cNvSpPr>
            <a:spLocks noGrp="1"/>
          </p:cNvSpPr>
          <p:nvPr>
            <p:ph type="body"/>
          </p:nvPr>
        </p:nvSpPr>
        <p:spPr>
          <a:xfrm>
            <a:off x="822325" y="1169988"/>
            <a:ext cx="7265988" cy="4530725"/>
          </a:xfrm>
          <a:ln/>
        </p:spPr>
        <p:txBody>
          <a:bodyPr vert="horz" wrap="square" lIns="91440" tIns="45720" rIns="91440" bIns="45720" anchor="t" anchorCtr="0"/>
          <a:p>
            <a:r>
              <a:rPr dirty="0"/>
              <a:t>One purpose of OS is to hide peculiarities of hardware devices from the user</a:t>
            </a:r>
            <a:endParaRPr dirty="0"/>
          </a:p>
          <a:p>
            <a:r>
              <a:rPr dirty="0"/>
              <a:t>I/O subsystem responsible for</a:t>
            </a:r>
            <a:endParaRPr dirty="0"/>
          </a:p>
          <a:p>
            <a:pPr lvl="1"/>
            <a:r>
              <a:rPr dirty="0"/>
              <a:t>Memory management of I/O including buffering (storing data temporarily while it is being transferred), caching (storing parts of data in faster storage for performance), spooling (the overlapping of output of one job with input of other jobs)</a:t>
            </a:r>
            <a:endParaRPr dirty="0"/>
          </a:p>
          <a:p>
            <a:pPr lvl="1"/>
            <a:r>
              <a:rPr dirty="0"/>
              <a:t>General device-driver interface</a:t>
            </a:r>
            <a:endParaRPr dirty="0"/>
          </a:p>
          <a:p>
            <a:pPr lvl="1"/>
            <a:r>
              <a:rPr dirty="0"/>
              <a:t>Drivers for specific hardware devices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1022350" y="182563"/>
            <a:ext cx="7664450" cy="576262"/>
          </a:xfrm>
          <a:ln/>
        </p:spPr>
        <p:txBody>
          <a:bodyPr vert="horz" wrap="square" lIns="91440" tIns="45720" rIns="91440" bIns="45720" anchor="b" anchorCtr="0"/>
          <a:p>
            <a:pPr eaLnBrk="1" hangingPunct="1"/>
            <a:r>
              <a:rPr dirty="0"/>
              <a:t>Protection and Security</a:t>
            </a:r>
            <a:endParaRPr dirty="0"/>
          </a:p>
        </p:txBody>
      </p:sp>
      <p:sp>
        <p:nvSpPr>
          <p:cNvPr id="45059" name="Rectangle 3"/>
          <p:cNvSpPr>
            <a:spLocks noGrp="1"/>
          </p:cNvSpPr>
          <p:nvPr>
            <p:ph type="body"/>
          </p:nvPr>
        </p:nvSpPr>
        <p:spPr>
          <a:xfrm>
            <a:off x="806450" y="1233488"/>
            <a:ext cx="7648575" cy="5183187"/>
          </a:xfrm>
          <a:ln/>
        </p:spPr>
        <p:txBody>
          <a:bodyPr vert="horz" wrap="square" lIns="91440" tIns="45720" rIns="91440" bIns="45720" anchor="t" anchorCtr="0"/>
          <a:p>
            <a:pPr>
              <a:lnSpc>
                <a:spcPct val="90000"/>
              </a:lnSpc>
            </a:pPr>
            <a:r>
              <a:rPr b="1" dirty="0">
                <a:solidFill>
                  <a:srgbClr val="3366FF"/>
                </a:solidFill>
              </a:rPr>
              <a:t>Protection </a:t>
            </a:r>
            <a:r>
              <a:rPr dirty="0"/>
              <a:t>– any mechanism for controlling access of processes or users to resources defined by the OS</a:t>
            </a:r>
            <a:endParaRPr sz="800" dirty="0"/>
          </a:p>
          <a:p>
            <a:pPr>
              <a:lnSpc>
                <a:spcPct val="90000"/>
              </a:lnSpc>
            </a:pPr>
            <a:r>
              <a:rPr b="1" dirty="0">
                <a:solidFill>
                  <a:srgbClr val="3366FF"/>
                </a:solidFill>
              </a:rPr>
              <a:t>Security </a:t>
            </a:r>
            <a:r>
              <a:rPr dirty="0"/>
              <a:t>– defense of the system against internal and external attacks</a:t>
            </a:r>
            <a:endParaRPr dirty="0"/>
          </a:p>
          <a:p>
            <a:pPr lvl="1">
              <a:lnSpc>
                <a:spcPct val="90000"/>
              </a:lnSpc>
            </a:pPr>
            <a:r>
              <a:rPr dirty="0"/>
              <a:t>Huge range, including denial-of-service, worms, viruses, identity theft, theft of service</a:t>
            </a:r>
            <a:endParaRPr sz="800" dirty="0"/>
          </a:p>
          <a:p>
            <a:pPr>
              <a:lnSpc>
                <a:spcPct val="90000"/>
              </a:lnSpc>
            </a:pPr>
            <a:r>
              <a:rPr dirty="0"/>
              <a:t>Systems generally first distinguish among users, to determine who can do what</a:t>
            </a:r>
            <a:endParaRPr dirty="0"/>
          </a:p>
          <a:p>
            <a:pPr lvl="1">
              <a:lnSpc>
                <a:spcPct val="90000"/>
              </a:lnSpc>
            </a:pPr>
            <a:r>
              <a:rPr dirty="0"/>
              <a:t>User identities (</a:t>
            </a:r>
            <a:r>
              <a:rPr b="1" dirty="0">
                <a:solidFill>
                  <a:srgbClr val="3366FF"/>
                </a:solidFill>
              </a:rPr>
              <a:t>user IDs</a:t>
            </a:r>
            <a:r>
              <a:rPr dirty="0"/>
              <a:t>, security IDs) include name and associated number, one per user</a:t>
            </a:r>
            <a:endParaRPr dirty="0"/>
          </a:p>
          <a:p>
            <a:pPr lvl="1">
              <a:lnSpc>
                <a:spcPct val="90000"/>
              </a:lnSpc>
            </a:pPr>
            <a:r>
              <a:rPr dirty="0"/>
              <a:t>User ID then associated with all files, processes of that user to determine access control</a:t>
            </a:r>
            <a:endParaRPr dirty="0"/>
          </a:p>
          <a:p>
            <a:pPr lvl="1">
              <a:lnSpc>
                <a:spcPct val="90000"/>
              </a:lnSpc>
            </a:pPr>
            <a:r>
              <a:rPr dirty="0"/>
              <a:t>Group identifier (</a:t>
            </a:r>
            <a:r>
              <a:rPr b="1" dirty="0">
                <a:solidFill>
                  <a:srgbClr val="3366FF"/>
                </a:solidFill>
              </a:rPr>
              <a:t>group ID</a:t>
            </a:r>
            <a:r>
              <a:rPr dirty="0"/>
              <a:t>) allows set of users to be defined and controls managed, then also associated with each process, file</a:t>
            </a:r>
            <a:endParaRPr dirty="0"/>
          </a:p>
          <a:p>
            <a:pPr lvl="1">
              <a:lnSpc>
                <a:spcPct val="90000"/>
              </a:lnSpc>
            </a:pPr>
            <a:r>
              <a:rPr b="1" dirty="0">
                <a:solidFill>
                  <a:srgbClr val="3366FF"/>
                </a:solidFill>
              </a:rPr>
              <a:t>Privilege escalation </a:t>
            </a:r>
            <a:r>
              <a:rPr dirty="0"/>
              <a:t>allows user to change to effective ID with more rights</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a:xfrm>
            <a:off x="457200" y="182563"/>
            <a:ext cx="8229600" cy="576262"/>
          </a:xfrm>
          <a:ln/>
        </p:spPr>
        <p:txBody>
          <a:bodyPr vert="horz" wrap="square" lIns="91440" tIns="45720" rIns="91440" bIns="45720" anchor="b" anchorCtr="0"/>
          <a:p>
            <a:r>
              <a:rPr dirty="0"/>
              <a:t>Kernel Data Structures</a:t>
            </a:r>
            <a:endParaRPr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smtClean="0">
                <a:ln>
                  <a:noFill/>
                </a:ln>
                <a:solidFill>
                  <a:schemeClr val="tx1"/>
                </a:solidFill>
                <a:effectLst/>
                <a:uLnTx/>
                <a:uFillTx/>
                <a:latin typeface="+mn-lt"/>
                <a:ea typeface="MS PGothic" charset="-128"/>
                <a:cs typeface="MS PGothic" charset="-128"/>
              </a:rPr>
              <a:t>Many similar to standard programming data structures</a:t>
            </a:r>
            <a:endParaRPr kumimoji="1" lang="en-US" sz="1800" b="0" i="0"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1" i="1" u="none" strike="noStrike" kern="0" cap="none" spc="0" normalizeH="0" baseline="0" noProof="0" dirty="0" smtClean="0">
                <a:ln>
                  <a:noFill/>
                </a:ln>
                <a:solidFill>
                  <a:schemeClr val="tx1"/>
                </a:solidFill>
                <a:effectLst/>
                <a:uLnTx/>
                <a:uFillTx/>
                <a:latin typeface="+mn-lt"/>
                <a:ea typeface="MS PGothic" charset="-128"/>
                <a:cs typeface="MS PGothic" charset="-128"/>
              </a:rPr>
              <a:t>Singly linked list</a:t>
            </a:r>
            <a:endParaRPr kumimoji="1" lang="en-US" sz="1800" b="1" i="1"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1" i="1" u="none" strike="noStrike" kern="0" cap="none" spc="0" normalizeH="0" baseline="0" noProof="0" dirty="0" smtClean="0">
                <a:ln>
                  <a:noFill/>
                </a:ln>
                <a:solidFill>
                  <a:schemeClr val="tx1"/>
                </a:solidFill>
                <a:effectLst/>
                <a:uLnTx/>
                <a:uFillTx/>
                <a:latin typeface="+mn-lt"/>
                <a:ea typeface="MS PGothic" charset="-128"/>
                <a:cs typeface="MS PGothic" charset="-128"/>
              </a:rPr>
              <a:t>Doubly linked list</a:t>
            </a:r>
            <a:endParaRPr kumimoji="1" lang="en-US" sz="1800" b="1" i="1"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1" i="1" u="none" strike="noStrike" kern="0" cap="none" spc="0" normalizeH="0" baseline="0" noProof="0" dirty="0" smtClean="0">
                <a:ln>
                  <a:noFill/>
                </a:ln>
                <a:solidFill>
                  <a:schemeClr val="tx1"/>
                </a:solidFill>
                <a:effectLst/>
                <a:uLnTx/>
                <a:uFillTx/>
                <a:latin typeface="+mn-lt"/>
                <a:ea typeface="MS PGothic" charset="-128"/>
                <a:cs typeface="MS PGothic" charset="-128"/>
              </a:rPr>
              <a:t>Circular linked list</a:t>
            </a:r>
            <a:endParaRPr kumimoji="1" lang="en-US" sz="1800" b="1" i="1"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1800" b="0" i="0" u="none" strike="noStrike" kern="0" cap="none" spc="0" normalizeH="0" baseline="0" noProof="0" dirty="0" smtClean="0">
              <a:ln>
                <a:noFill/>
              </a:ln>
              <a:solidFill>
                <a:schemeClr val="tx1"/>
              </a:solidFill>
              <a:effectLst/>
              <a:uLnTx/>
              <a:uFillTx/>
              <a:latin typeface="+mn-lt"/>
              <a:ea typeface="MS PGothic" charset="-128"/>
              <a:cs typeface="MS PGothic"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800" b="0" i="0" u="none" strike="noStrike" kern="0" cap="none" spc="0" normalizeH="0" baseline="0" noProof="0" dirty="0">
              <a:ln>
                <a:noFill/>
              </a:ln>
              <a:solidFill>
                <a:schemeClr val="tx1"/>
              </a:solidFill>
              <a:effectLst/>
              <a:uLnTx/>
              <a:uFillTx/>
              <a:latin typeface="+mn-lt"/>
              <a:ea typeface="MS PGothic" charset="-128"/>
              <a:cs typeface="MS PGothic" charset="-128"/>
            </a:endParaRPr>
          </a:p>
        </p:txBody>
      </p:sp>
      <p:pic>
        <p:nvPicPr>
          <p:cNvPr id="46084" name="Picture 3" descr="1_13.pdf"/>
          <p:cNvPicPr>
            <a:picLocks noChangeAspect="1"/>
          </p:cNvPicPr>
          <p:nvPr/>
        </p:nvPicPr>
        <p:blipFill>
          <a:blip r:embed="rId1"/>
          <a:stretch>
            <a:fillRect/>
          </a:stretch>
        </p:blipFill>
        <p:spPr>
          <a:xfrm>
            <a:off x="1327150" y="2068513"/>
            <a:ext cx="6932613" cy="779462"/>
          </a:xfrm>
          <a:prstGeom prst="rect">
            <a:avLst/>
          </a:prstGeom>
          <a:noFill/>
          <a:ln w="9525">
            <a:noFill/>
          </a:ln>
        </p:spPr>
      </p:pic>
      <p:pic>
        <p:nvPicPr>
          <p:cNvPr id="46085" name="Picture 4" descr="1_14.pdf"/>
          <p:cNvPicPr>
            <a:picLocks noChangeAspect="1"/>
          </p:cNvPicPr>
          <p:nvPr/>
        </p:nvPicPr>
        <p:blipFill>
          <a:blip r:embed="rId2"/>
          <a:stretch>
            <a:fillRect/>
          </a:stretch>
        </p:blipFill>
        <p:spPr>
          <a:xfrm>
            <a:off x="1287463" y="3632200"/>
            <a:ext cx="7026275" cy="949325"/>
          </a:xfrm>
          <a:prstGeom prst="rect">
            <a:avLst/>
          </a:prstGeom>
          <a:noFill/>
          <a:ln w="9525">
            <a:noFill/>
          </a:ln>
        </p:spPr>
      </p:pic>
      <p:pic>
        <p:nvPicPr>
          <p:cNvPr id="46086" name="Picture 5" descr="1_15.pdf"/>
          <p:cNvPicPr>
            <a:picLocks noChangeAspect="1"/>
          </p:cNvPicPr>
          <p:nvPr/>
        </p:nvPicPr>
        <p:blipFill>
          <a:blip r:embed="rId3"/>
          <a:stretch>
            <a:fillRect/>
          </a:stretch>
        </p:blipFill>
        <p:spPr>
          <a:xfrm>
            <a:off x="1231900" y="5099050"/>
            <a:ext cx="6842125" cy="112395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xfrm>
            <a:off x="457200" y="198438"/>
            <a:ext cx="8229600" cy="576262"/>
          </a:xfrm>
          <a:ln/>
        </p:spPr>
        <p:txBody>
          <a:bodyPr vert="horz" wrap="square" lIns="91440" tIns="45720" rIns="91440" bIns="45720" anchor="b" anchorCtr="0"/>
          <a:p>
            <a:r>
              <a:rPr dirty="0"/>
              <a:t>Kernel Data Structures</a:t>
            </a:r>
            <a:endParaRPr dirty="0"/>
          </a:p>
        </p:txBody>
      </p:sp>
      <p:sp>
        <p:nvSpPr>
          <p:cNvPr id="47107" name="Content Placeholder 2"/>
          <p:cNvSpPr>
            <a:spLocks noGrp="1"/>
          </p:cNvSpPr>
          <p:nvPr>
            <p:ph sz="half" idx="1"/>
          </p:nvPr>
        </p:nvSpPr>
        <p:spPr>
          <a:xfrm>
            <a:off x="806450" y="1233488"/>
            <a:ext cx="5468938" cy="1604962"/>
          </a:xfrm>
          <a:ln/>
        </p:spPr>
        <p:txBody>
          <a:bodyPr vert="horz" wrap="square" lIns="91440" tIns="45720" rIns="91440" bIns="45720" anchor="t" anchorCtr="0"/>
          <a:p>
            <a:pPr>
              <a:buClr>
                <a:srgbClr val="993300"/>
              </a:buClr>
              <a:buSzPct val="90000"/>
            </a:pPr>
            <a:r>
              <a:rPr kumimoji="1" sz="1800" b="1" dirty="0">
                <a:solidFill>
                  <a:srgbClr val="3366FF"/>
                </a:solidFill>
                <a:latin typeface="+mn-lt"/>
                <a:ea typeface="MS PGothic" pitchFamily="34" charset="-128"/>
                <a:cs typeface="MS PGothic" charset="-128"/>
              </a:rPr>
              <a:t>Binary search tree</a:t>
            </a:r>
            <a:br>
              <a:rPr kumimoji="1" sz="1800" dirty="0">
                <a:latin typeface="+mn-lt"/>
                <a:ea typeface="MS PGothic" pitchFamily="34" charset="-128"/>
                <a:cs typeface="MS PGothic" charset="-128"/>
              </a:rPr>
            </a:br>
            <a:r>
              <a:rPr kumimoji="1" sz="1800" dirty="0">
                <a:latin typeface="+mn-lt"/>
                <a:ea typeface="MS PGothic" pitchFamily="34" charset="-128"/>
                <a:cs typeface="MS PGothic" charset="-128"/>
              </a:rPr>
              <a:t>left &lt;= right</a:t>
            </a:r>
            <a:endParaRPr kumimoji="1" sz="1800" dirty="0">
              <a:latin typeface="+mn-lt"/>
              <a:ea typeface="MS PGothic" pitchFamily="34" charset="-128"/>
              <a:cs typeface="MS PGothic" charset="-128"/>
            </a:endParaRPr>
          </a:p>
          <a:p>
            <a:pPr lvl="1">
              <a:buClr>
                <a:srgbClr val="CC6600"/>
              </a:buClr>
              <a:buSzPct val="80000"/>
            </a:pPr>
            <a:r>
              <a:rPr kumimoji="1" sz="1800" dirty="0">
                <a:latin typeface="+mn-lt"/>
                <a:ea typeface="MS PGothic" pitchFamily="34" charset="-128"/>
              </a:rPr>
              <a:t>Search performance is </a:t>
            </a:r>
            <a:r>
              <a:rPr kumimoji="1" sz="1800" i="1" dirty="0">
                <a:latin typeface="+mn-lt"/>
                <a:ea typeface="MS PGothic" pitchFamily="34" charset="-128"/>
              </a:rPr>
              <a:t>O(n)</a:t>
            </a:r>
            <a:endParaRPr kumimoji="1" sz="1800" i="1" dirty="0">
              <a:latin typeface="+mn-lt"/>
              <a:ea typeface="MS PGothic" pitchFamily="34" charset="-128"/>
            </a:endParaRPr>
          </a:p>
          <a:p>
            <a:pPr lvl="1">
              <a:buClr>
                <a:srgbClr val="CC6600"/>
              </a:buClr>
              <a:buSzPct val="80000"/>
            </a:pPr>
            <a:r>
              <a:rPr kumimoji="1" sz="1800" b="1" dirty="0">
                <a:solidFill>
                  <a:srgbClr val="3366FF"/>
                </a:solidFill>
                <a:latin typeface="+mn-lt"/>
                <a:ea typeface="MS PGothic" pitchFamily="34" charset="-128"/>
              </a:rPr>
              <a:t>Balanced binary search tree </a:t>
            </a:r>
            <a:r>
              <a:rPr kumimoji="1" sz="1800" dirty="0">
                <a:latin typeface="+mn-lt"/>
                <a:ea typeface="MS PGothic" pitchFamily="34" charset="-128"/>
              </a:rPr>
              <a:t>is </a:t>
            </a:r>
            <a:r>
              <a:rPr kumimoji="1" sz="1800" i="1" dirty="0">
                <a:latin typeface="+mn-lt"/>
                <a:ea typeface="MS PGothic" pitchFamily="34" charset="-128"/>
              </a:rPr>
              <a:t>O(lg n)</a:t>
            </a:r>
            <a:endParaRPr kumimoji="1" sz="1800" i="1" dirty="0">
              <a:latin typeface="+mn-lt"/>
              <a:ea typeface="MS PGothic" pitchFamily="34"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buFont typeface="Monotype Sorts" pitchFamily="-84" charset="2"/>
              <a:buNone/>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p:txBody>
      </p:sp>
      <p:pic>
        <p:nvPicPr>
          <p:cNvPr id="47108" name="Picture 1" descr="1_16.pdf"/>
          <p:cNvPicPr>
            <a:picLocks noChangeAspect="1"/>
          </p:cNvPicPr>
          <p:nvPr/>
        </p:nvPicPr>
        <p:blipFill>
          <a:blip r:embed="rId1"/>
          <a:stretch>
            <a:fillRect/>
          </a:stretch>
        </p:blipFill>
        <p:spPr>
          <a:xfrm>
            <a:off x="1935163" y="2979738"/>
            <a:ext cx="2755900" cy="2151062"/>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xfrm>
            <a:off x="457200" y="198438"/>
            <a:ext cx="8229600" cy="576262"/>
          </a:xfrm>
          <a:ln/>
        </p:spPr>
        <p:txBody>
          <a:bodyPr vert="horz" wrap="square" lIns="91440" tIns="45720" rIns="91440" bIns="45720" anchor="b" anchorCtr="0"/>
          <a:p>
            <a:r>
              <a:rPr dirty="0"/>
              <a:t>Kernel Data Structures</a:t>
            </a:r>
            <a:endParaRPr dirty="0"/>
          </a:p>
        </p:txBody>
      </p:sp>
      <p:sp>
        <p:nvSpPr>
          <p:cNvPr id="48131" name="Content Placeholder 2"/>
          <p:cNvSpPr>
            <a:spLocks noGrp="1"/>
          </p:cNvSpPr>
          <p:nvPr>
            <p:ph sz="half" idx="1"/>
          </p:nvPr>
        </p:nvSpPr>
        <p:spPr>
          <a:xfrm>
            <a:off x="806450" y="1233488"/>
            <a:ext cx="7726363" cy="4983162"/>
          </a:xfrm>
          <a:ln/>
        </p:spPr>
        <p:txBody>
          <a:bodyPr vert="horz" wrap="square" lIns="91440" tIns="45720" rIns="91440" bIns="45720" anchor="t" anchorCtr="0"/>
          <a:p>
            <a:pPr>
              <a:buClr>
                <a:srgbClr val="993300"/>
              </a:buClr>
              <a:buSzPct val="90000"/>
            </a:pPr>
            <a:r>
              <a:rPr kumimoji="1" sz="1800" b="1" dirty="0">
                <a:solidFill>
                  <a:srgbClr val="3366FF"/>
                </a:solidFill>
                <a:latin typeface="+mn-lt"/>
                <a:ea typeface="MS PGothic" pitchFamily="34" charset="-128"/>
                <a:cs typeface="MS PGothic" charset="-128"/>
              </a:rPr>
              <a:t>Hash function </a:t>
            </a:r>
            <a:r>
              <a:rPr kumimoji="1" sz="1800" dirty="0">
                <a:latin typeface="+mn-lt"/>
                <a:ea typeface="MS PGothic" pitchFamily="34" charset="-128"/>
                <a:cs typeface="MS PGothic" charset="-128"/>
              </a:rPr>
              <a:t>can create a</a:t>
            </a:r>
            <a:r>
              <a:rPr kumimoji="1" sz="1800" b="1" dirty="0">
                <a:solidFill>
                  <a:srgbClr val="3366FF"/>
                </a:solidFill>
                <a:latin typeface="+mn-lt"/>
                <a:ea typeface="MS PGothic" pitchFamily="34" charset="-128"/>
                <a:cs typeface="MS PGothic" charset="-128"/>
              </a:rPr>
              <a:t> hash map</a:t>
            </a:r>
            <a:endParaRPr kumimoji="1" sz="1800" b="1" dirty="0">
              <a:solidFill>
                <a:srgbClr val="3366FF"/>
              </a:solidFill>
              <a:latin typeface="+mn-lt"/>
              <a:ea typeface="MS PGothic" pitchFamily="34" charset="-128"/>
              <a:cs typeface="MS PGothic" charset="-128"/>
            </a:endParaRPr>
          </a:p>
          <a:p>
            <a:pPr>
              <a:buClr>
                <a:srgbClr val="993300"/>
              </a:buClr>
              <a:buSzPct val="90000"/>
            </a:pPr>
            <a:endParaRPr kumimoji="1" sz="1800" b="1" i="1" dirty="0">
              <a:solidFill>
                <a:srgbClr val="3366FF"/>
              </a:solidFill>
              <a:latin typeface="+mn-lt"/>
              <a:ea typeface="MS PGothic" pitchFamily="34" charset="-128"/>
              <a:cs typeface="MS PGothic" charset="-128"/>
            </a:endParaRPr>
          </a:p>
          <a:p>
            <a:pPr>
              <a:buClr>
                <a:srgbClr val="993300"/>
              </a:buClr>
              <a:buSzPct val="90000"/>
            </a:pPr>
            <a:endParaRPr kumimoji="1" sz="1800" b="1" i="1" dirty="0">
              <a:solidFill>
                <a:srgbClr val="3366FF"/>
              </a:solidFill>
              <a:latin typeface="+mn-lt"/>
              <a:ea typeface="MS PGothic" pitchFamily="34" charset="-128"/>
              <a:cs typeface="MS PGothic" charset="-128"/>
            </a:endParaRPr>
          </a:p>
          <a:p>
            <a:pPr>
              <a:buClr>
                <a:srgbClr val="993300"/>
              </a:buClr>
              <a:buSzPct val="90000"/>
            </a:pPr>
            <a:endParaRPr kumimoji="1" sz="1800" b="1" i="1" dirty="0">
              <a:solidFill>
                <a:srgbClr val="3366FF"/>
              </a:solidFill>
              <a:latin typeface="+mn-lt"/>
              <a:ea typeface="MS PGothic" pitchFamily="34" charset="-128"/>
              <a:cs typeface="MS PGothic" charset="-128"/>
            </a:endParaRPr>
          </a:p>
          <a:p>
            <a:pPr>
              <a:buClr>
                <a:srgbClr val="993300"/>
              </a:buClr>
              <a:buSzPct val="90000"/>
            </a:pPr>
            <a:endParaRPr kumimoji="1" sz="1800" b="1" i="1" dirty="0">
              <a:solidFill>
                <a:srgbClr val="3366FF"/>
              </a:solidFill>
              <a:latin typeface="+mn-lt"/>
              <a:ea typeface="MS PGothic" pitchFamily="34" charset="-128"/>
              <a:cs typeface="MS PGothic" charset="-128"/>
            </a:endParaRPr>
          </a:p>
          <a:p>
            <a:pPr>
              <a:buClr>
                <a:srgbClr val="993300"/>
              </a:buClr>
              <a:buSzPct val="90000"/>
            </a:pPr>
            <a:endParaRPr kumimoji="1" sz="1800" b="1" i="1" dirty="0">
              <a:solidFill>
                <a:srgbClr val="3366FF"/>
              </a:solidFill>
              <a:latin typeface="+mn-lt"/>
              <a:ea typeface="MS PGothic" pitchFamily="34" charset="-128"/>
              <a:cs typeface="MS PGothic" charset="-128"/>
            </a:endParaRPr>
          </a:p>
          <a:p>
            <a:pPr>
              <a:buClr>
                <a:srgbClr val="993300"/>
              </a:buClr>
              <a:buSzPct val="90000"/>
            </a:pPr>
            <a:endParaRPr kumimoji="1" sz="1800" b="1" i="1" dirty="0">
              <a:solidFill>
                <a:srgbClr val="3366FF"/>
              </a:solidFill>
              <a:latin typeface="+mn-lt"/>
              <a:ea typeface="MS PGothic" pitchFamily="34" charset="-128"/>
              <a:cs typeface="MS PGothic" charset="-128"/>
            </a:endParaRPr>
          </a:p>
          <a:p>
            <a:pPr>
              <a:buClr>
                <a:srgbClr val="993300"/>
              </a:buClr>
              <a:buSzPct val="90000"/>
              <a:buFont typeface="Monotype Sorts" pitchFamily="-84" charset="2"/>
              <a:buNone/>
            </a:pPr>
            <a:endParaRPr kumimoji="1" sz="1800" b="1" i="1" dirty="0">
              <a:solidFill>
                <a:srgbClr val="3366FF"/>
              </a:solidFill>
              <a:latin typeface="+mn-lt"/>
              <a:ea typeface="MS PGothic" pitchFamily="34" charset="-128"/>
              <a:cs typeface="MS PGothic" charset="-128"/>
            </a:endParaRPr>
          </a:p>
          <a:p>
            <a:pPr>
              <a:buClr>
                <a:srgbClr val="993300"/>
              </a:buClr>
              <a:buSzPct val="90000"/>
            </a:pPr>
            <a:r>
              <a:rPr kumimoji="1" sz="1800" b="1" dirty="0">
                <a:solidFill>
                  <a:srgbClr val="3366FF"/>
                </a:solidFill>
                <a:latin typeface="+mn-lt"/>
                <a:ea typeface="MS PGothic" pitchFamily="34" charset="-128"/>
                <a:cs typeface="MS PGothic" charset="-128"/>
              </a:rPr>
              <a:t>Bitmap</a:t>
            </a:r>
            <a:r>
              <a:rPr kumimoji="1" sz="1800" dirty="0">
                <a:latin typeface="+mn-lt"/>
                <a:ea typeface="MS PGothic" pitchFamily="34" charset="-128"/>
                <a:cs typeface="MS PGothic" charset="-128"/>
              </a:rPr>
              <a:t> – string of </a:t>
            </a:r>
            <a:r>
              <a:rPr kumimoji="1" sz="1800" i="1" dirty="0">
                <a:latin typeface="+mn-lt"/>
                <a:ea typeface="MS PGothic" pitchFamily="34" charset="-128"/>
                <a:cs typeface="MS PGothic" charset="-128"/>
              </a:rPr>
              <a:t>n</a:t>
            </a:r>
            <a:r>
              <a:rPr kumimoji="1" sz="1800" dirty="0">
                <a:latin typeface="+mn-lt"/>
                <a:ea typeface="MS PGothic" pitchFamily="34" charset="-128"/>
                <a:cs typeface="MS PGothic" charset="-128"/>
              </a:rPr>
              <a:t> binary digits representing the status of </a:t>
            </a:r>
            <a:r>
              <a:rPr kumimoji="1" sz="1800" i="1" dirty="0">
                <a:latin typeface="+mn-lt"/>
                <a:ea typeface="MS PGothic" pitchFamily="34" charset="-128"/>
                <a:cs typeface="MS PGothic" charset="-128"/>
              </a:rPr>
              <a:t>n</a:t>
            </a:r>
            <a:r>
              <a:rPr kumimoji="1" sz="1800" dirty="0">
                <a:latin typeface="+mn-lt"/>
                <a:ea typeface="MS PGothic" pitchFamily="34" charset="-128"/>
                <a:cs typeface="MS PGothic" charset="-128"/>
              </a:rPr>
              <a:t> items</a:t>
            </a:r>
            <a:endParaRPr kumimoji="1" sz="1800" dirty="0">
              <a:latin typeface="+mn-lt"/>
              <a:ea typeface="MS PGothic" pitchFamily="34" charset="-128"/>
              <a:cs typeface="MS PGothic" charset="-128"/>
            </a:endParaRPr>
          </a:p>
          <a:p>
            <a:pPr>
              <a:buClr>
                <a:srgbClr val="993300"/>
              </a:buClr>
              <a:buSzPct val="90000"/>
            </a:pPr>
            <a:r>
              <a:rPr kumimoji="1" sz="1800" dirty="0">
                <a:latin typeface="+mn-lt"/>
                <a:ea typeface="MS PGothic" pitchFamily="34" charset="-128"/>
                <a:cs typeface="MS PGothic" charset="-128"/>
              </a:rPr>
              <a:t>Linux data structures defined in</a:t>
            </a:r>
            <a:endParaRPr kumimoji="1" sz="1800" dirty="0">
              <a:latin typeface="+mn-lt"/>
              <a:ea typeface="MS PGothic" pitchFamily="34" charset="-128"/>
              <a:cs typeface="MS PGothic" charset="-128"/>
            </a:endParaRPr>
          </a:p>
          <a:p>
            <a:pPr>
              <a:buClr>
                <a:srgbClr val="993300"/>
              </a:buClr>
              <a:buSzPct val="90000"/>
              <a:buFont typeface="Monotype Sorts" pitchFamily="-84" charset="2"/>
              <a:buNone/>
            </a:pPr>
            <a:r>
              <a:rPr kumimoji="1" sz="1800" dirty="0">
                <a:latin typeface="+mn-lt"/>
                <a:ea typeface="MS PGothic" pitchFamily="34" charset="-128"/>
                <a:cs typeface="MS PGothic" charset="-128"/>
              </a:rPr>
              <a:t>             </a:t>
            </a:r>
            <a:r>
              <a:rPr kumimoji="1" sz="1800" b="1" i="1" dirty="0">
                <a:latin typeface="+mn-lt"/>
                <a:ea typeface="MS PGothic" pitchFamily="34" charset="-128"/>
                <a:cs typeface="MS PGothic" charset="-128"/>
              </a:rPr>
              <a:t>include</a:t>
            </a:r>
            <a:r>
              <a:rPr kumimoji="1" sz="1800" dirty="0">
                <a:latin typeface="+mn-lt"/>
                <a:ea typeface="MS PGothic" pitchFamily="34" charset="-128"/>
                <a:cs typeface="MS PGothic" charset="-128"/>
              </a:rPr>
              <a:t> files </a:t>
            </a:r>
            <a:r>
              <a:rPr kumimoji="1" sz="1800" dirty="0">
                <a:latin typeface="Courier New" panose="02070309020205020404" pitchFamily="49" charset="0"/>
                <a:ea typeface="MS PGothic" pitchFamily="34" charset="-128"/>
                <a:cs typeface="Courier New" panose="02070309020205020404" pitchFamily="49" charset="0"/>
              </a:rPr>
              <a:t>&lt;linux/list.h&gt;, &lt;linux/kfifo.h&gt;,       &lt;linux/rbtree.h&gt;</a:t>
            </a:r>
            <a:endParaRPr kumimoji="1" sz="1800" dirty="0">
              <a:latin typeface="Courier New" panose="02070309020205020404" pitchFamily="49" charset="0"/>
              <a:ea typeface="MS PGothic" pitchFamily="34" charset="-128"/>
              <a:cs typeface="Courier New" panose="02070309020205020404" pitchFamily="49" charset="0"/>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a:p>
            <a:pPr>
              <a:buClr>
                <a:srgbClr val="993300"/>
              </a:buClr>
              <a:buSzPct val="90000"/>
              <a:buFont typeface="Monotype Sorts" pitchFamily="-84" charset="2"/>
              <a:buNone/>
            </a:pPr>
            <a:endParaRPr kumimoji="1" dirty="0">
              <a:latin typeface="+mn-lt"/>
              <a:ea typeface="MS PGothic" pitchFamily="34" charset="-128"/>
              <a:cs typeface="MS PGothic" charset="-128"/>
            </a:endParaRPr>
          </a:p>
          <a:p>
            <a:pPr>
              <a:buClr>
                <a:srgbClr val="993300"/>
              </a:buClr>
              <a:buSzPct val="90000"/>
            </a:pPr>
            <a:endParaRPr kumimoji="1" dirty="0">
              <a:latin typeface="+mn-lt"/>
              <a:ea typeface="MS PGothic" pitchFamily="34" charset="-128"/>
              <a:cs typeface="MS PGothic" charset="-128"/>
            </a:endParaRPr>
          </a:p>
        </p:txBody>
      </p:sp>
      <p:pic>
        <p:nvPicPr>
          <p:cNvPr id="48132" name="Picture 3" descr="1_17.pdf"/>
          <p:cNvPicPr>
            <a:picLocks noChangeAspect="1"/>
          </p:cNvPicPr>
          <p:nvPr/>
        </p:nvPicPr>
        <p:blipFill>
          <a:blip r:embed="rId1"/>
          <a:stretch>
            <a:fillRect/>
          </a:stretch>
        </p:blipFill>
        <p:spPr>
          <a:xfrm>
            <a:off x="2092325" y="1863725"/>
            <a:ext cx="4873625" cy="196215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a:xfrm>
            <a:off x="819150" y="152400"/>
            <a:ext cx="8229600" cy="576263"/>
          </a:xfrm>
          <a:ln/>
        </p:spPr>
        <p:txBody>
          <a:bodyPr vert="horz" wrap="square" lIns="91440" tIns="45720" rIns="91440" bIns="45720" anchor="b" anchorCtr="0"/>
          <a:p>
            <a:r>
              <a:rPr sz="2800" dirty="0"/>
              <a:t>Computing Environments - Traditional</a:t>
            </a:r>
            <a:endParaRPr sz="2800" dirty="0"/>
          </a:p>
        </p:txBody>
      </p:sp>
      <p:sp>
        <p:nvSpPr>
          <p:cNvPr id="49155" name="Content Placeholder 2"/>
          <p:cNvSpPr>
            <a:spLocks noGrp="1"/>
          </p:cNvSpPr>
          <p:nvPr>
            <p:ph idx="1"/>
          </p:nvPr>
        </p:nvSpPr>
        <p:spPr>
          <a:xfrm>
            <a:off x="854075" y="1138238"/>
            <a:ext cx="6572250" cy="4530725"/>
          </a:xfrm>
          <a:ln/>
        </p:spPr>
        <p:txBody>
          <a:bodyPr vert="horz" wrap="square" lIns="91440" tIns="45720" rIns="91440" bIns="45720" anchor="t" anchorCtr="0"/>
          <a:p>
            <a:r>
              <a:rPr dirty="0"/>
              <a:t>Stand-alone general purpose machines</a:t>
            </a:r>
            <a:endParaRPr dirty="0"/>
          </a:p>
          <a:p>
            <a:r>
              <a:rPr dirty="0"/>
              <a:t>But blurred as most systems interconnect with others (i.e., the Internet)</a:t>
            </a:r>
            <a:endParaRPr dirty="0"/>
          </a:p>
          <a:p>
            <a:r>
              <a:rPr b="1" dirty="0">
                <a:solidFill>
                  <a:srgbClr val="3366FF"/>
                </a:solidFill>
              </a:rPr>
              <a:t>Portals</a:t>
            </a:r>
            <a:r>
              <a:rPr dirty="0"/>
              <a:t> provide web access to internal systems</a:t>
            </a:r>
            <a:endParaRPr dirty="0"/>
          </a:p>
          <a:p>
            <a:r>
              <a:rPr b="1" dirty="0">
                <a:solidFill>
                  <a:srgbClr val="3366FF"/>
                </a:solidFill>
              </a:rPr>
              <a:t>Network computers </a:t>
            </a:r>
            <a:r>
              <a:rPr dirty="0"/>
              <a:t>(</a:t>
            </a:r>
            <a:r>
              <a:rPr b="1" dirty="0">
                <a:solidFill>
                  <a:srgbClr val="3366FF"/>
                </a:solidFill>
              </a:rPr>
              <a:t>thin clients</a:t>
            </a:r>
            <a:r>
              <a:rPr dirty="0"/>
              <a:t>) are like Web terminals</a:t>
            </a:r>
            <a:endParaRPr dirty="0"/>
          </a:p>
          <a:p>
            <a:r>
              <a:rPr dirty="0"/>
              <a:t>Mobile computers interconnect via </a:t>
            </a:r>
            <a:r>
              <a:rPr b="1" dirty="0">
                <a:solidFill>
                  <a:srgbClr val="3366FF"/>
                </a:solidFill>
              </a:rPr>
              <a:t>wireless networks</a:t>
            </a:r>
            <a:endParaRPr b="1" dirty="0">
              <a:solidFill>
                <a:srgbClr val="3366FF"/>
              </a:solidFill>
            </a:endParaRPr>
          </a:p>
          <a:p>
            <a:r>
              <a:rPr dirty="0"/>
              <a:t>Networking becoming ubiquitous – even home systems use </a:t>
            </a:r>
            <a:r>
              <a:rPr b="1" dirty="0">
                <a:solidFill>
                  <a:srgbClr val="3366FF"/>
                </a:solidFill>
              </a:rPr>
              <a:t>firewalls</a:t>
            </a:r>
            <a:r>
              <a:rPr dirty="0"/>
              <a:t> to protect home computers from Internet attacks</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a:xfrm>
            <a:off x="457200" y="152400"/>
            <a:ext cx="8229600" cy="576263"/>
          </a:xfrm>
          <a:ln/>
        </p:spPr>
        <p:txBody>
          <a:bodyPr vert="horz" wrap="square" lIns="91440" tIns="45720" rIns="91440" bIns="45720" anchor="b" anchorCtr="0"/>
          <a:p>
            <a:r>
              <a:rPr sz="2800" dirty="0"/>
              <a:t>Computing Environments - Mobile</a:t>
            </a:r>
            <a:endParaRPr sz="2800" dirty="0"/>
          </a:p>
        </p:txBody>
      </p:sp>
      <p:sp>
        <p:nvSpPr>
          <p:cNvPr id="50179" name="Content Placeholder 2"/>
          <p:cNvSpPr>
            <a:spLocks noGrp="1"/>
          </p:cNvSpPr>
          <p:nvPr>
            <p:ph idx="1"/>
          </p:nvPr>
        </p:nvSpPr>
        <p:spPr>
          <a:xfrm>
            <a:off x="854075" y="1122363"/>
            <a:ext cx="6792913" cy="4530725"/>
          </a:xfrm>
          <a:ln/>
        </p:spPr>
        <p:txBody>
          <a:bodyPr vert="horz" wrap="square" lIns="91440" tIns="45720" rIns="91440" bIns="45720" anchor="t" anchorCtr="0"/>
          <a:p>
            <a:r>
              <a:rPr dirty="0"/>
              <a:t>Handheld smartphones, tablets, etc</a:t>
            </a:r>
            <a:endParaRPr dirty="0"/>
          </a:p>
          <a:p>
            <a:r>
              <a:rPr dirty="0"/>
              <a:t>What is the functional difference between them and a </a:t>
            </a:r>
            <a:r>
              <a:rPr lang="en-US" altLang="en-US" dirty="0"/>
              <a:t>“</a:t>
            </a:r>
            <a:r>
              <a:rPr dirty="0"/>
              <a:t>traditional</a:t>
            </a:r>
            <a:r>
              <a:rPr lang="en-US" altLang="en-US" dirty="0"/>
              <a:t>”</a:t>
            </a:r>
            <a:r>
              <a:rPr dirty="0"/>
              <a:t> laptop?</a:t>
            </a:r>
            <a:endParaRPr dirty="0"/>
          </a:p>
          <a:p>
            <a:r>
              <a:rPr dirty="0"/>
              <a:t>Extra feature – more OS features (GPS, gyroscope)</a:t>
            </a:r>
            <a:endParaRPr dirty="0"/>
          </a:p>
          <a:p>
            <a:r>
              <a:rPr dirty="0"/>
              <a:t>Allows new types of apps like </a:t>
            </a:r>
            <a:r>
              <a:rPr b="1" i="1" dirty="0"/>
              <a:t>augmented reality</a:t>
            </a:r>
            <a:endParaRPr b="1" i="1" dirty="0"/>
          </a:p>
          <a:p>
            <a:r>
              <a:rPr dirty="0"/>
              <a:t>Use IEEE 802.11 wireless, or cellular data networks for connectivity</a:t>
            </a:r>
            <a:endParaRPr dirty="0"/>
          </a:p>
          <a:p>
            <a:r>
              <a:rPr dirty="0"/>
              <a:t>Leaders are </a:t>
            </a:r>
            <a:r>
              <a:rPr b="1" dirty="0">
                <a:solidFill>
                  <a:srgbClr val="3366FF"/>
                </a:solidFill>
              </a:rPr>
              <a:t>Apple iOS </a:t>
            </a:r>
            <a:r>
              <a:rPr dirty="0"/>
              <a:t>and </a:t>
            </a:r>
            <a:r>
              <a:rPr b="1" dirty="0">
                <a:solidFill>
                  <a:srgbClr val="3366FF"/>
                </a:solidFill>
              </a:rPr>
              <a:t>Google Android</a:t>
            </a:r>
            <a:endParaRPr b="1" dirty="0">
              <a:solidFill>
                <a:srgbClr val="3366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p:nvPr>
        </p:nvSpPr>
        <p:spPr>
          <a:xfrm>
            <a:off x="912813" y="152400"/>
            <a:ext cx="8229600" cy="576263"/>
          </a:xfrm>
          <a:ln/>
        </p:spPr>
        <p:txBody>
          <a:bodyPr vert="horz" wrap="square" lIns="91440" tIns="45720" rIns="91440" bIns="45720" anchor="b" anchorCtr="0"/>
          <a:p>
            <a:r>
              <a:rPr sz="2800" dirty="0"/>
              <a:t>Computing Environments – Distributed</a:t>
            </a:r>
            <a:endParaRPr sz="2800" dirty="0"/>
          </a:p>
        </p:txBody>
      </p:sp>
      <p:sp>
        <p:nvSpPr>
          <p:cNvPr id="51203" name="Content Placeholder 2"/>
          <p:cNvSpPr>
            <a:spLocks noGrp="1"/>
          </p:cNvSpPr>
          <p:nvPr>
            <p:ph idx="1"/>
          </p:nvPr>
        </p:nvSpPr>
        <p:spPr>
          <a:xfrm>
            <a:off x="838200" y="1092200"/>
            <a:ext cx="7313613" cy="4530725"/>
          </a:xfrm>
          <a:ln/>
        </p:spPr>
        <p:txBody>
          <a:bodyPr vert="horz" wrap="square" lIns="91440" tIns="45720" rIns="91440" bIns="45720" anchor="t" anchorCtr="0"/>
          <a:p>
            <a:r>
              <a:rPr dirty="0"/>
              <a:t>Distributed computiing</a:t>
            </a:r>
            <a:endParaRPr dirty="0"/>
          </a:p>
          <a:p>
            <a:pPr lvl="1"/>
            <a:r>
              <a:rPr dirty="0"/>
              <a:t>Collection of separate, possibly heterogeneous, systems networked together</a:t>
            </a:r>
            <a:endParaRPr dirty="0"/>
          </a:p>
          <a:p>
            <a:pPr lvl="2"/>
            <a:r>
              <a:rPr b="1" dirty="0">
                <a:solidFill>
                  <a:srgbClr val="3366FF"/>
                </a:solidFill>
              </a:rPr>
              <a:t>Network</a:t>
            </a:r>
            <a:r>
              <a:rPr dirty="0"/>
              <a:t> is a communications path, </a:t>
            </a:r>
            <a:r>
              <a:rPr b="1" dirty="0">
                <a:solidFill>
                  <a:srgbClr val="3366FF"/>
                </a:solidFill>
              </a:rPr>
              <a:t>TCP/IP </a:t>
            </a:r>
            <a:r>
              <a:rPr dirty="0"/>
              <a:t>most common</a:t>
            </a:r>
            <a:endParaRPr dirty="0"/>
          </a:p>
          <a:p>
            <a:pPr lvl="3"/>
            <a:r>
              <a:rPr b="1" dirty="0">
                <a:solidFill>
                  <a:srgbClr val="3366FF"/>
                </a:solidFill>
              </a:rPr>
              <a:t>Local Area Network </a:t>
            </a:r>
            <a:r>
              <a:rPr dirty="0"/>
              <a:t>(</a:t>
            </a:r>
            <a:r>
              <a:rPr b="1" dirty="0">
                <a:solidFill>
                  <a:srgbClr val="3366FF"/>
                </a:solidFill>
              </a:rPr>
              <a:t>LAN</a:t>
            </a:r>
            <a:r>
              <a:rPr dirty="0"/>
              <a:t>)</a:t>
            </a:r>
            <a:endParaRPr dirty="0"/>
          </a:p>
          <a:p>
            <a:pPr lvl="3"/>
            <a:r>
              <a:rPr b="1" dirty="0">
                <a:solidFill>
                  <a:srgbClr val="3366FF"/>
                </a:solidFill>
              </a:rPr>
              <a:t>Wide Area Network </a:t>
            </a:r>
            <a:r>
              <a:rPr dirty="0"/>
              <a:t>(</a:t>
            </a:r>
            <a:r>
              <a:rPr b="1" dirty="0">
                <a:solidFill>
                  <a:srgbClr val="3366FF"/>
                </a:solidFill>
              </a:rPr>
              <a:t>WAN</a:t>
            </a:r>
            <a:r>
              <a:rPr dirty="0"/>
              <a:t>)</a:t>
            </a:r>
            <a:endParaRPr dirty="0"/>
          </a:p>
          <a:p>
            <a:pPr lvl="3"/>
            <a:r>
              <a:rPr b="1" dirty="0">
                <a:solidFill>
                  <a:srgbClr val="3366FF"/>
                </a:solidFill>
              </a:rPr>
              <a:t>Metropolitan Area Network </a:t>
            </a:r>
            <a:r>
              <a:rPr dirty="0"/>
              <a:t>(</a:t>
            </a:r>
            <a:r>
              <a:rPr b="1" dirty="0">
                <a:solidFill>
                  <a:srgbClr val="3366FF"/>
                </a:solidFill>
              </a:rPr>
              <a:t>MAN</a:t>
            </a:r>
            <a:r>
              <a:rPr dirty="0"/>
              <a:t>)</a:t>
            </a:r>
            <a:endParaRPr b="1" dirty="0">
              <a:solidFill>
                <a:srgbClr val="3366FF"/>
              </a:solidFill>
            </a:endParaRPr>
          </a:p>
          <a:p>
            <a:pPr lvl="3"/>
            <a:r>
              <a:rPr b="1" dirty="0">
                <a:solidFill>
                  <a:srgbClr val="3366FF"/>
                </a:solidFill>
              </a:rPr>
              <a:t>Personal Area Network </a:t>
            </a:r>
            <a:r>
              <a:rPr dirty="0"/>
              <a:t>(</a:t>
            </a:r>
            <a:r>
              <a:rPr b="1" dirty="0">
                <a:solidFill>
                  <a:srgbClr val="3366FF"/>
                </a:solidFill>
              </a:rPr>
              <a:t>PAN</a:t>
            </a:r>
            <a:r>
              <a:rPr dirty="0"/>
              <a:t>)</a:t>
            </a:r>
            <a:endParaRPr dirty="0"/>
          </a:p>
          <a:p>
            <a:pPr lvl="1"/>
            <a:r>
              <a:rPr b="1" dirty="0">
                <a:solidFill>
                  <a:srgbClr val="3366FF"/>
                </a:solidFill>
              </a:rPr>
              <a:t>Network Operating System </a:t>
            </a:r>
            <a:r>
              <a:rPr dirty="0"/>
              <a:t>provides features between systems across network</a:t>
            </a:r>
            <a:endParaRPr dirty="0"/>
          </a:p>
          <a:p>
            <a:pPr lvl="2"/>
            <a:r>
              <a:rPr dirty="0"/>
              <a:t>Communication scheme allows systems to exchange messages</a:t>
            </a:r>
            <a:endParaRPr dirty="0"/>
          </a:p>
          <a:p>
            <a:pPr lvl="2"/>
            <a:r>
              <a:rPr dirty="0"/>
              <a:t>Illusion of a single system</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xfrm>
            <a:off x="1296988" y="152400"/>
            <a:ext cx="7615237" cy="576263"/>
          </a:xfrm>
          <a:ln/>
        </p:spPr>
        <p:txBody>
          <a:bodyPr vert="horz" wrap="square" lIns="91440" tIns="45720" rIns="91440" bIns="45720" anchor="b" anchorCtr="0"/>
          <a:p>
            <a:pPr eaLnBrk="1" hangingPunct="1"/>
            <a:r>
              <a:rPr sz="2800" dirty="0"/>
              <a:t>Computing Environments – Client-Server</a:t>
            </a:r>
            <a:endParaRPr sz="2800" dirty="0"/>
          </a:p>
        </p:txBody>
      </p:sp>
      <p:sp>
        <p:nvSpPr>
          <p:cNvPr id="52227" name="Rectangle 4"/>
          <p:cNvSpPr/>
          <p:nvPr/>
        </p:nvSpPr>
        <p:spPr>
          <a:xfrm>
            <a:off x="874713" y="1166813"/>
            <a:ext cx="7351712" cy="4673600"/>
          </a:xfrm>
          <a:prstGeom prst="rect">
            <a:avLst/>
          </a:prstGeom>
          <a:noFill/>
          <a:ln w="9525">
            <a:noFill/>
          </a:ln>
        </p:spPr>
        <p:txBody>
          <a:bodyPr/>
          <a:p>
            <a:pPr marL="342900" indent="-342900">
              <a:lnSpc>
                <a:spcPct val="90000"/>
              </a:lnSpc>
              <a:spcBef>
                <a:spcPct val="35000"/>
              </a:spcBef>
              <a:buClr>
                <a:srgbClr val="993300"/>
              </a:buClr>
              <a:buSzPct val="90000"/>
              <a:buFont typeface="Monotype Sorts" pitchFamily="-84" charset="2"/>
              <a:buChar char="n"/>
            </a:pPr>
            <a:r>
              <a:rPr dirty="0">
                <a:latin typeface="Helvetica" pitchFamily="-84" charset="0"/>
              </a:rPr>
              <a:t>Client-Server Computing</a:t>
            </a:r>
            <a:endParaRPr dirty="0">
              <a:latin typeface="Helvetica" pitchFamily="-84" charset="0"/>
            </a:endParaRP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Dumb terminals supplanted by smart PCs</a:t>
            </a:r>
            <a:endParaRPr dirty="0">
              <a:latin typeface="Helvetica" pitchFamily="-84" charset="0"/>
            </a:endParaRP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Many systems now </a:t>
            </a:r>
            <a:r>
              <a:rPr b="1" dirty="0">
                <a:solidFill>
                  <a:srgbClr val="3366FF"/>
                </a:solidFill>
                <a:latin typeface="Helvetica" pitchFamily="-84" charset="0"/>
              </a:rPr>
              <a:t>servers</a:t>
            </a:r>
            <a:r>
              <a:rPr dirty="0">
                <a:latin typeface="Helvetica" pitchFamily="-84" charset="0"/>
              </a:rPr>
              <a:t>, responding to requests generated by </a:t>
            </a:r>
            <a:r>
              <a:rPr b="1" dirty="0">
                <a:solidFill>
                  <a:srgbClr val="3366FF"/>
                </a:solidFill>
                <a:latin typeface="Helvetica" pitchFamily="-84" charset="0"/>
              </a:rPr>
              <a:t>clients</a:t>
            </a:r>
            <a:endParaRPr b="1" dirty="0">
              <a:solidFill>
                <a:srgbClr val="3366FF"/>
              </a:solidFill>
              <a:latin typeface="Helvetica" pitchFamily="-84" charset="0"/>
            </a:endParaRP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Compute-server system </a:t>
            </a:r>
            <a:r>
              <a:rPr dirty="0">
                <a:latin typeface="Helvetica" pitchFamily="-84" charset="0"/>
              </a:rPr>
              <a:t>provides an interface to client to request services (i.e., database)</a:t>
            </a:r>
            <a:endParaRPr dirty="0">
              <a:latin typeface="Helvetica" pitchFamily="-84" charset="0"/>
            </a:endParaRP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File-server system </a:t>
            </a:r>
            <a:r>
              <a:rPr dirty="0">
                <a:latin typeface="Helvetica" pitchFamily="-84" charset="0"/>
              </a:rPr>
              <a:t>provides interface for clients to store and retrieve files</a:t>
            </a:r>
            <a:endParaRPr dirty="0">
              <a:latin typeface="Helvetica" pitchFamily="-84" charset="0"/>
            </a:endParaRPr>
          </a:p>
        </p:txBody>
      </p:sp>
      <p:pic>
        <p:nvPicPr>
          <p:cNvPr id="52228" name="Picture 1" descr="1_18.pdf"/>
          <p:cNvPicPr>
            <a:picLocks noChangeAspect="1"/>
          </p:cNvPicPr>
          <p:nvPr/>
        </p:nvPicPr>
        <p:blipFill>
          <a:blip r:embed="rId1"/>
          <a:stretch>
            <a:fillRect/>
          </a:stretch>
        </p:blipFill>
        <p:spPr>
          <a:xfrm>
            <a:off x="2081213" y="3805238"/>
            <a:ext cx="4610100" cy="200501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041400" y="182563"/>
            <a:ext cx="7645400" cy="576262"/>
          </a:xfrm>
          <a:ln/>
        </p:spPr>
        <p:txBody>
          <a:bodyPr vert="horz" wrap="square" lIns="91440" tIns="45720" rIns="91440" bIns="45720" anchor="b" anchorCtr="0"/>
          <a:p>
            <a:pPr eaLnBrk="1" hangingPunct="1"/>
            <a:r>
              <a:rPr dirty="0"/>
              <a:t>Computer System Structure</a:t>
            </a:r>
            <a:endParaRPr dirty="0"/>
          </a:p>
        </p:txBody>
      </p:sp>
      <p:sp>
        <p:nvSpPr>
          <p:cNvPr id="7171" name="Rectangle 3"/>
          <p:cNvSpPr>
            <a:spLocks noGrp="1"/>
          </p:cNvSpPr>
          <p:nvPr>
            <p:ph type="body"/>
          </p:nvPr>
        </p:nvSpPr>
        <p:spPr>
          <a:xfrm>
            <a:off x="890588" y="1204913"/>
            <a:ext cx="7351712" cy="4483100"/>
          </a:xfrm>
          <a:ln/>
        </p:spPr>
        <p:txBody>
          <a:bodyPr vert="horz" wrap="square" lIns="91440" tIns="45720" rIns="91440" bIns="45720" anchor="t" anchorCtr="0"/>
          <a:p>
            <a:r>
              <a:rPr dirty="0"/>
              <a:t>Computer system can be divided into four components:</a:t>
            </a:r>
            <a:endParaRPr dirty="0"/>
          </a:p>
          <a:p>
            <a:pPr lvl="1"/>
            <a:r>
              <a:rPr dirty="0"/>
              <a:t>Hardware – provides basic computing resources</a:t>
            </a:r>
            <a:endParaRPr dirty="0"/>
          </a:p>
          <a:p>
            <a:pPr lvl="2"/>
            <a:r>
              <a:rPr dirty="0"/>
              <a:t>CPU, memory, I/O devices</a:t>
            </a:r>
            <a:endParaRPr dirty="0"/>
          </a:p>
          <a:p>
            <a:pPr lvl="1"/>
            <a:r>
              <a:rPr dirty="0"/>
              <a:t>Operating system</a:t>
            </a:r>
            <a:endParaRPr dirty="0"/>
          </a:p>
          <a:p>
            <a:pPr lvl="2"/>
            <a:r>
              <a:rPr dirty="0"/>
              <a:t>Controls and coordinates use of hardware among various applications and users</a:t>
            </a:r>
            <a:endParaRPr dirty="0"/>
          </a:p>
          <a:p>
            <a:pPr lvl="1"/>
            <a:r>
              <a:rPr dirty="0"/>
              <a:t>Application programs – define the ways in which the system resources are used to solve the computing problems of the users</a:t>
            </a:r>
            <a:endParaRPr dirty="0"/>
          </a:p>
          <a:p>
            <a:pPr lvl="2"/>
            <a:r>
              <a:rPr dirty="0"/>
              <a:t>Word processors, compilers, web browsers, database systems, video games</a:t>
            </a:r>
            <a:endParaRPr dirty="0"/>
          </a:p>
          <a:p>
            <a:pPr lvl="1"/>
            <a:r>
              <a:rPr dirty="0"/>
              <a:t>Users</a:t>
            </a:r>
            <a:endParaRPr dirty="0"/>
          </a:p>
          <a:p>
            <a:pPr lvl="2"/>
            <a:r>
              <a:rPr dirty="0"/>
              <a:t>People, machines, other computers</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1152525" y="166688"/>
            <a:ext cx="7645400" cy="576262"/>
          </a:xfrm>
          <a:ln/>
        </p:spPr>
        <p:txBody>
          <a:bodyPr vert="horz" wrap="square" lIns="91440" tIns="45720" rIns="91440" bIns="45720" anchor="b" anchorCtr="0"/>
          <a:p>
            <a:pPr eaLnBrk="1" hangingPunct="1"/>
            <a:r>
              <a:rPr sz="2800" dirty="0"/>
              <a:t>Computing Environments - Peer-to-Peer</a:t>
            </a:r>
            <a:endParaRPr sz="2800" dirty="0"/>
          </a:p>
        </p:txBody>
      </p:sp>
      <p:sp>
        <p:nvSpPr>
          <p:cNvPr id="53251" name="Rectangle 3"/>
          <p:cNvSpPr>
            <a:spLocks noGrp="1"/>
          </p:cNvSpPr>
          <p:nvPr>
            <p:ph type="body"/>
          </p:nvPr>
        </p:nvSpPr>
        <p:spPr>
          <a:xfrm>
            <a:off x="806450" y="1233488"/>
            <a:ext cx="5057775" cy="4530725"/>
          </a:xfrm>
          <a:ln/>
        </p:spPr>
        <p:txBody>
          <a:bodyPr vert="horz" wrap="square" lIns="91440" tIns="45720" rIns="91440" bIns="45720" anchor="t" anchorCtr="0"/>
          <a:p>
            <a:r>
              <a:rPr dirty="0"/>
              <a:t>Another model of distributed system</a:t>
            </a:r>
            <a:endParaRPr dirty="0"/>
          </a:p>
          <a:p>
            <a:r>
              <a:rPr dirty="0"/>
              <a:t>P2P does not distinguish clients and servers</a:t>
            </a:r>
            <a:endParaRPr dirty="0"/>
          </a:p>
          <a:p>
            <a:pPr lvl="1"/>
            <a:r>
              <a:rPr dirty="0"/>
              <a:t>Instead all nodes are considered peers</a:t>
            </a:r>
            <a:endParaRPr dirty="0"/>
          </a:p>
          <a:p>
            <a:pPr lvl="1"/>
            <a:r>
              <a:rPr dirty="0"/>
              <a:t>May each act as client, server or both</a:t>
            </a:r>
            <a:endParaRPr dirty="0"/>
          </a:p>
          <a:p>
            <a:pPr lvl="1"/>
            <a:r>
              <a:rPr dirty="0"/>
              <a:t>Node must join P2P network</a:t>
            </a:r>
            <a:endParaRPr dirty="0"/>
          </a:p>
          <a:p>
            <a:pPr lvl="2"/>
            <a:r>
              <a:rPr dirty="0"/>
              <a:t>Registers its service with central lookup service on network, or</a:t>
            </a:r>
            <a:endParaRPr dirty="0"/>
          </a:p>
          <a:p>
            <a:pPr lvl="2"/>
            <a:r>
              <a:rPr dirty="0"/>
              <a:t>Broadcast request for service and respond to requests for service via </a:t>
            </a:r>
            <a:r>
              <a:rPr b="1" i="1" dirty="0"/>
              <a:t>discovery protocol</a:t>
            </a:r>
            <a:endParaRPr b="1" i="1" dirty="0"/>
          </a:p>
          <a:p>
            <a:pPr lvl="1"/>
            <a:r>
              <a:rPr dirty="0"/>
              <a:t>Examples include</a:t>
            </a:r>
            <a:r>
              <a:rPr i="1" dirty="0"/>
              <a:t> </a:t>
            </a:r>
            <a:r>
              <a:rPr dirty="0"/>
              <a:t>Napster</a:t>
            </a:r>
            <a:r>
              <a:rPr i="1" dirty="0"/>
              <a:t> </a:t>
            </a:r>
            <a:r>
              <a:rPr dirty="0"/>
              <a:t>and</a:t>
            </a:r>
            <a:r>
              <a:rPr i="1" dirty="0"/>
              <a:t> </a:t>
            </a:r>
            <a:r>
              <a:rPr dirty="0"/>
              <a:t>Gnutella</a:t>
            </a:r>
            <a:r>
              <a:rPr i="1" dirty="0"/>
              <a:t>, </a:t>
            </a:r>
            <a:r>
              <a:rPr b="1" dirty="0">
                <a:solidFill>
                  <a:srgbClr val="3366FF"/>
                </a:solidFill>
              </a:rPr>
              <a:t>Voice over IP </a:t>
            </a:r>
            <a:r>
              <a:rPr dirty="0"/>
              <a:t>(</a:t>
            </a:r>
            <a:r>
              <a:rPr b="1" dirty="0">
                <a:solidFill>
                  <a:srgbClr val="3366FF"/>
                </a:solidFill>
              </a:rPr>
              <a:t>VoIP</a:t>
            </a:r>
            <a:r>
              <a:rPr dirty="0"/>
              <a:t>)</a:t>
            </a:r>
            <a:r>
              <a:rPr i="1" dirty="0"/>
              <a:t> </a:t>
            </a:r>
            <a:r>
              <a:rPr dirty="0"/>
              <a:t>such as Skype </a:t>
            </a:r>
            <a:endParaRPr dirty="0"/>
          </a:p>
        </p:txBody>
      </p:sp>
      <p:pic>
        <p:nvPicPr>
          <p:cNvPr id="53252" name="Picture 1" descr="1_19.pdf"/>
          <p:cNvPicPr>
            <a:picLocks noChangeAspect="1"/>
          </p:cNvPicPr>
          <p:nvPr/>
        </p:nvPicPr>
        <p:blipFill>
          <a:blip r:embed="rId1"/>
          <a:stretch>
            <a:fillRect/>
          </a:stretch>
        </p:blipFill>
        <p:spPr>
          <a:xfrm>
            <a:off x="6059488" y="1984375"/>
            <a:ext cx="2668587" cy="2027238"/>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xfrm>
            <a:off x="1268413" y="166688"/>
            <a:ext cx="7645400" cy="576262"/>
          </a:xfrm>
          <a:ln/>
        </p:spPr>
        <p:txBody>
          <a:bodyPr vert="horz" wrap="square" lIns="91440" tIns="45720" rIns="91440" bIns="45720" anchor="b" anchorCtr="0"/>
          <a:p>
            <a:pPr eaLnBrk="1" hangingPunct="1"/>
            <a:r>
              <a:rPr sz="2800" dirty="0"/>
              <a:t>Computing Environments - Virtualization</a:t>
            </a:r>
            <a:endParaRPr sz="2800" dirty="0"/>
          </a:p>
        </p:txBody>
      </p:sp>
      <p:sp>
        <p:nvSpPr>
          <p:cNvPr id="54275" name="Rectangle 3"/>
          <p:cNvSpPr>
            <a:spLocks noGrp="1"/>
          </p:cNvSpPr>
          <p:nvPr>
            <p:ph type="body"/>
          </p:nvPr>
        </p:nvSpPr>
        <p:spPr>
          <a:xfrm>
            <a:off x="806450" y="1233488"/>
            <a:ext cx="6918325" cy="4530725"/>
          </a:xfrm>
          <a:ln/>
        </p:spPr>
        <p:txBody>
          <a:bodyPr vert="horz" wrap="square" lIns="91440" tIns="45720" rIns="91440" bIns="45720" anchor="t" anchorCtr="0"/>
          <a:p>
            <a:r>
              <a:rPr dirty="0"/>
              <a:t>Allows operating systems to run applications within other OSes</a:t>
            </a:r>
            <a:endParaRPr dirty="0"/>
          </a:p>
          <a:p>
            <a:pPr lvl="1"/>
            <a:r>
              <a:rPr dirty="0"/>
              <a:t>Vast and growing industry</a:t>
            </a:r>
            <a:endParaRPr sz="800" dirty="0"/>
          </a:p>
          <a:p>
            <a:r>
              <a:rPr b="1" dirty="0">
                <a:solidFill>
                  <a:srgbClr val="3366FF"/>
                </a:solidFill>
              </a:rPr>
              <a:t>Emulation</a:t>
            </a:r>
            <a:r>
              <a:rPr dirty="0"/>
              <a:t> used when source CPU type different from target type (i.e. PowerPC to Intel x86)</a:t>
            </a:r>
            <a:endParaRPr dirty="0"/>
          </a:p>
          <a:p>
            <a:pPr lvl="1"/>
            <a:r>
              <a:rPr dirty="0"/>
              <a:t>Generally slowest method</a:t>
            </a:r>
            <a:endParaRPr dirty="0"/>
          </a:p>
          <a:p>
            <a:pPr lvl="1"/>
            <a:r>
              <a:rPr dirty="0"/>
              <a:t>When computer language not compiled to native code – </a:t>
            </a:r>
            <a:r>
              <a:rPr b="1" dirty="0">
                <a:solidFill>
                  <a:srgbClr val="3366FF"/>
                </a:solidFill>
              </a:rPr>
              <a:t>Interpretation</a:t>
            </a:r>
            <a:endParaRPr b="1" dirty="0">
              <a:solidFill>
                <a:srgbClr val="3366FF"/>
              </a:solidFill>
            </a:endParaRPr>
          </a:p>
          <a:p>
            <a:r>
              <a:rPr b="1" dirty="0">
                <a:solidFill>
                  <a:srgbClr val="3366FF"/>
                </a:solidFill>
              </a:rPr>
              <a:t>Virtualization</a:t>
            </a:r>
            <a:r>
              <a:rPr dirty="0"/>
              <a:t> – OS natively compiled for CPU, running </a:t>
            </a:r>
            <a:r>
              <a:rPr b="1" dirty="0">
                <a:solidFill>
                  <a:srgbClr val="3366FF"/>
                </a:solidFill>
              </a:rPr>
              <a:t>guest</a:t>
            </a:r>
            <a:r>
              <a:rPr dirty="0"/>
              <a:t> OSes  also natively compiled </a:t>
            </a:r>
            <a:endParaRPr dirty="0"/>
          </a:p>
          <a:p>
            <a:pPr lvl="1"/>
            <a:r>
              <a:rPr dirty="0"/>
              <a:t>Consider VMware running WinXP guests, each running applications, all on native WinXP </a:t>
            </a:r>
            <a:r>
              <a:rPr b="1" dirty="0">
                <a:solidFill>
                  <a:srgbClr val="3366FF"/>
                </a:solidFill>
              </a:rPr>
              <a:t>host</a:t>
            </a:r>
            <a:r>
              <a:rPr dirty="0"/>
              <a:t> OS</a:t>
            </a:r>
            <a:endParaRPr dirty="0"/>
          </a:p>
          <a:p>
            <a:pPr lvl="1"/>
            <a:r>
              <a:rPr b="1" dirty="0">
                <a:solidFill>
                  <a:srgbClr val="3366FF"/>
                </a:solidFill>
              </a:rPr>
              <a:t>VMM</a:t>
            </a:r>
            <a:r>
              <a:rPr dirty="0"/>
              <a:t> (virtual machine Manager) provides virtualization services</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1117600" y="150813"/>
            <a:ext cx="7645400" cy="576262"/>
          </a:xfrm>
          <a:ln/>
        </p:spPr>
        <p:txBody>
          <a:bodyPr vert="horz" wrap="square" lIns="91440" tIns="45720" rIns="91440" bIns="45720" anchor="b" anchorCtr="0"/>
          <a:p>
            <a:pPr eaLnBrk="1" hangingPunct="1"/>
            <a:r>
              <a:rPr sz="2800" dirty="0"/>
              <a:t>Computing Environments - Virtualization</a:t>
            </a:r>
            <a:endParaRPr sz="2800" dirty="0"/>
          </a:p>
        </p:txBody>
      </p:sp>
      <p:sp>
        <p:nvSpPr>
          <p:cNvPr id="55299" name="Rectangle 3"/>
          <p:cNvSpPr>
            <a:spLocks noGrp="1"/>
          </p:cNvSpPr>
          <p:nvPr>
            <p:ph type="body"/>
          </p:nvPr>
        </p:nvSpPr>
        <p:spPr>
          <a:xfrm>
            <a:off x="806450" y="1233488"/>
            <a:ext cx="7061200" cy="4530725"/>
          </a:xfrm>
          <a:ln/>
        </p:spPr>
        <p:txBody>
          <a:bodyPr vert="horz" wrap="square" lIns="91440" tIns="45720" rIns="91440" bIns="45720" anchor="t" anchorCtr="0"/>
          <a:p>
            <a:r>
              <a:rPr dirty="0"/>
              <a:t>Use cases involve laptops and desktops running multiple OSes for exploration or compatibility</a:t>
            </a:r>
            <a:endParaRPr dirty="0"/>
          </a:p>
          <a:p>
            <a:pPr lvl="1"/>
            <a:r>
              <a:rPr dirty="0"/>
              <a:t>Apple laptop running Mac OS X host, Windows as a guest</a:t>
            </a:r>
            <a:endParaRPr dirty="0"/>
          </a:p>
          <a:p>
            <a:pPr lvl="1"/>
            <a:r>
              <a:rPr dirty="0"/>
              <a:t>Developing apps for multiple OSes without having multiple systems</a:t>
            </a:r>
            <a:endParaRPr dirty="0"/>
          </a:p>
          <a:p>
            <a:pPr lvl="1"/>
            <a:r>
              <a:rPr dirty="0"/>
              <a:t>QA testing applications without having multiple systems</a:t>
            </a:r>
            <a:endParaRPr dirty="0"/>
          </a:p>
          <a:p>
            <a:pPr lvl="1"/>
            <a:r>
              <a:rPr dirty="0"/>
              <a:t>Executing and managing compute environments within data centers</a:t>
            </a:r>
            <a:endParaRPr dirty="0"/>
          </a:p>
          <a:p>
            <a:r>
              <a:rPr dirty="0"/>
              <a:t>VMM can run natively, in which case they are also the host</a:t>
            </a:r>
            <a:endParaRPr dirty="0"/>
          </a:p>
          <a:p>
            <a:pPr lvl="1"/>
            <a:r>
              <a:rPr dirty="0"/>
              <a:t>There is no general purpose host then (VMware ESX and Citrix XenServer)</a:t>
            </a:r>
            <a:endParaRPr dirty="0"/>
          </a:p>
          <a:p>
            <a:pPr lvl="2"/>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xfrm>
            <a:off x="1120775" y="136525"/>
            <a:ext cx="7645400" cy="576263"/>
          </a:xfrm>
          <a:ln/>
        </p:spPr>
        <p:txBody>
          <a:bodyPr vert="horz" wrap="square" lIns="91440" tIns="45720" rIns="91440" bIns="45720" anchor="b" anchorCtr="0"/>
          <a:p>
            <a:pPr eaLnBrk="1" hangingPunct="1"/>
            <a:r>
              <a:rPr sz="2800" dirty="0"/>
              <a:t>Computing Environments - Virtualization</a:t>
            </a:r>
            <a:endParaRPr sz="2800" dirty="0"/>
          </a:p>
        </p:txBody>
      </p:sp>
      <p:pic>
        <p:nvPicPr>
          <p:cNvPr id="56323" name="Picture 1" descr="1_20.pdf"/>
          <p:cNvPicPr>
            <a:picLocks noChangeAspect="1"/>
          </p:cNvPicPr>
          <p:nvPr/>
        </p:nvPicPr>
        <p:blipFill>
          <a:blip r:embed="rId1"/>
          <a:stretch>
            <a:fillRect/>
          </a:stretch>
        </p:blipFill>
        <p:spPr>
          <a:xfrm>
            <a:off x="1408113" y="1554163"/>
            <a:ext cx="6396037" cy="4338637"/>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1123950" y="114300"/>
            <a:ext cx="7645400" cy="576263"/>
          </a:xfrm>
          <a:ln/>
        </p:spPr>
        <p:txBody>
          <a:bodyPr vert="horz" wrap="square" lIns="91440" tIns="45720" rIns="91440" bIns="45720" anchor="b" anchorCtr="0"/>
          <a:p>
            <a:pPr eaLnBrk="1" hangingPunct="1"/>
            <a:r>
              <a:rPr sz="2400" dirty="0"/>
              <a:t>Computing Environments – Cloud Computing</a:t>
            </a:r>
            <a:endParaRPr sz="2400" dirty="0"/>
          </a:p>
        </p:txBody>
      </p:sp>
      <p:sp>
        <p:nvSpPr>
          <p:cNvPr id="57347" name="Rectangle 3"/>
          <p:cNvSpPr>
            <a:spLocks noGrp="1"/>
          </p:cNvSpPr>
          <p:nvPr>
            <p:ph type="body"/>
          </p:nvPr>
        </p:nvSpPr>
        <p:spPr>
          <a:xfrm>
            <a:off x="806450" y="1060450"/>
            <a:ext cx="7439025" cy="5103813"/>
          </a:xfrm>
          <a:ln/>
        </p:spPr>
        <p:txBody>
          <a:bodyPr vert="horz" wrap="square" lIns="91440" tIns="45720" rIns="91440" bIns="45720" anchor="t" anchorCtr="0"/>
          <a:p>
            <a:r>
              <a:rPr sz="1600" dirty="0"/>
              <a:t>Delivers computing, storage, even apps as a service across a network</a:t>
            </a:r>
            <a:endParaRPr sz="1600" dirty="0"/>
          </a:p>
          <a:p>
            <a:r>
              <a:rPr sz="1600" dirty="0"/>
              <a:t>Logical extension of virtualization because it uses virtualization as the base for it functionality.</a:t>
            </a:r>
            <a:endParaRPr sz="1600" dirty="0"/>
          </a:p>
          <a:p>
            <a:pPr lvl="1"/>
            <a:r>
              <a:rPr sz="1600" dirty="0"/>
              <a:t>Amazon </a:t>
            </a:r>
            <a:r>
              <a:rPr sz="1600" b="1" dirty="0">
                <a:solidFill>
                  <a:srgbClr val="3366FF"/>
                </a:solidFill>
              </a:rPr>
              <a:t>EC2</a:t>
            </a:r>
            <a:r>
              <a:rPr sz="1600" dirty="0"/>
              <a:t>  has thousands of servers, millions of virtual machines, petabytes of storage available across the Internet, pay based on usage</a:t>
            </a:r>
            <a:endParaRPr sz="1600" dirty="0"/>
          </a:p>
          <a:p>
            <a:r>
              <a:rPr sz="1600" dirty="0"/>
              <a:t>Many types</a:t>
            </a:r>
            <a:endParaRPr sz="1600" dirty="0"/>
          </a:p>
          <a:p>
            <a:pPr lvl="1"/>
            <a:r>
              <a:rPr sz="1600" b="1" dirty="0">
                <a:solidFill>
                  <a:srgbClr val="3366FF"/>
                </a:solidFill>
              </a:rPr>
              <a:t>Public cloud </a:t>
            </a:r>
            <a:r>
              <a:rPr sz="1600" dirty="0"/>
              <a:t>– available via Internet to anyone willing to pay</a:t>
            </a:r>
            <a:endParaRPr sz="1600" dirty="0"/>
          </a:p>
          <a:p>
            <a:pPr lvl="1"/>
            <a:r>
              <a:rPr sz="1600" b="1" dirty="0">
                <a:solidFill>
                  <a:srgbClr val="3366FF"/>
                </a:solidFill>
              </a:rPr>
              <a:t>Private cloud </a:t>
            </a:r>
            <a:r>
              <a:rPr sz="1600" dirty="0"/>
              <a:t>– run by a company for the company</a:t>
            </a:r>
            <a:r>
              <a:rPr lang="en-US" altLang="en-US" sz="1600" dirty="0"/>
              <a:t>’</a:t>
            </a:r>
            <a:r>
              <a:rPr sz="1600" dirty="0"/>
              <a:t>s own use</a:t>
            </a:r>
            <a:endParaRPr sz="1600" dirty="0"/>
          </a:p>
          <a:p>
            <a:pPr lvl="1"/>
            <a:r>
              <a:rPr sz="1600" b="1" dirty="0">
                <a:solidFill>
                  <a:srgbClr val="3366FF"/>
                </a:solidFill>
              </a:rPr>
              <a:t>Hybrid cloud </a:t>
            </a:r>
            <a:r>
              <a:rPr sz="1600" dirty="0"/>
              <a:t>– includes both public and private cloud components</a:t>
            </a:r>
            <a:endParaRPr sz="1600" dirty="0"/>
          </a:p>
          <a:p>
            <a:pPr lvl="1"/>
            <a:r>
              <a:rPr sz="1600" dirty="0"/>
              <a:t>Software as a Service (</a:t>
            </a:r>
            <a:r>
              <a:rPr sz="1600" b="1" dirty="0">
                <a:solidFill>
                  <a:srgbClr val="3366FF"/>
                </a:solidFill>
              </a:rPr>
              <a:t>SaaS</a:t>
            </a:r>
            <a:r>
              <a:rPr sz="1600" dirty="0"/>
              <a:t>) – one or more applications available via the Internet (i.e., word processor)</a:t>
            </a:r>
            <a:endParaRPr sz="1600" dirty="0"/>
          </a:p>
          <a:p>
            <a:pPr lvl="1"/>
            <a:r>
              <a:rPr sz="1600" dirty="0"/>
              <a:t>Platform as a Service (</a:t>
            </a:r>
            <a:r>
              <a:rPr sz="1600" b="1" dirty="0">
                <a:solidFill>
                  <a:srgbClr val="3366FF"/>
                </a:solidFill>
              </a:rPr>
              <a:t>PaaS</a:t>
            </a:r>
            <a:r>
              <a:rPr sz="1600" dirty="0"/>
              <a:t>) – software stack ready for application use via the Internet (i.e., a database server)</a:t>
            </a:r>
            <a:endParaRPr sz="1600" dirty="0"/>
          </a:p>
          <a:p>
            <a:pPr lvl="1"/>
            <a:r>
              <a:rPr sz="1600" dirty="0"/>
              <a:t>Infrastructure as a Service (</a:t>
            </a:r>
            <a:r>
              <a:rPr sz="1600" b="1" dirty="0">
                <a:solidFill>
                  <a:srgbClr val="3366FF"/>
                </a:solidFill>
              </a:rPr>
              <a:t>IaaS</a:t>
            </a:r>
            <a:r>
              <a:rPr sz="1600" dirty="0"/>
              <a:t>) – servers or storage available over Internet (i.e., storage available for backup use)</a:t>
            </a:r>
            <a:endParaRPr sz="1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xfrm>
            <a:off x="1109663" y="73025"/>
            <a:ext cx="7645400" cy="576263"/>
          </a:xfrm>
          <a:ln/>
        </p:spPr>
        <p:txBody>
          <a:bodyPr vert="horz" wrap="square" lIns="91440" tIns="45720" rIns="91440" bIns="45720" anchor="b" anchorCtr="0"/>
          <a:p>
            <a:pPr eaLnBrk="1" hangingPunct="1"/>
            <a:r>
              <a:rPr sz="2400" dirty="0"/>
              <a:t>Computing Environments – Cloud Computing</a:t>
            </a:r>
            <a:endParaRPr sz="2400" dirty="0"/>
          </a:p>
        </p:txBody>
      </p:sp>
      <p:sp>
        <p:nvSpPr>
          <p:cNvPr id="58371" name="Rectangle 3"/>
          <p:cNvSpPr>
            <a:spLocks noGrp="1"/>
          </p:cNvSpPr>
          <p:nvPr>
            <p:ph type="body"/>
          </p:nvPr>
        </p:nvSpPr>
        <p:spPr>
          <a:xfrm>
            <a:off x="854075" y="1092200"/>
            <a:ext cx="7154863" cy="1571625"/>
          </a:xfrm>
          <a:ln/>
        </p:spPr>
        <p:txBody>
          <a:bodyPr vert="horz" wrap="square" lIns="91440" tIns="45720" rIns="91440" bIns="45720" anchor="t" anchorCtr="0"/>
          <a:p>
            <a:r>
              <a:rPr dirty="0"/>
              <a:t>Cloud computing environments composed of traditional OSes, plus VMMs, plus cloud management tools</a:t>
            </a:r>
            <a:endParaRPr dirty="0"/>
          </a:p>
          <a:p>
            <a:pPr lvl="1"/>
            <a:r>
              <a:rPr dirty="0"/>
              <a:t>Internet connectivity requires security like firewalls</a:t>
            </a:r>
            <a:endParaRPr sz="800" dirty="0"/>
          </a:p>
          <a:p>
            <a:pPr lvl="1"/>
            <a:r>
              <a:rPr dirty="0"/>
              <a:t>Load balancers spread traffic across multiple applications</a:t>
            </a:r>
            <a:endParaRPr dirty="0"/>
          </a:p>
        </p:txBody>
      </p:sp>
      <p:pic>
        <p:nvPicPr>
          <p:cNvPr id="58372" name="Picture 1" descr="1_21.pdf"/>
          <p:cNvPicPr>
            <a:picLocks noChangeAspect="1"/>
          </p:cNvPicPr>
          <p:nvPr/>
        </p:nvPicPr>
        <p:blipFill>
          <a:blip r:embed="rId1"/>
          <a:stretch>
            <a:fillRect/>
          </a:stretch>
        </p:blipFill>
        <p:spPr>
          <a:xfrm>
            <a:off x="2427288" y="2800350"/>
            <a:ext cx="4119562" cy="3260725"/>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1058863" y="73025"/>
            <a:ext cx="8229600" cy="576263"/>
          </a:xfrm>
          <a:ln/>
        </p:spPr>
        <p:txBody>
          <a:bodyPr vert="horz" wrap="square" lIns="91440" tIns="45720" rIns="91440" bIns="45720" anchor="b" anchorCtr="0"/>
          <a:p>
            <a:r>
              <a:rPr sz="2000" dirty="0"/>
              <a:t>Computing Environments – Real-Time Embedded Systems</a:t>
            </a:r>
            <a:endParaRPr sz="2000" dirty="0"/>
          </a:p>
        </p:txBody>
      </p:sp>
      <p:sp>
        <p:nvSpPr>
          <p:cNvPr id="59395" name="Content Placeholder 2"/>
          <p:cNvSpPr>
            <a:spLocks noGrp="1"/>
          </p:cNvSpPr>
          <p:nvPr>
            <p:ph idx="1"/>
          </p:nvPr>
        </p:nvSpPr>
        <p:spPr>
          <a:xfrm>
            <a:off x="854075" y="1154113"/>
            <a:ext cx="7245350" cy="4530725"/>
          </a:xfrm>
          <a:ln/>
        </p:spPr>
        <p:txBody>
          <a:bodyPr vert="horz" wrap="square" lIns="91440" tIns="45720" rIns="91440" bIns="45720" anchor="t" anchorCtr="0"/>
          <a:p>
            <a:r>
              <a:rPr dirty="0"/>
              <a:t>Real-time embedded systems most prevalent form of computers</a:t>
            </a:r>
            <a:endParaRPr dirty="0"/>
          </a:p>
          <a:p>
            <a:pPr lvl="1"/>
            <a:r>
              <a:rPr dirty="0"/>
              <a:t>Vary considerable, special purpose, limited purpose OS,    </a:t>
            </a:r>
            <a:r>
              <a:rPr b="1" dirty="0">
                <a:solidFill>
                  <a:srgbClr val="3366FF"/>
                </a:solidFill>
              </a:rPr>
              <a:t>real-time OS</a:t>
            </a:r>
            <a:endParaRPr b="1" dirty="0">
              <a:solidFill>
                <a:srgbClr val="3366FF"/>
              </a:solidFill>
            </a:endParaRPr>
          </a:p>
          <a:p>
            <a:pPr lvl="1"/>
            <a:r>
              <a:rPr dirty="0"/>
              <a:t>Use expanding</a:t>
            </a:r>
            <a:endParaRPr dirty="0"/>
          </a:p>
          <a:p>
            <a:r>
              <a:rPr dirty="0"/>
              <a:t>Many other special computing environments as well</a:t>
            </a:r>
            <a:endParaRPr dirty="0"/>
          </a:p>
          <a:p>
            <a:pPr lvl="1"/>
            <a:r>
              <a:rPr dirty="0"/>
              <a:t>Some have OSes, some perform tasks without an OS</a:t>
            </a:r>
            <a:endParaRPr dirty="0"/>
          </a:p>
          <a:p>
            <a:r>
              <a:rPr dirty="0"/>
              <a:t>Real-time OS has well-defined fixed time constraints</a:t>
            </a:r>
            <a:endParaRPr dirty="0"/>
          </a:p>
          <a:p>
            <a:pPr lvl="1"/>
            <a:r>
              <a:rPr dirty="0"/>
              <a:t>Processing </a:t>
            </a:r>
            <a:r>
              <a:rPr b="1" i="1" dirty="0"/>
              <a:t>must</a:t>
            </a:r>
            <a:r>
              <a:rPr dirty="0"/>
              <a:t> be done within constraint</a:t>
            </a:r>
            <a:endParaRPr dirty="0"/>
          </a:p>
          <a:p>
            <a:pPr lvl="1"/>
            <a:r>
              <a:rPr dirty="0"/>
              <a:t>Correct operation only if constraints met</a:t>
            </a:r>
            <a:endParaRPr dirty="0"/>
          </a:p>
          <a:p>
            <a:pPr lvl="1"/>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982663" y="127000"/>
            <a:ext cx="7704137" cy="576263"/>
          </a:xfrm>
          <a:ln/>
        </p:spPr>
        <p:txBody>
          <a:bodyPr vert="horz" wrap="square" lIns="91440" tIns="45720" rIns="91440" bIns="45720" anchor="b" anchorCtr="0"/>
          <a:p>
            <a:r>
              <a:rPr sz="2800" dirty="0"/>
              <a:t>Open-Source Operating Systems</a:t>
            </a:r>
            <a:endParaRPr sz="2800" dirty="0"/>
          </a:p>
        </p:txBody>
      </p:sp>
      <p:sp>
        <p:nvSpPr>
          <p:cNvPr id="60419" name="Content Placeholder 2"/>
          <p:cNvSpPr>
            <a:spLocks noGrp="1"/>
          </p:cNvSpPr>
          <p:nvPr>
            <p:ph idx="1"/>
          </p:nvPr>
        </p:nvSpPr>
        <p:spPr>
          <a:xfrm>
            <a:off x="806450" y="1233488"/>
            <a:ext cx="7186613" cy="4530725"/>
          </a:xfrm>
          <a:ln/>
        </p:spPr>
        <p:txBody>
          <a:bodyPr vert="horz" wrap="square" lIns="91440" tIns="45720" rIns="91440" bIns="45720" anchor="t" anchorCtr="0"/>
          <a:p>
            <a:r>
              <a:rPr dirty="0"/>
              <a:t>Operating systems made available in source-code format rather than just binary </a:t>
            </a:r>
            <a:r>
              <a:rPr b="1" dirty="0">
                <a:solidFill>
                  <a:srgbClr val="3366FF"/>
                </a:solidFill>
              </a:rPr>
              <a:t>closed-source</a:t>
            </a:r>
            <a:endParaRPr sz="800" b="1" dirty="0">
              <a:solidFill>
                <a:srgbClr val="3366FF"/>
              </a:solidFill>
            </a:endParaRPr>
          </a:p>
          <a:p>
            <a:r>
              <a:rPr dirty="0"/>
              <a:t>Counter to the </a:t>
            </a:r>
            <a:r>
              <a:rPr b="1" dirty="0">
                <a:solidFill>
                  <a:srgbClr val="3366FF"/>
                </a:solidFill>
              </a:rPr>
              <a:t>copy protection</a:t>
            </a:r>
            <a:r>
              <a:rPr dirty="0">
                <a:solidFill>
                  <a:srgbClr val="3366FF"/>
                </a:solidFill>
              </a:rPr>
              <a:t> </a:t>
            </a:r>
            <a:r>
              <a:rPr dirty="0">
                <a:solidFill>
                  <a:srgbClr val="000000"/>
                </a:solidFill>
              </a:rPr>
              <a:t>and </a:t>
            </a:r>
            <a:r>
              <a:rPr b="1" dirty="0">
                <a:solidFill>
                  <a:srgbClr val="3366FF"/>
                </a:solidFill>
              </a:rPr>
              <a:t>Digital Rights Management (DRM)</a:t>
            </a:r>
            <a:r>
              <a:rPr dirty="0">
                <a:solidFill>
                  <a:srgbClr val="3366FF"/>
                </a:solidFill>
              </a:rPr>
              <a:t> </a:t>
            </a:r>
            <a:r>
              <a:rPr dirty="0">
                <a:solidFill>
                  <a:srgbClr val="000000"/>
                </a:solidFill>
              </a:rPr>
              <a:t>movement</a:t>
            </a:r>
            <a:endParaRPr sz="800" dirty="0">
              <a:solidFill>
                <a:srgbClr val="000000"/>
              </a:solidFill>
            </a:endParaRPr>
          </a:p>
          <a:p>
            <a:r>
              <a:rPr dirty="0">
                <a:solidFill>
                  <a:srgbClr val="000000"/>
                </a:solidFill>
              </a:rPr>
              <a:t>Started by </a:t>
            </a:r>
            <a:r>
              <a:rPr b="1" dirty="0">
                <a:solidFill>
                  <a:srgbClr val="3366FF"/>
                </a:solidFill>
              </a:rPr>
              <a:t>Free Software Foundation (FSF)</a:t>
            </a:r>
            <a:r>
              <a:rPr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dirty="0">
                <a:solidFill>
                  <a:srgbClr val="3366FF"/>
                </a:solidFill>
              </a:rPr>
              <a:t>GNU Public License (GPL)</a:t>
            </a:r>
            <a:endParaRPr sz="800" b="1" dirty="0">
              <a:solidFill>
                <a:srgbClr val="3366FF"/>
              </a:solidFill>
            </a:endParaRPr>
          </a:p>
          <a:p>
            <a:r>
              <a:rPr dirty="0">
                <a:solidFill>
                  <a:srgbClr val="000000"/>
                </a:solidFill>
              </a:rPr>
              <a:t>Examples include </a:t>
            </a:r>
            <a:r>
              <a:rPr b="1" dirty="0">
                <a:solidFill>
                  <a:srgbClr val="3366FF"/>
                </a:solidFill>
              </a:rPr>
              <a:t>GNU/Linux</a:t>
            </a:r>
            <a:r>
              <a:rPr dirty="0"/>
              <a:t> and </a:t>
            </a:r>
            <a:r>
              <a:rPr b="1" dirty="0">
                <a:solidFill>
                  <a:srgbClr val="3366FF"/>
                </a:solidFill>
              </a:rPr>
              <a:t>BSD UNIX</a:t>
            </a:r>
            <a:r>
              <a:rPr dirty="0">
                <a:solidFill>
                  <a:srgbClr val="3366FF"/>
                </a:solidFill>
              </a:rPr>
              <a:t> </a:t>
            </a:r>
            <a:r>
              <a:rPr dirty="0">
                <a:solidFill>
                  <a:srgbClr val="000000"/>
                </a:solidFill>
              </a:rPr>
              <a:t>(including core of </a:t>
            </a:r>
            <a:r>
              <a:rPr b="1" dirty="0">
                <a:solidFill>
                  <a:srgbClr val="3366FF"/>
                </a:solidFill>
              </a:rPr>
              <a:t>Mac OS X</a:t>
            </a:r>
            <a:r>
              <a:rPr dirty="0">
                <a:solidFill>
                  <a:srgbClr val="000000"/>
                </a:solidFill>
              </a:rPr>
              <a:t>), and many more</a:t>
            </a:r>
            <a:endParaRPr dirty="0">
              <a:solidFill>
                <a:srgbClr val="000000"/>
              </a:solidFill>
            </a:endParaRPr>
          </a:p>
          <a:p>
            <a:r>
              <a:rPr dirty="0">
                <a:solidFill>
                  <a:srgbClr val="000000"/>
                </a:solidFill>
              </a:rPr>
              <a:t>Can use VMM like VMware Player (Free on Windows), Virtualbox (open source and free on many platforms - </a:t>
            </a:r>
            <a:r>
              <a:rPr dirty="0"/>
              <a:t>http://www.virtualbox.com) </a:t>
            </a:r>
            <a:endParaRPr dirty="0"/>
          </a:p>
          <a:p>
            <a:pPr lvl="1"/>
            <a:r>
              <a:rPr dirty="0">
                <a:solidFill>
                  <a:srgbClr val="000000"/>
                </a:solidFill>
              </a:rPr>
              <a:t>Use to run guest operating systems for exploration</a:t>
            </a:r>
            <a:endParaRPr dirty="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ctrTitle"/>
          </p:nvPr>
        </p:nvSpPr>
        <p:spPr>
          <a:ln/>
        </p:spPr>
        <p:txBody>
          <a:bodyPr vert="horz" wrap="square" lIns="91440" tIns="45720" rIns="91440" bIns="45720" anchor="b" anchorCtr="0"/>
          <a:p>
            <a:pPr eaLnBrk="1" hangingPunct="1">
              <a:buClrTx/>
              <a:buSzTx/>
              <a:buFontTx/>
            </a:pPr>
            <a:r>
              <a:rPr dirty="0">
                <a:latin typeface="+mj-lt"/>
                <a:ea typeface="MS PGothic" pitchFamily="34" charset="-128"/>
                <a:cs typeface="MS PGothic" charset="-128"/>
              </a:rPr>
              <a:t>End of Chapter 1</a:t>
            </a:r>
            <a:endParaRPr dirty="0">
              <a:latin typeface="+mj-lt"/>
              <a:ea typeface="MS PGothic" pitchFamily="34" charset="-128"/>
              <a:cs typeface="MS PGothic"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844550" y="120650"/>
            <a:ext cx="8229600" cy="576263"/>
          </a:xfrm>
          <a:ln/>
        </p:spPr>
        <p:txBody>
          <a:bodyPr vert="horz" wrap="square" lIns="91440" tIns="45720" rIns="91440" bIns="45720" anchor="b" anchorCtr="0"/>
          <a:p>
            <a:pPr eaLnBrk="1" hangingPunct="1"/>
            <a:r>
              <a:rPr sz="2800" dirty="0"/>
              <a:t>Four Components of a Computer System</a:t>
            </a:r>
            <a:endParaRPr sz="2800" dirty="0"/>
          </a:p>
        </p:txBody>
      </p:sp>
      <p:pic>
        <p:nvPicPr>
          <p:cNvPr id="8195" name="Picture 4"/>
          <p:cNvPicPr>
            <a:picLocks noChangeAspect="1"/>
          </p:cNvPicPr>
          <p:nvPr/>
        </p:nvPicPr>
        <p:blipFill>
          <a:blip r:embed="rId1"/>
          <a:stretch>
            <a:fillRect/>
          </a:stretch>
        </p:blipFill>
        <p:spPr>
          <a:xfrm>
            <a:off x="1952625" y="1533525"/>
            <a:ext cx="5448300" cy="4340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182563"/>
            <a:ext cx="8229600" cy="576262"/>
          </a:xfrm>
          <a:ln/>
        </p:spPr>
        <p:txBody>
          <a:bodyPr vert="horz" wrap="square" lIns="91440" tIns="45720" rIns="91440" bIns="45720" anchor="b" anchorCtr="0"/>
          <a:p>
            <a:r>
              <a:rPr dirty="0"/>
              <a:t>What Operating Systems Do</a:t>
            </a:r>
            <a:endParaRPr dirty="0"/>
          </a:p>
        </p:txBody>
      </p:sp>
      <p:sp>
        <p:nvSpPr>
          <p:cNvPr id="9219" name="Content Placeholder 2"/>
          <p:cNvSpPr>
            <a:spLocks noGrp="1"/>
          </p:cNvSpPr>
          <p:nvPr>
            <p:ph idx="1"/>
          </p:nvPr>
        </p:nvSpPr>
        <p:spPr>
          <a:xfrm>
            <a:off x="806450" y="1233488"/>
            <a:ext cx="7245350" cy="4530725"/>
          </a:xfrm>
          <a:ln/>
        </p:spPr>
        <p:txBody>
          <a:bodyPr vert="horz" wrap="square" lIns="91440" tIns="45720" rIns="91440" bIns="45720" anchor="t" anchorCtr="0"/>
          <a:p>
            <a:r>
              <a:rPr dirty="0"/>
              <a:t>Depends on the point of view</a:t>
            </a:r>
            <a:endParaRPr dirty="0"/>
          </a:p>
          <a:p>
            <a:r>
              <a:rPr dirty="0"/>
              <a:t>Users want convenience, </a:t>
            </a:r>
            <a:r>
              <a:rPr b="1" dirty="0">
                <a:solidFill>
                  <a:srgbClr val="3366FF"/>
                </a:solidFill>
              </a:rPr>
              <a:t>ease</a:t>
            </a:r>
            <a:r>
              <a:rPr dirty="0">
                <a:solidFill>
                  <a:srgbClr val="3366FF"/>
                </a:solidFill>
              </a:rPr>
              <a:t> </a:t>
            </a:r>
            <a:r>
              <a:rPr b="1" dirty="0">
                <a:solidFill>
                  <a:srgbClr val="3366FF"/>
                </a:solidFill>
              </a:rPr>
              <a:t>of</a:t>
            </a:r>
            <a:r>
              <a:rPr dirty="0">
                <a:solidFill>
                  <a:srgbClr val="3366FF"/>
                </a:solidFill>
              </a:rPr>
              <a:t> </a:t>
            </a:r>
            <a:r>
              <a:rPr b="1" dirty="0">
                <a:solidFill>
                  <a:srgbClr val="3366FF"/>
                </a:solidFill>
              </a:rPr>
              <a:t>use </a:t>
            </a:r>
            <a:r>
              <a:rPr dirty="0"/>
              <a:t>and</a:t>
            </a:r>
            <a:r>
              <a:rPr b="1" dirty="0">
                <a:solidFill>
                  <a:srgbClr val="3366FF"/>
                </a:solidFill>
              </a:rPr>
              <a:t> good performance </a:t>
            </a:r>
            <a:endParaRPr b="1" dirty="0">
              <a:solidFill>
                <a:srgbClr val="3366FF"/>
              </a:solidFill>
            </a:endParaRPr>
          </a:p>
          <a:p>
            <a:pPr lvl="1"/>
            <a:r>
              <a:rPr dirty="0"/>
              <a:t>Don</a:t>
            </a:r>
            <a:r>
              <a:rPr lang="ja-JP" altLang="en-US" dirty="0"/>
              <a:t>’</a:t>
            </a:r>
            <a:r>
              <a:rPr lang="en-US" altLang="ja-JP" dirty="0"/>
              <a:t>t care about </a:t>
            </a:r>
            <a:r>
              <a:rPr lang="en-US" altLang="ja-JP" b="1" dirty="0">
                <a:solidFill>
                  <a:srgbClr val="3366FF"/>
                </a:solidFill>
              </a:rPr>
              <a:t>resource</a:t>
            </a:r>
            <a:r>
              <a:rPr lang="en-US" altLang="ja-JP" dirty="0">
                <a:solidFill>
                  <a:srgbClr val="3366FF"/>
                </a:solidFill>
              </a:rPr>
              <a:t> </a:t>
            </a:r>
            <a:r>
              <a:rPr lang="en-US" altLang="ja-JP" b="1" dirty="0">
                <a:solidFill>
                  <a:srgbClr val="3366FF"/>
                </a:solidFill>
              </a:rPr>
              <a:t>utilization</a:t>
            </a:r>
            <a:endParaRPr lang="en-US" altLang="ja-JP" b="1" dirty="0">
              <a:solidFill>
                <a:srgbClr val="3366FF"/>
              </a:solidFill>
            </a:endParaRPr>
          </a:p>
          <a:p>
            <a:r>
              <a:rPr dirty="0"/>
              <a:t>But shared computer such as </a:t>
            </a:r>
            <a:r>
              <a:rPr b="1" dirty="0">
                <a:solidFill>
                  <a:srgbClr val="3366FF"/>
                </a:solidFill>
              </a:rPr>
              <a:t>mainframe</a:t>
            </a:r>
            <a:r>
              <a:rPr dirty="0"/>
              <a:t> or </a:t>
            </a:r>
            <a:r>
              <a:rPr b="1" dirty="0">
                <a:solidFill>
                  <a:srgbClr val="3366FF"/>
                </a:solidFill>
              </a:rPr>
              <a:t>minicomputer</a:t>
            </a:r>
            <a:r>
              <a:rPr dirty="0"/>
              <a:t> must keep all users happy</a:t>
            </a:r>
            <a:endParaRPr dirty="0"/>
          </a:p>
          <a:p>
            <a:r>
              <a:rPr dirty="0"/>
              <a:t>Users of dedicate systems such as </a:t>
            </a:r>
            <a:r>
              <a:rPr b="1" dirty="0">
                <a:solidFill>
                  <a:srgbClr val="3366FF"/>
                </a:solidFill>
              </a:rPr>
              <a:t>workstations</a:t>
            </a:r>
            <a:r>
              <a:rPr dirty="0"/>
              <a:t> have dedicated resources but frequently use shared resources from </a:t>
            </a:r>
            <a:r>
              <a:rPr b="1" dirty="0">
                <a:solidFill>
                  <a:srgbClr val="3366FF"/>
                </a:solidFill>
              </a:rPr>
              <a:t>servers</a:t>
            </a:r>
            <a:endParaRPr b="1" dirty="0">
              <a:solidFill>
                <a:srgbClr val="3366FF"/>
              </a:solidFill>
            </a:endParaRPr>
          </a:p>
          <a:p>
            <a:r>
              <a:rPr dirty="0">
                <a:solidFill>
                  <a:srgbClr val="000000"/>
                </a:solidFill>
              </a:rPr>
              <a:t>Handheld computers are resource poor,  optimized for usability and battery life</a:t>
            </a:r>
            <a:endParaRPr dirty="0">
              <a:solidFill>
                <a:srgbClr val="000000"/>
              </a:solidFill>
            </a:endParaRPr>
          </a:p>
          <a:p>
            <a:r>
              <a:rPr dirty="0">
                <a:solidFill>
                  <a:srgbClr val="000000"/>
                </a:solidFill>
              </a:rPr>
              <a:t>Some computers have little or no user interface, such as embedded computers in devices and automobiles</a:t>
            </a:r>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176338" y="166688"/>
            <a:ext cx="7510462" cy="576262"/>
          </a:xfrm>
          <a:ln/>
        </p:spPr>
        <p:txBody>
          <a:bodyPr vert="horz" wrap="square" lIns="91440" tIns="45720" rIns="91440" bIns="45720" anchor="b" anchorCtr="0"/>
          <a:p>
            <a:pPr eaLnBrk="1" hangingPunct="1"/>
            <a:r>
              <a:rPr dirty="0"/>
              <a:t>Operating System Definition</a:t>
            </a:r>
            <a:endParaRPr dirty="0"/>
          </a:p>
        </p:txBody>
      </p:sp>
      <p:sp>
        <p:nvSpPr>
          <p:cNvPr id="10243" name="Rectangle 3"/>
          <p:cNvSpPr>
            <a:spLocks noGrp="1"/>
          </p:cNvSpPr>
          <p:nvPr>
            <p:ph type="body"/>
          </p:nvPr>
        </p:nvSpPr>
        <p:spPr>
          <a:xfrm>
            <a:off x="827088" y="1028700"/>
            <a:ext cx="6638925" cy="4265613"/>
          </a:xfrm>
          <a:ln/>
        </p:spPr>
        <p:txBody>
          <a:bodyPr vert="horz" wrap="square" lIns="91440" tIns="45720" rIns="91440" bIns="45720" anchor="t" anchorCtr="0"/>
          <a:p>
            <a:pPr>
              <a:buNone/>
            </a:pPr>
            <a:endParaRPr dirty="0"/>
          </a:p>
          <a:p>
            <a:r>
              <a:rPr dirty="0">
                <a:highlight>
                  <a:srgbClr val="FFFF00"/>
                </a:highlight>
              </a:rPr>
              <a:t>OS is a </a:t>
            </a:r>
            <a:r>
              <a:rPr b="1" dirty="0">
                <a:solidFill>
                  <a:srgbClr val="3366FF"/>
                </a:solidFill>
                <a:highlight>
                  <a:srgbClr val="FFFF00"/>
                </a:highlight>
              </a:rPr>
              <a:t>resource allocator</a:t>
            </a:r>
            <a:endParaRPr b="1" dirty="0">
              <a:solidFill>
                <a:srgbClr val="3366FF"/>
              </a:solidFill>
              <a:highlight>
                <a:srgbClr val="FFFF00"/>
              </a:highlight>
            </a:endParaRPr>
          </a:p>
          <a:p>
            <a:pPr lvl="1"/>
            <a:r>
              <a:rPr dirty="0"/>
              <a:t>Manages all resources</a:t>
            </a:r>
            <a:endParaRPr dirty="0"/>
          </a:p>
          <a:p>
            <a:pPr lvl="1"/>
            <a:r>
              <a:rPr dirty="0"/>
              <a:t>Decides between conflicting requests for efficient and fair resource use</a:t>
            </a:r>
            <a:endParaRPr dirty="0"/>
          </a:p>
          <a:p>
            <a:r>
              <a:rPr dirty="0">
                <a:highlight>
                  <a:srgbClr val="FFFF00"/>
                </a:highlight>
              </a:rPr>
              <a:t>OS is a </a:t>
            </a:r>
            <a:r>
              <a:rPr b="1" dirty="0">
                <a:solidFill>
                  <a:srgbClr val="3366FF"/>
                </a:solidFill>
                <a:highlight>
                  <a:srgbClr val="FFFF00"/>
                </a:highlight>
              </a:rPr>
              <a:t>control program</a:t>
            </a:r>
            <a:endParaRPr b="1" dirty="0">
              <a:solidFill>
                <a:srgbClr val="3366FF"/>
              </a:solidFill>
              <a:highlight>
                <a:srgbClr val="FFFF00"/>
              </a:highlight>
            </a:endParaRPr>
          </a:p>
          <a:p>
            <a:pPr lvl="1"/>
            <a:r>
              <a:rPr dirty="0"/>
              <a:t>Controls execution of programs to prevent errors and improper use of the computer</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1033463" y="198438"/>
            <a:ext cx="8024812" cy="576262"/>
          </a:xfrm>
          <a:ln/>
        </p:spPr>
        <p:txBody>
          <a:bodyPr vert="horz" wrap="square" lIns="91440" tIns="45720" rIns="91440" bIns="45720" anchor="b" anchorCtr="0"/>
          <a:p>
            <a:pPr eaLnBrk="1" hangingPunct="1"/>
            <a:r>
              <a:rPr dirty="0"/>
              <a:t>Operating System Definition (Cont.)</a:t>
            </a:r>
            <a:endParaRPr dirty="0"/>
          </a:p>
        </p:txBody>
      </p:sp>
      <p:sp>
        <p:nvSpPr>
          <p:cNvPr id="11267" name="Rectangle 3"/>
          <p:cNvSpPr>
            <a:spLocks noGrp="1"/>
          </p:cNvSpPr>
          <p:nvPr>
            <p:ph type="body"/>
          </p:nvPr>
        </p:nvSpPr>
        <p:spPr>
          <a:xfrm>
            <a:off x="893763" y="1247775"/>
            <a:ext cx="6808787" cy="4545013"/>
          </a:xfrm>
          <a:ln/>
        </p:spPr>
        <p:txBody>
          <a:bodyPr vert="horz" wrap="square" lIns="91440" tIns="45720" rIns="91440" bIns="45720" anchor="t" anchorCtr="0"/>
          <a:p>
            <a:r>
              <a:rPr dirty="0"/>
              <a:t>No universally accepted definition</a:t>
            </a:r>
            <a:endParaRPr dirty="0"/>
          </a:p>
          <a:p>
            <a:r>
              <a:rPr lang="ja-JP" altLang="en-US" dirty="0"/>
              <a:t>“</a:t>
            </a:r>
            <a:r>
              <a:rPr lang="en-US" altLang="ja-JP" dirty="0"/>
              <a:t>Everything a vendor ships when you order an operating system</a:t>
            </a:r>
            <a:r>
              <a:rPr lang="ja-JP" altLang="en-US" dirty="0"/>
              <a:t>”</a:t>
            </a:r>
            <a:r>
              <a:rPr lang="en-US" altLang="ja-JP" dirty="0"/>
              <a:t> is a good approximation</a:t>
            </a:r>
            <a:endParaRPr lang="en-US" altLang="ja-JP" dirty="0"/>
          </a:p>
          <a:p>
            <a:pPr lvl="1"/>
            <a:r>
              <a:rPr dirty="0"/>
              <a:t>But varies wildly</a:t>
            </a:r>
            <a:endParaRPr dirty="0"/>
          </a:p>
          <a:p>
            <a:r>
              <a:rPr lang="ja-JP" altLang="en-US" dirty="0">
                <a:highlight>
                  <a:srgbClr val="FFFF00"/>
                </a:highlight>
              </a:rPr>
              <a:t>“</a:t>
            </a:r>
            <a:r>
              <a:rPr lang="en-US" altLang="ja-JP" dirty="0">
                <a:highlight>
                  <a:srgbClr val="FFFF00"/>
                </a:highlight>
              </a:rPr>
              <a:t>The one program running at all times on the computer</a:t>
            </a:r>
            <a:r>
              <a:rPr lang="ja-JP" altLang="en-US" dirty="0">
                <a:highlight>
                  <a:srgbClr val="FFFF00"/>
                </a:highlight>
              </a:rPr>
              <a:t>”</a:t>
            </a:r>
            <a:r>
              <a:rPr lang="en-US" altLang="ja-JP" dirty="0">
                <a:highlight>
                  <a:srgbClr val="FFFF00"/>
                </a:highlight>
              </a:rPr>
              <a:t> is the </a:t>
            </a:r>
            <a:r>
              <a:rPr lang="en-US" altLang="ja-JP" b="1" dirty="0">
                <a:solidFill>
                  <a:srgbClr val="3366FF"/>
                </a:solidFill>
                <a:highlight>
                  <a:srgbClr val="FFFF00"/>
                </a:highlight>
              </a:rPr>
              <a:t>kernel</a:t>
            </a:r>
            <a:r>
              <a:rPr lang="en-US" altLang="ja-JP" dirty="0">
                <a:highlight>
                  <a:srgbClr val="FFFF00"/>
                </a:highlight>
              </a:rPr>
              <a:t>.</a:t>
            </a:r>
            <a:r>
              <a:rPr lang="en-US" altLang="ja-JP" b="1" dirty="0"/>
              <a:t>  </a:t>
            </a:r>
            <a:endParaRPr lang="en-US" altLang="ja-JP" dirty="0"/>
          </a:p>
          <a:p>
            <a:r>
              <a:rPr lang="en-US" altLang="ja-JP" dirty="0"/>
              <a:t>Everything else is either</a:t>
            </a:r>
            <a:endParaRPr lang="en-US" altLang="ja-JP" dirty="0"/>
          </a:p>
          <a:p>
            <a:pPr lvl="1"/>
            <a:r>
              <a:rPr lang="en-US" altLang="ja-JP" dirty="0"/>
              <a:t>a system program (ships with the operating system) , or</a:t>
            </a:r>
            <a:endParaRPr lang="en-US" altLang="ja-JP" dirty="0"/>
          </a:p>
          <a:p>
            <a:pPr lvl="1"/>
            <a:r>
              <a:rPr lang="en-US" altLang="ja-JP" dirty="0"/>
              <a:t>an application program.</a:t>
            </a:r>
            <a:endParaRPr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21178</Words>
  <Application>WPS Presentation</Application>
  <PresentationFormat>On-screen Show (4:3)</PresentationFormat>
  <Paragraphs>553</Paragraphs>
  <Slides>58</Slides>
  <Notes>48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58</vt:i4>
      </vt:variant>
    </vt:vector>
  </HeadingPairs>
  <TitlesOfParts>
    <vt:vector size="79" baseType="lpstr">
      <vt:lpstr>Arial</vt:lpstr>
      <vt:lpstr>SimSun</vt:lpstr>
      <vt:lpstr>Wingdings</vt:lpstr>
      <vt:lpstr>Verdana</vt:lpstr>
      <vt:lpstr>MS PGothic</vt:lpstr>
      <vt:lpstr>苹方-简</vt:lpstr>
      <vt:lpstr>Helvetica</vt:lpstr>
      <vt:lpstr>Monotype Sorts</vt:lpstr>
      <vt:lpstr>Thonburi</vt:lpstr>
      <vt:lpstr>Webdings</vt:lpstr>
      <vt:lpstr>Times New Roman</vt:lpstr>
      <vt:lpstr>Wingdings 3</vt:lpstr>
      <vt:lpstr>Courier New</vt:lpstr>
      <vt:lpstr>MS PGothic</vt:lpstr>
      <vt:lpstr>Monotype Sorts</vt:lpstr>
      <vt:lpstr>MS PGothic</vt:lpstr>
      <vt:lpstr>Microsoft YaHei</vt:lpstr>
      <vt:lpstr>汉仪旗黑</vt:lpstr>
      <vt:lpstr>Arial Unicode MS</vt:lpstr>
      <vt:lpstr>宋体-简</vt:lpstr>
      <vt:lpstr>os-8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siddhartha</cp:lastModifiedBy>
  <cp:revision>183</cp:revision>
  <cp:lastPrinted>2022-08-25T06:40:19Z</cp:lastPrinted>
  <dcterms:created xsi:type="dcterms:W3CDTF">2022-08-25T06:40:19Z</dcterms:created>
  <dcterms:modified xsi:type="dcterms:W3CDTF">2022-08-25T06:40:19Z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1033-4.4.1.7616</vt:lpwstr>
  </property>
</Properties>
</file>