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sldIdLst>
    <p:sldId id="256" r:id="rId2"/>
    <p:sldId id="282" r:id="rId3"/>
    <p:sldId id="257" r:id="rId4"/>
    <p:sldId id="260" r:id="rId5"/>
    <p:sldId id="261" r:id="rId6"/>
    <p:sldId id="262" r:id="rId7"/>
    <p:sldId id="271" r:id="rId8"/>
    <p:sldId id="269" r:id="rId9"/>
    <p:sldId id="272" r:id="rId10"/>
    <p:sldId id="273" r:id="rId11"/>
    <p:sldId id="274" r:id="rId12"/>
    <p:sldId id="258" r:id="rId13"/>
    <p:sldId id="264" r:id="rId14"/>
    <p:sldId id="259" r:id="rId15"/>
    <p:sldId id="265" r:id="rId16"/>
    <p:sldId id="263" r:id="rId17"/>
    <p:sldId id="266" r:id="rId18"/>
    <p:sldId id="275" r:id="rId19"/>
    <p:sldId id="276" r:id="rId20"/>
    <p:sldId id="278" r:id="rId21"/>
    <p:sldId id="277" r:id="rId22"/>
    <p:sldId id="279" r:id="rId23"/>
    <p:sldId id="280" r:id="rId24"/>
    <p:sldId id="29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32A5-5BCE-4439-8008-053098E0B7F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EFEB2-1054-4AA3-AE17-4E5888E09D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FEB2-1054-4AA3-AE17-4E5888E09DF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ACFF-24F9-431F-88BB-7D61D1591808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MIT New Logo (1)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1313"/>
            <a:ext cx="9144000" cy="7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965F-6B23-4D93-8CDA-F682C7F8E252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7B3D-ABA3-496D-A94D-D0A987030683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ACFF-24F9-431F-88BB-7D61D1591808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IT New Logo (1)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1313"/>
            <a:ext cx="9144000" cy="7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IT New Logo (1)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597" y="50007"/>
            <a:ext cx="539940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IT New Logo (1)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597" y="50007"/>
            <a:ext cx="539940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822-F8B3-4E96-ABC4-18923954D645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668C-41FC-4C6D-A1F2-A2D6636579EA}" type="datetime1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F196-5A29-4270-9E02-AB9B441F7083}" type="datetime1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3795-FC73-49B5-B5B8-0CDFF29BF15D}" type="datetime1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11EC-79D2-429A-88C1-C684B0513B10}" type="datetime1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Dept Of CSE,MIT,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10DCE0-B117-4C4B-9413-875AB9B38F05}" type="datetime1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Dept Of CSE,MIT,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0DC0-4D5E-4AE2-BA3E-4211A0AC46BD}" type="datetime1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03668C-41FC-4C6D-A1F2-A2D6636579EA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1BEF84-9BFB-43C9-A11F-1ED60BC6C3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 AND YACC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Regular Expression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Comic Sans MS" panose="030F0702030302020204" pitchFamily="66" charset="0"/>
              </a:rPr>
              <a:t> an integer: 12345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[1-9][0-9]*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Comic Sans MS" panose="030F0702030302020204" pitchFamily="66" charset="0"/>
              </a:rPr>
              <a:t> a word: cat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[a-</a:t>
            </a:r>
            <a:r>
              <a:rPr lang="en-US" altLang="en-US" sz="2000" dirty="0" err="1">
                <a:latin typeface="Comic Sans MS" panose="030F0702030302020204" pitchFamily="66" charset="0"/>
              </a:rPr>
              <a:t>zA</a:t>
            </a:r>
            <a:r>
              <a:rPr lang="en-US" altLang="en-US" sz="2000" dirty="0">
                <a:latin typeface="Comic Sans MS" panose="030F0702030302020204" pitchFamily="66" charset="0"/>
              </a:rPr>
              <a:t>-Z]+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Comic Sans MS" panose="030F0702030302020204" pitchFamily="66" charset="0"/>
              </a:rPr>
              <a:t> a (possibly) signed integer: 12345 or -12345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[-+]?[1-9][0-9]*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Comic Sans MS" panose="030F0702030302020204" pitchFamily="66" charset="0"/>
              </a:rPr>
              <a:t> a floating point number: 1.2345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[0-9]*”.”[0-9]+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Lex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>
              <a:buFontTx/>
              <a:buNone/>
            </a:pPr>
            <a:r>
              <a:rPr lang="en-IE" altLang="en-US" dirty="0"/>
              <a:t>Lex uses an extended form of regular expression: </a:t>
            </a:r>
          </a:p>
          <a:p>
            <a:pPr marL="609600" indent="-609600">
              <a:buFontTx/>
              <a:buNone/>
            </a:pPr>
            <a:r>
              <a:rPr lang="en-IE" altLang="en-US" dirty="0"/>
              <a:t>	</a:t>
            </a:r>
            <a:r>
              <a:rPr lang="en-IE" altLang="en-US" dirty="0">
                <a:solidFill>
                  <a:srgbClr val="A50021"/>
                </a:solidFill>
              </a:rPr>
              <a:t>(c: character, </a:t>
            </a:r>
            <a:r>
              <a:rPr lang="en-IE" altLang="en-US" dirty="0" err="1">
                <a:solidFill>
                  <a:srgbClr val="A50021"/>
                </a:solidFill>
              </a:rPr>
              <a:t>x,y</a:t>
            </a:r>
            <a:r>
              <a:rPr lang="en-IE" altLang="en-US" dirty="0">
                <a:solidFill>
                  <a:srgbClr val="A50021"/>
                </a:solidFill>
              </a:rPr>
              <a:t>: regular expressions, s: string, </a:t>
            </a:r>
            <a:r>
              <a:rPr lang="en-IE" altLang="en-US" i="1" dirty="0" err="1">
                <a:solidFill>
                  <a:srgbClr val="A50021"/>
                </a:solidFill>
              </a:rPr>
              <a:t>m</a:t>
            </a:r>
            <a:r>
              <a:rPr lang="en-IE" altLang="en-US" dirty="0" err="1">
                <a:solidFill>
                  <a:srgbClr val="A50021"/>
                </a:solidFill>
              </a:rPr>
              <a:t>,</a:t>
            </a:r>
            <a:r>
              <a:rPr lang="en-IE" altLang="en-US" i="1" dirty="0" err="1">
                <a:solidFill>
                  <a:srgbClr val="A50021"/>
                </a:solidFill>
              </a:rPr>
              <a:t>n</a:t>
            </a:r>
            <a:r>
              <a:rPr lang="en-IE" altLang="en-US" dirty="0">
                <a:solidFill>
                  <a:srgbClr val="A50021"/>
                </a:solidFill>
              </a:rPr>
              <a:t> integers and i: identifier).</a:t>
            </a:r>
          </a:p>
          <a:p>
            <a:pPr marL="609600" indent="-609600"/>
            <a:endParaRPr lang="en-GB" altLang="en-US" dirty="0"/>
          </a:p>
          <a:p>
            <a:pPr marL="609600" indent="-609600">
              <a:buFontTx/>
              <a:buAutoNum type="arabicPeriod"/>
            </a:pPr>
            <a:r>
              <a:rPr lang="en-IE" altLang="en-US" dirty="0"/>
              <a:t>c	any character except meta-characters (see below)</a:t>
            </a:r>
          </a:p>
          <a:p>
            <a:pPr marL="609600" indent="-609600">
              <a:buFontTx/>
              <a:buAutoNum type="arabicPeriod"/>
            </a:pPr>
            <a:r>
              <a:rPr lang="en-IE" altLang="en-US" dirty="0"/>
              <a:t>[...]	the list of enclosed chars (may be a range)</a:t>
            </a:r>
          </a:p>
          <a:p>
            <a:pPr marL="609600" indent="-609600">
              <a:buFontTx/>
              <a:buAutoNum type="arabicPeriod"/>
            </a:pPr>
            <a:r>
              <a:rPr lang="en-IE" altLang="en-US" dirty="0"/>
              <a:t>[</a:t>
            </a:r>
            <a:r>
              <a:rPr lang="en-IE" altLang="en-US" dirty="0">
                <a:sym typeface="Symbol" panose="05050102010706020507" pitchFamily="18" charset="2"/>
              </a:rPr>
              <a:t></a:t>
            </a:r>
            <a:r>
              <a:rPr lang="en-IE" altLang="en-US" dirty="0"/>
              <a:t>...]	the list of chars not enclosed</a:t>
            </a:r>
          </a:p>
          <a:p>
            <a:pPr marL="609600" indent="-609600">
              <a:buFontTx/>
              <a:buAutoNum type="arabicPeriod"/>
            </a:pPr>
            <a:r>
              <a:rPr lang="en-IE" altLang="en-US" dirty="0"/>
              <a:t>.	any ASCII char except newline</a:t>
            </a:r>
          </a:p>
          <a:p>
            <a:pPr marL="609600" indent="-609600">
              <a:buFontTx/>
              <a:buAutoNum type="arabicPeriod"/>
            </a:pPr>
            <a:r>
              <a:rPr lang="en-IE" altLang="en-US" dirty="0" err="1"/>
              <a:t>xy</a:t>
            </a:r>
            <a:r>
              <a:rPr lang="en-IE" altLang="en-US" dirty="0"/>
              <a:t>	concatenation of x and y</a:t>
            </a:r>
          </a:p>
          <a:p>
            <a:pPr marL="609600" indent="-609600">
              <a:buFontTx/>
              <a:buAutoNum type="arabicPeriod"/>
            </a:pPr>
            <a:r>
              <a:rPr lang="en-IE" altLang="en-US" dirty="0"/>
              <a:t>x*	same as x*</a:t>
            </a:r>
          </a:p>
          <a:p>
            <a:pPr marL="609600" indent="-609600">
              <a:buFontTx/>
              <a:buAutoNum type="arabicPeriod"/>
            </a:pPr>
            <a:r>
              <a:rPr lang="en-IE" altLang="en-US" dirty="0"/>
              <a:t>x+	same as x</a:t>
            </a:r>
            <a:r>
              <a:rPr lang="en-IE" altLang="en-US" baseline="30000" dirty="0"/>
              <a:t>+</a:t>
            </a:r>
            <a:r>
              <a:rPr lang="en-IE" altLang="en-US" dirty="0"/>
              <a:t> (i.e. x* but not </a:t>
            </a:r>
            <a:r>
              <a:rPr lang="en-IE" altLang="en-US" dirty="0">
                <a:sym typeface="Symbol" panose="05050102010706020507" pitchFamily="18" charset="2"/>
              </a:rPr>
              <a:t></a:t>
            </a:r>
            <a:r>
              <a:rPr lang="en-IE" altLang="en-US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IE" altLang="en-US" dirty="0"/>
              <a:t>x?	an optional x (same as x+ </a:t>
            </a:r>
            <a:r>
              <a:rPr lang="en-IE" altLang="en-US" dirty="0">
                <a:sym typeface="Symbol" panose="05050102010706020507" pitchFamily="18" charset="2"/>
              </a:rPr>
              <a:t></a:t>
            </a:r>
            <a:r>
              <a:rPr lang="en-IE" altLang="en-US" dirty="0"/>
              <a:t>)</a:t>
            </a:r>
          </a:p>
          <a:p>
            <a:pPr marL="609600" indent="-609600">
              <a:buFontTx/>
              <a:buAutoNum type="arabicPeriod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2971" y="296213"/>
            <a:ext cx="11489029" cy="763075"/>
          </a:xfrm>
        </p:spPr>
        <p:txBody>
          <a:bodyPr/>
          <a:lstStyle/>
          <a:p>
            <a:r>
              <a:rPr lang="en-US" altLang="en-US" b="1" dirty="0"/>
              <a:t>Structure of a </a:t>
            </a:r>
            <a:r>
              <a:rPr lang="en-US" altLang="en-US" b="1" dirty="0" err="1"/>
              <a:t>lex</a:t>
            </a:r>
            <a:r>
              <a:rPr lang="en-US" altLang="en-US" b="1" dirty="0"/>
              <a:t> specification (.l file)</a:t>
            </a:r>
            <a:endParaRPr lang="en-US" dirty="0"/>
          </a:p>
        </p:txBody>
      </p:sp>
      <p:grpSp>
        <p:nvGrpSpPr>
          <p:cNvPr id="7" name="Group 16"/>
          <p:cNvGrpSpPr/>
          <p:nvPr/>
        </p:nvGrpSpPr>
        <p:grpSpPr bwMode="auto">
          <a:xfrm>
            <a:off x="544109" y="1059288"/>
            <a:ext cx="11106955" cy="5256213"/>
            <a:chOff x="192" y="912"/>
            <a:chExt cx="5280" cy="3311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92" y="1008"/>
              <a:ext cx="3024" cy="3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		</a:t>
              </a:r>
              <a:r>
                <a:rPr lang="en-US" altLang="en-US" sz="1800" dirty="0" err="1">
                  <a:latin typeface="Comic Sans MS" panose="030F0702030302020204" pitchFamily="66" charset="0"/>
                </a:rPr>
                <a:t>Filename.l</a:t>
              </a:r>
              <a:endParaRPr lang="en-US" altLang="en-US" sz="1800" dirty="0">
                <a:latin typeface="Comic Sans MS" panose="030F0702030302020204" pitchFamily="66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en-US" sz="1800" dirty="0">
                <a:latin typeface="Comic Sans MS" panose="030F0702030302020204" pitchFamily="66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%{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&lt; C global variables, prototypes, comments &gt;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%}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1800" dirty="0">
                <a:latin typeface="Comic Sans MS" panose="030F0702030302020204" pitchFamily="66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[DEFINITION SECTION]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1800" dirty="0">
                <a:latin typeface="Comic Sans MS" panose="030F0702030302020204" pitchFamily="66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%%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[RULES SECTION]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%%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&lt; C auxiliary subroutines&gt;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600" y="912"/>
              <a:ext cx="18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Comic Sans MS" panose="030F0702030302020204" pitchFamily="66" charset="0"/>
                </a:rPr>
                <a:t>*.c is generated after running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60" y="11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552" y="1728"/>
              <a:ext cx="18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Comic Sans MS" panose="030F0702030302020204" pitchFamily="66" charset="0"/>
                </a:rPr>
                <a:t>This part will be embedded into *.c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264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552" y="2447"/>
              <a:ext cx="182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Comic Sans MS" panose="030F0702030302020204" pitchFamily="66" charset="0"/>
                </a:rPr>
                <a:t>substitutions, code; will be copied into *.c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112" y="268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552" y="3120"/>
              <a:ext cx="192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Comic Sans MS" panose="030F0702030302020204" pitchFamily="66" charset="0"/>
                </a:rPr>
                <a:t>define how to scan and what action to take for each token 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920" y="345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539" y="3703"/>
              <a:ext cx="192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pitchFamily="34" charset="0"/>
                  <a:cs typeface="Arial" panose="0208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latin typeface="Comic Sans MS" panose="030F0702030302020204" pitchFamily="66" charset="0"/>
                </a:rPr>
                <a:t>any user code. For example, a main function to call the scanning function yylex().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078" y="398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section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Declaration of variables and constants can be done in this section.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section introduces any initial C program code we want to get copied into the final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especially important if, for example, we have </a:t>
            </a:r>
            <a:r>
              <a:rPr lang="en-US" dirty="0">
                <a:solidFill>
                  <a:srgbClr val="FF0000"/>
                </a:solidFill>
              </a:rPr>
              <a:t>header files </a:t>
            </a:r>
            <a:r>
              <a:rPr lang="en-US" dirty="0"/>
              <a:t>that must be included for code later in the file to work.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surround the C code with the special delimiters "</a:t>
            </a:r>
            <a:r>
              <a:rPr lang="en-US" dirty="0">
                <a:solidFill>
                  <a:srgbClr val="0070C0"/>
                </a:solidFill>
              </a:rPr>
              <a:t>%{"and "%}</a:t>
            </a:r>
            <a:r>
              <a:rPr lang="en-US" dirty="0"/>
              <a:t>."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Lex copies the material between "%{" and "%}" directly to the generated C file, so we may write any valid C code here.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%%</a:t>
            </a:r>
            <a:r>
              <a:rPr lang="en-US" dirty="0"/>
              <a:t> marks the end of this section.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11EC-79D2-429A-88C1-C684B0513B10}" type="datetime1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58862"/>
          </a:xfrm>
        </p:spPr>
        <p:txBody>
          <a:bodyPr/>
          <a:lstStyle/>
          <a:p>
            <a:r>
              <a:rPr lang="en-US" altLang="en-US" dirty="0"/>
              <a:t>Rules section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11EC-79D2-429A-88C1-C684B0513B10}" type="datetime1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14</a:t>
            </a:fld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1097280" y="1845734"/>
            <a:ext cx="10058400" cy="438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%%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[RULES SECTION]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&lt;pattern&gt;	{ &lt;action to take when matched&gt;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&lt;pattern&gt;	{ &lt;action to take when matched&gt;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%%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6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Patterns are specified by </a:t>
            </a:r>
            <a:r>
              <a:rPr lang="en-US" altLang="en-US" sz="1600" i="1" dirty="0">
                <a:latin typeface="Comic Sans MS" panose="030F0702030302020204" pitchFamily="66" charset="0"/>
              </a:rPr>
              <a:t>regular expressions</a:t>
            </a:r>
            <a:r>
              <a:rPr lang="en-US" altLang="en-US" sz="1600" dirty="0"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For example: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%%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[A-</a:t>
            </a:r>
            <a:r>
              <a:rPr lang="en-US" altLang="en-US" sz="1600" dirty="0" err="1">
                <a:latin typeface="Comic Sans MS" panose="030F0702030302020204" pitchFamily="66" charset="0"/>
              </a:rPr>
              <a:t>Za</a:t>
            </a:r>
            <a:r>
              <a:rPr lang="en-US" altLang="en-US" sz="1600" dirty="0">
                <a:latin typeface="Comic Sans MS" panose="030F0702030302020204" pitchFamily="66" charset="0"/>
              </a:rPr>
              <a:t>-z]*		{ </a:t>
            </a:r>
            <a:r>
              <a:rPr lang="en-US" altLang="en-US" sz="1600" dirty="0" err="1">
                <a:latin typeface="Comic Sans MS" panose="030F0702030302020204" pitchFamily="66" charset="0"/>
              </a:rPr>
              <a:t>printf</a:t>
            </a:r>
            <a:r>
              <a:rPr lang="en-US" altLang="en-US" sz="1600" dirty="0">
                <a:latin typeface="Comic Sans MS" panose="030F0702030302020204" pitchFamily="66" charset="0"/>
              </a:rPr>
              <a:t>(“this is a word”);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%%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 section[contd..]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rule is made up of two parts: a </a:t>
            </a:r>
            <a:r>
              <a:rPr lang="en-US" dirty="0">
                <a:solidFill>
                  <a:srgbClr val="FF0000"/>
                </a:solidFill>
              </a:rPr>
              <a:t>pattern and an action</a:t>
            </a:r>
            <a:r>
              <a:rPr lang="en-US" dirty="0"/>
              <a:t>, separated by whitespace.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lexer</a:t>
            </a:r>
            <a:r>
              <a:rPr lang="en-US" dirty="0"/>
              <a:t> that </a:t>
            </a:r>
            <a:r>
              <a:rPr lang="en-US" dirty="0" err="1"/>
              <a:t>lex</a:t>
            </a:r>
            <a:r>
              <a:rPr lang="en-US" dirty="0"/>
              <a:t> generates will execute the action when it recognizes the pattern.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These patterns are UNIX style regular expressions.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pattern is at the beginning of a line (since flex considers any line that starts with whitespace to be code to be copied into the generated C program.), followed by the C code to execute when the pattern matches.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 code can be one statement or possibly a multiline block in braces, </a:t>
            </a:r>
            <a:r>
              <a:rPr lang="en-US" dirty="0">
                <a:solidFill>
                  <a:srgbClr val="FF0000"/>
                </a:solidFill>
              </a:rPr>
              <a:t>{ }.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Subroutines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is the final section which consists of any legal C code. </a:t>
            </a:r>
          </a:p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section has functions namely main( ) and </a:t>
            </a:r>
            <a:r>
              <a:rPr lang="en-US" i="1" dirty="0" err="1">
                <a:solidFill>
                  <a:srgbClr val="0070C0"/>
                </a:solidFill>
              </a:rPr>
              <a:t>yywrap</a:t>
            </a:r>
            <a:r>
              <a:rPr lang="en-US" i="1" dirty="0">
                <a:solidFill>
                  <a:srgbClr val="0070C0"/>
                </a:solidFill>
              </a:rPr>
              <a:t>( )</a:t>
            </a:r>
            <a:r>
              <a:rPr lang="en-US" dirty="0"/>
              <a:t>. </a:t>
            </a:r>
          </a:p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function </a:t>
            </a:r>
            <a:r>
              <a:rPr lang="en-US" dirty="0" err="1"/>
              <a:t>yylex</a:t>
            </a:r>
            <a:r>
              <a:rPr lang="en-US" dirty="0"/>
              <a:t>( ) is defined in </a:t>
            </a:r>
            <a:r>
              <a:rPr lang="en-US" dirty="0" err="1"/>
              <a:t>lex.yy.c</a:t>
            </a:r>
            <a:r>
              <a:rPr lang="en-US" dirty="0"/>
              <a:t>  file and is called from main( ). </a:t>
            </a:r>
          </a:p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Unless the actions contain explicit return statements, </a:t>
            </a:r>
            <a:r>
              <a:rPr lang="en-US" dirty="0" err="1"/>
              <a:t>yylex</a:t>
            </a:r>
            <a:r>
              <a:rPr lang="en-US" dirty="0"/>
              <a:t>() won't return until it has processed the entire input. </a:t>
            </a:r>
          </a:p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function </a:t>
            </a:r>
            <a:r>
              <a:rPr lang="en-US" dirty="0" err="1"/>
              <a:t>yywrap</a:t>
            </a:r>
            <a:r>
              <a:rPr lang="en-US" dirty="0"/>
              <a:t>( ) is called when EOF is encountered. If this function returns 1, the parsing stops. If the function returns 0, then the scanner continues scanning.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385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Lex variables and special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1677403"/>
            <a:ext cx="10233689" cy="4586167"/>
          </a:xfrm>
        </p:spPr>
        <p:txBody>
          <a:bodyPr numCol="2"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altLang="en-US" sz="2100" dirty="0" err="1">
                <a:solidFill>
                  <a:srgbClr val="0070C0"/>
                </a:solidFill>
              </a:rPr>
              <a:t>yytext</a:t>
            </a:r>
            <a:r>
              <a:rPr lang="en-US" altLang="en-US" sz="2100" dirty="0"/>
              <a:t> - where text matched most recently is stored</a:t>
            </a: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altLang="en-US" sz="2100" dirty="0" err="1">
                <a:solidFill>
                  <a:srgbClr val="0070C0"/>
                </a:solidFill>
              </a:rPr>
              <a:t>yyleng</a:t>
            </a:r>
            <a:r>
              <a:rPr lang="en-US" altLang="en-US" sz="2100" dirty="0"/>
              <a:t> -number of characters in text most recently matched</a:t>
            </a: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altLang="en-US" sz="2100" dirty="0" err="1">
                <a:solidFill>
                  <a:srgbClr val="0070C0"/>
                </a:solidFill>
              </a:rPr>
              <a:t>yylval</a:t>
            </a:r>
            <a:r>
              <a:rPr lang="en-US" altLang="en-US" sz="2100" dirty="0"/>
              <a:t>-associated value of current token </a:t>
            </a: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altLang="en-US" sz="2100" dirty="0" err="1">
                <a:solidFill>
                  <a:srgbClr val="0070C0"/>
                </a:solidFill>
              </a:rPr>
              <a:t>yyin</a:t>
            </a:r>
            <a:r>
              <a:rPr lang="en-US" altLang="en-US" sz="2100" dirty="0"/>
              <a:t> - </a:t>
            </a:r>
            <a:r>
              <a:rPr lang="en-US" sz="2100" dirty="0"/>
              <a:t>Points to the input file.</a:t>
            </a: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altLang="en-US" sz="2100" dirty="0" err="1">
                <a:solidFill>
                  <a:srgbClr val="0070C0"/>
                </a:solidFill>
              </a:rPr>
              <a:t>yyout</a:t>
            </a:r>
            <a:r>
              <a:rPr lang="en-US" altLang="en-US" sz="2100" dirty="0"/>
              <a:t> - </a:t>
            </a:r>
            <a:r>
              <a:rPr lang="en-US" sz="2100" dirty="0"/>
              <a:t>Points to the output file.</a:t>
            </a:r>
            <a:endParaRPr lang="en-US" altLang="en-US" sz="2100" i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altLang="en-US" sz="2100" i="1" dirty="0" err="1">
                <a:solidFill>
                  <a:srgbClr val="0070C0"/>
                </a:solidFill>
              </a:rPr>
              <a:t>yymore</a:t>
            </a:r>
            <a:r>
              <a:rPr lang="en-US" altLang="en-US" sz="2100" i="1" dirty="0">
                <a:solidFill>
                  <a:srgbClr val="0070C0"/>
                </a:solidFill>
              </a:rPr>
              <a:t>() </a:t>
            </a:r>
            <a:r>
              <a:rPr lang="en-US" altLang="en-US" sz="2100" dirty="0"/>
              <a:t>- append next string matched to current contents of </a:t>
            </a:r>
            <a:r>
              <a:rPr lang="en-US" altLang="en-US" sz="2100" dirty="0" err="1"/>
              <a:t>yytexts</a:t>
            </a:r>
            <a:endParaRPr lang="en-US" altLang="en-US" sz="21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2100" i="1" dirty="0" err="1">
                <a:solidFill>
                  <a:srgbClr val="0070C0"/>
                </a:solidFill>
              </a:rPr>
              <a:t>yyless</a:t>
            </a:r>
            <a:r>
              <a:rPr lang="en-US" altLang="en-US" sz="2100" i="1" dirty="0">
                <a:solidFill>
                  <a:srgbClr val="0070C0"/>
                </a:solidFill>
              </a:rPr>
              <a:t>(n) </a:t>
            </a:r>
            <a:r>
              <a:rPr lang="en-US" altLang="en-US" sz="2100" dirty="0"/>
              <a:t>- remove from </a:t>
            </a:r>
            <a:r>
              <a:rPr lang="en-US" altLang="en-US" sz="2100" dirty="0" err="1"/>
              <a:t>yytext</a:t>
            </a:r>
            <a:r>
              <a:rPr lang="en-US" altLang="en-US" sz="2100" dirty="0"/>
              <a:t> all but the first n characters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2100" i="1" dirty="0" err="1">
                <a:solidFill>
                  <a:srgbClr val="0070C0"/>
                </a:solidFill>
              </a:rPr>
              <a:t>unput</a:t>
            </a:r>
            <a:r>
              <a:rPr lang="en-US" altLang="en-US" sz="2100" i="1" dirty="0">
                <a:solidFill>
                  <a:srgbClr val="0070C0"/>
                </a:solidFill>
              </a:rPr>
              <a:t>(c) </a:t>
            </a:r>
            <a:r>
              <a:rPr lang="en-US" altLang="en-US" sz="2100" dirty="0"/>
              <a:t>- return character c to input stream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2100" i="1" dirty="0" err="1">
                <a:solidFill>
                  <a:srgbClr val="0070C0"/>
                </a:solidFill>
              </a:rPr>
              <a:t>yywrap</a:t>
            </a:r>
            <a:r>
              <a:rPr lang="en-US" altLang="en-US" sz="2100" i="1" dirty="0">
                <a:solidFill>
                  <a:srgbClr val="0070C0"/>
                </a:solidFill>
              </a:rPr>
              <a:t>() </a:t>
            </a:r>
            <a:r>
              <a:rPr lang="en-US" altLang="en-US" sz="2100" dirty="0"/>
              <a:t>- may be replaced by user. The </a:t>
            </a:r>
            <a:r>
              <a:rPr lang="en-US" altLang="en-US" sz="2100" dirty="0" err="1"/>
              <a:t>yywrap</a:t>
            </a:r>
            <a:r>
              <a:rPr lang="en-US" altLang="en-US" sz="2100" dirty="0"/>
              <a:t> method is called by the lexical </a:t>
            </a:r>
            <a:r>
              <a:rPr lang="en-US" altLang="en-US" sz="2100" dirty="0" err="1"/>
              <a:t>analyser</a:t>
            </a:r>
            <a:r>
              <a:rPr lang="en-US" altLang="en-US" sz="2100" dirty="0"/>
              <a:t> whenever it inputs an EOF as the first character when trying to match a regular expression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Lex program to count number of </a:t>
            </a:r>
            <a:r>
              <a:rPr lang="en-US" dirty="0" err="1"/>
              <a:t>words,lines</a:t>
            </a:r>
            <a:r>
              <a:rPr lang="en-US" dirty="0"/>
              <a:t> and characters(</a:t>
            </a:r>
            <a:r>
              <a:rPr lang="en-US" dirty="0" err="1"/>
              <a:t>count.l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945"/>
            <a:ext cx="10547985" cy="4504690"/>
          </a:xfrm>
        </p:spPr>
        <p:txBody>
          <a:bodyPr numCol="2">
            <a:normAutofit/>
          </a:bodyPr>
          <a:lstStyle/>
          <a:p>
            <a:pPr hangingPunct="0"/>
            <a:r>
              <a:rPr lang="en-US" dirty="0"/>
              <a:t>%{</a:t>
            </a:r>
          </a:p>
          <a:p>
            <a:pPr hangingPunct="0"/>
            <a:r>
              <a:rPr lang="en-US" dirty="0" err="1"/>
              <a:t>int</a:t>
            </a:r>
            <a:r>
              <a:rPr lang="en-US" dirty="0"/>
              <a:t> chars = 0;</a:t>
            </a:r>
          </a:p>
          <a:p>
            <a:pPr hangingPunct="0"/>
            <a:r>
              <a:rPr lang="en-US" dirty="0" err="1"/>
              <a:t>int</a:t>
            </a:r>
            <a:r>
              <a:rPr lang="en-US" dirty="0"/>
              <a:t> words = 0;</a:t>
            </a:r>
          </a:p>
          <a:p>
            <a:pPr hangingPunct="0"/>
            <a:r>
              <a:rPr lang="en-US" dirty="0" err="1"/>
              <a:t>int</a:t>
            </a:r>
            <a:r>
              <a:rPr lang="en-US" dirty="0"/>
              <a:t> lines = 0;</a:t>
            </a:r>
          </a:p>
          <a:p>
            <a:pPr hangingPunct="0"/>
            <a:r>
              <a:rPr lang="en-US" dirty="0"/>
              <a:t>%}</a:t>
            </a:r>
          </a:p>
          <a:p>
            <a:pPr hangingPunct="0"/>
            <a:r>
              <a:rPr lang="en-US" dirty="0"/>
              <a:t> %%</a:t>
            </a:r>
          </a:p>
          <a:p>
            <a:pPr hangingPunct="0"/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-Z]+ { words++; chars += 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yytext</a:t>
            </a:r>
            <a:r>
              <a:rPr lang="en-US" dirty="0"/>
              <a:t>); }</a:t>
            </a:r>
          </a:p>
          <a:p>
            <a:pPr hangingPunct="0"/>
            <a:r>
              <a:rPr lang="en-US" dirty="0"/>
              <a:t>\n { chars++; lines++; }</a:t>
            </a:r>
          </a:p>
          <a:p>
            <a:pPr hangingPunct="0"/>
            <a:r>
              <a:rPr lang="en-US" b="1" dirty="0"/>
              <a:t>.</a:t>
            </a:r>
            <a:r>
              <a:rPr lang="en-US" dirty="0"/>
              <a:t> { chars++; }</a:t>
            </a:r>
          </a:p>
          <a:p>
            <a:pPr hangingPunct="0"/>
            <a:r>
              <a:rPr lang="en-US" dirty="0"/>
              <a:t>%%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18</a:t>
            </a:fld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683375" y="1845945"/>
            <a:ext cx="49625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hangingPunct="0"/>
            <a:r>
              <a:rPr lang="en-US" dirty="0" err="1">
                <a:sym typeface="+mn-ea"/>
              </a:rPr>
              <a:t>int</a:t>
            </a:r>
            <a:r>
              <a:rPr lang="en-US" dirty="0">
                <a:sym typeface="+mn-ea"/>
              </a:rPr>
              <a:t> main()</a:t>
            </a:r>
            <a:endParaRPr lang="en-US" dirty="0"/>
          </a:p>
          <a:p>
            <a:pPr hangingPunct="0"/>
            <a:r>
              <a:rPr lang="en-US" dirty="0">
                <a:sym typeface="+mn-ea"/>
              </a:rPr>
              <a:t>{</a:t>
            </a:r>
            <a:endParaRPr lang="en-US" dirty="0"/>
          </a:p>
          <a:p>
            <a:pPr hangingPunct="0"/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yylex</a:t>
            </a:r>
            <a:r>
              <a:rPr lang="en-US" dirty="0">
                <a:sym typeface="+mn-ea"/>
              </a:rPr>
              <a:t>();</a:t>
            </a:r>
            <a:endParaRPr lang="en-US" dirty="0"/>
          </a:p>
          <a:p>
            <a:pPr hangingPunct="0"/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printf</a:t>
            </a:r>
            <a:r>
              <a:rPr lang="en-US" dirty="0">
                <a:sym typeface="+mn-ea"/>
              </a:rPr>
              <a:t>("%</a:t>
            </a:r>
            <a:r>
              <a:rPr lang="en-US" dirty="0" err="1">
                <a:sym typeface="+mn-ea"/>
              </a:rPr>
              <a:t>d%d%d</a:t>
            </a:r>
            <a:r>
              <a:rPr lang="en-US" dirty="0">
                <a:sym typeface="+mn-ea"/>
              </a:rPr>
              <a:t>\n", lines, words, chars); </a:t>
            </a:r>
          </a:p>
          <a:p>
            <a:pPr hangingPunct="0"/>
            <a:r>
              <a:rPr lang="en-US" dirty="0">
                <a:sym typeface="+mn-ea"/>
              </a:rPr>
              <a:t>}</a:t>
            </a:r>
            <a:endParaRPr lang="en-US" dirty="0"/>
          </a:p>
          <a:p>
            <a:pPr marL="0" indent="0" hangingPunct="0">
              <a:buNone/>
            </a:pPr>
            <a:r>
              <a:rPr lang="en-US" dirty="0">
                <a:sym typeface="+mn-ea"/>
              </a:rPr>
              <a:t>    </a:t>
            </a:r>
            <a:r>
              <a:rPr lang="en-US" dirty="0" err="1">
                <a:sym typeface="+mn-ea"/>
              </a:rPr>
              <a:t>int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yywrap</a:t>
            </a:r>
            <a:r>
              <a:rPr lang="en-US" dirty="0">
                <a:sym typeface="+mn-ea"/>
              </a:rPr>
              <a:t>()</a:t>
            </a:r>
            <a:endParaRPr lang="en-US" dirty="0"/>
          </a:p>
          <a:p>
            <a:pPr hangingPunct="0"/>
            <a:r>
              <a:rPr lang="en-US" dirty="0">
                <a:sym typeface="+mn-ea"/>
              </a:rPr>
              <a:t>   {</a:t>
            </a:r>
          </a:p>
          <a:p>
            <a:pPr hangingPunct="0"/>
            <a:r>
              <a:rPr lang="en-US" dirty="0">
                <a:sym typeface="+mn-ea"/>
              </a:rPr>
              <a:t>return 1;  </a:t>
            </a:r>
          </a:p>
          <a:p>
            <a:pPr hangingPunct="0"/>
            <a:r>
              <a:rPr lang="en-US" dirty="0">
                <a:sym typeface="+mn-ea"/>
              </a:rPr>
              <a:t>}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795" y="61813"/>
            <a:ext cx="10058400" cy="1450757"/>
          </a:xfrm>
        </p:spPr>
        <p:txBody>
          <a:bodyPr/>
          <a:lstStyle/>
          <a:p>
            <a:r>
              <a:rPr lang="en-US" dirty="0"/>
              <a:t>Explanation of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79363"/>
            <a:ext cx="10058400" cy="46140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this program, the definition section contains the declaration for character, word and line counts. The rule section consists of only three patterns. </a:t>
            </a:r>
          </a:p>
          <a:p>
            <a:pPr algn="just"/>
            <a:r>
              <a:rPr lang="en-US" dirty="0"/>
              <a:t>The first one, [a-</a:t>
            </a:r>
            <a:r>
              <a:rPr lang="en-US" dirty="0" err="1"/>
              <a:t>zA</a:t>
            </a:r>
            <a:r>
              <a:rPr lang="en-US" dirty="0"/>
              <a:t>-Z]+, matches a word. The characters in brackets, known as a character class, match any single upper- or lowercase letter, and the + sign means to match one or more of the preceding thing, which here means a string of letters or a word. T</a:t>
            </a:r>
          </a:p>
          <a:p>
            <a:pPr algn="just"/>
            <a:r>
              <a:rPr lang="en-US" dirty="0"/>
              <a:t>he action code updates the number of words and characters seen. In any flex action, the variable </a:t>
            </a:r>
            <a:r>
              <a:rPr lang="en-US" dirty="0" err="1"/>
              <a:t>yytext</a:t>
            </a:r>
            <a:r>
              <a:rPr lang="en-US" dirty="0"/>
              <a:t> is set to point to the input text that the pattern just matched. </a:t>
            </a:r>
          </a:p>
          <a:p>
            <a:pPr algn="just"/>
            <a:r>
              <a:rPr lang="en-US" dirty="0"/>
              <a:t>The second pattern, \n, just matches a new line. The action updates the number of lines and characters. </a:t>
            </a:r>
          </a:p>
          <a:p>
            <a:pPr algn="just"/>
            <a:r>
              <a:rPr lang="en-US" dirty="0"/>
              <a:t>The final pattern is a dot, which is regex that matches any character. The action updates the number of characters. </a:t>
            </a:r>
          </a:p>
          <a:p>
            <a:pPr algn="just"/>
            <a:r>
              <a:rPr lang="en-US" dirty="0"/>
              <a:t>The end of the rules section is delimited by another %%.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Introduction on LEX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RegEx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Structure of LEX program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Introduction to </a:t>
            </a:r>
            <a:r>
              <a:rPr lang="en-US" dirty="0" err="1"/>
              <a:t>Yacc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Structure of YACC program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Integration of LEX and YACC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References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execute </a:t>
            </a:r>
            <a:r>
              <a:rPr lang="en-US" dirty="0" err="1"/>
              <a:t>lex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1. Type Flex program and save it using .l extension(as </a:t>
            </a:r>
            <a:r>
              <a:rPr lang="en-US" dirty="0" err="1"/>
              <a:t>count.l</a:t>
            </a:r>
            <a:r>
              <a:rPr lang="en-US" dirty="0"/>
              <a:t> in this ex)</a:t>
            </a:r>
          </a:p>
          <a:p>
            <a:pPr marL="0" lvl="0" indent="0">
              <a:buNone/>
            </a:pPr>
            <a:r>
              <a:rPr lang="en-US" dirty="0"/>
              <a:t>2. Compile the flex code using</a:t>
            </a:r>
          </a:p>
          <a:p>
            <a:pPr marL="0" indent="0">
              <a:buNone/>
            </a:pPr>
            <a:r>
              <a:rPr lang="en-US" b="1" dirty="0"/>
              <a:t>	$ flex </a:t>
            </a:r>
            <a:r>
              <a:rPr lang="en-US" b="1" dirty="0" err="1"/>
              <a:t>filename.l</a:t>
            </a:r>
            <a:r>
              <a:rPr lang="en-US" b="1" dirty="0"/>
              <a:t>     ($ flex </a:t>
            </a:r>
            <a:r>
              <a:rPr lang="en-US" b="1" dirty="0" err="1"/>
              <a:t>count.l</a:t>
            </a:r>
            <a:r>
              <a:rPr lang="en-US" b="1" dirty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3. Compile the generated C file using</a:t>
            </a:r>
          </a:p>
          <a:p>
            <a:pPr marL="0" indent="0">
              <a:buNone/>
            </a:pPr>
            <a:r>
              <a:rPr lang="en-US" b="1" dirty="0"/>
              <a:t>               $ </a:t>
            </a:r>
            <a:r>
              <a:rPr lang="en-US" b="1" dirty="0" err="1"/>
              <a:t>gcc</a:t>
            </a:r>
            <a:r>
              <a:rPr lang="en-US" b="1" dirty="0"/>
              <a:t> </a:t>
            </a:r>
            <a:r>
              <a:rPr lang="en-US" b="1" dirty="0" err="1"/>
              <a:t>lex.yy.c</a:t>
            </a:r>
            <a:r>
              <a:rPr lang="en-US" b="1" dirty="0"/>
              <a:t> - o output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This gives an executable output</a:t>
            </a:r>
          </a:p>
          <a:p>
            <a:pPr marL="0" lvl="0" indent="0">
              <a:buNone/>
            </a:pPr>
            <a:r>
              <a:rPr lang="en-US" dirty="0"/>
              <a:t>4. Run the executable using </a:t>
            </a:r>
            <a:r>
              <a:rPr lang="en-US" b="1" dirty="0"/>
              <a:t>$ ./output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Handling ambiguous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hangingPunct="0">
              <a:lnSpc>
                <a:spcPct val="200000"/>
              </a:lnSpc>
            </a:pPr>
            <a:r>
              <a:rPr lang="en-US" dirty="0"/>
              <a:t>Most flex programs are quite ambiguous, with multiple patterns that can match the same input. Flex resolves the ambiguity with two simple rules:</a:t>
            </a:r>
          </a:p>
          <a:p>
            <a:pPr lvl="0" algn="just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dirty="0"/>
              <a:t>Match the longest possible string every time the scanner matches input. </a:t>
            </a:r>
          </a:p>
          <a:p>
            <a:pPr lvl="0" algn="just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dirty="0"/>
              <a:t>In the case of a tie, use the pattern that appears first in the program. </a:t>
            </a:r>
          </a:p>
          <a:p>
            <a:pPr algn="just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YACC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Yet another c compiler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YACC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A tool for automatically generating a parser given a grammar written in a </a:t>
            </a:r>
            <a:r>
              <a:rPr lang="en-US" altLang="en-US" dirty="0" err="1"/>
              <a:t>yacc</a:t>
            </a:r>
            <a:r>
              <a:rPr lang="en-US" altLang="en-US" dirty="0"/>
              <a:t> specification (.y file)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A grammar specifies a set of production rules, which define a language. 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A production rule specifies a sequence of symbols, sentences, which are legal in the language.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Newer version is called Bison.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/>
              <a:t>Bison is a general-purpose parser generator that converts a grammar description (Grammar Files) for an LALR(1) context-free grammar into a C program to parse that grammar. 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Bison parser is a </a:t>
            </a:r>
            <a:r>
              <a:rPr lang="en-US" dirty="0">
                <a:solidFill>
                  <a:srgbClr val="0070C0"/>
                </a:solidFill>
              </a:rPr>
              <a:t>bottom-up parser</a:t>
            </a:r>
            <a:r>
              <a:rPr lang="en-US" dirty="0"/>
              <a:t>. It tries, by shifts and reductions, to reduce the entire input down to a single grouping whose symbol is the grammar's start-symbol.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Bison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 descr="http://alumni.cs.ucr.edu/~lgao/teaching/Img/bis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67" y="1845733"/>
            <a:ext cx="6818268" cy="3679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95408"/>
            <a:ext cx="8229600" cy="685799"/>
          </a:xfrm>
        </p:spPr>
        <p:txBody>
          <a:bodyPr>
            <a:normAutofit fontScale="90000"/>
          </a:bodyPr>
          <a:lstStyle/>
          <a:p>
            <a:br>
              <a:rPr lang="en-US" altLang="en-US" sz="3600" dirty="0"/>
            </a:br>
            <a:r>
              <a:rPr lang="en-US" altLang="en-US" sz="3600" dirty="0"/>
              <a:t>Structure of a </a:t>
            </a:r>
            <a:r>
              <a:rPr lang="en-US" altLang="en-US" sz="3600" dirty="0" err="1"/>
              <a:t>yacc</a:t>
            </a:r>
            <a:r>
              <a:rPr lang="en-US" altLang="en-US" sz="3600" dirty="0"/>
              <a:t> specification (.y file)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828800" y="1219201"/>
            <a:ext cx="4800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		</a:t>
            </a:r>
            <a:r>
              <a:rPr lang="en-US" altLang="en-US" sz="1800" dirty="0" err="1"/>
              <a:t>Filename.y</a:t>
            </a:r>
            <a:endParaRPr lang="en-US" altLang="en-US" sz="1800" dirty="0"/>
          </a:p>
          <a:p>
            <a:pPr eaLnBrk="1" hangingPunct="1">
              <a:spcBef>
                <a:spcPct val="50000"/>
              </a:spcBef>
            </a:pPr>
            <a:endParaRPr lang="en-US" altLang="en-US" sz="1800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%{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&lt; C global variables, prototypes, comments 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%}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[DEFINITION SECTION]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%%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[PRODUCTION RULES SECTION]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%%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&lt; C auxiliary subroutines&gt;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7239000" y="1066800"/>
            <a:ext cx="289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*.c is generated after running</a:t>
            </a:r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4953000" y="1371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7162800" y="2362200"/>
            <a:ext cx="289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This part will be embedded into *.c</a:t>
            </a:r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67056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7162800" y="3352800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contains token declarations. Tokens are recognized in </a:t>
            </a:r>
            <a:r>
              <a:rPr lang="en-US" altLang="en-US" sz="1800" dirty="0" err="1"/>
              <a:t>lexer</a:t>
            </a:r>
            <a:r>
              <a:rPr lang="en-US" altLang="en-US" sz="1800" dirty="0"/>
              <a:t>.</a:t>
            </a:r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4800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7162800" y="4343401"/>
            <a:ext cx="3048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define how to “understand” the input language, and what actions to take for each “sentence”. </a:t>
            </a:r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5715000" y="5105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7142163" y="5497514"/>
            <a:ext cx="3048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any user code. For example, a main function to call the parser function yyparse()</a:t>
            </a:r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4822825" y="594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Yacc</a:t>
            </a:r>
            <a:r>
              <a:rPr lang="en-US" dirty="0"/>
              <a:t>[</a:t>
            </a:r>
            <a:r>
              <a:rPr lang="en-US" dirty="0" err="1"/>
              <a:t>Contd</a:t>
            </a:r>
            <a:r>
              <a:rPr lang="en-US" dirty="0"/>
              <a:t>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bison specification has the same three-part structure as a flex specification. (Flex copied its structure from the earlier </a:t>
            </a:r>
            <a:r>
              <a:rPr lang="en-US" dirty="0" err="1"/>
              <a:t>lex</a:t>
            </a:r>
            <a:r>
              <a:rPr lang="en-US" dirty="0"/>
              <a:t>, which copied its structure from </a:t>
            </a:r>
            <a:r>
              <a:rPr lang="en-US" dirty="0" err="1"/>
              <a:t>yacc</a:t>
            </a:r>
            <a:r>
              <a:rPr lang="en-US" dirty="0"/>
              <a:t>, the predecessor of bison.)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first section, the definition section, handles control information for the parser and generally sets up the execution environment in which the parser will operate.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second section contains the rules for the parser.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third section is C code copied verbatim into the generated C program.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11EC-79D2-429A-88C1-C684B0513B10}" type="datetime1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9690" y="3994614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0385" marR="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definition section …</a:t>
            </a:r>
            <a:endParaRPr lang="en-US" sz="1200" dirty="0">
              <a:solidFill>
                <a:srgbClr val="00000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 marR="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%%</a:t>
            </a:r>
            <a:endParaRPr lang="en-US" sz="1200" dirty="0">
              <a:solidFill>
                <a:srgbClr val="00000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 marR="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rules section …</a:t>
            </a:r>
            <a:endParaRPr lang="en-US" sz="1200" dirty="0">
              <a:solidFill>
                <a:srgbClr val="00000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 marR="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%%</a:t>
            </a:r>
            <a:endParaRPr lang="en-US" sz="1200" dirty="0">
              <a:solidFill>
                <a:srgbClr val="00000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 marR="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user subroutines section …</a:t>
            </a:r>
            <a:endParaRPr lang="en-US" sz="1200" dirty="0">
              <a:solidFill>
                <a:srgbClr val="00000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declarations here include C code to be copied to the beginning of the generated C parser, again enclosed in </a:t>
            </a:r>
            <a:r>
              <a:rPr lang="en-US" dirty="0">
                <a:solidFill>
                  <a:srgbClr val="0070C0"/>
                </a:solidFill>
              </a:rPr>
              <a:t>%{ and %}.</a:t>
            </a:r>
            <a:r>
              <a:rPr lang="en-US" dirty="0"/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Following that are </a:t>
            </a:r>
            <a:r>
              <a:rPr lang="en-US" dirty="0">
                <a:solidFill>
                  <a:srgbClr val="FF0000"/>
                </a:solidFill>
              </a:rPr>
              <a:t>%token </a:t>
            </a:r>
            <a:r>
              <a:rPr lang="en-US" dirty="0" err="1"/>
              <a:t>token</a:t>
            </a:r>
            <a:r>
              <a:rPr lang="en-US" dirty="0"/>
              <a:t> declarations, telling bison the names of the symbols in the parser that are tokens. By convention, tokens have uppercase names, although bison doesn’t require it. For Example : </a:t>
            </a:r>
            <a:r>
              <a:rPr lang="en-US" dirty="0">
                <a:solidFill>
                  <a:srgbClr val="FF0000"/>
                </a:solidFill>
              </a:rPr>
              <a:t>%token IDENTIFIER,NUMBER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Any symbols not declared as tokens have to appear on the left side of at least one rule in the program. </a:t>
            </a:r>
            <a:r>
              <a:rPr lang="en-US" dirty="0" err="1"/>
              <a:t>i.e</a:t>
            </a:r>
            <a:r>
              <a:rPr lang="en-US" dirty="0"/>
              <a:t> these symbols will be treated as Non terminals.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915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second section contains the rules in simplified BNF.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Bison uses </a:t>
            </a:r>
            <a:r>
              <a:rPr lang="en-US" b="1" dirty="0">
                <a:solidFill>
                  <a:srgbClr val="FF0000"/>
                </a:solidFill>
              </a:rPr>
              <a:t>:=</a:t>
            </a:r>
            <a:r>
              <a:rPr lang="en-US" dirty="0"/>
              <a:t> in place of       in each production, and since line boundaries are not significant, a </a:t>
            </a:r>
            <a:r>
              <a:rPr lang="en-US" dirty="0">
                <a:solidFill>
                  <a:srgbClr val="FF0000"/>
                </a:solidFill>
              </a:rPr>
              <a:t>semicolon </a:t>
            </a:r>
            <a:r>
              <a:rPr lang="en-US" dirty="0"/>
              <a:t>marks the end of a rule.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Again, like flex, the C action code goes in braces at the end of each rule.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Bison creates the C program by plugging pieces into a standard skeleton file.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rules are compiled into arrays that represent the state machine that matches the input tokens.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Each symbol in a bison rule has a value; the value of the target symbol (the one to the left of the colon) is called </a:t>
            </a:r>
            <a:r>
              <a:rPr lang="en-IN" dirty="0">
                <a:solidFill>
                  <a:srgbClr val="FF0000"/>
                </a:solidFill>
              </a:rPr>
              <a:t>$$</a:t>
            </a:r>
            <a:r>
              <a:rPr lang="en-IN" dirty="0"/>
              <a:t> in the action code,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The values on the right are numbered $1, $2, and so forth, up to the number of symbols in the rule.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The values of tokens are whatever was in </a:t>
            </a:r>
            <a:r>
              <a:rPr lang="en-IN" dirty="0" err="1"/>
              <a:t>yylval</a:t>
            </a:r>
            <a:r>
              <a:rPr lang="en-IN" dirty="0"/>
              <a:t> when the scanner returned the token; the values of other symbols are set in rules in the parser.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64067" y="2432283"/>
            <a:ext cx="283335" cy="128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Production Rules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Syntax					       Example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%%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production :  symbol1 symbol2 …	{ action }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             |  symbol3 symbol4 …	{ action }    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                 |  …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production:  symbol1 symbol2	{ action }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%%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Production Rules Section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097587" y="2328051"/>
            <a:ext cx="5654538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cs typeface="Arial" panose="0208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%%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statement : expression  { </a:t>
            </a:r>
            <a:r>
              <a:rPr lang="en-US" altLang="en-US" sz="1800" dirty="0" err="1"/>
              <a:t>printf</a:t>
            </a:r>
            <a:r>
              <a:rPr lang="en-US" altLang="en-US" sz="1800" dirty="0"/>
              <a:t> (“ = %g\n”, $1);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expression : expression ‘+’ expression { $$ = $1 + $3;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                  |  expression ‘-’ expression { $$ = $1 - $3;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                  |  NUMBER  { $$ = $1;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%%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en-US" dirty="0"/>
              <a:t>Introduction to 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0314"/>
            <a:ext cx="10515600" cy="4296649"/>
          </a:xfrm>
        </p:spPr>
        <p:txBody>
          <a:bodyPr/>
          <a:lstStyle/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LEX and YACC are tools designed for writers of compilers and interpreters.</a:t>
            </a:r>
          </a:p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LEX is</a:t>
            </a:r>
            <a:r>
              <a:rPr lang="en-US" altLang="en-US" dirty="0"/>
              <a:t> a tool for automatically generating a </a:t>
            </a:r>
            <a:r>
              <a:rPr lang="en-US" altLang="en-US" dirty="0" err="1"/>
              <a:t>lexer</a:t>
            </a:r>
            <a:r>
              <a:rPr lang="en-US" altLang="en-US" dirty="0"/>
              <a:t> or scanner given a </a:t>
            </a:r>
            <a:r>
              <a:rPr lang="en-US" altLang="en-US" dirty="0" err="1"/>
              <a:t>lex</a:t>
            </a:r>
            <a:r>
              <a:rPr lang="en-US" altLang="en-US" dirty="0"/>
              <a:t> specification (.l file)</a:t>
            </a:r>
            <a:endParaRPr lang="en-US" dirty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A </a:t>
            </a:r>
            <a:r>
              <a:rPr lang="en-US" altLang="en-US" dirty="0" err="1"/>
              <a:t>lexer</a:t>
            </a:r>
            <a:r>
              <a:rPr lang="en-US" altLang="en-US" dirty="0"/>
              <a:t> or scanner is used to perform lexical analysis, or the breaking up of an input stream into meaningful units, or tokens.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For example, consider breaking a text file up into individual words.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In short, i</a:t>
            </a:r>
            <a:r>
              <a:rPr lang="en-US" dirty="0"/>
              <a:t>nstead of writing a lexical analyzer from scratch, LEX will construct a lexical analyzer for you.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/>
              <a:t>Newer version of LEX is FLEX. 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hangingPunct="0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6624-A428-456F-8FDC-63633130C357}" type="datetime1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Precedence and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Precedence and Associativity can be specified using following statements</a:t>
            </a:r>
          </a:p>
          <a:p>
            <a:pPr>
              <a:buFontTx/>
              <a:buNone/>
            </a:pPr>
            <a:r>
              <a:rPr lang="en-US" altLang="en-US" dirty="0"/>
              <a:t>%right ‘=‘  </a:t>
            </a:r>
          </a:p>
          <a:p>
            <a:pPr>
              <a:buFontTx/>
              <a:buNone/>
            </a:pPr>
            <a:r>
              <a:rPr lang="en-US" altLang="en-US" dirty="0"/>
              <a:t>%left '-' '+'</a:t>
            </a:r>
          </a:p>
          <a:p>
            <a:pPr>
              <a:buFontTx/>
              <a:buNone/>
            </a:pPr>
            <a:r>
              <a:rPr lang="en-US" altLang="en-US" dirty="0"/>
              <a:t>%left '*' '/'</a:t>
            </a:r>
          </a:p>
          <a:p>
            <a:pPr>
              <a:buFontTx/>
              <a:buNone/>
            </a:pPr>
            <a:r>
              <a:rPr lang="en-US" altLang="en-US" dirty="0"/>
              <a:t>%right '^'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Appears after definition and before rules section.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</a:t>
            </a:r>
            <a:r>
              <a:rPr lang="en-US"/>
              <a:t>is optional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Bison program to check the syntax of a simple expression involving operators +, -, * and 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1845733"/>
            <a:ext cx="11475076" cy="4614051"/>
          </a:xfrm>
        </p:spPr>
        <p:txBody>
          <a:bodyPr numCol="3">
            <a:normAutofit lnSpcReduction="10000"/>
          </a:bodyPr>
          <a:lstStyle/>
          <a:p>
            <a:pPr hangingPunct="0"/>
            <a:r>
              <a:rPr lang="en-US" dirty="0"/>
              <a:t>%{</a:t>
            </a:r>
          </a:p>
          <a:p>
            <a:pPr hangingPunct="0"/>
            <a:r>
              <a:rPr lang="en-US" dirty="0"/>
              <a:t>	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hangingPunct="0"/>
            <a:r>
              <a:rPr lang="en-US" dirty="0"/>
              <a:t>	#include&lt;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hangingPunct="0"/>
            <a:r>
              <a:rPr lang="en-US" dirty="0"/>
              <a:t>%}</a:t>
            </a:r>
          </a:p>
          <a:p>
            <a:pPr hangingPunct="0"/>
            <a:endParaRPr lang="en-US" dirty="0"/>
          </a:p>
          <a:p>
            <a:pPr hangingPunct="0"/>
            <a:r>
              <a:rPr lang="en-US" dirty="0"/>
              <a:t> %token NUMBER ID NL</a:t>
            </a:r>
          </a:p>
          <a:p>
            <a:pPr hangingPunct="0"/>
            <a:r>
              <a:rPr lang="en-US" dirty="0"/>
              <a:t>%left ‘+’ </a:t>
            </a:r>
          </a:p>
          <a:p>
            <a:pPr hangingPunct="0"/>
            <a:r>
              <a:rPr lang="en-US" dirty="0"/>
              <a:t>%left ‘*’ </a:t>
            </a:r>
          </a:p>
          <a:p>
            <a:pPr hangingPunct="0"/>
            <a:endParaRPr lang="en-US" dirty="0"/>
          </a:p>
          <a:p>
            <a:pPr hangingPunct="0"/>
            <a:r>
              <a:rPr lang="en-US" dirty="0"/>
              <a:t>%%</a:t>
            </a:r>
          </a:p>
          <a:p>
            <a:pPr hangingPunct="0"/>
            <a:endParaRPr lang="en-US" dirty="0"/>
          </a:p>
          <a:p>
            <a:pPr hangingPunct="0"/>
            <a:r>
              <a:rPr lang="en-US" dirty="0" err="1"/>
              <a:t>stmt</a:t>
            </a:r>
            <a:r>
              <a:rPr lang="en-US" dirty="0"/>
              <a:t> : </a:t>
            </a:r>
            <a:r>
              <a:rPr lang="en-US" dirty="0" err="1"/>
              <a:t>exp</a:t>
            </a:r>
            <a:r>
              <a:rPr lang="en-US" dirty="0"/>
              <a:t> NL  { </a:t>
            </a:r>
            <a:r>
              <a:rPr lang="en-US" dirty="0" err="1"/>
              <a:t>printf</a:t>
            </a:r>
            <a:r>
              <a:rPr lang="en-US" dirty="0"/>
              <a:t>(“Valid Expression”); exit(0);}</a:t>
            </a:r>
          </a:p>
          <a:p>
            <a:pPr hangingPunct="0"/>
            <a:r>
              <a:rPr lang="en-US" dirty="0"/>
              <a:t>        ;</a:t>
            </a:r>
          </a:p>
          <a:p>
            <a:pPr hangingPunct="0"/>
            <a:r>
              <a:rPr lang="en-US" dirty="0" err="1"/>
              <a:t>exp</a:t>
            </a:r>
            <a:r>
              <a:rPr lang="en-US" dirty="0"/>
              <a:t> : </a:t>
            </a:r>
            <a:r>
              <a:rPr lang="en-US" dirty="0" err="1"/>
              <a:t>exp</a:t>
            </a:r>
            <a:r>
              <a:rPr lang="en-US" dirty="0"/>
              <a:t> ‘+’ term</a:t>
            </a:r>
          </a:p>
          <a:p>
            <a:pPr hangingPunct="0"/>
            <a:r>
              <a:rPr lang="en-US" dirty="0"/>
              <a:t>       | term</a:t>
            </a:r>
          </a:p>
          <a:p>
            <a:pPr hangingPunct="0"/>
            <a:r>
              <a:rPr lang="en-US" dirty="0"/>
              <a:t>term: term ‘*’ factor</a:t>
            </a:r>
          </a:p>
          <a:p>
            <a:pPr hangingPunct="0"/>
            <a:r>
              <a:rPr lang="en-US" dirty="0"/>
              <a:t>          |factor</a:t>
            </a:r>
          </a:p>
          <a:p>
            <a:pPr hangingPunct="0"/>
            <a:r>
              <a:rPr lang="en-US" dirty="0"/>
              <a:t>factor:  ID</a:t>
            </a:r>
          </a:p>
          <a:p>
            <a:pPr hangingPunct="0"/>
            <a:r>
              <a:rPr lang="en-US" dirty="0"/>
              <a:t>       | NUMBER</a:t>
            </a:r>
          </a:p>
          <a:p>
            <a:pPr hangingPunct="0"/>
            <a:r>
              <a:rPr lang="en-US" dirty="0"/>
              <a:t>       ;</a:t>
            </a:r>
          </a:p>
          <a:p>
            <a:pPr hangingPunct="0"/>
            <a:r>
              <a:rPr lang="en-US" dirty="0"/>
              <a:t>%%</a:t>
            </a:r>
          </a:p>
          <a:p>
            <a:pPr hangingPunct="0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yyerror</a:t>
            </a:r>
            <a:r>
              <a:rPr lang="en-US" dirty="0"/>
              <a:t>(char *</a:t>
            </a:r>
            <a:r>
              <a:rPr lang="en-US" dirty="0" err="1"/>
              <a:t>msg</a:t>
            </a:r>
            <a:r>
              <a:rPr lang="en-US" dirty="0"/>
              <a:t>)</a:t>
            </a:r>
          </a:p>
          <a:p>
            <a:pPr hangingPunct="0"/>
            <a:r>
              <a:rPr lang="en-US" dirty="0"/>
              <a:t>{</a:t>
            </a:r>
            <a:r>
              <a:rPr lang="en-US" dirty="0" err="1"/>
              <a:t>printf</a:t>
            </a:r>
            <a:r>
              <a:rPr lang="en-US" dirty="0"/>
              <a:t>(“Invalid Expression\n”);</a:t>
            </a:r>
          </a:p>
          <a:p>
            <a:pPr hangingPunct="0"/>
            <a:r>
              <a:rPr lang="en-US" dirty="0"/>
              <a:t> 	exit(0);}</a:t>
            </a:r>
          </a:p>
          <a:p>
            <a:pPr hangingPunct="0"/>
            <a:r>
              <a:rPr lang="en-US" dirty="0"/>
              <a:t> </a:t>
            </a:r>
          </a:p>
          <a:p>
            <a:pPr hangingPunct="0"/>
            <a:r>
              <a:rPr lang="en-US" dirty="0"/>
              <a:t>void main ()</a:t>
            </a:r>
          </a:p>
          <a:p>
            <a:pPr hangingPunct="0"/>
            <a:r>
              <a:rPr lang="en-US" dirty="0"/>
              <a:t>{</a:t>
            </a:r>
          </a:p>
          <a:p>
            <a:pPr hangingPunct="0"/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(“Enter the expression\n”);</a:t>
            </a:r>
          </a:p>
          <a:p>
            <a:pPr hangingPunct="0"/>
            <a:r>
              <a:rPr lang="en-US" dirty="0"/>
              <a:t>	</a:t>
            </a:r>
            <a:r>
              <a:rPr lang="en-US" dirty="0" err="1"/>
              <a:t>yyparse</a:t>
            </a:r>
            <a:r>
              <a:rPr lang="en-US" dirty="0"/>
              <a:t>();</a:t>
            </a:r>
          </a:p>
          <a:p>
            <a:pPr hangingPunct="0"/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282341" y="2614411"/>
            <a:ext cx="18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exp.y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hangingPunct="0"/>
            <a:r>
              <a:rPr lang="en-US" dirty="0"/>
              <a:t> </a:t>
            </a:r>
          </a:p>
          <a:p>
            <a:pPr hangingPunct="0"/>
            <a:r>
              <a:rPr lang="en-US" dirty="0"/>
              <a:t>%{</a:t>
            </a:r>
          </a:p>
          <a:p>
            <a:pPr hangingPunct="0"/>
            <a:r>
              <a:rPr lang="en-US" dirty="0"/>
              <a:t>	#include “</a:t>
            </a:r>
            <a:r>
              <a:rPr lang="en-US" dirty="0" err="1"/>
              <a:t>exp.tab.h</a:t>
            </a:r>
            <a:r>
              <a:rPr lang="en-US" dirty="0"/>
              <a:t>”          //</a:t>
            </a:r>
            <a:r>
              <a:rPr lang="en-US" dirty="0" err="1"/>
              <a:t>exp.tab.h</a:t>
            </a:r>
            <a:r>
              <a:rPr lang="en-US" dirty="0"/>
              <a:t> : here both flex and bison</a:t>
            </a:r>
          </a:p>
          <a:p>
            <a:pPr hangingPunct="0"/>
            <a:r>
              <a:rPr lang="en-US" dirty="0"/>
              <a:t>%}</a:t>
            </a:r>
          </a:p>
          <a:p>
            <a:pPr hangingPunct="0"/>
            <a:r>
              <a:rPr lang="en-US" dirty="0"/>
              <a:t> </a:t>
            </a:r>
          </a:p>
          <a:p>
            <a:pPr hangingPunct="0"/>
            <a:r>
              <a:rPr lang="en-US" dirty="0"/>
              <a:t>%%</a:t>
            </a:r>
          </a:p>
          <a:p>
            <a:pPr hangingPunct="0"/>
            <a:r>
              <a:rPr lang="en-US" dirty="0"/>
              <a:t>[0-9]+ {return NUMBER; }</a:t>
            </a:r>
          </a:p>
          <a:p>
            <a:pPr hangingPunct="0"/>
            <a:r>
              <a:rPr lang="en-US" dirty="0"/>
              <a:t>\n {return NL ;}</a:t>
            </a:r>
          </a:p>
          <a:p>
            <a:pPr hangingPunct="0"/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-Z][a-zA-Z0-9_]* {return ID; }</a:t>
            </a:r>
          </a:p>
          <a:p>
            <a:pPr hangingPunct="0"/>
            <a:r>
              <a:rPr lang="en-US" dirty="0"/>
              <a:t>. {return </a:t>
            </a:r>
            <a:r>
              <a:rPr lang="en-US" dirty="0" err="1"/>
              <a:t>yytext</a:t>
            </a:r>
            <a:r>
              <a:rPr lang="en-US" dirty="0"/>
              <a:t>[0]; }</a:t>
            </a:r>
          </a:p>
          <a:p>
            <a:pPr hangingPunct="0"/>
            <a:r>
              <a:rPr lang="en-US" dirty="0"/>
              <a:t>%%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4315"/>
          </a:xfrm>
        </p:spPr>
        <p:txBody>
          <a:bodyPr/>
          <a:lstStyle/>
          <a:p>
            <a:r>
              <a:rPr lang="en-US" dirty="0"/>
              <a:t>Steps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7" y="1845734"/>
            <a:ext cx="10689465" cy="4023360"/>
          </a:xfrm>
        </p:spPr>
        <p:txBody>
          <a:bodyPr numCol="2">
            <a:normAutofit/>
          </a:bodyPr>
          <a:lstStyle/>
          <a:p>
            <a:pPr marL="0" lvl="0" indent="0" algn="just">
              <a:buNone/>
            </a:pPr>
            <a:r>
              <a:rPr lang="en-US" dirty="0"/>
              <a:t>1. Type Flex program and save it using .l extension.</a:t>
            </a:r>
          </a:p>
          <a:p>
            <a:pPr lvl="0" algn="just"/>
            <a:r>
              <a:rPr lang="en-US" dirty="0"/>
              <a:t>2. Type the bison program and save it using .y extension.</a:t>
            </a:r>
          </a:p>
          <a:p>
            <a:pPr marL="0" lvl="0" indent="0" algn="just">
              <a:buNone/>
            </a:pPr>
            <a:r>
              <a:rPr lang="en-US" dirty="0"/>
              <a:t>3. Compile the bison code using</a:t>
            </a:r>
          </a:p>
          <a:p>
            <a:pPr algn="just" fontAlgn="base" hangingPunct="0"/>
            <a:r>
              <a:rPr lang="en-US" b="1" dirty="0"/>
              <a:t>     $ bison</a:t>
            </a:r>
            <a:r>
              <a:rPr lang="en-US" dirty="0"/>
              <a:t> </a:t>
            </a:r>
            <a:r>
              <a:rPr lang="en-US" b="1" dirty="0"/>
              <a:t>–d</a:t>
            </a:r>
            <a:r>
              <a:rPr lang="en-US" dirty="0"/>
              <a:t> </a:t>
            </a:r>
            <a:r>
              <a:rPr lang="en-US" dirty="0" err="1"/>
              <a:t>filename.y</a:t>
            </a:r>
            <a:r>
              <a:rPr lang="en-US" dirty="0"/>
              <a:t> </a:t>
            </a:r>
          </a:p>
          <a:p>
            <a:pPr algn="just" fontAlgn="base" hangingPunct="0"/>
            <a:r>
              <a:rPr lang="en-US" sz="1800" dirty="0"/>
              <a:t>The option </a:t>
            </a:r>
            <a:r>
              <a:rPr lang="en-US" sz="1800" b="1" dirty="0"/>
              <a:t>-d</a:t>
            </a:r>
            <a:r>
              <a:rPr lang="en-US" sz="1800" dirty="0"/>
              <a:t> Generates the file </a:t>
            </a:r>
            <a:r>
              <a:rPr lang="en-US" sz="1800" dirty="0" err="1"/>
              <a:t>exp.tab.h</a:t>
            </a:r>
            <a:r>
              <a:rPr lang="en-US" sz="1800" dirty="0"/>
              <a:t> with the #define statements that associate the </a:t>
            </a:r>
            <a:r>
              <a:rPr lang="en-US" sz="1800" dirty="0" err="1"/>
              <a:t>yacc</a:t>
            </a:r>
            <a:r>
              <a:rPr lang="en-US" sz="1800" dirty="0"/>
              <a:t>   user-assigned “token codes" with  the   user-declared   "token names." This association allows source files other than </a:t>
            </a:r>
            <a:r>
              <a:rPr lang="en-US" sz="1800" dirty="0" err="1"/>
              <a:t>exp.tab.c</a:t>
            </a:r>
            <a:r>
              <a:rPr lang="en-US" sz="1800" dirty="0"/>
              <a:t> to access the token codes</a:t>
            </a:r>
            <a:r>
              <a:rPr lang="en-US" dirty="0"/>
              <a:t>.</a:t>
            </a:r>
          </a:p>
          <a:p>
            <a:pPr algn="just" fontAlgn="base" hangingPunct="0"/>
            <a:endParaRPr lang="en-US" dirty="0"/>
          </a:p>
          <a:p>
            <a:pPr lvl="0" algn="just"/>
            <a:r>
              <a:rPr lang="en-US" dirty="0"/>
              <a:t>This command generates two files </a:t>
            </a:r>
          </a:p>
          <a:p>
            <a:pPr algn="just" fontAlgn="base" hangingPunct="0"/>
            <a:r>
              <a:rPr lang="en-US" dirty="0"/>
              <a:t>     </a:t>
            </a:r>
            <a:r>
              <a:rPr lang="en-US" dirty="0" err="1"/>
              <a:t>filename.tab.h</a:t>
            </a:r>
            <a:r>
              <a:rPr lang="en-US" dirty="0"/>
              <a:t>  and  </a:t>
            </a:r>
            <a:r>
              <a:rPr lang="en-US" dirty="0" err="1"/>
              <a:t>filename.tab.c</a:t>
            </a:r>
            <a:endParaRPr lang="en-US" dirty="0"/>
          </a:p>
          <a:p>
            <a:pPr lvl="0" algn="just"/>
            <a:r>
              <a:rPr lang="en-US" dirty="0"/>
              <a:t>4.Compile the flex code using</a:t>
            </a:r>
          </a:p>
          <a:p>
            <a:pPr algn="just" fontAlgn="base" hangingPunct="0"/>
            <a:r>
              <a:rPr lang="en-US" b="1" dirty="0"/>
              <a:t>     $ flex </a:t>
            </a:r>
            <a:r>
              <a:rPr lang="en-US" b="1" dirty="0" err="1"/>
              <a:t>filename.l</a:t>
            </a:r>
            <a:endParaRPr lang="en-US" dirty="0"/>
          </a:p>
          <a:p>
            <a:pPr lvl="0" algn="just"/>
            <a:r>
              <a:rPr lang="en-US" dirty="0"/>
              <a:t>5. Compile the generated C file using</a:t>
            </a:r>
          </a:p>
          <a:p>
            <a:pPr algn="just" fontAlgn="base" hangingPunct="0"/>
            <a:r>
              <a:rPr lang="en-US" b="1" dirty="0"/>
              <a:t>       $ </a:t>
            </a:r>
            <a:r>
              <a:rPr lang="en-US" b="1" dirty="0" err="1"/>
              <a:t>gcc</a:t>
            </a:r>
            <a:r>
              <a:rPr lang="en-US" b="1" dirty="0"/>
              <a:t> </a:t>
            </a:r>
            <a:r>
              <a:rPr lang="en-US" b="1" dirty="0" err="1"/>
              <a:t>lex.yy.c</a:t>
            </a:r>
            <a:r>
              <a:rPr lang="en-US" b="1" dirty="0"/>
              <a:t> </a:t>
            </a:r>
            <a:r>
              <a:rPr lang="en-US" b="1" dirty="0" err="1"/>
              <a:t>filename.tab.c</a:t>
            </a:r>
            <a:r>
              <a:rPr lang="en-US" b="1" dirty="0"/>
              <a:t> - o output</a:t>
            </a:r>
            <a:endParaRPr lang="en-US" dirty="0"/>
          </a:p>
          <a:p>
            <a:pPr lvl="0" algn="just"/>
            <a:r>
              <a:rPr lang="en-US" dirty="0"/>
              <a:t>This gives an executable output</a:t>
            </a:r>
          </a:p>
          <a:p>
            <a:pPr lvl="0" algn="just"/>
            <a:r>
              <a:rPr lang="en-US" dirty="0"/>
              <a:t>6. Run the executable using </a:t>
            </a:r>
            <a:r>
              <a:rPr lang="en-US" b="1" dirty="0"/>
              <a:t>$ ./output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 and Bison, </a:t>
            </a:r>
            <a:r>
              <a:rPr lang="en-US" dirty="0" err="1"/>
              <a:t>O’reilly</a:t>
            </a:r>
            <a:r>
              <a:rPr lang="en-US" dirty="0"/>
              <a:t> ,https://www.oreilly.com/library/view/flex-bison/9780596805418/</a:t>
            </a:r>
          </a:p>
          <a:p>
            <a:endParaRPr lang="en-US" dirty="0"/>
          </a:p>
          <a:p>
            <a:r>
              <a:rPr lang="en-US" dirty="0"/>
              <a:t>Download Link</a:t>
            </a:r>
          </a:p>
          <a:p>
            <a:r>
              <a:rPr lang="en-US" dirty="0"/>
              <a:t>http://web.iitd.ac.in/~sumeet/flex__bison.pdf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 file execution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 descr="http://alumni.cs.ucr.edu/~lgao/teaching/Img/flex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03" y="1929771"/>
            <a:ext cx="5434986" cy="29899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7109138" y="4919730"/>
            <a:ext cx="49068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 marR="0" algn="ctr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14300" algn="l"/>
              </a:tabLst>
            </a:pP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Fig. 1 Steps involved in generating Lexical Analyzer using Flex</a:t>
            </a:r>
            <a:endParaRPr lang="en-US" sz="1200" dirty="0">
              <a:solidFill>
                <a:srgbClr val="00000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185" y="2067247"/>
            <a:ext cx="583988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LEX reads a specification of a scanner either from an input file  and it generates as output a C source file “</a:t>
            </a:r>
            <a:r>
              <a:rPr lang="en-US" dirty="0" err="1">
                <a:solidFill>
                  <a:srgbClr val="0070C0"/>
                </a:solidFill>
              </a:rPr>
              <a:t>lex.yy.c</a:t>
            </a:r>
            <a:r>
              <a:rPr lang="en-US" dirty="0"/>
              <a:t>”. </a:t>
            </a:r>
          </a:p>
          <a:p>
            <a:pPr marL="457200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>
                <a:solidFill>
                  <a:srgbClr val="0070C0"/>
                </a:solidFill>
              </a:rPr>
              <a:t>lex.yy.c</a:t>
            </a:r>
            <a:r>
              <a:rPr lang="en-US" dirty="0"/>
              <a:t>” is compiled and linked with the </a:t>
            </a:r>
            <a:r>
              <a:rPr lang="en-US" dirty="0" err="1"/>
              <a:t>lex</a:t>
            </a:r>
            <a:r>
              <a:rPr lang="en-US" dirty="0"/>
              <a:t> library to produce an executable “</a:t>
            </a:r>
            <a:r>
              <a:rPr lang="en-US" dirty="0" err="1">
                <a:solidFill>
                  <a:srgbClr val="0070C0"/>
                </a:solidFill>
              </a:rPr>
              <a:t>a.out</a:t>
            </a:r>
            <a:r>
              <a:rPr lang="en-US" dirty="0"/>
              <a:t>”. </a:t>
            </a:r>
          </a:p>
          <a:p>
            <a:pPr marL="457200" indent="-457200" hangingPunct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“</a:t>
            </a:r>
            <a:r>
              <a:rPr lang="en-US" dirty="0" err="1">
                <a:solidFill>
                  <a:srgbClr val="0070C0"/>
                </a:solidFill>
              </a:rPr>
              <a:t>a.out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/>
              <a:t> analyzes its input stream and transforms it into a sequence of tokens.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 file execution[contd..]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hangingPunc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*.l is in the form of pairs of regular expressions and C code.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lex.yy.c</a:t>
            </a:r>
            <a:r>
              <a:rPr lang="en-US" dirty="0"/>
              <a:t> defines a routine </a:t>
            </a:r>
            <a:r>
              <a:rPr lang="en-US" i="1" dirty="0" err="1"/>
              <a:t>yylex</a:t>
            </a:r>
            <a:r>
              <a:rPr lang="en-US" i="1" dirty="0"/>
              <a:t>() </a:t>
            </a:r>
            <a:r>
              <a:rPr lang="en-US" dirty="0"/>
              <a:t>that uses the specification to recognize tokens.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70C0"/>
                </a:solidFill>
              </a:rPr>
              <a:t>a.out</a:t>
            </a:r>
            <a:r>
              <a:rPr lang="en-US" dirty="0"/>
              <a:t> is actually the </a:t>
            </a:r>
            <a:r>
              <a:rPr lang="en-US" dirty="0">
                <a:solidFill>
                  <a:srgbClr val="FF0000"/>
                </a:solidFill>
              </a:rPr>
              <a:t>scanner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1845734"/>
            <a:ext cx="11114468" cy="449067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Scanners generally work by looking for patterns of characters in the input.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For example, in a C program, an integer constant is a string of one or more digits, a variable name is a letter or an underscore followed by zero or more letters, underscores or digits, and the various operators are single characters or pairs of characters.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 straightforward way to describe these patterns is regular expressions, often shortened to regex or </a:t>
            </a:r>
            <a:r>
              <a:rPr lang="en-US" dirty="0" err="1"/>
              <a:t>regexp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A </a:t>
            </a:r>
            <a:r>
              <a:rPr lang="en-US" dirty="0" err="1"/>
              <a:t>lex</a:t>
            </a:r>
            <a:r>
              <a:rPr lang="en-US" dirty="0"/>
              <a:t> program basically consists of a list of </a:t>
            </a:r>
            <a:r>
              <a:rPr lang="en-US" dirty="0" err="1"/>
              <a:t>regexps</a:t>
            </a:r>
            <a:r>
              <a:rPr lang="en-US" dirty="0"/>
              <a:t> with instructions about what to do when the input matches any of them, known as actions.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dirty="0" err="1"/>
              <a:t>lex</a:t>
            </a:r>
            <a:r>
              <a:rPr lang="en-US" dirty="0"/>
              <a:t>-generated scanner reads through its input, matching the input against all of the </a:t>
            </a:r>
            <a:r>
              <a:rPr lang="en-US" dirty="0" err="1"/>
              <a:t>regexps</a:t>
            </a:r>
            <a:r>
              <a:rPr lang="en-US" dirty="0"/>
              <a:t> and doing the appropriate action on each match.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Lex translates all of the </a:t>
            </a:r>
            <a:r>
              <a:rPr lang="en-US" dirty="0" err="1"/>
              <a:t>regexps</a:t>
            </a:r>
            <a:r>
              <a:rPr lang="en-US" dirty="0"/>
              <a:t> into an efficient internal form that lets it match the input against all the patterns simultaneously.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Regular Expression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.</a:t>
            </a:r>
            <a:r>
              <a:rPr lang="en-US" altLang="en-US" dirty="0">
                <a:latin typeface="Comic Sans MS" panose="030F0702030302020204" pitchFamily="66" charset="0"/>
              </a:rPr>
              <a:t>   :  matches any single character except \n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*   </a:t>
            </a:r>
            <a:r>
              <a:rPr lang="en-US" altLang="en-US" dirty="0">
                <a:latin typeface="Comic Sans MS" panose="030F0702030302020204" pitchFamily="66" charset="0"/>
              </a:rPr>
              <a:t>: matches 0 or more instances of the preceding regular expression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+  </a:t>
            </a:r>
            <a:r>
              <a:rPr lang="en-US" altLang="en-US" dirty="0">
                <a:latin typeface="Comic Sans MS" panose="030F0702030302020204" pitchFamily="66" charset="0"/>
              </a:rPr>
              <a:t>: matches 1 or more instances of the preceding regular expression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?  </a:t>
            </a:r>
            <a:r>
              <a:rPr lang="en-US" altLang="en-US" dirty="0">
                <a:latin typeface="Comic Sans MS" panose="030F0702030302020204" pitchFamily="66" charset="0"/>
              </a:rPr>
              <a:t>: matches 0 or 1 of the preceding regular expression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|   </a:t>
            </a:r>
            <a:r>
              <a:rPr lang="en-US" altLang="en-US" dirty="0">
                <a:latin typeface="Comic Sans MS" panose="030F0702030302020204" pitchFamily="66" charset="0"/>
              </a:rPr>
              <a:t>: matches the preceding or following regular expression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[ ] </a:t>
            </a:r>
            <a:r>
              <a:rPr lang="en-US" altLang="en-US" dirty="0">
                <a:latin typeface="Comic Sans MS" panose="030F0702030302020204" pitchFamily="66" charset="0"/>
              </a:rPr>
              <a:t>: defines a character class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()  </a:t>
            </a:r>
            <a:r>
              <a:rPr lang="en-US" altLang="en-US" dirty="0">
                <a:latin typeface="Comic Sans MS" panose="030F0702030302020204" pitchFamily="66" charset="0"/>
              </a:rPr>
              <a:t>: groups enclosed regular expression into a new regular expression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Comic Sans MS" panose="030F0702030302020204" pitchFamily="66" charset="0"/>
              </a:rPr>
              <a:t>“…”</a:t>
            </a:r>
            <a:r>
              <a:rPr lang="en-US" altLang="en-US" dirty="0">
                <a:latin typeface="Comic Sans MS" panose="030F0702030302020204" pitchFamily="66" charset="0"/>
              </a:rPr>
              <a:t>: matches everything within the “ “ literally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Regular Expression Basics[</a:t>
            </a:r>
            <a:r>
              <a:rPr lang="en-US" altLang="en-US" dirty="0" err="1"/>
              <a:t>contd</a:t>
            </a:r>
            <a:r>
              <a:rPr lang="en-US" altLang="en-US" dirty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IE" altLang="en-US" b="1" dirty="0" err="1"/>
              <a:t>x</a:t>
            </a:r>
            <a:r>
              <a:rPr lang="en-IE" altLang="en-US" dirty="0" err="1"/>
              <a:t>|</a:t>
            </a:r>
            <a:r>
              <a:rPr lang="en-IE" altLang="en-US" b="1" dirty="0" err="1"/>
              <a:t>y</a:t>
            </a:r>
            <a:r>
              <a:rPr lang="en-IE" altLang="en-US" dirty="0"/>
              <a:t>	</a:t>
            </a:r>
            <a:r>
              <a:rPr lang="en-IE" altLang="en-US" b="1" dirty="0"/>
              <a:t>x</a:t>
            </a:r>
            <a:r>
              <a:rPr lang="en-IE" altLang="en-US" dirty="0"/>
              <a:t> or </a:t>
            </a:r>
            <a:r>
              <a:rPr lang="en-IE" altLang="en-US" b="1" dirty="0"/>
              <a:t>y</a:t>
            </a:r>
            <a:endParaRPr lang="en-IE" altLang="en-US" dirty="0"/>
          </a:p>
          <a:p>
            <a:pPr>
              <a:buFontTx/>
              <a:buNone/>
            </a:pPr>
            <a:r>
              <a:rPr lang="en-IE" altLang="en-US" dirty="0"/>
              <a:t>{</a:t>
            </a:r>
            <a:r>
              <a:rPr lang="en-IE" altLang="en-US" b="1" dirty="0" err="1"/>
              <a:t>i</a:t>
            </a:r>
            <a:r>
              <a:rPr lang="en-IE" altLang="en-US" dirty="0"/>
              <a:t>}		definition of </a:t>
            </a:r>
            <a:r>
              <a:rPr lang="en-IE" altLang="en-US" b="1" dirty="0" err="1"/>
              <a:t>i</a:t>
            </a:r>
            <a:endParaRPr lang="en-IE" altLang="en-US" dirty="0"/>
          </a:p>
          <a:p>
            <a:pPr>
              <a:buFontTx/>
              <a:buNone/>
            </a:pPr>
            <a:r>
              <a:rPr lang="en-IE" altLang="en-US" b="1" dirty="0"/>
              <a:t>x</a:t>
            </a:r>
            <a:r>
              <a:rPr lang="en-IE" altLang="en-US" dirty="0"/>
              <a:t>/</a:t>
            </a:r>
            <a:r>
              <a:rPr lang="en-IE" altLang="en-US" b="1" dirty="0"/>
              <a:t>y</a:t>
            </a:r>
            <a:r>
              <a:rPr lang="en-IE" altLang="en-US" dirty="0"/>
              <a:t>	</a:t>
            </a:r>
            <a:r>
              <a:rPr lang="en-IE" altLang="en-US" b="1" dirty="0"/>
              <a:t>x</a:t>
            </a:r>
            <a:r>
              <a:rPr lang="en-IE" altLang="en-US" dirty="0"/>
              <a:t>, only if followed by </a:t>
            </a:r>
            <a:r>
              <a:rPr lang="en-IE" altLang="en-US" b="1" dirty="0"/>
              <a:t>y</a:t>
            </a:r>
            <a:r>
              <a:rPr lang="en-IE" altLang="en-US" dirty="0"/>
              <a:t> (</a:t>
            </a:r>
            <a:r>
              <a:rPr lang="en-IE" altLang="en-US" b="1" dirty="0"/>
              <a:t>y</a:t>
            </a:r>
            <a:r>
              <a:rPr lang="en-IE" altLang="en-US" dirty="0"/>
              <a:t> not removed from input)</a:t>
            </a:r>
          </a:p>
          <a:p>
            <a:pPr>
              <a:buFontTx/>
              <a:buNone/>
            </a:pPr>
            <a:r>
              <a:rPr lang="en-IE" altLang="en-US" b="1" dirty="0"/>
              <a:t>x</a:t>
            </a:r>
            <a:r>
              <a:rPr lang="en-IE" altLang="en-US" dirty="0"/>
              <a:t>{</a:t>
            </a:r>
            <a:r>
              <a:rPr lang="en-IE" altLang="en-US" i="1" dirty="0" err="1"/>
              <a:t>m</a:t>
            </a:r>
            <a:r>
              <a:rPr lang="en-IE" altLang="en-US" dirty="0" err="1"/>
              <a:t>,</a:t>
            </a:r>
            <a:r>
              <a:rPr lang="en-IE" altLang="en-US" i="1" dirty="0" err="1"/>
              <a:t>n</a:t>
            </a:r>
            <a:r>
              <a:rPr lang="en-IE" altLang="en-US" dirty="0"/>
              <a:t>}	</a:t>
            </a:r>
            <a:r>
              <a:rPr lang="en-IE" altLang="en-US" i="1" dirty="0"/>
              <a:t>m</a:t>
            </a:r>
            <a:r>
              <a:rPr lang="en-IE" altLang="en-US" dirty="0"/>
              <a:t> to </a:t>
            </a:r>
            <a:r>
              <a:rPr lang="en-IE" altLang="en-US" i="1" dirty="0"/>
              <a:t>n</a:t>
            </a:r>
            <a:r>
              <a:rPr lang="en-IE" altLang="en-US" dirty="0"/>
              <a:t> occurrences of </a:t>
            </a:r>
            <a:r>
              <a:rPr lang="en-IE" altLang="en-US" b="1" dirty="0"/>
              <a:t>x</a:t>
            </a:r>
            <a:endParaRPr lang="en-IE" altLang="en-US" dirty="0"/>
          </a:p>
          <a:p>
            <a:pPr>
              <a:buFontTx/>
              <a:buNone/>
            </a:pPr>
            <a:r>
              <a:rPr lang="en-IE" altLang="en-US" dirty="0">
                <a:sym typeface="Symbol" panose="05050102010706020507" pitchFamily="18" charset="2"/>
              </a:rPr>
              <a:t></a:t>
            </a:r>
            <a:r>
              <a:rPr lang="en-IE" altLang="en-US" dirty="0"/>
              <a:t> </a:t>
            </a:r>
            <a:r>
              <a:rPr lang="en-IE" altLang="en-US" b="1" dirty="0"/>
              <a:t>x</a:t>
            </a:r>
            <a:r>
              <a:rPr lang="en-IE" altLang="en-US" dirty="0"/>
              <a:t>	</a:t>
            </a:r>
            <a:r>
              <a:rPr lang="en-IE" altLang="en-US" b="1" dirty="0"/>
              <a:t>x</a:t>
            </a:r>
            <a:r>
              <a:rPr lang="en-IE" altLang="en-US" dirty="0"/>
              <a:t>, but only at beginning of line</a:t>
            </a:r>
          </a:p>
          <a:p>
            <a:pPr>
              <a:buFontTx/>
              <a:buNone/>
            </a:pPr>
            <a:r>
              <a:rPr lang="en-IE" altLang="en-US" b="1" dirty="0"/>
              <a:t>x</a:t>
            </a:r>
            <a:r>
              <a:rPr lang="en-IE" altLang="en-US" dirty="0"/>
              <a:t>$		</a:t>
            </a:r>
            <a:r>
              <a:rPr lang="en-IE" altLang="en-US" b="1" dirty="0"/>
              <a:t>x</a:t>
            </a:r>
            <a:r>
              <a:rPr lang="en-IE" altLang="en-US" dirty="0"/>
              <a:t>, but only at end of line</a:t>
            </a:r>
          </a:p>
          <a:p>
            <a:pPr>
              <a:buFontTx/>
              <a:buNone/>
            </a:pPr>
            <a:r>
              <a:rPr lang="en-IE" altLang="en-US" dirty="0"/>
              <a:t>"</a:t>
            </a:r>
            <a:r>
              <a:rPr lang="en-IE" altLang="en-US" b="1" dirty="0"/>
              <a:t>s</a:t>
            </a:r>
            <a:r>
              <a:rPr lang="en-IE" altLang="en-US" dirty="0"/>
              <a:t>"		exactly what is in the quotes (except for "\" and </a:t>
            </a:r>
          </a:p>
          <a:p>
            <a:pPr>
              <a:buFontTx/>
              <a:buNone/>
            </a:pPr>
            <a:r>
              <a:rPr lang="en-IE" altLang="en-US" dirty="0"/>
              <a:t>		following character)</a:t>
            </a:r>
          </a:p>
          <a:p>
            <a:pPr>
              <a:buFontTx/>
              <a:buNone/>
            </a:pPr>
            <a:endParaRPr lang="en-GB" altLang="en-US" dirty="0"/>
          </a:p>
          <a:p>
            <a:pPr>
              <a:buFontTx/>
              <a:buNone/>
            </a:pPr>
            <a:r>
              <a:rPr lang="en-GB" altLang="en-US" dirty="0"/>
              <a:t>A regular expression finishes with a space, tab or newline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Meta-characters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altLang="en-US" sz="2000" dirty="0"/>
              <a:t>meta-characters (do not match themselves, because they are used in the preceding </a:t>
            </a:r>
            <a:r>
              <a:rPr lang="en-IE" altLang="en-US" sz="2000" dirty="0" err="1"/>
              <a:t>reg</a:t>
            </a:r>
            <a:r>
              <a:rPr lang="en-IE" altLang="en-US" sz="2000" dirty="0"/>
              <a:t> </a:t>
            </a:r>
            <a:r>
              <a:rPr lang="en-IE" altLang="en-US" sz="2000" dirty="0" err="1"/>
              <a:t>exps</a:t>
            </a:r>
            <a:r>
              <a:rPr lang="en-IE" altLang="en-US" sz="2000" dirty="0"/>
              <a:t>):</a:t>
            </a:r>
          </a:p>
          <a:p>
            <a:pPr lvl="2"/>
            <a:r>
              <a:rPr lang="en-IE" altLang="en-US" sz="2000" dirty="0"/>
              <a:t> ( ) [ ] { } &lt; &gt; + / , ^ * | . \ " $ ? - %</a:t>
            </a:r>
          </a:p>
          <a:p>
            <a:pPr lvl="2"/>
            <a:endParaRPr lang="en-GB" altLang="en-US" sz="2000" dirty="0"/>
          </a:p>
          <a:p>
            <a:pPr lvl="1"/>
            <a:r>
              <a:rPr lang="en-GB" altLang="en-US" sz="2000" dirty="0"/>
              <a:t>to match a meta-character, prefix with "\“</a:t>
            </a:r>
            <a:r>
              <a:rPr lang="en-GB" altLang="en-US" sz="2000" dirty="0">
                <a:solidFill>
                  <a:schemeClr val="bg1">
                    <a:lumMod val="65000"/>
                  </a:schemeClr>
                </a:solidFill>
              </a:rPr>
              <a:t>[ Escaping a character]</a:t>
            </a:r>
          </a:p>
          <a:p>
            <a:pPr lvl="1"/>
            <a:endParaRPr lang="en-GB" altLang="en-US" sz="2000" dirty="0"/>
          </a:p>
          <a:p>
            <a:pPr lvl="1"/>
            <a:r>
              <a:rPr lang="en-GB" altLang="en-US" sz="2000" dirty="0"/>
              <a:t>to match a backslash, tab or newline, use    </a:t>
            </a:r>
            <a:r>
              <a:rPr lang="en-IE" altLang="en-US" sz="2000" dirty="0"/>
              <a:t>\\, \t,  or \n</a:t>
            </a:r>
          </a:p>
          <a:p>
            <a:pPr lvl="1"/>
            <a:endParaRPr lang="en-IE" alt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30B4-1692-4005-A4B4-2776F56E59A0}" type="datetime1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CSE,MIT,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EF84-9BFB-43C9-A11F-1ED60BC6C35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3321</Words>
  <Application>Microsoft Macintosh PowerPoint</Application>
  <PresentationFormat>Widescreen</PresentationFormat>
  <Paragraphs>420</Paragraphs>
  <Slides>34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Comic Sans MS</vt:lpstr>
      <vt:lpstr>Times New Roman</vt:lpstr>
      <vt:lpstr>Wingdings</vt:lpstr>
      <vt:lpstr>Retrospect</vt:lpstr>
      <vt:lpstr>LEX AND YACC</vt:lpstr>
      <vt:lpstr>Outline</vt:lpstr>
      <vt:lpstr>Introduction to LEX</vt:lpstr>
      <vt:lpstr>Lex file execution</vt:lpstr>
      <vt:lpstr>Lex file execution[contd..]</vt:lpstr>
      <vt:lpstr>Regular expressions(RegEx)</vt:lpstr>
      <vt:lpstr>Regular Expression Basics</vt:lpstr>
      <vt:lpstr>Regular Expression Basics[contd]</vt:lpstr>
      <vt:lpstr>Meta-characters</vt:lpstr>
      <vt:lpstr>Regular Expression Examples</vt:lpstr>
      <vt:lpstr>Lex Regular Expressions</vt:lpstr>
      <vt:lpstr>Structure of a lex specification (.l file)</vt:lpstr>
      <vt:lpstr>Definition section</vt:lpstr>
      <vt:lpstr>Rules section</vt:lpstr>
      <vt:lpstr>Rule section[contd..]</vt:lpstr>
      <vt:lpstr>User Subroutines section</vt:lpstr>
      <vt:lpstr> Lex variables and special Functions</vt:lpstr>
      <vt:lpstr> Lex program to count number of words,lines and characters(count.l)</vt:lpstr>
      <vt:lpstr>Explanation of example</vt:lpstr>
      <vt:lpstr>Steps to execute lex file</vt:lpstr>
      <vt:lpstr> Handling ambiguous patterns </vt:lpstr>
      <vt:lpstr>YACC</vt:lpstr>
      <vt:lpstr>Introduction to YACC</vt:lpstr>
      <vt:lpstr>Working of Bison</vt:lpstr>
      <vt:lpstr> Structure of a yacc specification (.y file)</vt:lpstr>
      <vt:lpstr>Structure of Yacc[Contd]</vt:lpstr>
      <vt:lpstr>Definition section</vt:lpstr>
      <vt:lpstr>The Production Rules Section</vt:lpstr>
      <vt:lpstr>The Production Rules Section</vt:lpstr>
      <vt:lpstr>Precedence and Associativity</vt:lpstr>
      <vt:lpstr>Write a Bison program to check the syntax of a simple expression involving operators +, -, * and /</vt:lpstr>
      <vt:lpstr>Flex Part</vt:lpstr>
      <vt:lpstr>Steps to execute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Deepthi s</dc:creator>
  <cp:lastModifiedBy>B L SIDDHARTHA BHAT - 200905010</cp:lastModifiedBy>
  <cp:revision>45</cp:revision>
  <dcterms:created xsi:type="dcterms:W3CDTF">2020-10-06T09:27:42Z</dcterms:created>
  <dcterms:modified xsi:type="dcterms:W3CDTF">2022-11-11T06:27:24Z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