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7541-C4A3-4D1B-8271-4044858BADC9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D2C7-6B92-4CDC-83B6-E9C4F7D0F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4E6-8888-47BE-B33C-127EF4051CC7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9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DF96D-CB5D-4AAC-8972-40DC737E7F13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2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1F65-A3F0-4C69-B4B1-E9EC847A1784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3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198A-CCB5-4707-83BE-8630D3EC3BED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23F-548F-4861-9952-9B28725236E9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8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C10E-DB7D-48F9-9CC0-61E460775350}" type="datetime1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647-4A4B-40F9-A906-0F81294E059D}" type="datetime1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44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5A97-1767-4F2C-AD53-96AD9AF29DF9}" type="datetime1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D210-E8B8-4462-85FF-E09FB9025C7B}" type="datetime1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59CF-1345-4D14-B97E-B5501AA82B4A}" type="datetime1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88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5B48-4F17-46DB-B308-5FE977D8EDDA}" type="datetime1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7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1BD7-7D21-45B0-AC72-D6159BA447A1}" type="datetime1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IPR        Oct 2022 MIT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947B-8065-422E-A87A-6551AA30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Intellectual Property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Dr. Raveendra Rao K</a:t>
            </a:r>
          </a:p>
          <a:p>
            <a:r>
              <a:rPr lang="en-US" dirty="0"/>
              <a:t>Associate Professor, MIT</a:t>
            </a:r>
          </a:p>
          <a:p>
            <a:r>
              <a:rPr lang="en-US" dirty="0"/>
              <a:t>raveendra.rao@manipal.edu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</p:spTree>
    <p:extLst>
      <p:ext uri="{BB962C8B-B14F-4D97-AF65-F5344CB8AC3E}">
        <p14:creationId xmlns:p14="http://schemas.microsoft.com/office/powerpoint/2010/main" val="32408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Intellectual Properties (IPRs)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Patent</a:t>
            </a:r>
          </a:p>
          <a:p>
            <a:r>
              <a:rPr lang="en-US" dirty="0"/>
              <a:t>Copyright</a:t>
            </a:r>
          </a:p>
          <a:p>
            <a:r>
              <a:rPr lang="en-US" dirty="0"/>
              <a:t>Trademark</a:t>
            </a:r>
          </a:p>
          <a:p>
            <a:r>
              <a:rPr lang="en-US" dirty="0"/>
              <a:t>Trade secret</a:t>
            </a:r>
          </a:p>
          <a:p>
            <a:r>
              <a:rPr lang="en-US" dirty="0"/>
              <a:t>Geographical Indications</a:t>
            </a:r>
          </a:p>
          <a:p>
            <a:r>
              <a:rPr lang="en-US" dirty="0"/>
              <a:t>Industrial Designs</a:t>
            </a:r>
          </a:p>
          <a:p>
            <a:r>
              <a:rPr lang="en-US" dirty="0"/>
              <a:t>IC Layout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</p:spTree>
    <p:extLst>
      <p:ext uri="{BB962C8B-B14F-4D97-AF65-F5344CB8AC3E}">
        <p14:creationId xmlns:p14="http://schemas.microsoft.com/office/powerpoint/2010/main" val="5835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 Protection</a:t>
            </a:r>
          </a:p>
          <a:p>
            <a:r>
              <a:rPr lang="en-US" dirty="0"/>
              <a:t>Prevents others from doing it</a:t>
            </a:r>
          </a:p>
          <a:p>
            <a:r>
              <a:rPr lang="en-US" dirty="0"/>
              <a:t>Royalty generation</a:t>
            </a:r>
          </a:p>
          <a:p>
            <a:r>
              <a:rPr lang="en-US" dirty="0"/>
              <a:t>Tradable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</p:spTree>
    <p:extLst>
      <p:ext uri="{BB962C8B-B14F-4D97-AF65-F5344CB8AC3E}">
        <p14:creationId xmlns:p14="http://schemas.microsoft.com/office/powerpoint/2010/main" val="19786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10515600" cy="770948"/>
          </a:xfrm>
        </p:spPr>
        <p:txBody>
          <a:bodyPr/>
          <a:lstStyle/>
          <a:p>
            <a:r>
              <a:rPr lang="en-US" dirty="0"/>
              <a:t>Trademarks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942109"/>
            <a:ext cx="10924309" cy="559723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Device (Graphics)</a:t>
            </a:r>
          </a:p>
          <a:p>
            <a:r>
              <a:rPr lang="en-IN" dirty="0"/>
              <a:t>Brand</a:t>
            </a:r>
          </a:p>
          <a:p>
            <a:r>
              <a:rPr lang="en-IN" dirty="0"/>
              <a:t>Heading</a:t>
            </a:r>
          </a:p>
          <a:p>
            <a:r>
              <a:rPr lang="en-IN" dirty="0"/>
              <a:t>Labe</a:t>
            </a:r>
          </a:p>
          <a:p>
            <a:r>
              <a:rPr lang="en-IN" dirty="0"/>
              <a:t>Ticket (Sticking on another surface)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Signature</a:t>
            </a:r>
          </a:p>
          <a:p>
            <a:r>
              <a:rPr lang="en-IN" dirty="0"/>
              <a:t>Word</a:t>
            </a:r>
          </a:p>
          <a:p>
            <a:r>
              <a:rPr lang="en-IN" dirty="0"/>
              <a:t>Letter</a:t>
            </a:r>
          </a:p>
          <a:p>
            <a:r>
              <a:rPr lang="en-IN" dirty="0"/>
              <a:t>Numeral</a:t>
            </a:r>
          </a:p>
          <a:p>
            <a:r>
              <a:rPr lang="en-IN" dirty="0"/>
              <a:t>Shape of goods</a:t>
            </a:r>
          </a:p>
          <a:p>
            <a:r>
              <a:rPr lang="en-IN" dirty="0"/>
              <a:t>Packaging</a:t>
            </a:r>
          </a:p>
          <a:p>
            <a:r>
              <a:rPr lang="en-IN" dirty="0"/>
              <a:t> Combination of </a:t>
            </a:r>
            <a:r>
              <a:rPr lang="en-IN" dirty="0" err="1"/>
              <a:t>colors</a:t>
            </a:r>
            <a:r>
              <a:rPr lang="en-IN" dirty="0"/>
              <a:t> and</a:t>
            </a:r>
          </a:p>
          <a:p>
            <a:r>
              <a:rPr lang="en-IN" dirty="0"/>
              <a:t> any combination thereof.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</p:spTree>
    <p:extLst>
      <p:ext uri="{BB962C8B-B14F-4D97-AF65-F5344CB8AC3E}">
        <p14:creationId xmlns:p14="http://schemas.microsoft.com/office/powerpoint/2010/main" val="159193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register trademark?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Trademark infringement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IPR        Oct 2022 MIT</a:t>
            </a:r>
          </a:p>
        </p:txBody>
      </p:sp>
    </p:spTree>
    <p:extLst>
      <p:ext uri="{BB962C8B-B14F-4D97-AF65-F5344CB8AC3E}">
        <p14:creationId xmlns:p14="http://schemas.microsoft.com/office/powerpoint/2010/main" val="46729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0BCCB54B6FA478CA30E6E002699CD" ma:contentTypeVersion="12" ma:contentTypeDescription="Create a new document." ma:contentTypeScope="" ma:versionID="42d7e1c5f81df908fa5caa54283ca393">
  <xsd:schema xmlns:xsd="http://www.w3.org/2001/XMLSchema" xmlns:xs="http://www.w3.org/2001/XMLSchema" xmlns:p="http://schemas.microsoft.com/office/2006/metadata/properties" xmlns:ns2="146d2def-d2a6-46e0-ac29-1269ce1e0b55" xmlns:ns3="6ea11940-03c4-45b3-b33e-236a7a990829" targetNamespace="http://schemas.microsoft.com/office/2006/metadata/properties" ma:root="true" ma:fieldsID="8347c373d791000a0f48cacdc36d1b86" ns2:_="" ns3:_="">
    <xsd:import namespace="146d2def-d2a6-46e0-ac29-1269ce1e0b55"/>
    <xsd:import namespace="6ea11940-03c4-45b3-b33e-236a7a9908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d2def-d2a6-46e0-ac29-1269ce1e0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11940-03c4-45b3-b33e-236a7a99082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fbce8-0595-4415-af90-de9cb6c9a9ee}" ma:internalName="TaxCatchAll" ma:showField="CatchAllData" ma:web="6ea11940-03c4-45b3-b33e-236a7a9908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ea11940-03c4-45b3-b33e-236a7a990829" xsi:nil="true"/>
    <lcf76f155ced4ddcb4097134ff3c332f xmlns="146d2def-d2a6-46e0-ac29-1269ce1e0b5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DECBAA0-D918-46C5-964F-761D640AA3E8}"/>
</file>

<file path=customXml/itemProps2.xml><?xml version="1.0" encoding="utf-8"?>
<ds:datastoreItem xmlns:ds="http://schemas.openxmlformats.org/officeDocument/2006/customXml" ds:itemID="{E626577E-173A-41B4-8ED3-21E7E21BD91B}"/>
</file>

<file path=customXml/itemProps3.xml><?xml version="1.0" encoding="utf-8"?>
<ds:datastoreItem xmlns:ds="http://schemas.openxmlformats.org/officeDocument/2006/customXml" ds:itemID="{1FE77B66-695C-4061-B20A-1FD82702DF97}"/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Intellectual Property Management</vt:lpstr>
      <vt:lpstr>What are Intellectual Properties (IPRs)</vt:lpstr>
      <vt:lpstr>Advantages</vt:lpstr>
      <vt:lpstr>Trademarks</vt:lpstr>
      <vt:lpstr>How to register trademark?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Management</dc:title>
  <dc:creator>Faculty</dc:creator>
  <cp:lastModifiedBy>Raveendra Rao</cp:lastModifiedBy>
  <cp:revision>11</cp:revision>
  <dcterms:created xsi:type="dcterms:W3CDTF">2016-09-08T06:26:15Z</dcterms:created>
  <dcterms:modified xsi:type="dcterms:W3CDTF">2022-10-27T18:02:04Z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0x010100AE30BCCB54B6FA478CA30E6E002699CD</vt:lpwstr>
  </property>
</Properties>
</file>