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5" r:id="rId3"/>
    <p:sldId id="266" r:id="rId4"/>
    <p:sldId id="267" r:id="rId5"/>
    <p:sldId id="268" r:id="rId6"/>
    <p:sldId id="269" r:id="rId7"/>
    <p:sldId id="279" r:id="rId8"/>
    <p:sldId id="272" r:id="rId9"/>
    <p:sldId id="271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>
      <p:cViewPr varScale="1">
        <p:scale>
          <a:sx n="69" d="100"/>
          <a:sy n="69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C5EEB-F0D8-449D-BBB4-0B6499A7C03F}" type="datetimeFigureOut">
              <a:rPr lang="en-IN" smtClean="0"/>
              <a:pPr/>
              <a:t>06-09-2021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DD93-AB57-4844-BEF6-9642E1A99D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0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6EEA-816B-4B6F-9981-076F8F8A5767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994E-F6D6-443B-855D-BBC465CA9D8F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6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0DF8-637A-4096-8C2C-CC7E0D5059DB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4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98F-CC60-4DED-900F-11B534B509D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06-09-2021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Dept of Humaities &amp; Management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0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B5C-25F1-44EF-9EB5-766098647F7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06-09-2021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Dept of Humaities &amp; Management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51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429-8B32-42A6-AEAA-F7A5D9A1391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06-09-2021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Dept of Humaities &amp; Management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60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728C-AF8F-4BB9-8B45-655E1E01DEC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06-09-2021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Dept of Humaities &amp; Management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3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6059-3D4C-484C-96EE-2427166F942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06-09-2021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Dept of Humaities &amp; Management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00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A0C7-B9E2-4DEC-ACC3-099299AAD90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06-09-2021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Dept of Humaities &amp; Management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99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EB7-ABDE-4FF2-9A9D-8ECEEF56503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06-09-2021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Dept of Humaities &amp; Management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72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05EC-99F1-45FE-BDC0-51DD72C53EA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06-09-2021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Dept of Humaities &amp; Management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E65C-7986-4704-AD52-FFCB70BF5E5A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21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4F1F-24D7-40C0-A51D-72871660EA9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06-09-2021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Dept of Humaities &amp; Management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D0F0-1614-4F0A-BACF-A6A028ED4FE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06-09-2021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Dept of Humaities &amp; Management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2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E01E-A2A5-4261-AF4C-66A4336D12B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06-09-2021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Dept of Humaities &amp; Management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8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AB1D-50A4-4BB9-8663-0616C1AA764D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031D-30B0-48F1-BD99-43ECC6330D1B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0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D1C8-FC7E-4343-8F3E-6FE6711A5E75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6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7B86-66B7-409A-9685-7F0AC803FB06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3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9141-1263-4A5C-9733-3868361A9D25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1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B21E-24E8-421E-A5C0-5C74F7330E2D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1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8EE-73B9-4698-B7F0-D024816CE622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2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AF0A-256F-4360-BDB2-8A4D7E4A8384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Dept of Humaities &amp; Management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19C7-9F43-44F7-B49F-C961528D0E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94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D01E6-C5CB-4344-B73E-705EA457A09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06-09-2021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Dept of Humaities &amp; Management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BCB9-88F3-4243-8498-4A7262EA9E5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676400"/>
            <a:ext cx="6477000" cy="1828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b="1" dirty="0" smtClea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Sixth/Seventh Semester</a:t>
            </a:r>
            <a:endParaRPr lang="en-US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Essentials of Management</a:t>
            </a:r>
            <a:endParaRPr lang="en-US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HUM-4001</a:t>
            </a:r>
          </a:p>
          <a:p>
            <a:pPr algn="r"/>
            <a:r>
              <a:rPr lang="en-US" sz="2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MBO</a:t>
            </a:r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4200" y="1676400"/>
            <a:ext cx="1866900" cy="18288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737" y="4869160"/>
            <a:ext cx="8003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solidFill>
                  <a:prstClr val="black"/>
                </a:solidFill>
              </a:rPr>
              <a:t>Dept</a:t>
            </a:r>
            <a:r>
              <a:rPr lang="en-US" sz="2000" i="1" dirty="0">
                <a:solidFill>
                  <a:prstClr val="black"/>
                </a:solidFill>
              </a:rPr>
              <a:t>. of Humanities and </a:t>
            </a:r>
            <a:r>
              <a:rPr lang="en-US" sz="2000" i="1" dirty="0" smtClean="0">
                <a:solidFill>
                  <a:prstClr val="black"/>
                </a:solidFill>
              </a:rPr>
              <a:t>Management, </a:t>
            </a:r>
            <a:endParaRPr lang="en-US" sz="2000" i="1" dirty="0">
              <a:solidFill>
                <a:prstClr val="black"/>
              </a:solidFill>
            </a:endParaRPr>
          </a:p>
          <a:p>
            <a:r>
              <a:rPr lang="en-US" sz="2000" i="1" dirty="0">
                <a:solidFill>
                  <a:prstClr val="black"/>
                </a:solidFill>
              </a:rPr>
              <a:t>Manipal Institute of Technology - Manipal</a:t>
            </a:r>
            <a:endParaRPr lang="en-IN" sz="2000" i="1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0"/>
            <a:ext cx="1104900" cy="1016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1219200" cy="1107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30" y="2255043"/>
            <a:ext cx="1487437" cy="6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IN" dirty="0"/>
              <a:t>B</a:t>
            </a:r>
            <a:r>
              <a:rPr lang="en-IN" dirty="0" smtClean="0"/>
              <a:t>enefits of MBO</a:t>
            </a:r>
          </a:p>
          <a:p>
            <a:pPr algn="just"/>
            <a:r>
              <a:rPr lang="en-IN" dirty="0" smtClean="0"/>
              <a:t>The need for planning will be recognized.</a:t>
            </a:r>
          </a:p>
          <a:p>
            <a:pPr algn="just"/>
            <a:r>
              <a:rPr lang="en-IN" dirty="0" smtClean="0"/>
              <a:t>It provides for objectives and accountability for performance.</a:t>
            </a:r>
          </a:p>
          <a:p>
            <a:pPr algn="just"/>
            <a:r>
              <a:rPr lang="en-IN" dirty="0" smtClean="0"/>
              <a:t>It encourages participative management.</a:t>
            </a:r>
          </a:p>
          <a:p>
            <a:pPr algn="just"/>
            <a:r>
              <a:rPr lang="en-IN" dirty="0" smtClean="0"/>
              <a:t>It helps in job enrichment.</a:t>
            </a:r>
          </a:p>
          <a:p>
            <a:pPr algn="just"/>
            <a:r>
              <a:rPr lang="en-IN" dirty="0" smtClean="0"/>
              <a:t>It provides for a good feedback system.</a:t>
            </a:r>
          </a:p>
          <a:p>
            <a:pPr marL="0" indent="0" eaLnBrk="1" hangingPunct="1">
              <a:buNone/>
            </a:pPr>
            <a:endParaRPr lang="en-IN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 smtClean="0"/>
          </a:p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9424" y="590926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Benefits of MBO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 eaLnBrk="1" hangingPunct="1"/>
            <a:r>
              <a:rPr lang="en-IN" dirty="0" smtClean="0"/>
              <a:t>To identify problems and opportunities in business.</a:t>
            </a:r>
          </a:p>
          <a:p>
            <a:pPr algn="just" eaLnBrk="1" hangingPunct="1"/>
            <a:r>
              <a:rPr lang="en-IN" dirty="0" smtClean="0"/>
              <a:t>To convert identified opportunities into clear goals.</a:t>
            </a:r>
          </a:p>
          <a:p>
            <a:pPr algn="just" eaLnBrk="1" hangingPunct="1"/>
            <a:r>
              <a:rPr lang="en-IN" dirty="0" smtClean="0"/>
              <a:t>To set up a system to convert these goals into achievements.</a:t>
            </a:r>
          </a:p>
          <a:p>
            <a:pPr algn="just" eaLnBrk="1" hangingPunct="1"/>
            <a:r>
              <a:rPr lang="en-IN" dirty="0" smtClean="0"/>
              <a:t>To review the organization in the light of the objectives.</a:t>
            </a:r>
          </a:p>
          <a:p>
            <a:pPr algn="just" eaLnBrk="1" hangingPunct="1"/>
            <a:r>
              <a:rPr lang="en-IN" dirty="0" smtClean="0"/>
              <a:t>To establish the objectives of each job and unit.</a:t>
            </a:r>
          </a:p>
          <a:p>
            <a:pPr algn="just" eaLnBrk="1" hangingPunct="1"/>
            <a:r>
              <a:rPr lang="en-IN" dirty="0" smtClean="0"/>
              <a:t>To clarify the policies and systems to accomplish the objectives.</a:t>
            </a:r>
          </a:p>
          <a:p>
            <a:pPr algn="just" eaLnBrk="1" hangingPunct="1"/>
            <a:r>
              <a:rPr lang="en-IN" dirty="0" smtClean="0"/>
              <a:t>To set up a review system.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 smtClean="0"/>
          </a:p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693012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Objectives of MBO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v"/>
            </a:pPr>
            <a:r>
              <a:rPr lang="en-US" sz="2400" dirty="0" smtClean="0"/>
              <a:t>Failure to teach the philosophy of MBO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sz="2400" dirty="0" smtClean="0"/>
              <a:t>Failure to give guidelines to goal setters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sz="2400" dirty="0" smtClean="0"/>
              <a:t>Difficulty of setting goals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sz="2400" dirty="0" smtClean="0"/>
              <a:t>Emphasis on short run goals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sz="2400" dirty="0" smtClean="0"/>
              <a:t>Danger of inflexibility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sz="2400" dirty="0" smtClean="0"/>
              <a:t>Desire to make goals verifiable people may use quantitative goals and attempt to use numbers in areas where they are not applicable.</a:t>
            </a:r>
          </a:p>
          <a:p>
            <a:pPr eaLnBrk="1" hangingPunct="1">
              <a:buFont typeface="Wingdings" pitchFamily="2" charset="2"/>
              <a:buChar char="v"/>
            </a:pPr>
            <a:endParaRPr lang="en-IN" sz="2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 smtClean="0"/>
          </a:p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7584" y="3810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2400" b="1" u="sng" dirty="0" smtClean="0">
                <a:solidFill>
                  <a:schemeClr val="bg1"/>
                </a:solidFill>
              </a:rPr>
              <a:t>WEAKNESSES OF “MBO”</a:t>
            </a:r>
            <a:endParaRPr lang="en-IN" sz="2400" b="1" u="sn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901924"/>
            <a:ext cx="41910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q"/>
              <a:defRPr/>
            </a:pPr>
            <a:r>
              <a:rPr lang="en-US" sz="2800" b="1" dirty="0" smtClean="0"/>
              <a:t>Benefits</a:t>
            </a:r>
          </a:p>
          <a:p>
            <a:pPr marL="639700" lvl="1" indent="-273024">
              <a:defRPr/>
            </a:pPr>
            <a:r>
              <a:rPr lang="en-US" sz="2400" b="1" dirty="0" smtClean="0"/>
              <a:t>Leader/subordinate efforts are focused on activities that will lead to goal attainment</a:t>
            </a:r>
          </a:p>
          <a:p>
            <a:pPr marL="639700" lvl="1" indent="-273024">
              <a:defRPr/>
            </a:pPr>
            <a:r>
              <a:rPr lang="en-US" sz="2400" b="1" dirty="0" smtClean="0"/>
              <a:t>Performance improved up and down the chain</a:t>
            </a:r>
          </a:p>
          <a:p>
            <a:pPr marL="639700" lvl="1" indent="-273024">
              <a:defRPr/>
            </a:pPr>
            <a:r>
              <a:rPr lang="en-US" sz="2400" b="1" dirty="0" smtClean="0"/>
              <a:t>Motivated people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716016" y="1901924"/>
            <a:ext cx="4267200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800" b="1" dirty="0" smtClean="0"/>
              <a:t>Problems</a:t>
            </a:r>
          </a:p>
          <a:p>
            <a:pPr marL="639700" lvl="1" indent="-273024">
              <a:lnSpc>
                <a:spcPct val="90000"/>
              </a:lnSpc>
              <a:defRPr/>
            </a:pPr>
            <a:r>
              <a:rPr lang="en-US" sz="2400" b="1" dirty="0" smtClean="0"/>
              <a:t>Change adversely affects planning</a:t>
            </a:r>
          </a:p>
          <a:p>
            <a:pPr marL="639700" lvl="1" indent="-273024">
              <a:lnSpc>
                <a:spcPct val="90000"/>
              </a:lnSpc>
              <a:defRPr/>
            </a:pPr>
            <a:r>
              <a:rPr lang="en-US" sz="2400" b="1" dirty="0" smtClean="0"/>
              <a:t>Low morale reduces effectiveness</a:t>
            </a:r>
          </a:p>
          <a:p>
            <a:pPr marL="639700" lvl="1" indent="-273024">
              <a:lnSpc>
                <a:spcPct val="90000"/>
              </a:lnSpc>
              <a:defRPr/>
            </a:pPr>
            <a:r>
              <a:rPr lang="en-US" sz="2400" b="1" dirty="0" smtClean="0"/>
              <a:t>Lower level goals take precedence</a:t>
            </a:r>
          </a:p>
          <a:p>
            <a:pPr marL="639700" lvl="1" indent="-273024">
              <a:lnSpc>
                <a:spcPct val="90000"/>
              </a:lnSpc>
              <a:defRPr/>
            </a:pPr>
            <a:r>
              <a:rPr lang="en-US" sz="2400" b="1" dirty="0" smtClean="0"/>
              <a:t>Over-centralized authority limits participation</a:t>
            </a:r>
          </a:p>
          <a:p>
            <a:pPr marL="639700" lvl="1" indent="-273024">
              <a:lnSpc>
                <a:spcPct val="90000"/>
              </a:lnSpc>
              <a:defRPr/>
            </a:pPr>
            <a:r>
              <a:rPr lang="en-US" sz="2400" b="1" dirty="0" smtClean="0"/>
              <a:t>Paperwork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u="sng" dirty="0"/>
              <a:t>BENEFITS AND PROBLEMS OF “MBO”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5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3200" b="1" dirty="0"/>
              <a:t>MANAGEMENT BY OBJECTIVES (MBO)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Following </a:t>
            </a:r>
            <a:r>
              <a:rPr lang="en-US" sz="2800" dirty="0"/>
              <a:t>are the common features of the </a:t>
            </a:r>
            <a:r>
              <a:rPr lang="en-US" sz="2800" dirty="0" smtClean="0"/>
              <a:t>organizational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objectives </a:t>
            </a:r>
            <a:r>
              <a:rPr lang="en-US" sz="2800" dirty="0"/>
              <a:t>: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dirty="0"/>
              <a:t>Verifiable and quantified objectives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dirty="0"/>
              <a:t>Hierarchy of objectives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dirty="0"/>
              <a:t>Network of objectives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dirty="0"/>
              <a:t>Multiplicity of objectives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dirty="0"/>
              <a:t>Process of objective setting &amp; organizational hierarchy</a:t>
            </a:r>
          </a:p>
          <a:p>
            <a:pPr>
              <a:buNone/>
            </a:pPr>
            <a:endParaRPr lang="en-US" sz="28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Dept of Humaities &amp; Management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3600" dirty="0"/>
              <a:t>MBO Defined</a:t>
            </a:r>
            <a:r>
              <a:rPr lang="en-US" sz="3200" dirty="0"/>
              <a:t>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It is a comprehensive managerial system that integrates many key</a:t>
            </a:r>
          </a:p>
          <a:p>
            <a:pPr algn="ctr">
              <a:buNone/>
            </a:pPr>
            <a:r>
              <a:rPr lang="en-US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managerial activities in a systematic manner and that is consciously</a:t>
            </a:r>
          </a:p>
          <a:p>
            <a:pPr algn="ctr">
              <a:buNone/>
            </a:pPr>
            <a:r>
              <a:rPr lang="en-US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directed toward the effective and efficient achievement of</a:t>
            </a:r>
          </a:p>
          <a:p>
            <a:pPr algn="ctr">
              <a:buNone/>
            </a:pPr>
            <a:r>
              <a:rPr lang="en-US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organizational and individual objectives.</a:t>
            </a:r>
          </a:p>
          <a:p>
            <a:pPr>
              <a:buNone/>
            </a:pPr>
            <a:endParaRPr lang="en-US" sz="2800" b="1" dirty="0" smtClean="0"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b="1" dirty="0" smtClean="0">
                <a:cs typeface="Times New Roman" pitchFamily="18" charset="0"/>
              </a:rPr>
              <a:t>A </a:t>
            </a:r>
            <a:r>
              <a:rPr lang="en-US" sz="2800" b="1" dirty="0">
                <a:cs typeface="Times New Roman" pitchFamily="18" charset="0"/>
              </a:rPr>
              <a:t>method whereby managers and employees </a:t>
            </a:r>
            <a:r>
              <a:rPr lang="en-US" sz="2800" b="1" dirty="0" smtClean="0">
                <a:cs typeface="Times New Roman" pitchFamily="18" charset="0"/>
              </a:rPr>
              <a:t>define</a:t>
            </a:r>
          </a:p>
          <a:p>
            <a:pPr algn="ctr">
              <a:buNone/>
            </a:pPr>
            <a:r>
              <a:rPr lang="en-US" sz="2800" b="1" dirty="0" smtClean="0">
                <a:cs typeface="Times New Roman" pitchFamily="18" charset="0"/>
              </a:rPr>
              <a:t>objectives </a:t>
            </a:r>
            <a:r>
              <a:rPr lang="en-US" sz="2800" b="1" dirty="0">
                <a:cs typeface="Times New Roman" pitchFamily="18" charset="0"/>
              </a:rPr>
              <a:t>for every department, project, </a:t>
            </a:r>
            <a:r>
              <a:rPr lang="en-US" sz="2800" b="1" dirty="0" smtClean="0">
                <a:cs typeface="Times New Roman" pitchFamily="18" charset="0"/>
              </a:rPr>
              <a:t>and</a:t>
            </a:r>
          </a:p>
          <a:p>
            <a:pPr algn="ctr">
              <a:buNone/>
            </a:pPr>
            <a:r>
              <a:rPr lang="en-US" sz="2800" b="1" dirty="0" smtClean="0">
                <a:cs typeface="Times New Roman" pitchFamily="18" charset="0"/>
              </a:rPr>
              <a:t>person, and use </a:t>
            </a:r>
            <a:r>
              <a:rPr lang="en-US" sz="2800" b="1" dirty="0">
                <a:cs typeface="Times New Roman" pitchFamily="18" charset="0"/>
              </a:rPr>
              <a:t>them to monitor </a:t>
            </a:r>
            <a:r>
              <a:rPr lang="en-US" sz="2800" b="1" dirty="0" smtClean="0">
                <a:cs typeface="Times New Roman" pitchFamily="18" charset="0"/>
              </a:rPr>
              <a:t>subsequent</a:t>
            </a:r>
          </a:p>
          <a:p>
            <a:pPr algn="ctr">
              <a:buNone/>
            </a:pPr>
            <a:r>
              <a:rPr lang="en-US" sz="2800" b="1" dirty="0" smtClean="0">
                <a:cs typeface="Times New Roman" pitchFamily="18" charset="0"/>
              </a:rPr>
              <a:t>performance</a:t>
            </a:r>
            <a:r>
              <a:rPr lang="en-US" sz="2800" b="1" dirty="0"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800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buNone/>
            </a:pP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Dept of Humaities &amp; Management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800" dirty="0"/>
              <a:t>MBO emphasizes on the following :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dirty="0"/>
              <a:t>Performance appraisal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dirty="0"/>
              <a:t>Short term objectives and motivation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dirty="0"/>
              <a:t>Long term planning</a:t>
            </a:r>
          </a:p>
          <a:p>
            <a:pPr>
              <a:buNone/>
            </a:pP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Dept of Humaities &amp; Management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 smtClean="0"/>
          </a:p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Process of MBO :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dirty="0" smtClean="0"/>
              <a:t>Setting </a:t>
            </a:r>
            <a:r>
              <a:rPr lang="en-US" sz="2800" dirty="0"/>
              <a:t>preliminary objectives at the top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dirty="0"/>
              <a:t>Clarifying </a:t>
            </a:r>
            <a:r>
              <a:rPr lang="en-US" sz="2800" dirty="0" smtClean="0"/>
              <a:t>organizational </a:t>
            </a:r>
            <a:r>
              <a:rPr lang="en-US" sz="2800" dirty="0"/>
              <a:t>roles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dirty="0"/>
              <a:t>Setting subordinates objectives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800" dirty="0"/>
              <a:t>Recycling of objectives</a:t>
            </a:r>
          </a:p>
          <a:p>
            <a:pPr algn="just">
              <a:buNone/>
            </a:pP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Dept of Humaities &amp; Management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3568" y="18864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 smtClean="0"/>
          </a:p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2656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68760"/>
            <a:ext cx="8001000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 smtClean="0"/>
              <a:t>Key result areas</a:t>
            </a:r>
            <a:r>
              <a:rPr lang="en-US" sz="2800" dirty="0" smtClean="0"/>
              <a:t>: An area in which performance is essential for the success of the enterprise.</a:t>
            </a:r>
          </a:p>
          <a:p>
            <a:pPr>
              <a:buNone/>
            </a:pPr>
            <a:r>
              <a:rPr lang="en-US" sz="2800" b="1" dirty="0" smtClean="0"/>
              <a:t>Key result areas for business (Peter Drucker)</a:t>
            </a:r>
            <a:endParaRPr lang="en-US" sz="2800" b="1" dirty="0"/>
          </a:p>
          <a:p>
            <a:r>
              <a:rPr lang="en-US" sz="2800" dirty="0" smtClean="0"/>
              <a:t>Market standing</a:t>
            </a:r>
            <a:endParaRPr lang="en-US" sz="2800" dirty="0"/>
          </a:p>
          <a:p>
            <a:r>
              <a:rPr lang="en-US" sz="2800" dirty="0" smtClean="0"/>
              <a:t>Innovation</a:t>
            </a:r>
          </a:p>
          <a:p>
            <a:r>
              <a:rPr lang="en-US" sz="2800" dirty="0" smtClean="0"/>
              <a:t>Productivity</a:t>
            </a:r>
          </a:p>
          <a:p>
            <a:r>
              <a:rPr lang="en-US" sz="2800" dirty="0" smtClean="0"/>
              <a:t>Physical and financial resources</a:t>
            </a:r>
          </a:p>
          <a:p>
            <a:r>
              <a:rPr lang="en-US" sz="2800" dirty="0" smtClean="0"/>
              <a:t>Profitability</a:t>
            </a:r>
          </a:p>
          <a:p>
            <a:r>
              <a:rPr lang="en-US" sz="2800" dirty="0" smtClean="0"/>
              <a:t>Managerial performance and development</a:t>
            </a:r>
          </a:p>
          <a:p>
            <a:r>
              <a:rPr lang="en-US" sz="2800" dirty="0" smtClean="0"/>
              <a:t>Worker performance and attitude</a:t>
            </a:r>
          </a:p>
          <a:p>
            <a:r>
              <a:rPr lang="en-US" sz="2800" dirty="0" smtClean="0"/>
              <a:t>Public responsibility</a:t>
            </a:r>
          </a:p>
          <a:p>
            <a:pPr marL="0" indent="0">
              <a:buNone/>
            </a:pPr>
            <a:r>
              <a:rPr lang="en-US" sz="2800" b="1" dirty="0" smtClean="0"/>
              <a:t>Additional Areas: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Quality</a:t>
            </a:r>
            <a:endParaRPr lang="en-US" sz="2800" dirty="0"/>
          </a:p>
          <a:p>
            <a:pPr algn="just">
              <a:buNone/>
            </a:pP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Dept of Humaities &amp; Management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192991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1747" name="Picture 4" descr="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457200"/>
            <a:ext cx="9144001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 smtClean="0"/>
          </a:p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5313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smtClean="0"/>
              <a:t>Dept of Humaities &amp; Management</a:t>
            </a:r>
            <a:endParaRPr lang="en-IN" i="1" dirty="0"/>
          </a:p>
        </p:txBody>
      </p:sp>
      <p:pic>
        <p:nvPicPr>
          <p:cNvPr id="8" name="Picture 4" descr="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1696332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68344" y="3861048"/>
            <a:ext cx="576064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2014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8100392" y="3140968"/>
            <a:ext cx="576064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2014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987824" y="5157192"/>
            <a:ext cx="576064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2014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652120" y="6021288"/>
            <a:ext cx="504056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2021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805402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Identify an employee’s key job tasks.</a:t>
            </a:r>
          </a:p>
          <a:p>
            <a:pPr eaLnBrk="1" hangingPunct="1"/>
            <a:r>
              <a:rPr lang="en-US" sz="2400" dirty="0" smtClean="0"/>
              <a:t>Establish specific and challenging goals for each key task.</a:t>
            </a:r>
          </a:p>
          <a:p>
            <a:pPr eaLnBrk="1" hangingPunct="1"/>
            <a:r>
              <a:rPr lang="en-US" sz="2400" dirty="0" smtClean="0"/>
              <a:t>Allow the employee to actively participate.</a:t>
            </a:r>
          </a:p>
          <a:p>
            <a:pPr eaLnBrk="1" hangingPunct="1"/>
            <a:r>
              <a:rPr lang="en-US" sz="2400" dirty="0" smtClean="0"/>
              <a:t>Prioritize goals.</a:t>
            </a:r>
          </a:p>
          <a:p>
            <a:pPr eaLnBrk="1" hangingPunct="1"/>
            <a:r>
              <a:rPr lang="en-US" sz="2400" dirty="0" smtClean="0"/>
              <a:t>Build in feedback mechanisms to assess goal progress.</a:t>
            </a:r>
          </a:p>
          <a:p>
            <a:pPr eaLnBrk="1" hangingPunct="1"/>
            <a:r>
              <a:rPr lang="en-US" sz="2400" dirty="0" smtClean="0"/>
              <a:t>Link rewards to goal attainment.</a:t>
            </a:r>
            <a:endParaRPr lang="en-IN" sz="2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85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u="sng" dirty="0"/>
              <a:t>SETTING EMPLOYEE OBJECTIVES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0" y="693012"/>
            <a:ext cx="646930" cy="5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0BCCB54B6FA478CA30E6E002699CD" ma:contentTypeVersion="10" ma:contentTypeDescription="Create a new document." ma:contentTypeScope="" ma:versionID="0fad938dd9e5278d3d15867e7f1d83c4">
  <xsd:schema xmlns:xsd="http://www.w3.org/2001/XMLSchema" xmlns:xs="http://www.w3.org/2001/XMLSchema" xmlns:p="http://schemas.microsoft.com/office/2006/metadata/properties" xmlns:ns2="146d2def-d2a6-46e0-ac29-1269ce1e0b55" xmlns:ns3="6ea11940-03c4-45b3-b33e-236a7a990829" targetNamespace="http://schemas.microsoft.com/office/2006/metadata/properties" ma:root="true" ma:fieldsID="97fbc9c7a967cda0e6d5561fa2cbcb1a" ns2:_="" ns3:_="">
    <xsd:import namespace="146d2def-d2a6-46e0-ac29-1269ce1e0b55"/>
    <xsd:import namespace="6ea11940-03c4-45b3-b33e-236a7a9908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d2def-d2a6-46e0-ac29-1269ce1e0b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a11940-03c4-45b3-b33e-236a7a99082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aefbce8-0595-4415-af90-de9cb6c9a9ee}" ma:internalName="TaxCatchAll" ma:showField="CatchAllData" ma:web="6ea11940-03c4-45b3-b33e-236a7a9908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ea11940-03c4-45b3-b33e-236a7a990829" xsi:nil="true"/>
    <lcf76f155ced4ddcb4097134ff3c332f xmlns="146d2def-d2a6-46e0-ac29-1269ce1e0b5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75A6867-A7AE-4DFF-BFBD-9A878D1A0BF9}"/>
</file>

<file path=customXml/itemProps2.xml><?xml version="1.0" encoding="utf-8"?>
<ds:datastoreItem xmlns:ds="http://schemas.openxmlformats.org/officeDocument/2006/customXml" ds:itemID="{2242EABC-7367-483D-9877-4C42A409ABC0}"/>
</file>

<file path=customXml/itemProps3.xml><?xml version="1.0" encoding="utf-8"?>
<ds:datastoreItem xmlns:ds="http://schemas.openxmlformats.org/officeDocument/2006/customXml" ds:itemID="{DACFA25A-80C6-4112-A3E2-1A4B069E9115}"/>
</file>

<file path=docProps/app.xml><?xml version="1.0" encoding="utf-8"?>
<Properties xmlns="http://schemas.openxmlformats.org/officeDocument/2006/extended-properties" xmlns:vt="http://schemas.openxmlformats.org/officeDocument/2006/docPropsVTypes">
  <TotalTime>32515</TotalTime>
  <Words>497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Aparajita</vt:lpstr>
      <vt:lpstr>Arial</vt:lpstr>
      <vt:lpstr>Calibri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WEAKNESSES OF “MBO”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Dept of Humanities &amp; Social Science, MIT, Manipal</dc:creator>
  <cp:lastModifiedBy>B. Giridhar Kamath [MAHE-MIT]</cp:lastModifiedBy>
  <cp:revision>175</cp:revision>
  <dcterms:created xsi:type="dcterms:W3CDTF">2012-01-16T01:53:55Z</dcterms:created>
  <dcterms:modified xsi:type="dcterms:W3CDTF">2021-09-06T08:23:00Z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0x010100AE30BCCB54B6FA478CA30E6E002699CD</vt:lpwstr>
  </property>
</Properties>
</file>